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theme/theme6.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7.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8.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9.xml" ContentType="application/vnd.openxmlformats-officedocument.theme+xml"/>
  <Override PartName="/ppt/slideLayouts/slideLayout2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5"/>
    <p:sldMasterId id="2147483668" r:id="rId6"/>
    <p:sldMasterId id="2147483648" r:id="rId7"/>
    <p:sldMasterId id="2147483670" r:id="rId8"/>
    <p:sldMasterId id="2147483655" r:id="rId9"/>
    <p:sldMasterId id="2147483662" r:id="rId10"/>
    <p:sldMasterId id="2147483688" r:id="rId11"/>
    <p:sldMasterId id="2147483685" r:id="rId12"/>
    <p:sldMasterId id="2147483651" r:id="rId13"/>
    <p:sldMasterId id="2147483664" r:id="rId14"/>
  </p:sldMasterIdLst>
  <p:notesMasterIdLst>
    <p:notesMasterId r:id="rId50"/>
  </p:notesMasterIdLst>
  <p:sldIdLst>
    <p:sldId id="395" r:id="rId15"/>
    <p:sldId id="673" r:id="rId16"/>
    <p:sldId id="656" r:id="rId17"/>
    <p:sldId id="675" r:id="rId18"/>
    <p:sldId id="698" r:id="rId19"/>
    <p:sldId id="663" r:id="rId20"/>
    <p:sldId id="699" r:id="rId21"/>
    <p:sldId id="529" r:id="rId22"/>
    <p:sldId id="668" r:id="rId23"/>
    <p:sldId id="682" r:id="rId24"/>
    <p:sldId id="641" r:id="rId25"/>
    <p:sldId id="687" r:id="rId26"/>
    <p:sldId id="655" r:id="rId27"/>
    <p:sldId id="679" r:id="rId28"/>
    <p:sldId id="669" r:id="rId29"/>
    <p:sldId id="703" r:id="rId30"/>
    <p:sldId id="666" r:id="rId31"/>
    <p:sldId id="702" r:id="rId32"/>
    <p:sldId id="667" r:id="rId33"/>
    <p:sldId id="704" r:id="rId34"/>
    <p:sldId id="705" r:id="rId35"/>
    <p:sldId id="707" r:id="rId36"/>
    <p:sldId id="708" r:id="rId37"/>
    <p:sldId id="709" r:id="rId38"/>
    <p:sldId id="710" r:id="rId39"/>
    <p:sldId id="713" r:id="rId40"/>
    <p:sldId id="720" r:id="rId41"/>
    <p:sldId id="714" r:id="rId42"/>
    <p:sldId id="721" r:id="rId43"/>
    <p:sldId id="722" r:id="rId44"/>
    <p:sldId id="723" r:id="rId45"/>
    <p:sldId id="724" r:id="rId46"/>
    <p:sldId id="725" r:id="rId47"/>
    <p:sldId id="726" r:id="rId48"/>
    <p:sldId id="338" r:id="rId4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6">
          <p15:clr>
            <a:srgbClr val="A4A3A4"/>
          </p15:clr>
        </p15:guide>
        <p15:guide id="2" orient="horz" pos="1440">
          <p15:clr>
            <a:srgbClr val="A4A3A4"/>
          </p15:clr>
        </p15:guide>
        <p15:guide id="3" orient="horz" pos="1558">
          <p15:clr>
            <a:srgbClr val="A4A3A4"/>
          </p15:clr>
        </p15:guide>
        <p15:guide id="4" orient="horz" pos="2334">
          <p15:clr>
            <a:srgbClr val="A4A3A4"/>
          </p15:clr>
        </p15:guide>
        <p15:guide id="5" orient="horz" pos="2450">
          <p15:clr>
            <a:srgbClr val="A4A3A4"/>
          </p15:clr>
        </p15:guide>
        <p15:guide id="6" orient="horz" pos="3226">
          <p15:clr>
            <a:srgbClr val="A4A3A4"/>
          </p15:clr>
        </p15:guide>
        <p15:guide id="7" orient="horz" pos="3343">
          <p15:clr>
            <a:srgbClr val="A4A3A4"/>
          </p15:clr>
        </p15:guide>
        <p15:guide id="8" orient="horz" pos="4121">
          <p15:clr>
            <a:srgbClr val="A4A3A4"/>
          </p15:clr>
        </p15:guide>
        <p15:guide id="9" orient="horz" pos="4218">
          <p15:clr>
            <a:srgbClr val="A4A3A4"/>
          </p15:clr>
        </p15:guide>
        <p15:guide id="10" orient="horz" pos="654">
          <p15:clr>
            <a:srgbClr val="A4A3A4"/>
          </p15:clr>
        </p15:guide>
        <p15:guide id="11" pos="256">
          <p15:clr>
            <a:srgbClr val="A4A3A4"/>
          </p15:clr>
        </p15:guide>
        <p15:guide id="12" pos="1039">
          <p15:clr>
            <a:srgbClr val="A4A3A4"/>
          </p15:clr>
        </p15:guide>
        <p15:guide id="13" pos="1151">
          <p15:clr>
            <a:srgbClr val="A4A3A4"/>
          </p15:clr>
        </p15:guide>
        <p15:guide id="14" pos="1932">
          <p15:clr>
            <a:srgbClr val="A4A3A4"/>
          </p15:clr>
        </p15:guide>
        <p15:guide id="15" pos="2041">
          <p15:clr>
            <a:srgbClr val="A4A3A4"/>
          </p15:clr>
        </p15:guide>
        <p15:guide id="16" pos="2828">
          <p15:clr>
            <a:srgbClr val="A4A3A4"/>
          </p15:clr>
        </p15:guide>
        <p15:guide id="17" pos="2936">
          <p15:clr>
            <a:srgbClr val="A4A3A4"/>
          </p15:clr>
        </p15:guide>
        <p15:guide id="18" pos="3717">
          <p15:clr>
            <a:srgbClr val="A4A3A4"/>
          </p15:clr>
        </p15:guide>
        <p15:guide id="19" pos="3832">
          <p15:clr>
            <a:srgbClr val="A4A3A4"/>
          </p15:clr>
        </p15:guide>
        <p15:guide id="20" pos="4610">
          <p15:clr>
            <a:srgbClr val="A4A3A4"/>
          </p15:clr>
        </p15:guide>
        <p15:guide id="21" pos="4722">
          <p15:clr>
            <a:srgbClr val="A4A3A4"/>
          </p15:clr>
        </p15:guide>
        <p15:guide id="22" pos="5507">
          <p15:clr>
            <a:srgbClr val="A4A3A4"/>
          </p15:clr>
        </p15:guide>
        <p15:guide id="23" pos="62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asmussen, Aimee" initials="R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291C"/>
    <a:srgbClr val="227CC0"/>
    <a:srgbClr val="2178B9"/>
    <a:srgbClr val="2072B0"/>
    <a:srgbClr val="8C8279"/>
    <a:srgbClr val="84BD00"/>
    <a:srgbClr val="00A499"/>
    <a:srgbClr val="009CDE"/>
    <a:srgbClr val="A6093D"/>
    <a:srgbClr val="BFDD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29" autoAdjust="0"/>
    <p:restoredTop sz="94434" autoAdjust="0"/>
  </p:normalViewPr>
  <p:slideViewPr>
    <p:cSldViewPr snapToGrid="0" snapToObjects="1">
      <p:cViewPr>
        <p:scale>
          <a:sx n="70" d="100"/>
          <a:sy n="70" d="100"/>
        </p:scale>
        <p:origin x="1266" y="162"/>
      </p:cViewPr>
      <p:guideLst>
        <p:guide orient="horz" pos="396"/>
        <p:guide orient="horz" pos="1440"/>
        <p:guide orient="horz" pos="1558"/>
        <p:guide orient="horz" pos="2334"/>
        <p:guide orient="horz" pos="2450"/>
        <p:guide orient="horz" pos="3226"/>
        <p:guide orient="horz" pos="3343"/>
        <p:guide orient="horz" pos="4121"/>
        <p:guide orient="horz" pos="4218"/>
        <p:guide orient="horz" pos="654"/>
        <p:guide pos="256"/>
        <p:guide pos="1039"/>
        <p:guide pos="1151"/>
        <p:guide pos="1932"/>
        <p:guide pos="2041"/>
        <p:guide pos="2828"/>
        <p:guide pos="2936"/>
        <p:guide pos="3717"/>
        <p:guide pos="3832"/>
        <p:guide pos="4610"/>
        <p:guide pos="4722"/>
        <p:guide pos="5507"/>
        <p:guide pos="622"/>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9.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Master" Target="slideMasters/slideMaster8.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slide" Target="slides/slide2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Master" Target="slideMasters/slideMaster7.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10" Type="http://schemas.openxmlformats.org/officeDocument/2006/relationships/slideMaster" Target="slideMasters/slideMaster6.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Master" Target="slideMasters/slideMaster10.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8" Type="http://schemas.openxmlformats.org/officeDocument/2006/relationships/slideMaster" Target="slideMasters/slideMaster4.xml"/><Relationship Id="rId51" Type="http://schemas.openxmlformats.org/officeDocument/2006/relationships/commentAuthors" Target="commentAuthors.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GB"/>
          </a:p>
        </p:txBody>
      </p:sp>
      <p:sp>
        <p:nvSpPr>
          <p:cNvPr id="3" name="Marcador de Posição da Data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F3013F2-AADE-4625-B9A4-0E7CECA0E62A}" type="datetimeFigureOut">
              <a:rPr lang="en-GB" smtClean="0"/>
              <a:t>15/03/2017</a:t>
            </a:fld>
            <a:endParaRPr lang="en-GB"/>
          </a:p>
        </p:txBody>
      </p:sp>
      <p:sp>
        <p:nvSpPr>
          <p:cNvPr id="4" name="Marcador de Posição da Imagem do Diapositivo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GB"/>
          </a:p>
        </p:txBody>
      </p:sp>
      <p:sp>
        <p:nvSpPr>
          <p:cNvPr id="5" name="Marcador de Posição de Notas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GB"/>
          </a:p>
        </p:txBody>
      </p:sp>
      <p:sp>
        <p:nvSpPr>
          <p:cNvPr id="6" name="Marcador de Posição do Rodapé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GB"/>
          </a:p>
        </p:txBody>
      </p:sp>
      <p:sp>
        <p:nvSpPr>
          <p:cNvPr id="7" name="Marcador de Posição do Número do Diapositivo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3EA306B-6D47-483D-925D-02DDEF4369D8}" type="slidenum">
              <a:rPr lang="en-GB" smtClean="0"/>
              <a:t>‹#›</a:t>
            </a:fld>
            <a:endParaRPr lang="en-GB"/>
          </a:p>
        </p:txBody>
      </p:sp>
    </p:spTree>
    <p:extLst>
      <p:ext uri="{BB962C8B-B14F-4D97-AF65-F5344CB8AC3E}">
        <p14:creationId xmlns:p14="http://schemas.microsoft.com/office/powerpoint/2010/main" val="2849112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EA306B-6D47-483D-925D-02DDEF4369D8}" type="slidenum">
              <a:rPr lang="en-GB" smtClean="0"/>
              <a:t>1</a:t>
            </a:fld>
            <a:endParaRPr lang="en-GB"/>
          </a:p>
        </p:txBody>
      </p:sp>
    </p:spTree>
    <p:extLst>
      <p:ext uri="{BB962C8B-B14F-4D97-AF65-F5344CB8AC3E}">
        <p14:creationId xmlns:p14="http://schemas.microsoft.com/office/powerpoint/2010/main" val="3427935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solidFill>
                  <a:schemeClr val="tx1">
                    <a:lumMod val="65000"/>
                    <a:lumOff val="35000"/>
                  </a:schemeClr>
                </a:solidFill>
              </a:rPr>
              <a:t>Одной из давно известных проблем, связанных с применением подобных покрытий, является угроза механических повреждений с последующим возникновением коррозии в результате </a:t>
            </a:r>
            <a:r>
              <a:rPr lang="ru-RU" i="1" u="sng" dirty="0">
                <a:solidFill>
                  <a:schemeClr val="tx1">
                    <a:lumMod val="65000"/>
                    <a:lumOff val="35000"/>
                  </a:schemeClr>
                </a:solidFill>
              </a:rPr>
              <a:t>истирания покрытия от кабеля и внутрискважинного инструмента</a:t>
            </a:r>
            <a:r>
              <a:rPr lang="ru-RU" dirty="0">
                <a:solidFill>
                  <a:schemeClr val="tx1">
                    <a:lumMod val="65000"/>
                    <a:lumOff val="35000"/>
                  </a:schemeClr>
                </a:solidFill>
              </a:rPr>
              <a:t>, </a:t>
            </a:r>
            <a:r>
              <a:rPr lang="ru-RU" i="1" u="sng" dirty="0">
                <a:solidFill>
                  <a:schemeClr val="tx1">
                    <a:lumMod val="65000"/>
                    <a:lumOff val="35000"/>
                  </a:schemeClr>
                </a:solidFill>
              </a:rPr>
              <a:t>износ от потока твердых частиц</a:t>
            </a:r>
            <a:r>
              <a:rPr lang="ru-RU" dirty="0">
                <a:solidFill>
                  <a:schemeClr val="tx1">
                    <a:lumMod val="65000"/>
                    <a:lumOff val="35000"/>
                  </a:schemeClr>
                </a:solidFill>
              </a:rPr>
              <a:t> и </a:t>
            </a:r>
            <a:r>
              <a:rPr lang="ru-RU" i="1" u="sng" dirty="0">
                <a:solidFill>
                  <a:schemeClr val="tx1">
                    <a:lumMod val="65000"/>
                    <a:lumOff val="35000"/>
                  </a:schemeClr>
                </a:solidFill>
              </a:rPr>
              <a:t>истирание от  насосных штанг и гибких труб, используемых при скважианных операциях </a:t>
            </a:r>
            <a:r>
              <a:rPr lang="ru-RU" dirty="0">
                <a:solidFill>
                  <a:schemeClr val="tx1">
                    <a:lumMod val="65000"/>
                    <a:lumOff val="35000"/>
                  </a:schemeClr>
                </a:solidFill>
              </a:rPr>
              <a:t>…</a:t>
            </a:r>
            <a:r>
              <a:rPr lang="en-US" dirty="0">
                <a:solidFill>
                  <a:schemeClr val="tx1">
                    <a:lumMod val="65000"/>
                    <a:lumOff val="35000"/>
                  </a:schemeClr>
                </a:solidFill>
              </a:rPr>
              <a:t>”</a:t>
            </a:r>
            <a:endParaRPr lang="ru-RU" dirty="0">
              <a:solidFill>
                <a:schemeClr val="tx1">
                  <a:lumMod val="65000"/>
                  <a:lumOff val="35000"/>
                </a:schemeClr>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i="0" kern="1200" dirty="0">
                <a:solidFill>
                  <a:schemeClr val="tx1"/>
                </a:solidFill>
                <a:effectLst/>
                <a:latin typeface="+mn-lt"/>
                <a:ea typeface="+mn-ea"/>
                <a:cs typeface="+mn-cs"/>
              </a:rPr>
              <a:t>Для обеспечения минимального воздействия на поркытие</a:t>
            </a:r>
            <a:r>
              <a:rPr lang="ru-RU" sz="1200" i="0" kern="1200" baseline="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специалисты полагались исключительно на улучшенную подготовку поверхности и использование адгезивных средств. В ходе проведенных исследований был разработан ряд материалов, стойкость которых к абразивному износу практически в 20 раз превышает этот показатель у всех известных ранее материалов.</a:t>
            </a:r>
          </a:p>
          <a:p>
            <a:endParaRPr lang="en-US" dirty="0"/>
          </a:p>
        </p:txBody>
      </p:sp>
      <p:sp>
        <p:nvSpPr>
          <p:cNvPr id="4" name="Slide Number Placeholder 3"/>
          <p:cNvSpPr>
            <a:spLocks noGrp="1"/>
          </p:cNvSpPr>
          <p:nvPr>
            <p:ph type="sldNum" sz="quarter" idx="10"/>
          </p:nvPr>
        </p:nvSpPr>
        <p:spPr/>
        <p:txBody>
          <a:bodyPr/>
          <a:lstStyle/>
          <a:p>
            <a:fld id="{A3EA306B-6D47-483D-925D-02DDEF4369D8}" type="slidenum">
              <a:rPr lang="en-GB" smtClean="0"/>
              <a:t>10</a:t>
            </a:fld>
            <a:endParaRPr lang="en-GB"/>
          </a:p>
        </p:txBody>
      </p:sp>
    </p:spTree>
    <p:extLst>
      <p:ext uri="{BB962C8B-B14F-4D97-AF65-F5344CB8AC3E}">
        <p14:creationId xmlns:p14="http://schemas.microsoft.com/office/powerpoint/2010/main" val="4306233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noChangeArrowheads="1"/>
          </p:cNvSpPr>
          <p:nvPr>
            <p:ph type="body" idx="1"/>
          </p:nvPr>
        </p:nvSpPr>
        <p:spPr bwMode="auto">
          <a:xfrm>
            <a:off x="934720" y="4417404"/>
            <a:ext cx="5140960" cy="418176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ru-RU" sz="1000" kern="1200" dirty="0">
                <a:solidFill>
                  <a:schemeClr val="tx1"/>
                </a:solidFill>
                <a:effectLst/>
                <a:latin typeface="+mn-lt"/>
                <a:ea typeface="+mn-ea"/>
                <a:cs typeface="+mn-cs"/>
              </a:rPr>
              <a:t>В таблице приводятся результаты, полученные для широко используемых внутренних покрытий, и сравниваются с результатами, полученными в отношении недавно разработанных материалов, которые предназначены для повышения устойчивости покрытий к истиранию.</a:t>
            </a:r>
            <a:endParaRPr lang="en-US" sz="1000" kern="1200" dirty="0">
              <a:solidFill>
                <a:schemeClr val="tx1"/>
              </a:solidFill>
              <a:effectLst/>
              <a:latin typeface="+mn-lt"/>
              <a:ea typeface="+mn-ea"/>
              <a:cs typeface="+mn-cs"/>
            </a:endParaRPr>
          </a:p>
          <a:p>
            <a:endParaRPr lang="en-US" sz="1000" kern="1200" dirty="0">
              <a:solidFill>
                <a:schemeClr val="tx1"/>
              </a:solidFill>
              <a:effectLst/>
              <a:latin typeface="+mn-lt"/>
              <a:ea typeface="+mn-ea"/>
              <a:cs typeface="+mn-cs"/>
            </a:endParaRPr>
          </a:p>
          <a:p>
            <a:r>
              <a:rPr lang="ru-RU" sz="1000" kern="1200" dirty="0">
                <a:solidFill>
                  <a:schemeClr val="tx1"/>
                </a:solidFill>
                <a:effectLst/>
                <a:latin typeface="+mn-lt"/>
                <a:ea typeface="+mn-ea"/>
                <a:cs typeface="+mn-cs"/>
              </a:rPr>
              <a:t>В ходе одного из испытаний (согласно стандарту ASTM D4060)</a:t>
            </a:r>
            <a:r>
              <a:rPr lang="ru-RU" sz="1000" kern="1200" baseline="30000" dirty="0">
                <a:solidFill>
                  <a:schemeClr val="tx1"/>
                </a:solidFill>
                <a:effectLst/>
                <a:latin typeface="+mn-lt"/>
                <a:ea typeface="+mn-ea"/>
                <a:cs typeface="+mn-cs"/>
              </a:rPr>
              <a:t>2</a:t>
            </a:r>
            <a:r>
              <a:rPr lang="ru-RU" sz="1000" kern="1200" dirty="0">
                <a:solidFill>
                  <a:schemeClr val="tx1"/>
                </a:solidFill>
                <a:effectLst/>
                <a:latin typeface="+mn-lt"/>
                <a:ea typeface="+mn-ea"/>
                <a:cs typeface="+mn-cs"/>
              </a:rPr>
              <a:t> плоская панель известной массы с нанесенным покрытием вращается под абразивными колесами CS-17, выполняя от 5.000 до 10.000 циклов под воздействием нагрузки в 1 кг.</a:t>
            </a:r>
            <a:endParaRPr lang="en-US" sz="1000" kern="1200" dirty="0">
              <a:solidFill>
                <a:schemeClr val="tx1"/>
              </a:solidFill>
              <a:effectLst/>
              <a:latin typeface="+mn-lt"/>
              <a:ea typeface="+mn-ea"/>
              <a:cs typeface="+mn-cs"/>
            </a:endParaRPr>
          </a:p>
          <a:p>
            <a:r>
              <a:rPr lang="ru-RU" sz="1000" kern="1200" dirty="0">
                <a:solidFill>
                  <a:schemeClr val="tx1"/>
                </a:solidFill>
                <a:effectLst/>
                <a:latin typeface="+mn-lt"/>
                <a:ea typeface="+mn-ea"/>
                <a:cs typeface="+mn-cs"/>
              </a:rPr>
              <a:t>Через каждые 1.000 циклов панель повторно взвешивалась для определения количества граммов, которое было потеряно покрытием.</a:t>
            </a:r>
            <a:r>
              <a:rPr lang="ru-RU" sz="1000" kern="1200" baseline="0" dirty="0">
                <a:solidFill>
                  <a:schemeClr val="tx1"/>
                </a:solidFill>
                <a:effectLst/>
                <a:latin typeface="+mn-lt"/>
                <a:ea typeface="+mn-ea"/>
                <a:cs typeface="+mn-cs"/>
              </a:rPr>
              <a:t> </a:t>
            </a:r>
            <a:r>
              <a:rPr lang="ru-RU" sz="1000" kern="1200" dirty="0">
                <a:solidFill>
                  <a:schemeClr val="tx1"/>
                </a:solidFill>
                <a:effectLst/>
                <a:latin typeface="+mn-lt"/>
                <a:ea typeface="+mn-ea"/>
                <a:cs typeface="+mn-cs"/>
              </a:rPr>
              <a:t>Для повышения стойкости к абразивному износу модифицированное эпоксидно-фенольное покрытие содержит дополнительно  неорганический наполнитель. </a:t>
            </a:r>
            <a:endParaRPr lang="en-US" sz="1000" kern="1200" dirty="0">
              <a:solidFill>
                <a:schemeClr val="tx1"/>
              </a:solidFill>
              <a:effectLst/>
              <a:latin typeface="+mn-lt"/>
              <a:ea typeface="+mn-ea"/>
              <a:cs typeface="+mn-cs"/>
            </a:endParaRPr>
          </a:p>
          <a:p>
            <a:endParaRPr lang="en-US" sz="1000" kern="1200" dirty="0">
              <a:solidFill>
                <a:schemeClr val="tx1"/>
              </a:solidFill>
              <a:effectLst/>
              <a:latin typeface="+mn-lt"/>
              <a:ea typeface="+mn-ea"/>
              <a:cs typeface="+mn-cs"/>
            </a:endParaRPr>
          </a:p>
          <a:p>
            <a:r>
              <a:rPr lang="ru-RU" sz="1000" kern="1200" dirty="0">
                <a:solidFill>
                  <a:schemeClr val="tx1"/>
                </a:solidFill>
                <a:effectLst/>
                <a:latin typeface="+mn-lt"/>
                <a:ea typeface="+mn-ea"/>
                <a:cs typeface="+mn-cs"/>
              </a:rPr>
              <a:t>Также испытания  по  стандарту ASTM D968М</a:t>
            </a:r>
            <a:r>
              <a:rPr lang="ru-RU" sz="1000" kern="1200" baseline="30000" dirty="0">
                <a:solidFill>
                  <a:schemeClr val="tx1"/>
                </a:solidFill>
                <a:effectLst/>
                <a:latin typeface="+mn-lt"/>
                <a:ea typeface="+mn-ea"/>
                <a:cs typeface="+mn-cs"/>
              </a:rPr>
              <a:t>4</a:t>
            </a:r>
            <a:r>
              <a:rPr lang="ru-RU" sz="1000" kern="1200" dirty="0">
                <a:solidFill>
                  <a:schemeClr val="tx1"/>
                </a:solidFill>
                <a:effectLst/>
                <a:latin typeface="+mn-lt"/>
                <a:ea typeface="+mn-ea"/>
                <a:cs typeface="+mn-cs"/>
              </a:rPr>
              <a:t> используются для количественного определения стойкости к абразивному износу различных покрытий .При проведении подобных испытаний используется карбид кремния (SiC) для проверки устойчивости покрытия к воздействию эрозии и ударному  воздействию мелких частиц Согласно процедурам испытаний по данному стандарту карбид кремния (SiC) свободно падает на покрытую поверхность металлического образца для испытаний, закрепленного под углом 45°. Испытание определяет, сколько литров или кг  абразивного матрериала потребуется для полного разрушения  покрытия по толщине  и обнажения подложки. </a:t>
            </a:r>
            <a:endParaRPr lang="en-US" sz="1000" kern="1200" dirty="0">
              <a:solidFill>
                <a:schemeClr val="tx1"/>
              </a:solidFill>
              <a:effectLst/>
              <a:latin typeface="+mn-lt"/>
              <a:ea typeface="+mn-ea"/>
              <a:cs typeface="+mn-cs"/>
            </a:endParaRPr>
          </a:p>
          <a:p>
            <a:endParaRPr lang="en-US" sz="1000" kern="1200" dirty="0">
              <a:solidFill>
                <a:schemeClr val="tx1"/>
              </a:solidFill>
              <a:effectLst/>
              <a:latin typeface="+mn-lt"/>
              <a:ea typeface="+mn-ea"/>
              <a:cs typeface="+mn-cs"/>
            </a:endParaRPr>
          </a:p>
          <a:p>
            <a:r>
              <a:rPr lang="ru-RU" sz="1000" kern="1200" dirty="0">
                <a:solidFill>
                  <a:schemeClr val="tx1"/>
                </a:solidFill>
                <a:effectLst/>
                <a:latin typeface="+mn-lt"/>
                <a:ea typeface="+mn-ea"/>
                <a:cs typeface="+mn-cs"/>
              </a:rPr>
              <a:t>При оценке воздейтсия  износа покрытия  от насосных штанг и гибких труб важно иметь представление о эластичности материала покрытия  и  стойкости  этого материала ударным воздействиям , чтобы определить, как  покрытие  будет выдерживать ударные воздействия  в условиях абразивного износа от насоных штанг , что наблюдается при работе штанговых насосов. </a:t>
            </a:r>
            <a:endParaRPr lang="en-US" sz="10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400798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a:t>Customer had previously tried</a:t>
            </a:r>
          </a:p>
          <a:p>
            <a:pPr lvl="1"/>
            <a:r>
              <a:rPr lang="en-US" sz="1000" dirty="0"/>
              <a:t>Ceramic Filled Coatings</a:t>
            </a:r>
          </a:p>
          <a:p>
            <a:pPr lvl="1"/>
            <a:r>
              <a:rPr lang="en-US" sz="1000" dirty="0"/>
              <a:t>Nano-coatings</a:t>
            </a:r>
          </a:p>
          <a:p>
            <a:pPr lvl="1"/>
            <a:r>
              <a:rPr lang="en-US" sz="1000" dirty="0"/>
              <a:t>Nylon Coatings</a:t>
            </a:r>
          </a:p>
          <a:p>
            <a:r>
              <a:rPr lang="en-US" sz="1050" dirty="0"/>
              <a:t>They had experienced less than 6 months of life with the best of the above systems.</a:t>
            </a:r>
          </a:p>
          <a:p>
            <a:r>
              <a:rPr lang="en-US" sz="1050" dirty="0"/>
              <a:t>TK-70XT was pulled after 24 months and run into another application.</a:t>
            </a:r>
          </a:p>
          <a:p>
            <a:pPr lvl="1"/>
            <a:r>
              <a:rPr lang="en-US" sz="1000" dirty="0"/>
              <a:t>In that time, the rods have been pulled 10 times and the tubing pulled twice for pump changes</a:t>
            </a:r>
          </a:p>
          <a:p>
            <a:pPr lvl="1"/>
            <a:r>
              <a:rPr lang="en-US" sz="1000" dirty="0"/>
              <a:t>The coating has shown to be in excellent shape during each tubing pull</a:t>
            </a:r>
          </a:p>
        </p:txBody>
      </p:sp>
      <p:sp>
        <p:nvSpPr>
          <p:cNvPr id="4" name="Slide Number Placeholder 3"/>
          <p:cNvSpPr>
            <a:spLocks noGrp="1"/>
          </p:cNvSpPr>
          <p:nvPr>
            <p:ph type="sldNum" sz="quarter" idx="10"/>
          </p:nvPr>
        </p:nvSpPr>
        <p:spPr/>
        <p:txBody>
          <a:bodyPr/>
          <a:lstStyle/>
          <a:p>
            <a:fld id="{A3EA306B-6D47-483D-925D-02DDEF4369D8}" type="slidenum">
              <a:rPr lang="en-GB" smtClean="0"/>
              <a:t>13</a:t>
            </a:fld>
            <a:endParaRPr lang="en-GB"/>
          </a:p>
        </p:txBody>
      </p:sp>
    </p:spTree>
    <p:extLst>
      <p:ext uri="{BB962C8B-B14F-4D97-AF65-F5344CB8AC3E}">
        <p14:creationId xmlns:p14="http://schemas.microsoft.com/office/powerpoint/2010/main" val="3570116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TK</a:t>
            </a:r>
            <a:r>
              <a:rPr lang="en-US" sz="1000" baseline="30000" dirty="0"/>
              <a:t>®</a:t>
            </a:r>
            <a:r>
              <a:rPr lang="en-US" sz="1000" dirty="0"/>
              <a:t>-900 is a thick film coating that combines a high temperature performance powder topcoat and a liquid primer to form a 100% holiday free OCTG coating. The powder topcoat is based on thermosetting resin chemistry and was specifically designed to provide the highest level of wear resistance possible while maintaining high temperature performance and chemical resistance. Modifications were made to the filler and additive package to enhance the abrasion resistance already obtained through the resin chemistry.  The thin liquid primer is based on modified phenolic chemistry and was formulated for use in </a:t>
            </a:r>
            <a:r>
              <a:rPr lang="en-US" sz="1000" dirty="0" err="1"/>
              <a:t>Tuboscope’s</a:t>
            </a:r>
            <a:r>
              <a:rPr lang="en-US" sz="1000" dirty="0"/>
              <a:t> powder product line.  </a:t>
            </a:r>
          </a:p>
          <a:p>
            <a:r>
              <a:rPr lang="en-US" sz="1000" dirty="0"/>
              <a:t>TK-900 is a powder coating applied 10-20 mils (254-508 µm) thick and is rated to 300°F (149°C).  The coating is designed to withstand pressures to the yield strength of the pipe and is intended primarily for use in production tubing, injection wells, disposal wells containing oil, natural gas, fresh and salt water, CO</a:t>
            </a:r>
            <a:r>
              <a:rPr lang="en-US" sz="1000" baseline="-25000" dirty="0"/>
              <a:t>2</a:t>
            </a:r>
            <a:r>
              <a:rPr lang="en-US" sz="1000" dirty="0"/>
              <a:t>, mild H</a:t>
            </a:r>
            <a:r>
              <a:rPr lang="en-US" sz="1000" baseline="-25000" dirty="0"/>
              <a:t>2</a:t>
            </a:r>
            <a:r>
              <a:rPr lang="en-US" sz="1000" dirty="0"/>
              <a:t>S and alkaline fluids to pH 12.</a:t>
            </a:r>
          </a:p>
          <a:p>
            <a:r>
              <a:rPr lang="en-US" sz="1000" dirty="0"/>
              <a:t>Surface Roughness –1 - 2 microns (3.9 x 10</a:t>
            </a:r>
            <a:r>
              <a:rPr lang="en-US" sz="1000" baseline="30000" dirty="0"/>
              <a:t>-5 </a:t>
            </a:r>
            <a:r>
              <a:rPr lang="en-US" sz="1000" dirty="0"/>
              <a:t>in to 7.8 x 10</a:t>
            </a:r>
            <a:r>
              <a:rPr lang="en-US" sz="1000" baseline="30000" dirty="0"/>
              <a:t>-5 </a:t>
            </a:r>
            <a:r>
              <a:rPr lang="en-US" sz="1000" dirty="0"/>
              <a:t>in)</a:t>
            </a:r>
          </a:p>
          <a:p>
            <a:endParaRPr lang="en-US" sz="1000" dirty="0"/>
          </a:p>
        </p:txBody>
      </p:sp>
      <p:sp>
        <p:nvSpPr>
          <p:cNvPr id="4" name="Slide Number Placeholder 3"/>
          <p:cNvSpPr>
            <a:spLocks noGrp="1"/>
          </p:cNvSpPr>
          <p:nvPr>
            <p:ph type="sldNum" sz="quarter" idx="10"/>
          </p:nvPr>
        </p:nvSpPr>
        <p:spPr/>
        <p:txBody>
          <a:bodyPr/>
          <a:lstStyle/>
          <a:p>
            <a:fld id="{A3EA306B-6D47-483D-925D-02DDEF4369D8}" type="slidenum">
              <a:rPr lang="en-GB" smtClean="0"/>
              <a:t>16</a:t>
            </a:fld>
            <a:endParaRPr lang="en-GB"/>
          </a:p>
        </p:txBody>
      </p:sp>
    </p:spTree>
    <p:extLst>
      <p:ext uri="{BB962C8B-B14F-4D97-AF65-F5344CB8AC3E}">
        <p14:creationId xmlns:p14="http://schemas.microsoft.com/office/powerpoint/2010/main" val="38258827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EA306B-6D47-483D-925D-02DDEF4369D8}" type="slidenum">
              <a:rPr lang="en-GB" smtClean="0"/>
              <a:t>17</a:t>
            </a:fld>
            <a:endParaRPr lang="en-GB"/>
          </a:p>
        </p:txBody>
      </p:sp>
    </p:spTree>
    <p:extLst>
      <p:ext uri="{BB962C8B-B14F-4D97-AF65-F5344CB8AC3E}">
        <p14:creationId xmlns:p14="http://schemas.microsoft.com/office/powerpoint/2010/main" val="2720026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000" dirty="0"/>
              <a:t>В</a:t>
            </a:r>
            <a:r>
              <a:rPr lang="ru-RU" sz="1000" baseline="0" dirty="0"/>
              <a:t> течение многих лет ТК</a:t>
            </a:r>
            <a:r>
              <a:rPr lang="en-US" sz="1000" baseline="0" dirty="0"/>
              <a:t>70 </a:t>
            </a:r>
            <a:r>
              <a:rPr lang="ru-RU" sz="1000" baseline="0" dirty="0"/>
              <a:t>и ТК</a:t>
            </a:r>
            <a:r>
              <a:rPr lang="en-US" sz="1000" baseline="0" dirty="0"/>
              <a:t>70XT </a:t>
            </a:r>
            <a:r>
              <a:rPr lang="ru-RU" sz="1000" baseline="0" dirty="0"/>
              <a:t>успешно применялись для рынка нгпроводных труб</a:t>
            </a:r>
            <a:r>
              <a:rPr lang="en-US" sz="1000" baseline="0" dirty="0"/>
              <a:t>; </a:t>
            </a:r>
            <a:r>
              <a:rPr lang="ru-RU" sz="1000" baseline="0" dirty="0"/>
              <a:t>однако оба данных покрытий были разработаны для достаточно агрессивных сред и услу экспл</a:t>
            </a:r>
            <a:r>
              <a:rPr lang="en-US" sz="1000" baseline="0" dirty="0"/>
              <a:t>, </a:t>
            </a:r>
            <a:r>
              <a:rPr lang="ru-RU" sz="1000" baseline="0" dirty="0"/>
              <a:t>чем требуются для рынка лин труб</a:t>
            </a:r>
            <a:r>
              <a:rPr lang="en-US" sz="1000" baseline="0" dirty="0"/>
              <a:t>.</a:t>
            </a:r>
            <a:endParaRPr lang="ru-RU" sz="1000" baseline="0" dirty="0"/>
          </a:p>
          <a:p>
            <a:r>
              <a:rPr lang="ru-RU" sz="1000" baseline="0" dirty="0"/>
              <a:t>Чтобы заполнить пробел между ТК</a:t>
            </a:r>
            <a:r>
              <a:rPr lang="en-US" sz="1000" baseline="0" dirty="0"/>
              <a:t>70/</a:t>
            </a:r>
            <a:r>
              <a:rPr lang="ru-RU" sz="1000" baseline="0" dirty="0"/>
              <a:t>ТК</a:t>
            </a:r>
            <a:r>
              <a:rPr lang="en-US" sz="1000" baseline="0" dirty="0"/>
              <a:t>70XT </a:t>
            </a:r>
            <a:r>
              <a:rPr lang="ru-RU" sz="1000" baseline="0" dirty="0"/>
              <a:t>и низкостоимостныи покрытиями линейных труб было разработано </a:t>
            </a:r>
            <a:r>
              <a:rPr lang="en-US" sz="1000" baseline="0" dirty="0"/>
              <a:t>44LP</a:t>
            </a:r>
          </a:p>
          <a:p>
            <a:r>
              <a:rPr lang="en-US" sz="1000" baseline="0" dirty="0"/>
              <a:t>44LP </a:t>
            </a:r>
            <a:r>
              <a:rPr lang="ru-RU" sz="1000" baseline="0" dirty="0"/>
              <a:t>термоотвержд покрытия применимый для сред с содержанием </a:t>
            </a:r>
            <a:r>
              <a:rPr lang="en-US" sz="1000" baseline="0" dirty="0"/>
              <a:t>CO2, </a:t>
            </a:r>
            <a:r>
              <a:rPr lang="ru-RU" sz="1000" baseline="0" dirty="0"/>
              <a:t>низким содержданием </a:t>
            </a:r>
            <a:r>
              <a:rPr lang="en-US" sz="1000" baseline="0" dirty="0"/>
              <a:t>H2S. </a:t>
            </a:r>
            <a:endParaRPr lang="ru-RU" sz="1000" baseline="0" dirty="0"/>
          </a:p>
          <a:p>
            <a:r>
              <a:rPr lang="ru-RU" sz="1000" baseline="0" dirty="0"/>
              <a:t>Покрытие наносится без пропусков</a:t>
            </a:r>
            <a:r>
              <a:rPr lang="en-US" sz="1000" baseline="0" dirty="0"/>
              <a:t>. </a:t>
            </a:r>
            <a:r>
              <a:rPr lang="ru-RU" sz="1000" baseline="0" dirty="0"/>
              <a:t>Имеет гладкую поверхность которая позволяет повысить гидравлч эффективность и снижение отложений</a:t>
            </a:r>
          </a:p>
          <a:p>
            <a:endParaRPr lang="en-US" dirty="0"/>
          </a:p>
        </p:txBody>
      </p:sp>
      <p:sp>
        <p:nvSpPr>
          <p:cNvPr id="4" name="Slide Number Placeholder 3"/>
          <p:cNvSpPr>
            <a:spLocks noGrp="1"/>
          </p:cNvSpPr>
          <p:nvPr>
            <p:ph type="sldNum" sz="quarter" idx="10"/>
          </p:nvPr>
        </p:nvSpPr>
        <p:spPr/>
        <p:txBody>
          <a:bodyPr/>
          <a:lstStyle/>
          <a:p>
            <a:fld id="{A3EA306B-6D47-483D-925D-02DDEF4369D8}" type="slidenum">
              <a:rPr lang="en-GB" smtClean="0"/>
              <a:t>19</a:t>
            </a:fld>
            <a:endParaRPr lang="en-GB"/>
          </a:p>
        </p:txBody>
      </p:sp>
    </p:spTree>
    <p:extLst>
      <p:ext uri="{BB962C8B-B14F-4D97-AF65-F5344CB8AC3E}">
        <p14:creationId xmlns:p14="http://schemas.microsoft.com/office/powerpoint/2010/main" val="2731502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3EA306B-6D47-483D-925D-02DDEF4369D8}" type="slidenum">
              <a:rPr lang="en-GB" smtClean="0"/>
              <a:t>20</a:t>
            </a:fld>
            <a:endParaRPr lang="en-GB"/>
          </a:p>
        </p:txBody>
      </p:sp>
    </p:spTree>
    <p:extLst>
      <p:ext uri="{BB962C8B-B14F-4D97-AF65-F5344CB8AC3E}">
        <p14:creationId xmlns:p14="http://schemas.microsoft.com/office/powerpoint/2010/main" val="21000111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000" dirty="0"/>
              <a:t>Система  </a:t>
            </a:r>
            <a:r>
              <a:rPr lang="en-US" sz="1000" dirty="0"/>
              <a:t>KC</a:t>
            </a:r>
            <a:r>
              <a:rPr lang="ru-RU" sz="1000" dirty="0"/>
              <a:t> необходимые модификации </a:t>
            </a:r>
            <a:endParaRPr lang="en-US" sz="1000" dirty="0"/>
          </a:p>
          <a:p>
            <a:r>
              <a:rPr lang="ru-RU" sz="1000" dirty="0"/>
              <a:t>Сделать выработку  в теле муфты заданной конфигурации под установку  тефлонового  кольца</a:t>
            </a:r>
            <a:endParaRPr lang="en-US" sz="1000" dirty="0"/>
          </a:p>
          <a:p>
            <a:r>
              <a:rPr lang="ru-RU" sz="1000" dirty="0"/>
              <a:t>Установить тефлоновой кольцо </a:t>
            </a:r>
            <a:endParaRPr lang="nb-NO" sz="1000" dirty="0"/>
          </a:p>
          <a:p>
            <a:r>
              <a:rPr lang="ru-RU" sz="1000" dirty="0"/>
              <a:t>Отметить концы  на муфте под соединение в поле и  на заводе </a:t>
            </a:r>
            <a:endParaRPr lang="en-US" sz="1000" dirty="0"/>
          </a:p>
          <a:p>
            <a:r>
              <a:rPr lang="ru-RU" sz="1000" dirty="0"/>
              <a:t>Собрать соединение   контролирую момент свинчивания с маркировкой на заводе с использованием герметика </a:t>
            </a:r>
            <a:endParaRPr lang="en-US" sz="1000" dirty="0"/>
          </a:p>
          <a:p>
            <a:r>
              <a:rPr lang="ru-RU" sz="1000" dirty="0"/>
              <a:t>Сборка в колонну в поле   контролируя момент </a:t>
            </a:r>
          </a:p>
          <a:p>
            <a:r>
              <a:rPr lang="ru-RU" sz="1000" dirty="0"/>
              <a:t>свинчивания  </a:t>
            </a:r>
            <a:endParaRPr lang="en-US" sz="1000" dirty="0"/>
          </a:p>
          <a:p>
            <a:endParaRPr lang="en-US" dirty="0"/>
          </a:p>
        </p:txBody>
      </p:sp>
      <p:sp>
        <p:nvSpPr>
          <p:cNvPr id="4" name="Slide Number Placeholder 3"/>
          <p:cNvSpPr>
            <a:spLocks noGrp="1"/>
          </p:cNvSpPr>
          <p:nvPr>
            <p:ph type="sldNum" sz="quarter" idx="10"/>
          </p:nvPr>
        </p:nvSpPr>
        <p:spPr/>
        <p:txBody>
          <a:bodyPr/>
          <a:lstStyle/>
          <a:p>
            <a:fld id="{A3EA306B-6D47-483D-925D-02DDEF4369D8}" type="slidenum">
              <a:rPr lang="en-GB" smtClean="0"/>
              <a:t>21</a:t>
            </a:fld>
            <a:endParaRPr lang="en-GB"/>
          </a:p>
        </p:txBody>
      </p:sp>
    </p:spTree>
    <p:extLst>
      <p:ext uri="{BB962C8B-B14F-4D97-AF65-F5344CB8AC3E}">
        <p14:creationId xmlns:p14="http://schemas.microsoft.com/office/powerpoint/2010/main" val="16819042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ru-RU" sz="1000" dirty="0">
                <a:solidFill>
                  <a:schemeClr val="tx1"/>
                </a:solidFill>
              </a:rPr>
              <a:t>В области антикоррозионных покрытий существует стандарт </a:t>
            </a:r>
            <a:r>
              <a:rPr lang="en-US" sz="1000" dirty="0">
                <a:solidFill>
                  <a:schemeClr val="tx1"/>
                </a:solidFill>
              </a:rPr>
              <a:t>API RP 5L7 – </a:t>
            </a:r>
            <a:r>
              <a:rPr lang="ru-RU" sz="1000" dirty="0">
                <a:solidFill>
                  <a:schemeClr val="tx1"/>
                </a:solidFill>
              </a:rPr>
              <a:t>«Рекомендованная практика по термоотверждаемым внутренним покрытиям на основе эпоксидной смолы для линейных трубопроводов, наносимых без праймера», объединяющий в себе методы квалификации материалов покрытий, процесса нанесения покрытий, критерии испытаний и  приемки трубной продукции с покрытием. Данный стандарт был опубликован в конце 80-х годов прошлого века. Также в начале 90-х годов прошлого века были разработаны и опубликованы несколько стандартных рекомендованных практик </a:t>
            </a:r>
            <a:r>
              <a:rPr lang="en-US" sz="1000" dirty="0">
                <a:solidFill>
                  <a:schemeClr val="tx1"/>
                </a:solidFill>
              </a:rPr>
              <a:t>NACE </a:t>
            </a:r>
            <a:r>
              <a:rPr lang="ru-RU" sz="1000" dirty="0">
                <a:solidFill>
                  <a:schemeClr val="tx1"/>
                </a:solidFill>
              </a:rPr>
              <a:t>по нанесению покрытий с праймером в качестве грунтовочного подслоя, определяющие методы контроля качества покрытий и испытаний покрытий.</a:t>
            </a:r>
          </a:p>
          <a:p>
            <a:pPr algn="just"/>
            <a:r>
              <a:rPr lang="ru-RU" sz="1000" dirty="0">
                <a:solidFill>
                  <a:schemeClr val="tx1"/>
                </a:solidFill>
              </a:rPr>
              <a:t>В связи с тем, что назначение трубной продукции, на которую наносятся антикоррозионные покрытия (бурильные трубы, линейные, обсадные, НКТ) различное, существуют различные условия эксплуатации нефтегазовых месторождений, а также были разработаны покрытия, применяемые с праймером в качестве грунтовочного подслоя, нефтяные компании, в России и за рубежом,  разработали собственные технические требования к внутренним антикоррозионным покрытиям.</a:t>
            </a:r>
          </a:p>
          <a:p>
            <a:pPr algn="just"/>
            <a:endParaRPr lang="ru-RU" sz="1000" dirty="0">
              <a:solidFill>
                <a:schemeClr val="tx1"/>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ru-RU" sz="1000" dirty="0">
                <a:solidFill>
                  <a:schemeClr val="tx1"/>
                </a:solidFill>
              </a:rPr>
              <a:t>Ниже представлены примеры таких технических требований, определяющих виды испытаний покрытий на примере технических требований зарубежных нефтяных компаний, а также одной из российских нефтяных компаний</a:t>
            </a:r>
          </a:p>
          <a:p>
            <a:pPr algn="just"/>
            <a:endParaRPr lang="ru-RU" sz="100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A3EA306B-6D47-483D-925D-02DDEF4369D8}" type="slidenum">
              <a:rPr lang="en-GB" smtClean="0"/>
              <a:t>25</a:t>
            </a:fld>
            <a:endParaRPr lang="en-GB"/>
          </a:p>
        </p:txBody>
      </p:sp>
    </p:spTree>
    <p:extLst>
      <p:ext uri="{BB962C8B-B14F-4D97-AF65-F5344CB8AC3E}">
        <p14:creationId xmlns:p14="http://schemas.microsoft.com/office/powerpoint/2010/main" val="828021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defTabSz="932118" eaLnBrk="0" hangingPunct="0">
              <a:defRPr>
                <a:solidFill>
                  <a:schemeClr val="tx1"/>
                </a:solidFill>
                <a:latin typeface="Arial" pitchFamily="34" charset="0"/>
              </a:defRPr>
            </a:lvl1pPr>
            <a:lvl2pPr marL="731931" indent="-281512" defTabSz="932118" eaLnBrk="0" hangingPunct="0">
              <a:defRPr>
                <a:solidFill>
                  <a:schemeClr val="tx1"/>
                </a:solidFill>
                <a:latin typeface="Arial" pitchFamily="34" charset="0"/>
              </a:defRPr>
            </a:lvl2pPr>
            <a:lvl3pPr marL="1126048" indent="-225209" defTabSz="932118" eaLnBrk="0" hangingPunct="0">
              <a:defRPr>
                <a:solidFill>
                  <a:schemeClr val="tx1"/>
                </a:solidFill>
                <a:latin typeface="Arial" pitchFamily="34" charset="0"/>
              </a:defRPr>
            </a:lvl3pPr>
            <a:lvl4pPr marL="1576467" indent="-225209" defTabSz="932118" eaLnBrk="0" hangingPunct="0">
              <a:defRPr>
                <a:solidFill>
                  <a:schemeClr val="tx1"/>
                </a:solidFill>
                <a:latin typeface="Arial" pitchFamily="34" charset="0"/>
              </a:defRPr>
            </a:lvl4pPr>
            <a:lvl5pPr marL="2026887" indent="-225209" defTabSz="932118" eaLnBrk="0" hangingPunct="0">
              <a:defRPr>
                <a:solidFill>
                  <a:schemeClr val="tx1"/>
                </a:solidFill>
                <a:latin typeface="Arial" pitchFamily="34" charset="0"/>
              </a:defRPr>
            </a:lvl5pPr>
            <a:lvl6pPr marL="2477306" indent="-225209" defTabSz="932118" eaLnBrk="0" fontAlgn="base" hangingPunct="0">
              <a:spcBef>
                <a:spcPct val="0"/>
              </a:spcBef>
              <a:spcAft>
                <a:spcPct val="0"/>
              </a:spcAft>
              <a:defRPr>
                <a:solidFill>
                  <a:schemeClr val="tx1"/>
                </a:solidFill>
                <a:latin typeface="Arial" pitchFamily="34" charset="0"/>
              </a:defRPr>
            </a:lvl6pPr>
            <a:lvl7pPr marL="2927726" indent="-225209" defTabSz="932118" eaLnBrk="0" fontAlgn="base" hangingPunct="0">
              <a:spcBef>
                <a:spcPct val="0"/>
              </a:spcBef>
              <a:spcAft>
                <a:spcPct val="0"/>
              </a:spcAft>
              <a:defRPr>
                <a:solidFill>
                  <a:schemeClr val="tx1"/>
                </a:solidFill>
                <a:latin typeface="Arial" pitchFamily="34" charset="0"/>
              </a:defRPr>
            </a:lvl7pPr>
            <a:lvl8pPr marL="3378145" indent="-225209" defTabSz="932118" eaLnBrk="0" fontAlgn="base" hangingPunct="0">
              <a:spcBef>
                <a:spcPct val="0"/>
              </a:spcBef>
              <a:spcAft>
                <a:spcPct val="0"/>
              </a:spcAft>
              <a:defRPr>
                <a:solidFill>
                  <a:schemeClr val="tx1"/>
                </a:solidFill>
                <a:latin typeface="Arial" pitchFamily="34" charset="0"/>
              </a:defRPr>
            </a:lvl8pPr>
            <a:lvl9pPr marL="3828564" indent="-225209" defTabSz="932118" eaLnBrk="0" fontAlgn="base" hangingPunct="0">
              <a:spcBef>
                <a:spcPct val="0"/>
              </a:spcBef>
              <a:spcAft>
                <a:spcPct val="0"/>
              </a:spcAft>
              <a:defRPr>
                <a:solidFill>
                  <a:schemeClr val="tx1"/>
                </a:solidFill>
                <a:latin typeface="Arial" pitchFamily="34" charset="0"/>
              </a:defRPr>
            </a:lvl9pPr>
          </a:lstStyle>
          <a:p>
            <a:pPr eaLnBrk="1" hangingPunct="1"/>
            <a:fld id="{16987690-CD1C-499A-AB93-A5F9CE6A5E2B}" type="slidenum">
              <a:rPr lang="en-US" altLang="en-US" smtClean="0"/>
              <a:pPr eaLnBrk="1" hangingPunct="1"/>
              <a:t>26</a:t>
            </a:fld>
            <a:endParaRPr lang="en-US" alt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304235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1000" dirty="0">
                <a:latin typeface="Calibri" panose="020F0502020204030204" pitchFamily="34" charset="0"/>
              </a:rPr>
              <a:t>Основные типы покрытий</a:t>
            </a:r>
            <a:r>
              <a:rPr lang="en-US" sz="1000" dirty="0">
                <a:latin typeface="Calibri" panose="020F0502020204030204" pitchFamily="34" charset="0"/>
              </a:rPr>
              <a:t>:</a:t>
            </a:r>
            <a:endParaRPr lang="en-US" altLang="en-US" sz="1000" b="1" dirty="0">
              <a:solidFill>
                <a:schemeClr val="tx1">
                  <a:lumMod val="65000"/>
                  <a:lumOff val="35000"/>
                </a:schemeClr>
              </a:solidFill>
            </a:endParaRPr>
          </a:p>
          <a:p>
            <a:pPr marL="342900" indent="-342900">
              <a:buFont typeface="Arial" panose="020B0604020202020204" pitchFamily="34" charset="0"/>
              <a:buChar char="•"/>
            </a:pPr>
            <a:r>
              <a:rPr lang="ru-RU" altLang="en-US" sz="1000" b="1" dirty="0">
                <a:solidFill>
                  <a:schemeClr val="tx1">
                    <a:lumMod val="65000"/>
                    <a:lumOff val="35000"/>
                  </a:schemeClr>
                </a:solidFill>
              </a:rPr>
              <a:t>Жидкие </a:t>
            </a:r>
            <a:endParaRPr lang="en-US" altLang="en-US" sz="1000" b="1" dirty="0">
              <a:solidFill>
                <a:schemeClr val="tx1">
                  <a:lumMod val="65000"/>
                  <a:lumOff val="35000"/>
                </a:schemeClr>
              </a:solidFill>
            </a:endParaRPr>
          </a:p>
          <a:p>
            <a:pPr marL="803275" lvl="5" indent="-342900">
              <a:buFont typeface="Wingdings" panose="05000000000000000000" pitchFamily="2" charset="2"/>
              <a:buChar char="ü"/>
            </a:pPr>
            <a:r>
              <a:rPr lang="ru-RU" altLang="en-US" sz="1000" b="0" i="0" cap="none" dirty="0">
                <a:solidFill>
                  <a:schemeClr val="tx1">
                    <a:lumMod val="65000"/>
                    <a:lumOff val="35000"/>
                  </a:schemeClr>
                </a:solidFill>
                <a:latin typeface="+mn-lt"/>
              </a:rPr>
              <a:t>Первое поколение покрытий</a:t>
            </a:r>
            <a:endParaRPr lang="en-US" altLang="en-US" sz="1000" b="0" i="0" cap="none" dirty="0">
              <a:solidFill>
                <a:schemeClr val="tx1">
                  <a:lumMod val="65000"/>
                  <a:lumOff val="35000"/>
                </a:schemeClr>
              </a:solidFill>
              <a:latin typeface="+mn-lt"/>
            </a:endParaRPr>
          </a:p>
          <a:p>
            <a:pPr marL="803275" lvl="5" indent="-342900">
              <a:buFont typeface="Wingdings" panose="05000000000000000000" pitchFamily="2" charset="2"/>
              <a:buChar char="ü"/>
            </a:pPr>
            <a:r>
              <a:rPr lang="ru-RU" altLang="en-US" sz="1000" b="0" i="0" cap="none" dirty="0">
                <a:solidFill>
                  <a:schemeClr val="tx1">
                    <a:lumMod val="65000"/>
                    <a:lumOff val="35000"/>
                  </a:schemeClr>
                </a:solidFill>
                <a:latin typeface="+mn-lt"/>
              </a:rPr>
              <a:t>Тонкопленочные покрытия </a:t>
            </a:r>
            <a:r>
              <a:rPr lang="en-US" altLang="en-US" sz="1000" b="0" i="0" cap="none" dirty="0">
                <a:solidFill>
                  <a:schemeClr val="tx1">
                    <a:lumMod val="65000"/>
                    <a:lumOff val="35000"/>
                  </a:schemeClr>
                </a:solidFill>
                <a:latin typeface="+mn-lt"/>
              </a:rPr>
              <a:t>(&lt;254 </a:t>
            </a:r>
            <a:r>
              <a:rPr lang="ru-RU" altLang="en-US" sz="1000" b="0" i="0" cap="none" dirty="0">
                <a:solidFill>
                  <a:schemeClr val="tx1">
                    <a:lumMod val="65000"/>
                    <a:lumOff val="35000"/>
                  </a:schemeClr>
                </a:solidFill>
                <a:latin typeface="+mn-lt"/>
              </a:rPr>
              <a:t>микрона</a:t>
            </a:r>
            <a:r>
              <a:rPr lang="en-US" altLang="en-US" sz="1000" b="0" i="0" cap="none" dirty="0">
                <a:solidFill>
                  <a:schemeClr val="tx1">
                    <a:lumMod val="65000"/>
                    <a:lumOff val="35000"/>
                  </a:schemeClr>
                </a:solidFill>
                <a:latin typeface="+mn-lt"/>
              </a:rPr>
              <a:t>)</a:t>
            </a:r>
          </a:p>
          <a:p>
            <a:pPr marL="803275" lvl="5" indent="-342900">
              <a:buFont typeface="Wingdings" panose="05000000000000000000" pitchFamily="2" charset="2"/>
              <a:buChar char="ü"/>
            </a:pPr>
            <a:r>
              <a:rPr lang="ru-RU" altLang="en-US" sz="1000" b="0" i="0" cap="none" dirty="0">
                <a:solidFill>
                  <a:schemeClr val="tx1">
                    <a:lumMod val="65000"/>
                    <a:lumOff val="35000"/>
                  </a:schemeClr>
                </a:solidFill>
                <a:latin typeface="+mn-lt"/>
              </a:rPr>
              <a:t>Содержат летучие органические соединения </a:t>
            </a:r>
            <a:r>
              <a:rPr lang="en-US" altLang="en-US" sz="1000" b="0" i="0" cap="none" dirty="0">
                <a:solidFill>
                  <a:schemeClr val="tx1">
                    <a:lumMod val="65000"/>
                    <a:lumOff val="35000"/>
                  </a:schemeClr>
                </a:solidFill>
                <a:latin typeface="+mn-lt"/>
              </a:rPr>
              <a:t>(</a:t>
            </a:r>
            <a:r>
              <a:rPr lang="ru-RU" altLang="en-US" sz="1000" b="0" i="0" cap="none" dirty="0">
                <a:solidFill>
                  <a:schemeClr val="tx1">
                    <a:lumMod val="65000"/>
                    <a:lumOff val="35000"/>
                  </a:schemeClr>
                </a:solidFill>
                <a:latin typeface="+mn-lt"/>
              </a:rPr>
              <a:t>растворители</a:t>
            </a:r>
            <a:r>
              <a:rPr lang="en-US" altLang="en-US" sz="1000" b="0" i="0" cap="none" dirty="0">
                <a:solidFill>
                  <a:schemeClr val="tx1">
                    <a:lumMod val="65000"/>
                    <a:lumOff val="35000"/>
                  </a:schemeClr>
                </a:solidFill>
                <a:latin typeface="+mn-lt"/>
              </a:rPr>
              <a:t>)</a:t>
            </a:r>
          </a:p>
          <a:p>
            <a:pPr marL="803275" lvl="5" indent="-342900">
              <a:buFont typeface="Wingdings" panose="05000000000000000000" pitchFamily="2" charset="2"/>
              <a:buChar char="ü"/>
            </a:pPr>
            <a:r>
              <a:rPr lang="ru-RU" altLang="en-US" sz="1000" b="0" i="0" cap="none" dirty="0">
                <a:solidFill>
                  <a:schemeClr val="tx1">
                    <a:lumMod val="65000"/>
                    <a:lumOff val="35000"/>
                  </a:schemeClr>
                </a:solidFill>
                <a:latin typeface="+mn-lt"/>
              </a:rPr>
              <a:t>Сухой остаток </a:t>
            </a:r>
            <a:r>
              <a:rPr lang="en-US" altLang="en-US" sz="1000" b="0" i="0" cap="none" dirty="0">
                <a:solidFill>
                  <a:schemeClr val="tx1">
                    <a:lumMod val="65000"/>
                    <a:lumOff val="35000"/>
                  </a:schemeClr>
                </a:solidFill>
                <a:latin typeface="+mn-lt"/>
              </a:rPr>
              <a:t>(</a:t>
            </a:r>
            <a:r>
              <a:rPr lang="ru-RU" altLang="en-US" sz="1000" b="0" i="0" cap="none" dirty="0">
                <a:solidFill>
                  <a:schemeClr val="tx1">
                    <a:lumMod val="65000"/>
                    <a:lumOff val="35000"/>
                  </a:schemeClr>
                </a:solidFill>
                <a:latin typeface="+mn-lt"/>
              </a:rPr>
              <a:t>к объему</a:t>
            </a:r>
            <a:r>
              <a:rPr lang="en-US" altLang="en-US" sz="1000" b="0" i="0" cap="none" dirty="0">
                <a:solidFill>
                  <a:schemeClr val="tx1">
                    <a:lumMod val="65000"/>
                    <a:lumOff val="35000"/>
                  </a:schemeClr>
                </a:solidFill>
                <a:latin typeface="+mn-lt"/>
              </a:rPr>
              <a:t>): 45/50%</a:t>
            </a:r>
          </a:p>
          <a:p>
            <a:pPr marL="342900" indent="-342900">
              <a:buFont typeface="Arial" panose="020B0604020202020204" pitchFamily="34" charset="0"/>
              <a:buChar char="•"/>
            </a:pPr>
            <a:r>
              <a:rPr lang="ru-RU" altLang="en-US" sz="1000" b="1" dirty="0">
                <a:solidFill>
                  <a:schemeClr val="tx1">
                    <a:lumMod val="65000"/>
                    <a:lumOff val="35000"/>
                  </a:schemeClr>
                </a:solidFill>
              </a:rPr>
              <a:t>Порошковые </a:t>
            </a:r>
            <a:endParaRPr lang="en-US" altLang="en-US" sz="1000" b="1" dirty="0">
              <a:solidFill>
                <a:schemeClr val="tx1">
                  <a:lumMod val="65000"/>
                  <a:lumOff val="35000"/>
                </a:schemeClr>
              </a:solidFill>
            </a:endParaRPr>
          </a:p>
          <a:p>
            <a:pPr marL="804863" lvl="4" indent="-342900">
              <a:buFont typeface="Wingdings" panose="05000000000000000000" pitchFamily="2" charset="2"/>
              <a:buChar char="ü"/>
            </a:pPr>
            <a:r>
              <a:rPr lang="ru-RU" altLang="en-US" sz="1000" b="0" cap="none" dirty="0">
                <a:solidFill>
                  <a:schemeClr val="tx1">
                    <a:lumMod val="65000"/>
                    <a:lumOff val="35000"/>
                  </a:schemeClr>
                </a:solidFill>
              </a:rPr>
              <a:t>Толстопленочные покрытия</a:t>
            </a:r>
            <a:endParaRPr lang="en-US" altLang="en-US" sz="1000" b="0" cap="none" dirty="0">
              <a:solidFill>
                <a:schemeClr val="tx1">
                  <a:lumMod val="65000"/>
                  <a:lumOff val="35000"/>
                </a:schemeClr>
              </a:solidFill>
            </a:endParaRPr>
          </a:p>
          <a:p>
            <a:pPr marL="804863" lvl="4" indent="-342900">
              <a:buFont typeface="Wingdings" panose="05000000000000000000" pitchFamily="2" charset="2"/>
              <a:buChar char="ü"/>
            </a:pPr>
            <a:r>
              <a:rPr lang="ru-RU" altLang="en-US" sz="1000" b="0" cap="none" dirty="0">
                <a:solidFill>
                  <a:schemeClr val="tx1">
                    <a:lumMod val="65000"/>
                    <a:lumOff val="35000"/>
                  </a:schemeClr>
                </a:solidFill>
              </a:rPr>
              <a:t>Тонкопленочные</a:t>
            </a:r>
            <a:r>
              <a:rPr lang="en-US" altLang="en-US" sz="1000" b="0" cap="none" dirty="0">
                <a:solidFill>
                  <a:schemeClr val="tx1">
                    <a:lumMod val="65000"/>
                    <a:lumOff val="35000"/>
                  </a:schemeClr>
                </a:solidFill>
              </a:rPr>
              <a:t> (&gt;254 </a:t>
            </a:r>
            <a:r>
              <a:rPr lang="ru-RU" altLang="en-US" sz="1000" b="0" cap="none" dirty="0">
                <a:solidFill>
                  <a:schemeClr val="tx1">
                    <a:lumMod val="65000"/>
                    <a:lumOff val="35000"/>
                  </a:schemeClr>
                </a:solidFill>
              </a:rPr>
              <a:t>микрона до </a:t>
            </a:r>
            <a:r>
              <a:rPr lang="en-US" altLang="en-US" sz="1000" b="0" cap="none" dirty="0">
                <a:solidFill>
                  <a:schemeClr val="tx1">
                    <a:lumMod val="65000"/>
                    <a:lumOff val="35000"/>
                  </a:schemeClr>
                </a:solidFill>
              </a:rPr>
              <a:t>508 </a:t>
            </a:r>
            <a:r>
              <a:rPr lang="ru-RU" altLang="en-US" sz="1000" b="0" cap="none" dirty="0">
                <a:solidFill>
                  <a:schemeClr val="tx1">
                    <a:lumMod val="65000"/>
                    <a:lumOff val="35000"/>
                  </a:schemeClr>
                </a:solidFill>
              </a:rPr>
              <a:t>микрона</a:t>
            </a:r>
            <a:r>
              <a:rPr lang="en-US" altLang="en-US" sz="1000" b="0" cap="none" dirty="0">
                <a:solidFill>
                  <a:schemeClr val="tx1">
                    <a:lumMod val="65000"/>
                    <a:lumOff val="35000"/>
                  </a:schemeClr>
                </a:solidFill>
              </a:rPr>
              <a:t>)</a:t>
            </a:r>
          </a:p>
          <a:p>
            <a:pPr marL="804863" lvl="4" indent="-342900">
              <a:buFont typeface="Wingdings" panose="05000000000000000000" pitchFamily="2" charset="2"/>
              <a:buChar char="ü"/>
            </a:pPr>
            <a:r>
              <a:rPr lang="en-US" altLang="en-US" sz="1000" b="0" cap="none" dirty="0">
                <a:solidFill>
                  <a:schemeClr val="tx1">
                    <a:lumMod val="65000"/>
                    <a:lumOff val="35000"/>
                  </a:schemeClr>
                </a:solidFill>
              </a:rPr>
              <a:t>100% </a:t>
            </a:r>
            <a:r>
              <a:rPr lang="ru-RU" altLang="en-US" sz="1000" b="0" cap="none" dirty="0">
                <a:solidFill>
                  <a:schemeClr val="tx1">
                    <a:lumMod val="65000"/>
                    <a:lumOff val="35000"/>
                  </a:schemeClr>
                </a:solidFill>
              </a:rPr>
              <a:t>сухой остаток </a:t>
            </a:r>
            <a:endParaRPr lang="en-US" altLang="en-US" sz="1000" b="0" cap="none" dirty="0">
              <a:solidFill>
                <a:schemeClr val="tx1">
                  <a:lumMod val="65000"/>
                  <a:lumOff val="35000"/>
                </a:schemeClr>
              </a:solidFill>
            </a:endParaRPr>
          </a:p>
          <a:p>
            <a:pPr marL="347663" lvl="3" indent="-342900">
              <a:buFont typeface="Wingdings" panose="05000000000000000000" pitchFamily="2" charset="2"/>
              <a:buChar char="ü"/>
            </a:pPr>
            <a:endParaRPr lang="en-US" altLang="en-US" sz="1000" b="0" cap="none" dirty="0">
              <a:solidFill>
                <a:schemeClr val="tx1">
                  <a:lumMod val="65000"/>
                  <a:lumOff val="35000"/>
                </a:schemeClr>
              </a:solidFill>
            </a:endParaRPr>
          </a:p>
          <a:p>
            <a:pPr marL="4763" marR="0" lvl="3"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ru-RU" sz="1000" b="1" dirty="0">
                <a:solidFill>
                  <a:srgbClr val="DA291C"/>
                </a:solidFill>
                <a:ea typeface="+mn-ea"/>
                <a:cs typeface="+mn-cs"/>
              </a:rPr>
              <a:t>Состав покрытий</a:t>
            </a:r>
            <a:r>
              <a:rPr lang="en-US" sz="1000" b="1" dirty="0">
                <a:solidFill>
                  <a:srgbClr val="DA291C"/>
                </a:solidFill>
                <a:ea typeface="+mn-ea"/>
                <a:cs typeface="+mn-cs"/>
              </a:rPr>
              <a:t>’</a:t>
            </a:r>
            <a:endParaRPr lang="en-US" altLang="en-US" sz="1000" b="0" cap="none" dirty="0">
              <a:solidFill>
                <a:schemeClr val="tx1">
                  <a:lumMod val="65000"/>
                  <a:lumOff val="35000"/>
                </a:schemeClr>
              </a:solidFill>
            </a:endParaRP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ru-RU" altLang="en-US" sz="1000" b="1" i="0" u="none" strike="noStrike" kern="1200" cap="none" spc="0" normalizeH="0" baseline="0" noProof="0" dirty="0">
                <a:ln>
                  <a:noFill/>
                </a:ln>
                <a:solidFill>
                  <a:schemeClr val="tx1">
                    <a:lumMod val="65000"/>
                    <a:lumOff val="35000"/>
                  </a:schemeClr>
                </a:solidFill>
                <a:effectLst/>
                <a:uLnTx/>
                <a:uFillTx/>
                <a:latin typeface="+mn-lt"/>
                <a:ea typeface="+mn-ea"/>
                <a:cs typeface="Arial"/>
              </a:rPr>
              <a:t>Смолы</a:t>
            </a:r>
            <a:endParaRPr kumimoji="0" lang="en-US" altLang="en-US" sz="1000" b="1" i="0" u="none" strike="noStrike" kern="1200" cap="none" spc="0" normalizeH="0" baseline="0" noProof="0" dirty="0">
              <a:ln>
                <a:noFill/>
              </a:ln>
              <a:solidFill>
                <a:schemeClr val="tx1">
                  <a:lumMod val="65000"/>
                  <a:lumOff val="35000"/>
                </a:schemeClr>
              </a:solidFill>
              <a:effectLst/>
              <a:uLnTx/>
              <a:uFillTx/>
              <a:latin typeface="+mn-lt"/>
              <a:ea typeface="+mn-ea"/>
              <a:cs typeface="Arial"/>
            </a:endParaRPr>
          </a:p>
          <a:p>
            <a:pPr marL="742950" marR="0" lvl="1" indent="-285750" algn="l" defTabSz="457200" rtl="0" eaLnBrk="1" fontAlgn="auto" latinLnBrk="0" hangingPunct="1">
              <a:lnSpc>
                <a:spcPct val="80000"/>
              </a:lnSpc>
              <a:spcBef>
                <a:spcPct val="20000"/>
              </a:spcBef>
              <a:spcAft>
                <a:spcPts val="0"/>
              </a:spcAft>
              <a:buClrTx/>
              <a:buSzTx/>
              <a:buFont typeface="Arial"/>
              <a:buChar char="–"/>
              <a:tabLst/>
              <a:defRPr/>
            </a:pPr>
            <a:r>
              <a:rPr kumimoji="0" lang="en-US" alt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Arial"/>
              </a:rPr>
              <a:t>Gives the coating its performance characteristics</a:t>
            </a:r>
          </a:p>
          <a:p>
            <a:pPr marL="742950" marR="0" lvl="1" indent="-285750" algn="l" defTabSz="457200" rtl="0" eaLnBrk="1" fontAlgn="auto" latinLnBrk="0" hangingPunct="1">
              <a:lnSpc>
                <a:spcPct val="80000"/>
              </a:lnSpc>
              <a:spcBef>
                <a:spcPct val="20000"/>
              </a:spcBef>
              <a:spcAft>
                <a:spcPts val="0"/>
              </a:spcAft>
              <a:buClrTx/>
              <a:buSzTx/>
              <a:buFont typeface="Arial"/>
              <a:buChar char="–"/>
              <a:tabLst/>
              <a:defRPr/>
            </a:pPr>
            <a:r>
              <a:rPr kumimoji="0" lang="en-US" alt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Arial"/>
              </a:rPr>
              <a:t>Most important component </a:t>
            </a:r>
            <a:endParaRPr kumimoji="0" lang="ru-RU" alt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Arial"/>
            </a:endParaRPr>
          </a:p>
          <a:p>
            <a:pPr marL="0" marR="0" lvl="0" indent="0" algn="l" defTabSz="457200" rtl="0" eaLnBrk="1" fontAlgn="auto" latinLnBrk="0" hangingPunct="1">
              <a:lnSpc>
                <a:spcPct val="80000"/>
              </a:lnSpc>
              <a:spcBef>
                <a:spcPct val="20000"/>
              </a:spcBef>
              <a:spcAft>
                <a:spcPts val="0"/>
              </a:spcAft>
              <a:buClrTx/>
              <a:buSzTx/>
              <a:buFont typeface="Arial"/>
              <a:buNone/>
              <a:tabLst/>
              <a:defRPr/>
            </a:pPr>
            <a:r>
              <a:rPr lang="ru-RU" sz="1000" dirty="0">
                <a:latin typeface="Calibri" panose="020F0502020204030204" pitchFamily="34" charset="0"/>
              </a:rPr>
              <a:t>Типы смол</a:t>
            </a:r>
          </a:p>
          <a:p>
            <a:pPr marL="457200" indent="-457200" fontAlgn="base">
              <a:lnSpc>
                <a:spcPct val="100000"/>
              </a:lnSpc>
              <a:spcBef>
                <a:spcPts val="672"/>
              </a:spcBef>
              <a:spcAft>
                <a:spcPts val="0"/>
              </a:spcAft>
              <a:buSzPts val="2800"/>
              <a:buFont typeface="Arial" panose="020B0604020202020204" pitchFamily="34" charset="0"/>
              <a:buChar char="•"/>
            </a:pPr>
            <a:r>
              <a:rPr lang="en-US" sz="1000" b="1" dirty="0">
                <a:solidFill>
                  <a:schemeClr val="tx1">
                    <a:lumMod val="65000"/>
                    <a:lumOff val="35000"/>
                  </a:schemeClr>
                </a:solidFill>
              </a:rPr>
              <a:t>Epoxy</a:t>
            </a:r>
          </a:p>
          <a:p>
            <a:pPr marL="457200" fontAlgn="base">
              <a:lnSpc>
                <a:spcPct val="100000"/>
              </a:lnSpc>
              <a:spcBef>
                <a:spcPts val="576"/>
              </a:spcBef>
              <a:spcAft>
                <a:spcPts val="0"/>
              </a:spcAft>
            </a:pPr>
            <a:r>
              <a:rPr lang="en-US" sz="1000" dirty="0">
                <a:solidFill>
                  <a:schemeClr val="tx1">
                    <a:lumMod val="65000"/>
                    <a:lumOff val="35000"/>
                  </a:schemeClr>
                </a:solidFill>
              </a:rPr>
              <a:t>- Flexibility</a:t>
            </a:r>
          </a:p>
          <a:p>
            <a:pPr marL="457200" indent="-457200" fontAlgn="base">
              <a:lnSpc>
                <a:spcPct val="100000"/>
              </a:lnSpc>
              <a:spcBef>
                <a:spcPts val="672"/>
              </a:spcBef>
              <a:spcAft>
                <a:spcPts val="0"/>
              </a:spcAft>
              <a:buFont typeface="Arial" panose="020B0604020202020204" pitchFamily="34" charset="0"/>
              <a:buChar char="•"/>
            </a:pPr>
            <a:r>
              <a:rPr lang="en-US" sz="1000" b="1" dirty="0">
                <a:solidFill>
                  <a:schemeClr val="tx1">
                    <a:lumMod val="65000"/>
                    <a:lumOff val="35000"/>
                  </a:schemeClr>
                </a:solidFill>
              </a:rPr>
              <a:t>Phenolic</a:t>
            </a:r>
          </a:p>
          <a:p>
            <a:pPr marL="457200" fontAlgn="base">
              <a:lnSpc>
                <a:spcPct val="100000"/>
              </a:lnSpc>
              <a:spcBef>
                <a:spcPts val="576"/>
              </a:spcBef>
              <a:spcAft>
                <a:spcPts val="0"/>
              </a:spcAft>
            </a:pPr>
            <a:r>
              <a:rPr lang="en-US" sz="1000" dirty="0">
                <a:solidFill>
                  <a:schemeClr val="tx1">
                    <a:lumMod val="65000"/>
                    <a:lumOff val="35000"/>
                  </a:schemeClr>
                </a:solidFill>
              </a:rPr>
              <a:t>- Temperature resistance</a:t>
            </a:r>
          </a:p>
          <a:p>
            <a:pPr marL="457200" indent="-457200" fontAlgn="base">
              <a:lnSpc>
                <a:spcPct val="100000"/>
              </a:lnSpc>
              <a:spcBef>
                <a:spcPts val="672"/>
              </a:spcBef>
              <a:spcAft>
                <a:spcPts val="0"/>
              </a:spcAft>
              <a:buFont typeface="Arial" panose="020B0604020202020204" pitchFamily="34" charset="0"/>
              <a:buChar char="•"/>
            </a:pPr>
            <a:r>
              <a:rPr lang="en-US" sz="1000" b="1" dirty="0" err="1">
                <a:solidFill>
                  <a:schemeClr val="tx1">
                    <a:lumMod val="65000"/>
                    <a:lumOff val="35000"/>
                  </a:schemeClr>
                </a:solidFill>
              </a:rPr>
              <a:t>Novolac</a:t>
            </a:r>
            <a:endParaRPr lang="en-US" sz="1000" b="1" dirty="0">
              <a:solidFill>
                <a:schemeClr val="tx1">
                  <a:lumMod val="65000"/>
                  <a:lumOff val="35000"/>
                </a:schemeClr>
              </a:solidFill>
            </a:endParaRPr>
          </a:p>
          <a:p>
            <a:pPr marL="457200" fontAlgn="base">
              <a:lnSpc>
                <a:spcPct val="100000"/>
              </a:lnSpc>
              <a:spcBef>
                <a:spcPts val="576"/>
              </a:spcBef>
              <a:spcAft>
                <a:spcPts val="0"/>
              </a:spcAft>
            </a:pPr>
            <a:r>
              <a:rPr lang="en-US" sz="1000" dirty="0">
                <a:solidFill>
                  <a:schemeClr val="tx1">
                    <a:lumMod val="65000"/>
                    <a:lumOff val="35000"/>
                  </a:schemeClr>
                </a:solidFill>
              </a:rPr>
              <a:t>- Chemical resistance</a:t>
            </a:r>
          </a:p>
          <a:p>
            <a:pPr marL="457200" indent="-457200" fontAlgn="base">
              <a:lnSpc>
                <a:spcPct val="100000"/>
              </a:lnSpc>
              <a:spcBef>
                <a:spcPts val="672"/>
              </a:spcBef>
              <a:spcAft>
                <a:spcPts val="0"/>
              </a:spcAft>
              <a:buFont typeface="Arial" panose="020B0604020202020204" pitchFamily="34" charset="0"/>
              <a:buChar char="•"/>
            </a:pPr>
            <a:r>
              <a:rPr lang="en-US" sz="1000" b="1" dirty="0">
                <a:solidFill>
                  <a:schemeClr val="tx1">
                    <a:lumMod val="65000"/>
                    <a:lumOff val="35000"/>
                  </a:schemeClr>
                </a:solidFill>
              </a:rPr>
              <a:t>Nylon</a:t>
            </a:r>
          </a:p>
          <a:p>
            <a:pPr marL="457200" fontAlgn="base">
              <a:lnSpc>
                <a:spcPct val="100000"/>
              </a:lnSpc>
              <a:spcBef>
                <a:spcPts val="576"/>
              </a:spcBef>
              <a:spcAft>
                <a:spcPts val="0"/>
              </a:spcAft>
            </a:pPr>
            <a:r>
              <a:rPr lang="en-US" sz="1000" dirty="0">
                <a:solidFill>
                  <a:schemeClr val="tx1">
                    <a:lumMod val="65000"/>
                    <a:lumOff val="35000"/>
                  </a:schemeClr>
                </a:solidFill>
              </a:rPr>
              <a:t>- Flexibility</a:t>
            </a:r>
          </a:p>
          <a:p>
            <a:pPr marL="457200" indent="-457200" fontAlgn="base">
              <a:lnSpc>
                <a:spcPct val="100000"/>
              </a:lnSpc>
              <a:spcBef>
                <a:spcPts val="672"/>
              </a:spcBef>
              <a:spcAft>
                <a:spcPts val="0"/>
              </a:spcAft>
              <a:buFont typeface="Arial" panose="020B0604020202020204" pitchFamily="34" charset="0"/>
              <a:buChar char="•"/>
            </a:pPr>
            <a:r>
              <a:rPr lang="en-US" sz="1000" b="1" dirty="0">
                <a:solidFill>
                  <a:schemeClr val="tx1">
                    <a:lumMod val="65000"/>
                    <a:lumOff val="35000"/>
                  </a:schemeClr>
                </a:solidFill>
              </a:rPr>
              <a:t>Urethane</a:t>
            </a:r>
          </a:p>
          <a:p>
            <a:pPr marL="457200" fontAlgn="base">
              <a:lnSpc>
                <a:spcPct val="100000"/>
              </a:lnSpc>
              <a:spcBef>
                <a:spcPts val="576"/>
              </a:spcBef>
              <a:spcAft>
                <a:spcPts val="0"/>
              </a:spcAft>
            </a:pPr>
            <a:r>
              <a:rPr lang="en-US" sz="1000" dirty="0">
                <a:solidFill>
                  <a:schemeClr val="tx1">
                    <a:lumMod val="65000"/>
                    <a:lumOff val="35000"/>
                  </a:schemeClr>
                </a:solidFill>
              </a:rPr>
              <a:t>- Smoothness</a:t>
            </a:r>
            <a:endParaRPr lang="en-US" sz="1000" dirty="0">
              <a:latin typeface="Calibri" panose="020F0502020204030204" pitchFamily="34" charset="0"/>
            </a:endParaRPr>
          </a:p>
          <a:p>
            <a:pPr marL="742950" marR="0" lvl="1" indent="-285750" algn="l" defTabSz="457200" rtl="0" eaLnBrk="1" fontAlgn="auto" latinLnBrk="0" hangingPunct="1">
              <a:lnSpc>
                <a:spcPct val="80000"/>
              </a:lnSpc>
              <a:spcBef>
                <a:spcPct val="20000"/>
              </a:spcBef>
              <a:spcAft>
                <a:spcPts val="0"/>
              </a:spcAft>
              <a:buClrTx/>
              <a:buSzTx/>
              <a:buFont typeface="Arial"/>
              <a:buChar char="–"/>
              <a:tabLst/>
              <a:defRPr/>
            </a:pPr>
            <a:endParaRPr kumimoji="0" lang="en-US" alt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Arial"/>
            </a:endParaRP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ru-RU" altLang="en-US" sz="1000" b="1" i="0" u="none" strike="noStrike" kern="1200" cap="none" spc="0" normalizeH="0" baseline="0" noProof="0" dirty="0">
                <a:ln>
                  <a:noFill/>
                </a:ln>
                <a:solidFill>
                  <a:schemeClr val="tx1">
                    <a:lumMod val="65000"/>
                    <a:lumOff val="35000"/>
                  </a:schemeClr>
                </a:solidFill>
                <a:effectLst/>
                <a:uLnTx/>
                <a:uFillTx/>
                <a:latin typeface="+mn-lt"/>
                <a:ea typeface="+mn-ea"/>
                <a:cs typeface="Arial"/>
              </a:rPr>
              <a:t>Наполнители</a:t>
            </a:r>
            <a:endParaRPr kumimoji="0" lang="en-US" alt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Arial"/>
            </a:endParaRPr>
          </a:p>
          <a:p>
            <a:pPr marL="742950" marR="0" lvl="1" indent="-285750" algn="l" defTabSz="457200" rtl="0" eaLnBrk="1" fontAlgn="auto" latinLnBrk="0" hangingPunct="1">
              <a:lnSpc>
                <a:spcPct val="80000"/>
              </a:lnSpc>
              <a:spcBef>
                <a:spcPct val="20000"/>
              </a:spcBef>
              <a:spcAft>
                <a:spcPts val="0"/>
              </a:spcAft>
              <a:buClrTx/>
              <a:buSzTx/>
              <a:buFont typeface="Arial"/>
              <a:buChar char="–"/>
              <a:tabLst/>
              <a:defRPr/>
            </a:pPr>
            <a:r>
              <a:rPr kumimoji="0" lang="en-US" alt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Arial"/>
              </a:rPr>
              <a:t>Creates volume</a:t>
            </a: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ru-RU" altLang="en-US" sz="1000" b="1" i="0" u="none" strike="noStrike" kern="1200" cap="none" spc="0" normalizeH="0" baseline="0" noProof="0" dirty="0">
                <a:ln>
                  <a:noFill/>
                </a:ln>
                <a:solidFill>
                  <a:schemeClr val="tx1">
                    <a:lumMod val="65000"/>
                    <a:lumOff val="35000"/>
                  </a:schemeClr>
                </a:solidFill>
                <a:effectLst/>
                <a:uLnTx/>
                <a:uFillTx/>
                <a:latin typeface="+mn-lt"/>
                <a:ea typeface="+mn-ea"/>
                <a:cs typeface="Arial"/>
              </a:rPr>
              <a:t>Пигменты</a:t>
            </a:r>
            <a:endParaRPr kumimoji="0" lang="en-US" altLang="en-US" sz="1000" b="1" i="0" u="none" strike="noStrike" kern="1200" cap="none" spc="0" normalizeH="0" baseline="0" noProof="0" dirty="0">
              <a:ln>
                <a:noFill/>
              </a:ln>
              <a:solidFill>
                <a:schemeClr val="tx1">
                  <a:lumMod val="65000"/>
                  <a:lumOff val="35000"/>
                </a:schemeClr>
              </a:solidFill>
              <a:effectLst/>
              <a:uLnTx/>
              <a:uFillTx/>
              <a:latin typeface="+mn-lt"/>
              <a:ea typeface="+mn-ea"/>
              <a:cs typeface="Arial"/>
            </a:endParaRPr>
          </a:p>
          <a:p>
            <a:pPr marL="742950" marR="0" lvl="1" indent="-285750" algn="l" defTabSz="457200" rtl="0" eaLnBrk="1" fontAlgn="auto" latinLnBrk="0" hangingPunct="1">
              <a:lnSpc>
                <a:spcPct val="80000"/>
              </a:lnSpc>
              <a:spcBef>
                <a:spcPct val="20000"/>
              </a:spcBef>
              <a:spcAft>
                <a:spcPts val="0"/>
              </a:spcAft>
              <a:buClrTx/>
              <a:buSzTx/>
              <a:buFont typeface="Arial"/>
              <a:buChar char="–"/>
              <a:tabLst/>
              <a:defRPr/>
            </a:pPr>
            <a:r>
              <a:rPr kumimoji="0" lang="en-US" alt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Arial"/>
              </a:rPr>
              <a:t>Color</a:t>
            </a: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ru-RU" altLang="en-US" sz="1000" b="1" i="0" u="none" strike="noStrike" kern="1200" cap="none" spc="0" normalizeH="0" baseline="0" noProof="0" dirty="0">
                <a:ln>
                  <a:noFill/>
                </a:ln>
                <a:solidFill>
                  <a:schemeClr val="tx1">
                    <a:lumMod val="65000"/>
                    <a:lumOff val="35000"/>
                  </a:schemeClr>
                </a:solidFill>
                <a:effectLst/>
                <a:uLnTx/>
                <a:uFillTx/>
                <a:latin typeface="+mn-lt"/>
                <a:ea typeface="+mn-ea"/>
                <a:cs typeface="Arial"/>
              </a:rPr>
              <a:t>Добавки</a:t>
            </a:r>
            <a:endParaRPr kumimoji="0" lang="en-US" altLang="en-US" sz="1000" b="1" i="0" u="none" strike="noStrike" kern="1200" cap="none" spc="0" normalizeH="0" baseline="0" noProof="0" dirty="0">
              <a:ln>
                <a:noFill/>
              </a:ln>
              <a:solidFill>
                <a:schemeClr val="tx1">
                  <a:lumMod val="65000"/>
                  <a:lumOff val="35000"/>
                </a:schemeClr>
              </a:solidFill>
              <a:effectLst/>
              <a:uLnTx/>
              <a:uFillTx/>
              <a:latin typeface="+mn-lt"/>
              <a:ea typeface="+mn-ea"/>
              <a:cs typeface="Arial"/>
            </a:endParaRPr>
          </a:p>
          <a:p>
            <a:pPr marL="742950" marR="0" lvl="1" indent="-285750" algn="l" defTabSz="457200" rtl="0" eaLnBrk="1" fontAlgn="auto" latinLnBrk="0" hangingPunct="1">
              <a:lnSpc>
                <a:spcPct val="80000"/>
              </a:lnSpc>
              <a:spcBef>
                <a:spcPct val="20000"/>
              </a:spcBef>
              <a:spcAft>
                <a:spcPts val="0"/>
              </a:spcAft>
              <a:buClrTx/>
              <a:buSzTx/>
              <a:buFont typeface="Arial"/>
              <a:buChar char="–"/>
              <a:tabLst/>
              <a:defRPr/>
            </a:pPr>
            <a:r>
              <a:rPr kumimoji="0" lang="en-US" alt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Arial"/>
              </a:rPr>
              <a:t>Curing agents</a:t>
            </a:r>
          </a:p>
          <a:p>
            <a:pPr marL="742950" marR="0" lvl="1" indent="-285750" algn="l" defTabSz="457200" rtl="0" eaLnBrk="1" fontAlgn="auto" latinLnBrk="0" hangingPunct="1">
              <a:lnSpc>
                <a:spcPct val="80000"/>
              </a:lnSpc>
              <a:spcBef>
                <a:spcPct val="20000"/>
              </a:spcBef>
              <a:spcAft>
                <a:spcPts val="0"/>
              </a:spcAft>
              <a:buClrTx/>
              <a:buSzTx/>
              <a:buFont typeface="Arial"/>
              <a:buChar char="–"/>
              <a:tabLst/>
              <a:defRPr/>
            </a:pPr>
            <a:r>
              <a:rPr kumimoji="0" lang="en-US" alt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Arial"/>
              </a:rPr>
              <a:t>Manipulate properties (e.g. glossy appearance)</a:t>
            </a:r>
          </a:p>
          <a:p>
            <a:pPr marL="742950" marR="0" lvl="1" indent="-285750" algn="l" defTabSz="457200" rtl="0" eaLnBrk="1" fontAlgn="auto" latinLnBrk="0" hangingPunct="1">
              <a:lnSpc>
                <a:spcPct val="80000"/>
              </a:lnSpc>
              <a:spcBef>
                <a:spcPct val="20000"/>
              </a:spcBef>
              <a:spcAft>
                <a:spcPts val="0"/>
              </a:spcAft>
              <a:buClrTx/>
              <a:buSzTx/>
              <a:buFont typeface="Arial"/>
              <a:buChar char="–"/>
              <a:tabLst/>
              <a:defRPr/>
            </a:pPr>
            <a:r>
              <a:rPr kumimoji="0" lang="en-US" alt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Arial"/>
              </a:rPr>
              <a:t>Aide application</a:t>
            </a: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ru-RU" altLang="en-US" sz="1000" b="1" i="0" u="none" strike="noStrike" kern="1200" cap="none" spc="0" normalizeH="0" baseline="0" noProof="0" dirty="0">
                <a:ln>
                  <a:noFill/>
                </a:ln>
                <a:solidFill>
                  <a:schemeClr val="tx1">
                    <a:lumMod val="65000"/>
                    <a:lumOff val="35000"/>
                  </a:schemeClr>
                </a:solidFill>
                <a:effectLst/>
                <a:uLnTx/>
                <a:uFillTx/>
                <a:latin typeface="+mn-lt"/>
                <a:ea typeface="+mn-ea"/>
                <a:cs typeface="Arial"/>
              </a:rPr>
              <a:t>Растворители</a:t>
            </a:r>
            <a:r>
              <a:rPr kumimoji="0" lang="en-US" altLang="en-US" sz="1000" b="1" i="0" u="none" strike="noStrike" kern="1200" cap="none" spc="0" normalizeH="0" baseline="0" noProof="0" dirty="0">
                <a:ln>
                  <a:noFill/>
                </a:ln>
                <a:solidFill>
                  <a:schemeClr val="tx1">
                    <a:lumMod val="65000"/>
                    <a:lumOff val="35000"/>
                  </a:schemeClr>
                </a:solidFill>
                <a:effectLst/>
                <a:uLnTx/>
                <a:uFillTx/>
                <a:latin typeface="+mn-lt"/>
                <a:ea typeface="+mn-ea"/>
                <a:cs typeface="Arial"/>
              </a:rPr>
              <a:t> (if liquid)</a:t>
            </a:r>
          </a:p>
          <a:p>
            <a:pPr marL="742950" marR="0" lvl="1" indent="-285750" algn="l" defTabSz="457200" rtl="0" eaLnBrk="1" fontAlgn="auto" latinLnBrk="0" hangingPunct="1">
              <a:lnSpc>
                <a:spcPct val="80000"/>
              </a:lnSpc>
              <a:spcBef>
                <a:spcPct val="20000"/>
              </a:spcBef>
              <a:spcAft>
                <a:spcPts val="0"/>
              </a:spcAft>
              <a:buClrTx/>
              <a:buSzTx/>
              <a:buFont typeface="Arial"/>
              <a:buChar char="–"/>
              <a:tabLst/>
              <a:defRPr/>
            </a:pPr>
            <a:r>
              <a:rPr kumimoji="0" lang="en-US" altLang="en-US" sz="1000" b="0" i="0" u="none" strike="noStrike" kern="1200" cap="none" spc="0" normalizeH="0" baseline="0" noProof="0" dirty="0">
                <a:ln>
                  <a:noFill/>
                </a:ln>
                <a:solidFill>
                  <a:schemeClr val="tx1">
                    <a:lumMod val="65000"/>
                    <a:lumOff val="35000"/>
                  </a:schemeClr>
                </a:solidFill>
                <a:effectLst/>
                <a:uLnTx/>
                <a:uFillTx/>
                <a:latin typeface="+mn-lt"/>
                <a:ea typeface="+mn-ea"/>
                <a:cs typeface="Arial"/>
              </a:rPr>
              <a:t>Improve flow during application</a:t>
            </a:r>
          </a:p>
          <a:p>
            <a:pPr marL="347663" lvl="3" indent="-342900">
              <a:buFont typeface="Wingdings" panose="05000000000000000000" pitchFamily="2" charset="2"/>
              <a:buChar char="ü"/>
            </a:pPr>
            <a:endParaRPr lang="en-US" altLang="en-US" sz="2000" b="0" cap="none" dirty="0">
              <a:solidFill>
                <a:schemeClr val="tx1">
                  <a:lumMod val="65000"/>
                  <a:lumOff val="35000"/>
                </a:schemeClr>
              </a:solidFill>
            </a:endParaRPr>
          </a:p>
          <a:p>
            <a:endParaRPr lang="en-US" dirty="0"/>
          </a:p>
        </p:txBody>
      </p:sp>
      <p:sp>
        <p:nvSpPr>
          <p:cNvPr id="4" name="Slide Number Placeholder 3"/>
          <p:cNvSpPr>
            <a:spLocks noGrp="1"/>
          </p:cNvSpPr>
          <p:nvPr>
            <p:ph type="sldNum" sz="quarter" idx="10"/>
          </p:nvPr>
        </p:nvSpPr>
        <p:spPr/>
        <p:txBody>
          <a:bodyPr/>
          <a:lstStyle/>
          <a:p>
            <a:fld id="{A3EA306B-6D47-483D-925D-02DDEF4369D8}" type="slidenum">
              <a:rPr lang="en-GB" smtClean="0"/>
              <a:t>2</a:t>
            </a:fld>
            <a:endParaRPr lang="en-GB"/>
          </a:p>
        </p:txBody>
      </p:sp>
    </p:spTree>
    <p:extLst>
      <p:ext uri="{BB962C8B-B14F-4D97-AF65-F5344CB8AC3E}">
        <p14:creationId xmlns:p14="http://schemas.microsoft.com/office/powerpoint/2010/main" val="16254350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defTabSz="932118" eaLnBrk="0" hangingPunct="0">
              <a:defRPr>
                <a:solidFill>
                  <a:schemeClr val="tx1"/>
                </a:solidFill>
                <a:latin typeface="Arial" pitchFamily="34" charset="0"/>
              </a:defRPr>
            </a:lvl1pPr>
            <a:lvl2pPr marL="731931" indent="-281512" defTabSz="932118" eaLnBrk="0" hangingPunct="0">
              <a:defRPr>
                <a:solidFill>
                  <a:schemeClr val="tx1"/>
                </a:solidFill>
                <a:latin typeface="Arial" pitchFamily="34" charset="0"/>
              </a:defRPr>
            </a:lvl2pPr>
            <a:lvl3pPr marL="1126048" indent="-225209" defTabSz="932118" eaLnBrk="0" hangingPunct="0">
              <a:defRPr>
                <a:solidFill>
                  <a:schemeClr val="tx1"/>
                </a:solidFill>
                <a:latin typeface="Arial" pitchFamily="34" charset="0"/>
              </a:defRPr>
            </a:lvl3pPr>
            <a:lvl4pPr marL="1576467" indent="-225209" defTabSz="932118" eaLnBrk="0" hangingPunct="0">
              <a:defRPr>
                <a:solidFill>
                  <a:schemeClr val="tx1"/>
                </a:solidFill>
                <a:latin typeface="Arial" pitchFamily="34" charset="0"/>
              </a:defRPr>
            </a:lvl4pPr>
            <a:lvl5pPr marL="2026887" indent="-225209" defTabSz="932118" eaLnBrk="0" hangingPunct="0">
              <a:defRPr>
                <a:solidFill>
                  <a:schemeClr val="tx1"/>
                </a:solidFill>
                <a:latin typeface="Arial" pitchFamily="34" charset="0"/>
              </a:defRPr>
            </a:lvl5pPr>
            <a:lvl6pPr marL="2477306" indent="-225209" defTabSz="932118" eaLnBrk="0" fontAlgn="base" hangingPunct="0">
              <a:spcBef>
                <a:spcPct val="0"/>
              </a:spcBef>
              <a:spcAft>
                <a:spcPct val="0"/>
              </a:spcAft>
              <a:defRPr>
                <a:solidFill>
                  <a:schemeClr val="tx1"/>
                </a:solidFill>
                <a:latin typeface="Arial" pitchFamily="34" charset="0"/>
              </a:defRPr>
            </a:lvl6pPr>
            <a:lvl7pPr marL="2927726" indent="-225209" defTabSz="932118" eaLnBrk="0" fontAlgn="base" hangingPunct="0">
              <a:spcBef>
                <a:spcPct val="0"/>
              </a:spcBef>
              <a:spcAft>
                <a:spcPct val="0"/>
              </a:spcAft>
              <a:defRPr>
                <a:solidFill>
                  <a:schemeClr val="tx1"/>
                </a:solidFill>
                <a:latin typeface="Arial" pitchFamily="34" charset="0"/>
              </a:defRPr>
            </a:lvl7pPr>
            <a:lvl8pPr marL="3378145" indent="-225209" defTabSz="932118" eaLnBrk="0" fontAlgn="base" hangingPunct="0">
              <a:spcBef>
                <a:spcPct val="0"/>
              </a:spcBef>
              <a:spcAft>
                <a:spcPct val="0"/>
              </a:spcAft>
              <a:defRPr>
                <a:solidFill>
                  <a:schemeClr val="tx1"/>
                </a:solidFill>
                <a:latin typeface="Arial" pitchFamily="34" charset="0"/>
              </a:defRPr>
            </a:lvl8pPr>
            <a:lvl9pPr marL="3828564" indent="-225209" defTabSz="932118" eaLnBrk="0" fontAlgn="base" hangingPunct="0">
              <a:spcBef>
                <a:spcPct val="0"/>
              </a:spcBef>
              <a:spcAft>
                <a:spcPct val="0"/>
              </a:spcAft>
              <a:defRPr>
                <a:solidFill>
                  <a:schemeClr val="tx1"/>
                </a:solidFill>
                <a:latin typeface="Arial" pitchFamily="34" charset="0"/>
              </a:defRPr>
            </a:lvl9pPr>
          </a:lstStyle>
          <a:p>
            <a:pPr eaLnBrk="1" hangingPunct="1"/>
            <a:fld id="{16987690-CD1C-499A-AB93-A5F9CE6A5E2B}" type="slidenum">
              <a:rPr lang="en-US" altLang="en-US" smtClean="0"/>
              <a:pPr eaLnBrk="1" hangingPunct="1"/>
              <a:t>27</a:t>
            </a:fld>
            <a:endParaRPr lang="en-US" alt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230775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defTabSz="932118" eaLnBrk="0" hangingPunct="0">
              <a:defRPr>
                <a:solidFill>
                  <a:schemeClr val="tx1"/>
                </a:solidFill>
                <a:latin typeface="Arial" pitchFamily="34" charset="0"/>
              </a:defRPr>
            </a:lvl1pPr>
            <a:lvl2pPr marL="731931" indent="-281512" defTabSz="932118" eaLnBrk="0" hangingPunct="0">
              <a:defRPr>
                <a:solidFill>
                  <a:schemeClr val="tx1"/>
                </a:solidFill>
                <a:latin typeface="Arial" pitchFamily="34" charset="0"/>
              </a:defRPr>
            </a:lvl2pPr>
            <a:lvl3pPr marL="1126048" indent="-225209" defTabSz="932118" eaLnBrk="0" hangingPunct="0">
              <a:defRPr>
                <a:solidFill>
                  <a:schemeClr val="tx1"/>
                </a:solidFill>
                <a:latin typeface="Arial" pitchFamily="34" charset="0"/>
              </a:defRPr>
            </a:lvl3pPr>
            <a:lvl4pPr marL="1576467" indent="-225209" defTabSz="932118" eaLnBrk="0" hangingPunct="0">
              <a:defRPr>
                <a:solidFill>
                  <a:schemeClr val="tx1"/>
                </a:solidFill>
                <a:latin typeface="Arial" pitchFamily="34" charset="0"/>
              </a:defRPr>
            </a:lvl4pPr>
            <a:lvl5pPr marL="2026887" indent="-225209" defTabSz="932118" eaLnBrk="0" hangingPunct="0">
              <a:defRPr>
                <a:solidFill>
                  <a:schemeClr val="tx1"/>
                </a:solidFill>
                <a:latin typeface="Arial" pitchFamily="34" charset="0"/>
              </a:defRPr>
            </a:lvl5pPr>
            <a:lvl6pPr marL="2477306" indent="-225209" defTabSz="932118" eaLnBrk="0" fontAlgn="base" hangingPunct="0">
              <a:spcBef>
                <a:spcPct val="0"/>
              </a:spcBef>
              <a:spcAft>
                <a:spcPct val="0"/>
              </a:spcAft>
              <a:defRPr>
                <a:solidFill>
                  <a:schemeClr val="tx1"/>
                </a:solidFill>
                <a:latin typeface="Arial" pitchFamily="34" charset="0"/>
              </a:defRPr>
            </a:lvl6pPr>
            <a:lvl7pPr marL="2927726" indent="-225209" defTabSz="932118" eaLnBrk="0" fontAlgn="base" hangingPunct="0">
              <a:spcBef>
                <a:spcPct val="0"/>
              </a:spcBef>
              <a:spcAft>
                <a:spcPct val="0"/>
              </a:spcAft>
              <a:defRPr>
                <a:solidFill>
                  <a:schemeClr val="tx1"/>
                </a:solidFill>
                <a:latin typeface="Arial" pitchFamily="34" charset="0"/>
              </a:defRPr>
            </a:lvl7pPr>
            <a:lvl8pPr marL="3378145" indent="-225209" defTabSz="932118" eaLnBrk="0" fontAlgn="base" hangingPunct="0">
              <a:spcBef>
                <a:spcPct val="0"/>
              </a:spcBef>
              <a:spcAft>
                <a:spcPct val="0"/>
              </a:spcAft>
              <a:defRPr>
                <a:solidFill>
                  <a:schemeClr val="tx1"/>
                </a:solidFill>
                <a:latin typeface="Arial" pitchFamily="34" charset="0"/>
              </a:defRPr>
            </a:lvl8pPr>
            <a:lvl9pPr marL="3828564" indent="-225209" defTabSz="932118" eaLnBrk="0" fontAlgn="base" hangingPunct="0">
              <a:spcBef>
                <a:spcPct val="0"/>
              </a:spcBef>
              <a:spcAft>
                <a:spcPct val="0"/>
              </a:spcAft>
              <a:defRPr>
                <a:solidFill>
                  <a:schemeClr val="tx1"/>
                </a:solidFill>
                <a:latin typeface="Arial" pitchFamily="34" charset="0"/>
              </a:defRPr>
            </a:lvl9pPr>
          </a:lstStyle>
          <a:p>
            <a:pPr eaLnBrk="1" hangingPunct="1"/>
            <a:fld id="{16987690-CD1C-499A-AB93-A5F9CE6A5E2B}" type="slidenum">
              <a:rPr lang="en-US" altLang="en-US" smtClean="0"/>
              <a:pPr eaLnBrk="1" hangingPunct="1"/>
              <a:t>28</a:t>
            </a:fld>
            <a:endParaRPr lang="en-US" alt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5171390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defTabSz="932118" eaLnBrk="0" hangingPunct="0">
              <a:defRPr>
                <a:solidFill>
                  <a:schemeClr val="tx1"/>
                </a:solidFill>
                <a:latin typeface="Arial" pitchFamily="34" charset="0"/>
              </a:defRPr>
            </a:lvl1pPr>
            <a:lvl2pPr marL="731931" indent="-281512" defTabSz="932118" eaLnBrk="0" hangingPunct="0">
              <a:defRPr>
                <a:solidFill>
                  <a:schemeClr val="tx1"/>
                </a:solidFill>
                <a:latin typeface="Arial" pitchFamily="34" charset="0"/>
              </a:defRPr>
            </a:lvl2pPr>
            <a:lvl3pPr marL="1126048" indent="-225209" defTabSz="932118" eaLnBrk="0" hangingPunct="0">
              <a:defRPr>
                <a:solidFill>
                  <a:schemeClr val="tx1"/>
                </a:solidFill>
                <a:latin typeface="Arial" pitchFamily="34" charset="0"/>
              </a:defRPr>
            </a:lvl3pPr>
            <a:lvl4pPr marL="1576467" indent="-225209" defTabSz="932118" eaLnBrk="0" hangingPunct="0">
              <a:defRPr>
                <a:solidFill>
                  <a:schemeClr val="tx1"/>
                </a:solidFill>
                <a:latin typeface="Arial" pitchFamily="34" charset="0"/>
              </a:defRPr>
            </a:lvl4pPr>
            <a:lvl5pPr marL="2026887" indent="-225209" defTabSz="932118" eaLnBrk="0" hangingPunct="0">
              <a:defRPr>
                <a:solidFill>
                  <a:schemeClr val="tx1"/>
                </a:solidFill>
                <a:latin typeface="Arial" pitchFamily="34" charset="0"/>
              </a:defRPr>
            </a:lvl5pPr>
            <a:lvl6pPr marL="2477306" indent="-225209" defTabSz="932118" eaLnBrk="0" fontAlgn="base" hangingPunct="0">
              <a:spcBef>
                <a:spcPct val="0"/>
              </a:spcBef>
              <a:spcAft>
                <a:spcPct val="0"/>
              </a:spcAft>
              <a:defRPr>
                <a:solidFill>
                  <a:schemeClr val="tx1"/>
                </a:solidFill>
                <a:latin typeface="Arial" pitchFamily="34" charset="0"/>
              </a:defRPr>
            </a:lvl6pPr>
            <a:lvl7pPr marL="2927726" indent="-225209" defTabSz="932118" eaLnBrk="0" fontAlgn="base" hangingPunct="0">
              <a:spcBef>
                <a:spcPct val="0"/>
              </a:spcBef>
              <a:spcAft>
                <a:spcPct val="0"/>
              </a:spcAft>
              <a:defRPr>
                <a:solidFill>
                  <a:schemeClr val="tx1"/>
                </a:solidFill>
                <a:latin typeface="Arial" pitchFamily="34" charset="0"/>
              </a:defRPr>
            </a:lvl7pPr>
            <a:lvl8pPr marL="3378145" indent="-225209" defTabSz="932118" eaLnBrk="0" fontAlgn="base" hangingPunct="0">
              <a:spcBef>
                <a:spcPct val="0"/>
              </a:spcBef>
              <a:spcAft>
                <a:spcPct val="0"/>
              </a:spcAft>
              <a:defRPr>
                <a:solidFill>
                  <a:schemeClr val="tx1"/>
                </a:solidFill>
                <a:latin typeface="Arial" pitchFamily="34" charset="0"/>
              </a:defRPr>
            </a:lvl8pPr>
            <a:lvl9pPr marL="3828564" indent="-225209" defTabSz="932118" eaLnBrk="0" fontAlgn="base" hangingPunct="0">
              <a:spcBef>
                <a:spcPct val="0"/>
              </a:spcBef>
              <a:spcAft>
                <a:spcPct val="0"/>
              </a:spcAft>
              <a:defRPr>
                <a:solidFill>
                  <a:schemeClr val="tx1"/>
                </a:solidFill>
                <a:latin typeface="Arial" pitchFamily="34" charset="0"/>
              </a:defRPr>
            </a:lvl9pPr>
          </a:lstStyle>
          <a:p>
            <a:pPr eaLnBrk="1" hangingPunct="1"/>
            <a:fld id="{16987690-CD1C-499A-AB93-A5F9CE6A5E2B}" type="slidenum">
              <a:rPr lang="en-US" altLang="en-US" smtClean="0"/>
              <a:pPr eaLnBrk="1" hangingPunct="1"/>
              <a:t>29</a:t>
            </a:fld>
            <a:endParaRPr lang="en-US" alt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743785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defTabSz="932118" eaLnBrk="0" hangingPunct="0">
              <a:defRPr>
                <a:solidFill>
                  <a:schemeClr val="tx1"/>
                </a:solidFill>
                <a:latin typeface="Arial" pitchFamily="34" charset="0"/>
              </a:defRPr>
            </a:lvl1pPr>
            <a:lvl2pPr marL="731931" indent="-281512" defTabSz="932118" eaLnBrk="0" hangingPunct="0">
              <a:defRPr>
                <a:solidFill>
                  <a:schemeClr val="tx1"/>
                </a:solidFill>
                <a:latin typeface="Arial" pitchFamily="34" charset="0"/>
              </a:defRPr>
            </a:lvl2pPr>
            <a:lvl3pPr marL="1126048" indent="-225209" defTabSz="932118" eaLnBrk="0" hangingPunct="0">
              <a:defRPr>
                <a:solidFill>
                  <a:schemeClr val="tx1"/>
                </a:solidFill>
                <a:latin typeface="Arial" pitchFamily="34" charset="0"/>
              </a:defRPr>
            </a:lvl3pPr>
            <a:lvl4pPr marL="1576467" indent="-225209" defTabSz="932118" eaLnBrk="0" hangingPunct="0">
              <a:defRPr>
                <a:solidFill>
                  <a:schemeClr val="tx1"/>
                </a:solidFill>
                <a:latin typeface="Arial" pitchFamily="34" charset="0"/>
              </a:defRPr>
            </a:lvl4pPr>
            <a:lvl5pPr marL="2026887" indent="-225209" defTabSz="932118" eaLnBrk="0" hangingPunct="0">
              <a:defRPr>
                <a:solidFill>
                  <a:schemeClr val="tx1"/>
                </a:solidFill>
                <a:latin typeface="Arial" pitchFamily="34" charset="0"/>
              </a:defRPr>
            </a:lvl5pPr>
            <a:lvl6pPr marL="2477306" indent="-225209" defTabSz="932118" eaLnBrk="0" fontAlgn="base" hangingPunct="0">
              <a:spcBef>
                <a:spcPct val="0"/>
              </a:spcBef>
              <a:spcAft>
                <a:spcPct val="0"/>
              </a:spcAft>
              <a:defRPr>
                <a:solidFill>
                  <a:schemeClr val="tx1"/>
                </a:solidFill>
                <a:latin typeface="Arial" pitchFamily="34" charset="0"/>
              </a:defRPr>
            </a:lvl6pPr>
            <a:lvl7pPr marL="2927726" indent="-225209" defTabSz="932118" eaLnBrk="0" fontAlgn="base" hangingPunct="0">
              <a:spcBef>
                <a:spcPct val="0"/>
              </a:spcBef>
              <a:spcAft>
                <a:spcPct val="0"/>
              </a:spcAft>
              <a:defRPr>
                <a:solidFill>
                  <a:schemeClr val="tx1"/>
                </a:solidFill>
                <a:latin typeface="Arial" pitchFamily="34" charset="0"/>
              </a:defRPr>
            </a:lvl7pPr>
            <a:lvl8pPr marL="3378145" indent="-225209" defTabSz="932118" eaLnBrk="0" fontAlgn="base" hangingPunct="0">
              <a:spcBef>
                <a:spcPct val="0"/>
              </a:spcBef>
              <a:spcAft>
                <a:spcPct val="0"/>
              </a:spcAft>
              <a:defRPr>
                <a:solidFill>
                  <a:schemeClr val="tx1"/>
                </a:solidFill>
                <a:latin typeface="Arial" pitchFamily="34" charset="0"/>
              </a:defRPr>
            </a:lvl8pPr>
            <a:lvl9pPr marL="3828564" indent="-225209" defTabSz="932118" eaLnBrk="0" fontAlgn="base" hangingPunct="0">
              <a:spcBef>
                <a:spcPct val="0"/>
              </a:spcBef>
              <a:spcAft>
                <a:spcPct val="0"/>
              </a:spcAft>
              <a:defRPr>
                <a:solidFill>
                  <a:schemeClr val="tx1"/>
                </a:solidFill>
                <a:latin typeface="Arial" pitchFamily="34" charset="0"/>
              </a:defRPr>
            </a:lvl9pPr>
          </a:lstStyle>
          <a:p>
            <a:pPr eaLnBrk="1" hangingPunct="1"/>
            <a:fld id="{16987690-CD1C-499A-AB93-A5F9CE6A5E2B}" type="slidenum">
              <a:rPr lang="en-US" altLang="en-US" smtClean="0"/>
              <a:pPr eaLnBrk="1" hangingPunct="1"/>
              <a:t>30</a:t>
            </a:fld>
            <a:endParaRPr lang="en-US" alt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639383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defTabSz="932118" eaLnBrk="0" hangingPunct="0">
              <a:defRPr>
                <a:solidFill>
                  <a:schemeClr val="tx1"/>
                </a:solidFill>
                <a:latin typeface="Arial" pitchFamily="34" charset="0"/>
              </a:defRPr>
            </a:lvl1pPr>
            <a:lvl2pPr marL="731931" indent="-281512" defTabSz="932118" eaLnBrk="0" hangingPunct="0">
              <a:defRPr>
                <a:solidFill>
                  <a:schemeClr val="tx1"/>
                </a:solidFill>
                <a:latin typeface="Arial" pitchFamily="34" charset="0"/>
              </a:defRPr>
            </a:lvl2pPr>
            <a:lvl3pPr marL="1126048" indent="-225209" defTabSz="932118" eaLnBrk="0" hangingPunct="0">
              <a:defRPr>
                <a:solidFill>
                  <a:schemeClr val="tx1"/>
                </a:solidFill>
                <a:latin typeface="Arial" pitchFamily="34" charset="0"/>
              </a:defRPr>
            </a:lvl3pPr>
            <a:lvl4pPr marL="1576467" indent="-225209" defTabSz="932118" eaLnBrk="0" hangingPunct="0">
              <a:defRPr>
                <a:solidFill>
                  <a:schemeClr val="tx1"/>
                </a:solidFill>
                <a:latin typeface="Arial" pitchFamily="34" charset="0"/>
              </a:defRPr>
            </a:lvl4pPr>
            <a:lvl5pPr marL="2026887" indent="-225209" defTabSz="932118" eaLnBrk="0" hangingPunct="0">
              <a:defRPr>
                <a:solidFill>
                  <a:schemeClr val="tx1"/>
                </a:solidFill>
                <a:latin typeface="Arial" pitchFamily="34" charset="0"/>
              </a:defRPr>
            </a:lvl5pPr>
            <a:lvl6pPr marL="2477306" indent="-225209" defTabSz="932118" eaLnBrk="0" fontAlgn="base" hangingPunct="0">
              <a:spcBef>
                <a:spcPct val="0"/>
              </a:spcBef>
              <a:spcAft>
                <a:spcPct val="0"/>
              </a:spcAft>
              <a:defRPr>
                <a:solidFill>
                  <a:schemeClr val="tx1"/>
                </a:solidFill>
                <a:latin typeface="Arial" pitchFamily="34" charset="0"/>
              </a:defRPr>
            </a:lvl6pPr>
            <a:lvl7pPr marL="2927726" indent="-225209" defTabSz="932118" eaLnBrk="0" fontAlgn="base" hangingPunct="0">
              <a:spcBef>
                <a:spcPct val="0"/>
              </a:spcBef>
              <a:spcAft>
                <a:spcPct val="0"/>
              </a:spcAft>
              <a:defRPr>
                <a:solidFill>
                  <a:schemeClr val="tx1"/>
                </a:solidFill>
                <a:latin typeface="Arial" pitchFamily="34" charset="0"/>
              </a:defRPr>
            </a:lvl7pPr>
            <a:lvl8pPr marL="3378145" indent="-225209" defTabSz="932118" eaLnBrk="0" fontAlgn="base" hangingPunct="0">
              <a:spcBef>
                <a:spcPct val="0"/>
              </a:spcBef>
              <a:spcAft>
                <a:spcPct val="0"/>
              </a:spcAft>
              <a:defRPr>
                <a:solidFill>
                  <a:schemeClr val="tx1"/>
                </a:solidFill>
                <a:latin typeface="Arial" pitchFamily="34" charset="0"/>
              </a:defRPr>
            </a:lvl8pPr>
            <a:lvl9pPr marL="3828564" indent="-225209" defTabSz="932118" eaLnBrk="0" fontAlgn="base" hangingPunct="0">
              <a:spcBef>
                <a:spcPct val="0"/>
              </a:spcBef>
              <a:spcAft>
                <a:spcPct val="0"/>
              </a:spcAft>
              <a:defRPr>
                <a:solidFill>
                  <a:schemeClr val="tx1"/>
                </a:solidFill>
                <a:latin typeface="Arial" pitchFamily="34" charset="0"/>
              </a:defRPr>
            </a:lvl9pPr>
          </a:lstStyle>
          <a:p>
            <a:pPr eaLnBrk="1" hangingPunct="1"/>
            <a:fld id="{16987690-CD1C-499A-AB93-A5F9CE6A5E2B}" type="slidenum">
              <a:rPr lang="en-US" altLang="en-US" smtClean="0"/>
              <a:pPr eaLnBrk="1" hangingPunct="1"/>
              <a:t>31</a:t>
            </a:fld>
            <a:endParaRPr lang="en-US" alt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3337632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defTabSz="932118" eaLnBrk="0" hangingPunct="0">
              <a:defRPr>
                <a:solidFill>
                  <a:schemeClr val="tx1"/>
                </a:solidFill>
                <a:latin typeface="Arial" pitchFamily="34" charset="0"/>
              </a:defRPr>
            </a:lvl1pPr>
            <a:lvl2pPr marL="731931" indent="-281512" defTabSz="932118" eaLnBrk="0" hangingPunct="0">
              <a:defRPr>
                <a:solidFill>
                  <a:schemeClr val="tx1"/>
                </a:solidFill>
                <a:latin typeface="Arial" pitchFamily="34" charset="0"/>
              </a:defRPr>
            </a:lvl2pPr>
            <a:lvl3pPr marL="1126048" indent="-225209" defTabSz="932118" eaLnBrk="0" hangingPunct="0">
              <a:defRPr>
                <a:solidFill>
                  <a:schemeClr val="tx1"/>
                </a:solidFill>
                <a:latin typeface="Arial" pitchFamily="34" charset="0"/>
              </a:defRPr>
            </a:lvl3pPr>
            <a:lvl4pPr marL="1576467" indent="-225209" defTabSz="932118" eaLnBrk="0" hangingPunct="0">
              <a:defRPr>
                <a:solidFill>
                  <a:schemeClr val="tx1"/>
                </a:solidFill>
                <a:latin typeface="Arial" pitchFamily="34" charset="0"/>
              </a:defRPr>
            </a:lvl4pPr>
            <a:lvl5pPr marL="2026887" indent="-225209" defTabSz="932118" eaLnBrk="0" hangingPunct="0">
              <a:defRPr>
                <a:solidFill>
                  <a:schemeClr val="tx1"/>
                </a:solidFill>
                <a:latin typeface="Arial" pitchFamily="34" charset="0"/>
              </a:defRPr>
            </a:lvl5pPr>
            <a:lvl6pPr marL="2477306" indent="-225209" defTabSz="932118" eaLnBrk="0" fontAlgn="base" hangingPunct="0">
              <a:spcBef>
                <a:spcPct val="0"/>
              </a:spcBef>
              <a:spcAft>
                <a:spcPct val="0"/>
              </a:spcAft>
              <a:defRPr>
                <a:solidFill>
                  <a:schemeClr val="tx1"/>
                </a:solidFill>
                <a:latin typeface="Arial" pitchFamily="34" charset="0"/>
              </a:defRPr>
            </a:lvl6pPr>
            <a:lvl7pPr marL="2927726" indent="-225209" defTabSz="932118" eaLnBrk="0" fontAlgn="base" hangingPunct="0">
              <a:spcBef>
                <a:spcPct val="0"/>
              </a:spcBef>
              <a:spcAft>
                <a:spcPct val="0"/>
              </a:spcAft>
              <a:defRPr>
                <a:solidFill>
                  <a:schemeClr val="tx1"/>
                </a:solidFill>
                <a:latin typeface="Arial" pitchFamily="34" charset="0"/>
              </a:defRPr>
            </a:lvl7pPr>
            <a:lvl8pPr marL="3378145" indent="-225209" defTabSz="932118" eaLnBrk="0" fontAlgn="base" hangingPunct="0">
              <a:spcBef>
                <a:spcPct val="0"/>
              </a:spcBef>
              <a:spcAft>
                <a:spcPct val="0"/>
              </a:spcAft>
              <a:defRPr>
                <a:solidFill>
                  <a:schemeClr val="tx1"/>
                </a:solidFill>
                <a:latin typeface="Arial" pitchFamily="34" charset="0"/>
              </a:defRPr>
            </a:lvl8pPr>
            <a:lvl9pPr marL="3828564" indent="-225209" defTabSz="932118" eaLnBrk="0" fontAlgn="base" hangingPunct="0">
              <a:spcBef>
                <a:spcPct val="0"/>
              </a:spcBef>
              <a:spcAft>
                <a:spcPct val="0"/>
              </a:spcAft>
              <a:defRPr>
                <a:solidFill>
                  <a:schemeClr val="tx1"/>
                </a:solidFill>
                <a:latin typeface="Arial" pitchFamily="34" charset="0"/>
              </a:defRPr>
            </a:lvl9pPr>
          </a:lstStyle>
          <a:p>
            <a:pPr eaLnBrk="1" hangingPunct="1"/>
            <a:fld id="{16987690-CD1C-499A-AB93-A5F9CE6A5E2B}" type="slidenum">
              <a:rPr lang="en-US" altLang="en-US" smtClean="0"/>
              <a:pPr eaLnBrk="1" hangingPunct="1"/>
              <a:t>32</a:t>
            </a:fld>
            <a:endParaRPr lang="en-US" alt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1697172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defTabSz="932118" eaLnBrk="0" hangingPunct="0">
              <a:defRPr>
                <a:solidFill>
                  <a:schemeClr val="tx1"/>
                </a:solidFill>
                <a:latin typeface="Arial" pitchFamily="34" charset="0"/>
              </a:defRPr>
            </a:lvl1pPr>
            <a:lvl2pPr marL="731931" indent="-281512" defTabSz="932118" eaLnBrk="0" hangingPunct="0">
              <a:defRPr>
                <a:solidFill>
                  <a:schemeClr val="tx1"/>
                </a:solidFill>
                <a:latin typeface="Arial" pitchFamily="34" charset="0"/>
              </a:defRPr>
            </a:lvl2pPr>
            <a:lvl3pPr marL="1126048" indent="-225209" defTabSz="932118" eaLnBrk="0" hangingPunct="0">
              <a:defRPr>
                <a:solidFill>
                  <a:schemeClr val="tx1"/>
                </a:solidFill>
                <a:latin typeface="Arial" pitchFamily="34" charset="0"/>
              </a:defRPr>
            </a:lvl3pPr>
            <a:lvl4pPr marL="1576467" indent="-225209" defTabSz="932118" eaLnBrk="0" hangingPunct="0">
              <a:defRPr>
                <a:solidFill>
                  <a:schemeClr val="tx1"/>
                </a:solidFill>
                <a:latin typeface="Arial" pitchFamily="34" charset="0"/>
              </a:defRPr>
            </a:lvl4pPr>
            <a:lvl5pPr marL="2026887" indent="-225209" defTabSz="932118" eaLnBrk="0" hangingPunct="0">
              <a:defRPr>
                <a:solidFill>
                  <a:schemeClr val="tx1"/>
                </a:solidFill>
                <a:latin typeface="Arial" pitchFamily="34" charset="0"/>
              </a:defRPr>
            </a:lvl5pPr>
            <a:lvl6pPr marL="2477306" indent="-225209" defTabSz="932118" eaLnBrk="0" fontAlgn="base" hangingPunct="0">
              <a:spcBef>
                <a:spcPct val="0"/>
              </a:spcBef>
              <a:spcAft>
                <a:spcPct val="0"/>
              </a:spcAft>
              <a:defRPr>
                <a:solidFill>
                  <a:schemeClr val="tx1"/>
                </a:solidFill>
                <a:latin typeface="Arial" pitchFamily="34" charset="0"/>
              </a:defRPr>
            </a:lvl6pPr>
            <a:lvl7pPr marL="2927726" indent="-225209" defTabSz="932118" eaLnBrk="0" fontAlgn="base" hangingPunct="0">
              <a:spcBef>
                <a:spcPct val="0"/>
              </a:spcBef>
              <a:spcAft>
                <a:spcPct val="0"/>
              </a:spcAft>
              <a:defRPr>
                <a:solidFill>
                  <a:schemeClr val="tx1"/>
                </a:solidFill>
                <a:latin typeface="Arial" pitchFamily="34" charset="0"/>
              </a:defRPr>
            </a:lvl7pPr>
            <a:lvl8pPr marL="3378145" indent="-225209" defTabSz="932118" eaLnBrk="0" fontAlgn="base" hangingPunct="0">
              <a:spcBef>
                <a:spcPct val="0"/>
              </a:spcBef>
              <a:spcAft>
                <a:spcPct val="0"/>
              </a:spcAft>
              <a:defRPr>
                <a:solidFill>
                  <a:schemeClr val="tx1"/>
                </a:solidFill>
                <a:latin typeface="Arial" pitchFamily="34" charset="0"/>
              </a:defRPr>
            </a:lvl8pPr>
            <a:lvl9pPr marL="3828564" indent="-225209" defTabSz="932118" eaLnBrk="0" fontAlgn="base" hangingPunct="0">
              <a:spcBef>
                <a:spcPct val="0"/>
              </a:spcBef>
              <a:spcAft>
                <a:spcPct val="0"/>
              </a:spcAft>
              <a:defRPr>
                <a:solidFill>
                  <a:schemeClr val="tx1"/>
                </a:solidFill>
                <a:latin typeface="Arial" pitchFamily="34" charset="0"/>
              </a:defRPr>
            </a:lvl9pPr>
          </a:lstStyle>
          <a:p>
            <a:pPr eaLnBrk="1" hangingPunct="1"/>
            <a:fld id="{16987690-CD1C-499A-AB93-A5F9CE6A5E2B}" type="slidenum">
              <a:rPr lang="en-US" altLang="en-US" smtClean="0"/>
              <a:pPr eaLnBrk="1" hangingPunct="1"/>
              <a:t>33</a:t>
            </a:fld>
            <a:endParaRPr lang="en-US" alt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50" dirty="0">
                <a:solidFill>
                  <a:schemeClr val="tx1"/>
                </a:solidFill>
              </a:rPr>
              <a:t>В качестве примера ниже приведены условия месторождений и результаты автоклавных испытаний различных покрытий ТК</a:t>
            </a:r>
            <a:r>
              <a:rPr lang="ru-RU" sz="1050" i="1" dirty="0">
                <a:solidFill>
                  <a:schemeClr val="tx1"/>
                </a:solidFill>
              </a:rPr>
              <a:t> </a:t>
            </a:r>
            <a:r>
              <a:rPr lang="ru-RU" sz="1050" dirty="0">
                <a:solidFill>
                  <a:schemeClr val="tx1"/>
                </a:solidFill>
              </a:rPr>
              <a:t>(жидких фенольных, жидких модифицированных фенольных, порошковых эпоксидно-новолачных, порошковых модифицированных эпоксидных), одного из месторождений на Ближнем Востоке.</a:t>
            </a:r>
          </a:p>
        </p:txBody>
      </p:sp>
    </p:spTree>
    <p:extLst>
      <p:ext uri="{BB962C8B-B14F-4D97-AF65-F5344CB8AC3E}">
        <p14:creationId xmlns:p14="http://schemas.microsoft.com/office/powerpoint/2010/main" val="5509970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defTabSz="932118" eaLnBrk="0" hangingPunct="0">
              <a:defRPr>
                <a:solidFill>
                  <a:schemeClr val="tx1"/>
                </a:solidFill>
                <a:latin typeface="Arial" pitchFamily="34" charset="0"/>
              </a:defRPr>
            </a:lvl1pPr>
            <a:lvl2pPr marL="731931" indent="-281512" defTabSz="932118" eaLnBrk="0" hangingPunct="0">
              <a:defRPr>
                <a:solidFill>
                  <a:schemeClr val="tx1"/>
                </a:solidFill>
                <a:latin typeface="Arial" pitchFamily="34" charset="0"/>
              </a:defRPr>
            </a:lvl2pPr>
            <a:lvl3pPr marL="1126048" indent="-225209" defTabSz="932118" eaLnBrk="0" hangingPunct="0">
              <a:defRPr>
                <a:solidFill>
                  <a:schemeClr val="tx1"/>
                </a:solidFill>
                <a:latin typeface="Arial" pitchFamily="34" charset="0"/>
              </a:defRPr>
            </a:lvl3pPr>
            <a:lvl4pPr marL="1576467" indent="-225209" defTabSz="932118" eaLnBrk="0" hangingPunct="0">
              <a:defRPr>
                <a:solidFill>
                  <a:schemeClr val="tx1"/>
                </a:solidFill>
                <a:latin typeface="Arial" pitchFamily="34" charset="0"/>
              </a:defRPr>
            </a:lvl4pPr>
            <a:lvl5pPr marL="2026887" indent="-225209" defTabSz="932118" eaLnBrk="0" hangingPunct="0">
              <a:defRPr>
                <a:solidFill>
                  <a:schemeClr val="tx1"/>
                </a:solidFill>
                <a:latin typeface="Arial" pitchFamily="34" charset="0"/>
              </a:defRPr>
            </a:lvl5pPr>
            <a:lvl6pPr marL="2477306" indent="-225209" defTabSz="932118" eaLnBrk="0" fontAlgn="base" hangingPunct="0">
              <a:spcBef>
                <a:spcPct val="0"/>
              </a:spcBef>
              <a:spcAft>
                <a:spcPct val="0"/>
              </a:spcAft>
              <a:defRPr>
                <a:solidFill>
                  <a:schemeClr val="tx1"/>
                </a:solidFill>
                <a:latin typeface="Arial" pitchFamily="34" charset="0"/>
              </a:defRPr>
            </a:lvl6pPr>
            <a:lvl7pPr marL="2927726" indent="-225209" defTabSz="932118" eaLnBrk="0" fontAlgn="base" hangingPunct="0">
              <a:spcBef>
                <a:spcPct val="0"/>
              </a:spcBef>
              <a:spcAft>
                <a:spcPct val="0"/>
              </a:spcAft>
              <a:defRPr>
                <a:solidFill>
                  <a:schemeClr val="tx1"/>
                </a:solidFill>
                <a:latin typeface="Arial" pitchFamily="34" charset="0"/>
              </a:defRPr>
            </a:lvl7pPr>
            <a:lvl8pPr marL="3378145" indent="-225209" defTabSz="932118" eaLnBrk="0" fontAlgn="base" hangingPunct="0">
              <a:spcBef>
                <a:spcPct val="0"/>
              </a:spcBef>
              <a:spcAft>
                <a:spcPct val="0"/>
              </a:spcAft>
              <a:defRPr>
                <a:solidFill>
                  <a:schemeClr val="tx1"/>
                </a:solidFill>
                <a:latin typeface="Arial" pitchFamily="34" charset="0"/>
              </a:defRPr>
            </a:lvl8pPr>
            <a:lvl9pPr marL="3828564" indent="-225209" defTabSz="932118" eaLnBrk="0" fontAlgn="base" hangingPunct="0">
              <a:spcBef>
                <a:spcPct val="0"/>
              </a:spcBef>
              <a:spcAft>
                <a:spcPct val="0"/>
              </a:spcAft>
              <a:defRPr>
                <a:solidFill>
                  <a:schemeClr val="tx1"/>
                </a:solidFill>
                <a:latin typeface="Arial" pitchFamily="34" charset="0"/>
              </a:defRPr>
            </a:lvl9pPr>
          </a:lstStyle>
          <a:p>
            <a:pPr eaLnBrk="1" hangingPunct="1"/>
            <a:fld id="{16987690-CD1C-499A-AB93-A5F9CE6A5E2B}" type="slidenum">
              <a:rPr lang="en-US" altLang="en-US" smtClean="0"/>
              <a:pPr eaLnBrk="1" hangingPunct="1"/>
              <a:t>34</a:t>
            </a:fld>
            <a:endParaRPr lang="en-US" alt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algn="l"/>
            <a:r>
              <a:rPr lang="ru-RU" sz="1050" dirty="0">
                <a:solidFill>
                  <a:schemeClr val="tx1"/>
                </a:solidFill>
              </a:rPr>
              <a:t>Как видно по результатам положительных квалификационных испытаний покрытий ТК, выполненных согласно требованиям </a:t>
            </a:r>
            <a:r>
              <a:rPr lang="en-US" sz="1050" dirty="0">
                <a:solidFill>
                  <a:schemeClr val="tx1"/>
                </a:solidFill>
              </a:rPr>
              <a:t>Saudi Aramco 09-SAAMSS-091 </a:t>
            </a:r>
            <a:r>
              <a:rPr lang="ru-RU" sz="1050" dirty="0">
                <a:solidFill>
                  <a:schemeClr val="tx1"/>
                </a:solidFill>
              </a:rPr>
              <a:t>и</a:t>
            </a:r>
            <a:r>
              <a:rPr lang="en-US" sz="1050" dirty="0">
                <a:solidFill>
                  <a:schemeClr val="tx1"/>
                </a:solidFill>
              </a:rPr>
              <a:t> Petroleum Development Oman SP-2034</a:t>
            </a:r>
            <a:r>
              <a:rPr lang="ru-RU" sz="1050" dirty="0">
                <a:solidFill>
                  <a:schemeClr val="tx1"/>
                </a:solidFill>
              </a:rPr>
              <a:t>, критерии приемки и количество испытаний по многим параметрам превосходит требования квалификационных испытаний Российской нефтяной компании.</a:t>
            </a:r>
          </a:p>
          <a:p>
            <a:pPr algn="l"/>
            <a:r>
              <a:rPr lang="ru-RU" sz="1050" dirty="0">
                <a:solidFill>
                  <a:schemeClr val="tx1"/>
                </a:solidFill>
              </a:rPr>
              <a:t>Также отмечается, что результаты испытаний покрытий ТК удовлетворяют требования квалификационных испытаний Российской нефтяной компании.</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050" dirty="0">
              <a:solidFill>
                <a:schemeClr val="tx1"/>
              </a:solidFill>
            </a:endParaRPr>
          </a:p>
        </p:txBody>
      </p:sp>
    </p:spTree>
    <p:extLst>
      <p:ext uri="{BB962C8B-B14F-4D97-AF65-F5344CB8AC3E}">
        <p14:creationId xmlns:p14="http://schemas.microsoft.com/office/powerpoint/2010/main" val="19684190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3EA306B-6D47-483D-925D-02DDEF4369D8}" type="slidenum">
              <a:rPr lang="en-GB" smtClean="0"/>
              <a:t>35</a:t>
            </a:fld>
            <a:endParaRPr lang="en-GB"/>
          </a:p>
        </p:txBody>
      </p:sp>
    </p:spTree>
    <p:extLst>
      <p:ext uri="{BB962C8B-B14F-4D97-AF65-F5344CB8AC3E}">
        <p14:creationId xmlns:p14="http://schemas.microsoft.com/office/powerpoint/2010/main" val="627342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a:solidFill>
                  <a:schemeClr val="tx1"/>
                </a:solidFill>
                <a:effectLst/>
                <a:latin typeface="+mn-lt"/>
                <a:ea typeface="+mn-ea"/>
                <a:cs typeface="+mn-cs"/>
              </a:rPr>
              <a:t>На сегодняшний день более чем на 80% бурильных труб и труб для</a:t>
            </a:r>
            <a:r>
              <a:rPr lang="ru-RU" sz="1200" kern="1200" baseline="0" dirty="0">
                <a:solidFill>
                  <a:schemeClr val="tx1"/>
                </a:solidFill>
                <a:effectLst/>
                <a:latin typeface="+mn-lt"/>
                <a:ea typeface="+mn-ea"/>
                <a:cs typeface="+mn-cs"/>
              </a:rPr>
              <a:t> заканчивания скважин</a:t>
            </a:r>
            <a:r>
              <a:rPr lang="ru-RU" sz="1200" kern="1200" dirty="0">
                <a:solidFill>
                  <a:schemeClr val="tx1"/>
                </a:solidFill>
                <a:effectLst/>
                <a:latin typeface="+mn-lt"/>
                <a:ea typeface="+mn-ea"/>
                <a:cs typeface="+mn-cs"/>
              </a:rPr>
              <a:t>, производимых по всему миру, перед первым применением наносится внутреннее покрытие</a:t>
            </a:r>
            <a:r>
              <a:rPr lang="en-US" dirty="0"/>
              <a:t>,</a:t>
            </a:r>
            <a:r>
              <a:rPr lang="en-US" baseline="0" dirty="0"/>
              <a:t> </a:t>
            </a:r>
            <a:r>
              <a:rPr lang="ru-RU" dirty="0"/>
              <a:t>поскольку они повышают стойкость к коррозии, улучшают гидравлические характеристики и помогают бороться с отложениями. </a:t>
            </a:r>
            <a:endParaRPr lang="en-US" dirty="0"/>
          </a:p>
        </p:txBody>
      </p:sp>
      <p:sp>
        <p:nvSpPr>
          <p:cNvPr id="4" name="Slide Number Placeholder 3"/>
          <p:cNvSpPr>
            <a:spLocks noGrp="1"/>
          </p:cNvSpPr>
          <p:nvPr>
            <p:ph type="sldNum" sz="quarter" idx="10"/>
          </p:nvPr>
        </p:nvSpPr>
        <p:spPr/>
        <p:txBody>
          <a:bodyPr/>
          <a:lstStyle/>
          <a:p>
            <a:fld id="{A3EA306B-6D47-483D-925D-02DDEF4369D8}" type="slidenum">
              <a:rPr lang="en-GB" smtClean="0"/>
              <a:t>3</a:t>
            </a:fld>
            <a:endParaRPr lang="en-GB"/>
          </a:p>
        </p:txBody>
      </p:sp>
    </p:spTree>
    <p:extLst>
      <p:ext uri="{BB962C8B-B14F-4D97-AF65-F5344CB8AC3E}">
        <p14:creationId xmlns:p14="http://schemas.microsoft.com/office/powerpoint/2010/main" val="2604334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kern="1200" dirty="0">
                <a:solidFill>
                  <a:schemeClr val="tx1"/>
                </a:solidFill>
                <a:effectLst/>
                <a:latin typeface="+mn-lt"/>
                <a:ea typeface="+mn-ea"/>
                <a:cs typeface="+mn-cs"/>
              </a:rPr>
              <a:t>Развитие технологии условно можно разделить на четыре поколения. Учитывая, что покрытия всех четырех поколений используются до сих пор, важно разобраться в их возможностях, а также в том, где и какие покрытия нужно применять для повышения эффективности эксплуатации оборудования.</a:t>
            </a:r>
            <a:endParaRPr lang="en-US" sz="10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0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kern="1200" dirty="0">
                <a:solidFill>
                  <a:schemeClr val="tx1"/>
                </a:solidFill>
                <a:effectLst/>
                <a:latin typeface="+mn-lt"/>
                <a:ea typeface="+mn-ea"/>
                <a:cs typeface="+mn-cs"/>
              </a:rPr>
              <a:t>Покрытия</a:t>
            </a:r>
            <a:r>
              <a:rPr lang="ru-RU" sz="1000" kern="1200" baseline="0" dirty="0">
                <a:solidFill>
                  <a:schemeClr val="tx1"/>
                </a:solidFill>
                <a:effectLst/>
                <a:latin typeface="+mn-lt"/>
                <a:ea typeface="+mn-ea"/>
                <a:cs typeface="+mn-cs"/>
              </a:rPr>
              <a:t> </a:t>
            </a:r>
            <a:r>
              <a:rPr lang="ru-RU" sz="1000" kern="1200" dirty="0">
                <a:solidFill>
                  <a:schemeClr val="tx1"/>
                </a:solidFill>
                <a:effectLst/>
                <a:latin typeface="+mn-lt"/>
                <a:ea typeface="+mn-ea"/>
                <a:cs typeface="+mn-cs"/>
              </a:rPr>
              <a:t>первого поколения представляли собой эпоксидно-фенольные жидкостные покрытия, в которых в качестве грунтовки применялись специализированные фенольные составы. Покрытие представляет собой смесь эпоксидной и фенольной смол, и сочетает в себе тепловую и химическую стойкость фенольной смолы с эластичностью и механической прочностью эпоксидной смолы. Такой материал способен выдерживать кратковременные скачки температуры до 400°F (204°C). Испытание на эластичность показало удлинение на 1%, а проверка на стойкость к абразивному износу Taber  (ASTM 4060) показала потерю 67 мг/1000 циклов (потеря 0.06 милов/1000 циклов). Толщина отвердевшей пленки составляет от 5 до 9 милов (126 ..229 µм). Этот материал до сих пор используется для защиты основного бурового оборудования по всему миру.</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000" kern="1200" dirty="0">
              <a:solidFill>
                <a:schemeClr val="tx1"/>
              </a:solidFill>
              <a:effectLst/>
              <a:latin typeface="+mn-lt"/>
              <a:ea typeface="+mn-ea"/>
              <a:cs typeface="+mn-cs"/>
            </a:endParaRPr>
          </a:p>
          <a:p>
            <a:r>
              <a:rPr lang="ru-RU" sz="1000" kern="1200" dirty="0">
                <a:solidFill>
                  <a:schemeClr val="tx1"/>
                </a:solidFill>
                <a:effectLst/>
                <a:latin typeface="+mn-lt"/>
                <a:ea typeface="+mn-ea"/>
                <a:cs typeface="+mn-cs"/>
              </a:rPr>
              <a:t>Покрытие второго поколения представляет собой порошковое покрытие на основе эпоксидного новолака с применением специализированной фенольной грунтовки. Грунтовка второго поколения отличается от той, которая применяется в жидкостных покрытиях первого, тем, что вместо немодифицированной фенольной смолы используется смесь фенольной и модифицированной фенольной смол. Такая формула обеспечивает более высокие характеристики, поскольку в составе смеси достоинства обеих смол дополняют и усиливают друг друга. Необходимость в создании порошковых покрытий возникла, прежде всего, из-за экологических ограничений к процессу нанесения, а также в силу непроизводственных аспектов.</a:t>
            </a:r>
            <a:r>
              <a:rPr lang="en-US" sz="1000" kern="1200" baseline="0" dirty="0">
                <a:solidFill>
                  <a:schemeClr val="tx1"/>
                </a:solidFill>
                <a:effectLst/>
                <a:latin typeface="+mn-lt"/>
                <a:ea typeface="+mn-ea"/>
                <a:cs typeface="+mn-cs"/>
              </a:rPr>
              <a:t> </a:t>
            </a:r>
            <a:r>
              <a:rPr lang="ru-RU" sz="1000" kern="1200" dirty="0">
                <a:solidFill>
                  <a:schemeClr val="tx1"/>
                </a:solidFill>
                <a:effectLst/>
                <a:latin typeface="+mn-lt"/>
                <a:ea typeface="+mn-ea"/>
                <a:cs typeface="+mn-cs"/>
              </a:rPr>
              <a:t>Покрытие отличается от других, применяемых в системах заканчивания, повышенной стойкостью к воздействию кислот. Покрытие может выдерживать кратковременные скачки температуры в условиях заканчивания скважины до (204°C). Испытание на эластичность показало удлинение на 1%, а проверка на стойкость к абразивному износу Taber (ASTM 4060) показала потерю 36 мг/1000 циклов (потеря 0.05 милов/1000 циклов). Толщина отвердевшей пленки составляет от 6 до 12 милов (152 ..305 µм). Исторически, выбор в пользу подобных покрытий делался в условиях высокого содержания H2S.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000" kern="1200" dirty="0">
              <a:solidFill>
                <a:schemeClr val="tx1"/>
              </a:solidFill>
              <a:effectLst/>
              <a:latin typeface="+mn-lt"/>
              <a:ea typeface="+mn-ea"/>
              <a:cs typeface="+mn-cs"/>
            </a:endParaRPr>
          </a:p>
          <a:p>
            <a:pPr eaLnBrk="1" hangingPunct="1"/>
            <a:r>
              <a:rPr lang="ru-RU" sz="1000" kern="1200" dirty="0">
                <a:solidFill>
                  <a:schemeClr val="tx1"/>
                </a:solidFill>
                <a:effectLst/>
                <a:latin typeface="+mn-lt"/>
                <a:ea typeface="+mn-ea"/>
                <a:cs typeface="+mn-cs"/>
              </a:rPr>
              <a:t>Система третьего поколения – это система модифицированного эпоксидно-фенольного покрытия, наносимого в жидком виде, в котором используется такая же фирменная система на основе фенольной грунтовки, что и в системе первого поколения. Эта система покрытия была разработана в результате преобразования состава материала первого поколения. В материалах первого и третьего поколения используется одинаковая система фенолэпоксидной смолы. Она позволяет сохранять исходную устойчивость к химреагентам, применяемым в разработке нефтяных месторождений, и к основным условиям окружающей среды. повторных внутрискважинных работ путем спуска механического оборудования черезДанный комплекс системы смол, добавок и наполнителей был модифицирован с целью повышения сопротивления абразивному износу</a:t>
            </a:r>
            <a:r>
              <a:rPr lang="en-US" sz="1000" kern="1200" dirty="0">
                <a:solidFill>
                  <a:schemeClr val="tx1"/>
                </a:solidFill>
                <a:effectLst/>
                <a:latin typeface="+mn-lt"/>
                <a:ea typeface="+mn-ea"/>
                <a:cs typeface="+mn-cs"/>
              </a:rPr>
              <a:t>.</a:t>
            </a:r>
            <a:r>
              <a:rPr lang="en-US" sz="1000" kern="1200" baseline="0" dirty="0">
                <a:solidFill>
                  <a:schemeClr val="tx1"/>
                </a:solidFill>
                <a:effectLst/>
                <a:latin typeface="+mn-lt"/>
                <a:ea typeface="+mn-ea"/>
                <a:cs typeface="+mn-cs"/>
              </a:rPr>
              <a:t> </a:t>
            </a:r>
            <a:r>
              <a:rPr lang="ru-RU" sz="1000" kern="1200" dirty="0">
                <a:solidFill>
                  <a:schemeClr val="tx1"/>
                </a:solidFill>
                <a:effectLst/>
                <a:latin typeface="+mn-lt"/>
                <a:ea typeface="+mn-ea"/>
                <a:cs typeface="+mn-cs"/>
              </a:rPr>
              <a:t>Покрытие может выдерживать кратковременные воздействия окружающих условий при температуре до 400°F (204°C). Испытание  на прочность при многократных деформациях показало 1% удлинения, а испытание на абразивный износ (ASTM 4060) показало потерю 11 мг шлифовального материала Taber за 1000 циклов (потеря 0,18 милов за 1000 циклов). Это указывает на то, что сопротивление этого материала абразивному износу в 4 раза выше, чем у его предшественника. </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alt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ru-RU" dirty="0"/>
          </a:p>
          <a:p>
            <a:endParaRPr lang="en-US" dirty="0"/>
          </a:p>
        </p:txBody>
      </p:sp>
      <p:sp>
        <p:nvSpPr>
          <p:cNvPr id="4" name="Slide Number Placeholder 3"/>
          <p:cNvSpPr>
            <a:spLocks noGrp="1"/>
          </p:cNvSpPr>
          <p:nvPr>
            <p:ph type="sldNum" sz="quarter" idx="10"/>
          </p:nvPr>
        </p:nvSpPr>
        <p:spPr/>
        <p:txBody>
          <a:bodyPr/>
          <a:lstStyle/>
          <a:p>
            <a:fld id="{A3EA306B-6D47-483D-925D-02DDEF4369D8}" type="slidenum">
              <a:rPr lang="en-GB" smtClean="0"/>
              <a:t>4</a:t>
            </a:fld>
            <a:endParaRPr lang="en-GB"/>
          </a:p>
        </p:txBody>
      </p:sp>
    </p:spTree>
    <p:extLst>
      <p:ext uri="{BB962C8B-B14F-4D97-AF65-F5344CB8AC3E}">
        <p14:creationId xmlns:p14="http://schemas.microsoft.com/office/powerpoint/2010/main" val="3597384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kern="1200" dirty="0">
                <a:solidFill>
                  <a:schemeClr val="tx1"/>
                </a:solidFill>
                <a:effectLst/>
                <a:latin typeface="+mn-lt"/>
                <a:ea typeface="+mn-ea"/>
                <a:cs typeface="+mn-cs"/>
              </a:rPr>
              <a:t>Несмотря на общий успех использования бурильных труб с внутренним покрытием, условия бурения становятся все более суровыми. Основной задачей разработки внутренних покрытий для тяжелых условий эксплуатации было создание системы, которая была бы способна выдерживать воздействие химических веществ</a:t>
            </a:r>
            <a:r>
              <a:rPr lang="en-US" sz="1000" kern="1200" dirty="0">
                <a:solidFill>
                  <a:schemeClr val="tx1"/>
                </a:solidFill>
                <a:effectLst/>
                <a:latin typeface="+mn-lt"/>
                <a:ea typeface="+mn-ea"/>
                <a:cs typeface="+mn-cs"/>
              </a:rPr>
              <a:t>,</a:t>
            </a:r>
            <a:r>
              <a:rPr lang="en-US" sz="1000" kern="1200" baseline="0" dirty="0">
                <a:solidFill>
                  <a:schemeClr val="tx1"/>
                </a:solidFill>
                <a:effectLst/>
                <a:latin typeface="+mn-lt"/>
                <a:ea typeface="+mn-ea"/>
                <a:cs typeface="+mn-cs"/>
              </a:rPr>
              <a:t> </a:t>
            </a:r>
            <a:r>
              <a:rPr lang="ru-RU" sz="1000" kern="1200" baseline="0" dirty="0">
                <a:solidFill>
                  <a:schemeClr val="tx1"/>
                </a:solidFill>
                <a:effectLst/>
                <a:latin typeface="+mn-lt"/>
                <a:ea typeface="+mn-ea"/>
                <a:cs typeface="+mn-cs"/>
              </a:rPr>
              <a:t>деформациям </a:t>
            </a:r>
            <a:r>
              <a:rPr lang="ru-RU" sz="1000" kern="1200" dirty="0">
                <a:solidFill>
                  <a:schemeClr val="tx1"/>
                </a:solidFill>
                <a:effectLst/>
                <a:latin typeface="+mn-lt"/>
                <a:ea typeface="+mn-ea"/>
                <a:cs typeface="+mn-cs"/>
              </a:rPr>
              <a:t>и механических нагрузок, сохраняя при этом высокий уровень адгезии. Рынку требовалась новая, улучшенная технология, которая отвечала бы эксплуатационным требованиям, не нанося при этом вреда окружающей среде. И такая система появилась. </a:t>
            </a:r>
            <a:endParaRPr lang="en-US" sz="1000" dirty="0"/>
          </a:p>
          <a:p>
            <a:pPr eaLnBrk="1" hangingPunct="1"/>
            <a:endParaRPr lang="en-US" altLang="en-US" sz="1000" kern="1200" dirty="0">
              <a:solidFill>
                <a:schemeClr val="tx1"/>
              </a:solidFill>
              <a:effectLst/>
              <a:latin typeface="+mn-lt"/>
              <a:ea typeface="+mn-ea"/>
              <a:cs typeface="+mn-cs"/>
            </a:endParaRPr>
          </a:p>
          <a:p>
            <a:pPr eaLnBrk="1" hangingPunct="1"/>
            <a:r>
              <a:rPr lang="ru-RU" sz="1000" kern="1200" dirty="0">
                <a:solidFill>
                  <a:schemeClr val="tx1"/>
                </a:solidFill>
                <a:effectLst/>
                <a:latin typeface="+mn-lt"/>
                <a:ea typeface="+mn-ea"/>
                <a:cs typeface="+mn-cs"/>
              </a:rPr>
              <a:t>Этот материал четвертого поколения не является принципиально другим материалом.  Исторически в системе покрытия, лучше всего проявившего себя во внутрискважинных условиях, использовалась фенольная грунтовка,  поскольку она продемонстрировала наилучшее сцепление как со стальной поверхностью, так и с верхним покрытием. В этом новом продукте используется так называемая гибридная система смол, включающая в себя традиционные составы фенольных смол, используемые совместно с другими фирменными системами смол.  Гибридная система смол включает в себя два или более видов разных смол, обладающих разными механизмами отверждения. </a:t>
            </a:r>
            <a:endParaRPr lang="en-US" sz="1000" kern="1200" dirty="0">
              <a:solidFill>
                <a:schemeClr val="tx1"/>
              </a:solidFill>
              <a:effectLst/>
              <a:latin typeface="+mn-lt"/>
              <a:ea typeface="+mn-ea"/>
              <a:cs typeface="+mn-cs"/>
            </a:endParaRPr>
          </a:p>
          <a:p>
            <a:pPr eaLnBrk="1" hangingPunct="1"/>
            <a:endParaRPr lang="en-US" sz="10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kern="1200" dirty="0">
                <a:solidFill>
                  <a:schemeClr val="tx1"/>
                </a:solidFill>
                <a:effectLst/>
                <a:latin typeface="+mn-lt"/>
                <a:ea typeface="+mn-ea"/>
                <a:cs typeface="+mn-cs"/>
              </a:rPr>
              <a:t>Верхнее покрытие также отличается от традиционных составов смол, обычно используемых в системах покрытий для бурения и заканчивания.  В качестве основы в этом новом покрытии используется высокотемпературная многофункциональная эпоксидная смола.  Кроме того, отклонение этой системы от норм проявляется в использовании специальных добавок для улучшения таких характеристик, как прочность и гибкость покрытия. Исторически использование добавок снижало конечную температуру стеклования (Tg) покрытия, понижая при этом общую эффективность в указанных условиях. Эти новые системы добавок могут использоваться совместно с многофункциональной эпоксидной смолой без снижения температуры стеклования, что позволяет получить систему покрытия с хорошими температурными характеристиками при одновременном сохранении высоких механических свойств (пластичности и ударопрочности).  </a:t>
            </a:r>
            <a:endParaRPr lang="en-US" altLang="en-US" sz="1000" dirty="0"/>
          </a:p>
          <a:p>
            <a:endParaRPr lang="en-US" sz="1000" dirty="0"/>
          </a:p>
        </p:txBody>
      </p:sp>
      <p:sp>
        <p:nvSpPr>
          <p:cNvPr id="4" name="Slide Number Placeholder 3"/>
          <p:cNvSpPr>
            <a:spLocks noGrp="1"/>
          </p:cNvSpPr>
          <p:nvPr>
            <p:ph type="sldNum" sz="quarter" idx="10"/>
          </p:nvPr>
        </p:nvSpPr>
        <p:spPr/>
        <p:txBody>
          <a:bodyPr/>
          <a:lstStyle/>
          <a:p>
            <a:fld id="{A3EA306B-6D47-483D-925D-02DDEF4369D8}" type="slidenum">
              <a:rPr lang="en-GB" smtClean="0"/>
              <a:t>5</a:t>
            </a:fld>
            <a:endParaRPr lang="en-GB"/>
          </a:p>
        </p:txBody>
      </p:sp>
    </p:spTree>
    <p:extLst>
      <p:ext uri="{BB962C8B-B14F-4D97-AF65-F5344CB8AC3E}">
        <p14:creationId xmlns:p14="http://schemas.microsoft.com/office/powerpoint/2010/main" val="262966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000" kern="1200" dirty="0">
                <a:solidFill>
                  <a:schemeClr val="tx1"/>
                </a:solidFill>
                <a:effectLst/>
                <a:latin typeface="+mn-lt"/>
                <a:ea typeface="+mn-ea"/>
                <a:cs typeface="+mn-cs"/>
              </a:rPr>
              <a:t>Система покрытия должна наноситься слоем толщиной от (126 - 229 µm)</a:t>
            </a:r>
            <a:r>
              <a:rPr lang="en-US" sz="1000" kern="1200" dirty="0">
                <a:solidFill>
                  <a:schemeClr val="tx1"/>
                </a:solidFill>
                <a:effectLst/>
                <a:latin typeface="+mn-lt"/>
                <a:ea typeface="+mn-ea"/>
                <a:cs typeface="+mn-cs"/>
              </a:rPr>
              <a:t>.</a:t>
            </a:r>
            <a:r>
              <a:rPr lang="en-US" sz="1000" kern="1200" baseline="0" dirty="0">
                <a:solidFill>
                  <a:schemeClr val="tx1"/>
                </a:solidFill>
                <a:effectLst/>
                <a:latin typeface="+mn-lt"/>
                <a:ea typeface="+mn-ea"/>
                <a:cs typeface="+mn-cs"/>
              </a:rPr>
              <a:t> </a:t>
            </a:r>
            <a:r>
              <a:rPr lang="ru-RU" sz="1000" kern="1200" dirty="0">
                <a:solidFill>
                  <a:schemeClr val="tx1"/>
                </a:solidFill>
                <a:effectLst/>
                <a:latin typeface="+mn-lt"/>
                <a:ea typeface="+mn-ea"/>
                <a:cs typeface="+mn-cs"/>
              </a:rPr>
              <a:t>Процент удлинения равен 2% или двойной пластичности системы покрытия предыдущего поколения (сравнение показано на графике 1). </a:t>
            </a:r>
            <a:endParaRPr lang="en-US" sz="1000" kern="1200" dirty="0">
              <a:solidFill>
                <a:schemeClr val="tx1"/>
              </a:solidFill>
              <a:effectLst/>
              <a:latin typeface="+mn-lt"/>
              <a:ea typeface="+mn-ea"/>
              <a:cs typeface="+mn-cs"/>
            </a:endParaRPr>
          </a:p>
          <a:p>
            <a:endParaRPr lang="en-US" sz="1000" kern="1200" dirty="0">
              <a:solidFill>
                <a:schemeClr val="tx1"/>
              </a:solidFill>
              <a:effectLst/>
              <a:latin typeface="+mn-lt"/>
              <a:ea typeface="+mn-ea"/>
              <a:cs typeface="+mn-cs"/>
            </a:endParaRPr>
          </a:p>
          <a:p>
            <a:r>
              <a:rPr lang="ru-RU" sz="1000" kern="1200" dirty="0">
                <a:solidFill>
                  <a:schemeClr val="tx1"/>
                </a:solidFill>
                <a:effectLst/>
                <a:latin typeface="+mn-lt"/>
                <a:ea typeface="+mn-ea"/>
                <a:cs typeface="+mn-cs"/>
              </a:rPr>
              <a:t>Устойчивость к абразивному износу, определяемая по ASTM 4060, показывает потерю 7,5 мг на 1000 циклов (потеря 0,15 мил/1000 циклов), обеспечивая еще более высокую устойчивость к абразивному износу, чем технология третьего поколения.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kern="1200" dirty="0">
                <a:solidFill>
                  <a:schemeClr val="tx1"/>
                </a:solidFill>
                <a:effectLst/>
                <a:latin typeface="+mn-lt"/>
                <a:ea typeface="+mn-ea"/>
                <a:cs typeface="+mn-cs"/>
              </a:rPr>
              <a:t>Сравнение сопротивления абразивному износу показано на графике 4. Устойчивость системы четвертого поколения к 15%  HCl  (хлористоводородная кислота) при высокой температуре также в 4 раза выше.   Эти характеристики позволяют системе лучше справляться с агрессивными условиями при использовании в сланцевых, глубоководных и сверхглубоководных условиях.</a:t>
            </a:r>
            <a:endParaRPr lang="en-US" sz="1000" kern="1200" dirty="0">
              <a:solidFill>
                <a:schemeClr val="tx1"/>
              </a:solidFill>
              <a:effectLst/>
              <a:latin typeface="+mn-lt"/>
              <a:ea typeface="+mn-ea"/>
              <a:cs typeface="+mn-cs"/>
            </a:endParaRPr>
          </a:p>
          <a:p>
            <a:endParaRPr lang="en-US" dirty="0"/>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Характеристики пленки также обеспечивают более высокую прочность, измеряемую прямым или косвенным воздействием, которое сопоставлено на графиках 2 и 3. </a:t>
            </a:r>
            <a:endParaRPr lang="en-US" dirty="0"/>
          </a:p>
          <a:p>
            <a:endParaRPr lang="en-US" dirty="0"/>
          </a:p>
        </p:txBody>
      </p:sp>
      <p:sp>
        <p:nvSpPr>
          <p:cNvPr id="4" name="Slide Number Placeholder 3"/>
          <p:cNvSpPr>
            <a:spLocks noGrp="1"/>
          </p:cNvSpPr>
          <p:nvPr>
            <p:ph type="sldNum" sz="quarter" idx="10"/>
          </p:nvPr>
        </p:nvSpPr>
        <p:spPr/>
        <p:txBody>
          <a:bodyPr/>
          <a:lstStyle/>
          <a:p>
            <a:fld id="{A3EA306B-6D47-483D-925D-02DDEF4369D8}" type="slidenum">
              <a:rPr lang="en-GB" smtClean="0"/>
              <a:t>6</a:t>
            </a:fld>
            <a:endParaRPr lang="en-GB"/>
          </a:p>
        </p:txBody>
      </p:sp>
    </p:spTree>
    <p:extLst>
      <p:ext uri="{BB962C8B-B14F-4D97-AF65-F5344CB8AC3E}">
        <p14:creationId xmlns:p14="http://schemas.microsoft.com/office/powerpoint/2010/main" val="1909534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kern="1200" dirty="0">
                <a:solidFill>
                  <a:schemeClr val="tx1"/>
                </a:solidFill>
                <a:effectLst/>
                <a:latin typeface="+mn-lt"/>
                <a:ea typeface="+mn-ea"/>
                <a:cs typeface="+mn-cs"/>
              </a:rPr>
              <a:t>При сравнении систем покрытия, используемых для добычи/закачивания и в линейных трубопроводах, в отрасли существовала тенденция использовать системы покрытия из порошкового материала. Эта тенденция не распространилась на бурение и заканчивание в силу ряда важных причин. </a:t>
            </a:r>
            <a:endParaRPr lang="en-US" sz="10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ru-RU" sz="1000" kern="1200" dirty="0">
                <a:solidFill>
                  <a:schemeClr val="tx1"/>
                </a:solidFill>
                <a:effectLst/>
                <a:latin typeface="+mn-lt"/>
                <a:ea typeface="+mn-ea"/>
                <a:cs typeface="+mn-cs"/>
              </a:rPr>
              <a:t>Системы покрытий порошкового типа очень чувствительны к температурной стабильности. Чрезвычайно сложно контролировать температуру в условиях термоемкости, характерной для соединений и бурильных замков, используемых в трубах для бурения и заканчивания. Чтобы это сделать, надо уделить много усилий и внимания обеспечению таких же показателей качества при применении, как при использовании покрытий, наносимых в жидком виде. </a:t>
            </a:r>
            <a:endParaRPr lang="en-US" sz="10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ru-RU" sz="1000" kern="1200" dirty="0">
                <a:solidFill>
                  <a:schemeClr val="tx1"/>
                </a:solidFill>
                <a:effectLst/>
                <a:latin typeface="+mn-lt"/>
                <a:ea typeface="+mn-ea"/>
                <a:cs typeface="+mn-cs"/>
              </a:rPr>
              <a:t>Кроме того, порошковые системы наносятся при высокой температуре, обеспечивающей плавление порошка и растекание при контакте с поверхностью трубы.  Если в процессе нагревания для нанесения порошкового покрытия слишком высокая температура или нагрев сохраняются слишком долго, то это может отрицательно сказаться на сцеплении между верхним и грунтовым покрытием, снижая общие характеристики покрытия.  </a:t>
            </a:r>
            <a:endParaRPr lang="en-US" sz="10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ru-RU" sz="1000" kern="1200" dirty="0">
                <a:solidFill>
                  <a:schemeClr val="tx1"/>
                </a:solidFill>
                <a:effectLst/>
                <a:latin typeface="+mn-lt"/>
                <a:ea typeface="+mn-ea"/>
                <a:cs typeface="+mn-cs"/>
              </a:rPr>
              <a:t>В-третьих, системы порошкового типа также более чувствительны к превышению максимальной расчетной толщины наносимого слоя. Это также снижает сцепление пленки и приведет к более крупным сколам (способным увеличить вероятность закупоривания трубы) в случае отслаивания. Порошковое покрытие можно правильно нанести на бурильную трубу и трубу для заканчивания, но это требует больших усилий и оставляет меньший допуск на ошибку. </a:t>
            </a:r>
            <a:endParaRPr lang="en-US" sz="10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kern="1200" dirty="0">
                <a:solidFill>
                  <a:schemeClr val="tx1"/>
                </a:solidFill>
                <a:effectLst/>
                <a:latin typeface="+mn-lt"/>
                <a:ea typeface="+mn-ea"/>
                <a:cs typeface="+mn-cs"/>
              </a:rPr>
              <a:t>В связи с этим в центре внимания научно-исследовательских и опытно-конструкторских работ по-прежнему остаются покрытия, наносимые в жидком виде.</a:t>
            </a:r>
            <a:r>
              <a:rPr lang="ru-RU" sz="1000" kern="1200" baseline="0" dirty="0">
                <a:solidFill>
                  <a:schemeClr val="tx1"/>
                </a:solidFill>
                <a:effectLst/>
                <a:latin typeface="+mn-lt"/>
                <a:ea typeface="+mn-ea"/>
                <a:cs typeface="+mn-cs"/>
              </a:rPr>
              <a:t> </a:t>
            </a:r>
            <a:r>
              <a:rPr lang="ru-RU" sz="1000" kern="1200" dirty="0">
                <a:solidFill>
                  <a:schemeClr val="tx1"/>
                </a:solidFill>
                <a:effectLst/>
                <a:latin typeface="+mn-lt"/>
                <a:ea typeface="+mn-ea"/>
                <a:cs typeface="+mn-cs"/>
              </a:rPr>
              <a:t>Такие покрытия нового поколения позволят получить в обозримом будущем один комплексный продукт, выполняющий и превосходящий эксплуатационные требования  и сочетающий в себе повышенную прочность при многократных деформациях, устойчивость к абразивному износу и химическим веществам. </a:t>
            </a:r>
            <a:endParaRPr lang="en-US" sz="10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3EA306B-6D47-483D-925D-02DDEF4369D8}" type="slidenum">
              <a:rPr lang="en-GB" smtClean="0"/>
              <a:t>7</a:t>
            </a:fld>
            <a:endParaRPr lang="en-GB"/>
          </a:p>
        </p:txBody>
      </p:sp>
    </p:spTree>
    <p:extLst>
      <p:ext uri="{BB962C8B-B14F-4D97-AF65-F5344CB8AC3E}">
        <p14:creationId xmlns:p14="http://schemas.microsoft.com/office/powerpoint/2010/main" val="2109455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i="1" kern="1200" dirty="0">
                <a:solidFill>
                  <a:schemeClr val="tx1"/>
                </a:solidFill>
                <a:effectLst/>
                <a:latin typeface="+mn-lt"/>
                <a:ea typeface="+mn-ea"/>
                <a:cs typeface="+mn-cs"/>
              </a:rPr>
              <a:t>Следующая</a:t>
            </a:r>
            <a:r>
              <a:rPr lang="ru-RU" sz="1200" i="1" kern="1200" baseline="0" dirty="0">
                <a:solidFill>
                  <a:schemeClr val="tx1"/>
                </a:solidFill>
                <a:effectLst/>
                <a:latin typeface="+mn-lt"/>
                <a:ea typeface="+mn-ea"/>
                <a:cs typeface="+mn-cs"/>
              </a:rPr>
              <a:t> группа покрытий  </a:t>
            </a:r>
            <a:r>
              <a:rPr lang="en-US" sz="1200" i="1" kern="1200" baseline="0" dirty="0">
                <a:solidFill>
                  <a:schemeClr val="tx1"/>
                </a:solidFill>
                <a:effectLst/>
                <a:latin typeface="+mn-lt"/>
                <a:ea typeface="+mn-ea"/>
                <a:cs typeface="+mn-cs"/>
              </a:rPr>
              <a:t> - </a:t>
            </a:r>
            <a:r>
              <a:rPr lang="ru-RU" sz="1200" i="1" kern="1200" baseline="0" dirty="0">
                <a:solidFill>
                  <a:schemeClr val="tx1"/>
                </a:solidFill>
                <a:effectLst/>
                <a:latin typeface="+mn-lt"/>
                <a:ea typeface="+mn-ea"/>
                <a:cs typeface="+mn-cs"/>
              </a:rPr>
              <a:t>покрытия для НКТ</a:t>
            </a:r>
            <a:endParaRPr lang="ru-RU" sz="1200" i="1" kern="1200" dirty="0">
              <a:solidFill>
                <a:schemeClr val="tx1"/>
              </a:solidFill>
              <a:effectLst/>
              <a:latin typeface="+mn-lt"/>
              <a:ea typeface="+mn-ea"/>
              <a:cs typeface="+mn-cs"/>
            </a:endParaRPr>
          </a:p>
          <a:p>
            <a:endParaRPr lang="ru-RU" sz="1200" i="1" kern="1200" dirty="0">
              <a:solidFill>
                <a:schemeClr val="tx1"/>
              </a:solidFill>
              <a:effectLst/>
              <a:latin typeface="+mn-lt"/>
              <a:ea typeface="+mn-ea"/>
              <a:cs typeface="+mn-cs"/>
            </a:endParaRPr>
          </a:p>
          <a:p>
            <a:endParaRPr lang="ru-RU" sz="1200" i="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3EA306B-6D47-483D-925D-02DDEF4369D8}" type="slidenum">
              <a:rPr lang="en-GB" smtClean="0"/>
              <a:t>8</a:t>
            </a:fld>
            <a:endParaRPr lang="en-GB"/>
          </a:p>
        </p:txBody>
      </p:sp>
    </p:spTree>
    <p:extLst>
      <p:ext uri="{BB962C8B-B14F-4D97-AF65-F5344CB8AC3E}">
        <p14:creationId xmlns:p14="http://schemas.microsoft.com/office/powerpoint/2010/main" val="3228851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i="0" kern="1200" dirty="0">
                <a:solidFill>
                  <a:schemeClr val="tx1"/>
                </a:solidFill>
                <a:effectLst/>
                <a:latin typeface="+mn-lt"/>
                <a:ea typeface="+mn-ea"/>
                <a:cs typeface="+mn-cs"/>
              </a:rPr>
              <a:t>На протяжении более 60 лет внутренние полимерные покрытия используются для защиты от коррозии бурильных труб в том числе</a:t>
            </a:r>
            <a:r>
              <a:rPr lang="ru-RU" sz="1000" i="0" kern="1200" baseline="0" dirty="0">
                <a:solidFill>
                  <a:schemeClr val="tx1"/>
                </a:solidFill>
                <a:effectLst/>
                <a:latin typeface="+mn-lt"/>
                <a:ea typeface="+mn-ea"/>
                <a:cs typeface="+mn-cs"/>
              </a:rPr>
              <a:t> </a:t>
            </a:r>
            <a:r>
              <a:rPr lang="ru-RU" sz="1000" i="0" kern="1200" dirty="0">
                <a:solidFill>
                  <a:schemeClr val="tx1"/>
                </a:solidFill>
                <a:effectLst/>
                <a:latin typeface="+mn-lt"/>
                <a:ea typeface="+mn-ea"/>
                <a:cs typeface="+mn-cs"/>
              </a:rPr>
              <a:t>насосно-компрессорных труб</a:t>
            </a:r>
            <a:r>
              <a:rPr lang="en-US" sz="1000" i="0" kern="1200" dirty="0">
                <a:solidFill>
                  <a:schemeClr val="tx1"/>
                </a:solidFill>
                <a:effectLst/>
                <a:latin typeface="+mn-lt"/>
                <a:ea typeface="+mn-ea"/>
                <a:cs typeface="+mn-cs"/>
              </a:rPr>
              <a:t>.</a:t>
            </a:r>
            <a:r>
              <a:rPr lang="en-US" sz="1000" i="0" kern="1200" baseline="0" dirty="0">
                <a:solidFill>
                  <a:schemeClr val="tx1"/>
                </a:solidFill>
                <a:effectLst/>
                <a:latin typeface="+mn-lt"/>
                <a:ea typeface="+mn-ea"/>
                <a:cs typeface="+mn-cs"/>
              </a:rPr>
              <a:t> </a:t>
            </a:r>
            <a:r>
              <a:rPr lang="ru-RU" sz="1000" i="0" kern="1200" baseline="0" dirty="0">
                <a:solidFill>
                  <a:schemeClr val="tx1"/>
                </a:solidFill>
                <a:effectLst/>
                <a:latin typeface="+mn-lt"/>
                <a:ea typeface="+mn-ea"/>
                <a:cs typeface="+mn-cs"/>
              </a:rPr>
              <a:t>Это и фенольны и эпоксидно фенольные</a:t>
            </a:r>
            <a:r>
              <a:rPr lang="en-US" sz="1000" i="0" kern="1200" baseline="0" dirty="0">
                <a:solidFill>
                  <a:schemeClr val="tx1"/>
                </a:solidFill>
                <a:effectLst/>
                <a:latin typeface="+mn-lt"/>
                <a:ea typeface="+mn-ea"/>
                <a:cs typeface="+mn-cs"/>
              </a:rPr>
              <a:t>, </a:t>
            </a:r>
            <a:r>
              <a:rPr lang="ru-RU" sz="1000" i="0" kern="1200" baseline="0" dirty="0">
                <a:solidFill>
                  <a:schemeClr val="tx1"/>
                </a:solidFill>
                <a:effectLst/>
                <a:latin typeface="+mn-lt"/>
                <a:ea typeface="+mn-ea"/>
                <a:cs typeface="+mn-cs"/>
              </a:rPr>
              <a:t>новолачные способные выдерживать до </a:t>
            </a:r>
            <a:r>
              <a:rPr lang="en-US" sz="1000" i="0" kern="1200" baseline="0" dirty="0">
                <a:solidFill>
                  <a:schemeClr val="tx1"/>
                </a:solidFill>
                <a:effectLst/>
                <a:latin typeface="+mn-lt"/>
                <a:ea typeface="+mn-ea"/>
                <a:cs typeface="+mn-cs"/>
              </a:rPr>
              <a:t>204</a:t>
            </a:r>
            <a:r>
              <a:rPr lang="ru-RU" sz="1000" i="0" kern="1200" baseline="0" dirty="0">
                <a:solidFill>
                  <a:schemeClr val="tx1"/>
                </a:solidFill>
                <a:effectLst/>
                <a:latin typeface="+mn-lt"/>
                <a:ea typeface="+mn-ea"/>
                <a:cs typeface="+mn-cs"/>
              </a:rPr>
              <a:t>С и повышеному кислотному воздейств и новолачные модифиц эпоксидными смолами обладающие также эластичными свойствами в комбинации со свойствами хим стойкости</a:t>
            </a:r>
            <a:endParaRPr lang="en-US" sz="1000" i="0" kern="1200" baseline="0" dirty="0">
              <a:solidFill>
                <a:schemeClr val="tx1"/>
              </a:solidFill>
              <a:effectLst/>
              <a:latin typeface="+mn-lt"/>
              <a:ea typeface="+mn-ea"/>
              <a:cs typeface="+mn-cs"/>
            </a:endParaRPr>
          </a:p>
          <a:p>
            <a:endParaRPr lang="ru-RU" sz="1000" i="0" kern="1200" dirty="0">
              <a:solidFill>
                <a:schemeClr val="tx1"/>
              </a:solidFill>
              <a:effectLst/>
              <a:latin typeface="+mn-lt"/>
              <a:ea typeface="+mn-ea"/>
              <a:cs typeface="+mn-cs"/>
            </a:endParaRPr>
          </a:p>
          <a:p>
            <a:r>
              <a:rPr lang="ru-RU" sz="1000" i="0" kern="1200" dirty="0">
                <a:solidFill>
                  <a:schemeClr val="tx1"/>
                </a:solidFill>
                <a:effectLst/>
                <a:latin typeface="+mn-lt"/>
                <a:ea typeface="+mn-ea"/>
                <a:cs typeface="+mn-cs"/>
              </a:rPr>
              <a:t>Для обеспечения минимального воздействия на поркытие</a:t>
            </a:r>
            <a:r>
              <a:rPr lang="ru-RU" sz="1000" i="0" kern="1200" baseline="0" dirty="0">
                <a:solidFill>
                  <a:schemeClr val="tx1"/>
                </a:solidFill>
                <a:effectLst/>
                <a:latin typeface="+mn-lt"/>
                <a:ea typeface="+mn-ea"/>
                <a:cs typeface="+mn-cs"/>
              </a:rPr>
              <a:t> </a:t>
            </a:r>
            <a:r>
              <a:rPr lang="ru-RU" sz="1000" i="0" kern="1200" dirty="0">
                <a:solidFill>
                  <a:schemeClr val="tx1"/>
                </a:solidFill>
                <a:effectLst/>
                <a:latin typeface="+mn-lt"/>
                <a:ea typeface="+mn-ea"/>
                <a:cs typeface="+mn-cs"/>
              </a:rPr>
              <a:t>специалисты полагались исключительно на улучшенную подготовку поверхности и использование адгезивных средств. В ходе проведенных исследований был разработан ряд материалов, стойкость которых к абразивному износу практически в 20 раз превышает этот показатель у всех известных ранее материалов.</a:t>
            </a:r>
          </a:p>
        </p:txBody>
      </p:sp>
      <p:sp>
        <p:nvSpPr>
          <p:cNvPr id="4" name="Slide Number Placeholder 3"/>
          <p:cNvSpPr>
            <a:spLocks noGrp="1"/>
          </p:cNvSpPr>
          <p:nvPr>
            <p:ph type="sldNum" sz="quarter" idx="10"/>
          </p:nvPr>
        </p:nvSpPr>
        <p:spPr/>
        <p:txBody>
          <a:bodyPr/>
          <a:lstStyle/>
          <a:p>
            <a:fld id="{A3EA306B-6D47-483D-925D-02DDEF4369D8}" type="slidenum">
              <a:rPr lang="en-GB" smtClean="0"/>
              <a:t>9</a:t>
            </a:fld>
            <a:endParaRPr lang="en-GB"/>
          </a:p>
        </p:txBody>
      </p:sp>
    </p:spTree>
    <p:extLst>
      <p:ext uri="{BB962C8B-B14F-4D97-AF65-F5344CB8AC3E}">
        <p14:creationId xmlns:p14="http://schemas.microsoft.com/office/powerpoint/2010/main" val="2373445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Style 1, 1st level paragraph">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a:xfrm>
            <a:off x="401636" y="6631383"/>
            <a:ext cx="2935159" cy="90092"/>
          </a:xfrm>
        </p:spPr>
        <p:txBody>
          <a:bodyPr/>
          <a:lstStyle/>
          <a:p>
            <a:r>
              <a:rPr lang="en-US" dirty="0">
                <a:solidFill>
                  <a:srgbClr val="B7AFAC"/>
                </a:solidFill>
              </a:rPr>
              <a:t>©2015  </a:t>
            </a:r>
            <a:r>
              <a:rPr lang="en-US" dirty="0" err="1">
                <a:solidFill>
                  <a:srgbClr val="B7AFAC"/>
                </a:solidFill>
              </a:rPr>
              <a:t>Tuboscope</a:t>
            </a:r>
            <a:r>
              <a:rPr lang="en-US" dirty="0">
                <a:solidFill>
                  <a:srgbClr val="B7AFAC"/>
                </a:solidFill>
              </a:rPr>
              <a:t> | NOV Wellbore Technology   -  Proprietary and confidential.</a:t>
            </a:r>
            <a:endParaRPr lang="en-GB" dirty="0">
              <a:solidFill>
                <a:srgbClr val="B7AFAC"/>
              </a:solidFill>
            </a:endParaRPr>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Título 1"/>
          <p:cNvSpPr>
            <a:spLocks noGrp="1"/>
          </p:cNvSpPr>
          <p:nvPr>
            <p:ph type="title"/>
          </p:nvPr>
        </p:nvSpPr>
        <p:spPr>
          <a:xfrm>
            <a:off x="401637" y="0"/>
            <a:ext cx="8340725" cy="1028700"/>
          </a:xfrm>
        </p:spPr>
        <p:txBody>
          <a:bodyPr/>
          <a:lstStyle>
            <a:lvl1pPr>
              <a:lnSpc>
                <a:spcPct val="80000"/>
              </a:lnSpc>
              <a:defRPr/>
            </a:lvl1pPr>
          </a:lstStyle>
          <a:p>
            <a:r>
              <a:rPr lang="en-US"/>
              <a:t>Click to edit Master title style</a:t>
            </a:r>
            <a:endParaRPr lang="en-GB" dirty="0"/>
          </a:p>
        </p:txBody>
      </p:sp>
      <p:sp>
        <p:nvSpPr>
          <p:cNvPr id="7" name="Marcador de Posição de Conteúdo 5"/>
          <p:cNvSpPr>
            <a:spLocks noGrp="1"/>
          </p:cNvSpPr>
          <p:nvPr>
            <p:ph sz="quarter" idx="13"/>
          </p:nvPr>
        </p:nvSpPr>
        <p:spPr>
          <a:xfrm>
            <a:off x="401638" y="1028700"/>
            <a:ext cx="8340725" cy="5505450"/>
          </a:xfrm>
        </p:spPr>
        <p:txBody>
          <a:bodyPr/>
          <a:lstStyle>
            <a:lvl1pPr>
              <a:spcBef>
                <a:spcPts val="1300"/>
              </a:spcBef>
              <a:spcAft>
                <a:spcPts val="600"/>
              </a:spcAft>
              <a:defRPr/>
            </a:lvl1pPr>
            <a:lvl2pPr>
              <a:defRPr baseline="0"/>
            </a:lvl2pPr>
            <a:lvl3pPr>
              <a:spcAft>
                <a:spcPts val="800"/>
              </a:spcAft>
              <a:defRPr/>
            </a:lvl3pPr>
            <a:lvl4pPr>
              <a:spcAft>
                <a:spcPts val="1000"/>
              </a:spcAft>
              <a:defRPr/>
            </a:lvl4pPr>
            <a:lvl5pPr>
              <a:spcAft>
                <a:spcPts val="10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dirty="0"/>
          </a:p>
        </p:txBody>
      </p:sp>
    </p:spTree>
    <p:extLst>
      <p:ext uri="{BB962C8B-B14F-4D97-AF65-F5344CB8AC3E}">
        <p14:creationId xmlns:p14="http://schemas.microsoft.com/office/powerpoint/2010/main" val="2218121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ABF9998-B2E2-4376-952C-1A5D4D30B237}" type="datetimeFigureOut">
              <a:rPr lang="en-US"/>
              <a:pPr>
                <a:defRPr/>
              </a:pPr>
              <a:t>3/15/2017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3E5F0AD-2523-42BC-921D-60666AD4F6D7}" type="slidenum">
              <a:rPr lang="en-US"/>
              <a:pPr>
                <a:defRPr/>
              </a:pPr>
              <a:t>‹#›</a:t>
            </a:fld>
            <a:endParaRPr lang="en-US"/>
          </a:p>
        </p:txBody>
      </p:sp>
    </p:spTree>
    <p:extLst>
      <p:ext uri="{BB962C8B-B14F-4D97-AF65-F5344CB8AC3E}">
        <p14:creationId xmlns:p14="http://schemas.microsoft.com/office/powerpoint/2010/main" val="486152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Master, Dark Background Photo">
    <p:spTree>
      <p:nvGrpSpPr>
        <p:cNvPr id="1" name=""/>
        <p:cNvGrpSpPr/>
        <p:nvPr/>
      </p:nvGrpSpPr>
      <p:grpSpPr>
        <a:xfrm>
          <a:off x="0" y="0"/>
          <a:ext cx="0" cy="0"/>
          <a:chOff x="0" y="0"/>
          <a:chExt cx="0" cy="0"/>
        </a:xfrm>
      </p:grpSpPr>
      <p:sp>
        <p:nvSpPr>
          <p:cNvPr id="41" name="Marcador de Posição da Imagem 40"/>
          <p:cNvSpPr>
            <a:spLocks noGrp="1"/>
          </p:cNvSpPr>
          <p:nvPr>
            <p:ph type="pic" sz="quarter" idx="12" hasCustomPrompt="1"/>
          </p:nvPr>
        </p:nvSpPr>
        <p:spPr>
          <a:xfrm>
            <a:off x="0" y="-9526"/>
            <a:ext cx="9144000" cy="6867525"/>
          </a:xfrm>
          <a:noFill/>
        </p:spPr>
        <p:txBody>
          <a:bodyPr lIns="2286000" tIns="1828800" rIns="2286000" anchor="ctr"/>
          <a:lstStyle>
            <a:lvl1pPr algn="ctr">
              <a:lnSpc>
                <a:spcPts val="2200"/>
              </a:lnSpc>
              <a:defRPr sz="2000">
                <a:solidFill>
                  <a:schemeClr val="tx2"/>
                </a:solidFill>
                <a:latin typeface="Calibri" panose="020F0502020204030204" pitchFamily="34" charset="0"/>
              </a:defRPr>
            </a:lvl1pPr>
            <a:lvl2pPr algn="ctr">
              <a:defRPr b="1">
                <a:solidFill>
                  <a:schemeClr val="accent3"/>
                </a:solidFill>
              </a:defRPr>
            </a:lvl2pPr>
          </a:lstStyle>
          <a:p>
            <a:pPr lvl="0"/>
            <a:r>
              <a:rPr lang="en-US" dirty="0"/>
              <a:t>Click icon to insert full-bleed image with dark background.</a:t>
            </a:r>
          </a:p>
          <a:p>
            <a:pPr lvl="0"/>
            <a:r>
              <a:rPr lang="en-US" dirty="0"/>
              <a:t>Use crop tool to size/position if necessary</a:t>
            </a:r>
            <a:endParaRPr lang="en-GB" dirty="0"/>
          </a:p>
        </p:txBody>
      </p:sp>
      <p:sp>
        <p:nvSpPr>
          <p:cNvPr id="2" name="Título 1"/>
          <p:cNvSpPr>
            <a:spLocks noGrp="1"/>
          </p:cNvSpPr>
          <p:nvPr>
            <p:ph type="ctrTitle" hasCustomPrompt="1"/>
          </p:nvPr>
        </p:nvSpPr>
        <p:spPr>
          <a:xfrm>
            <a:off x="401637" y="675037"/>
            <a:ext cx="8340725" cy="1229963"/>
          </a:xfrm>
        </p:spPr>
        <p:txBody>
          <a:bodyPr anchor="t" anchorCtr="0"/>
          <a:lstStyle>
            <a:lvl1pPr>
              <a:lnSpc>
                <a:spcPct val="88000"/>
              </a:lnSpc>
              <a:defRPr>
                <a:solidFill>
                  <a:schemeClr val="bg1"/>
                </a:solidFill>
              </a:defRPr>
            </a:lvl1pPr>
          </a:lstStyle>
          <a:p>
            <a:r>
              <a:rPr lang="pt-PT" dirty="0" err="1"/>
              <a:t>Powerpoint</a:t>
            </a:r>
            <a:r>
              <a:rPr lang="pt-PT" dirty="0"/>
              <a:t> slide </a:t>
            </a:r>
            <a:r>
              <a:rPr lang="pt-PT" dirty="0" err="1"/>
              <a:t>headline</a:t>
            </a:r>
            <a:r>
              <a:rPr lang="pt-PT" dirty="0"/>
              <a:t> </a:t>
            </a:r>
            <a:r>
              <a:rPr lang="pt-PT" dirty="0" err="1"/>
              <a:t>second</a:t>
            </a:r>
            <a:r>
              <a:rPr lang="pt-PT" dirty="0"/>
              <a:t> </a:t>
            </a:r>
            <a:r>
              <a:rPr lang="pt-PT" dirty="0" err="1"/>
              <a:t>line</a:t>
            </a:r>
            <a:r>
              <a:rPr lang="pt-PT" dirty="0"/>
              <a:t> </a:t>
            </a:r>
            <a:r>
              <a:rPr lang="pt-PT" dirty="0" err="1"/>
              <a:t>of</a:t>
            </a:r>
            <a:r>
              <a:rPr lang="pt-PT" dirty="0"/>
              <a:t> </a:t>
            </a:r>
            <a:r>
              <a:rPr lang="pt-PT" dirty="0" err="1"/>
              <a:t>title</a:t>
            </a:r>
            <a:r>
              <a:rPr lang="pt-PT" dirty="0"/>
              <a:t> 50/52pt</a:t>
            </a:r>
            <a:endParaRPr lang="en-GB" dirty="0"/>
          </a:p>
        </p:txBody>
      </p:sp>
      <p:sp>
        <p:nvSpPr>
          <p:cNvPr id="3" name="Subtítulo 2"/>
          <p:cNvSpPr>
            <a:spLocks noGrp="1"/>
          </p:cNvSpPr>
          <p:nvPr>
            <p:ph type="subTitle" idx="1" hasCustomPrompt="1"/>
          </p:nvPr>
        </p:nvSpPr>
        <p:spPr>
          <a:xfrm>
            <a:off x="401638" y="2447924"/>
            <a:ext cx="4084954" cy="4086226"/>
          </a:xfrm>
          <a:blipFill>
            <a:blip r:embed="rId2" cstate="screen">
              <a:extLst>
                <a:ext uri="{28A0092B-C50C-407E-A947-70E740481C1C}">
                  <a14:useLocalDpi xmlns:a14="http://schemas.microsoft.com/office/drawing/2010/main"/>
                </a:ext>
              </a:extLst>
            </a:blip>
            <a:stretch>
              <a:fillRect/>
            </a:stretch>
          </a:blipFill>
        </p:spPr>
        <p:txBody>
          <a:bodyPr wrap="square" bIns="914400"/>
          <a:lstStyle>
            <a:lvl1pPr marL="0" indent="0" algn="l">
              <a:lnSpc>
                <a:spcPct val="91000"/>
              </a:lnSpc>
              <a:spcAft>
                <a:spcPts val="1350"/>
              </a:spcAft>
              <a:buNone/>
              <a:defRPr sz="2500" baseline="0">
                <a:solidFill>
                  <a:schemeClr val="bg1"/>
                </a:solidFill>
                <a:latin typeface="Calibri" panose="020F0502020204030204" pitchFamily="34" charset="0"/>
              </a:defRPr>
            </a:lvl1pPr>
            <a:lvl2pPr marL="0" indent="0" algn="l">
              <a:lnSpc>
                <a:spcPct val="90000"/>
              </a:lnSpc>
              <a:spcBef>
                <a:spcPts val="2750"/>
              </a:spcBef>
              <a:spcAft>
                <a:spcPts val="0"/>
              </a:spcAft>
              <a:buNone/>
              <a:defRPr sz="1500" baseline="0">
                <a:solidFill>
                  <a:schemeClr val="bg1"/>
                </a:solidFill>
                <a:latin typeface="Calibri" panose="020F0502020204030204" pitchFamily="34" charset="0"/>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pt-PT" dirty="0" err="1"/>
              <a:t>Title</a:t>
            </a:r>
            <a:r>
              <a:rPr lang="pt-PT" dirty="0"/>
              <a:t> slide </a:t>
            </a:r>
            <a:r>
              <a:rPr lang="pt-PT" dirty="0" err="1"/>
              <a:t>subhead</a:t>
            </a:r>
            <a:r>
              <a:rPr lang="pt-PT" dirty="0"/>
              <a:t> </a:t>
            </a:r>
            <a:r>
              <a:rPr lang="pt-PT" dirty="0" err="1"/>
              <a:t>goes</a:t>
            </a:r>
            <a:r>
              <a:rPr lang="pt-PT" dirty="0"/>
              <a:t> </a:t>
            </a:r>
            <a:r>
              <a:rPr lang="pt-PT" dirty="0" err="1"/>
              <a:t>here</a:t>
            </a:r>
            <a:endParaRPr lang="pt-PT" dirty="0"/>
          </a:p>
          <a:p>
            <a:pPr lvl="0"/>
            <a:r>
              <a:rPr lang="pt-PT" dirty="0" err="1"/>
              <a:t>second</a:t>
            </a:r>
            <a:r>
              <a:rPr lang="pt-PT" dirty="0"/>
              <a:t> </a:t>
            </a:r>
            <a:r>
              <a:rPr lang="pt-PT" dirty="0" err="1"/>
              <a:t>line</a:t>
            </a:r>
            <a:r>
              <a:rPr lang="pt-PT" dirty="0"/>
              <a:t> </a:t>
            </a:r>
            <a:r>
              <a:rPr lang="pt-PT" dirty="0" err="1"/>
              <a:t>of</a:t>
            </a:r>
            <a:r>
              <a:rPr lang="pt-PT" dirty="0"/>
              <a:t> </a:t>
            </a:r>
            <a:r>
              <a:rPr lang="pt-PT" dirty="0" err="1"/>
              <a:t>subhead</a:t>
            </a:r>
            <a:r>
              <a:rPr lang="pt-PT" dirty="0"/>
              <a:t> 25/27</a:t>
            </a:r>
          </a:p>
          <a:p>
            <a:pPr lvl="1"/>
            <a:r>
              <a:rPr lang="pt-PT" dirty="0" err="1"/>
              <a:t>April</a:t>
            </a:r>
            <a:r>
              <a:rPr lang="pt-PT" dirty="0"/>
              <a:t> 29th 2014</a:t>
            </a:r>
            <a:endParaRPr lang="en-GB" dirty="0"/>
          </a:p>
        </p:txBody>
      </p:sp>
    </p:spTree>
    <p:extLst>
      <p:ext uri="{BB962C8B-B14F-4D97-AF65-F5344CB8AC3E}">
        <p14:creationId xmlns:p14="http://schemas.microsoft.com/office/powerpoint/2010/main" val="3482773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Master, Light Background Photo">
    <p:spTree>
      <p:nvGrpSpPr>
        <p:cNvPr id="1" name=""/>
        <p:cNvGrpSpPr/>
        <p:nvPr/>
      </p:nvGrpSpPr>
      <p:grpSpPr>
        <a:xfrm>
          <a:off x="0" y="0"/>
          <a:ext cx="0" cy="0"/>
          <a:chOff x="0" y="0"/>
          <a:chExt cx="0" cy="0"/>
        </a:xfrm>
      </p:grpSpPr>
      <p:sp>
        <p:nvSpPr>
          <p:cNvPr id="18" name="Marcador de Posição da Imagem 40"/>
          <p:cNvSpPr>
            <a:spLocks noGrp="1"/>
          </p:cNvSpPr>
          <p:nvPr>
            <p:ph type="pic" sz="quarter" idx="12" hasCustomPrompt="1"/>
          </p:nvPr>
        </p:nvSpPr>
        <p:spPr>
          <a:xfrm>
            <a:off x="0" y="-9526"/>
            <a:ext cx="9144000" cy="6867525"/>
          </a:xfrm>
          <a:noFill/>
        </p:spPr>
        <p:txBody>
          <a:bodyPr lIns="2286000" tIns="1828800" rIns="2286000" anchor="ctr"/>
          <a:lstStyle>
            <a:lvl1pPr algn="ctr">
              <a:lnSpc>
                <a:spcPts val="2200"/>
              </a:lnSpc>
              <a:defRPr sz="2000">
                <a:solidFill>
                  <a:schemeClr val="tx2"/>
                </a:solidFill>
                <a:latin typeface="Calibri" panose="020F0502020204030204" pitchFamily="34" charset="0"/>
              </a:defRPr>
            </a:lvl1pPr>
            <a:lvl2pPr algn="ctr">
              <a:defRPr b="1">
                <a:solidFill>
                  <a:schemeClr val="accent3"/>
                </a:solidFill>
              </a:defRPr>
            </a:lvl2pPr>
          </a:lstStyle>
          <a:p>
            <a:pPr lvl="0"/>
            <a:r>
              <a:rPr lang="en-US" dirty="0"/>
              <a:t>Click icon to insert full-bleed image with light background.</a:t>
            </a:r>
          </a:p>
          <a:p>
            <a:pPr lvl="0"/>
            <a:r>
              <a:rPr lang="en-US" dirty="0"/>
              <a:t>Use crop tool to size/position if necessary</a:t>
            </a:r>
            <a:endParaRPr lang="en-GB" dirty="0"/>
          </a:p>
        </p:txBody>
      </p:sp>
      <p:sp>
        <p:nvSpPr>
          <p:cNvPr id="2" name="Título 1"/>
          <p:cNvSpPr>
            <a:spLocks noGrp="1"/>
          </p:cNvSpPr>
          <p:nvPr>
            <p:ph type="ctrTitle" hasCustomPrompt="1"/>
          </p:nvPr>
        </p:nvSpPr>
        <p:spPr>
          <a:xfrm>
            <a:off x="401637" y="675037"/>
            <a:ext cx="8340725" cy="1229963"/>
          </a:xfrm>
        </p:spPr>
        <p:txBody>
          <a:bodyPr anchor="t" anchorCtr="0"/>
          <a:lstStyle>
            <a:lvl1pPr>
              <a:lnSpc>
                <a:spcPct val="88000"/>
              </a:lnSpc>
              <a:defRPr>
                <a:solidFill>
                  <a:schemeClr val="tx1"/>
                </a:solidFill>
              </a:defRPr>
            </a:lvl1pPr>
          </a:lstStyle>
          <a:p>
            <a:r>
              <a:rPr lang="pt-PT" dirty="0" err="1"/>
              <a:t>Powerpoint</a:t>
            </a:r>
            <a:r>
              <a:rPr lang="pt-PT" dirty="0"/>
              <a:t> slide </a:t>
            </a:r>
            <a:r>
              <a:rPr lang="pt-PT" dirty="0" err="1"/>
              <a:t>headline</a:t>
            </a:r>
            <a:r>
              <a:rPr lang="pt-PT" dirty="0"/>
              <a:t> </a:t>
            </a:r>
            <a:r>
              <a:rPr lang="pt-PT" dirty="0" err="1"/>
              <a:t>second</a:t>
            </a:r>
            <a:r>
              <a:rPr lang="pt-PT" dirty="0"/>
              <a:t> </a:t>
            </a:r>
            <a:r>
              <a:rPr lang="pt-PT" dirty="0" err="1"/>
              <a:t>line</a:t>
            </a:r>
            <a:r>
              <a:rPr lang="pt-PT" dirty="0"/>
              <a:t> </a:t>
            </a:r>
            <a:r>
              <a:rPr lang="pt-PT" dirty="0" err="1"/>
              <a:t>of</a:t>
            </a:r>
            <a:r>
              <a:rPr lang="pt-PT" dirty="0"/>
              <a:t> </a:t>
            </a:r>
            <a:r>
              <a:rPr lang="pt-PT" dirty="0" err="1"/>
              <a:t>title</a:t>
            </a:r>
            <a:r>
              <a:rPr lang="pt-PT" dirty="0"/>
              <a:t> 50/52pt</a:t>
            </a:r>
            <a:endParaRPr lang="en-GB" dirty="0"/>
          </a:p>
        </p:txBody>
      </p:sp>
    </p:spTree>
    <p:extLst>
      <p:ext uri="{BB962C8B-B14F-4D97-AF65-F5344CB8AC3E}">
        <p14:creationId xmlns:p14="http://schemas.microsoft.com/office/powerpoint/2010/main" val="2291015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column images and captions">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p:txBody>
          <a:bodyPr/>
          <a:lstStyle/>
          <a:p>
            <a:r>
              <a:rPr lang="en-US"/>
              <a:t>©2014 NOV | Proprietary and confidential.</a:t>
            </a:r>
            <a:endParaRPr lang="en-GB" dirty="0"/>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Título 1"/>
          <p:cNvSpPr>
            <a:spLocks noGrp="1"/>
          </p:cNvSpPr>
          <p:nvPr>
            <p:ph type="title"/>
          </p:nvPr>
        </p:nvSpPr>
        <p:spPr>
          <a:xfrm>
            <a:off x="401637" y="0"/>
            <a:ext cx="8340725" cy="1028700"/>
          </a:xfrm>
        </p:spPr>
        <p:txBody>
          <a:bodyPr/>
          <a:lstStyle>
            <a:lvl1pPr>
              <a:lnSpc>
                <a:spcPct val="80000"/>
              </a:lnSpc>
              <a:defRPr/>
            </a:lvl1pPr>
          </a:lstStyle>
          <a:p>
            <a:r>
              <a:rPr lang="en-US" dirty="0"/>
              <a:t>Click to edit Master title style</a:t>
            </a:r>
            <a:endParaRPr lang="en-GB" dirty="0"/>
          </a:p>
        </p:txBody>
      </p:sp>
      <p:sp>
        <p:nvSpPr>
          <p:cNvPr id="7" name="Marcador de Posição de Conteúdo 15"/>
          <p:cNvSpPr>
            <a:spLocks noGrp="1"/>
          </p:cNvSpPr>
          <p:nvPr>
            <p:ph sz="quarter" idx="13"/>
          </p:nvPr>
        </p:nvSpPr>
        <p:spPr>
          <a:xfrm>
            <a:off x="401637" y="5286375"/>
            <a:ext cx="1960563" cy="1245465"/>
          </a:xfrm>
        </p:spPr>
        <p:txBody>
          <a:bodyPr>
            <a:noAutofit/>
          </a:bodyPr>
          <a:lstStyle>
            <a:lvl1pPr>
              <a:lnSpc>
                <a:spcPct val="90000"/>
              </a:lnSpc>
              <a:spcBef>
                <a:spcPts val="300"/>
              </a:spcBef>
              <a:spcAft>
                <a:spcPts val="300"/>
              </a:spcAft>
              <a:defRPr sz="1600"/>
            </a:lvl1pPr>
            <a:lvl2pPr marL="169863" indent="-169863">
              <a:lnSpc>
                <a:spcPct val="90000"/>
              </a:lnSpc>
              <a:spcBef>
                <a:spcPts val="200"/>
              </a:spcBef>
              <a:spcAft>
                <a:spcPts val="200"/>
              </a:spcAft>
              <a:buFont typeface="Arial" panose="020B0604020202020204" pitchFamily="34" charset="0"/>
              <a:buChar char="•"/>
              <a:defRPr sz="1400"/>
            </a:lvl2pPr>
            <a:lvl3pPr marL="0" indent="0">
              <a:lnSpc>
                <a:spcPct val="90000"/>
              </a:lnSpc>
              <a:defRPr sz="1400" i="1"/>
            </a:lvl3pPr>
            <a:lvl4pPr marL="0" indent="0">
              <a:lnSpc>
                <a:spcPct val="90000"/>
              </a:lnSpc>
              <a:defRPr sz="1400" b="1"/>
            </a:lvl4pPr>
            <a:lvl5pPr>
              <a:lnSpc>
                <a:spcPct val="95000"/>
              </a:lnSpc>
              <a:defRPr sz="1400"/>
            </a:lvl5pPr>
          </a:lstStyle>
          <a:p>
            <a:pPr lvl="0"/>
            <a:r>
              <a:rPr lang="en-US" dirty="0"/>
              <a:t>Click to edit Master text styles</a:t>
            </a:r>
          </a:p>
          <a:p>
            <a:pPr lvl="1"/>
            <a:r>
              <a:rPr lang="pt-PT" dirty="0"/>
              <a:t>Second level</a:t>
            </a:r>
          </a:p>
          <a:p>
            <a:pPr lvl="2"/>
            <a:r>
              <a:rPr lang="pt-PT" dirty="0"/>
              <a:t>Third level</a:t>
            </a:r>
          </a:p>
          <a:p>
            <a:pPr lvl="3"/>
            <a:r>
              <a:rPr lang="pt-PT" dirty="0"/>
              <a:t>Fourth level</a:t>
            </a:r>
          </a:p>
        </p:txBody>
      </p:sp>
      <p:sp>
        <p:nvSpPr>
          <p:cNvPr id="8" name="Marcador de Posição de Conteúdo 15"/>
          <p:cNvSpPr>
            <a:spLocks noGrp="1"/>
          </p:cNvSpPr>
          <p:nvPr>
            <p:ph sz="quarter" idx="15"/>
          </p:nvPr>
        </p:nvSpPr>
        <p:spPr>
          <a:xfrm>
            <a:off x="2531534" y="5286373"/>
            <a:ext cx="1960563" cy="1245465"/>
          </a:xfrm>
        </p:spPr>
        <p:txBody>
          <a:bodyPr>
            <a:noAutofit/>
          </a:bodyPr>
          <a:lstStyle>
            <a:lvl1pPr>
              <a:lnSpc>
                <a:spcPct val="90000"/>
              </a:lnSpc>
              <a:spcBef>
                <a:spcPts val="300"/>
              </a:spcBef>
              <a:spcAft>
                <a:spcPts val="300"/>
              </a:spcAft>
              <a:defRPr sz="1600"/>
            </a:lvl1pPr>
            <a:lvl2pPr marL="169863" indent="-169863">
              <a:lnSpc>
                <a:spcPct val="90000"/>
              </a:lnSpc>
              <a:spcBef>
                <a:spcPts val="200"/>
              </a:spcBef>
              <a:spcAft>
                <a:spcPts val="200"/>
              </a:spcAft>
              <a:buFont typeface="Arial" panose="020B0604020202020204" pitchFamily="34" charset="0"/>
              <a:buChar char="•"/>
              <a:defRPr sz="1400"/>
            </a:lvl2pPr>
            <a:lvl3pPr>
              <a:lnSpc>
                <a:spcPct val="90000"/>
              </a:lnSpc>
              <a:defRPr sz="1400" i="1"/>
            </a:lvl3pPr>
            <a:lvl4pPr>
              <a:lnSpc>
                <a:spcPct val="90000"/>
              </a:lnSpc>
              <a:defRPr sz="1400" b="1"/>
            </a:lvl4pPr>
            <a:lvl5pPr>
              <a:lnSpc>
                <a:spcPct val="95000"/>
              </a:lnSpc>
              <a:defRPr sz="1400"/>
            </a:lvl5pPr>
          </a:lstStyle>
          <a:p>
            <a:pPr lvl="0"/>
            <a:r>
              <a:rPr lang="en-US" dirty="0"/>
              <a:t>Click to edit Master text styles</a:t>
            </a:r>
          </a:p>
          <a:p>
            <a:pPr lvl="1"/>
            <a:r>
              <a:rPr lang="pt-PT" dirty="0"/>
              <a:t>Second level</a:t>
            </a:r>
          </a:p>
          <a:p>
            <a:pPr lvl="2"/>
            <a:r>
              <a:rPr lang="pt-PT" dirty="0"/>
              <a:t>Third level</a:t>
            </a:r>
          </a:p>
          <a:p>
            <a:pPr lvl="3"/>
            <a:r>
              <a:rPr lang="pt-PT" dirty="0"/>
              <a:t>Fourth level</a:t>
            </a:r>
          </a:p>
        </p:txBody>
      </p:sp>
      <p:sp>
        <p:nvSpPr>
          <p:cNvPr id="9" name="Marcador de Posição de Conteúdo 15"/>
          <p:cNvSpPr>
            <a:spLocks noGrp="1"/>
          </p:cNvSpPr>
          <p:nvPr>
            <p:ph sz="quarter" idx="17"/>
          </p:nvPr>
        </p:nvSpPr>
        <p:spPr>
          <a:xfrm>
            <a:off x="4661431" y="5286375"/>
            <a:ext cx="1960563" cy="1245465"/>
          </a:xfrm>
        </p:spPr>
        <p:txBody>
          <a:bodyPr>
            <a:noAutofit/>
          </a:bodyPr>
          <a:lstStyle>
            <a:lvl1pPr>
              <a:lnSpc>
                <a:spcPct val="90000"/>
              </a:lnSpc>
              <a:spcBef>
                <a:spcPts val="300"/>
              </a:spcBef>
              <a:spcAft>
                <a:spcPts val="300"/>
              </a:spcAft>
              <a:defRPr sz="1600"/>
            </a:lvl1pPr>
            <a:lvl2pPr marL="169863" indent="-169863">
              <a:lnSpc>
                <a:spcPct val="90000"/>
              </a:lnSpc>
              <a:spcBef>
                <a:spcPts val="200"/>
              </a:spcBef>
              <a:spcAft>
                <a:spcPts val="200"/>
              </a:spcAft>
              <a:buFont typeface="Arial" panose="020B0604020202020204" pitchFamily="34" charset="0"/>
              <a:buChar char="•"/>
              <a:defRPr sz="1400"/>
            </a:lvl2pPr>
            <a:lvl3pPr>
              <a:lnSpc>
                <a:spcPct val="90000"/>
              </a:lnSpc>
              <a:defRPr sz="1400" i="1"/>
            </a:lvl3pPr>
            <a:lvl4pPr>
              <a:lnSpc>
                <a:spcPct val="90000"/>
              </a:lnSpc>
              <a:defRPr sz="1400" b="1"/>
            </a:lvl4pPr>
            <a:lvl5pPr>
              <a:lnSpc>
                <a:spcPct val="95000"/>
              </a:lnSpc>
              <a:defRPr sz="1400"/>
            </a:lvl5pPr>
          </a:lstStyle>
          <a:p>
            <a:pPr lvl="0"/>
            <a:r>
              <a:rPr lang="en-US" dirty="0"/>
              <a:t>Click to edit Master text styles</a:t>
            </a:r>
          </a:p>
          <a:p>
            <a:pPr lvl="1"/>
            <a:r>
              <a:rPr lang="pt-PT" dirty="0"/>
              <a:t>Second level</a:t>
            </a:r>
          </a:p>
          <a:p>
            <a:pPr lvl="2"/>
            <a:r>
              <a:rPr lang="pt-PT" dirty="0"/>
              <a:t>Third level</a:t>
            </a:r>
          </a:p>
          <a:p>
            <a:pPr lvl="3"/>
            <a:r>
              <a:rPr lang="pt-PT" dirty="0"/>
              <a:t>Fourth level</a:t>
            </a:r>
          </a:p>
        </p:txBody>
      </p:sp>
      <p:sp>
        <p:nvSpPr>
          <p:cNvPr id="10" name="Marcador de Posição de Conteúdo 15"/>
          <p:cNvSpPr>
            <a:spLocks noGrp="1"/>
          </p:cNvSpPr>
          <p:nvPr>
            <p:ph sz="quarter" idx="19"/>
          </p:nvPr>
        </p:nvSpPr>
        <p:spPr>
          <a:xfrm>
            <a:off x="6791327" y="5286375"/>
            <a:ext cx="1960563" cy="1245465"/>
          </a:xfrm>
        </p:spPr>
        <p:txBody>
          <a:bodyPr>
            <a:noAutofit/>
          </a:bodyPr>
          <a:lstStyle>
            <a:lvl1pPr>
              <a:lnSpc>
                <a:spcPct val="90000"/>
              </a:lnSpc>
              <a:spcBef>
                <a:spcPts val="300"/>
              </a:spcBef>
              <a:spcAft>
                <a:spcPts val="300"/>
              </a:spcAft>
              <a:defRPr sz="1600"/>
            </a:lvl1pPr>
            <a:lvl2pPr marL="169863" indent="-169863">
              <a:lnSpc>
                <a:spcPct val="90000"/>
              </a:lnSpc>
              <a:spcBef>
                <a:spcPts val="200"/>
              </a:spcBef>
              <a:spcAft>
                <a:spcPts val="200"/>
              </a:spcAft>
              <a:buFont typeface="Arial" panose="020B0604020202020204" pitchFamily="34" charset="0"/>
              <a:buChar char="•"/>
              <a:defRPr sz="1400"/>
            </a:lvl2pPr>
            <a:lvl3pPr>
              <a:lnSpc>
                <a:spcPct val="90000"/>
              </a:lnSpc>
              <a:defRPr sz="1400" i="1"/>
            </a:lvl3pPr>
            <a:lvl4pPr>
              <a:lnSpc>
                <a:spcPct val="90000"/>
              </a:lnSpc>
              <a:defRPr sz="1400" b="1"/>
            </a:lvl4pPr>
            <a:lvl5pPr>
              <a:lnSpc>
                <a:spcPct val="95000"/>
              </a:lnSpc>
              <a:defRPr sz="1400"/>
            </a:lvl5pPr>
          </a:lstStyle>
          <a:p>
            <a:pPr lvl="0"/>
            <a:r>
              <a:rPr lang="en-US" dirty="0"/>
              <a:t>Click to edit Master text styles</a:t>
            </a:r>
          </a:p>
          <a:p>
            <a:pPr lvl="1"/>
            <a:r>
              <a:rPr lang="pt-PT" dirty="0"/>
              <a:t>Second level</a:t>
            </a:r>
          </a:p>
          <a:p>
            <a:pPr lvl="2"/>
            <a:r>
              <a:rPr lang="pt-PT" dirty="0"/>
              <a:t>Third level</a:t>
            </a:r>
          </a:p>
          <a:p>
            <a:pPr lvl="3"/>
            <a:r>
              <a:rPr lang="pt-PT" dirty="0"/>
              <a:t>Fourth level</a:t>
            </a:r>
          </a:p>
        </p:txBody>
      </p:sp>
      <p:sp>
        <p:nvSpPr>
          <p:cNvPr id="11" name="Marcador de Posição da Imagem 5"/>
          <p:cNvSpPr>
            <a:spLocks noGrp="1"/>
          </p:cNvSpPr>
          <p:nvPr>
            <p:ph type="pic" sz="quarter" idx="20" hasCustomPrompt="1"/>
          </p:nvPr>
        </p:nvSpPr>
        <p:spPr>
          <a:xfrm>
            <a:off x="401638" y="1028699"/>
            <a:ext cx="1960564" cy="4086225"/>
          </a:xfrm>
          <a:solidFill>
            <a:schemeClr val="bg1">
              <a:lumMod val="85000"/>
            </a:schemeClr>
          </a:solidFill>
        </p:spPr>
        <p:txBody>
          <a:bodyPr lIns="274320" tIns="2103120" rIns="274320" anchor="ctr"/>
          <a:lstStyle>
            <a:lvl1pPr algn="ctr">
              <a:defRPr sz="1500">
                <a:solidFill>
                  <a:schemeClr val="tx2"/>
                </a:solidFill>
                <a:latin typeface="+mn-lt"/>
              </a:defRPr>
            </a:lvl1pPr>
          </a:lstStyle>
          <a:p>
            <a:r>
              <a:rPr lang="en-US" dirty="0"/>
              <a:t>Click icon to insert an image.</a:t>
            </a:r>
            <a:br>
              <a:rPr lang="en-US" dirty="0"/>
            </a:br>
            <a:r>
              <a:rPr lang="en-US" dirty="0"/>
              <a:t>Use crop tool to size/position if necessary</a:t>
            </a:r>
            <a:endParaRPr lang="en-GB" dirty="0"/>
          </a:p>
        </p:txBody>
      </p:sp>
      <p:sp>
        <p:nvSpPr>
          <p:cNvPr id="12" name="Marcador de Posição da Imagem 5"/>
          <p:cNvSpPr>
            <a:spLocks noGrp="1"/>
          </p:cNvSpPr>
          <p:nvPr>
            <p:ph type="pic" sz="quarter" idx="21" hasCustomPrompt="1"/>
          </p:nvPr>
        </p:nvSpPr>
        <p:spPr>
          <a:xfrm>
            <a:off x="2528358" y="1028699"/>
            <a:ext cx="1960564" cy="4086225"/>
          </a:xfrm>
          <a:solidFill>
            <a:schemeClr val="bg1">
              <a:lumMod val="85000"/>
            </a:schemeClr>
          </a:solidFill>
        </p:spPr>
        <p:txBody>
          <a:bodyPr lIns="274320" tIns="2103120" rIns="274320" anchor="ctr"/>
          <a:lstStyle>
            <a:lvl1pPr algn="ctr">
              <a:defRPr sz="1500">
                <a:solidFill>
                  <a:schemeClr val="tx2"/>
                </a:solidFill>
                <a:latin typeface="+mn-lt"/>
              </a:defRPr>
            </a:lvl1pPr>
          </a:lstStyle>
          <a:p>
            <a:r>
              <a:rPr lang="en-US" dirty="0"/>
              <a:t>Click icon to insert an image.</a:t>
            </a:r>
            <a:br>
              <a:rPr lang="en-US" dirty="0"/>
            </a:br>
            <a:r>
              <a:rPr lang="en-US" dirty="0"/>
              <a:t>Use crop tool to size/position if necessary</a:t>
            </a:r>
            <a:endParaRPr lang="en-GB" dirty="0"/>
          </a:p>
        </p:txBody>
      </p:sp>
      <p:sp>
        <p:nvSpPr>
          <p:cNvPr id="13" name="Marcador de Posição da Imagem 5"/>
          <p:cNvSpPr>
            <a:spLocks noGrp="1"/>
          </p:cNvSpPr>
          <p:nvPr>
            <p:ph type="pic" sz="quarter" idx="22" hasCustomPrompt="1"/>
          </p:nvPr>
        </p:nvSpPr>
        <p:spPr>
          <a:xfrm>
            <a:off x="4655078" y="1028699"/>
            <a:ext cx="1960564" cy="4086225"/>
          </a:xfrm>
          <a:solidFill>
            <a:schemeClr val="bg1">
              <a:lumMod val="85000"/>
            </a:schemeClr>
          </a:solidFill>
        </p:spPr>
        <p:txBody>
          <a:bodyPr lIns="274320" tIns="2103120" rIns="274320" anchor="ctr"/>
          <a:lstStyle>
            <a:lvl1pPr algn="ctr">
              <a:defRPr sz="1500">
                <a:solidFill>
                  <a:schemeClr val="tx2"/>
                </a:solidFill>
                <a:latin typeface="+mn-lt"/>
              </a:defRPr>
            </a:lvl1pPr>
          </a:lstStyle>
          <a:p>
            <a:r>
              <a:rPr lang="en-US" dirty="0"/>
              <a:t>Click icon to insert an image.</a:t>
            </a:r>
            <a:br>
              <a:rPr lang="en-US" dirty="0"/>
            </a:br>
            <a:r>
              <a:rPr lang="en-US" dirty="0"/>
              <a:t>Use crop tool to size/position if necessary</a:t>
            </a:r>
            <a:endParaRPr lang="en-GB" dirty="0"/>
          </a:p>
        </p:txBody>
      </p:sp>
      <p:sp>
        <p:nvSpPr>
          <p:cNvPr id="14" name="Marcador de Posição da Imagem 5"/>
          <p:cNvSpPr>
            <a:spLocks noGrp="1"/>
          </p:cNvSpPr>
          <p:nvPr>
            <p:ph type="pic" sz="quarter" idx="23" hasCustomPrompt="1"/>
          </p:nvPr>
        </p:nvSpPr>
        <p:spPr>
          <a:xfrm>
            <a:off x="6781799" y="1023791"/>
            <a:ext cx="1960564" cy="4086225"/>
          </a:xfrm>
          <a:solidFill>
            <a:schemeClr val="bg1">
              <a:lumMod val="85000"/>
            </a:schemeClr>
          </a:solidFill>
        </p:spPr>
        <p:txBody>
          <a:bodyPr lIns="274320" tIns="2103120" rIns="274320" anchor="ctr"/>
          <a:lstStyle>
            <a:lvl1pPr algn="ctr">
              <a:defRPr sz="1500">
                <a:solidFill>
                  <a:schemeClr val="tx2"/>
                </a:solidFill>
                <a:latin typeface="+mn-lt"/>
              </a:defRPr>
            </a:lvl1pPr>
          </a:lstStyle>
          <a:p>
            <a:r>
              <a:rPr lang="en-US" dirty="0"/>
              <a:t>Click icon to insert an image.</a:t>
            </a:r>
            <a:br>
              <a:rPr lang="en-US" dirty="0"/>
            </a:br>
            <a:r>
              <a:rPr lang="en-US" dirty="0"/>
              <a:t>Use crop tool to size/position if necessary</a:t>
            </a:r>
            <a:endParaRPr lang="en-GB" dirty="0"/>
          </a:p>
        </p:txBody>
      </p:sp>
    </p:spTree>
    <p:extLst>
      <p:ext uri="{BB962C8B-B14F-4D97-AF65-F5344CB8AC3E}">
        <p14:creationId xmlns:p14="http://schemas.microsoft.com/office/powerpoint/2010/main" val="23618314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column content and captions">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p:txBody>
          <a:bodyPr/>
          <a:lstStyle/>
          <a:p>
            <a:r>
              <a:rPr lang="en-US"/>
              <a:t>©2014 NOV | Proprietary and confidential.</a:t>
            </a:r>
            <a:endParaRPr lang="en-GB" dirty="0"/>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Título 1"/>
          <p:cNvSpPr>
            <a:spLocks noGrp="1"/>
          </p:cNvSpPr>
          <p:nvPr>
            <p:ph type="title"/>
          </p:nvPr>
        </p:nvSpPr>
        <p:spPr>
          <a:xfrm>
            <a:off x="401637" y="0"/>
            <a:ext cx="8340725" cy="1028700"/>
          </a:xfrm>
        </p:spPr>
        <p:txBody>
          <a:bodyPr/>
          <a:lstStyle>
            <a:lvl1pPr>
              <a:lnSpc>
                <a:spcPct val="80000"/>
              </a:lnSpc>
              <a:defRPr/>
            </a:lvl1pPr>
          </a:lstStyle>
          <a:p>
            <a:r>
              <a:rPr lang="en-US" dirty="0"/>
              <a:t>Click to edit Master title style</a:t>
            </a:r>
            <a:endParaRPr lang="en-GB" dirty="0"/>
          </a:p>
        </p:txBody>
      </p:sp>
      <p:sp>
        <p:nvSpPr>
          <p:cNvPr id="7" name="Marcador de Posição de Conteúdo 15"/>
          <p:cNvSpPr>
            <a:spLocks noGrp="1"/>
          </p:cNvSpPr>
          <p:nvPr>
            <p:ph sz="quarter" idx="13"/>
          </p:nvPr>
        </p:nvSpPr>
        <p:spPr>
          <a:xfrm>
            <a:off x="401637" y="1028700"/>
            <a:ext cx="1960563" cy="4086225"/>
          </a:xfrm>
        </p:spPr>
        <p:txBody>
          <a:bodyPr/>
          <a:lstStyle>
            <a:lvl1pPr>
              <a:lnSpc>
                <a:spcPct val="95000"/>
              </a:lnSpc>
              <a:defRPr/>
            </a:lvl1pPr>
            <a:lvl2pPr>
              <a:lnSpc>
                <a:spcPct val="95000"/>
              </a:lnSpc>
              <a:defRPr/>
            </a:lvl2pPr>
            <a:lvl3pPr>
              <a:lnSpc>
                <a:spcPct val="95000"/>
              </a:lnSpc>
              <a:defRPr/>
            </a:lvl3pPr>
            <a:lvl4pPr>
              <a:lnSpc>
                <a:spcPct val="95000"/>
              </a:lnSpc>
              <a:defRPr/>
            </a:lvl4pPr>
            <a:lvl5pPr>
              <a:lnSpc>
                <a:spcPct val="95000"/>
              </a:lnSpc>
              <a:defRPr/>
            </a:lvl5p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p>
        </p:txBody>
      </p:sp>
      <p:sp>
        <p:nvSpPr>
          <p:cNvPr id="9" name="Marcador de Posição de Conteúdo 15"/>
          <p:cNvSpPr>
            <a:spLocks noGrp="1"/>
          </p:cNvSpPr>
          <p:nvPr>
            <p:ph sz="quarter" idx="15"/>
          </p:nvPr>
        </p:nvSpPr>
        <p:spPr>
          <a:xfrm>
            <a:off x="2531534" y="1028698"/>
            <a:ext cx="1960563" cy="4086225"/>
          </a:xfrm>
        </p:spPr>
        <p:txBody>
          <a:bodyPr/>
          <a:lstStyle>
            <a:lvl1pPr>
              <a:lnSpc>
                <a:spcPct val="95000"/>
              </a:lnSpc>
              <a:defRPr/>
            </a:lvl1pPr>
            <a:lvl2pPr>
              <a:lnSpc>
                <a:spcPct val="95000"/>
              </a:lnSpc>
              <a:defRPr/>
            </a:lvl2pPr>
            <a:lvl3pPr>
              <a:lnSpc>
                <a:spcPct val="95000"/>
              </a:lnSpc>
              <a:defRPr/>
            </a:lvl3pPr>
            <a:lvl4pPr>
              <a:lnSpc>
                <a:spcPct val="95000"/>
              </a:lnSpc>
              <a:defRPr/>
            </a:lvl4pPr>
            <a:lvl5pPr>
              <a:lnSpc>
                <a:spcPct val="95000"/>
              </a:lnSpc>
              <a:defRPr/>
            </a:lvl5p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p>
        </p:txBody>
      </p:sp>
      <p:sp>
        <p:nvSpPr>
          <p:cNvPr id="11" name="Marcador de Posição de Conteúdo 15"/>
          <p:cNvSpPr>
            <a:spLocks noGrp="1"/>
          </p:cNvSpPr>
          <p:nvPr>
            <p:ph sz="quarter" idx="17"/>
          </p:nvPr>
        </p:nvSpPr>
        <p:spPr>
          <a:xfrm>
            <a:off x="4661431" y="1028700"/>
            <a:ext cx="1960563" cy="4086225"/>
          </a:xfrm>
        </p:spPr>
        <p:txBody>
          <a:bodyPr/>
          <a:lstStyle>
            <a:lvl1pPr>
              <a:lnSpc>
                <a:spcPct val="95000"/>
              </a:lnSpc>
              <a:defRPr/>
            </a:lvl1pPr>
            <a:lvl2pPr>
              <a:lnSpc>
                <a:spcPct val="95000"/>
              </a:lnSpc>
              <a:defRPr/>
            </a:lvl2pPr>
            <a:lvl3pPr>
              <a:lnSpc>
                <a:spcPct val="95000"/>
              </a:lnSpc>
              <a:defRPr/>
            </a:lvl3pPr>
            <a:lvl4pPr>
              <a:lnSpc>
                <a:spcPct val="95000"/>
              </a:lnSpc>
              <a:defRPr/>
            </a:lvl4pPr>
            <a:lvl5pPr>
              <a:lnSpc>
                <a:spcPct val="95000"/>
              </a:lnSpc>
              <a:defRPr/>
            </a:lvl5p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p>
        </p:txBody>
      </p:sp>
      <p:sp>
        <p:nvSpPr>
          <p:cNvPr id="13" name="Marcador de Posição de Conteúdo 15"/>
          <p:cNvSpPr>
            <a:spLocks noGrp="1"/>
          </p:cNvSpPr>
          <p:nvPr>
            <p:ph sz="quarter" idx="19"/>
          </p:nvPr>
        </p:nvSpPr>
        <p:spPr>
          <a:xfrm>
            <a:off x="6791327" y="1028700"/>
            <a:ext cx="1960563" cy="4086225"/>
          </a:xfrm>
        </p:spPr>
        <p:txBody>
          <a:bodyPr/>
          <a:lstStyle>
            <a:lvl1pPr>
              <a:lnSpc>
                <a:spcPct val="95000"/>
              </a:lnSpc>
              <a:defRPr/>
            </a:lvl1pPr>
            <a:lvl2pPr>
              <a:lnSpc>
                <a:spcPct val="95000"/>
              </a:lnSpc>
              <a:defRPr/>
            </a:lvl2pPr>
            <a:lvl3pPr>
              <a:lnSpc>
                <a:spcPct val="95000"/>
              </a:lnSpc>
              <a:defRPr/>
            </a:lvl3pPr>
            <a:lvl4pPr>
              <a:lnSpc>
                <a:spcPct val="95000"/>
              </a:lnSpc>
              <a:defRPr/>
            </a:lvl4pPr>
            <a:lvl5pPr>
              <a:lnSpc>
                <a:spcPct val="95000"/>
              </a:lnSpc>
              <a:defRPr/>
            </a:lvl5p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p>
        </p:txBody>
      </p:sp>
      <p:sp>
        <p:nvSpPr>
          <p:cNvPr id="19" name="Marcador de Posição de Conteúdo 15"/>
          <p:cNvSpPr>
            <a:spLocks noGrp="1"/>
          </p:cNvSpPr>
          <p:nvPr>
            <p:ph sz="quarter" idx="20"/>
          </p:nvPr>
        </p:nvSpPr>
        <p:spPr>
          <a:xfrm>
            <a:off x="401637" y="5286375"/>
            <a:ext cx="1960563" cy="1245465"/>
          </a:xfrm>
        </p:spPr>
        <p:txBody>
          <a:bodyPr>
            <a:noAutofit/>
          </a:bodyPr>
          <a:lstStyle>
            <a:lvl1pPr>
              <a:lnSpc>
                <a:spcPct val="90000"/>
              </a:lnSpc>
              <a:spcBef>
                <a:spcPts val="300"/>
              </a:spcBef>
              <a:spcAft>
                <a:spcPts val="300"/>
              </a:spcAft>
              <a:defRPr sz="1600"/>
            </a:lvl1pPr>
            <a:lvl2pPr marL="169863" indent="-169863">
              <a:lnSpc>
                <a:spcPct val="90000"/>
              </a:lnSpc>
              <a:spcBef>
                <a:spcPts val="200"/>
              </a:spcBef>
              <a:spcAft>
                <a:spcPts val="200"/>
              </a:spcAft>
              <a:buFont typeface="Arial" panose="020B0604020202020204" pitchFamily="34" charset="0"/>
              <a:buChar char="•"/>
              <a:defRPr sz="1400"/>
            </a:lvl2pPr>
            <a:lvl3pPr marL="0" indent="0">
              <a:lnSpc>
                <a:spcPct val="90000"/>
              </a:lnSpc>
              <a:defRPr sz="1400" i="1"/>
            </a:lvl3pPr>
            <a:lvl4pPr marL="0" indent="0">
              <a:lnSpc>
                <a:spcPct val="90000"/>
              </a:lnSpc>
              <a:defRPr sz="1400" b="1"/>
            </a:lvl4pPr>
            <a:lvl5pPr>
              <a:lnSpc>
                <a:spcPct val="95000"/>
              </a:lnSpc>
              <a:defRPr sz="1400"/>
            </a:lvl5pPr>
          </a:lstStyle>
          <a:p>
            <a:pPr lvl="0"/>
            <a:r>
              <a:rPr lang="en-US" dirty="0"/>
              <a:t>Click to edit Master text styles</a:t>
            </a:r>
          </a:p>
          <a:p>
            <a:pPr lvl="1"/>
            <a:r>
              <a:rPr lang="pt-PT" dirty="0"/>
              <a:t>Second level</a:t>
            </a:r>
          </a:p>
          <a:p>
            <a:pPr lvl="2"/>
            <a:r>
              <a:rPr lang="pt-PT" dirty="0"/>
              <a:t>Third level</a:t>
            </a:r>
          </a:p>
          <a:p>
            <a:pPr lvl="3"/>
            <a:r>
              <a:rPr lang="pt-PT" dirty="0"/>
              <a:t>Fourth level</a:t>
            </a:r>
          </a:p>
        </p:txBody>
      </p:sp>
      <p:sp>
        <p:nvSpPr>
          <p:cNvPr id="20" name="Marcador de Posição de Conteúdo 15"/>
          <p:cNvSpPr>
            <a:spLocks noGrp="1"/>
          </p:cNvSpPr>
          <p:nvPr>
            <p:ph sz="quarter" idx="21"/>
          </p:nvPr>
        </p:nvSpPr>
        <p:spPr>
          <a:xfrm>
            <a:off x="2531534" y="5286373"/>
            <a:ext cx="1960563" cy="1245465"/>
          </a:xfrm>
        </p:spPr>
        <p:txBody>
          <a:bodyPr>
            <a:noAutofit/>
          </a:bodyPr>
          <a:lstStyle>
            <a:lvl1pPr>
              <a:lnSpc>
                <a:spcPct val="90000"/>
              </a:lnSpc>
              <a:spcBef>
                <a:spcPts val="300"/>
              </a:spcBef>
              <a:spcAft>
                <a:spcPts val="300"/>
              </a:spcAft>
              <a:defRPr sz="1600"/>
            </a:lvl1pPr>
            <a:lvl2pPr marL="169863" indent="-169863">
              <a:lnSpc>
                <a:spcPct val="90000"/>
              </a:lnSpc>
              <a:spcBef>
                <a:spcPts val="200"/>
              </a:spcBef>
              <a:spcAft>
                <a:spcPts val="200"/>
              </a:spcAft>
              <a:buFont typeface="Arial" panose="020B0604020202020204" pitchFamily="34" charset="0"/>
              <a:buChar char="•"/>
              <a:defRPr sz="1400"/>
            </a:lvl2pPr>
            <a:lvl3pPr>
              <a:lnSpc>
                <a:spcPct val="90000"/>
              </a:lnSpc>
              <a:defRPr sz="1400" i="1"/>
            </a:lvl3pPr>
            <a:lvl4pPr>
              <a:lnSpc>
                <a:spcPct val="90000"/>
              </a:lnSpc>
              <a:defRPr sz="1400" b="1"/>
            </a:lvl4pPr>
            <a:lvl5pPr>
              <a:lnSpc>
                <a:spcPct val="95000"/>
              </a:lnSpc>
              <a:defRPr sz="1400"/>
            </a:lvl5pPr>
          </a:lstStyle>
          <a:p>
            <a:pPr lvl="0"/>
            <a:r>
              <a:rPr lang="en-US" dirty="0"/>
              <a:t>Click to edit Master text styles</a:t>
            </a:r>
          </a:p>
          <a:p>
            <a:pPr lvl="1"/>
            <a:r>
              <a:rPr lang="pt-PT" dirty="0"/>
              <a:t>Second level</a:t>
            </a:r>
          </a:p>
          <a:p>
            <a:pPr lvl="2"/>
            <a:r>
              <a:rPr lang="pt-PT" dirty="0"/>
              <a:t>Third level</a:t>
            </a:r>
          </a:p>
          <a:p>
            <a:pPr lvl="3"/>
            <a:r>
              <a:rPr lang="pt-PT" dirty="0"/>
              <a:t>Fourth level</a:t>
            </a:r>
          </a:p>
        </p:txBody>
      </p:sp>
      <p:sp>
        <p:nvSpPr>
          <p:cNvPr id="21" name="Marcador de Posição de Conteúdo 15"/>
          <p:cNvSpPr>
            <a:spLocks noGrp="1"/>
          </p:cNvSpPr>
          <p:nvPr>
            <p:ph sz="quarter" idx="22"/>
          </p:nvPr>
        </p:nvSpPr>
        <p:spPr>
          <a:xfrm>
            <a:off x="4661431" y="5286375"/>
            <a:ext cx="1960563" cy="1245465"/>
          </a:xfrm>
        </p:spPr>
        <p:txBody>
          <a:bodyPr>
            <a:noAutofit/>
          </a:bodyPr>
          <a:lstStyle>
            <a:lvl1pPr>
              <a:lnSpc>
                <a:spcPct val="90000"/>
              </a:lnSpc>
              <a:spcBef>
                <a:spcPts val="300"/>
              </a:spcBef>
              <a:spcAft>
                <a:spcPts val="300"/>
              </a:spcAft>
              <a:defRPr sz="1600"/>
            </a:lvl1pPr>
            <a:lvl2pPr marL="169863" indent="-169863">
              <a:lnSpc>
                <a:spcPct val="90000"/>
              </a:lnSpc>
              <a:spcBef>
                <a:spcPts val="200"/>
              </a:spcBef>
              <a:spcAft>
                <a:spcPts val="200"/>
              </a:spcAft>
              <a:buFont typeface="Arial" panose="020B0604020202020204" pitchFamily="34" charset="0"/>
              <a:buChar char="•"/>
              <a:defRPr sz="1400"/>
            </a:lvl2pPr>
            <a:lvl3pPr>
              <a:lnSpc>
                <a:spcPct val="90000"/>
              </a:lnSpc>
              <a:defRPr sz="1400" i="1"/>
            </a:lvl3pPr>
            <a:lvl4pPr>
              <a:lnSpc>
                <a:spcPct val="90000"/>
              </a:lnSpc>
              <a:defRPr sz="1400" b="1"/>
            </a:lvl4pPr>
            <a:lvl5pPr>
              <a:lnSpc>
                <a:spcPct val="95000"/>
              </a:lnSpc>
              <a:defRPr sz="1400"/>
            </a:lvl5pPr>
          </a:lstStyle>
          <a:p>
            <a:pPr lvl="0"/>
            <a:r>
              <a:rPr lang="en-US" dirty="0"/>
              <a:t>Click to edit Master text styles</a:t>
            </a:r>
          </a:p>
          <a:p>
            <a:pPr lvl="1"/>
            <a:r>
              <a:rPr lang="pt-PT" dirty="0"/>
              <a:t>Second level</a:t>
            </a:r>
          </a:p>
          <a:p>
            <a:pPr lvl="2"/>
            <a:r>
              <a:rPr lang="pt-PT" dirty="0"/>
              <a:t>Third level</a:t>
            </a:r>
          </a:p>
          <a:p>
            <a:pPr lvl="3"/>
            <a:r>
              <a:rPr lang="pt-PT" dirty="0"/>
              <a:t>Fourth level</a:t>
            </a:r>
          </a:p>
        </p:txBody>
      </p:sp>
      <p:sp>
        <p:nvSpPr>
          <p:cNvPr id="22" name="Marcador de Posição de Conteúdo 15"/>
          <p:cNvSpPr>
            <a:spLocks noGrp="1"/>
          </p:cNvSpPr>
          <p:nvPr>
            <p:ph sz="quarter" idx="23"/>
          </p:nvPr>
        </p:nvSpPr>
        <p:spPr>
          <a:xfrm>
            <a:off x="6791327" y="5286375"/>
            <a:ext cx="1960563" cy="1245465"/>
          </a:xfrm>
        </p:spPr>
        <p:txBody>
          <a:bodyPr>
            <a:noAutofit/>
          </a:bodyPr>
          <a:lstStyle>
            <a:lvl1pPr>
              <a:lnSpc>
                <a:spcPct val="90000"/>
              </a:lnSpc>
              <a:spcBef>
                <a:spcPts val="300"/>
              </a:spcBef>
              <a:spcAft>
                <a:spcPts val="300"/>
              </a:spcAft>
              <a:defRPr sz="1600"/>
            </a:lvl1pPr>
            <a:lvl2pPr marL="169863" indent="-169863">
              <a:lnSpc>
                <a:spcPct val="90000"/>
              </a:lnSpc>
              <a:spcBef>
                <a:spcPts val="200"/>
              </a:spcBef>
              <a:spcAft>
                <a:spcPts val="200"/>
              </a:spcAft>
              <a:buFont typeface="Arial" panose="020B0604020202020204" pitchFamily="34" charset="0"/>
              <a:buChar char="•"/>
              <a:defRPr sz="1400"/>
            </a:lvl2pPr>
            <a:lvl3pPr>
              <a:lnSpc>
                <a:spcPct val="90000"/>
              </a:lnSpc>
              <a:defRPr sz="1400" i="1"/>
            </a:lvl3pPr>
            <a:lvl4pPr>
              <a:lnSpc>
                <a:spcPct val="90000"/>
              </a:lnSpc>
              <a:defRPr sz="1400" b="1"/>
            </a:lvl4pPr>
            <a:lvl5pPr>
              <a:lnSpc>
                <a:spcPct val="95000"/>
              </a:lnSpc>
              <a:defRPr sz="1400"/>
            </a:lvl5pPr>
          </a:lstStyle>
          <a:p>
            <a:pPr lvl="0"/>
            <a:r>
              <a:rPr lang="en-US" dirty="0"/>
              <a:t>Click to edit Master text styles</a:t>
            </a:r>
          </a:p>
          <a:p>
            <a:pPr lvl="1"/>
            <a:r>
              <a:rPr lang="pt-PT" dirty="0"/>
              <a:t>Second level</a:t>
            </a:r>
          </a:p>
          <a:p>
            <a:pPr lvl="2"/>
            <a:r>
              <a:rPr lang="pt-PT" dirty="0"/>
              <a:t>Third level</a:t>
            </a:r>
          </a:p>
          <a:p>
            <a:pPr lvl="3"/>
            <a:r>
              <a:rPr lang="pt-PT" dirty="0"/>
              <a:t>Fourth level</a:t>
            </a:r>
          </a:p>
        </p:txBody>
      </p:sp>
    </p:spTree>
    <p:extLst>
      <p:ext uri="{BB962C8B-B14F-4D97-AF65-F5344CB8AC3E}">
        <p14:creationId xmlns:p14="http://schemas.microsoft.com/office/powerpoint/2010/main" val="5341569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width image, 4-column captions">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a:xfrm>
            <a:off x="401637" y="6631383"/>
            <a:ext cx="3387196" cy="90092"/>
          </a:xfrm>
        </p:spPr>
        <p:txBody>
          <a:bodyPr/>
          <a:lstStyle/>
          <a:p>
            <a:r>
              <a:rPr lang="en-US" dirty="0">
                <a:solidFill>
                  <a:srgbClr val="B7AFAC"/>
                </a:solidFill>
              </a:rPr>
              <a:t>©2015  </a:t>
            </a:r>
            <a:r>
              <a:rPr lang="en-US" dirty="0" err="1">
                <a:solidFill>
                  <a:srgbClr val="B7AFAC"/>
                </a:solidFill>
              </a:rPr>
              <a:t>Tuboscope</a:t>
            </a:r>
            <a:r>
              <a:rPr lang="en-US" dirty="0">
                <a:solidFill>
                  <a:srgbClr val="B7AFAC"/>
                </a:solidFill>
              </a:rPr>
              <a:t> | NOV Wellbore Technology   -  Proprietary and confidential.</a:t>
            </a:r>
            <a:endParaRPr lang="en-GB" dirty="0">
              <a:solidFill>
                <a:srgbClr val="B7AFAC"/>
              </a:solidFill>
            </a:endParaRPr>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Título 1"/>
          <p:cNvSpPr>
            <a:spLocks noGrp="1"/>
          </p:cNvSpPr>
          <p:nvPr>
            <p:ph type="title"/>
          </p:nvPr>
        </p:nvSpPr>
        <p:spPr>
          <a:xfrm>
            <a:off x="401637" y="0"/>
            <a:ext cx="8340725" cy="1028700"/>
          </a:xfrm>
        </p:spPr>
        <p:txBody>
          <a:bodyPr/>
          <a:lstStyle>
            <a:lvl1pPr>
              <a:lnSpc>
                <a:spcPct val="80000"/>
              </a:lnSpc>
              <a:defRPr/>
            </a:lvl1pPr>
          </a:lstStyle>
          <a:p>
            <a:r>
              <a:rPr lang="en-US" dirty="0"/>
              <a:t>Click to edit Master title style</a:t>
            </a:r>
            <a:endParaRPr lang="en-GB" dirty="0"/>
          </a:p>
        </p:txBody>
      </p:sp>
      <p:sp>
        <p:nvSpPr>
          <p:cNvPr id="11" name="Marcador de Posição da Imagem 5"/>
          <p:cNvSpPr>
            <a:spLocks noGrp="1"/>
          </p:cNvSpPr>
          <p:nvPr>
            <p:ph type="pic" sz="quarter" idx="20" hasCustomPrompt="1"/>
          </p:nvPr>
        </p:nvSpPr>
        <p:spPr>
          <a:xfrm>
            <a:off x="401637" y="1028699"/>
            <a:ext cx="8340726" cy="4086225"/>
          </a:xfrm>
          <a:solidFill>
            <a:schemeClr val="bg1">
              <a:lumMod val="85000"/>
            </a:schemeClr>
          </a:solidFill>
        </p:spPr>
        <p:txBody>
          <a:bodyPr lIns="274320" tIns="1097280" rIns="274320" anchor="ctr"/>
          <a:lstStyle>
            <a:lvl1pPr algn="ctr">
              <a:lnSpc>
                <a:spcPts val="2200"/>
              </a:lnSpc>
              <a:defRPr sz="2000">
                <a:solidFill>
                  <a:schemeClr val="tx2"/>
                </a:solidFill>
                <a:latin typeface="+mn-lt"/>
              </a:defRPr>
            </a:lvl1pPr>
          </a:lstStyle>
          <a:p>
            <a:r>
              <a:rPr lang="en-US" dirty="0"/>
              <a:t>Click icon to insert an image.</a:t>
            </a:r>
            <a:br>
              <a:rPr lang="en-US" dirty="0"/>
            </a:br>
            <a:r>
              <a:rPr lang="en-US" dirty="0"/>
              <a:t>Use crop tool to size/position if necessary</a:t>
            </a:r>
            <a:endParaRPr lang="en-GB" dirty="0"/>
          </a:p>
        </p:txBody>
      </p:sp>
      <p:sp>
        <p:nvSpPr>
          <p:cNvPr id="16" name="Marcador de Posição de Conteúdo 15"/>
          <p:cNvSpPr>
            <a:spLocks noGrp="1"/>
          </p:cNvSpPr>
          <p:nvPr>
            <p:ph sz="quarter" idx="13"/>
          </p:nvPr>
        </p:nvSpPr>
        <p:spPr>
          <a:xfrm>
            <a:off x="401637" y="5286375"/>
            <a:ext cx="1960563" cy="1245465"/>
          </a:xfrm>
        </p:spPr>
        <p:txBody>
          <a:bodyPr>
            <a:noAutofit/>
          </a:bodyPr>
          <a:lstStyle>
            <a:lvl1pPr>
              <a:lnSpc>
                <a:spcPct val="90000"/>
              </a:lnSpc>
              <a:spcBef>
                <a:spcPts val="300"/>
              </a:spcBef>
              <a:spcAft>
                <a:spcPts val="300"/>
              </a:spcAft>
              <a:defRPr sz="1600"/>
            </a:lvl1pPr>
            <a:lvl2pPr marL="169863" indent="-169863">
              <a:lnSpc>
                <a:spcPct val="90000"/>
              </a:lnSpc>
              <a:spcBef>
                <a:spcPts val="200"/>
              </a:spcBef>
              <a:spcAft>
                <a:spcPts val="200"/>
              </a:spcAft>
              <a:buFont typeface="Arial" panose="020B0604020202020204" pitchFamily="34" charset="0"/>
              <a:buChar char="•"/>
              <a:defRPr sz="1400"/>
            </a:lvl2pPr>
            <a:lvl3pPr marL="0" indent="0">
              <a:lnSpc>
                <a:spcPct val="90000"/>
              </a:lnSpc>
              <a:defRPr sz="1400" i="1"/>
            </a:lvl3pPr>
            <a:lvl4pPr marL="0" indent="0">
              <a:lnSpc>
                <a:spcPct val="90000"/>
              </a:lnSpc>
              <a:defRPr sz="1400" b="1"/>
            </a:lvl4pPr>
            <a:lvl5pPr>
              <a:lnSpc>
                <a:spcPct val="95000"/>
              </a:lnSpc>
              <a:defRPr sz="1400"/>
            </a:lvl5pPr>
          </a:lstStyle>
          <a:p>
            <a:pPr lvl="0"/>
            <a:r>
              <a:rPr lang="en-US" dirty="0"/>
              <a:t>Click to edit Master text styles</a:t>
            </a:r>
          </a:p>
          <a:p>
            <a:pPr lvl="1"/>
            <a:r>
              <a:rPr lang="pt-PT" dirty="0"/>
              <a:t>Second level</a:t>
            </a:r>
          </a:p>
          <a:p>
            <a:pPr lvl="2"/>
            <a:r>
              <a:rPr lang="pt-PT" dirty="0"/>
              <a:t>Third level</a:t>
            </a:r>
          </a:p>
          <a:p>
            <a:pPr lvl="3"/>
            <a:r>
              <a:rPr lang="pt-PT" dirty="0"/>
              <a:t>Fourth level</a:t>
            </a:r>
          </a:p>
        </p:txBody>
      </p:sp>
      <p:sp>
        <p:nvSpPr>
          <p:cNvPr id="17" name="Marcador de Posição de Conteúdo 15"/>
          <p:cNvSpPr>
            <a:spLocks noGrp="1"/>
          </p:cNvSpPr>
          <p:nvPr>
            <p:ph sz="quarter" idx="15"/>
          </p:nvPr>
        </p:nvSpPr>
        <p:spPr>
          <a:xfrm>
            <a:off x="2531534" y="5286373"/>
            <a:ext cx="1960563" cy="1245465"/>
          </a:xfrm>
        </p:spPr>
        <p:txBody>
          <a:bodyPr>
            <a:noAutofit/>
          </a:bodyPr>
          <a:lstStyle>
            <a:lvl1pPr>
              <a:lnSpc>
                <a:spcPct val="90000"/>
              </a:lnSpc>
              <a:spcBef>
                <a:spcPts val="300"/>
              </a:spcBef>
              <a:spcAft>
                <a:spcPts val="300"/>
              </a:spcAft>
              <a:defRPr sz="1600"/>
            </a:lvl1pPr>
            <a:lvl2pPr marL="169863" indent="-169863">
              <a:lnSpc>
                <a:spcPct val="90000"/>
              </a:lnSpc>
              <a:spcBef>
                <a:spcPts val="200"/>
              </a:spcBef>
              <a:spcAft>
                <a:spcPts val="200"/>
              </a:spcAft>
              <a:buFont typeface="Arial" panose="020B0604020202020204" pitchFamily="34" charset="0"/>
              <a:buChar char="•"/>
              <a:defRPr sz="1400"/>
            </a:lvl2pPr>
            <a:lvl3pPr>
              <a:lnSpc>
                <a:spcPct val="90000"/>
              </a:lnSpc>
              <a:defRPr sz="1400" i="1"/>
            </a:lvl3pPr>
            <a:lvl4pPr>
              <a:lnSpc>
                <a:spcPct val="90000"/>
              </a:lnSpc>
              <a:defRPr sz="1400" b="1"/>
            </a:lvl4pPr>
            <a:lvl5pPr>
              <a:lnSpc>
                <a:spcPct val="95000"/>
              </a:lnSpc>
              <a:defRPr sz="1400"/>
            </a:lvl5pPr>
          </a:lstStyle>
          <a:p>
            <a:pPr lvl="0"/>
            <a:r>
              <a:rPr lang="en-US" dirty="0"/>
              <a:t>Click to edit Master text styles</a:t>
            </a:r>
          </a:p>
          <a:p>
            <a:pPr lvl="1"/>
            <a:r>
              <a:rPr lang="pt-PT" dirty="0"/>
              <a:t>Second level</a:t>
            </a:r>
          </a:p>
          <a:p>
            <a:pPr lvl="2"/>
            <a:r>
              <a:rPr lang="pt-PT" dirty="0"/>
              <a:t>Third level</a:t>
            </a:r>
          </a:p>
          <a:p>
            <a:pPr lvl="3"/>
            <a:r>
              <a:rPr lang="pt-PT" dirty="0"/>
              <a:t>Fourth level</a:t>
            </a:r>
          </a:p>
        </p:txBody>
      </p:sp>
      <p:sp>
        <p:nvSpPr>
          <p:cNvPr id="18" name="Marcador de Posição de Conteúdo 15"/>
          <p:cNvSpPr>
            <a:spLocks noGrp="1"/>
          </p:cNvSpPr>
          <p:nvPr>
            <p:ph sz="quarter" idx="17"/>
          </p:nvPr>
        </p:nvSpPr>
        <p:spPr>
          <a:xfrm>
            <a:off x="4661431" y="5286375"/>
            <a:ext cx="1960563" cy="1245465"/>
          </a:xfrm>
        </p:spPr>
        <p:txBody>
          <a:bodyPr>
            <a:noAutofit/>
          </a:bodyPr>
          <a:lstStyle>
            <a:lvl1pPr>
              <a:lnSpc>
                <a:spcPct val="90000"/>
              </a:lnSpc>
              <a:spcBef>
                <a:spcPts val="300"/>
              </a:spcBef>
              <a:spcAft>
                <a:spcPts val="300"/>
              </a:spcAft>
              <a:defRPr sz="1600"/>
            </a:lvl1pPr>
            <a:lvl2pPr marL="169863" indent="-169863">
              <a:lnSpc>
                <a:spcPct val="90000"/>
              </a:lnSpc>
              <a:spcBef>
                <a:spcPts val="200"/>
              </a:spcBef>
              <a:spcAft>
                <a:spcPts val="200"/>
              </a:spcAft>
              <a:buFont typeface="Arial" panose="020B0604020202020204" pitchFamily="34" charset="0"/>
              <a:buChar char="•"/>
              <a:defRPr sz="1400"/>
            </a:lvl2pPr>
            <a:lvl3pPr>
              <a:lnSpc>
                <a:spcPct val="90000"/>
              </a:lnSpc>
              <a:defRPr sz="1400" i="1"/>
            </a:lvl3pPr>
            <a:lvl4pPr>
              <a:lnSpc>
                <a:spcPct val="90000"/>
              </a:lnSpc>
              <a:defRPr sz="1400" b="1"/>
            </a:lvl4pPr>
            <a:lvl5pPr>
              <a:lnSpc>
                <a:spcPct val="95000"/>
              </a:lnSpc>
              <a:defRPr sz="1400"/>
            </a:lvl5pPr>
          </a:lstStyle>
          <a:p>
            <a:pPr lvl="0"/>
            <a:r>
              <a:rPr lang="en-US" dirty="0"/>
              <a:t>Click to edit Master text styles</a:t>
            </a:r>
          </a:p>
          <a:p>
            <a:pPr lvl="1"/>
            <a:r>
              <a:rPr lang="pt-PT" dirty="0"/>
              <a:t>Second level</a:t>
            </a:r>
          </a:p>
          <a:p>
            <a:pPr lvl="2"/>
            <a:r>
              <a:rPr lang="pt-PT" dirty="0"/>
              <a:t>Third level</a:t>
            </a:r>
          </a:p>
          <a:p>
            <a:pPr lvl="3"/>
            <a:r>
              <a:rPr lang="pt-PT" dirty="0"/>
              <a:t>Fourth level</a:t>
            </a:r>
          </a:p>
        </p:txBody>
      </p:sp>
      <p:sp>
        <p:nvSpPr>
          <p:cNvPr id="19" name="Marcador de Posição de Conteúdo 15"/>
          <p:cNvSpPr>
            <a:spLocks noGrp="1"/>
          </p:cNvSpPr>
          <p:nvPr>
            <p:ph sz="quarter" idx="19"/>
          </p:nvPr>
        </p:nvSpPr>
        <p:spPr>
          <a:xfrm>
            <a:off x="6791327" y="5286375"/>
            <a:ext cx="1960563" cy="1245465"/>
          </a:xfrm>
        </p:spPr>
        <p:txBody>
          <a:bodyPr>
            <a:noAutofit/>
          </a:bodyPr>
          <a:lstStyle>
            <a:lvl1pPr>
              <a:lnSpc>
                <a:spcPct val="90000"/>
              </a:lnSpc>
              <a:spcBef>
                <a:spcPts val="300"/>
              </a:spcBef>
              <a:spcAft>
                <a:spcPts val="300"/>
              </a:spcAft>
              <a:defRPr sz="1600"/>
            </a:lvl1pPr>
            <a:lvl2pPr marL="169863" indent="-169863">
              <a:lnSpc>
                <a:spcPct val="90000"/>
              </a:lnSpc>
              <a:spcBef>
                <a:spcPts val="200"/>
              </a:spcBef>
              <a:spcAft>
                <a:spcPts val="200"/>
              </a:spcAft>
              <a:buFont typeface="Arial" panose="020B0604020202020204" pitchFamily="34" charset="0"/>
              <a:buChar char="•"/>
              <a:defRPr sz="1400"/>
            </a:lvl2pPr>
            <a:lvl3pPr>
              <a:lnSpc>
                <a:spcPct val="90000"/>
              </a:lnSpc>
              <a:defRPr sz="1400" i="1"/>
            </a:lvl3pPr>
            <a:lvl4pPr>
              <a:lnSpc>
                <a:spcPct val="90000"/>
              </a:lnSpc>
              <a:defRPr sz="1400" b="1"/>
            </a:lvl4pPr>
            <a:lvl5pPr>
              <a:lnSpc>
                <a:spcPct val="95000"/>
              </a:lnSpc>
              <a:defRPr sz="1400"/>
            </a:lvl5pPr>
          </a:lstStyle>
          <a:p>
            <a:pPr lvl="0"/>
            <a:r>
              <a:rPr lang="en-US" dirty="0"/>
              <a:t>Click to edit Master text styles</a:t>
            </a:r>
          </a:p>
          <a:p>
            <a:pPr lvl="1"/>
            <a:r>
              <a:rPr lang="pt-PT" dirty="0"/>
              <a:t>Second level</a:t>
            </a:r>
          </a:p>
          <a:p>
            <a:pPr lvl="2"/>
            <a:r>
              <a:rPr lang="pt-PT" dirty="0"/>
              <a:t>Third level</a:t>
            </a:r>
          </a:p>
          <a:p>
            <a:pPr lvl="3"/>
            <a:r>
              <a:rPr lang="pt-PT" dirty="0"/>
              <a:t>Fourth level</a:t>
            </a:r>
          </a:p>
        </p:txBody>
      </p:sp>
    </p:spTree>
    <p:extLst>
      <p:ext uri="{BB962C8B-B14F-4D97-AF65-F5344CB8AC3E}">
        <p14:creationId xmlns:p14="http://schemas.microsoft.com/office/powerpoint/2010/main" val="3039496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width content, 4-column captions">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p:txBody>
          <a:bodyPr/>
          <a:lstStyle/>
          <a:p>
            <a:r>
              <a:rPr lang="en-US"/>
              <a:t>©2014 NOV | Proprietary and confidential.</a:t>
            </a:r>
            <a:endParaRPr lang="en-GB" dirty="0"/>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Título 1"/>
          <p:cNvSpPr>
            <a:spLocks noGrp="1"/>
          </p:cNvSpPr>
          <p:nvPr>
            <p:ph type="title"/>
          </p:nvPr>
        </p:nvSpPr>
        <p:spPr>
          <a:xfrm>
            <a:off x="401637" y="0"/>
            <a:ext cx="8340725" cy="1028700"/>
          </a:xfrm>
        </p:spPr>
        <p:txBody>
          <a:bodyPr/>
          <a:lstStyle>
            <a:lvl1pPr>
              <a:lnSpc>
                <a:spcPct val="80000"/>
              </a:lnSpc>
              <a:defRPr/>
            </a:lvl1pPr>
          </a:lstStyle>
          <a:p>
            <a:r>
              <a:rPr lang="en-US" dirty="0"/>
              <a:t>Click to edit Master title style</a:t>
            </a:r>
            <a:endParaRPr lang="en-GB" dirty="0"/>
          </a:p>
        </p:txBody>
      </p:sp>
      <p:sp>
        <p:nvSpPr>
          <p:cNvPr id="7" name="Marcador de Posição de Conteúdo 15"/>
          <p:cNvSpPr>
            <a:spLocks noGrp="1"/>
          </p:cNvSpPr>
          <p:nvPr>
            <p:ph sz="quarter" idx="13"/>
          </p:nvPr>
        </p:nvSpPr>
        <p:spPr>
          <a:xfrm>
            <a:off x="401637" y="1028700"/>
            <a:ext cx="8340726" cy="4086225"/>
          </a:xfrm>
        </p:spPr>
        <p:txBody>
          <a:bodyPr/>
          <a:lstStyle>
            <a:lvl1pPr>
              <a:lnSpc>
                <a:spcPct val="95000"/>
              </a:lnSpc>
              <a:defRPr/>
            </a:lvl1pPr>
            <a:lvl2pPr>
              <a:lnSpc>
                <a:spcPct val="95000"/>
              </a:lnSpc>
              <a:defRPr/>
            </a:lvl2pPr>
            <a:lvl3pPr>
              <a:lnSpc>
                <a:spcPct val="95000"/>
              </a:lnSpc>
              <a:defRPr/>
            </a:lvl3pPr>
            <a:lvl4pPr>
              <a:lnSpc>
                <a:spcPct val="95000"/>
              </a:lnSpc>
              <a:defRPr/>
            </a:lvl4pPr>
            <a:lvl5pPr>
              <a:lnSpc>
                <a:spcPct val="95000"/>
              </a:lnSpc>
              <a:defRPr/>
            </a:lvl5p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p>
        </p:txBody>
      </p:sp>
      <p:sp>
        <p:nvSpPr>
          <p:cNvPr id="16" name="Marcador de Posição de Conteúdo 15"/>
          <p:cNvSpPr>
            <a:spLocks noGrp="1"/>
          </p:cNvSpPr>
          <p:nvPr>
            <p:ph sz="quarter" idx="14"/>
          </p:nvPr>
        </p:nvSpPr>
        <p:spPr>
          <a:xfrm>
            <a:off x="401637" y="5286375"/>
            <a:ext cx="1960563" cy="1245465"/>
          </a:xfrm>
        </p:spPr>
        <p:txBody>
          <a:bodyPr>
            <a:noAutofit/>
          </a:bodyPr>
          <a:lstStyle>
            <a:lvl1pPr>
              <a:lnSpc>
                <a:spcPct val="90000"/>
              </a:lnSpc>
              <a:spcBef>
                <a:spcPts val="300"/>
              </a:spcBef>
              <a:spcAft>
                <a:spcPts val="300"/>
              </a:spcAft>
              <a:defRPr sz="1600"/>
            </a:lvl1pPr>
            <a:lvl2pPr marL="169863" indent="-169863">
              <a:lnSpc>
                <a:spcPct val="90000"/>
              </a:lnSpc>
              <a:spcBef>
                <a:spcPts val="200"/>
              </a:spcBef>
              <a:spcAft>
                <a:spcPts val="200"/>
              </a:spcAft>
              <a:buFont typeface="Arial" panose="020B0604020202020204" pitchFamily="34" charset="0"/>
              <a:buChar char="•"/>
              <a:defRPr sz="1400"/>
            </a:lvl2pPr>
            <a:lvl3pPr marL="0" indent="0">
              <a:lnSpc>
                <a:spcPct val="90000"/>
              </a:lnSpc>
              <a:defRPr sz="1400" i="1"/>
            </a:lvl3pPr>
            <a:lvl4pPr marL="0" indent="0">
              <a:lnSpc>
                <a:spcPct val="90000"/>
              </a:lnSpc>
              <a:defRPr sz="1400" b="1"/>
            </a:lvl4pPr>
            <a:lvl5pPr>
              <a:lnSpc>
                <a:spcPct val="95000"/>
              </a:lnSpc>
              <a:defRPr sz="1400"/>
            </a:lvl5pPr>
          </a:lstStyle>
          <a:p>
            <a:pPr lvl="0"/>
            <a:r>
              <a:rPr lang="en-US" dirty="0"/>
              <a:t>Click to edit Master text styles</a:t>
            </a:r>
          </a:p>
          <a:p>
            <a:pPr lvl="1"/>
            <a:r>
              <a:rPr lang="pt-PT" dirty="0"/>
              <a:t>Second level</a:t>
            </a:r>
          </a:p>
          <a:p>
            <a:pPr lvl="2"/>
            <a:r>
              <a:rPr lang="pt-PT" dirty="0"/>
              <a:t>Third level</a:t>
            </a:r>
          </a:p>
          <a:p>
            <a:pPr lvl="3"/>
            <a:r>
              <a:rPr lang="pt-PT" dirty="0"/>
              <a:t>Fourth level</a:t>
            </a:r>
          </a:p>
        </p:txBody>
      </p:sp>
      <p:sp>
        <p:nvSpPr>
          <p:cNvPr id="17" name="Marcador de Posição de Conteúdo 15"/>
          <p:cNvSpPr>
            <a:spLocks noGrp="1"/>
          </p:cNvSpPr>
          <p:nvPr>
            <p:ph sz="quarter" idx="15"/>
          </p:nvPr>
        </p:nvSpPr>
        <p:spPr>
          <a:xfrm>
            <a:off x="2531534" y="5286373"/>
            <a:ext cx="1960563" cy="1245465"/>
          </a:xfrm>
        </p:spPr>
        <p:txBody>
          <a:bodyPr>
            <a:noAutofit/>
          </a:bodyPr>
          <a:lstStyle>
            <a:lvl1pPr>
              <a:lnSpc>
                <a:spcPct val="90000"/>
              </a:lnSpc>
              <a:spcBef>
                <a:spcPts val="300"/>
              </a:spcBef>
              <a:spcAft>
                <a:spcPts val="300"/>
              </a:spcAft>
              <a:defRPr sz="1600"/>
            </a:lvl1pPr>
            <a:lvl2pPr marL="169863" indent="-169863">
              <a:lnSpc>
                <a:spcPct val="90000"/>
              </a:lnSpc>
              <a:spcBef>
                <a:spcPts val="200"/>
              </a:spcBef>
              <a:spcAft>
                <a:spcPts val="200"/>
              </a:spcAft>
              <a:buFont typeface="Arial" panose="020B0604020202020204" pitchFamily="34" charset="0"/>
              <a:buChar char="•"/>
              <a:defRPr sz="1400"/>
            </a:lvl2pPr>
            <a:lvl3pPr>
              <a:lnSpc>
                <a:spcPct val="90000"/>
              </a:lnSpc>
              <a:defRPr sz="1400" i="1"/>
            </a:lvl3pPr>
            <a:lvl4pPr>
              <a:lnSpc>
                <a:spcPct val="90000"/>
              </a:lnSpc>
              <a:defRPr sz="1400" b="1"/>
            </a:lvl4pPr>
            <a:lvl5pPr>
              <a:lnSpc>
                <a:spcPct val="95000"/>
              </a:lnSpc>
              <a:defRPr sz="1400"/>
            </a:lvl5pPr>
          </a:lstStyle>
          <a:p>
            <a:pPr lvl="0"/>
            <a:r>
              <a:rPr lang="en-US" dirty="0"/>
              <a:t>Click to edit Master text styles</a:t>
            </a:r>
          </a:p>
          <a:p>
            <a:pPr lvl="1"/>
            <a:r>
              <a:rPr lang="pt-PT" dirty="0"/>
              <a:t>Second level</a:t>
            </a:r>
          </a:p>
          <a:p>
            <a:pPr lvl="2"/>
            <a:r>
              <a:rPr lang="pt-PT" dirty="0"/>
              <a:t>Third level</a:t>
            </a:r>
          </a:p>
          <a:p>
            <a:pPr lvl="3"/>
            <a:r>
              <a:rPr lang="pt-PT" dirty="0"/>
              <a:t>Fourth level</a:t>
            </a:r>
          </a:p>
        </p:txBody>
      </p:sp>
      <p:sp>
        <p:nvSpPr>
          <p:cNvPr id="18" name="Marcador de Posição de Conteúdo 15"/>
          <p:cNvSpPr>
            <a:spLocks noGrp="1"/>
          </p:cNvSpPr>
          <p:nvPr>
            <p:ph sz="quarter" idx="17"/>
          </p:nvPr>
        </p:nvSpPr>
        <p:spPr>
          <a:xfrm>
            <a:off x="4661431" y="5286375"/>
            <a:ext cx="1960563" cy="1245465"/>
          </a:xfrm>
        </p:spPr>
        <p:txBody>
          <a:bodyPr>
            <a:noAutofit/>
          </a:bodyPr>
          <a:lstStyle>
            <a:lvl1pPr>
              <a:lnSpc>
                <a:spcPct val="90000"/>
              </a:lnSpc>
              <a:spcBef>
                <a:spcPts val="300"/>
              </a:spcBef>
              <a:spcAft>
                <a:spcPts val="300"/>
              </a:spcAft>
              <a:defRPr sz="1600"/>
            </a:lvl1pPr>
            <a:lvl2pPr marL="169863" indent="-169863">
              <a:lnSpc>
                <a:spcPct val="90000"/>
              </a:lnSpc>
              <a:spcBef>
                <a:spcPts val="200"/>
              </a:spcBef>
              <a:spcAft>
                <a:spcPts val="200"/>
              </a:spcAft>
              <a:buFont typeface="Arial" panose="020B0604020202020204" pitchFamily="34" charset="0"/>
              <a:buChar char="•"/>
              <a:defRPr sz="1400"/>
            </a:lvl2pPr>
            <a:lvl3pPr>
              <a:lnSpc>
                <a:spcPct val="90000"/>
              </a:lnSpc>
              <a:defRPr sz="1400" i="1"/>
            </a:lvl3pPr>
            <a:lvl4pPr>
              <a:lnSpc>
                <a:spcPct val="90000"/>
              </a:lnSpc>
              <a:defRPr sz="1400" b="1"/>
            </a:lvl4pPr>
            <a:lvl5pPr>
              <a:lnSpc>
                <a:spcPct val="95000"/>
              </a:lnSpc>
              <a:defRPr sz="1400"/>
            </a:lvl5pPr>
          </a:lstStyle>
          <a:p>
            <a:pPr lvl="0"/>
            <a:r>
              <a:rPr lang="en-US" dirty="0"/>
              <a:t>Click to edit Master text styles</a:t>
            </a:r>
          </a:p>
          <a:p>
            <a:pPr lvl="1"/>
            <a:r>
              <a:rPr lang="pt-PT" dirty="0"/>
              <a:t>Second level</a:t>
            </a:r>
          </a:p>
          <a:p>
            <a:pPr lvl="2"/>
            <a:r>
              <a:rPr lang="pt-PT" dirty="0"/>
              <a:t>Third level</a:t>
            </a:r>
          </a:p>
          <a:p>
            <a:pPr lvl="3"/>
            <a:r>
              <a:rPr lang="pt-PT" dirty="0"/>
              <a:t>Fourth level</a:t>
            </a:r>
          </a:p>
        </p:txBody>
      </p:sp>
      <p:sp>
        <p:nvSpPr>
          <p:cNvPr id="19" name="Marcador de Posição de Conteúdo 15"/>
          <p:cNvSpPr>
            <a:spLocks noGrp="1"/>
          </p:cNvSpPr>
          <p:nvPr>
            <p:ph sz="quarter" idx="19"/>
          </p:nvPr>
        </p:nvSpPr>
        <p:spPr>
          <a:xfrm>
            <a:off x="6791327" y="5286375"/>
            <a:ext cx="1960563" cy="1245465"/>
          </a:xfrm>
        </p:spPr>
        <p:txBody>
          <a:bodyPr>
            <a:noAutofit/>
          </a:bodyPr>
          <a:lstStyle>
            <a:lvl1pPr>
              <a:lnSpc>
                <a:spcPct val="90000"/>
              </a:lnSpc>
              <a:spcBef>
                <a:spcPts val="300"/>
              </a:spcBef>
              <a:spcAft>
                <a:spcPts val="300"/>
              </a:spcAft>
              <a:defRPr sz="1600"/>
            </a:lvl1pPr>
            <a:lvl2pPr marL="169863" indent="-169863">
              <a:lnSpc>
                <a:spcPct val="90000"/>
              </a:lnSpc>
              <a:spcBef>
                <a:spcPts val="200"/>
              </a:spcBef>
              <a:spcAft>
                <a:spcPts val="200"/>
              </a:spcAft>
              <a:buFont typeface="Arial" panose="020B0604020202020204" pitchFamily="34" charset="0"/>
              <a:buChar char="•"/>
              <a:defRPr sz="1400"/>
            </a:lvl2pPr>
            <a:lvl3pPr>
              <a:lnSpc>
                <a:spcPct val="90000"/>
              </a:lnSpc>
              <a:defRPr sz="1400" i="1"/>
            </a:lvl3pPr>
            <a:lvl4pPr>
              <a:lnSpc>
                <a:spcPct val="90000"/>
              </a:lnSpc>
              <a:defRPr sz="1400" b="1"/>
            </a:lvl4pPr>
            <a:lvl5pPr>
              <a:lnSpc>
                <a:spcPct val="95000"/>
              </a:lnSpc>
              <a:defRPr sz="1400"/>
            </a:lvl5pPr>
          </a:lstStyle>
          <a:p>
            <a:pPr lvl="0"/>
            <a:r>
              <a:rPr lang="en-US" dirty="0"/>
              <a:t>Click to edit Master text styles</a:t>
            </a:r>
          </a:p>
          <a:p>
            <a:pPr lvl="1"/>
            <a:r>
              <a:rPr lang="pt-PT" dirty="0"/>
              <a:t>Second level</a:t>
            </a:r>
          </a:p>
          <a:p>
            <a:pPr lvl="2"/>
            <a:r>
              <a:rPr lang="pt-PT" dirty="0"/>
              <a:t>Third level</a:t>
            </a:r>
          </a:p>
          <a:p>
            <a:pPr lvl="3"/>
            <a:r>
              <a:rPr lang="pt-PT" dirty="0"/>
              <a:t>Fourth level</a:t>
            </a:r>
          </a:p>
        </p:txBody>
      </p:sp>
    </p:spTree>
    <p:extLst>
      <p:ext uri="{BB962C8B-B14F-4D97-AF65-F5344CB8AC3E}">
        <p14:creationId xmlns:p14="http://schemas.microsoft.com/office/powerpoint/2010/main" val="1782541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p:txBody>
          <a:bodyPr/>
          <a:lstStyle>
            <a:lvl1pPr>
              <a:defRPr>
                <a:solidFill>
                  <a:schemeClr val="bg1"/>
                </a:solidFill>
              </a:defRPr>
            </a:lvl1pPr>
          </a:lstStyle>
          <a:p>
            <a:r>
              <a:rPr lang="en-US" dirty="0"/>
              <a:t>©2015  </a:t>
            </a:r>
            <a:r>
              <a:rPr lang="en-US" dirty="0" err="1"/>
              <a:t>Tuboscope</a:t>
            </a:r>
            <a:r>
              <a:rPr lang="en-US" dirty="0"/>
              <a:t> | NOV Wellbore Technology   -  Proprietary and confidential.</a:t>
            </a:r>
            <a:endParaRPr lang="en-GB" dirty="0"/>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Título 1"/>
          <p:cNvSpPr>
            <a:spLocks noGrp="1"/>
          </p:cNvSpPr>
          <p:nvPr>
            <p:ph type="title" hasCustomPrompt="1"/>
          </p:nvPr>
        </p:nvSpPr>
        <p:spPr>
          <a:xfrm>
            <a:off x="401637" y="0"/>
            <a:ext cx="8340725" cy="1028700"/>
          </a:xfrm>
        </p:spPr>
        <p:txBody>
          <a:bodyPr/>
          <a:lstStyle>
            <a:lvl1pPr>
              <a:lnSpc>
                <a:spcPct val="80000"/>
              </a:lnSpc>
              <a:defRPr/>
            </a:lvl1pPr>
          </a:lstStyle>
          <a:p>
            <a:r>
              <a:rPr lang="pt-PT" dirty="0" err="1"/>
              <a:t>Click</a:t>
            </a:r>
            <a:r>
              <a:rPr lang="pt-PT" dirty="0"/>
              <a:t> to </a:t>
            </a:r>
            <a:r>
              <a:rPr lang="pt-PT" dirty="0" err="1"/>
              <a:t>edit</a:t>
            </a:r>
            <a:r>
              <a:rPr lang="pt-PT" dirty="0"/>
              <a:t> </a:t>
            </a:r>
            <a:r>
              <a:rPr lang="pt-PT" dirty="0" err="1"/>
              <a:t>text</a:t>
            </a:r>
            <a:endParaRPr lang="en-GB" dirty="0"/>
          </a:p>
        </p:txBody>
      </p:sp>
      <p:sp>
        <p:nvSpPr>
          <p:cNvPr id="7" name="Marcador de Posição de Conteúdo 5"/>
          <p:cNvSpPr>
            <a:spLocks noGrp="1"/>
          </p:cNvSpPr>
          <p:nvPr>
            <p:ph sz="quarter" idx="13"/>
          </p:nvPr>
        </p:nvSpPr>
        <p:spPr>
          <a:xfrm>
            <a:off x="401638" y="1028700"/>
            <a:ext cx="8340725" cy="5505450"/>
          </a:xfrm>
        </p:spPr>
        <p:txBody>
          <a:bodyPr/>
          <a:lstStyle>
            <a:lvl1pPr>
              <a:lnSpc>
                <a:spcPct val="91000"/>
              </a:lnSpc>
              <a:spcBef>
                <a:spcPts val="1300"/>
              </a:spcBef>
              <a:spcAft>
                <a:spcPts val="0"/>
              </a:spcAft>
              <a:defRPr/>
            </a:lvl1pPr>
            <a:lvl2pPr>
              <a:lnSpc>
                <a:spcPct val="91000"/>
              </a:lnSpc>
              <a:spcAft>
                <a:spcPts val="600"/>
              </a:spcAft>
              <a:defRPr/>
            </a:lvl2pPr>
            <a:lvl3pPr>
              <a:lnSpc>
                <a:spcPct val="91000"/>
              </a:lnSpc>
              <a:spcAft>
                <a:spcPts val="1000"/>
              </a:spcAft>
              <a:defRPr baseline="0"/>
            </a:lvl3pPr>
            <a:lvl4pPr marL="1588" indent="0">
              <a:lnSpc>
                <a:spcPct val="95000"/>
              </a:lnSpc>
              <a:spcBef>
                <a:spcPts val="550"/>
              </a:spcBef>
              <a:spcAft>
                <a:spcPts val="0"/>
              </a:spcAft>
              <a:defRPr/>
            </a:lvl4pPr>
            <a:lvl5pPr marL="1588" indent="0">
              <a:lnSpc>
                <a:spcPct val="95000"/>
              </a:lnSpc>
              <a:defRPr/>
            </a:lvl5p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endParaRPr lang="en-GB" dirty="0"/>
          </a:p>
        </p:txBody>
      </p:sp>
    </p:spTree>
    <p:extLst>
      <p:ext uri="{BB962C8B-B14F-4D97-AF65-F5344CB8AC3E}">
        <p14:creationId xmlns:p14="http://schemas.microsoft.com/office/powerpoint/2010/main" val="3666303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Divider, text only">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p:txBody>
          <a:bodyPr/>
          <a:lstStyle/>
          <a:p>
            <a:r>
              <a:rPr lang="en-US"/>
              <a:t>©2014 NOV | Proprietary and confidential.</a:t>
            </a:r>
            <a:endParaRPr lang="en-GB" dirty="0"/>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Título 1"/>
          <p:cNvSpPr>
            <a:spLocks noGrp="1"/>
          </p:cNvSpPr>
          <p:nvPr>
            <p:ph type="title" hasCustomPrompt="1"/>
          </p:nvPr>
        </p:nvSpPr>
        <p:spPr>
          <a:xfrm>
            <a:off x="401637" y="1028699"/>
            <a:ext cx="8340726" cy="1444625"/>
          </a:xfrm>
        </p:spPr>
        <p:txBody>
          <a:bodyPr anchor="t"/>
          <a:lstStyle>
            <a:lvl1pPr>
              <a:lnSpc>
                <a:spcPct val="88000"/>
              </a:lnSpc>
              <a:defRPr/>
            </a:lvl1pPr>
          </a:lstStyle>
          <a:p>
            <a:r>
              <a:rPr lang="pt-PT" dirty="0" err="1"/>
              <a:t>Divider</a:t>
            </a:r>
            <a:r>
              <a:rPr lang="pt-PT" dirty="0"/>
              <a:t> slide </a:t>
            </a:r>
            <a:r>
              <a:rPr lang="pt-PT" dirty="0" err="1"/>
              <a:t>headline</a:t>
            </a:r>
            <a:r>
              <a:rPr lang="pt-PT" dirty="0"/>
              <a:t> </a:t>
            </a:r>
            <a:br>
              <a:rPr lang="pt-PT" dirty="0"/>
            </a:br>
            <a:r>
              <a:rPr lang="pt-PT" dirty="0" err="1"/>
              <a:t>second</a:t>
            </a:r>
            <a:r>
              <a:rPr lang="pt-PT" dirty="0"/>
              <a:t> </a:t>
            </a:r>
            <a:r>
              <a:rPr lang="pt-PT" dirty="0" err="1"/>
              <a:t>line</a:t>
            </a:r>
            <a:r>
              <a:rPr lang="pt-PT" dirty="0"/>
              <a:t> </a:t>
            </a:r>
            <a:r>
              <a:rPr lang="pt-PT" dirty="0" err="1"/>
              <a:t>of</a:t>
            </a:r>
            <a:r>
              <a:rPr lang="pt-PT" dirty="0"/>
              <a:t> </a:t>
            </a:r>
            <a:r>
              <a:rPr lang="pt-PT" dirty="0" err="1"/>
              <a:t>title</a:t>
            </a:r>
            <a:r>
              <a:rPr lang="pt-PT" dirty="0"/>
              <a:t> 50/52pt</a:t>
            </a:r>
            <a:endParaRPr lang="en-GB" dirty="0"/>
          </a:p>
        </p:txBody>
      </p:sp>
    </p:spTree>
    <p:extLst>
      <p:ext uri="{BB962C8B-B14F-4D97-AF65-F5344CB8AC3E}">
        <p14:creationId xmlns:p14="http://schemas.microsoft.com/office/powerpoint/2010/main" val="39287021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Divider, red banner text and image">
    <p:spTree>
      <p:nvGrpSpPr>
        <p:cNvPr id="1" name=""/>
        <p:cNvGrpSpPr/>
        <p:nvPr/>
      </p:nvGrpSpPr>
      <p:grpSpPr>
        <a:xfrm>
          <a:off x="0" y="0"/>
          <a:ext cx="0" cy="0"/>
          <a:chOff x="0" y="0"/>
          <a:chExt cx="0" cy="0"/>
        </a:xfrm>
      </p:grpSpPr>
      <p:sp>
        <p:nvSpPr>
          <p:cNvPr id="6" name="Marcador de Posição da Imagem 17"/>
          <p:cNvSpPr>
            <a:spLocks noGrp="1"/>
          </p:cNvSpPr>
          <p:nvPr>
            <p:ph type="pic" sz="quarter" idx="13" hasCustomPrompt="1"/>
          </p:nvPr>
        </p:nvSpPr>
        <p:spPr>
          <a:xfrm>
            <a:off x="0" y="0"/>
            <a:ext cx="9144000" cy="6858000"/>
          </a:xfrm>
          <a:solidFill>
            <a:srgbClr val="DAD7D4"/>
          </a:solidFill>
        </p:spPr>
        <p:txBody>
          <a:bodyPr lIns="0" tIns="1371600" rIns="0" bIns="0" anchor="ctr" anchorCtr="0">
            <a:noAutofit/>
          </a:bodyPr>
          <a:lstStyle>
            <a:lvl1pPr>
              <a:defRPr/>
            </a:lvl1pPr>
            <a:lvl3pPr marL="0" indent="0" algn="ctr">
              <a:buFontTx/>
              <a:buNone/>
              <a:defRPr>
                <a:solidFill>
                  <a:schemeClr val="tx2"/>
                </a:solidFill>
              </a:defRPr>
            </a:lvl3pPr>
          </a:lstStyle>
          <a:p>
            <a:pPr lvl="2"/>
            <a:r>
              <a:rPr lang="en-US" dirty="0"/>
              <a:t>Click icon to insert a full bleed image.</a:t>
            </a:r>
          </a:p>
          <a:p>
            <a:pPr lvl="2"/>
            <a:r>
              <a:rPr lang="en-US" dirty="0"/>
              <a:t>Use crop tool to size/position as necessary.</a:t>
            </a:r>
            <a:endParaRPr lang="en-GB" dirty="0"/>
          </a:p>
        </p:txBody>
      </p:sp>
      <p:sp>
        <p:nvSpPr>
          <p:cNvPr id="3" name="Marcador de Posição da Data 2"/>
          <p:cNvSpPr>
            <a:spLocks noGrp="1"/>
          </p:cNvSpPr>
          <p:nvPr>
            <p:ph type="dt" sz="half" idx="10"/>
          </p:nvPr>
        </p:nvSpPr>
        <p:spPr/>
        <p:txBody>
          <a:bodyPr/>
          <a:lstStyle/>
          <a:p>
            <a:r>
              <a:rPr lang="en-US"/>
              <a:t>©2014 NOV | Proprietary and confidential.</a:t>
            </a:r>
            <a:endParaRPr lang="en-GB" dirty="0"/>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7" name="Título 1"/>
          <p:cNvSpPr>
            <a:spLocks noGrp="1"/>
          </p:cNvSpPr>
          <p:nvPr>
            <p:ph type="title" hasCustomPrompt="1"/>
          </p:nvPr>
        </p:nvSpPr>
        <p:spPr>
          <a:xfrm>
            <a:off x="0" y="759618"/>
            <a:ext cx="9144000" cy="1883570"/>
          </a:xfrm>
          <a:solidFill>
            <a:schemeClr val="tx2"/>
          </a:solidFill>
        </p:spPr>
        <p:txBody>
          <a:bodyPr lIns="393192" tIns="0" rIns="301752" bIns="0">
            <a:noAutofit/>
          </a:bodyPr>
          <a:lstStyle>
            <a:lvl1pPr>
              <a:lnSpc>
                <a:spcPct val="88000"/>
              </a:lnSpc>
              <a:defRPr sz="5000">
                <a:solidFill>
                  <a:schemeClr val="bg1"/>
                </a:solidFill>
              </a:defRPr>
            </a:lvl1pPr>
          </a:lstStyle>
          <a:p>
            <a:r>
              <a:rPr lang="pt-PT" dirty="0"/>
              <a:t>Powerpoint slide headline  second line of title 50/52pt</a:t>
            </a:r>
            <a:endParaRPr lang="en-GB" dirty="0"/>
          </a:p>
        </p:txBody>
      </p:sp>
    </p:spTree>
    <p:extLst>
      <p:ext uri="{BB962C8B-B14F-4D97-AF65-F5344CB8AC3E}">
        <p14:creationId xmlns:p14="http://schemas.microsoft.com/office/powerpoint/2010/main" val="3424685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tyle 1, 2-column 1st level paragraphs">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a:xfrm>
            <a:off x="401636" y="6631383"/>
            <a:ext cx="3043021" cy="90092"/>
          </a:xfrm>
        </p:spPr>
        <p:txBody>
          <a:bodyPr/>
          <a:lstStyle/>
          <a:p>
            <a:r>
              <a:rPr lang="en-US" dirty="0">
                <a:solidFill>
                  <a:srgbClr val="B7AFAC"/>
                </a:solidFill>
              </a:rPr>
              <a:t>©2015  </a:t>
            </a:r>
            <a:r>
              <a:rPr lang="en-US" dirty="0" err="1">
                <a:solidFill>
                  <a:srgbClr val="B7AFAC"/>
                </a:solidFill>
              </a:rPr>
              <a:t>Tuboscope</a:t>
            </a:r>
            <a:r>
              <a:rPr lang="en-US" dirty="0">
                <a:solidFill>
                  <a:srgbClr val="B7AFAC"/>
                </a:solidFill>
              </a:rPr>
              <a:t> | NOV Wellbore Technology   -  Proprietary and confidential.</a:t>
            </a:r>
            <a:endParaRPr lang="en-GB" dirty="0">
              <a:solidFill>
                <a:srgbClr val="B7AFAC"/>
              </a:solidFill>
            </a:endParaRPr>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Título 1"/>
          <p:cNvSpPr>
            <a:spLocks noGrp="1"/>
          </p:cNvSpPr>
          <p:nvPr>
            <p:ph type="title"/>
          </p:nvPr>
        </p:nvSpPr>
        <p:spPr>
          <a:xfrm>
            <a:off x="401637" y="0"/>
            <a:ext cx="8340725" cy="1028700"/>
          </a:xfrm>
        </p:spPr>
        <p:txBody>
          <a:bodyPr/>
          <a:lstStyle>
            <a:lvl1pPr>
              <a:lnSpc>
                <a:spcPct val="80000"/>
              </a:lnSpc>
              <a:defRPr/>
            </a:lvl1pPr>
          </a:lstStyle>
          <a:p>
            <a:r>
              <a:rPr lang="en-US"/>
              <a:t>Click to edit Master title style</a:t>
            </a:r>
            <a:endParaRPr lang="en-GB" dirty="0"/>
          </a:p>
        </p:txBody>
      </p:sp>
      <p:sp>
        <p:nvSpPr>
          <p:cNvPr id="7" name="Marcador de Posição de Conteúdo 5"/>
          <p:cNvSpPr>
            <a:spLocks noGrp="1"/>
          </p:cNvSpPr>
          <p:nvPr>
            <p:ph sz="quarter" idx="13"/>
          </p:nvPr>
        </p:nvSpPr>
        <p:spPr>
          <a:xfrm>
            <a:off x="401639" y="1028700"/>
            <a:ext cx="4084954" cy="5505450"/>
          </a:xfrm>
        </p:spPr>
        <p:txBody>
          <a:bodyPr/>
          <a:lstStyle>
            <a:lvl1pPr>
              <a:lnSpc>
                <a:spcPct val="90000"/>
              </a:lnSpc>
              <a:spcBef>
                <a:spcPts val="1000"/>
              </a:spcBef>
              <a:spcAft>
                <a:spcPts val="500"/>
              </a:spcAft>
              <a:defRPr sz="2000" baseline="0"/>
            </a:lvl1pPr>
            <a:lvl2pPr>
              <a:lnSpc>
                <a:spcPct val="90000"/>
              </a:lnSpc>
              <a:spcAft>
                <a:spcPts val="1000"/>
              </a:spcAft>
              <a:defRPr sz="2000" baseline="0"/>
            </a:lvl2pPr>
            <a:lvl3pPr>
              <a:lnSpc>
                <a:spcPct val="90000"/>
              </a:lnSpc>
              <a:spcAft>
                <a:spcPts val="600"/>
              </a:spcAft>
              <a:defRPr sz="1800" baseline="0"/>
            </a:lvl3pPr>
            <a:lvl4pPr>
              <a:lnSpc>
                <a:spcPct val="90000"/>
              </a:lnSpc>
              <a:spcAft>
                <a:spcPts val="800"/>
              </a:spcAft>
              <a:defRPr sz="1800" baseline="0"/>
            </a:lvl4pPr>
            <a:lvl5pPr>
              <a:lnSpc>
                <a:spcPct val="90000"/>
              </a:lnSpc>
              <a:spcAft>
                <a:spcPts val="800"/>
              </a:spcAft>
              <a:defRPr sz="1800" baseline="0"/>
            </a:lvl5pPr>
            <a:lvl6pPr>
              <a:lnSpc>
                <a:spcPts val="2200"/>
              </a:lnSpc>
              <a:defRPr sz="2000" baseline="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dirty="0"/>
          </a:p>
        </p:txBody>
      </p:sp>
      <p:sp>
        <p:nvSpPr>
          <p:cNvPr id="8" name="Marcador de Posição de Conteúdo 5"/>
          <p:cNvSpPr>
            <a:spLocks noGrp="1"/>
          </p:cNvSpPr>
          <p:nvPr>
            <p:ph sz="quarter" idx="14"/>
          </p:nvPr>
        </p:nvSpPr>
        <p:spPr>
          <a:xfrm>
            <a:off x="4657408" y="1028700"/>
            <a:ext cx="4084954" cy="5505450"/>
          </a:xfrm>
        </p:spPr>
        <p:txBody>
          <a:bodyPr/>
          <a:lstStyle>
            <a:lvl1pPr>
              <a:lnSpc>
                <a:spcPct val="90000"/>
              </a:lnSpc>
              <a:spcBef>
                <a:spcPts val="1000"/>
              </a:spcBef>
              <a:spcAft>
                <a:spcPts val="500"/>
              </a:spcAft>
              <a:defRPr sz="2000" baseline="0"/>
            </a:lvl1pPr>
            <a:lvl2pPr>
              <a:lnSpc>
                <a:spcPct val="90000"/>
              </a:lnSpc>
              <a:spcAft>
                <a:spcPts val="1000"/>
              </a:spcAft>
              <a:defRPr sz="2000" baseline="0"/>
            </a:lvl2pPr>
            <a:lvl3pPr>
              <a:lnSpc>
                <a:spcPct val="90000"/>
              </a:lnSpc>
              <a:spcAft>
                <a:spcPts val="600"/>
              </a:spcAft>
              <a:defRPr sz="1800" baseline="0"/>
            </a:lvl3pPr>
            <a:lvl4pPr>
              <a:lnSpc>
                <a:spcPct val="90000"/>
              </a:lnSpc>
              <a:spcAft>
                <a:spcPts val="800"/>
              </a:spcAft>
              <a:defRPr sz="1800" baseline="0"/>
            </a:lvl4pPr>
            <a:lvl5pPr>
              <a:lnSpc>
                <a:spcPct val="90000"/>
              </a:lnSpc>
              <a:spcAft>
                <a:spcPts val="800"/>
              </a:spcAft>
              <a:defRPr sz="1800" baseline="0"/>
            </a:lvl5pPr>
            <a:lvl6pPr>
              <a:lnSpc>
                <a:spcPts val="2200"/>
              </a:lnSpc>
              <a:defRPr sz="2000" baseline="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dirty="0"/>
          </a:p>
        </p:txBody>
      </p:sp>
    </p:spTree>
    <p:extLst>
      <p:ext uri="{BB962C8B-B14F-4D97-AF65-F5344CB8AC3E}">
        <p14:creationId xmlns:p14="http://schemas.microsoft.com/office/powerpoint/2010/main" val="28212750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Divider, black banner text and image">
    <p:spTree>
      <p:nvGrpSpPr>
        <p:cNvPr id="1" name=""/>
        <p:cNvGrpSpPr/>
        <p:nvPr/>
      </p:nvGrpSpPr>
      <p:grpSpPr>
        <a:xfrm>
          <a:off x="0" y="0"/>
          <a:ext cx="0" cy="0"/>
          <a:chOff x="0" y="0"/>
          <a:chExt cx="0" cy="0"/>
        </a:xfrm>
      </p:grpSpPr>
      <p:sp>
        <p:nvSpPr>
          <p:cNvPr id="6" name="Marcador de Posição da Imagem 17"/>
          <p:cNvSpPr>
            <a:spLocks noGrp="1"/>
          </p:cNvSpPr>
          <p:nvPr>
            <p:ph type="pic" sz="quarter" idx="13" hasCustomPrompt="1"/>
          </p:nvPr>
        </p:nvSpPr>
        <p:spPr>
          <a:xfrm>
            <a:off x="0" y="0"/>
            <a:ext cx="9144000" cy="6858000"/>
          </a:xfrm>
          <a:solidFill>
            <a:srgbClr val="DAD7D4"/>
          </a:solidFill>
        </p:spPr>
        <p:txBody>
          <a:bodyPr lIns="0" tIns="1371600" rIns="0" bIns="0" anchor="ctr" anchorCtr="0">
            <a:noAutofit/>
          </a:bodyPr>
          <a:lstStyle>
            <a:lvl1pPr>
              <a:defRPr/>
            </a:lvl1pPr>
            <a:lvl3pPr marL="0" indent="0" algn="ctr">
              <a:buFontTx/>
              <a:buNone/>
              <a:defRPr>
                <a:solidFill>
                  <a:schemeClr val="tx2"/>
                </a:solidFill>
              </a:defRPr>
            </a:lvl3pPr>
          </a:lstStyle>
          <a:p>
            <a:pPr lvl="2"/>
            <a:r>
              <a:rPr lang="en-US" dirty="0"/>
              <a:t>Click icon to insert a full bleed image.</a:t>
            </a:r>
          </a:p>
          <a:p>
            <a:pPr lvl="2"/>
            <a:r>
              <a:rPr lang="en-US" dirty="0"/>
              <a:t>Use crop tool to size/position as necessary.</a:t>
            </a:r>
            <a:endParaRPr lang="en-GB" dirty="0"/>
          </a:p>
        </p:txBody>
      </p:sp>
      <p:sp>
        <p:nvSpPr>
          <p:cNvPr id="3" name="Marcador de Posição da Data 2"/>
          <p:cNvSpPr>
            <a:spLocks noGrp="1"/>
          </p:cNvSpPr>
          <p:nvPr>
            <p:ph type="dt" sz="half" idx="10"/>
          </p:nvPr>
        </p:nvSpPr>
        <p:spPr/>
        <p:txBody>
          <a:bodyPr/>
          <a:lstStyle/>
          <a:p>
            <a:r>
              <a:rPr lang="en-US"/>
              <a:t>©2014 NOV | Proprietary and confidential.</a:t>
            </a:r>
            <a:endParaRPr lang="en-GB" dirty="0"/>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7" name="Título 1"/>
          <p:cNvSpPr>
            <a:spLocks noGrp="1"/>
          </p:cNvSpPr>
          <p:nvPr>
            <p:ph type="title" hasCustomPrompt="1"/>
          </p:nvPr>
        </p:nvSpPr>
        <p:spPr>
          <a:xfrm>
            <a:off x="0" y="759618"/>
            <a:ext cx="9144000" cy="1883570"/>
          </a:xfrm>
          <a:solidFill>
            <a:schemeClr val="tx1">
              <a:alpha val="80000"/>
            </a:schemeClr>
          </a:solidFill>
        </p:spPr>
        <p:txBody>
          <a:bodyPr lIns="393192" tIns="0" rIns="301752" bIns="0">
            <a:noAutofit/>
          </a:bodyPr>
          <a:lstStyle>
            <a:lvl1pPr>
              <a:lnSpc>
                <a:spcPct val="88000"/>
              </a:lnSpc>
              <a:defRPr sz="5000">
                <a:solidFill>
                  <a:schemeClr val="bg1"/>
                </a:solidFill>
              </a:defRPr>
            </a:lvl1pPr>
          </a:lstStyle>
          <a:p>
            <a:r>
              <a:rPr lang="pt-PT" dirty="0"/>
              <a:t>Powerpoint slide headline  second line of title 50/52pt</a:t>
            </a:r>
            <a:endParaRPr lang="en-GB" dirty="0"/>
          </a:p>
        </p:txBody>
      </p:sp>
    </p:spTree>
    <p:extLst>
      <p:ext uri="{BB962C8B-B14F-4D97-AF65-F5344CB8AC3E}">
        <p14:creationId xmlns:p14="http://schemas.microsoft.com/office/powerpoint/2010/main" val="14732029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width charts">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p:txBody>
          <a:bodyPr/>
          <a:lstStyle/>
          <a:p>
            <a:r>
              <a:rPr lang="en-US"/>
              <a:t>©2014 NOV | Proprietary and confidential.</a:t>
            </a:r>
            <a:endParaRPr lang="en-GB" dirty="0"/>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Rectângulo 5"/>
          <p:cNvSpPr/>
          <p:nvPr userDrawn="1"/>
        </p:nvSpPr>
        <p:spPr>
          <a:xfrm>
            <a:off x="0" y="1028700"/>
            <a:ext cx="9144000" cy="5490434"/>
          </a:xfrm>
          <a:prstGeom prst="rect">
            <a:avLst/>
          </a:prstGeom>
          <a:solidFill>
            <a:srgbClr val="ECEA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ítulo 1"/>
          <p:cNvSpPr>
            <a:spLocks noGrp="1"/>
          </p:cNvSpPr>
          <p:nvPr>
            <p:ph type="title" hasCustomPrompt="1"/>
          </p:nvPr>
        </p:nvSpPr>
        <p:spPr>
          <a:xfrm>
            <a:off x="401637" y="0"/>
            <a:ext cx="8340725" cy="1028700"/>
          </a:xfrm>
        </p:spPr>
        <p:txBody>
          <a:bodyPr/>
          <a:lstStyle>
            <a:lvl1pPr>
              <a:lnSpc>
                <a:spcPct val="80000"/>
              </a:lnSpc>
              <a:defRPr/>
            </a:lvl1pPr>
          </a:lstStyle>
          <a:p>
            <a:r>
              <a:rPr lang="pt-PT" dirty="0" err="1"/>
              <a:t>Click</a:t>
            </a:r>
            <a:r>
              <a:rPr lang="pt-PT" dirty="0"/>
              <a:t> to </a:t>
            </a:r>
            <a:r>
              <a:rPr lang="pt-PT" dirty="0" err="1"/>
              <a:t>edit</a:t>
            </a:r>
            <a:r>
              <a:rPr lang="pt-PT" dirty="0"/>
              <a:t> </a:t>
            </a:r>
            <a:r>
              <a:rPr lang="pt-PT" dirty="0" err="1"/>
              <a:t>text</a:t>
            </a:r>
            <a:endParaRPr lang="en-GB" dirty="0"/>
          </a:p>
        </p:txBody>
      </p:sp>
      <p:sp>
        <p:nvSpPr>
          <p:cNvPr id="8" name="Marcador de Posição de Conteúdo 18"/>
          <p:cNvSpPr>
            <a:spLocks noGrp="1"/>
          </p:cNvSpPr>
          <p:nvPr>
            <p:ph sz="quarter" idx="13" hasCustomPrompt="1"/>
          </p:nvPr>
        </p:nvSpPr>
        <p:spPr>
          <a:xfrm>
            <a:off x="0" y="1028700"/>
            <a:ext cx="9144000" cy="5505450"/>
          </a:xfrm>
          <a:noFill/>
        </p:spPr>
        <p:txBody>
          <a:bodyPr/>
          <a:lstStyle>
            <a:lvl4pPr>
              <a:spcAft>
                <a:spcPts val="1000"/>
              </a:spcAft>
              <a:defRPr/>
            </a:lvl4pPr>
            <a:lvl5pPr>
              <a:spcAft>
                <a:spcPts val="800"/>
              </a:spcAft>
              <a:defRPr sz="1800"/>
            </a:lvl5pPr>
            <a:lvl6pPr>
              <a:spcAft>
                <a:spcPts val="800"/>
              </a:spcAft>
              <a:defRPr sz="1800"/>
            </a:lvl6pPr>
          </a:lstStyle>
          <a:p>
            <a:pPr lvl="0"/>
            <a:r>
              <a:rPr lang="pt-PT" dirty="0" err="1"/>
              <a:t>Click</a:t>
            </a:r>
            <a:r>
              <a:rPr lang="pt-PT" dirty="0"/>
              <a:t> to </a:t>
            </a:r>
            <a:r>
              <a:rPr lang="pt-PT" dirty="0" err="1"/>
              <a:t>edit</a:t>
            </a:r>
            <a:r>
              <a:rPr lang="pt-PT" dirty="0"/>
              <a:t> </a:t>
            </a:r>
            <a:r>
              <a:rPr lang="pt-PT" dirty="0" err="1"/>
              <a:t>text</a:t>
            </a:r>
            <a:r>
              <a:rPr lang="pt-PT" dirty="0"/>
              <a:t> </a:t>
            </a:r>
            <a:r>
              <a:rPr lang="pt-PT" dirty="0" err="1"/>
              <a:t>level</a:t>
            </a:r>
            <a:r>
              <a:rPr lang="pt-PT" dirty="0"/>
              <a:t> 1</a:t>
            </a:r>
          </a:p>
          <a:p>
            <a:pPr lvl="1"/>
            <a:r>
              <a:rPr lang="pt-PT" dirty="0" err="1"/>
              <a:t>Level</a:t>
            </a:r>
            <a:r>
              <a:rPr lang="pt-PT" dirty="0"/>
              <a:t> 2</a:t>
            </a:r>
          </a:p>
          <a:p>
            <a:pPr lvl="2"/>
            <a:r>
              <a:rPr lang="pt-PT" dirty="0" err="1"/>
              <a:t>Level</a:t>
            </a:r>
            <a:r>
              <a:rPr lang="pt-PT" dirty="0"/>
              <a:t> 3</a:t>
            </a:r>
          </a:p>
          <a:p>
            <a:pPr lvl="3"/>
            <a:r>
              <a:rPr lang="pt-PT" dirty="0" err="1"/>
              <a:t>Level</a:t>
            </a:r>
            <a:r>
              <a:rPr lang="pt-PT" dirty="0"/>
              <a:t> 4</a:t>
            </a:r>
          </a:p>
          <a:p>
            <a:pPr lvl="4"/>
            <a:r>
              <a:rPr lang="pt-PT" dirty="0" err="1"/>
              <a:t>Level</a:t>
            </a:r>
            <a:r>
              <a:rPr lang="pt-PT" dirty="0"/>
              <a:t> 5</a:t>
            </a:r>
          </a:p>
          <a:p>
            <a:pPr lvl="5"/>
            <a:r>
              <a:rPr lang="pt-PT" dirty="0" err="1"/>
              <a:t>Level</a:t>
            </a:r>
            <a:r>
              <a:rPr lang="pt-PT" dirty="0"/>
              <a:t> 6</a:t>
            </a:r>
            <a:endParaRPr lang="en-GB" dirty="0"/>
          </a:p>
        </p:txBody>
      </p:sp>
    </p:spTree>
    <p:extLst>
      <p:ext uri="{BB962C8B-B14F-4D97-AF65-F5344CB8AC3E}">
        <p14:creationId xmlns:p14="http://schemas.microsoft.com/office/powerpoint/2010/main" val="31959935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and charts">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p:txBody>
          <a:bodyPr/>
          <a:lstStyle/>
          <a:p>
            <a:r>
              <a:rPr lang="en-US"/>
              <a:t>©2014 NOV | Proprietary and confidential.</a:t>
            </a:r>
            <a:endParaRPr lang="en-GB" dirty="0"/>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Rectângulo 5"/>
          <p:cNvSpPr/>
          <p:nvPr userDrawn="1"/>
        </p:nvSpPr>
        <p:spPr>
          <a:xfrm>
            <a:off x="3238817" y="1028700"/>
            <a:ext cx="5905183" cy="5505450"/>
          </a:xfrm>
          <a:prstGeom prst="rect">
            <a:avLst/>
          </a:prstGeom>
          <a:solidFill>
            <a:srgbClr val="ECEA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ítulo 1"/>
          <p:cNvSpPr>
            <a:spLocks noGrp="1"/>
          </p:cNvSpPr>
          <p:nvPr>
            <p:ph type="title" hasCustomPrompt="1"/>
          </p:nvPr>
        </p:nvSpPr>
        <p:spPr>
          <a:xfrm>
            <a:off x="401637" y="0"/>
            <a:ext cx="8340725" cy="1028700"/>
          </a:xfrm>
        </p:spPr>
        <p:txBody>
          <a:bodyPr/>
          <a:lstStyle>
            <a:lvl1pPr>
              <a:lnSpc>
                <a:spcPct val="80000"/>
              </a:lnSpc>
              <a:defRPr/>
            </a:lvl1pPr>
          </a:lstStyle>
          <a:p>
            <a:r>
              <a:rPr lang="pt-PT" dirty="0" err="1"/>
              <a:t>Click</a:t>
            </a:r>
            <a:r>
              <a:rPr lang="pt-PT" dirty="0"/>
              <a:t> to </a:t>
            </a:r>
            <a:r>
              <a:rPr lang="pt-PT" dirty="0" err="1"/>
              <a:t>edit</a:t>
            </a:r>
            <a:r>
              <a:rPr lang="pt-PT" dirty="0"/>
              <a:t> </a:t>
            </a:r>
            <a:r>
              <a:rPr lang="pt-PT" dirty="0" err="1"/>
              <a:t>text</a:t>
            </a:r>
            <a:endParaRPr lang="en-GB" dirty="0"/>
          </a:p>
        </p:txBody>
      </p:sp>
      <p:sp>
        <p:nvSpPr>
          <p:cNvPr id="8" name="Marcador de Posição de Conteúdo 18"/>
          <p:cNvSpPr>
            <a:spLocks noGrp="1"/>
          </p:cNvSpPr>
          <p:nvPr>
            <p:ph sz="quarter" idx="13" hasCustomPrompt="1"/>
          </p:nvPr>
        </p:nvSpPr>
        <p:spPr>
          <a:xfrm>
            <a:off x="3238817" y="1028700"/>
            <a:ext cx="5905182" cy="5505450"/>
          </a:xfrm>
          <a:noFill/>
        </p:spPr>
        <p:txBody>
          <a:bodyPr>
            <a:normAutofit/>
          </a:bodyPr>
          <a:lstStyle>
            <a:lvl1pPr>
              <a:defRPr sz="2400"/>
            </a:lvl1pPr>
            <a:lvl2pPr>
              <a:defRPr sz="1200"/>
            </a:lvl2pPr>
            <a:lvl3pPr>
              <a:defRPr sz="1800"/>
            </a:lvl3pPr>
            <a:lvl4pPr>
              <a:spcAft>
                <a:spcPts val="1000"/>
              </a:spcAft>
              <a:defRPr sz="1800"/>
            </a:lvl4pPr>
            <a:lvl5pPr>
              <a:spcAft>
                <a:spcPts val="800"/>
              </a:spcAft>
              <a:defRPr sz="1600"/>
            </a:lvl5pPr>
            <a:lvl6pPr>
              <a:spcAft>
                <a:spcPts val="800"/>
              </a:spcAft>
              <a:defRPr sz="1600"/>
            </a:lvl6pPr>
          </a:lstStyle>
          <a:p>
            <a:pPr lvl="0"/>
            <a:r>
              <a:rPr lang="pt-PT" dirty="0" err="1"/>
              <a:t>Click</a:t>
            </a:r>
            <a:r>
              <a:rPr lang="pt-PT" dirty="0"/>
              <a:t> to </a:t>
            </a:r>
            <a:r>
              <a:rPr lang="pt-PT" dirty="0" err="1"/>
              <a:t>edit</a:t>
            </a:r>
            <a:r>
              <a:rPr lang="pt-PT" dirty="0"/>
              <a:t> </a:t>
            </a:r>
            <a:r>
              <a:rPr lang="pt-PT" dirty="0" err="1"/>
              <a:t>text</a:t>
            </a:r>
            <a:r>
              <a:rPr lang="pt-PT" dirty="0"/>
              <a:t> </a:t>
            </a:r>
            <a:r>
              <a:rPr lang="pt-PT" dirty="0" err="1"/>
              <a:t>level</a:t>
            </a:r>
            <a:r>
              <a:rPr lang="pt-PT" dirty="0"/>
              <a:t> 1</a:t>
            </a:r>
          </a:p>
          <a:p>
            <a:pPr lvl="1"/>
            <a:r>
              <a:rPr lang="pt-PT" dirty="0" err="1"/>
              <a:t>Level</a:t>
            </a:r>
            <a:r>
              <a:rPr lang="pt-PT" dirty="0"/>
              <a:t> 2</a:t>
            </a:r>
          </a:p>
          <a:p>
            <a:pPr lvl="2"/>
            <a:r>
              <a:rPr lang="pt-PT" dirty="0" err="1"/>
              <a:t>Level</a:t>
            </a:r>
            <a:r>
              <a:rPr lang="pt-PT" dirty="0"/>
              <a:t> 3</a:t>
            </a:r>
          </a:p>
          <a:p>
            <a:pPr lvl="3"/>
            <a:r>
              <a:rPr lang="pt-PT" dirty="0" err="1"/>
              <a:t>Level</a:t>
            </a:r>
            <a:r>
              <a:rPr lang="pt-PT" dirty="0"/>
              <a:t> 4</a:t>
            </a:r>
          </a:p>
          <a:p>
            <a:pPr lvl="4"/>
            <a:r>
              <a:rPr lang="pt-PT" dirty="0" err="1"/>
              <a:t>Level</a:t>
            </a:r>
            <a:r>
              <a:rPr lang="pt-PT" dirty="0"/>
              <a:t> 5</a:t>
            </a:r>
          </a:p>
          <a:p>
            <a:pPr lvl="5"/>
            <a:r>
              <a:rPr lang="pt-PT" dirty="0" err="1"/>
              <a:t>Level</a:t>
            </a:r>
            <a:r>
              <a:rPr lang="pt-PT" dirty="0"/>
              <a:t> 6</a:t>
            </a:r>
            <a:endParaRPr lang="en-GB" dirty="0"/>
          </a:p>
        </p:txBody>
      </p:sp>
      <p:sp>
        <p:nvSpPr>
          <p:cNvPr id="10" name="Marcador de Posição de Conteúdo 20"/>
          <p:cNvSpPr>
            <a:spLocks noGrp="1"/>
          </p:cNvSpPr>
          <p:nvPr>
            <p:ph sz="quarter" idx="14"/>
          </p:nvPr>
        </p:nvSpPr>
        <p:spPr>
          <a:xfrm>
            <a:off x="401639" y="1028700"/>
            <a:ext cx="2665412" cy="5505450"/>
          </a:xfrm>
        </p:spPr>
        <p:txBody>
          <a:bodyPr/>
          <a:lstStyle>
            <a:lvl1pPr>
              <a:lnSpc>
                <a:spcPct val="92000"/>
              </a:lnSpc>
              <a:spcAft>
                <a:spcPts val="800"/>
              </a:spcAft>
              <a:defRPr sz="2000" baseline="0"/>
            </a:lvl1pPr>
            <a:lvl2pPr>
              <a:spcAft>
                <a:spcPts val="600"/>
              </a:spcAft>
              <a:defRPr sz="1000" baseline="0"/>
            </a:lvl2pPr>
            <a:lvl3pPr>
              <a:lnSpc>
                <a:spcPct val="90000"/>
              </a:lnSpc>
              <a:spcAft>
                <a:spcPts val="800"/>
              </a:spcAft>
              <a:defRPr sz="1600" baseline="0"/>
            </a:lvl3pPr>
            <a:lvl4pPr marL="169863" indent="-169863">
              <a:lnSpc>
                <a:spcPct val="90000"/>
              </a:lnSpc>
              <a:spcBef>
                <a:spcPts val="400"/>
              </a:spcBef>
              <a:spcAft>
                <a:spcPts val="400"/>
              </a:spcAft>
              <a:defRPr sz="1600" b="0" i="0" baseline="0">
                <a:latin typeface="Calibri" panose="020F0502020204030204" pitchFamily="34" charset="0"/>
              </a:defRPr>
            </a:lvl4pPr>
            <a:lvl5pPr marL="344488" indent="-169863">
              <a:lnSpc>
                <a:spcPct val="90000"/>
              </a:lnSpc>
              <a:spcBef>
                <a:spcPts val="300"/>
              </a:spcBef>
              <a:spcAft>
                <a:spcPts val="300"/>
              </a:spcAft>
              <a:defRPr sz="1400" baseline="0"/>
            </a:lvl5pPr>
            <a:lvl6pPr>
              <a:lnSpc>
                <a:spcPts val="1700"/>
              </a:lnSpc>
              <a:spcAft>
                <a:spcPts val="800"/>
              </a:spcAft>
              <a:defRPr sz="1500" baseline="0"/>
            </a:lvl6p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p>
        </p:txBody>
      </p:sp>
    </p:spTree>
    <p:extLst>
      <p:ext uri="{BB962C8B-B14F-4D97-AF65-F5344CB8AC3E}">
        <p14:creationId xmlns:p14="http://schemas.microsoft.com/office/powerpoint/2010/main" val="42477352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column infographics slide">
    <p:bg>
      <p:bgPr>
        <a:solidFill>
          <a:schemeClr val="tx2"/>
        </a:solidFill>
        <a:effectLst/>
      </p:bgPr>
    </p:bg>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p:txBody>
          <a:bodyPr/>
          <a:lstStyle/>
          <a:p>
            <a:r>
              <a:rPr lang="en-US"/>
              <a:t>©2014 NOV | Proprietary and confidential.</a:t>
            </a:r>
            <a:endParaRPr lang="en-GB"/>
          </a:p>
        </p:txBody>
      </p:sp>
      <p:sp>
        <p:nvSpPr>
          <p:cNvPr id="4" name="Marcador de Posição do Rodapé 3"/>
          <p:cNvSpPr>
            <a:spLocks noGrp="1"/>
          </p:cNvSpPr>
          <p:nvPr>
            <p:ph type="ftr" sz="quarter" idx="11"/>
          </p:nvPr>
        </p:nvSpPr>
        <p:spPr/>
        <p:txBody>
          <a:bodyPr/>
          <a:lstStyle/>
          <a:p>
            <a:r>
              <a:rPr lang="en-GB" dirty="0"/>
              <a:t>Presentation Name - 00/00/00    |</a:t>
            </a:r>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Título 1"/>
          <p:cNvSpPr>
            <a:spLocks noGrp="1"/>
          </p:cNvSpPr>
          <p:nvPr>
            <p:ph type="title"/>
          </p:nvPr>
        </p:nvSpPr>
        <p:spPr>
          <a:xfrm>
            <a:off x="406401" y="0"/>
            <a:ext cx="8335962" cy="1028700"/>
          </a:xfrm>
        </p:spPr>
        <p:txBody>
          <a:bodyPr/>
          <a:lstStyle>
            <a:lvl1pPr>
              <a:lnSpc>
                <a:spcPct val="80000"/>
              </a:lnSpc>
              <a:defRPr/>
            </a:lvl1pPr>
          </a:lstStyle>
          <a:p>
            <a:r>
              <a:rPr lang="en-US" dirty="0"/>
              <a:t>Click to edit Master title style</a:t>
            </a:r>
            <a:endParaRPr lang="en-GB" dirty="0"/>
          </a:p>
        </p:txBody>
      </p:sp>
      <p:sp>
        <p:nvSpPr>
          <p:cNvPr id="14" name="Marcador de Posição da Imagem 39"/>
          <p:cNvSpPr>
            <a:spLocks noGrp="1"/>
          </p:cNvSpPr>
          <p:nvPr>
            <p:ph type="pic" sz="quarter" idx="13" hasCustomPrompt="1"/>
          </p:nvPr>
        </p:nvSpPr>
        <p:spPr>
          <a:xfrm>
            <a:off x="401638" y="2276475"/>
            <a:ext cx="1960562" cy="1762125"/>
          </a:xfrm>
        </p:spPr>
        <p:txBody>
          <a:bodyPr tIns="1097280"/>
          <a:lstStyle>
            <a:lvl1pPr>
              <a:lnSpc>
                <a:spcPts val="1600"/>
              </a:lnSpc>
              <a:defRPr sz="1400" b="0" i="0" baseline="0">
                <a:solidFill>
                  <a:schemeClr val="accent1">
                    <a:lumMod val="60000"/>
                    <a:lumOff val="40000"/>
                  </a:schemeClr>
                </a:solidFill>
                <a:latin typeface="Calibri Light" panose="020F0302020204030204" pitchFamily="34" charset="0"/>
              </a:defRPr>
            </a:lvl1pPr>
          </a:lstStyle>
          <a:p>
            <a:r>
              <a:rPr lang="en-US" dirty="0"/>
              <a:t>Click to insert infographic</a:t>
            </a:r>
            <a:endParaRPr lang="en-GB" dirty="0"/>
          </a:p>
        </p:txBody>
      </p:sp>
      <p:sp>
        <p:nvSpPr>
          <p:cNvPr id="15" name="Marcador de Posição do Texto 44"/>
          <p:cNvSpPr>
            <a:spLocks noGrp="1"/>
          </p:cNvSpPr>
          <p:nvPr>
            <p:ph type="body" sz="quarter" idx="14" hasCustomPrompt="1"/>
          </p:nvPr>
        </p:nvSpPr>
        <p:spPr>
          <a:xfrm>
            <a:off x="401638" y="4402785"/>
            <a:ext cx="1960562" cy="1247775"/>
          </a:xfrm>
        </p:spPr>
        <p:txBody>
          <a:bodyPr anchor="t">
            <a:normAutofit/>
          </a:bodyPr>
          <a:lstStyle>
            <a:lvl1pPr>
              <a:lnSpc>
                <a:spcPct val="90000"/>
              </a:lnSpc>
              <a:defRPr/>
            </a:lvl1pPr>
            <a:lvl2pPr>
              <a:lnSpc>
                <a:spcPct val="90000"/>
              </a:lnSpc>
              <a:defRPr/>
            </a:lvl2pPr>
          </a:lstStyle>
          <a:p>
            <a:pPr lvl="0"/>
            <a:r>
              <a:rPr lang="pt-PT" dirty="0"/>
              <a:t>Bold </a:t>
            </a:r>
            <a:r>
              <a:rPr lang="pt-PT" dirty="0" err="1"/>
              <a:t>level</a:t>
            </a:r>
            <a:r>
              <a:rPr lang="pt-PT" dirty="0"/>
              <a:t> 1</a:t>
            </a:r>
          </a:p>
          <a:p>
            <a:pPr lvl="1"/>
            <a:r>
              <a:rPr lang="pt-PT" dirty="0"/>
              <a:t>Light </a:t>
            </a:r>
            <a:r>
              <a:rPr lang="pt-PT" dirty="0" err="1"/>
              <a:t>level</a:t>
            </a:r>
            <a:r>
              <a:rPr lang="pt-PT" dirty="0"/>
              <a:t> 2</a:t>
            </a:r>
          </a:p>
        </p:txBody>
      </p:sp>
      <p:sp>
        <p:nvSpPr>
          <p:cNvPr id="16" name="Marcador de Posição da Imagem 39"/>
          <p:cNvSpPr>
            <a:spLocks noGrp="1"/>
          </p:cNvSpPr>
          <p:nvPr>
            <p:ph type="pic" sz="quarter" idx="15" hasCustomPrompt="1"/>
          </p:nvPr>
        </p:nvSpPr>
        <p:spPr>
          <a:xfrm>
            <a:off x="2525714" y="2276475"/>
            <a:ext cx="1960562" cy="1762125"/>
          </a:xfrm>
        </p:spPr>
        <p:txBody>
          <a:bodyPr tIns="1097280"/>
          <a:lstStyle>
            <a:lvl1pPr>
              <a:lnSpc>
                <a:spcPts val="1600"/>
              </a:lnSpc>
              <a:defRPr sz="1400" b="0" i="0" baseline="0">
                <a:solidFill>
                  <a:schemeClr val="accent1">
                    <a:lumMod val="60000"/>
                    <a:lumOff val="40000"/>
                  </a:schemeClr>
                </a:solidFill>
                <a:latin typeface="Calibri Light" panose="020F0302020204030204" pitchFamily="34" charset="0"/>
              </a:defRPr>
            </a:lvl1pPr>
          </a:lstStyle>
          <a:p>
            <a:r>
              <a:rPr lang="en-US" dirty="0"/>
              <a:t>Click to insert infographic</a:t>
            </a:r>
            <a:endParaRPr lang="en-GB" dirty="0"/>
          </a:p>
        </p:txBody>
      </p:sp>
      <p:sp>
        <p:nvSpPr>
          <p:cNvPr id="17" name="Marcador de Posição do Texto 44"/>
          <p:cNvSpPr>
            <a:spLocks noGrp="1"/>
          </p:cNvSpPr>
          <p:nvPr>
            <p:ph type="body" sz="quarter" idx="16" hasCustomPrompt="1"/>
          </p:nvPr>
        </p:nvSpPr>
        <p:spPr>
          <a:xfrm>
            <a:off x="2525714" y="4402785"/>
            <a:ext cx="1960562" cy="1247775"/>
          </a:xfrm>
        </p:spPr>
        <p:txBody>
          <a:bodyPr anchor="t">
            <a:normAutofit/>
          </a:bodyPr>
          <a:lstStyle>
            <a:lvl1pPr marL="0" marR="0" indent="0" algn="ctr" defTabSz="914400" rtl="0" eaLnBrk="1" fontAlgn="auto" latinLnBrk="0" hangingPunct="1">
              <a:lnSpc>
                <a:spcPct val="90000"/>
              </a:lnSpc>
              <a:spcBef>
                <a:spcPts val="0"/>
              </a:spcBef>
              <a:spcAft>
                <a:spcPts val="0"/>
              </a:spcAft>
              <a:buClrTx/>
              <a:buSzTx/>
              <a:buFontTx/>
              <a:buNone/>
              <a:tabLst/>
              <a:defRPr/>
            </a:lvl1pPr>
            <a:lvl2pPr>
              <a:lnSpc>
                <a:spcPct val="90000"/>
              </a:lnSpc>
              <a:defRPr/>
            </a:lvl2pPr>
          </a:lstStyle>
          <a:p>
            <a:pPr marL="0" marR="0" lvl="1" indent="0" algn="ctr" defTabSz="914400" rtl="0" eaLnBrk="1" fontAlgn="auto" latinLnBrk="0" hangingPunct="1">
              <a:lnSpc>
                <a:spcPts val="2200"/>
              </a:lnSpc>
              <a:spcBef>
                <a:spcPts val="0"/>
              </a:spcBef>
              <a:spcAft>
                <a:spcPts val="0"/>
              </a:spcAft>
              <a:buClrTx/>
              <a:buSzTx/>
              <a:buFontTx/>
              <a:buNone/>
              <a:tabLst/>
              <a:defRPr/>
            </a:pPr>
            <a:r>
              <a:rPr lang="pt-PT" dirty="0"/>
              <a:t>Light </a:t>
            </a:r>
            <a:r>
              <a:rPr lang="pt-PT" dirty="0" err="1"/>
              <a:t>level</a:t>
            </a:r>
            <a:r>
              <a:rPr lang="pt-PT" dirty="0"/>
              <a:t> 2</a:t>
            </a:r>
          </a:p>
          <a:p>
            <a:pPr lvl="0"/>
            <a:r>
              <a:rPr lang="pt-PT" dirty="0"/>
              <a:t>Bold </a:t>
            </a:r>
            <a:r>
              <a:rPr lang="pt-PT" dirty="0" err="1"/>
              <a:t>level</a:t>
            </a:r>
            <a:r>
              <a:rPr lang="pt-PT" dirty="0"/>
              <a:t> 1</a:t>
            </a:r>
          </a:p>
        </p:txBody>
      </p:sp>
      <p:sp>
        <p:nvSpPr>
          <p:cNvPr id="18" name="Marcador de Posição da Imagem 39"/>
          <p:cNvSpPr>
            <a:spLocks noGrp="1"/>
          </p:cNvSpPr>
          <p:nvPr>
            <p:ph type="pic" sz="quarter" idx="17" hasCustomPrompt="1"/>
          </p:nvPr>
        </p:nvSpPr>
        <p:spPr>
          <a:xfrm>
            <a:off x="4659314" y="2276475"/>
            <a:ext cx="1960562" cy="1762125"/>
          </a:xfrm>
        </p:spPr>
        <p:txBody>
          <a:bodyPr tIns="1097280"/>
          <a:lstStyle>
            <a:lvl1pPr>
              <a:lnSpc>
                <a:spcPts val="1600"/>
              </a:lnSpc>
              <a:defRPr sz="1400" b="0" i="0" baseline="0">
                <a:solidFill>
                  <a:schemeClr val="accent1">
                    <a:lumMod val="60000"/>
                    <a:lumOff val="40000"/>
                  </a:schemeClr>
                </a:solidFill>
                <a:latin typeface="Calibri Light" panose="020F0302020204030204" pitchFamily="34" charset="0"/>
              </a:defRPr>
            </a:lvl1pPr>
          </a:lstStyle>
          <a:p>
            <a:r>
              <a:rPr lang="en-US" dirty="0"/>
              <a:t>Click to insert infographic</a:t>
            </a:r>
            <a:endParaRPr lang="en-GB" dirty="0"/>
          </a:p>
        </p:txBody>
      </p:sp>
      <p:sp>
        <p:nvSpPr>
          <p:cNvPr id="19" name="Marcador de Posição do Texto 44"/>
          <p:cNvSpPr>
            <a:spLocks noGrp="1"/>
          </p:cNvSpPr>
          <p:nvPr>
            <p:ph type="body" sz="quarter" idx="18" hasCustomPrompt="1"/>
          </p:nvPr>
        </p:nvSpPr>
        <p:spPr>
          <a:xfrm>
            <a:off x="4659314" y="4402785"/>
            <a:ext cx="1960562" cy="1247775"/>
          </a:xfrm>
        </p:spPr>
        <p:txBody>
          <a:bodyPr anchor="t">
            <a:normAutofit/>
          </a:bodyPr>
          <a:lstStyle>
            <a:lvl1pPr>
              <a:lnSpc>
                <a:spcPct val="90000"/>
              </a:lnSpc>
              <a:defRPr/>
            </a:lvl1pPr>
            <a:lvl2pPr>
              <a:lnSpc>
                <a:spcPct val="90000"/>
              </a:lnSpc>
              <a:defRPr/>
            </a:lvl2pPr>
          </a:lstStyle>
          <a:p>
            <a:pPr lvl="0"/>
            <a:r>
              <a:rPr lang="pt-PT" dirty="0"/>
              <a:t>Bold </a:t>
            </a:r>
            <a:r>
              <a:rPr lang="pt-PT" dirty="0" err="1"/>
              <a:t>level</a:t>
            </a:r>
            <a:r>
              <a:rPr lang="pt-PT" dirty="0"/>
              <a:t> 1</a:t>
            </a:r>
          </a:p>
          <a:p>
            <a:pPr lvl="1"/>
            <a:r>
              <a:rPr lang="pt-PT" dirty="0"/>
              <a:t>Light </a:t>
            </a:r>
            <a:r>
              <a:rPr lang="pt-PT" dirty="0" err="1"/>
              <a:t>level</a:t>
            </a:r>
            <a:r>
              <a:rPr lang="pt-PT" dirty="0"/>
              <a:t> 2</a:t>
            </a:r>
          </a:p>
        </p:txBody>
      </p:sp>
      <p:sp>
        <p:nvSpPr>
          <p:cNvPr id="20" name="Marcador de Posição da Imagem 39"/>
          <p:cNvSpPr>
            <a:spLocks noGrp="1"/>
          </p:cNvSpPr>
          <p:nvPr>
            <p:ph type="pic" sz="quarter" idx="19" hasCustomPrompt="1"/>
          </p:nvPr>
        </p:nvSpPr>
        <p:spPr>
          <a:xfrm>
            <a:off x="6781801" y="2276475"/>
            <a:ext cx="1960562" cy="1762125"/>
          </a:xfrm>
        </p:spPr>
        <p:txBody>
          <a:bodyPr tIns="1097280"/>
          <a:lstStyle>
            <a:lvl1pPr>
              <a:lnSpc>
                <a:spcPts val="1600"/>
              </a:lnSpc>
              <a:defRPr sz="1400" b="0" i="0" baseline="0">
                <a:solidFill>
                  <a:schemeClr val="accent1">
                    <a:lumMod val="60000"/>
                    <a:lumOff val="40000"/>
                  </a:schemeClr>
                </a:solidFill>
                <a:latin typeface="Calibri Light" panose="020F0302020204030204" pitchFamily="34" charset="0"/>
              </a:defRPr>
            </a:lvl1pPr>
          </a:lstStyle>
          <a:p>
            <a:r>
              <a:rPr lang="en-US" dirty="0"/>
              <a:t>Click to insert infographic</a:t>
            </a:r>
            <a:endParaRPr lang="en-GB" dirty="0"/>
          </a:p>
        </p:txBody>
      </p:sp>
      <p:sp>
        <p:nvSpPr>
          <p:cNvPr id="21" name="Marcador de Posição do Texto 44"/>
          <p:cNvSpPr>
            <a:spLocks noGrp="1"/>
          </p:cNvSpPr>
          <p:nvPr>
            <p:ph type="body" sz="quarter" idx="20" hasCustomPrompt="1"/>
          </p:nvPr>
        </p:nvSpPr>
        <p:spPr>
          <a:xfrm>
            <a:off x="6781801" y="4402785"/>
            <a:ext cx="1960562" cy="1247775"/>
          </a:xfrm>
        </p:spPr>
        <p:txBody>
          <a:bodyPr anchor="t">
            <a:normAutofit/>
          </a:bodyPr>
          <a:lstStyle>
            <a:lvl1pPr>
              <a:lnSpc>
                <a:spcPct val="90000"/>
              </a:lnSpc>
              <a:defRPr/>
            </a:lvl1pPr>
            <a:lvl2pPr marL="0" marR="0" indent="0" algn="ctr" defTabSz="914400" rtl="0" eaLnBrk="1" fontAlgn="auto" latinLnBrk="0" hangingPunct="1">
              <a:lnSpc>
                <a:spcPct val="90000"/>
              </a:lnSpc>
              <a:spcBef>
                <a:spcPts val="0"/>
              </a:spcBef>
              <a:spcAft>
                <a:spcPts val="0"/>
              </a:spcAft>
              <a:buClrTx/>
              <a:buSzTx/>
              <a:buFontTx/>
              <a:buNone/>
              <a:tabLst/>
              <a:defRPr/>
            </a:lvl2pPr>
          </a:lstStyle>
          <a:p>
            <a:pPr marL="0" marR="0" lvl="1" indent="0" algn="ctr" defTabSz="914400" rtl="0" eaLnBrk="1" fontAlgn="auto" latinLnBrk="0" hangingPunct="1">
              <a:lnSpc>
                <a:spcPts val="2200"/>
              </a:lnSpc>
              <a:spcBef>
                <a:spcPts val="0"/>
              </a:spcBef>
              <a:spcAft>
                <a:spcPts val="0"/>
              </a:spcAft>
              <a:buClrTx/>
              <a:buSzTx/>
              <a:buFontTx/>
              <a:buNone/>
              <a:tabLst/>
              <a:defRPr/>
            </a:pPr>
            <a:r>
              <a:rPr lang="pt-PT" dirty="0"/>
              <a:t>Light </a:t>
            </a:r>
            <a:r>
              <a:rPr lang="pt-PT" dirty="0" err="1"/>
              <a:t>level</a:t>
            </a:r>
            <a:r>
              <a:rPr lang="pt-PT" dirty="0"/>
              <a:t> 2</a:t>
            </a:r>
          </a:p>
          <a:p>
            <a:pPr lvl="0"/>
            <a:r>
              <a:rPr lang="pt-PT" dirty="0"/>
              <a:t>Bold </a:t>
            </a:r>
            <a:r>
              <a:rPr lang="pt-PT" dirty="0" err="1"/>
              <a:t>level</a:t>
            </a:r>
            <a:r>
              <a:rPr lang="pt-PT" dirty="0"/>
              <a:t> 1</a:t>
            </a:r>
          </a:p>
        </p:txBody>
      </p:sp>
    </p:spTree>
    <p:extLst>
      <p:ext uri="{BB962C8B-B14F-4D97-AF65-F5344CB8AC3E}">
        <p14:creationId xmlns:p14="http://schemas.microsoft.com/office/powerpoint/2010/main" val="35575926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ull-width infographic">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p:txBody>
          <a:bodyPr/>
          <a:lstStyle>
            <a:lvl1pPr>
              <a:defRPr>
                <a:solidFill>
                  <a:schemeClr val="bg2">
                    <a:lumMod val="60000"/>
                    <a:lumOff val="40000"/>
                  </a:schemeClr>
                </a:solidFill>
              </a:defRPr>
            </a:lvl1pPr>
          </a:lstStyle>
          <a:p>
            <a:r>
              <a:rPr lang="en-US"/>
              <a:t>©2014 NOV | Proprietary and confidential.</a:t>
            </a:r>
            <a:endParaRPr lang="en-GB"/>
          </a:p>
        </p:txBody>
      </p:sp>
      <p:sp>
        <p:nvSpPr>
          <p:cNvPr id="4" name="Marcador de Posição do Rodapé 3"/>
          <p:cNvSpPr>
            <a:spLocks noGrp="1"/>
          </p:cNvSpPr>
          <p:nvPr>
            <p:ph type="ftr" sz="quarter" idx="11"/>
          </p:nvPr>
        </p:nvSpPr>
        <p:spPr/>
        <p:txBody>
          <a:bodyPr/>
          <a:lstStyle>
            <a:lvl1pPr>
              <a:defRPr>
                <a:solidFill>
                  <a:schemeClr val="bg2">
                    <a:lumMod val="60000"/>
                    <a:lumOff val="40000"/>
                  </a:schemeClr>
                </a:solidFill>
              </a:defRPr>
            </a:lvl1p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lvl1pPr>
              <a:defRPr>
                <a:solidFill>
                  <a:schemeClr val="bg2">
                    <a:lumMod val="60000"/>
                    <a:lumOff val="40000"/>
                  </a:schemeClr>
                </a:solidFill>
              </a:defRPr>
            </a:lvl1pPr>
          </a:lstStyle>
          <a:p>
            <a:fld id="{F3059166-117D-4637-8327-6220B26033D6}" type="slidenum">
              <a:rPr lang="en-GB" smtClean="0"/>
              <a:pPr/>
              <a:t>‹#›</a:t>
            </a:fld>
            <a:endParaRPr lang="en-GB" dirty="0"/>
          </a:p>
        </p:txBody>
      </p:sp>
      <p:sp>
        <p:nvSpPr>
          <p:cNvPr id="6" name="Título 1"/>
          <p:cNvSpPr>
            <a:spLocks noGrp="1"/>
          </p:cNvSpPr>
          <p:nvPr>
            <p:ph type="title"/>
          </p:nvPr>
        </p:nvSpPr>
        <p:spPr>
          <a:xfrm>
            <a:off x="401637" y="0"/>
            <a:ext cx="8340725" cy="1028700"/>
          </a:xfrm>
        </p:spPr>
        <p:txBody>
          <a:bodyPr/>
          <a:lstStyle>
            <a:lvl1pPr>
              <a:lnSpc>
                <a:spcPct val="80000"/>
              </a:lnSpc>
              <a:defRPr>
                <a:solidFill>
                  <a:schemeClr val="bg2"/>
                </a:solidFill>
              </a:defRPr>
            </a:lvl1pPr>
          </a:lstStyle>
          <a:p>
            <a:r>
              <a:rPr lang="en-US" dirty="0"/>
              <a:t>Click to edit Master title style</a:t>
            </a:r>
            <a:endParaRPr lang="en-GB" dirty="0"/>
          </a:p>
        </p:txBody>
      </p:sp>
      <p:sp>
        <p:nvSpPr>
          <p:cNvPr id="7" name="Marcador de Posição da Imagem 17"/>
          <p:cNvSpPr>
            <a:spLocks noGrp="1"/>
          </p:cNvSpPr>
          <p:nvPr>
            <p:ph type="pic" sz="quarter" idx="13" hasCustomPrompt="1"/>
          </p:nvPr>
        </p:nvSpPr>
        <p:spPr>
          <a:xfrm>
            <a:off x="401637" y="1028700"/>
            <a:ext cx="8340726" cy="5505450"/>
          </a:xfrm>
        </p:spPr>
        <p:txBody>
          <a:bodyPr tIns="2971800"/>
          <a:lstStyle>
            <a:lvl1pPr>
              <a:defRPr b="0" baseline="0">
                <a:solidFill>
                  <a:schemeClr val="accent5"/>
                </a:solidFill>
                <a:latin typeface="Calibri" panose="020F0502020204030204" pitchFamily="34" charset="0"/>
              </a:defRPr>
            </a:lvl1pPr>
          </a:lstStyle>
          <a:p>
            <a:r>
              <a:rPr lang="en-US" dirty="0"/>
              <a:t>Click icon to insert infographic</a:t>
            </a:r>
            <a:endParaRPr lang="en-GB" dirty="0"/>
          </a:p>
        </p:txBody>
      </p:sp>
    </p:spTree>
    <p:extLst>
      <p:ext uri="{BB962C8B-B14F-4D97-AF65-F5344CB8AC3E}">
        <p14:creationId xmlns:p14="http://schemas.microsoft.com/office/powerpoint/2010/main" val="2225672487"/>
      </p:ext>
    </p:extLst>
  </p:cSld>
  <p:clrMapOvr>
    <a:masterClrMapping/>
  </p:clrMapOvr>
  <p:hf hdr="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ull-screen quote or take-away">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p:txBody>
          <a:bodyPr/>
          <a:lstStyle/>
          <a:p>
            <a:r>
              <a:rPr lang="en-US"/>
              <a:t>©2014 NOV | Proprietary and confidential.</a:t>
            </a:r>
            <a:endParaRPr lang="en-GB" dirty="0"/>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Marcador de Posição do Texto 21"/>
          <p:cNvSpPr>
            <a:spLocks noGrp="1"/>
          </p:cNvSpPr>
          <p:nvPr>
            <p:ph type="body" sz="quarter" idx="13" hasCustomPrompt="1"/>
          </p:nvPr>
        </p:nvSpPr>
        <p:spPr>
          <a:xfrm>
            <a:off x="401638" y="1028700"/>
            <a:ext cx="8340724" cy="5505450"/>
          </a:xfrm>
        </p:spPr>
        <p:txBody>
          <a:bodyPr/>
          <a:lstStyle>
            <a:lvl1pPr marL="164592" indent="-164592">
              <a:lnSpc>
                <a:spcPct val="89000"/>
              </a:lnSpc>
              <a:buFontTx/>
              <a:buNone/>
              <a:defRPr sz="3000" b="0" i="1" cap="none" baseline="0">
                <a:latin typeface="Calibri" panose="020F0502020204030204" pitchFamily="34" charset="0"/>
              </a:defRPr>
            </a:lvl1pPr>
            <a:lvl2pPr marL="164592" indent="173736">
              <a:lnSpc>
                <a:spcPct val="98000"/>
              </a:lnSpc>
              <a:spcAft>
                <a:spcPts val="550"/>
              </a:spcAft>
              <a:buFont typeface="Source Sans Pro" panose="020B0503030403020204" pitchFamily="34" charset="0"/>
              <a:buChar char="‒"/>
              <a:tabLst/>
              <a:defRPr sz="1300" b="0" i="0" cap="none" baseline="0">
                <a:latin typeface="Calibri" panose="020F0502020204030204" pitchFamily="34" charset="0"/>
              </a:defRPr>
            </a:lvl2pPr>
            <a:lvl3pPr marL="347472" indent="0">
              <a:lnSpc>
                <a:spcPct val="99000"/>
              </a:lnSpc>
              <a:spcAft>
                <a:spcPts val="550"/>
              </a:spcAft>
              <a:defRPr sz="1300" b="0" i="0" cap="none" baseline="0">
                <a:latin typeface="Calibri Light" panose="020F0302020204030204" pitchFamily="34" charset="0"/>
              </a:defRPr>
            </a:lvl3pPr>
            <a:lvl4pPr marL="347472" indent="0">
              <a:lnSpc>
                <a:spcPts val="1600"/>
              </a:lnSpc>
              <a:spcAft>
                <a:spcPts val="550"/>
              </a:spcAft>
              <a:defRPr sz="1300" b="0" i="0" cap="none" baseline="0">
                <a:latin typeface="Source Sans Pro Light" panose="020B0403030403020204" pitchFamily="34" charset="0"/>
              </a:defRPr>
            </a:lvl4pPr>
            <a:lvl5pPr marL="347472" indent="0">
              <a:lnSpc>
                <a:spcPts val="1600"/>
              </a:lnSpc>
              <a:spcAft>
                <a:spcPts val="550"/>
              </a:spcAft>
              <a:defRPr sz="1300" b="0" i="0" cap="none" baseline="0">
                <a:latin typeface="Source Sans Pro Light" panose="020B0403030403020204" pitchFamily="34" charset="0"/>
              </a:defRPr>
            </a:lvl5pPr>
          </a:lstStyle>
          <a:p>
            <a:pPr lvl="0"/>
            <a:r>
              <a:rPr lang="pt-PT" dirty="0"/>
              <a:t>“</a:t>
            </a:r>
            <a:r>
              <a:rPr lang="pt-PT" dirty="0" err="1"/>
              <a:t>Click</a:t>
            </a:r>
            <a:r>
              <a:rPr lang="pt-PT" dirty="0"/>
              <a:t> to </a:t>
            </a:r>
            <a:r>
              <a:rPr lang="pt-PT" dirty="0" err="1"/>
              <a:t>edit</a:t>
            </a:r>
            <a:r>
              <a:rPr lang="pt-PT" dirty="0"/>
              <a:t> </a:t>
            </a:r>
            <a:r>
              <a:rPr lang="pt-PT" dirty="0" err="1"/>
              <a:t>text</a:t>
            </a:r>
            <a:r>
              <a:rPr lang="pt-PT" dirty="0"/>
              <a:t>”</a:t>
            </a:r>
          </a:p>
          <a:p>
            <a:pPr lvl="1"/>
            <a:r>
              <a:rPr lang="pt-PT" dirty="0"/>
              <a:t>Second level</a:t>
            </a:r>
          </a:p>
          <a:p>
            <a:pPr lvl="2"/>
            <a:r>
              <a:rPr lang="pt-PT" dirty="0"/>
              <a:t>Third level</a:t>
            </a:r>
          </a:p>
        </p:txBody>
      </p:sp>
    </p:spTree>
    <p:extLst>
      <p:ext uri="{BB962C8B-B14F-4D97-AF65-F5344CB8AC3E}">
        <p14:creationId xmlns:p14="http://schemas.microsoft.com/office/powerpoint/2010/main" val="145191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1, all bullets">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a:xfrm>
            <a:off x="401636" y="6631383"/>
            <a:ext cx="3457075" cy="90092"/>
          </a:xfrm>
        </p:spPr>
        <p:txBody>
          <a:bodyPr/>
          <a:lstStyle/>
          <a:p>
            <a:r>
              <a:rPr lang="en-US" dirty="0">
                <a:solidFill>
                  <a:srgbClr val="B7AFAC"/>
                </a:solidFill>
              </a:rPr>
              <a:t>©2015  </a:t>
            </a:r>
            <a:r>
              <a:rPr lang="en-US" dirty="0" err="1">
                <a:solidFill>
                  <a:srgbClr val="B7AFAC"/>
                </a:solidFill>
              </a:rPr>
              <a:t>Tuboscope</a:t>
            </a:r>
            <a:r>
              <a:rPr lang="en-US" dirty="0">
                <a:solidFill>
                  <a:srgbClr val="B7AFAC"/>
                </a:solidFill>
              </a:rPr>
              <a:t> | NOV Wellbore Technology   -  Proprietary and confidential.</a:t>
            </a:r>
            <a:endParaRPr lang="en-GB" dirty="0">
              <a:solidFill>
                <a:srgbClr val="B7AFAC"/>
              </a:solidFill>
            </a:endParaRPr>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Título 1"/>
          <p:cNvSpPr>
            <a:spLocks noGrp="1"/>
          </p:cNvSpPr>
          <p:nvPr>
            <p:ph type="title"/>
          </p:nvPr>
        </p:nvSpPr>
        <p:spPr>
          <a:xfrm>
            <a:off x="401637" y="0"/>
            <a:ext cx="8340725" cy="1028700"/>
          </a:xfrm>
        </p:spPr>
        <p:txBody>
          <a:bodyPr/>
          <a:lstStyle>
            <a:lvl1pPr>
              <a:lnSpc>
                <a:spcPct val="80000"/>
              </a:lnSpc>
              <a:defRPr/>
            </a:lvl1pPr>
          </a:lstStyle>
          <a:p>
            <a:r>
              <a:rPr lang="en-US"/>
              <a:t>Click to edit Master title style</a:t>
            </a:r>
            <a:endParaRPr lang="en-GB" dirty="0"/>
          </a:p>
        </p:txBody>
      </p:sp>
      <p:sp>
        <p:nvSpPr>
          <p:cNvPr id="7" name="Marcador de Posição de Conteúdo 5"/>
          <p:cNvSpPr>
            <a:spLocks noGrp="1"/>
          </p:cNvSpPr>
          <p:nvPr>
            <p:ph sz="quarter" idx="13"/>
          </p:nvPr>
        </p:nvSpPr>
        <p:spPr>
          <a:xfrm>
            <a:off x="401638" y="1028700"/>
            <a:ext cx="8340725" cy="5505450"/>
          </a:xfrm>
        </p:spPr>
        <p:txBody>
          <a:bodyPr/>
          <a:lstStyle>
            <a:lvl1pPr marL="230188" indent="-230188">
              <a:spcBef>
                <a:spcPts val="1300"/>
              </a:spcBef>
              <a:spcAft>
                <a:spcPts val="600"/>
              </a:spcAft>
              <a:buFont typeface="Arial" panose="020B0604020202020204" pitchFamily="34" charset="0"/>
              <a:buChar char="•"/>
              <a:defRPr/>
            </a:lvl1pPr>
            <a:lvl2pPr marL="460375" indent="-230188">
              <a:spcAft>
                <a:spcPts val="1000"/>
              </a:spcAft>
              <a:buFont typeface="Source Sans Pro" panose="020B0503030403020204" pitchFamily="34" charset="0"/>
              <a:buChar char="‒"/>
              <a:defRPr sz="2000" baseline="0"/>
            </a:lvl2pPr>
            <a:lvl3pPr marL="682625" indent="-227013">
              <a:spcAft>
                <a:spcPts val="600"/>
              </a:spcAft>
              <a:buFont typeface="Arial" panose="020B0604020202020204" pitchFamily="34" charset="0"/>
              <a:buChar char="•"/>
              <a:defRPr sz="1800"/>
            </a:lvl3pPr>
            <a:lvl4pPr marL="230188" indent="0">
              <a:spcAft>
                <a:spcPts val="800"/>
              </a:spcAft>
              <a:defRPr sz="1800"/>
            </a:lvl4pPr>
            <a:lvl5pPr marL="230188" indent="0">
              <a:spcAft>
                <a:spcPts val="800"/>
              </a:spcAft>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dirty="0"/>
          </a:p>
        </p:txBody>
      </p:sp>
    </p:spTree>
    <p:extLst>
      <p:ext uri="{BB962C8B-B14F-4D97-AF65-F5344CB8AC3E}">
        <p14:creationId xmlns:p14="http://schemas.microsoft.com/office/powerpoint/2010/main" val="1596610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1, 2-column all bullets">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a:xfrm>
            <a:off x="401637" y="6631383"/>
            <a:ext cx="3276144" cy="90092"/>
          </a:xfrm>
        </p:spPr>
        <p:txBody>
          <a:bodyPr/>
          <a:lstStyle/>
          <a:p>
            <a:r>
              <a:rPr lang="en-US" dirty="0">
                <a:solidFill>
                  <a:srgbClr val="B7AFAC"/>
                </a:solidFill>
              </a:rPr>
              <a:t>©2015  </a:t>
            </a:r>
            <a:r>
              <a:rPr lang="en-US" dirty="0" err="1">
                <a:solidFill>
                  <a:srgbClr val="B7AFAC"/>
                </a:solidFill>
              </a:rPr>
              <a:t>Tuboscope</a:t>
            </a:r>
            <a:r>
              <a:rPr lang="en-US" dirty="0">
                <a:solidFill>
                  <a:srgbClr val="B7AFAC"/>
                </a:solidFill>
              </a:rPr>
              <a:t> | NOV Wellbore Technology   -  Proprietary and confidential.</a:t>
            </a:r>
            <a:endParaRPr lang="en-GB" dirty="0">
              <a:solidFill>
                <a:srgbClr val="B7AFAC"/>
              </a:solidFill>
            </a:endParaRPr>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Título 1"/>
          <p:cNvSpPr>
            <a:spLocks noGrp="1"/>
          </p:cNvSpPr>
          <p:nvPr>
            <p:ph type="title"/>
          </p:nvPr>
        </p:nvSpPr>
        <p:spPr>
          <a:xfrm>
            <a:off x="401637" y="0"/>
            <a:ext cx="8340725" cy="1028700"/>
          </a:xfrm>
        </p:spPr>
        <p:txBody>
          <a:bodyPr/>
          <a:lstStyle>
            <a:lvl1pPr>
              <a:lnSpc>
                <a:spcPct val="80000"/>
              </a:lnSpc>
              <a:defRPr/>
            </a:lvl1pPr>
          </a:lstStyle>
          <a:p>
            <a:r>
              <a:rPr lang="en-US"/>
              <a:t>Click to edit Master title style</a:t>
            </a:r>
            <a:endParaRPr lang="en-GB" dirty="0"/>
          </a:p>
        </p:txBody>
      </p:sp>
      <p:sp>
        <p:nvSpPr>
          <p:cNvPr id="7" name="Marcador de Posição de Conteúdo 5"/>
          <p:cNvSpPr>
            <a:spLocks noGrp="1"/>
          </p:cNvSpPr>
          <p:nvPr>
            <p:ph sz="quarter" idx="13"/>
          </p:nvPr>
        </p:nvSpPr>
        <p:spPr>
          <a:xfrm>
            <a:off x="401639" y="1028700"/>
            <a:ext cx="4087812" cy="5505450"/>
          </a:xfrm>
        </p:spPr>
        <p:txBody>
          <a:bodyPr>
            <a:normAutofit/>
          </a:bodyPr>
          <a:lstStyle>
            <a:lvl1pPr marL="230188" indent="-230188">
              <a:spcBef>
                <a:spcPts val="1000"/>
              </a:spcBef>
              <a:spcAft>
                <a:spcPts val="500"/>
              </a:spcAft>
              <a:buFont typeface="Arial" panose="020B0604020202020204" pitchFamily="34" charset="0"/>
              <a:buChar char="•"/>
              <a:defRPr sz="2000"/>
            </a:lvl1pPr>
            <a:lvl2pPr marL="460375" indent="-230188">
              <a:spcAft>
                <a:spcPts val="600"/>
              </a:spcAft>
              <a:buFont typeface="Source Sans Pro" panose="020B0503030403020204" pitchFamily="34" charset="0"/>
              <a:buChar char="‒"/>
              <a:defRPr sz="1800" baseline="0"/>
            </a:lvl2pPr>
            <a:lvl3pPr marL="682625" indent="-227013">
              <a:lnSpc>
                <a:spcPct val="80000"/>
              </a:lnSpc>
              <a:spcAft>
                <a:spcPts val="500"/>
              </a:spcAft>
              <a:buFont typeface="Arial" panose="020B0604020202020204" pitchFamily="34" charset="0"/>
              <a:buChar char="•"/>
              <a:defRPr sz="1600"/>
            </a:lvl3pPr>
            <a:lvl4pPr marL="230188" indent="0">
              <a:lnSpc>
                <a:spcPct val="90000"/>
              </a:lnSpc>
              <a:spcAft>
                <a:spcPts val="600"/>
              </a:spcAft>
              <a:defRPr sz="1600"/>
            </a:lvl4pPr>
            <a:lvl5pPr marL="230188" indent="0">
              <a:lnSpc>
                <a:spcPct val="90000"/>
              </a:lnSpc>
              <a:spcAft>
                <a:spcPts val="600"/>
              </a:spcAft>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dirty="0"/>
          </a:p>
        </p:txBody>
      </p:sp>
      <p:sp>
        <p:nvSpPr>
          <p:cNvPr id="8" name="Marcador de Posição de Conteúdo 5"/>
          <p:cNvSpPr>
            <a:spLocks noGrp="1"/>
          </p:cNvSpPr>
          <p:nvPr>
            <p:ph sz="quarter" idx="14"/>
          </p:nvPr>
        </p:nvSpPr>
        <p:spPr>
          <a:xfrm>
            <a:off x="4654550" y="1028700"/>
            <a:ext cx="4087812" cy="5505450"/>
          </a:xfrm>
        </p:spPr>
        <p:txBody>
          <a:bodyPr>
            <a:normAutofit/>
          </a:bodyPr>
          <a:lstStyle>
            <a:lvl1pPr marL="230188" indent="-230188">
              <a:spcBef>
                <a:spcPts val="1000"/>
              </a:spcBef>
              <a:spcAft>
                <a:spcPts val="500"/>
              </a:spcAft>
              <a:buFont typeface="Arial" panose="020B0604020202020204" pitchFamily="34" charset="0"/>
              <a:buChar char="•"/>
              <a:defRPr sz="2000"/>
            </a:lvl1pPr>
            <a:lvl2pPr marL="460375" indent="-230188">
              <a:spcAft>
                <a:spcPts val="600"/>
              </a:spcAft>
              <a:buFont typeface="Source Sans Pro" panose="020B0503030403020204" pitchFamily="34" charset="0"/>
              <a:buChar char="‒"/>
              <a:defRPr sz="1800" baseline="0"/>
            </a:lvl2pPr>
            <a:lvl3pPr marL="682625" indent="-227013">
              <a:lnSpc>
                <a:spcPct val="80000"/>
              </a:lnSpc>
              <a:spcAft>
                <a:spcPts val="500"/>
              </a:spcAft>
              <a:buFont typeface="Arial" panose="020B0604020202020204" pitchFamily="34" charset="0"/>
              <a:buChar char="•"/>
              <a:defRPr sz="1600"/>
            </a:lvl3pPr>
            <a:lvl4pPr marL="230188" indent="0">
              <a:lnSpc>
                <a:spcPct val="90000"/>
              </a:lnSpc>
              <a:spcAft>
                <a:spcPts val="600"/>
              </a:spcAft>
              <a:defRPr sz="1600"/>
            </a:lvl4pPr>
            <a:lvl5pPr marL="230188" indent="0">
              <a:lnSpc>
                <a:spcPct val="90000"/>
              </a:lnSpc>
              <a:spcAft>
                <a:spcPts val="600"/>
              </a:spcAft>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dirty="0"/>
          </a:p>
        </p:txBody>
      </p:sp>
    </p:spTree>
    <p:extLst>
      <p:ext uri="{BB962C8B-B14F-4D97-AF65-F5344CB8AC3E}">
        <p14:creationId xmlns:p14="http://schemas.microsoft.com/office/powerpoint/2010/main" val="2160566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TITLE ONLY">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a:xfrm>
            <a:off x="401636" y="6631383"/>
            <a:ext cx="3585815" cy="90092"/>
          </a:xfrm>
        </p:spPr>
        <p:txBody>
          <a:bodyPr/>
          <a:lstStyle/>
          <a:p>
            <a:r>
              <a:rPr lang="en-US" dirty="0">
                <a:solidFill>
                  <a:srgbClr val="B7AFAC"/>
                </a:solidFill>
              </a:rPr>
              <a:t>©2015  </a:t>
            </a:r>
            <a:r>
              <a:rPr lang="en-US" dirty="0" err="1">
                <a:solidFill>
                  <a:srgbClr val="B7AFAC"/>
                </a:solidFill>
              </a:rPr>
              <a:t>Tuboscope</a:t>
            </a:r>
            <a:r>
              <a:rPr lang="en-US" dirty="0">
                <a:solidFill>
                  <a:srgbClr val="B7AFAC"/>
                </a:solidFill>
              </a:rPr>
              <a:t> | NOV Wellbore Technology   -  Proprietary and confidential.</a:t>
            </a:r>
            <a:endParaRPr lang="en-GB" dirty="0">
              <a:solidFill>
                <a:srgbClr val="B7AFAC"/>
              </a:solidFill>
            </a:endParaRPr>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Título 1"/>
          <p:cNvSpPr>
            <a:spLocks noGrp="1"/>
          </p:cNvSpPr>
          <p:nvPr>
            <p:ph type="title"/>
          </p:nvPr>
        </p:nvSpPr>
        <p:spPr>
          <a:xfrm>
            <a:off x="401637" y="0"/>
            <a:ext cx="8340725" cy="1028700"/>
          </a:xfrm>
        </p:spPr>
        <p:txBody>
          <a:bodyPr/>
          <a:lstStyle>
            <a:lvl1pPr>
              <a:lnSpc>
                <a:spcPct val="80000"/>
              </a:lnSpc>
              <a:defRPr/>
            </a:lvl1pPr>
          </a:lstStyle>
          <a:p>
            <a:r>
              <a:rPr lang="en-US"/>
              <a:t>Click to edit Master title style</a:t>
            </a:r>
            <a:endParaRPr lang="en-GB" dirty="0"/>
          </a:p>
        </p:txBody>
      </p:sp>
    </p:spTree>
    <p:extLst>
      <p:ext uri="{BB962C8B-B14F-4D97-AF65-F5344CB8AC3E}">
        <p14:creationId xmlns:p14="http://schemas.microsoft.com/office/powerpoint/2010/main" val="1160611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tyle 2, Copywriting">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a:xfrm>
            <a:off x="401637" y="6631383"/>
            <a:ext cx="4239952" cy="90092"/>
          </a:xfrm>
        </p:spPr>
        <p:txBody>
          <a:bodyPr/>
          <a:lstStyle/>
          <a:p>
            <a:r>
              <a:rPr lang="en-US" dirty="0"/>
              <a:t>©2014 NOV | Proprietary and confidential.</a:t>
            </a:r>
            <a:endParaRPr lang="en-GB" dirty="0"/>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Título 1"/>
          <p:cNvSpPr>
            <a:spLocks noGrp="1"/>
          </p:cNvSpPr>
          <p:nvPr>
            <p:ph type="title"/>
          </p:nvPr>
        </p:nvSpPr>
        <p:spPr>
          <a:xfrm>
            <a:off x="401637" y="0"/>
            <a:ext cx="8340725" cy="1028700"/>
          </a:xfrm>
        </p:spPr>
        <p:txBody>
          <a:bodyPr/>
          <a:lstStyle>
            <a:lvl1pPr>
              <a:lnSpc>
                <a:spcPct val="80000"/>
              </a:lnSpc>
              <a:defRPr/>
            </a:lvl1pPr>
          </a:lstStyle>
          <a:p>
            <a:r>
              <a:rPr lang="en-US" dirty="0"/>
              <a:t>Click to edit Master title style</a:t>
            </a:r>
            <a:endParaRPr lang="en-GB" dirty="0"/>
          </a:p>
        </p:txBody>
      </p:sp>
      <p:sp>
        <p:nvSpPr>
          <p:cNvPr id="7" name="Marcador de Posição de Conteúdo 18"/>
          <p:cNvSpPr>
            <a:spLocks noGrp="1"/>
          </p:cNvSpPr>
          <p:nvPr>
            <p:ph sz="quarter" idx="13"/>
          </p:nvPr>
        </p:nvSpPr>
        <p:spPr>
          <a:xfrm>
            <a:off x="401638" y="1028700"/>
            <a:ext cx="8340724" cy="5505450"/>
          </a:xfrm>
        </p:spPr>
        <p:txBody>
          <a:bodyPr/>
          <a:lstStyle>
            <a:lvl2pPr>
              <a:spcAft>
                <a:spcPts val="600"/>
              </a:spcAft>
              <a:defRPr/>
            </a:lvl2pPr>
            <a:lvl3pPr>
              <a:lnSpc>
                <a:spcPct val="90000"/>
              </a:lnSpc>
              <a:defRPr/>
            </a:lvl3pPr>
            <a:lvl4pPr>
              <a:lnSpc>
                <a:spcPct val="90000"/>
              </a:lnSpc>
              <a:spcBef>
                <a:spcPts val="500"/>
              </a:spcBef>
              <a:spcAft>
                <a:spcPts val="500"/>
              </a:spcAft>
              <a:defRPr/>
            </a:lvl4pPr>
            <a:lvl5pPr>
              <a:lnSpc>
                <a:spcPct val="90000"/>
              </a:lnSpc>
              <a:spcBef>
                <a:spcPts val="400"/>
              </a:spcBef>
              <a:spcAft>
                <a:spcPts val="400"/>
              </a:spcAft>
              <a:defRPr/>
            </a:lvl5p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p>
        </p:txBody>
      </p:sp>
    </p:spTree>
    <p:extLst>
      <p:ext uri="{BB962C8B-B14F-4D97-AF65-F5344CB8AC3E}">
        <p14:creationId xmlns:p14="http://schemas.microsoft.com/office/powerpoint/2010/main" val="1468652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tyle 2, 2-column Copywriting">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p:txBody>
          <a:bodyPr/>
          <a:lstStyle/>
          <a:p>
            <a:r>
              <a:rPr lang="en-US"/>
              <a:t>©2014 NOV | Proprietary and confidential.</a:t>
            </a:r>
            <a:endParaRPr lang="en-GB" dirty="0"/>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Título 1"/>
          <p:cNvSpPr>
            <a:spLocks noGrp="1"/>
          </p:cNvSpPr>
          <p:nvPr>
            <p:ph type="title"/>
          </p:nvPr>
        </p:nvSpPr>
        <p:spPr>
          <a:xfrm>
            <a:off x="401637" y="0"/>
            <a:ext cx="8340725" cy="1028700"/>
          </a:xfrm>
        </p:spPr>
        <p:txBody>
          <a:bodyPr/>
          <a:lstStyle>
            <a:lvl1pPr>
              <a:lnSpc>
                <a:spcPct val="80000"/>
              </a:lnSpc>
              <a:defRPr/>
            </a:lvl1pPr>
          </a:lstStyle>
          <a:p>
            <a:r>
              <a:rPr lang="en-US" dirty="0"/>
              <a:t>Click to edit Master title style</a:t>
            </a:r>
            <a:endParaRPr lang="en-GB" dirty="0"/>
          </a:p>
        </p:txBody>
      </p:sp>
      <p:sp>
        <p:nvSpPr>
          <p:cNvPr id="7" name="Marcador de Posição de Conteúdo 20"/>
          <p:cNvSpPr>
            <a:spLocks noGrp="1"/>
          </p:cNvSpPr>
          <p:nvPr>
            <p:ph sz="quarter" idx="13"/>
          </p:nvPr>
        </p:nvSpPr>
        <p:spPr>
          <a:xfrm>
            <a:off x="401638" y="1028700"/>
            <a:ext cx="4084637" cy="5505450"/>
          </a:xfrm>
        </p:spPr>
        <p:txBody>
          <a:bodyPr/>
          <a:lstStyle>
            <a:lvl1pPr>
              <a:lnSpc>
                <a:spcPct val="92000"/>
              </a:lnSpc>
              <a:spcAft>
                <a:spcPts val="800"/>
              </a:spcAft>
              <a:defRPr sz="2000" baseline="0"/>
            </a:lvl1pPr>
            <a:lvl2pPr>
              <a:spcAft>
                <a:spcPts val="600"/>
              </a:spcAft>
              <a:defRPr sz="1000" baseline="0"/>
            </a:lvl2pPr>
            <a:lvl3pPr>
              <a:lnSpc>
                <a:spcPct val="90000"/>
              </a:lnSpc>
              <a:spcAft>
                <a:spcPts val="800"/>
              </a:spcAft>
              <a:defRPr sz="1600" baseline="0"/>
            </a:lvl3pPr>
            <a:lvl4pPr marL="169863" indent="-169863">
              <a:lnSpc>
                <a:spcPct val="90000"/>
              </a:lnSpc>
              <a:spcBef>
                <a:spcPts val="400"/>
              </a:spcBef>
              <a:spcAft>
                <a:spcPts val="400"/>
              </a:spcAft>
              <a:defRPr sz="1600" b="0" i="0" baseline="0">
                <a:latin typeface="Calibri" panose="020F0502020204030204" pitchFamily="34" charset="0"/>
              </a:defRPr>
            </a:lvl4pPr>
            <a:lvl5pPr marL="344488" indent="-169863">
              <a:lnSpc>
                <a:spcPct val="90000"/>
              </a:lnSpc>
              <a:spcBef>
                <a:spcPts val="300"/>
              </a:spcBef>
              <a:spcAft>
                <a:spcPts val="300"/>
              </a:spcAft>
              <a:defRPr sz="1400" baseline="0"/>
            </a:lvl5pPr>
            <a:lvl6pPr>
              <a:lnSpc>
                <a:spcPts val="1700"/>
              </a:lnSpc>
              <a:spcAft>
                <a:spcPts val="800"/>
              </a:spcAft>
              <a:defRPr sz="1500" baseline="0"/>
            </a:lvl6p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p>
        </p:txBody>
      </p:sp>
      <p:sp>
        <p:nvSpPr>
          <p:cNvPr id="9" name="Marcador de Posição de Conteúdo 20"/>
          <p:cNvSpPr>
            <a:spLocks noGrp="1"/>
          </p:cNvSpPr>
          <p:nvPr>
            <p:ph sz="quarter" idx="14"/>
          </p:nvPr>
        </p:nvSpPr>
        <p:spPr>
          <a:xfrm>
            <a:off x="4660900" y="1028700"/>
            <a:ext cx="4084637" cy="5505450"/>
          </a:xfrm>
        </p:spPr>
        <p:txBody>
          <a:bodyPr/>
          <a:lstStyle>
            <a:lvl1pPr>
              <a:lnSpc>
                <a:spcPct val="92000"/>
              </a:lnSpc>
              <a:spcAft>
                <a:spcPts val="800"/>
              </a:spcAft>
              <a:defRPr sz="2000" baseline="0"/>
            </a:lvl1pPr>
            <a:lvl2pPr>
              <a:spcAft>
                <a:spcPts val="600"/>
              </a:spcAft>
              <a:defRPr sz="1000" baseline="0"/>
            </a:lvl2pPr>
            <a:lvl3pPr>
              <a:lnSpc>
                <a:spcPct val="90000"/>
              </a:lnSpc>
              <a:spcAft>
                <a:spcPts val="800"/>
              </a:spcAft>
              <a:defRPr sz="1600" baseline="0"/>
            </a:lvl3pPr>
            <a:lvl4pPr marL="169863" indent="-169863">
              <a:lnSpc>
                <a:spcPct val="90000"/>
              </a:lnSpc>
              <a:spcBef>
                <a:spcPts val="400"/>
              </a:spcBef>
              <a:spcAft>
                <a:spcPts val="400"/>
              </a:spcAft>
              <a:defRPr sz="1600" b="0" i="0" baseline="0">
                <a:latin typeface="Calibri" panose="020F0502020204030204" pitchFamily="34" charset="0"/>
              </a:defRPr>
            </a:lvl4pPr>
            <a:lvl5pPr marL="344488" indent="-169863">
              <a:lnSpc>
                <a:spcPct val="90000"/>
              </a:lnSpc>
              <a:spcBef>
                <a:spcPts val="300"/>
              </a:spcBef>
              <a:spcAft>
                <a:spcPts val="300"/>
              </a:spcAft>
              <a:defRPr sz="1400" baseline="0"/>
            </a:lvl5pPr>
            <a:lvl6pPr>
              <a:lnSpc>
                <a:spcPts val="1700"/>
              </a:lnSpc>
              <a:spcAft>
                <a:spcPts val="800"/>
              </a:spcAft>
              <a:defRPr sz="1500" baseline="0"/>
            </a:lvl6p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p>
        </p:txBody>
      </p:sp>
    </p:spTree>
    <p:extLst>
      <p:ext uri="{BB962C8B-B14F-4D97-AF65-F5344CB8AC3E}">
        <p14:creationId xmlns:p14="http://schemas.microsoft.com/office/powerpoint/2010/main" val="1139788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ODUCT SLIDE 1 MASTER">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a:xfrm>
            <a:off x="401636" y="6631383"/>
            <a:ext cx="3502309" cy="90092"/>
          </a:xfrm>
        </p:spPr>
        <p:txBody>
          <a:bodyPr/>
          <a:lstStyle/>
          <a:p>
            <a:r>
              <a:rPr lang="en-US" dirty="0">
                <a:solidFill>
                  <a:srgbClr val="B7AFAC"/>
                </a:solidFill>
              </a:rPr>
              <a:t>©2015  </a:t>
            </a:r>
            <a:r>
              <a:rPr lang="en-US" dirty="0" err="1">
                <a:solidFill>
                  <a:srgbClr val="B7AFAC"/>
                </a:solidFill>
              </a:rPr>
              <a:t>Tuboscope</a:t>
            </a:r>
            <a:r>
              <a:rPr lang="en-US" dirty="0">
                <a:solidFill>
                  <a:srgbClr val="B7AFAC"/>
                </a:solidFill>
              </a:rPr>
              <a:t> | NOV Wellbore Technology   -  Proprietary and confidential.</a:t>
            </a:r>
            <a:endParaRPr lang="en-GB" dirty="0">
              <a:solidFill>
                <a:srgbClr val="B7AFAC"/>
              </a:solidFill>
            </a:endParaRPr>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Título 1"/>
          <p:cNvSpPr>
            <a:spLocks noGrp="1"/>
          </p:cNvSpPr>
          <p:nvPr>
            <p:ph type="title"/>
          </p:nvPr>
        </p:nvSpPr>
        <p:spPr>
          <a:xfrm>
            <a:off x="401637" y="0"/>
            <a:ext cx="8340725" cy="1028700"/>
          </a:xfrm>
        </p:spPr>
        <p:txBody>
          <a:bodyPr/>
          <a:lstStyle>
            <a:lvl1pPr>
              <a:lnSpc>
                <a:spcPct val="80000"/>
              </a:lnSpc>
              <a:defRPr/>
            </a:lvl1pPr>
          </a:lstStyle>
          <a:p>
            <a:r>
              <a:rPr lang="en-US" dirty="0"/>
              <a:t>Click to edit Master title style</a:t>
            </a:r>
            <a:endParaRPr lang="en-GB" dirty="0"/>
          </a:p>
        </p:txBody>
      </p:sp>
      <p:sp>
        <p:nvSpPr>
          <p:cNvPr id="8" name="Marcador de Posição da Imagem 5"/>
          <p:cNvSpPr>
            <a:spLocks noGrp="1"/>
          </p:cNvSpPr>
          <p:nvPr>
            <p:ph type="pic" sz="quarter" idx="14" hasCustomPrompt="1"/>
          </p:nvPr>
        </p:nvSpPr>
        <p:spPr>
          <a:xfrm>
            <a:off x="4657725" y="1028700"/>
            <a:ext cx="4084638" cy="5505450"/>
          </a:xfrm>
          <a:solidFill>
            <a:schemeClr val="bg1">
              <a:lumMod val="85000"/>
            </a:schemeClr>
          </a:solidFill>
        </p:spPr>
        <p:txBody>
          <a:bodyPr lIns="457200" tIns="1463040" rIns="457200" anchor="ctr"/>
          <a:lstStyle>
            <a:lvl1pPr algn="ctr">
              <a:defRPr sz="2000" baseline="0">
                <a:solidFill>
                  <a:schemeClr val="tx2"/>
                </a:solidFill>
                <a:latin typeface="+mn-lt"/>
              </a:defRPr>
            </a:lvl1pPr>
          </a:lstStyle>
          <a:p>
            <a:r>
              <a:rPr lang="en-US" dirty="0"/>
              <a:t>Click icon to insert an image. Use crop tool to size/position if necessary</a:t>
            </a:r>
            <a:endParaRPr lang="en-GB" dirty="0"/>
          </a:p>
        </p:txBody>
      </p:sp>
      <p:sp>
        <p:nvSpPr>
          <p:cNvPr id="9" name="Marcador de Posição de Conteúdo 20"/>
          <p:cNvSpPr>
            <a:spLocks noGrp="1"/>
          </p:cNvSpPr>
          <p:nvPr>
            <p:ph sz="quarter" idx="13"/>
          </p:nvPr>
        </p:nvSpPr>
        <p:spPr>
          <a:xfrm>
            <a:off x="401638" y="1028700"/>
            <a:ext cx="4084637" cy="5505450"/>
          </a:xfrm>
        </p:spPr>
        <p:txBody>
          <a:bodyPr/>
          <a:lstStyle>
            <a:lvl1pPr>
              <a:lnSpc>
                <a:spcPct val="92000"/>
              </a:lnSpc>
              <a:spcAft>
                <a:spcPts val="800"/>
              </a:spcAft>
              <a:defRPr sz="2000" baseline="0"/>
            </a:lvl1pPr>
            <a:lvl2pPr>
              <a:spcAft>
                <a:spcPts val="600"/>
              </a:spcAft>
              <a:defRPr sz="1000" baseline="0"/>
            </a:lvl2pPr>
            <a:lvl3pPr>
              <a:lnSpc>
                <a:spcPct val="90000"/>
              </a:lnSpc>
              <a:spcAft>
                <a:spcPts val="800"/>
              </a:spcAft>
              <a:defRPr sz="1600" baseline="0"/>
            </a:lvl3pPr>
            <a:lvl4pPr marL="169863" indent="-169863">
              <a:lnSpc>
                <a:spcPct val="90000"/>
              </a:lnSpc>
              <a:spcBef>
                <a:spcPts val="400"/>
              </a:spcBef>
              <a:spcAft>
                <a:spcPts val="400"/>
              </a:spcAft>
              <a:defRPr sz="1600" b="0" i="0" baseline="0">
                <a:latin typeface="Calibri" panose="020F0502020204030204" pitchFamily="34" charset="0"/>
              </a:defRPr>
            </a:lvl4pPr>
            <a:lvl5pPr marL="344488" indent="-169863">
              <a:lnSpc>
                <a:spcPct val="90000"/>
              </a:lnSpc>
              <a:spcBef>
                <a:spcPts val="300"/>
              </a:spcBef>
              <a:spcAft>
                <a:spcPts val="300"/>
              </a:spcAft>
              <a:defRPr sz="1400" baseline="0"/>
            </a:lvl5pPr>
            <a:lvl6pPr>
              <a:lnSpc>
                <a:spcPts val="1700"/>
              </a:lnSpc>
              <a:spcAft>
                <a:spcPts val="800"/>
              </a:spcAft>
              <a:defRPr sz="1500" baseline="0"/>
            </a:lvl6p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p>
        </p:txBody>
      </p:sp>
    </p:spTree>
    <p:extLst>
      <p:ext uri="{BB962C8B-B14F-4D97-AF65-F5344CB8AC3E}">
        <p14:creationId xmlns:p14="http://schemas.microsoft.com/office/powerpoint/2010/main" val="46815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ODUCT SLIDE 2 MASTER">
    <p:spTree>
      <p:nvGrpSpPr>
        <p:cNvPr id="1" name=""/>
        <p:cNvGrpSpPr/>
        <p:nvPr/>
      </p:nvGrpSpPr>
      <p:grpSpPr>
        <a:xfrm>
          <a:off x="0" y="0"/>
          <a:ext cx="0" cy="0"/>
          <a:chOff x="0" y="0"/>
          <a:chExt cx="0" cy="0"/>
        </a:xfrm>
      </p:grpSpPr>
      <p:sp>
        <p:nvSpPr>
          <p:cNvPr id="3" name="Marcador de Posição da Data 2"/>
          <p:cNvSpPr>
            <a:spLocks noGrp="1"/>
          </p:cNvSpPr>
          <p:nvPr>
            <p:ph type="dt" sz="half" idx="10"/>
          </p:nvPr>
        </p:nvSpPr>
        <p:spPr/>
        <p:txBody>
          <a:bodyPr/>
          <a:lstStyle/>
          <a:p>
            <a:r>
              <a:rPr lang="en-US"/>
              <a:t>©2014 NOV | Proprietary and confidential.</a:t>
            </a:r>
            <a:endParaRPr lang="en-GB" dirty="0"/>
          </a:p>
        </p:txBody>
      </p:sp>
      <p:sp>
        <p:nvSpPr>
          <p:cNvPr id="4" name="Marcador de Posição do Rodapé 3"/>
          <p:cNvSpPr>
            <a:spLocks noGrp="1"/>
          </p:cNvSpPr>
          <p:nvPr>
            <p:ph type="ftr" sz="quarter" idx="11"/>
          </p:nvPr>
        </p:nvSpPr>
        <p:spPr/>
        <p:txBody>
          <a:bodyPr/>
          <a:lstStyle/>
          <a:p>
            <a:r>
              <a:rPr lang="en-GB"/>
              <a:t>Presentation Name - 00/00/00    |</a:t>
            </a:r>
            <a:endParaRPr lang="en-GB" dirty="0"/>
          </a:p>
        </p:txBody>
      </p:sp>
      <p:sp>
        <p:nvSpPr>
          <p:cNvPr id="5" name="Marcador de Posição do Número do Diapositivo 4"/>
          <p:cNvSpPr>
            <a:spLocks noGrp="1"/>
          </p:cNvSpPr>
          <p:nvPr>
            <p:ph type="sldNum" sz="quarter" idx="12"/>
          </p:nvPr>
        </p:nvSpPr>
        <p:spPr/>
        <p:txBody>
          <a:bodyPr/>
          <a:lstStyle/>
          <a:p>
            <a:fld id="{F3059166-117D-4637-8327-6220B26033D6}" type="slidenum">
              <a:rPr lang="en-GB" smtClean="0"/>
              <a:pPr/>
              <a:t>‹#›</a:t>
            </a:fld>
            <a:endParaRPr lang="en-GB" dirty="0"/>
          </a:p>
        </p:txBody>
      </p:sp>
      <p:sp>
        <p:nvSpPr>
          <p:cNvPr id="6" name="Título 1"/>
          <p:cNvSpPr>
            <a:spLocks noGrp="1"/>
          </p:cNvSpPr>
          <p:nvPr>
            <p:ph type="title"/>
          </p:nvPr>
        </p:nvSpPr>
        <p:spPr>
          <a:xfrm>
            <a:off x="401637" y="0"/>
            <a:ext cx="8340725" cy="1028700"/>
          </a:xfrm>
        </p:spPr>
        <p:txBody>
          <a:bodyPr/>
          <a:lstStyle>
            <a:lvl1pPr>
              <a:lnSpc>
                <a:spcPct val="80000"/>
              </a:lnSpc>
              <a:defRPr/>
            </a:lvl1pPr>
          </a:lstStyle>
          <a:p>
            <a:r>
              <a:rPr lang="en-US" dirty="0"/>
              <a:t>Click to edit Master title style</a:t>
            </a:r>
            <a:endParaRPr lang="en-GB" dirty="0"/>
          </a:p>
        </p:txBody>
      </p:sp>
      <p:sp>
        <p:nvSpPr>
          <p:cNvPr id="7" name="Marcador de Posição da Imagem 5"/>
          <p:cNvSpPr>
            <a:spLocks noGrp="1"/>
          </p:cNvSpPr>
          <p:nvPr>
            <p:ph type="pic" sz="quarter" idx="13" hasCustomPrompt="1"/>
          </p:nvPr>
        </p:nvSpPr>
        <p:spPr>
          <a:xfrm>
            <a:off x="401637" y="1028699"/>
            <a:ext cx="5503545" cy="2666999"/>
          </a:xfrm>
          <a:solidFill>
            <a:schemeClr val="bg1">
              <a:lumMod val="85000"/>
            </a:schemeClr>
          </a:solidFill>
        </p:spPr>
        <p:txBody>
          <a:bodyPr lIns="457200" tIns="1097280" rIns="457200" anchor="ctr"/>
          <a:lstStyle>
            <a:lvl1pPr algn="ctr">
              <a:defRPr sz="2000" baseline="0">
                <a:solidFill>
                  <a:schemeClr val="tx2"/>
                </a:solidFill>
                <a:latin typeface="+mn-lt"/>
              </a:defRPr>
            </a:lvl1pPr>
          </a:lstStyle>
          <a:p>
            <a:r>
              <a:rPr lang="en-US" dirty="0"/>
              <a:t>Click icon to insert an image. Use crop tool to size/position if necessary</a:t>
            </a:r>
            <a:endParaRPr lang="en-GB" dirty="0"/>
          </a:p>
        </p:txBody>
      </p:sp>
      <p:sp>
        <p:nvSpPr>
          <p:cNvPr id="8" name="Marcador de Posição da Imagem 5"/>
          <p:cNvSpPr>
            <a:spLocks noGrp="1"/>
          </p:cNvSpPr>
          <p:nvPr>
            <p:ph type="pic" sz="quarter" idx="15" hasCustomPrompt="1"/>
          </p:nvPr>
        </p:nvSpPr>
        <p:spPr>
          <a:xfrm>
            <a:off x="401637" y="3867149"/>
            <a:ext cx="5503545" cy="2666999"/>
          </a:xfrm>
          <a:solidFill>
            <a:schemeClr val="bg1">
              <a:lumMod val="85000"/>
            </a:schemeClr>
          </a:solidFill>
        </p:spPr>
        <p:txBody>
          <a:bodyPr lIns="457200" tIns="1097280" rIns="457200" anchor="ctr"/>
          <a:lstStyle>
            <a:lvl1pPr algn="ctr">
              <a:defRPr sz="2000" baseline="0">
                <a:solidFill>
                  <a:schemeClr val="tx2"/>
                </a:solidFill>
                <a:latin typeface="+mn-lt"/>
              </a:defRPr>
            </a:lvl1pPr>
          </a:lstStyle>
          <a:p>
            <a:r>
              <a:rPr lang="en-US" dirty="0"/>
              <a:t>Click icon to insert an image. Use crop tool to size/position if necessary</a:t>
            </a:r>
            <a:endParaRPr lang="en-GB" dirty="0"/>
          </a:p>
        </p:txBody>
      </p:sp>
      <p:sp>
        <p:nvSpPr>
          <p:cNvPr id="10" name="Marcador de Posição de Conteúdo 20"/>
          <p:cNvSpPr>
            <a:spLocks noGrp="1"/>
          </p:cNvSpPr>
          <p:nvPr>
            <p:ph sz="quarter" idx="14"/>
          </p:nvPr>
        </p:nvSpPr>
        <p:spPr>
          <a:xfrm>
            <a:off x="6083300" y="1028700"/>
            <a:ext cx="2662237" cy="5505450"/>
          </a:xfrm>
        </p:spPr>
        <p:txBody>
          <a:bodyPr/>
          <a:lstStyle>
            <a:lvl1pPr>
              <a:lnSpc>
                <a:spcPct val="92000"/>
              </a:lnSpc>
              <a:spcAft>
                <a:spcPts val="800"/>
              </a:spcAft>
              <a:defRPr sz="2000" baseline="0"/>
            </a:lvl1pPr>
            <a:lvl2pPr>
              <a:spcAft>
                <a:spcPts val="600"/>
              </a:spcAft>
              <a:defRPr sz="1000" baseline="0"/>
            </a:lvl2pPr>
            <a:lvl3pPr>
              <a:lnSpc>
                <a:spcPct val="90000"/>
              </a:lnSpc>
              <a:spcAft>
                <a:spcPts val="800"/>
              </a:spcAft>
              <a:defRPr sz="1600" baseline="0"/>
            </a:lvl3pPr>
            <a:lvl4pPr marL="169863" indent="-169863">
              <a:lnSpc>
                <a:spcPct val="90000"/>
              </a:lnSpc>
              <a:spcBef>
                <a:spcPts val="400"/>
              </a:spcBef>
              <a:spcAft>
                <a:spcPts val="400"/>
              </a:spcAft>
              <a:defRPr sz="1600" b="0" i="0" baseline="0">
                <a:latin typeface="Calibri" panose="020F0502020204030204" pitchFamily="34" charset="0"/>
              </a:defRPr>
            </a:lvl4pPr>
            <a:lvl5pPr marL="344488" indent="-169863">
              <a:lnSpc>
                <a:spcPct val="90000"/>
              </a:lnSpc>
              <a:spcBef>
                <a:spcPts val="300"/>
              </a:spcBef>
              <a:spcAft>
                <a:spcPts val="300"/>
              </a:spcAft>
              <a:defRPr sz="1400" baseline="0"/>
            </a:lvl5pPr>
            <a:lvl6pPr>
              <a:lnSpc>
                <a:spcPts val="1700"/>
              </a:lnSpc>
              <a:spcAft>
                <a:spcPts val="800"/>
              </a:spcAft>
              <a:defRPr sz="1500" baseline="0"/>
            </a:lvl6p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p>
        </p:txBody>
      </p:sp>
    </p:spTree>
    <p:extLst>
      <p:ext uri="{BB962C8B-B14F-4D97-AF65-F5344CB8AC3E}">
        <p14:creationId xmlns:p14="http://schemas.microsoft.com/office/powerpoint/2010/main" val="15503030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5.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7.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8.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406400" y="274638"/>
            <a:ext cx="8335962" cy="1143000"/>
          </a:xfrm>
          <a:prstGeom prst="rect">
            <a:avLst/>
          </a:prstGeom>
        </p:spPr>
        <p:txBody>
          <a:bodyPr vert="horz" wrap="square" lIns="0" tIns="0" rIns="0" bIns="0" rtlCol="0" anchor="ctr">
            <a:noAutofit/>
          </a:bodyPr>
          <a:lstStyle/>
          <a:p>
            <a:r>
              <a:rPr lang="en-US" dirty="0"/>
              <a:t>Click to edit Master title style</a:t>
            </a:r>
            <a:endParaRPr lang="en-GB" dirty="0"/>
          </a:p>
        </p:txBody>
      </p:sp>
      <p:sp>
        <p:nvSpPr>
          <p:cNvPr id="3" name="Marcador de Posição do Texto 2"/>
          <p:cNvSpPr>
            <a:spLocks noGrp="1"/>
          </p:cNvSpPr>
          <p:nvPr>
            <p:ph type="body" idx="1"/>
          </p:nvPr>
        </p:nvSpPr>
        <p:spPr>
          <a:xfrm>
            <a:off x="406400" y="1600200"/>
            <a:ext cx="8335962" cy="452596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pt-PT" dirty="0"/>
          </a:p>
        </p:txBody>
      </p:sp>
      <p:sp>
        <p:nvSpPr>
          <p:cNvPr id="13" name="Marcador de Posição da Data 3"/>
          <p:cNvSpPr>
            <a:spLocks noGrp="1"/>
          </p:cNvSpPr>
          <p:nvPr>
            <p:ph type="dt" sz="half" idx="2"/>
          </p:nvPr>
        </p:nvSpPr>
        <p:spPr>
          <a:xfrm>
            <a:off x="401637" y="6631383"/>
            <a:ext cx="3375292" cy="90092"/>
          </a:xfrm>
          <a:prstGeom prst="rect">
            <a:avLst/>
          </a:prstGeom>
        </p:spPr>
        <p:txBody>
          <a:bodyPr vert="horz" lIns="0" tIns="0" rIns="0" bIns="0" rtlCol="0" anchor="b" anchorCtr="0"/>
          <a:lstStyle>
            <a:lvl1pPr algn="l">
              <a:defRPr sz="700" baseline="0">
                <a:solidFill>
                  <a:schemeClr val="bg2">
                    <a:lumMod val="40000"/>
                    <a:lumOff val="60000"/>
                  </a:schemeClr>
                </a:solidFill>
                <a:latin typeface="Calibri" panose="020F0502020204030204" pitchFamily="34" charset="0"/>
              </a:defRPr>
            </a:lvl1pPr>
          </a:lstStyle>
          <a:p>
            <a:r>
              <a:rPr lang="en-US" dirty="0">
                <a:solidFill>
                  <a:srgbClr val="B7AFAC"/>
                </a:solidFill>
              </a:rPr>
              <a:t>©2015  </a:t>
            </a:r>
            <a:r>
              <a:rPr lang="en-US" dirty="0" err="1">
                <a:solidFill>
                  <a:srgbClr val="B7AFAC"/>
                </a:solidFill>
              </a:rPr>
              <a:t>Tuboscope</a:t>
            </a:r>
            <a:r>
              <a:rPr lang="en-US" dirty="0">
                <a:solidFill>
                  <a:srgbClr val="B7AFAC"/>
                </a:solidFill>
              </a:rPr>
              <a:t> | NOV Wellbore Technology   -  Proprietary and confidential.</a:t>
            </a:r>
            <a:endParaRPr lang="en-GB" dirty="0">
              <a:solidFill>
                <a:srgbClr val="B7AFAC"/>
              </a:solidFill>
            </a:endParaRPr>
          </a:p>
        </p:txBody>
      </p:sp>
      <p:sp>
        <p:nvSpPr>
          <p:cNvPr id="14" name="Marcador de Posição do Rodapé 4"/>
          <p:cNvSpPr>
            <a:spLocks noGrp="1"/>
          </p:cNvSpPr>
          <p:nvPr>
            <p:ph type="ftr" sz="quarter" idx="3"/>
          </p:nvPr>
        </p:nvSpPr>
        <p:spPr>
          <a:xfrm>
            <a:off x="3124200" y="6631383"/>
            <a:ext cx="5364956" cy="90092"/>
          </a:xfrm>
          <a:prstGeom prst="rect">
            <a:avLst/>
          </a:prstGeom>
        </p:spPr>
        <p:txBody>
          <a:bodyPr vert="horz" lIns="0" tIns="0" rIns="0" bIns="0" rtlCol="0" anchor="b" anchorCtr="0"/>
          <a:lstStyle>
            <a:lvl1pPr algn="r">
              <a:defRPr sz="700" baseline="0">
                <a:solidFill>
                  <a:schemeClr val="bg2">
                    <a:lumMod val="40000"/>
                    <a:lumOff val="60000"/>
                  </a:schemeClr>
                </a:solidFill>
                <a:latin typeface="Calibri" panose="020F0502020204030204" pitchFamily="34" charset="0"/>
              </a:defRPr>
            </a:lvl1pPr>
          </a:lstStyle>
          <a:p>
            <a:r>
              <a:rPr lang="en-GB" dirty="0"/>
              <a:t>Presentation Name - 00/00/00    |</a:t>
            </a:r>
          </a:p>
        </p:txBody>
      </p:sp>
      <p:sp>
        <p:nvSpPr>
          <p:cNvPr id="15" name="Marcador de Posição do Número do Diapositivo 5"/>
          <p:cNvSpPr>
            <a:spLocks noGrp="1"/>
          </p:cNvSpPr>
          <p:nvPr>
            <p:ph type="sldNum" sz="quarter" idx="4"/>
          </p:nvPr>
        </p:nvSpPr>
        <p:spPr>
          <a:xfrm>
            <a:off x="8489155" y="6631383"/>
            <a:ext cx="253207" cy="90092"/>
          </a:xfrm>
          <a:prstGeom prst="rect">
            <a:avLst/>
          </a:prstGeom>
        </p:spPr>
        <p:txBody>
          <a:bodyPr vert="horz" lIns="0" tIns="0" rIns="0" bIns="0" rtlCol="0" anchor="b" anchorCtr="0"/>
          <a:lstStyle>
            <a:lvl1pPr algn="r">
              <a:defRPr sz="700" baseline="0">
                <a:solidFill>
                  <a:schemeClr val="bg2">
                    <a:lumMod val="40000"/>
                    <a:lumOff val="60000"/>
                  </a:schemeClr>
                </a:solidFill>
                <a:latin typeface="Calibri" panose="020F0502020204030204" pitchFamily="34" charset="0"/>
              </a:defRPr>
            </a:lvl1pPr>
          </a:lstStyle>
          <a:p>
            <a:fld id="{F3059166-117D-4637-8327-6220B26033D6}" type="slidenum">
              <a:rPr lang="en-GB" smtClean="0"/>
              <a:pPr/>
              <a:t>‹#›</a:t>
            </a:fld>
            <a:endParaRPr lang="en-GB" dirty="0"/>
          </a:p>
        </p:txBody>
      </p:sp>
      <p:pic>
        <p:nvPicPr>
          <p:cNvPr id="7" name="Picture 6" descr="NOV_WT_TU_Logo_Horz_4C_F.png"/>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01637" y="6274342"/>
            <a:ext cx="3375292" cy="288600"/>
          </a:xfrm>
          <a:prstGeom prst="rect">
            <a:avLst/>
          </a:prstGeom>
        </p:spPr>
      </p:pic>
    </p:spTree>
    <p:extLst>
      <p:ext uri="{BB962C8B-B14F-4D97-AF65-F5344CB8AC3E}">
        <p14:creationId xmlns:p14="http://schemas.microsoft.com/office/powerpoint/2010/main" val="7080095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21" r:id="rId3"/>
    <p:sldLayoutId id="2147483722" r:id="rId4"/>
    <p:sldLayoutId id="2147483720" r:id="rId5"/>
  </p:sldLayoutIdLst>
  <p:hf hdr="0"/>
  <p:txStyles>
    <p:title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p:titleStyle>
    <p:bodyStyle>
      <a:lvl1pPr marL="0" indent="0" algn="l" defTabSz="914400" rtl="0" eaLnBrk="1" latinLnBrk="0" hangingPunct="1">
        <a:lnSpc>
          <a:spcPct val="90000"/>
        </a:lnSpc>
        <a:spcBef>
          <a:spcPts val="1300"/>
        </a:spcBef>
        <a:spcAft>
          <a:spcPts val="600"/>
        </a:spcAft>
        <a:buFont typeface="Arial" panose="020B0604020202020204" pitchFamily="34" charset="0"/>
        <a:buNone/>
        <a:defRPr sz="2400" kern="1200" baseline="0">
          <a:solidFill>
            <a:schemeClr val="bg2"/>
          </a:solidFill>
          <a:latin typeface="Calibri" panose="020F0502020204030204" pitchFamily="34" charset="0"/>
          <a:ea typeface="+mn-ea"/>
          <a:cs typeface="+mn-cs"/>
        </a:defRPr>
      </a:lvl1pPr>
      <a:lvl2pPr marL="228600" indent="-228600" algn="l" defTabSz="914400" rtl="0" eaLnBrk="1" latinLnBrk="0" hangingPunct="1">
        <a:lnSpc>
          <a:spcPct val="90000"/>
        </a:lnSpc>
        <a:spcBef>
          <a:spcPts val="0"/>
        </a:spcBef>
        <a:spcAft>
          <a:spcPts val="1300"/>
        </a:spcAft>
        <a:buFont typeface="Arial" panose="020B0604020202020204" pitchFamily="34" charset="0"/>
        <a:buChar char="•"/>
        <a:defRPr sz="2400" b="0" i="0" kern="1200" cap="none" baseline="0">
          <a:solidFill>
            <a:schemeClr val="bg2"/>
          </a:solidFill>
          <a:latin typeface="Calibri" panose="020F0502020204030204" pitchFamily="34" charset="0"/>
          <a:ea typeface="+mn-ea"/>
          <a:cs typeface="+mn-cs"/>
        </a:defRPr>
      </a:lvl2pPr>
      <a:lvl3pPr marL="457200" indent="-227013" algn="l" defTabSz="914400" rtl="0" eaLnBrk="1" latinLnBrk="0" hangingPunct="1">
        <a:lnSpc>
          <a:spcPct val="90000"/>
        </a:lnSpc>
        <a:spcBef>
          <a:spcPts val="0"/>
        </a:spcBef>
        <a:spcAft>
          <a:spcPts val="1300"/>
        </a:spcAft>
        <a:buClr>
          <a:schemeClr val="bg2"/>
        </a:buClr>
        <a:buFont typeface="Source Sans Pro" panose="020B0503030403020204" pitchFamily="34" charset="0"/>
        <a:buChar char="‒"/>
        <a:defRPr sz="2000" b="0" i="0" kern="1200" cap="none" baseline="0">
          <a:solidFill>
            <a:schemeClr val="bg2"/>
          </a:solidFill>
          <a:latin typeface="Calibri" panose="020F0502020204030204" pitchFamily="34" charset="0"/>
          <a:ea typeface="+mn-ea"/>
          <a:cs typeface="+mn-cs"/>
        </a:defRPr>
      </a:lvl3pPr>
      <a:lvl4pPr marL="1588" indent="0" algn="l" defTabSz="914400" rtl="0" eaLnBrk="1" latinLnBrk="0" hangingPunct="1">
        <a:lnSpc>
          <a:spcPct val="90000"/>
        </a:lnSpc>
        <a:spcBef>
          <a:spcPts val="0"/>
        </a:spcBef>
        <a:spcAft>
          <a:spcPts val="1300"/>
        </a:spcAft>
        <a:buClr>
          <a:schemeClr val="bg2"/>
        </a:buClr>
        <a:buFontTx/>
        <a:buNone/>
        <a:defRPr sz="2000" b="0" i="1" kern="1200" cap="none" baseline="0">
          <a:solidFill>
            <a:schemeClr val="bg2"/>
          </a:solidFill>
          <a:latin typeface="Calibri" panose="020F0502020204030204" pitchFamily="34" charset="0"/>
          <a:ea typeface="+mn-ea"/>
          <a:cs typeface="+mn-cs"/>
        </a:defRPr>
      </a:lvl4pPr>
      <a:lvl5pPr marL="1588" indent="0" algn="l" defTabSz="914400" rtl="0" eaLnBrk="1" latinLnBrk="0" hangingPunct="1">
        <a:lnSpc>
          <a:spcPct val="90000"/>
        </a:lnSpc>
        <a:spcBef>
          <a:spcPts val="0"/>
        </a:spcBef>
        <a:spcAft>
          <a:spcPts val="1300"/>
        </a:spcAft>
        <a:buClr>
          <a:schemeClr val="bg2"/>
        </a:buClr>
        <a:buFont typeface="Source Sans Pro" panose="020B0503030403020204" pitchFamily="34" charset="0"/>
        <a:buNone/>
        <a:defRPr sz="2000" b="1" i="0" kern="1200" cap="none" baseline="0">
          <a:solidFill>
            <a:schemeClr val="bg2"/>
          </a:solidFill>
          <a:latin typeface="Calibri" panose="020F0502020204030204" pitchFamily="34" charset="0"/>
          <a:ea typeface="+mn-ea"/>
          <a:cs typeface="+mn-cs"/>
        </a:defRPr>
      </a:lvl5pPr>
      <a:lvl6pPr marL="461963" indent="0" algn="l" defTabSz="914400" rtl="0" eaLnBrk="1" latinLnBrk="0" hangingPunct="1">
        <a:lnSpc>
          <a:spcPts val="2700"/>
        </a:lnSpc>
        <a:spcBef>
          <a:spcPts val="0"/>
        </a:spcBef>
        <a:spcAft>
          <a:spcPts val="1300"/>
        </a:spcAft>
        <a:buFontTx/>
        <a:buNone/>
        <a:defRPr sz="2500" b="0" i="1" kern="1200" baseline="0">
          <a:solidFill>
            <a:schemeClr val="bg2"/>
          </a:solidFill>
          <a:latin typeface="Source Sans Pro Black" panose="020B0803030403020204" pitchFamily="34" charset="0"/>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457200" y="274638"/>
            <a:ext cx="8229600" cy="1143000"/>
          </a:xfrm>
          <a:prstGeom prst="rect">
            <a:avLst/>
          </a:prstGeom>
        </p:spPr>
        <p:txBody>
          <a:bodyPr vert="horz" wrap="square" lIns="0" tIns="0" rIns="0" bIns="0" rtlCol="0" anchor="ctr">
            <a:noAutofit/>
          </a:bodyPr>
          <a:lstStyle/>
          <a:p>
            <a:r>
              <a:rPr lang="en-US" dirty="0"/>
              <a:t>Click to edit Master title style</a:t>
            </a:r>
            <a:endParaRPr lang="en-GB" dirty="0"/>
          </a:p>
        </p:txBody>
      </p:sp>
      <p:sp>
        <p:nvSpPr>
          <p:cNvPr id="3" name="Marcador de Posição do Texto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p>
        </p:txBody>
      </p:sp>
      <p:sp>
        <p:nvSpPr>
          <p:cNvPr id="13" name="Marcador de Posição da Data 3"/>
          <p:cNvSpPr>
            <a:spLocks noGrp="1"/>
          </p:cNvSpPr>
          <p:nvPr>
            <p:ph type="dt" sz="half" idx="2"/>
          </p:nvPr>
        </p:nvSpPr>
        <p:spPr>
          <a:xfrm>
            <a:off x="401637" y="6631383"/>
            <a:ext cx="2133600" cy="90092"/>
          </a:xfrm>
          <a:prstGeom prst="rect">
            <a:avLst/>
          </a:prstGeom>
        </p:spPr>
        <p:txBody>
          <a:bodyPr vert="horz" lIns="0" tIns="0" rIns="0" bIns="0" rtlCol="0" anchor="b" anchorCtr="0"/>
          <a:lstStyle>
            <a:lvl1pPr algn="l">
              <a:defRPr sz="700" baseline="0">
                <a:solidFill>
                  <a:schemeClr val="bg1"/>
                </a:solidFill>
                <a:latin typeface="Calibri" panose="020F0502020204030204" pitchFamily="34" charset="0"/>
              </a:defRPr>
            </a:lvl1pPr>
          </a:lstStyle>
          <a:p>
            <a:r>
              <a:rPr lang="en-US" dirty="0"/>
              <a:t>©2014 NOV | Proprietary and confidential.</a:t>
            </a:r>
            <a:endParaRPr lang="en-GB" dirty="0"/>
          </a:p>
        </p:txBody>
      </p:sp>
      <p:sp>
        <p:nvSpPr>
          <p:cNvPr id="14" name="Marcador de Posição do Rodapé 4"/>
          <p:cNvSpPr>
            <a:spLocks noGrp="1"/>
          </p:cNvSpPr>
          <p:nvPr>
            <p:ph type="ftr" sz="quarter" idx="3"/>
          </p:nvPr>
        </p:nvSpPr>
        <p:spPr>
          <a:xfrm>
            <a:off x="3124200" y="6631383"/>
            <a:ext cx="5364956" cy="90092"/>
          </a:xfrm>
          <a:prstGeom prst="rect">
            <a:avLst/>
          </a:prstGeom>
        </p:spPr>
        <p:txBody>
          <a:bodyPr vert="horz" lIns="0" tIns="0" rIns="0" bIns="0" rtlCol="0" anchor="b" anchorCtr="0"/>
          <a:lstStyle>
            <a:lvl1pPr algn="r">
              <a:defRPr sz="700" baseline="0">
                <a:solidFill>
                  <a:schemeClr val="bg1"/>
                </a:solidFill>
                <a:latin typeface="Calibri" panose="020F0502020204030204" pitchFamily="34" charset="0"/>
              </a:defRPr>
            </a:lvl1pPr>
          </a:lstStyle>
          <a:p>
            <a:r>
              <a:rPr lang="en-GB" dirty="0"/>
              <a:t>Presentation Name - 00/00/00    |</a:t>
            </a:r>
          </a:p>
        </p:txBody>
      </p:sp>
      <p:sp>
        <p:nvSpPr>
          <p:cNvPr id="15" name="Marcador de Posição do Número do Diapositivo 5"/>
          <p:cNvSpPr>
            <a:spLocks noGrp="1"/>
          </p:cNvSpPr>
          <p:nvPr>
            <p:ph type="sldNum" sz="quarter" idx="4"/>
          </p:nvPr>
        </p:nvSpPr>
        <p:spPr>
          <a:xfrm>
            <a:off x="8489155" y="6631383"/>
            <a:ext cx="253207" cy="90092"/>
          </a:xfrm>
          <a:prstGeom prst="rect">
            <a:avLst/>
          </a:prstGeom>
        </p:spPr>
        <p:txBody>
          <a:bodyPr vert="horz" lIns="0" tIns="0" rIns="0" bIns="0" rtlCol="0" anchor="b" anchorCtr="0"/>
          <a:lstStyle>
            <a:lvl1pPr algn="r">
              <a:defRPr sz="700" baseline="0">
                <a:solidFill>
                  <a:schemeClr val="bg1"/>
                </a:solidFill>
                <a:latin typeface="Calibri" panose="020F0502020204030204" pitchFamily="34" charset="0"/>
              </a:defRPr>
            </a:lvl1pPr>
          </a:lstStyle>
          <a:p>
            <a:fld id="{F3059166-117D-4637-8327-6220B26033D6}" type="slidenum">
              <a:rPr lang="en-GB" smtClean="0"/>
              <a:pPr/>
              <a:t>‹#›</a:t>
            </a:fld>
            <a:endParaRPr lang="en-GB" dirty="0"/>
          </a:p>
        </p:txBody>
      </p:sp>
    </p:spTree>
    <p:extLst>
      <p:ext uri="{BB962C8B-B14F-4D97-AF65-F5344CB8AC3E}">
        <p14:creationId xmlns:p14="http://schemas.microsoft.com/office/powerpoint/2010/main" val="469545423"/>
      </p:ext>
    </p:extLst>
  </p:cSld>
  <p:clrMap bg1="lt1" tx1="dk1" bg2="lt2" tx2="dk2" accent1="accent1" accent2="accent2" accent3="accent3" accent4="accent4" accent5="accent5" accent6="accent6" hlink="hlink" folHlink="folHlink"/>
  <p:sldLayoutIdLst>
    <p:sldLayoutId id="2147483717" r:id="rId1"/>
  </p:sldLayoutIdLst>
  <p:hf hdr="0"/>
  <p:txStyles>
    <p:titleStyle>
      <a:lvl1pPr algn="l" defTabSz="914400" rtl="0" eaLnBrk="1" latinLnBrk="0" hangingPunct="1">
        <a:lnSpc>
          <a:spcPts val="3700"/>
        </a:lnSpc>
        <a:spcBef>
          <a:spcPct val="0"/>
        </a:spcBef>
        <a:buNone/>
        <a:defRPr sz="3500" kern="1200" baseline="0">
          <a:solidFill>
            <a:schemeClr val="bg1"/>
          </a:solidFill>
          <a:latin typeface="Calibri" panose="020F0502020204030204" pitchFamily="34" charset="0"/>
          <a:ea typeface="+mj-ea"/>
          <a:cs typeface="+mj-cs"/>
        </a:defRPr>
      </a:lvl1pPr>
    </p:titleStyle>
    <p:bodyStyle>
      <a:lvl1pPr marL="228600" indent="-228600" algn="l" defTabSz="914400" rtl="0" eaLnBrk="1" latinLnBrk="0" hangingPunct="1">
        <a:lnSpc>
          <a:spcPct val="91000"/>
        </a:lnSpc>
        <a:spcBef>
          <a:spcPts val="0"/>
        </a:spcBef>
        <a:spcAft>
          <a:spcPts val="1100"/>
        </a:spcAft>
        <a:buFont typeface="Arial" panose="020B0604020202020204" pitchFamily="34" charset="0"/>
        <a:buChar char="•"/>
        <a:defRPr sz="2500" kern="1200" baseline="0">
          <a:solidFill>
            <a:schemeClr val="bg1"/>
          </a:solidFill>
          <a:latin typeface="Calibri Light" panose="020F0302020204030204" pitchFamily="34" charset="0"/>
          <a:ea typeface="+mn-ea"/>
          <a:cs typeface="+mn-cs"/>
        </a:defRPr>
      </a:lvl1pPr>
      <a:lvl2pPr marL="457200" indent="-228600" algn="l" defTabSz="914400" rtl="0" eaLnBrk="1" latinLnBrk="0" hangingPunct="1">
        <a:lnSpc>
          <a:spcPct val="91000"/>
        </a:lnSpc>
        <a:spcBef>
          <a:spcPts val="0"/>
        </a:spcBef>
        <a:spcAft>
          <a:spcPts val="1100"/>
        </a:spcAft>
        <a:buFont typeface="Source Sans Pro Light" panose="020B0403030403020204" pitchFamily="34" charset="0"/>
        <a:buChar char="‒"/>
        <a:defRPr sz="2000" kern="1200" baseline="0">
          <a:solidFill>
            <a:schemeClr val="bg1"/>
          </a:solidFill>
          <a:latin typeface="+mn-lt"/>
          <a:ea typeface="+mn-ea"/>
          <a:cs typeface="+mn-cs"/>
        </a:defRPr>
      </a:lvl2pPr>
      <a:lvl3pPr marL="457200" indent="0" algn="l" defTabSz="914400" rtl="0" eaLnBrk="1" latinLnBrk="0" hangingPunct="1">
        <a:lnSpc>
          <a:spcPct val="91000"/>
        </a:lnSpc>
        <a:spcBef>
          <a:spcPts val="0"/>
        </a:spcBef>
        <a:spcAft>
          <a:spcPts val="1100"/>
        </a:spcAft>
        <a:buFontTx/>
        <a:buNone/>
        <a:defRPr sz="2000" b="0" i="1" kern="1200" baseline="0">
          <a:solidFill>
            <a:schemeClr val="bg1"/>
          </a:solidFill>
          <a:latin typeface="Calibri" panose="020F0502020204030204" pitchFamily="34" charset="0"/>
          <a:ea typeface="+mn-ea"/>
          <a:cs typeface="+mn-cs"/>
        </a:defRPr>
      </a:lvl3pPr>
      <a:lvl4pPr marL="457200" indent="0" algn="l" defTabSz="914400" rtl="0" eaLnBrk="1" latinLnBrk="0" hangingPunct="1">
        <a:lnSpc>
          <a:spcPct val="95000"/>
        </a:lnSpc>
        <a:spcBef>
          <a:spcPts val="0"/>
        </a:spcBef>
        <a:spcAft>
          <a:spcPts val="550"/>
        </a:spcAft>
        <a:buFontTx/>
        <a:buNone/>
        <a:defRPr sz="1000" b="1" kern="1200" cap="all" baseline="0">
          <a:solidFill>
            <a:schemeClr val="bg1"/>
          </a:solidFill>
          <a:latin typeface="Calibri" panose="020F0502020204030204" pitchFamily="34" charset="0"/>
          <a:ea typeface="+mn-ea"/>
          <a:cs typeface="+mn-cs"/>
        </a:defRPr>
      </a:lvl4pPr>
      <a:lvl5pPr marL="457200" indent="0" algn="l" defTabSz="914400" rtl="0" eaLnBrk="1" latinLnBrk="0" hangingPunct="1">
        <a:lnSpc>
          <a:spcPct val="95000"/>
        </a:lnSpc>
        <a:spcBef>
          <a:spcPts val="0"/>
        </a:spcBef>
        <a:spcAft>
          <a:spcPts val="1100"/>
        </a:spcAft>
        <a:buFontTx/>
        <a:buNone/>
        <a:defRPr sz="1500" b="0" kern="1200" cap="none" baseline="0">
          <a:solidFill>
            <a:schemeClr val="bg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457200" y="274638"/>
            <a:ext cx="8229600" cy="1143000"/>
          </a:xfrm>
          <a:prstGeom prst="rect">
            <a:avLst/>
          </a:prstGeom>
        </p:spPr>
        <p:txBody>
          <a:bodyPr vert="horz" wrap="square" lIns="0" tIns="0" rIns="0" bIns="0" rtlCol="0" anchor="ctr">
            <a:noAutofit/>
          </a:bodyPr>
          <a:lstStyle/>
          <a:p>
            <a:r>
              <a:rPr lang="en-US" dirty="0"/>
              <a:t>Click to edit Master title style</a:t>
            </a:r>
            <a:endParaRPr lang="en-GB" dirty="0"/>
          </a:p>
        </p:txBody>
      </p:sp>
      <p:sp>
        <p:nvSpPr>
          <p:cNvPr id="3" name="Marcador de Posição do Texto 2"/>
          <p:cNvSpPr>
            <a:spLocks noGrp="1"/>
          </p:cNvSpPr>
          <p:nvPr>
            <p:ph type="body" idx="1"/>
          </p:nvPr>
        </p:nvSpPr>
        <p:spPr>
          <a:xfrm>
            <a:off x="457200" y="1600200"/>
            <a:ext cx="8229600" cy="4525963"/>
          </a:xfrm>
          <a:prstGeom prst="rect">
            <a:avLst/>
          </a:prstGeom>
        </p:spPr>
        <p:txBody>
          <a:bodyPr vert="horz" lIns="0" tIns="0" rIns="0" bIns="0" rtlCol="0">
            <a:normAutofit/>
          </a:body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p>
        </p:txBody>
      </p:sp>
      <p:sp>
        <p:nvSpPr>
          <p:cNvPr id="13" name="Marcador de Posição da Data 3"/>
          <p:cNvSpPr>
            <a:spLocks noGrp="1"/>
          </p:cNvSpPr>
          <p:nvPr>
            <p:ph type="dt" sz="half" idx="2"/>
          </p:nvPr>
        </p:nvSpPr>
        <p:spPr>
          <a:xfrm>
            <a:off x="401637" y="6631383"/>
            <a:ext cx="2133600" cy="90092"/>
          </a:xfrm>
          <a:prstGeom prst="rect">
            <a:avLst/>
          </a:prstGeom>
        </p:spPr>
        <p:txBody>
          <a:bodyPr vert="horz" lIns="0" tIns="0" rIns="0" bIns="0" rtlCol="0" anchor="b" anchorCtr="0"/>
          <a:lstStyle>
            <a:lvl1pPr algn="l">
              <a:defRPr sz="700" baseline="0">
                <a:solidFill>
                  <a:schemeClr val="bg2">
                    <a:lumMod val="40000"/>
                    <a:lumOff val="60000"/>
                  </a:schemeClr>
                </a:solidFill>
                <a:latin typeface="Calibri" panose="020F0502020204030204" pitchFamily="34" charset="0"/>
              </a:defRPr>
            </a:lvl1pPr>
          </a:lstStyle>
          <a:p>
            <a:r>
              <a:rPr lang="en-US" dirty="0"/>
              <a:t>©2014 NOV | Proprietary and confidential.</a:t>
            </a:r>
            <a:endParaRPr lang="en-GB" dirty="0"/>
          </a:p>
        </p:txBody>
      </p:sp>
      <p:sp>
        <p:nvSpPr>
          <p:cNvPr id="14" name="Marcador de Posição do Rodapé 4"/>
          <p:cNvSpPr>
            <a:spLocks noGrp="1"/>
          </p:cNvSpPr>
          <p:nvPr>
            <p:ph type="ftr" sz="quarter" idx="3"/>
          </p:nvPr>
        </p:nvSpPr>
        <p:spPr>
          <a:xfrm>
            <a:off x="3124200" y="6631383"/>
            <a:ext cx="5364956" cy="90092"/>
          </a:xfrm>
          <a:prstGeom prst="rect">
            <a:avLst/>
          </a:prstGeom>
        </p:spPr>
        <p:txBody>
          <a:bodyPr vert="horz" lIns="0" tIns="0" rIns="0" bIns="0" rtlCol="0" anchor="b" anchorCtr="0"/>
          <a:lstStyle>
            <a:lvl1pPr algn="r">
              <a:defRPr sz="700" baseline="0">
                <a:solidFill>
                  <a:schemeClr val="bg2">
                    <a:lumMod val="40000"/>
                    <a:lumOff val="60000"/>
                  </a:schemeClr>
                </a:solidFill>
                <a:latin typeface="Calibri" panose="020F0502020204030204" pitchFamily="34" charset="0"/>
              </a:defRPr>
            </a:lvl1pPr>
          </a:lstStyle>
          <a:p>
            <a:r>
              <a:rPr lang="en-GB" dirty="0"/>
              <a:t>Presentation Name - 00/00/00    |</a:t>
            </a:r>
          </a:p>
        </p:txBody>
      </p:sp>
      <p:sp>
        <p:nvSpPr>
          <p:cNvPr id="15" name="Marcador de Posição do Número do Diapositivo 5"/>
          <p:cNvSpPr>
            <a:spLocks noGrp="1"/>
          </p:cNvSpPr>
          <p:nvPr>
            <p:ph type="sldNum" sz="quarter" idx="4"/>
          </p:nvPr>
        </p:nvSpPr>
        <p:spPr>
          <a:xfrm>
            <a:off x="8489155" y="6631383"/>
            <a:ext cx="253207" cy="90092"/>
          </a:xfrm>
          <a:prstGeom prst="rect">
            <a:avLst/>
          </a:prstGeom>
        </p:spPr>
        <p:txBody>
          <a:bodyPr vert="horz" lIns="0" tIns="0" rIns="0" bIns="0" rtlCol="0" anchor="b" anchorCtr="0"/>
          <a:lstStyle>
            <a:lvl1pPr algn="r">
              <a:defRPr sz="700" baseline="0">
                <a:solidFill>
                  <a:schemeClr val="bg2">
                    <a:lumMod val="40000"/>
                    <a:lumOff val="60000"/>
                  </a:schemeClr>
                </a:solidFill>
                <a:latin typeface="Calibri" panose="020F0502020204030204" pitchFamily="34" charset="0"/>
              </a:defRPr>
            </a:lvl1pPr>
          </a:lstStyle>
          <a:p>
            <a:fld id="{F3059166-117D-4637-8327-6220B26033D6}" type="slidenum">
              <a:rPr lang="en-GB" smtClean="0"/>
              <a:pPr/>
              <a:t>‹#›</a:t>
            </a:fld>
            <a:endParaRPr lang="en-GB" dirty="0"/>
          </a:p>
        </p:txBody>
      </p:sp>
      <p:pic>
        <p:nvPicPr>
          <p:cNvPr id="8" name="Picture 7" descr="NOV_WT_TU_Logo_Horz_4C_F.png"/>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01637" y="6274342"/>
            <a:ext cx="3375292" cy="288600"/>
          </a:xfrm>
          <a:prstGeom prst="rect">
            <a:avLst/>
          </a:prstGeom>
        </p:spPr>
      </p:pic>
    </p:spTree>
    <p:extLst>
      <p:ext uri="{BB962C8B-B14F-4D97-AF65-F5344CB8AC3E}">
        <p14:creationId xmlns:p14="http://schemas.microsoft.com/office/powerpoint/2010/main" val="2561217042"/>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24" r:id="rId5"/>
  </p:sldLayoutIdLst>
  <p:hf hdr="0"/>
  <p:txStyles>
    <p:title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p:titleStyle>
    <p:bodyStyle>
      <a:lvl1pPr marL="0" indent="0" algn="l" defTabSz="914400" rtl="0" eaLnBrk="1" latinLnBrk="0" hangingPunct="1">
        <a:lnSpc>
          <a:spcPct val="90000"/>
        </a:lnSpc>
        <a:spcBef>
          <a:spcPts val="0"/>
        </a:spcBef>
        <a:spcAft>
          <a:spcPts val="1300"/>
        </a:spcAft>
        <a:buFont typeface="Arial" panose="020B0604020202020204" pitchFamily="34" charset="0"/>
        <a:buNone/>
        <a:defRPr sz="2500" kern="1200" baseline="0">
          <a:solidFill>
            <a:schemeClr val="bg2"/>
          </a:solidFill>
          <a:latin typeface="Calibri" panose="020F0502020204030204" pitchFamily="34" charset="0"/>
          <a:ea typeface="+mn-ea"/>
          <a:cs typeface="+mn-cs"/>
        </a:defRPr>
      </a:lvl1pPr>
      <a:lvl2pPr marL="0" indent="0" algn="l" defTabSz="914400" rtl="0" eaLnBrk="1" latinLnBrk="0" hangingPunct="1">
        <a:lnSpc>
          <a:spcPct val="78000"/>
        </a:lnSpc>
        <a:spcBef>
          <a:spcPts val="0"/>
        </a:spcBef>
        <a:spcAft>
          <a:spcPts val="1300"/>
        </a:spcAft>
        <a:buFontTx/>
        <a:buNone/>
        <a:defRPr sz="1300" b="1" i="0" kern="1200" cap="all" baseline="0">
          <a:solidFill>
            <a:schemeClr val="bg2"/>
          </a:solidFill>
          <a:latin typeface="Calibri" panose="020F0502020204030204" pitchFamily="34" charset="0"/>
          <a:ea typeface="+mn-ea"/>
          <a:cs typeface="+mn-cs"/>
        </a:defRPr>
      </a:lvl2pPr>
      <a:lvl3pPr marL="0" indent="0" algn="l" defTabSz="914400" rtl="0" eaLnBrk="1" latinLnBrk="0" hangingPunct="1">
        <a:lnSpc>
          <a:spcPct val="91000"/>
        </a:lnSpc>
        <a:spcBef>
          <a:spcPts val="0"/>
        </a:spcBef>
        <a:spcAft>
          <a:spcPts val="1300"/>
        </a:spcAft>
        <a:buFontTx/>
        <a:buNone/>
        <a:defRPr sz="2000" b="0" i="0" kern="1200" baseline="0">
          <a:solidFill>
            <a:schemeClr val="bg2"/>
          </a:solidFill>
          <a:latin typeface="Calibri" panose="020F0502020204030204" pitchFamily="34" charset="0"/>
          <a:ea typeface="+mn-ea"/>
          <a:cs typeface="+mn-cs"/>
        </a:defRPr>
      </a:lvl3pPr>
      <a:lvl4pPr marL="228600" indent="-228600" algn="l" defTabSz="914400" rtl="0" eaLnBrk="1" latinLnBrk="0" hangingPunct="1">
        <a:lnSpc>
          <a:spcPct val="91000"/>
        </a:lnSpc>
        <a:spcBef>
          <a:spcPts val="0"/>
        </a:spcBef>
        <a:spcAft>
          <a:spcPts val="1300"/>
        </a:spcAft>
        <a:buFont typeface="Arial" panose="020B0604020202020204" pitchFamily="34" charset="0"/>
        <a:buChar char="•"/>
        <a:defRPr sz="2000" b="0" i="0" kern="1200" cap="none" baseline="0">
          <a:solidFill>
            <a:schemeClr val="bg2"/>
          </a:solidFill>
          <a:latin typeface="Calibri" panose="020F0502020204030204" pitchFamily="34" charset="0"/>
          <a:ea typeface="+mn-ea"/>
          <a:cs typeface="+mn-cs"/>
        </a:defRPr>
      </a:lvl4pPr>
      <a:lvl5pPr marL="461963" indent="-231775" algn="l" defTabSz="914400" rtl="0" eaLnBrk="1" latinLnBrk="0" hangingPunct="1">
        <a:lnSpc>
          <a:spcPct val="91000"/>
        </a:lnSpc>
        <a:spcBef>
          <a:spcPts val="0"/>
        </a:spcBef>
        <a:spcAft>
          <a:spcPts val="800"/>
        </a:spcAft>
        <a:buClr>
          <a:schemeClr val="bg2"/>
        </a:buClr>
        <a:buFont typeface="Source Sans Pro" panose="020B0503030403020204" pitchFamily="34" charset="0"/>
        <a:buChar char="‒"/>
        <a:defRPr sz="1800" b="0" i="0" kern="1200" cap="none" baseline="0">
          <a:solidFill>
            <a:schemeClr val="bg2"/>
          </a:solidFill>
          <a:latin typeface="Calibri" panose="020F0502020204030204" pitchFamily="34" charset="0"/>
          <a:ea typeface="+mn-ea"/>
          <a:cs typeface="+mn-cs"/>
        </a:defRPr>
      </a:lvl5pPr>
      <a:lvl6pPr marL="460375" indent="0" algn="l" defTabSz="914400" rtl="0" eaLnBrk="1" latinLnBrk="0" hangingPunct="1">
        <a:lnSpc>
          <a:spcPts val="2200"/>
        </a:lnSpc>
        <a:spcBef>
          <a:spcPts val="0"/>
        </a:spcBef>
        <a:spcAft>
          <a:spcPts val="1300"/>
        </a:spcAft>
        <a:buFontTx/>
        <a:buNone/>
        <a:defRPr sz="2000" b="0" i="1" kern="1200" baseline="0">
          <a:solidFill>
            <a:schemeClr val="bg2"/>
          </a:solidFill>
          <a:latin typeface="Source Sans Pro" panose="020B0503030403020204" pitchFamily="34" charset="0"/>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457200" y="274638"/>
            <a:ext cx="8229600" cy="1143000"/>
          </a:xfrm>
          <a:prstGeom prst="rect">
            <a:avLst/>
          </a:prstGeom>
        </p:spPr>
        <p:txBody>
          <a:bodyPr vert="horz" wrap="square" lIns="0" tIns="0" rIns="0" bIns="0" rtlCol="0" anchor="ctr">
            <a:noAutofit/>
          </a:bodyPr>
          <a:lstStyle/>
          <a:p>
            <a:r>
              <a:rPr lang="pt-PT" dirty="0" err="1"/>
              <a:t>Click</a:t>
            </a:r>
            <a:r>
              <a:rPr lang="pt-PT" dirty="0"/>
              <a:t> to </a:t>
            </a:r>
            <a:r>
              <a:rPr lang="pt-PT" dirty="0" err="1"/>
              <a:t>edit</a:t>
            </a:r>
            <a:r>
              <a:rPr lang="pt-PT" dirty="0"/>
              <a:t> master </a:t>
            </a:r>
            <a:r>
              <a:rPr lang="pt-PT" dirty="0" err="1"/>
              <a:t>title</a:t>
            </a:r>
            <a:endParaRPr lang="en-GB" dirty="0"/>
          </a:p>
        </p:txBody>
      </p:sp>
      <p:sp>
        <p:nvSpPr>
          <p:cNvPr id="3" name="Marcador de Posição do Texto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pt-PT" dirty="0" err="1"/>
              <a:t>Click</a:t>
            </a:r>
            <a:r>
              <a:rPr lang="pt-PT" dirty="0"/>
              <a:t> to </a:t>
            </a:r>
            <a:r>
              <a:rPr lang="pt-PT" dirty="0" err="1"/>
              <a:t>edit</a:t>
            </a:r>
            <a:r>
              <a:rPr lang="pt-PT" dirty="0"/>
              <a:t> </a:t>
            </a:r>
            <a:r>
              <a:rPr lang="pt-PT" dirty="0" err="1"/>
              <a:t>style</a:t>
            </a:r>
            <a:endParaRPr lang="pt-PT" dirty="0"/>
          </a:p>
          <a:p>
            <a:pPr lvl="1"/>
            <a:r>
              <a:rPr lang="pt-PT" dirty="0" err="1"/>
              <a:t>Second</a:t>
            </a:r>
            <a:r>
              <a:rPr lang="pt-PT" dirty="0"/>
              <a:t> </a:t>
            </a:r>
            <a:r>
              <a:rPr lang="pt-PT" dirty="0" err="1"/>
              <a:t>level</a:t>
            </a:r>
            <a:endParaRPr lang="pt-PT" dirty="0"/>
          </a:p>
          <a:p>
            <a:pPr lvl="2"/>
            <a:r>
              <a:rPr lang="pt-PT" dirty="0" err="1"/>
              <a:t>Third</a:t>
            </a:r>
            <a:r>
              <a:rPr lang="pt-PT" dirty="0"/>
              <a:t> </a:t>
            </a:r>
            <a:r>
              <a:rPr lang="pt-PT" dirty="0" err="1"/>
              <a:t>level</a:t>
            </a:r>
            <a:endParaRPr lang="pt-PT" dirty="0"/>
          </a:p>
          <a:p>
            <a:pPr lvl="3"/>
            <a:r>
              <a:rPr lang="pt-PT" dirty="0" err="1"/>
              <a:t>Fourth</a:t>
            </a:r>
            <a:r>
              <a:rPr lang="pt-PT" dirty="0"/>
              <a:t> </a:t>
            </a:r>
            <a:r>
              <a:rPr lang="pt-PT" dirty="0" err="1"/>
              <a:t>level</a:t>
            </a:r>
            <a:endParaRPr lang="pt-PT" dirty="0"/>
          </a:p>
          <a:p>
            <a:pPr lvl="4"/>
            <a:r>
              <a:rPr lang="pt-PT" dirty="0" err="1"/>
              <a:t>Fifth</a:t>
            </a:r>
            <a:r>
              <a:rPr lang="pt-PT" dirty="0"/>
              <a:t> </a:t>
            </a:r>
            <a:r>
              <a:rPr lang="pt-PT"/>
              <a:t>level</a:t>
            </a:r>
            <a:endParaRPr lang="en-GB" dirty="0"/>
          </a:p>
        </p:txBody>
      </p:sp>
    </p:spTree>
    <p:extLst>
      <p:ext uri="{BB962C8B-B14F-4D97-AF65-F5344CB8AC3E}">
        <p14:creationId xmlns:p14="http://schemas.microsoft.com/office/powerpoint/2010/main" val="884757544"/>
      </p:ext>
    </p:extLst>
  </p:cSld>
  <p:clrMap bg1="lt1" tx1="dk1" bg2="lt2" tx2="dk2" accent1="accent1" accent2="accent2" accent3="accent3" accent4="accent4" accent5="accent5" accent6="accent6" hlink="hlink" folHlink="folHlink"/>
  <p:sldLayoutIdLst>
    <p:sldLayoutId id="2147483649" r:id="rId1"/>
    <p:sldLayoutId id="2147483654" r:id="rId2"/>
  </p:sldLayoutIdLst>
  <p:hf hdr="0"/>
  <p:txStyles>
    <p:titleStyle>
      <a:lvl1pPr algn="l" defTabSz="914400" rtl="0" eaLnBrk="1" latinLnBrk="0" hangingPunct="1">
        <a:lnSpc>
          <a:spcPts val="5200"/>
        </a:lnSpc>
        <a:spcBef>
          <a:spcPct val="0"/>
        </a:spcBef>
        <a:buNone/>
        <a:defRPr sz="5000" kern="1200" baseline="0">
          <a:solidFill>
            <a:schemeClr val="bg1"/>
          </a:solidFill>
          <a:latin typeface="Calibri Light" panose="020F0302020204030204" pitchFamily="34" charset="0"/>
          <a:ea typeface="+mj-ea"/>
          <a:cs typeface="+mj-cs"/>
        </a:defRPr>
      </a:lvl1pPr>
    </p:titleStyle>
    <p:bodyStyle>
      <a:lvl1pPr marL="0" indent="0" algn="l" defTabSz="914400" rtl="0" eaLnBrk="1" latinLnBrk="0" hangingPunct="1">
        <a:lnSpc>
          <a:spcPts val="3700"/>
        </a:lnSpc>
        <a:spcBef>
          <a:spcPts val="0"/>
        </a:spcBef>
        <a:buFontTx/>
        <a:buNone/>
        <a:defRPr sz="3500" kern="1200" baseline="0">
          <a:solidFill>
            <a:schemeClr val="bg1"/>
          </a:solidFill>
          <a:latin typeface="Calibri Light" panose="020F0302020204030204" pitchFamily="34" charset="0"/>
          <a:ea typeface="+mn-ea"/>
          <a:cs typeface="+mn-cs"/>
        </a:defRPr>
      </a:lvl1pPr>
      <a:lvl2pPr marL="0" indent="0" algn="l" defTabSz="914400" rtl="0" eaLnBrk="1" latinLnBrk="0" hangingPunct="1">
        <a:lnSpc>
          <a:spcPts val="2700"/>
        </a:lnSpc>
        <a:spcBef>
          <a:spcPts val="0"/>
        </a:spcBef>
        <a:spcAft>
          <a:spcPts val="1350"/>
        </a:spcAft>
        <a:buFontTx/>
        <a:buNone/>
        <a:defRPr sz="2500" kern="1200" baseline="0">
          <a:solidFill>
            <a:schemeClr val="bg1"/>
          </a:solidFill>
          <a:latin typeface="Calibri Light" panose="020F0302020204030204" pitchFamily="34" charset="0"/>
          <a:ea typeface="+mn-ea"/>
          <a:cs typeface="+mn-cs"/>
        </a:defRPr>
      </a:lvl2pPr>
      <a:lvl3pPr marL="0" indent="-228600" algn="l" defTabSz="914400" rtl="0" eaLnBrk="1" latinLnBrk="0" hangingPunct="1">
        <a:lnSpc>
          <a:spcPts val="2700"/>
        </a:lnSpc>
        <a:spcBef>
          <a:spcPts val="0"/>
        </a:spcBef>
        <a:spcAft>
          <a:spcPts val="1100"/>
        </a:spcAft>
        <a:buFont typeface="Arial" panose="020B0604020202020204" pitchFamily="34" charset="0"/>
        <a:buChar char="•"/>
        <a:defRPr sz="2500" kern="1200" baseline="0">
          <a:solidFill>
            <a:schemeClr val="bg1"/>
          </a:solidFill>
          <a:latin typeface="Calibri Light" panose="020F0302020204030204" pitchFamily="34" charset="0"/>
          <a:ea typeface="+mn-ea"/>
          <a:cs typeface="+mn-cs"/>
        </a:defRPr>
      </a:lvl3pPr>
      <a:lvl4pPr marL="0" indent="0" algn="l" defTabSz="914400" rtl="0" eaLnBrk="1" latinLnBrk="0" hangingPunct="1">
        <a:lnSpc>
          <a:spcPts val="2200"/>
        </a:lnSpc>
        <a:spcBef>
          <a:spcPts val="0"/>
        </a:spcBef>
        <a:buFontTx/>
        <a:buNone/>
        <a:defRPr sz="2000" kern="1200" baseline="0">
          <a:solidFill>
            <a:schemeClr val="bg1"/>
          </a:solidFill>
          <a:latin typeface="Calibri Light" panose="020F0302020204030204" pitchFamily="34" charset="0"/>
          <a:ea typeface="+mn-ea"/>
          <a:cs typeface="+mn-cs"/>
        </a:defRPr>
      </a:lvl4pPr>
      <a:lvl5pPr marL="0" indent="-228600" algn="l" defTabSz="914400" rtl="0" eaLnBrk="1" latinLnBrk="0" hangingPunct="1">
        <a:lnSpc>
          <a:spcPts val="2200"/>
        </a:lnSpc>
        <a:spcBef>
          <a:spcPts val="0"/>
        </a:spcBef>
        <a:spcAft>
          <a:spcPts val="1100"/>
        </a:spcAft>
        <a:buFont typeface="Arial" panose="020B0604020202020204" pitchFamily="34" charset="0"/>
        <a:buChar char="•"/>
        <a:defRPr sz="2000" kern="1200" baseline="0">
          <a:solidFill>
            <a:schemeClr val="bg1"/>
          </a:solidFill>
          <a:latin typeface="Calibri Light" panose="020F03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457200" y="274638"/>
            <a:ext cx="8229600" cy="1143000"/>
          </a:xfrm>
          <a:prstGeom prst="rect">
            <a:avLst/>
          </a:prstGeom>
        </p:spPr>
        <p:txBody>
          <a:bodyPr vert="horz" lIns="0" tIns="0" rIns="0" bIns="0" rtlCol="0" anchor="ctr">
            <a:noAutofit/>
          </a:bodyPr>
          <a:lstStyle/>
          <a:p>
            <a:r>
              <a:rPr lang="en-US" dirty="0"/>
              <a:t>Click to edit Master title style</a:t>
            </a:r>
            <a:endParaRPr lang="en-GB" dirty="0"/>
          </a:p>
        </p:txBody>
      </p:sp>
      <p:sp>
        <p:nvSpPr>
          <p:cNvPr id="3" name="Marcador de Posição do Texto 2"/>
          <p:cNvSpPr>
            <a:spLocks noGrp="1"/>
          </p:cNvSpPr>
          <p:nvPr>
            <p:ph type="body" idx="1"/>
          </p:nvPr>
        </p:nvSpPr>
        <p:spPr>
          <a:xfrm>
            <a:off x="457200" y="1600200"/>
            <a:ext cx="8229600" cy="4525963"/>
          </a:xfrm>
          <a:prstGeom prst="rect">
            <a:avLst/>
          </a:prstGeom>
        </p:spPr>
        <p:txBody>
          <a:bodyPr vert="horz" lIns="0" tIns="0" rIns="0" bIns="0" rtlCol="0">
            <a:normAutofit/>
          </a:body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p>
        </p:txBody>
      </p:sp>
      <p:sp>
        <p:nvSpPr>
          <p:cNvPr id="13" name="Marcador de Posição da Data 3"/>
          <p:cNvSpPr>
            <a:spLocks noGrp="1"/>
          </p:cNvSpPr>
          <p:nvPr>
            <p:ph type="dt" sz="half" idx="2"/>
          </p:nvPr>
        </p:nvSpPr>
        <p:spPr>
          <a:xfrm>
            <a:off x="401637" y="6631383"/>
            <a:ext cx="2133600" cy="90092"/>
          </a:xfrm>
          <a:prstGeom prst="rect">
            <a:avLst/>
          </a:prstGeom>
        </p:spPr>
        <p:txBody>
          <a:bodyPr vert="horz" lIns="0" tIns="0" rIns="0" bIns="0" rtlCol="0" anchor="b" anchorCtr="0"/>
          <a:lstStyle>
            <a:lvl1pPr algn="l">
              <a:defRPr sz="700" baseline="0">
                <a:solidFill>
                  <a:schemeClr val="bg2">
                    <a:lumMod val="40000"/>
                    <a:lumOff val="60000"/>
                  </a:schemeClr>
                </a:solidFill>
                <a:latin typeface="Calibri" panose="020F0502020204030204" pitchFamily="34" charset="0"/>
              </a:defRPr>
            </a:lvl1pPr>
          </a:lstStyle>
          <a:p>
            <a:r>
              <a:rPr lang="en-US" dirty="0"/>
              <a:t>©2014 NOV | Proprietary and confidential.</a:t>
            </a:r>
            <a:endParaRPr lang="en-GB" dirty="0"/>
          </a:p>
        </p:txBody>
      </p:sp>
      <p:sp>
        <p:nvSpPr>
          <p:cNvPr id="14" name="Marcador de Posição do Rodapé 4"/>
          <p:cNvSpPr>
            <a:spLocks noGrp="1"/>
          </p:cNvSpPr>
          <p:nvPr>
            <p:ph type="ftr" sz="quarter" idx="3"/>
          </p:nvPr>
        </p:nvSpPr>
        <p:spPr>
          <a:xfrm>
            <a:off x="3124200" y="6631383"/>
            <a:ext cx="5364956" cy="90092"/>
          </a:xfrm>
          <a:prstGeom prst="rect">
            <a:avLst/>
          </a:prstGeom>
        </p:spPr>
        <p:txBody>
          <a:bodyPr vert="horz" lIns="0" tIns="0" rIns="0" bIns="0" rtlCol="0" anchor="b" anchorCtr="0"/>
          <a:lstStyle>
            <a:lvl1pPr algn="r">
              <a:defRPr sz="700" baseline="0">
                <a:solidFill>
                  <a:schemeClr val="bg2">
                    <a:lumMod val="40000"/>
                    <a:lumOff val="60000"/>
                  </a:schemeClr>
                </a:solidFill>
                <a:latin typeface="Calibri" panose="020F0502020204030204" pitchFamily="34" charset="0"/>
              </a:defRPr>
            </a:lvl1pPr>
          </a:lstStyle>
          <a:p>
            <a:r>
              <a:rPr lang="en-GB" dirty="0"/>
              <a:t>Presentation Name - 00/00/00    |</a:t>
            </a:r>
          </a:p>
        </p:txBody>
      </p:sp>
      <p:sp>
        <p:nvSpPr>
          <p:cNvPr id="15" name="Marcador de Posição do Número do Diapositivo 5"/>
          <p:cNvSpPr>
            <a:spLocks noGrp="1"/>
          </p:cNvSpPr>
          <p:nvPr>
            <p:ph type="sldNum" sz="quarter" idx="4"/>
          </p:nvPr>
        </p:nvSpPr>
        <p:spPr>
          <a:xfrm>
            <a:off x="8489155" y="6631383"/>
            <a:ext cx="253207" cy="90092"/>
          </a:xfrm>
          <a:prstGeom prst="rect">
            <a:avLst/>
          </a:prstGeom>
        </p:spPr>
        <p:txBody>
          <a:bodyPr vert="horz" lIns="0" tIns="0" rIns="0" bIns="0" rtlCol="0" anchor="b" anchorCtr="0"/>
          <a:lstStyle>
            <a:lvl1pPr algn="r">
              <a:defRPr sz="700" baseline="0">
                <a:solidFill>
                  <a:schemeClr val="bg2">
                    <a:lumMod val="40000"/>
                    <a:lumOff val="60000"/>
                  </a:schemeClr>
                </a:solidFill>
                <a:latin typeface="Calibri" panose="020F0502020204030204" pitchFamily="34" charset="0"/>
              </a:defRPr>
            </a:lvl1pPr>
          </a:lstStyle>
          <a:p>
            <a:fld id="{F3059166-117D-4637-8327-6220B26033D6}" type="slidenum">
              <a:rPr lang="en-GB" smtClean="0"/>
              <a:pPr/>
              <a:t>‹#›</a:t>
            </a:fld>
            <a:endParaRPr lang="en-GB" dirty="0"/>
          </a:p>
        </p:txBody>
      </p:sp>
    </p:spTree>
    <p:extLst>
      <p:ext uri="{BB962C8B-B14F-4D97-AF65-F5344CB8AC3E}">
        <p14:creationId xmlns:p14="http://schemas.microsoft.com/office/powerpoint/2010/main" val="3116049952"/>
      </p:ext>
    </p:extLst>
  </p:cSld>
  <p:clrMap bg1="lt1" tx1="dk1" bg2="lt2" tx2="dk2" accent1="accent1" accent2="accent2" accent3="accent3" accent4="accent4" accent5="accent5" accent6="accent6" hlink="hlink" folHlink="folHlink"/>
  <p:sldLayoutIdLst>
    <p:sldLayoutId id="2147483708" r:id="rId1"/>
    <p:sldLayoutId id="2147483707" r:id="rId2"/>
    <p:sldLayoutId id="2147483710" r:id="rId3"/>
    <p:sldLayoutId id="2147483709" r:id="rId4"/>
  </p:sldLayoutIdLst>
  <p:hf hdr="0"/>
  <p:txStyles>
    <p:titleStyle>
      <a:lvl1pPr algn="l" defTabSz="914400" rtl="0" eaLnBrk="1" latinLnBrk="0" hangingPunct="1">
        <a:spcBef>
          <a:spcPct val="0"/>
        </a:spcBef>
        <a:buNone/>
        <a:defRPr sz="3600" kern="1200" baseline="0">
          <a:solidFill>
            <a:schemeClr val="bg2"/>
          </a:solidFill>
          <a:latin typeface="Calibri" panose="020F0502020204030204" pitchFamily="34" charset="0"/>
          <a:ea typeface="+mj-ea"/>
          <a:cs typeface="+mj-cs"/>
        </a:defRPr>
      </a:lvl1pPr>
    </p:titleStyle>
    <p:bodyStyle>
      <a:lvl1pPr marL="0" indent="0" algn="l" defTabSz="914400" rtl="0" eaLnBrk="1" latinLnBrk="0" hangingPunct="1">
        <a:lnSpc>
          <a:spcPts val="1700"/>
        </a:lnSpc>
        <a:spcBef>
          <a:spcPts val="0"/>
        </a:spcBef>
        <a:buFontTx/>
        <a:buNone/>
        <a:defRPr sz="1500" b="0" i="0" kern="1200" cap="none" baseline="0">
          <a:solidFill>
            <a:schemeClr val="bg2"/>
          </a:solidFill>
          <a:latin typeface="Calibri" panose="020F0502020204030204" pitchFamily="34" charset="0"/>
          <a:ea typeface="+mn-ea"/>
          <a:cs typeface="+mn-cs"/>
        </a:defRPr>
      </a:lvl1pPr>
      <a:lvl2pPr marL="0" indent="0" algn="l" defTabSz="914400" rtl="0" eaLnBrk="1" latinLnBrk="0" hangingPunct="1">
        <a:lnSpc>
          <a:spcPts val="1700"/>
        </a:lnSpc>
        <a:spcBef>
          <a:spcPts val="0"/>
        </a:spcBef>
        <a:buFontTx/>
        <a:buNone/>
        <a:tabLst/>
        <a:defRPr sz="1500" b="0" i="0" kern="1200" cap="none" baseline="0">
          <a:solidFill>
            <a:schemeClr val="bg2"/>
          </a:solidFill>
          <a:latin typeface="Calibri" panose="020F0502020204030204" pitchFamily="34" charset="0"/>
          <a:ea typeface="+mn-ea"/>
          <a:cs typeface="+mn-cs"/>
        </a:defRPr>
      </a:lvl2pPr>
      <a:lvl3pPr marL="0" indent="0" algn="l" defTabSz="914400" rtl="0" eaLnBrk="1" latinLnBrk="0" hangingPunct="1">
        <a:lnSpc>
          <a:spcPts val="1700"/>
        </a:lnSpc>
        <a:spcBef>
          <a:spcPts val="0"/>
        </a:spcBef>
        <a:buFontTx/>
        <a:buNone/>
        <a:defRPr sz="1500" b="0" i="0" kern="1200" cap="none" baseline="0">
          <a:solidFill>
            <a:schemeClr val="bg2"/>
          </a:solidFill>
          <a:latin typeface="Calibri" panose="020F0502020204030204" pitchFamily="34" charset="0"/>
          <a:ea typeface="+mn-ea"/>
          <a:cs typeface="+mn-cs"/>
        </a:defRPr>
      </a:lvl3pPr>
      <a:lvl4pPr marL="0" indent="0" algn="l" defTabSz="914400" rtl="0" eaLnBrk="1" latinLnBrk="0" hangingPunct="1">
        <a:lnSpc>
          <a:spcPts val="1700"/>
        </a:lnSpc>
        <a:spcBef>
          <a:spcPts val="0"/>
        </a:spcBef>
        <a:buFontTx/>
        <a:buNone/>
        <a:defRPr sz="1500" b="0" i="0" kern="1200" cap="none" baseline="0">
          <a:solidFill>
            <a:schemeClr val="bg2"/>
          </a:solidFill>
          <a:latin typeface="Calibri" panose="020F0502020204030204" pitchFamily="34" charset="0"/>
          <a:ea typeface="+mn-ea"/>
          <a:cs typeface="+mn-cs"/>
        </a:defRPr>
      </a:lvl4pPr>
      <a:lvl5pPr marL="0" indent="0" algn="l" defTabSz="914400" rtl="0" eaLnBrk="1" latinLnBrk="0" hangingPunct="1">
        <a:lnSpc>
          <a:spcPts val="1700"/>
        </a:lnSpc>
        <a:spcBef>
          <a:spcPts val="0"/>
        </a:spcBef>
        <a:spcAft>
          <a:spcPts val="0"/>
        </a:spcAft>
        <a:buFontTx/>
        <a:buNone/>
        <a:defRPr sz="1500" b="0" i="0" kern="1200" cap="none" baseline="0">
          <a:solidFill>
            <a:schemeClr val="bg2"/>
          </a:solidFill>
          <a:latin typeface="Calibri" panose="020F0502020204030204" pitchFamily="34" charset="0"/>
          <a:ea typeface="+mn-ea"/>
          <a:cs typeface="+mn-cs"/>
        </a:defRPr>
      </a:lvl5pPr>
      <a:lvl6pPr marL="0" indent="0" algn="l" defTabSz="914400" rtl="0" eaLnBrk="1" latinLnBrk="0" hangingPunct="1">
        <a:lnSpc>
          <a:spcPts val="1200"/>
        </a:lnSpc>
        <a:spcBef>
          <a:spcPts val="550"/>
        </a:spcBef>
        <a:buFontTx/>
        <a:buNone/>
        <a:defRPr sz="1000" b="1" i="0" kern="1200" cap="all" baseline="0">
          <a:solidFill>
            <a:schemeClr val="bg2"/>
          </a:solidFill>
          <a:latin typeface="Source Sans Pro" panose="020B0503030403020204" pitchFamily="34" charset="0"/>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406400" y="274638"/>
            <a:ext cx="8335962" cy="1143000"/>
          </a:xfrm>
          <a:prstGeom prst="rect">
            <a:avLst/>
          </a:prstGeom>
        </p:spPr>
        <p:txBody>
          <a:bodyPr vert="horz" wrap="square" lIns="0" tIns="0" rIns="0" bIns="0" rtlCol="0" anchor="ctr">
            <a:noAutofit/>
          </a:bodyPr>
          <a:lstStyle/>
          <a:p>
            <a:r>
              <a:rPr lang="en-US" dirty="0"/>
              <a:t>Click to edit Master title style</a:t>
            </a:r>
            <a:endParaRPr lang="en-GB" dirty="0"/>
          </a:p>
        </p:txBody>
      </p:sp>
      <p:sp>
        <p:nvSpPr>
          <p:cNvPr id="3" name="Marcador de Posição do Texto 2"/>
          <p:cNvSpPr>
            <a:spLocks noGrp="1"/>
          </p:cNvSpPr>
          <p:nvPr>
            <p:ph type="body" idx="1"/>
          </p:nvPr>
        </p:nvSpPr>
        <p:spPr>
          <a:xfrm>
            <a:off x="406400" y="1600200"/>
            <a:ext cx="8335962" cy="4525963"/>
          </a:xfrm>
          <a:prstGeom prst="rect">
            <a:avLst/>
          </a:prstGeom>
        </p:spPr>
        <p:txBody>
          <a:bodyPr vert="horz" lIns="0" tIns="0" rIns="0" bIns="0" rtlCol="0">
            <a:noAutofit/>
          </a:bodyPr>
          <a:lstStyle/>
          <a:p>
            <a:pPr lvl="0"/>
            <a:r>
              <a:rPr lang="en-US" dirty="0"/>
              <a:t>Click to edit Master text styles</a:t>
            </a:r>
          </a:p>
          <a:p>
            <a:pPr lvl="1"/>
            <a:r>
              <a:rPr lang="pt-PT" dirty="0"/>
              <a:t>Second Level bullet</a:t>
            </a:r>
          </a:p>
          <a:p>
            <a:pPr lvl="2"/>
            <a:r>
              <a:rPr lang="pt-PT" dirty="0"/>
              <a:t>Third level</a:t>
            </a:r>
          </a:p>
          <a:p>
            <a:pPr lvl="3"/>
            <a:r>
              <a:rPr lang="pt-PT" dirty="0"/>
              <a:t>Fourth level all caps </a:t>
            </a:r>
          </a:p>
          <a:p>
            <a:pPr lvl="4"/>
            <a:r>
              <a:rPr lang="pt-PT" dirty="0"/>
              <a:t>Fifth level</a:t>
            </a:r>
            <a:endParaRPr lang="en-GB" dirty="0"/>
          </a:p>
        </p:txBody>
      </p:sp>
      <p:sp>
        <p:nvSpPr>
          <p:cNvPr id="13" name="Marcador de Posição da Data 3"/>
          <p:cNvSpPr>
            <a:spLocks noGrp="1"/>
          </p:cNvSpPr>
          <p:nvPr>
            <p:ph type="dt" sz="half" idx="2"/>
          </p:nvPr>
        </p:nvSpPr>
        <p:spPr>
          <a:xfrm>
            <a:off x="401637" y="6631383"/>
            <a:ext cx="3394252" cy="90092"/>
          </a:xfrm>
          <a:prstGeom prst="rect">
            <a:avLst/>
          </a:prstGeom>
        </p:spPr>
        <p:txBody>
          <a:bodyPr vert="horz" lIns="0" tIns="0" rIns="0" bIns="0" rtlCol="0" anchor="b" anchorCtr="0"/>
          <a:lstStyle>
            <a:lvl1pPr algn="l">
              <a:defRPr sz="700" baseline="0">
                <a:solidFill>
                  <a:schemeClr val="bg1"/>
                </a:solidFill>
                <a:latin typeface="Calibri" panose="020F0502020204030204" pitchFamily="34" charset="0"/>
              </a:defRPr>
            </a:lvl1pPr>
          </a:lstStyle>
          <a:p>
            <a:r>
              <a:rPr lang="en-US" dirty="0">
                <a:solidFill>
                  <a:srgbClr val="B7AFAC"/>
                </a:solidFill>
              </a:rPr>
              <a:t>©2015  </a:t>
            </a:r>
            <a:r>
              <a:rPr lang="en-US" dirty="0" err="1">
                <a:solidFill>
                  <a:srgbClr val="B7AFAC"/>
                </a:solidFill>
              </a:rPr>
              <a:t>Tuboscope</a:t>
            </a:r>
            <a:r>
              <a:rPr lang="en-US" dirty="0">
                <a:solidFill>
                  <a:srgbClr val="B7AFAC"/>
                </a:solidFill>
              </a:rPr>
              <a:t> | NOV Wellbore Technology   -  Proprietary and confidential.</a:t>
            </a:r>
            <a:endParaRPr lang="en-GB" dirty="0">
              <a:solidFill>
                <a:srgbClr val="B7AFAC"/>
              </a:solidFill>
            </a:endParaRPr>
          </a:p>
        </p:txBody>
      </p:sp>
      <p:sp>
        <p:nvSpPr>
          <p:cNvPr id="14" name="Marcador de Posição do Rodapé 4"/>
          <p:cNvSpPr>
            <a:spLocks noGrp="1"/>
          </p:cNvSpPr>
          <p:nvPr>
            <p:ph type="ftr" sz="quarter" idx="3"/>
          </p:nvPr>
        </p:nvSpPr>
        <p:spPr>
          <a:xfrm>
            <a:off x="3124200" y="6631383"/>
            <a:ext cx="5364956" cy="90092"/>
          </a:xfrm>
          <a:prstGeom prst="rect">
            <a:avLst/>
          </a:prstGeom>
        </p:spPr>
        <p:txBody>
          <a:bodyPr vert="horz" lIns="0" tIns="0" rIns="0" bIns="0" rtlCol="0" anchor="b" anchorCtr="0"/>
          <a:lstStyle>
            <a:lvl1pPr algn="r">
              <a:defRPr sz="700" baseline="0">
                <a:solidFill>
                  <a:schemeClr val="bg1"/>
                </a:solidFill>
                <a:latin typeface="Calibri" panose="020F0502020204030204" pitchFamily="34" charset="0"/>
              </a:defRPr>
            </a:lvl1pPr>
          </a:lstStyle>
          <a:p>
            <a:r>
              <a:rPr lang="en-GB" dirty="0"/>
              <a:t>Presentation Name - 00/00/00    |</a:t>
            </a:r>
          </a:p>
        </p:txBody>
      </p:sp>
      <p:sp>
        <p:nvSpPr>
          <p:cNvPr id="15" name="Marcador de Posição do Número do Diapositivo 5"/>
          <p:cNvSpPr>
            <a:spLocks noGrp="1"/>
          </p:cNvSpPr>
          <p:nvPr>
            <p:ph type="sldNum" sz="quarter" idx="4"/>
          </p:nvPr>
        </p:nvSpPr>
        <p:spPr>
          <a:xfrm>
            <a:off x="8489155" y="6631383"/>
            <a:ext cx="253207" cy="90092"/>
          </a:xfrm>
          <a:prstGeom prst="rect">
            <a:avLst/>
          </a:prstGeom>
        </p:spPr>
        <p:txBody>
          <a:bodyPr vert="horz" lIns="0" tIns="0" rIns="0" bIns="0" rtlCol="0" anchor="b" anchorCtr="0"/>
          <a:lstStyle>
            <a:lvl1pPr algn="r">
              <a:defRPr sz="700" baseline="0">
                <a:solidFill>
                  <a:schemeClr val="bg1"/>
                </a:solidFill>
                <a:latin typeface="Calibri" panose="020F0502020204030204" pitchFamily="34" charset="0"/>
              </a:defRPr>
            </a:lvl1pPr>
          </a:lstStyle>
          <a:p>
            <a:fld id="{F3059166-117D-4637-8327-6220B26033D6}" type="slidenum">
              <a:rPr lang="en-GB" smtClean="0"/>
              <a:pPr/>
              <a:t>‹#›</a:t>
            </a:fld>
            <a:endParaRPr lang="en-GB" dirty="0"/>
          </a:p>
        </p:txBody>
      </p:sp>
    </p:spTree>
    <p:extLst>
      <p:ext uri="{BB962C8B-B14F-4D97-AF65-F5344CB8AC3E}">
        <p14:creationId xmlns:p14="http://schemas.microsoft.com/office/powerpoint/2010/main" val="2177603783"/>
      </p:ext>
    </p:extLst>
  </p:cSld>
  <p:clrMap bg1="lt1" tx1="dk1" bg2="lt2" tx2="dk2" accent1="accent1" accent2="accent2" accent3="accent3" accent4="accent4" accent5="accent5" accent6="accent6" hlink="hlink" folHlink="folHlink"/>
  <p:sldLayoutIdLst>
    <p:sldLayoutId id="2147483704" r:id="rId1"/>
  </p:sldLayoutIdLst>
  <p:hf hdr="0"/>
  <p:txStyles>
    <p:titleStyle>
      <a:lvl1pPr algn="l" defTabSz="914400" rtl="0" eaLnBrk="1" latinLnBrk="0" hangingPunct="1">
        <a:lnSpc>
          <a:spcPts val="3700"/>
        </a:lnSpc>
        <a:spcBef>
          <a:spcPct val="0"/>
        </a:spcBef>
        <a:buNone/>
        <a:defRPr sz="3600" kern="1200" baseline="0">
          <a:solidFill>
            <a:schemeClr val="bg1"/>
          </a:solidFill>
          <a:latin typeface="Calibri" panose="020F0502020204030204" pitchFamily="34" charset="0"/>
          <a:ea typeface="+mj-ea"/>
          <a:cs typeface="+mj-cs"/>
        </a:defRPr>
      </a:lvl1pPr>
    </p:titleStyle>
    <p:bodyStyle>
      <a:lvl1pPr marL="228600" indent="-228600" algn="l" defTabSz="914400" rtl="0" eaLnBrk="1" latinLnBrk="0" hangingPunct="1">
        <a:lnSpc>
          <a:spcPts val="2700"/>
        </a:lnSpc>
        <a:spcBef>
          <a:spcPts val="0"/>
        </a:spcBef>
        <a:spcAft>
          <a:spcPts val="1100"/>
        </a:spcAft>
        <a:buFont typeface="Arial" panose="020B0604020202020204" pitchFamily="34" charset="0"/>
        <a:buChar char="•"/>
        <a:defRPr sz="2400" kern="1200" baseline="0">
          <a:solidFill>
            <a:schemeClr val="bg1"/>
          </a:solidFill>
          <a:latin typeface="Calibri Light" panose="020F0302020204030204" pitchFamily="34" charset="0"/>
          <a:ea typeface="+mn-ea"/>
          <a:cs typeface="+mn-cs"/>
        </a:defRPr>
      </a:lvl1pPr>
      <a:lvl2pPr marL="457200" indent="-228600" algn="l" defTabSz="914400" rtl="0" eaLnBrk="1" latinLnBrk="0" hangingPunct="1">
        <a:lnSpc>
          <a:spcPts val="2200"/>
        </a:lnSpc>
        <a:spcBef>
          <a:spcPts val="0"/>
        </a:spcBef>
        <a:spcAft>
          <a:spcPts val="1100"/>
        </a:spcAft>
        <a:buFont typeface="Source Sans Pro Light" panose="020B0403030403020204" pitchFamily="34" charset="0"/>
        <a:buChar char="‒"/>
        <a:defRPr sz="2000" kern="1200" baseline="0">
          <a:solidFill>
            <a:schemeClr val="bg1"/>
          </a:solidFill>
          <a:latin typeface="+mn-lt"/>
          <a:ea typeface="+mn-ea"/>
          <a:cs typeface="+mn-cs"/>
        </a:defRPr>
      </a:lvl2pPr>
      <a:lvl3pPr marL="457200" indent="0" algn="l" defTabSz="914400" rtl="0" eaLnBrk="1" latinLnBrk="0" hangingPunct="1">
        <a:lnSpc>
          <a:spcPts val="2200"/>
        </a:lnSpc>
        <a:spcBef>
          <a:spcPts val="0"/>
        </a:spcBef>
        <a:spcAft>
          <a:spcPts val="1100"/>
        </a:spcAft>
        <a:buFontTx/>
        <a:buNone/>
        <a:defRPr sz="2000" b="0" i="1" kern="1200" baseline="0">
          <a:solidFill>
            <a:schemeClr val="bg1"/>
          </a:solidFill>
          <a:latin typeface="Calibri" panose="020F0502020204030204" pitchFamily="34" charset="0"/>
          <a:ea typeface="+mn-ea"/>
          <a:cs typeface="+mn-cs"/>
        </a:defRPr>
      </a:lvl3pPr>
      <a:lvl4pPr marL="457200" indent="0" algn="l" defTabSz="914400" rtl="0" eaLnBrk="1" latinLnBrk="0" hangingPunct="1">
        <a:lnSpc>
          <a:spcPts val="1200"/>
        </a:lnSpc>
        <a:spcBef>
          <a:spcPts val="0"/>
        </a:spcBef>
        <a:spcAft>
          <a:spcPts val="550"/>
        </a:spcAft>
        <a:buFontTx/>
        <a:buNone/>
        <a:defRPr sz="1000" b="1" kern="1200" cap="all" baseline="0">
          <a:solidFill>
            <a:schemeClr val="bg1"/>
          </a:solidFill>
          <a:latin typeface="Calibri" panose="020F0502020204030204" pitchFamily="34" charset="0"/>
          <a:ea typeface="+mn-ea"/>
          <a:cs typeface="+mn-cs"/>
        </a:defRPr>
      </a:lvl4pPr>
      <a:lvl5pPr marL="457200" indent="0" algn="l" defTabSz="914400" rtl="0" eaLnBrk="1" latinLnBrk="0" hangingPunct="1">
        <a:lnSpc>
          <a:spcPts val="1700"/>
        </a:lnSpc>
        <a:spcBef>
          <a:spcPts val="0"/>
        </a:spcBef>
        <a:spcAft>
          <a:spcPts val="1100"/>
        </a:spcAft>
        <a:buFontTx/>
        <a:buNone/>
        <a:defRPr sz="1400" b="0" kern="1200" cap="none" baseline="0">
          <a:solidFill>
            <a:schemeClr val="bg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8C8279"/>
        </a:solidFill>
        <a:effectLst/>
      </p:bgPr>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457200" y="274638"/>
            <a:ext cx="8229600" cy="1143000"/>
          </a:xfrm>
          <a:prstGeom prst="rect">
            <a:avLst/>
          </a:prstGeom>
        </p:spPr>
        <p:txBody>
          <a:bodyPr vert="horz" wrap="square" lIns="0" tIns="0" rIns="0" bIns="0" rtlCol="0" anchor="ctr">
            <a:noAutofit/>
          </a:bodyPr>
          <a:lstStyle/>
          <a:p>
            <a:r>
              <a:rPr lang="en-US" dirty="0"/>
              <a:t>Click to edit Master title style</a:t>
            </a:r>
            <a:endParaRPr lang="en-GB" dirty="0"/>
          </a:p>
        </p:txBody>
      </p:sp>
      <p:sp>
        <p:nvSpPr>
          <p:cNvPr id="3" name="Marcador de Posição do Texto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p>
        </p:txBody>
      </p:sp>
      <p:sp>
        <p:nvSpPr>
          <p:cNvPr id="13" name="Marcador de Posição da Data 3"/>
          <p:cNvSpPr>
            <a:spLocks noGrp="1"/>
          </p:cNvSpPr>
          <p:nvPr>
            <p:ph type="dt" sz="half" idx="2"/>
          </p:nvPr>
        </p:nvSpPr>
        <p:spPr>
          <a:xfrm>
            <a:off x="401636" y="6631383"/>
            <a:ext cx="3528307" cy="90092"/>
          </a:xfrm>
          <a:prstGeom prst="rect">
            <a:avLst/>
          </a:prstGeom>
        </p:spPr>
        <p:txBody>
          <a:bodyPr vert="horz" lIns="0" tIns="0" rIns="0" bIns="0" rtlCol="0" anchor="b" anchorCtr="0"/>
          <a:lstStyle>
            <a:lvl1pPr algn="l">
              <a:defRPr sz="700" baseline="0">
                <a:solidFill>
                  <a:schemeClr val="bg2">
                    <a:lumMod val="40000"/>
                    <a:lumOff val="60000"/>
                  </a:schemeClr>
                </a:solidFill>
                <a:latin typeface="Calibri" panose="020F0502020204030204" pitchFamily="34" charset="0"/>
              </a:defRPr>
            </a:lvl1pPr>
          </a:lstStyle>
          <a:p>
            <a:r>
              <a:rPr lang="en-US" dirty="0">
                <a:solidFill>
                  <a:srgbClr val="B7AFAC"/>
                </a:solidFill>
              </a:rPr>
              <a:t>©2015  </a:t>
            </a:r>
            <a:r>
              <a:rPr lang="en-US" dirty="0" err="1">
                <a:solidFill>
                  <a:srgbClr val="B7AFAC"/>
                </a:solidFill>
              </a:rPr>
              <a:t>Tuboscope</a:t>
            </a:r>
            <a:r>
              <a:rPr lang="en-US" dirty="0">
                <a:solidFill>
                  <a:srgbClr val="B7AFAC"/>
                </a:solidFill>
              </a:rPr>
              <a:t> | NOV Wellbore Technology   -  Proprietary and confidential.</a:t>
            </a:r>
            <a:endParaRPr lang="en-GB" dirty="0">
              <a:solidFill>
                <a:srgbClr val="B7AFAC"/>
              </a:solidFill>
            </a:endParaRPr>
          </a:p>
        </p:txBody>
      </p:sp>
      <p:sp>
        <p:nvSpPr>
          <p:cNvPr id="14" name="Marcador de Posição do Rodapé 4"/>
          <p:cNvSpPr>
            <a:spLocks noGrp="1"/>
          </p:cNvSpPr>
          <p:nvPr>
            <p:ph type="ftr" sz="quarter" idx="3"/>
          </p:nvPr>
        </p:nvSpPr>
        <p:spPr>
          <a:xfrm>
            <a:off x="3124200" y="6631383"/>
            <a:ext cx="5364956" cy="90092"/>
          </a:xfrm>
          <a:prstGeom prst="rect">
            <a:avLst/>
          </a:prstGeom>
        </p:spPr>
        <p:txBody>
          <a:bodyPr vert="horz" lIns="0" tIns="0" rIns="0" bIns="0" rtlCol="0" anchor="b" anchorCtr="0"/>
          <a:lstStyle>
            <a:lvl1pPr algn="r">
              <a:defRPr sz="700" baseline="0">
                <a:solidFill>
                  <a:schemeClr val="bg2">
                    <a:lumMod val="40000"/>
                    <a:lumOff val="60000"/>
                  </a:schemeClr>
                </a:solidFill>
                <a:latin typeface="Calibri" panose="020F0502020204030204" pitchFamily="34" charset="0"/>
              </a:defRPr>
            </a:lvl1pPr>
          </a:lstStyle>
          <a:p>
            <a:r>
              <a:rPr lang="en-GB" dirty="0"/>
              <a:t>Presentation Name - 00/00/00    |</a:t>
            </a:r>
          </a:p>
        </p:txBody>
      </p:sp>
      <p:sp>
        <p:nvSpPr>
          <p:cNvPr id="15" name="Marcador de Posição do Número do Diapositivo 5"/>
          <p:cNvSpPr>
            <a:spLocks noGrp="1"/>
          </p:cNvSpPr>
          <p:nvPr>
            <p:ph type="sldNum" sz="quarter" idx="4"/>
          </p:nvPr>
        </p:nvSpPr>
        <p:spPr>
          <a:xfrm>
            <a:off x="8489155" y="6631383"/>
            <a:ext cx="253207" cy="90092"/>
          </a:xfrm>
          <a:prstGeom prst="rect">
            <a:avLst/>
          </a:prstGeom>
        </p:spPr>
        <p:txBody>
          <a:bodyPr vert="horz" lIns="0" tIns="0" rIns="0" bIns="0" rtlCol="0" anchor="b" anchorCtr="0"/>
          <a:lstStyle>
            <a:lvl1pPr algn="r">
              <a:defRPr sz="700" baseline="0">
                <a:solidFill>
                  <a:schemeClr val="bg2">
                    <a:lumMod val="40000"/>
                    <a:lumOff val="60000"/>
                  </a:schemeClr>
                </a:solidFill>
                <a:latin typeface="Calibri" panose="020F0502020204030204" pitchFamily="34" charset="0"/>
              </a:defRPr>
            </a:lvl1pPr>
          </a:lstStyle>
          <a:p>
            <a:fld id="{F3059166-117D-4637-8327-6220B26033D6}" type="slidenum">
              <a:rPr lang="en-GB" smtClean="0"/>
              <a:pPr/>
              <a:t>‹#›</a:t>
            </a:fld>
            <a:endParaRPr lang="en-GB" dirty="0"/>
          </a:p>
        </p:txBody>
      </p:sp>
    </p:spTree>
    <p:extLst>
      <p:ext uri="{BB962C8B-B14F-4D97-AF65-F5344CB8AC3E}">
        <p14:creationId xmlns:p14="http://schemas.microsoft.com/office/powerpoint/2010/main" val="1330224781"/>
      </p:ext>
    </p:extLst>
  </p:cSld>
  <p:clrMap bg1="lt1" tx1="dk1" bg2="lt2" tx2="dk2" accent1="accent1" accent2="accent2" accent3="accent3" accent4="accent4" accent5="accent5" accent6="accent6" hlink="hlink" folHlink="folHlink"/>
  <p:sldLayoutIdLst>
    <p:sldLayoutId id="2147483706" r:id="rId1"/>
  </p:sldLayoutIdLst>
  <p:hf hdr="0"/>
  <p:txStyles>
    <p:titleStyle>
      <a:lvl1pPr algn="l" defTabSz="914400" rtl="0" eaLnBrk="1" latinLnBrk="0" hangingPunct="1">
        <a:lnSpc>
          <a:spcPts val="5200"/>
        </a:lnSpc>
        <a:spcBef>
          <a:spcPct val="0"/>
        </a:spcBef>
        <a:buNone/>
        <a:defRPr sz="5000" kern="1200" baseline="0">
          <a:solidFill>
            <a:schemeClr val="bg1"/>
          </a:solidFill>
          <a:latin typeface="Calibri Light" panose="020F0302020204030204" pitchFamily="34" charset="0"/>
          <a:ea typeface="+mj-ea"/>
          <a:cs typeface="+mj-cs"/>
        </a:defRPr>
      </a:lvl1pPr>
    </p:titleStyle>
    <p:bodyStyle>
      <a:lvl1pPr marL="0" indent="0" algn="l" defTabSz="914400" rtl="0" eaLnBrk="1" latinLnBrk="0" hangingPunct="1">
        <a:lnSpc>
          <a:spcPts val="3700"/>
        </a:lnSpc>
        <a:spcBef>
          <a:spcPts val="0"/>
        </a:spcBef>
        <a:buFontTx/>
        <a:buNone/>
        <a:defRPr sz="3500" kern="1200" baseline="0">
          <a:solidFill>
            <a:schemeClr val="bg1"/>
          </a:solidFill>
          <a:latin typeface="Calibri Light" panose="020F0302020204030204" pitchFamily="34" charset="0"/>
          <a:ea typeface="+mn-ea"/>
          <a:cs typeface="+mn-cs"/>
        </a:defRPr>
      </a:lvl1pPr>
      <a:lvl2pPr marL="0" indent="0" algn="l" defTabSz="914400" rtl="0" eaLnBrk="1" latinLnBrk="0" hangingPunct="1">
        <a:lnSpc>
          <a:spcPts val="2700"/>
        </a:lnSpc>
        <a:spcBef>
          <a:spcPts val="0"/>
        </a:spcBef>
        <a:spcAft>
          <a:spcPts val="1350"/>
        </a:spcAft>
        <a:buFontTx/>
        <a:buNone/>
        <a:defRPr sz="2500" kern="1200" baseline="0">
          <a:solidFill>
            <a:schemeClr val="bg1"/>
          </a:solidFill>
          <a:latin typeface="Calibri Light" panose="020F0302020204030204" pitchFamily="34" charset="0"/>
          <a:ea typeface="+mn-ea"/>
          <a:cs typeface="+mn-cs"/>
        </a:defRPr>
      </a:lvl2pPr>
      <a:lvl3pPr marL="0" indent="-228600" algn="l" defTabSz="914400" rtl="0" eaLnBrk="1" latinLnBrk="0" hangingPunct="1">
        <a:lnSpc>
          <a:spcPts val="2700"/>
        </a:lnSpc>
        <a:spcBef>
          <a:spcPts val="0"/>
        </a:spcBef>
        <a:spcAft>
          <a:spcPts val="1100"/>
        </a:spcAft>
        <a:buFont typeface="Arial" panose="020B0604020202020204" pitchFamily="34" charset="0"/>
        <a:buChar char="•"/>
        <a:defRPr sz="2500" kern="1200" baseline="0">
          <a:solidFill>
            <a:schemeClr val="bg1"/>
          </a:solidFill>
          <a:latin typeface="Calibri Light" panose="020F0302020204030204" pitchFamily="34" charset="0"/>
          <a:ea typeface="+mn-ea"/>
          <a:cs typeface="+mn-cs"/>
        </a:defRPr>
      </a:lvl3pPr>
      <a:lvl4pPr marL="0" indent="0" algn="l" defTabSz="914400" rtl="0" eaLnBrk="1" latinLnBrk="0" hangingPunct="1">
        <a:lnSpc>
          <a:spcPts val="2200"/>
        </a:lnSpc>
        <a:spcBef>
          <a:spcPts val="0"/>
        </a:spcBef>
        <a:buFontTx/>
        <a:buNone/>
        <a:defRPr sz="2000" kern="1200" baseline="0">
          <a:solidFill>
            <a:schemeClr val="bg1"/>
          </a:solidFill>
          <a:latin typeface="Calibri Light" panose="020F0302020204030204" pitchFamily="34" charset="0"/>
          <a:ea typeface="+mn-ea"/>
          <a:cs typeface="+mn-cs"/>
        </a:defRPr>
      </a:lvl4pPr>
      <a:lvl5pPr marL="0" indent="-228600" algn="l" defTabSz="914400" rtl="0" eaLnBrk="1" latinLnBrk="0" hangingPunct="1">
        <a:lnSpc>
          <a:spcPts val="2200"/>
        </a:lnSpc>
        <a:spcBef>
          <a:spcPts val="0"/>
        </a:spcBef>
        <a:spcAft>
          <a:spcPts val="1100"/>
        </a:spcAft>
        <a:buFont typeface="Arial" panose="020B0604020202020204" pitchFamily="34" charset="0"/>
        <a:buChar char="•"/>
        <a:defRPr sz="2000" kern="1200">
          <a:solidFill>
            <a:schemeClr val="bg1"/>
          </a:solidFill>
          <a:latin typeface="Calibri Light" panose="020F03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AD7D4"/>
        </a:solidFill>
        <a:effectLst/>
      </p:bgPr>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406400" y="274638"/>
            <a:ext cx="8335962"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Marcador de Posição do Texto 2"/>
          <p:cNvSpPr>
            <a:spLocks noGrp="1"/>
          </p:cNvSpPr>
          <p:nvPr>
            <p:ph type="body" idx="1"/>
          </p:nvPr>
        </p:nvSpPr>
        <p:spPr>
          <a:xfrm>
            <a:off x="406400" y="1600200"/>
            <a:ext cx="8335962" cy="4525963"/>
          </a:xfrm>
          <a:prstGeom prst="rect">
            <a:avLst/>
          </a:prstGeom>
        </p:spPr>
        <p:txBody>
          <a:bodyPr vert="horz" lIns="91440" tIns="45720" rIns="91440" bIns="45720" rtlCol="0">
            <a:normAutofit/>
          </a:bodyPr>
          <a:lstStyle/>
          <a:p>
            <a:pPr lvl="0"/>
            <a:r>
              <a:rPr lang="en-US" dirty="0"/>
              <a:t>Click to edit Master text styles</a:t>
            </a:r>
          </a:p>
          <a:p>
            <a:pPr lvl="1"/>
            <a:r>
              <a:rPr lang="pt-PT" dirty="0"/>
              <a:t>Second level</a:t>
            </a:r>
          </a:p>
          <a:p>
            <a:pPr lvl="2"/>
            <a:r>
              <a:rPr lang="pt-PT" dirty="0"/>
              <a:t>Third level</a:t>
            </a:r>
          </a:p>
          <a:p>
            <a:pPr lvl="3"/>
            <a:r>
              <a:rPr lang="pt-PT" dirty="0"/>
              <a:t>Fourth level</a:t>
            </a:r>
          </a:p>
          <a:p>
            <a:pPr lvl="4"/>
            <a:r>
              <a:rPr lang="pt-PT" dirty="0"/>
              <a:t>Fifth level</a:t>
            </a:r>
          </a:p>
        </p:txBody>
      </p:sp>
      <p:sp>
        <p:nvSpPr>
          <p:cNvPr id="7" name="Marcador de Posição da Data 3"/>
          <p:cNvSpPr>
            <a:spLocks noGrp="1"/>
          </p:cNvSpPr>
          <p:nvPr>
            <p:ph type="dt" sz="half" idx="2"/>
          </p:nvPr>
        </p:nvSpPr>
        <p:spPr>
          <a:xfrm>
            <a:off x="401637" y="6631383"/>
            <a:ext cx="2133600" cy="90092"/>
          </a:xfrm>
          <a:prstGeom prst="rect">
            <a:avLst/>
          </a:prstGeom>
        </p:spPr>
        <p:txBody>
          <a:bodyPr vert="horz" lIns="0" tIns="0" rIns="0" bIns="0" rtlCol="0" anchor="b" anchorCtr="0"/>
          <a:lstStyle>
            <a:lvl1pPr algn="l">
              <a:defRPr sz="700" baseline="0">
                <a:solidFill>
                  <a:schemeClr val="bg2">
                    <a:lumMod val="40000"/>
                    <a:lumOff val="60000"/>
                  </a:schemeClr>
                </a:solidFill>
                <a:latin typeface="Calibri" panose="020F0502020204030204" pitchFamily="34" charset="0"/>
              </a:defRPr>
            </a:lvl1pPr>
          </a:lstStyle>
          <a:p>
            <a:r>
              <a:rPr lang="en-US" dirty="0"/>
              <a:t>©2014 NOV | Proprietary and confidential.</a:t>
            </a:r>
            <a:endParaRPr lang="en-GB" dirty="0"/>
          </a:p>
        </p:txBody>
      </p:sp>
      <p:sp>
        <p:nvSpPr>
          <p:cNvPr id="8" name="Marcador de Posição do Rodapé 4"/>
          <p:cNvSpPr>
            <a:spLocks noGrp="1"/>
          </p:cNvSpPr>
          <p:nvPr>
            <p:ph type="ftr" sz="quarter" idx="3"/>
          </p:nvPr>
        </p:nvSpPr>
        <p:spPr>
          <a:xfrm>
            <a:off x="3124200" y="6631383"/>
            <a:ext cx="5364956" cy="90092"/>
          </a:xfrm>
          <a:prstGeom prst="rect">
            <a:avLst/>
          </a:prstGeom>
        </p:spPr>
        <p:txBody>
          <a:bodyPr vert="horz" lIns="0" tIns="0" rIns="0" bIns="0" rtlCol="0" anchor="b" anchorCtr="0"/>
          <a:lstStyle>
            <a:lvl1pPr algn="r">
              <a:defRPr sz="700" baseline="0">
                <a:solidFill>
                  <a:schemeClr val="bg2">
                    <a:lumMod val="40000"/>
                    <a:lumOff val="60000"/>
                  </a:schemeClr>
                </a:solidFill>
                <a:latin typeface="Calibri" panose="020F0502020204030204" pitchFamily="34" charset="0"/>
              </a:defRPr>
            </a:lvl1pPr>
          </a:lstStyle>
          <a:p>
            <a:r>
              <a:rPr lang="en-GB" dirty="0"/>
              <a:t>Presentation Name - 00/00/00    |</a:t>
            </a:r>
          </a:p>
        </p:txBody>
      </p:sp>
      <p:sp>
        <p:nvSpPr>
          <p:cNvPr id="9" name="Marcador de Posição do Número do Diapositivo 5"/>
          <p:cNvSpPr>
            <a:spLocks noGrp="1"/>
          </p:cNvSpPr>
          <p:nvPr>
            <p:ph type="sldNum" sz="quarter" idx="4"/>
          </p:nvPr>
        </p:nvSpPr>
        <p:spPr>
          <a:xfrm>
            <a:off x="8489155" y="6631383"/>
            <a:ext cx="253207" cy="90092"/>
          </a:xfrm>
          <a:prstGeom prst="rect">
            <a:avLst/>
          </a:prstGeom>
        </p:spPr>
        <p:txBody>
          <a:bodyPr vert="horz" lIns="0" tIns="0" rIns="0" bIns="0" rtlCol="0" anchor="b" anchorCtr="0"/>
          <a:lstStyle>
            <a:lvl1pPr algn="r">
              <a:defRPr sz="700" baseline="0">
                <a:solidFill>
                  <a:schemeClr val="bg2">
                    <a:lumMod val="40000"/>
                    <a:lumOff val="60000"/>
                  </a:schemeClr>
                </a:solidFill>
                <a:latin typeface="Calibri" panose="020F0502020204030204" pitchFamily="34" charset="0"/>
              </a:defRPr>
            </a:lvl1pPr>
          </a:lstStyle>
          <a:p>
            <a:fld id="{F3059166-117D-4637-8327-6220B26033D6}" type="slidenum">
              <a:rPr lang="en-GB" smtClean="0"/>
              <a:pPr/>
              <a:t>‹#›</a:t>
            </a:fld>
            <a:endParaRPr lang="en-GB" dirty="0"/>
          </a:p>
        </p:txBody>
      </p:sp>
    </p:spTree>
    <p:extLst>
      <p:ext uri="{BB962C8B-B14F-4D97-AF65-F5344CB8AC3E}">
        <p14:creationId xmlns:p14="http://schemas.microsoft.com/office/powerpoint/2010/main" val="3856889035"/>
      </p:ext>
    </p:extLst>
  </p:cSld>
  <p:clrMap bg1="lt1" tx1="dk1" bg2="lt2" tx2="dk2" accent1="accent1" accent2="accent2" accent3="accent3" accent4="accent4" accent5="accent5" accent6="accent6" hlink="hlink" folHlink="folHlink"/>
  <p:sldLayoutIdLst>
    <p:sldLayoutId id="2147483705" r:id="rId1"/>
    <p:sldLayoutId id="2147483723" r:id="rId2"/>
  </p:sldLayoutIdLst>
  <p:hf hdr="0"/>
  <p:txStyles>
    <p:titleStyle>
      <a:lvl1pPr algn="l" defTabSz="914400" rtl="0" eaLnBrk="1" latinLnBrk="0" hangingPunct="1">
        <a:spcBef>
          <a:spcPct val="0"/>
        </a:spcBef>
        <a:buNone/>
        <a:defRPr sz="4400" kern="1200">
          <a:solidFill>
            <a:schemeClr val="tx1"/>
          </a:solidFill>
          <a:latin typeface="Calibri Light" panose="020F030202020403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libri Light" panose="020F0302020204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libri Light" panose="020F0302020204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libri Light" panose="020F0302020204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Light" panose="020F0302020204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libri Light" panose="020F03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457200" y="274638"/>
            <a:ext cx="8229600" cy="1143000"/>
          </a:xfrm>
          <a:prstGeom prst="rect">
            <a:avLst/>
          </a:prstGeom>
        </p:spPr>
        <p:txBody>
          <a:bodyPr vert="horz" wrap="square" lIns="0" tIns="0" rIns="0" bIns="0" rtlCol="0" anchor="ctr">
            <a:noAutofit/>
          </a:bodyPr>
          <a:lstStyle/>
          <a:p>
            <a:r>
              <a:rPr lang="pt-PT" dirty="0" err="1"/>
              <a:t>Click</a:t>
            </a:r>
            <a:r>
              <a:rPr lang="pt-PT" dirty="0"/>
              <a:t> to </a:t>
            </a:r>
            <a:r>
              <a:rPr lang="pt-PT" dirty="0" err="1"/>
              <a:t>edit</a:t>
            </a:r>
            <a:r>
              <a:rPr lang="pt-PT" dirty="0"/>
              <a:t> </a:t>
            </a:r>
            <a:r>
              <a:rPr lang="pt-PT" dirty="0" err="1"/>
              <a:t>text</a:t>
            </a:r>
            <a:endParaRPr lang="en-GB" dirty="0"/>
          </a:p>
        </p:txBody>
      </p:sp>
      <p:sp>
        <p:nvSpPr>
          <p:cNvPr id="3" name="Marcador de Posição do Texto 2"/>
          <p:cNvSpPr>
            <a:spLocks noGrp="1"/>
          </p:cNvSpPr>
          <p:nvPr>
            <p:ph type="body" idx="1"/>
          </p:nvPr>
        </p:nvSpPr>
        <p:spPr>
          <a:xfrm>
            <a:off x="457200" y="1600200"/>
            <a:ext cx="8229600" cy="4525963"/>
          </a:xfrm>
          <a:prstGeom prst="rect">
            <a:avLst/>
          </a:prstGeom>
        </p:spPr>
        <p:txBody>
          <a:bodyPr vert="horz" lIns="0" tIns="0" rIns="0" bIns="0" rtlCol="0">
            <a:normAutofit/>
          </a:bodyPr>
          <a:lstStyle/>
          <a:p>
            <a:pPr lvl="0"/>
            <a:r>
              <a:rPr lang="pt-PT" dirty="0" err="1"/>
              <a:t>Click</a:t>
            </a:r>
            <a:r>
              <a:rPr lang="pt-PT" dirty="0"/>
              <a:t> to </a:t>
            </a:r>
            <a:r>
              <a:rPr lang="pt-PT" dirty="0" err="1"/>
              <a:t>edit</a:t>
            </a:r>
            <a:r>
              <a:rPr lang="pt-PT" dirty="0"/>
              <a:t> </a:t>
            </a:r>
            <a:r>
              <a:rPr lang="pt-PT" dirty="0" err="1"/>
              <a:t>text</a:t>
            </a:r>
            <a:r>
              <a:rPr lang="pt-PT" dirty="0"/>
              <a:t> </a:t>
            </a:r>
            <a:r>
              <a:rPr lang="pt-PT" dirty="0" err="1"/>
              <a:t>level</a:t>
            </a:r>
            <a:r>
              <a:rPr lang="pt-PT" dirty="0"/>
              <a:t> 1</a:t>
            </a:r>
          </a:p>
          <a:p>
            <a:pPr lvl="1"/>
            <a:r>
              <a:rPr lang="pt-PT" dirty="0" err="1"/>
              <a:t>Level</a:t>
            </a:r>
            <a:r>
              <a:rPr lang="pt-PT" dirty="0"/>
              <a:t> 2</a:t>
            </a:r>
          </a:p>
          <a:p>
            <a:pPr lvl="2"/>
            <a:r>
              <a:rPr lang="pt-PT" dirty="0" err="1"/>
              <a:t>Level</a:t>
            </a:r>
            <a:r>
              <a:rPr lang="pt-PT" dirty="0"/>
              <a:t> 3</a:t>
            </a:r>
          </a:p>
          <a:p>
            <a:pPr lvl="3"/>
            <a:r>
              <a:rPr lang="pt-PT" dirty="0" err="1"/>
              <a:t>Level</a:t>
            </a:r>
            <a:r>
              <a:rPr lang="pt-PT" dirty="0"/>
              <a:t> 4</a:t>
            </a:r>
          </a:p>
          <a:p>
            <a:pPr lvl="4"/>
            <a:r>
              <a:rPr lang="pt-PT" dirty="0" err="1"/>
              <a:t>Level</a:t>
            </a:r>
            <a:r>
              <a:rPr lang="pt-PT" dirty="0"/>
              <a:t> 5</a:t>
            </a:r>
          </a:p>
          <a:p>
            <a:pPr lvl="5"/>
            <a:r>
              <a:rPr lang="pt-PT" dirty="0" err="1"/>
              <a:t>Level</a:t>
            </a:r>
            <a:r>
              <a:rPr lang="pt-PT" dirty="0"/>
              <a:t> 6</a:t>
            </a:r>
            <a:endParaRPr lang="en-GB" dirty="0"/>
          </a:p>
        </p:txBody>
      </p:sp>
      <p:sp>
        <p:nvSpPr>
          <p:cNvPr id="13" name="Marcador de Posição da Data 3"/>
          <p:cNvSpPr>
            <a:spLocks noGrp="1"/>
          </p:cNvSpPr>
          <p:nvPr>
            <p:ph type="dt" sz="half" idx="2"/>
          </p:nvPr>
        </p:nvSpPr>
        <p:spPr>
          <a:xfrm>
            <a:off x="401637" y="6631383"/>
            <a:ext cx="2133600" cy="90092"/>
          </a:xfrm>
          <a:prstGeom prst="rect">
            <a:avLst/>
          </a:prstGeom>
        </p:spPr>
        <p:txBody>
          <a:bodyPr vert="horz" lIns="0" tIns="0" rIns="0" bIns="0" rtlCol="0" anchor="b" anchorCtr="0"/>
          <a:lstStyle>
            <a:lvl1pPr algn="l">
              <a:defRPr sz="700" baseline="0">
                <a:solidFill>
                  <a:schemeClr val="bg2">
                    <a:lumMod val="60000"/>
                    <a:lumOff val="40000"/>
                  </a:schemeClr>
                </a:solidFill>
                <a:latin typeface="Calibri" panose="020F0502020204030204" pitchFamily="34" charset="0"/>
              </a:defRPr>
            </a:lvl1pPr>
          </a:lstStyle>
          <a:p>
            <a:r>
              <a:rPr lang="en-US" dirty="0"/>
              <a:t>©2014 NOV | Proprietary and confidential.</a:t>
            </a:r>
            <a:endParaRPr lang="en-GB" dirty="0"/>
          </a:p>
        </p:txBody>
      </p:sp>
      <p:sp>
        <p:nvSpPr>
          <p:cNvPr id="14" name="Marcador de Posição do Rodapé 4"/>
          <p:cNvSpPr>
            <a:spLocks noGrp="1"/>
          </p:cNvSpPr>
          <p:nvPr>
            <p:ph type="ftr" sz="quarter" idx="3"/>
          </p:nvPr>
        </p:nvSpPr>
        <p:spPr>
          <a:xfrm>
            <a:off x="3124200" y="6631383"/>
            <a:ext cx="5364956" cy="90092"/>
          </a:xfrm>
          <a:prstGeom prst="rect">
            <a:avLst/>
          </a:prstGeom>
        </p:spPr>
        <p:txBody>
          <a:bodyPr vert="horz" lIns="0" tIns="0" rIns="0" bIns="0" rtlCol="0" anchor="b" anchorCtr="0"/>
          <a:lstStyle>
            <a:lvl1pPr algn="r">
              <a:defRPr sz="700" baseline="0">
                <a:solidFill>
                  <a:schemeClr val="bg2">
                    <a:lumMod val="60000"/>
                    <a:lumOff val="40000"/>
                  </a:schemeClr>
                </a:solidFill>
                <a:latin typeface="Calibri" panose="020F0502020204030204" pitchFamily="34" charset="0"/>
              </a:defRPr>
            </a:lvl1pPr>
          </a:lstStyle>
          <a:p>
            <a:r>
              <a:rPr lang="en-GB" dirty="0"/>
              <a:t>Presentation Name - 00/00/00    |</a:t>
            </a:r>
          </a:p>
        </p:txBody>
      </p:sp>
      <p:sp>
        <p:nvSpPr>
          <p:cNvPr id="15" name="Marcador de Posição do Número do Diapositivo 5"/>
          <p:cNvSpPr>
            <a:spLocks noGrp="1"/>
          </p:cNvSpPr>
          <p:nvPr>
            <p:ph type="sldNum" sz="quarter" idx="4"/>
          </p:nvPr>
        </p:nvSpPr>
        <p:spPr>
          <a:xfrm>
            <a:off x="8489155" y="6631383"/>
            <a:ext cx="253207" cy="90092"/>
          </a:xfrm>
          <a:prstGeom prst="rect">
            <a:avLst/>
          </a:prstGeom>
        </p:spPr>
        <p:txBody>
          <a:bodyPr vert="horz" lIns="0" tIns="0" rIns="0" bIns="0" rtlCol="0" anchor="b" anchorCtr="0"/>
          <a:lstStyle>
            <a:lvl1pPr algn="r">
              <a:defRPr sz="700" baseline="0">
                <a:solidFill>
                  <a:schemeClr val="bg2">
                    <a:lumMod val="60000"/>
                    <a:lumOff val="40000"/>
                  </a:schemeClr>
                </a:solidFill>
                <a:latin typeface="Calibri" panose="020F0502020204030204" pitchFamily="34" charset="0"/>
              </a:defRPr>
            </a:lvl1pPr>
          </a:lstStyle>
          <a:p>
            <a:fld id="{F3059166-117D-4637-8327-6220B26033D6}" type="slidenum">
              <a:rPr lang="en-GB" smtClean="0"/>
              <a:pPr/>
              <a:t>‹#›</a:t>
            </a:fld>
            <a:endParaRPr lang="en-GB" dirty="0"/>
          </a:p>
        </p:txBody>
      </p:sp>
    </p:spTree>
    <p:extLst>
      <p:ext uri="{BB962C8B-B14F-4D97-AF65-F5344CB8AC3E}">
        <p14:creationId xmlns:p14="http://schemas.microsoft.com/office/powerpoint/2010/main" val="2467394915"/>
      </p:ext>
    </p:extLst>
  </p:cSld>
  <p:clrMap bg1="lt1" tx1="dk1" bg2="lt2" tx2="dk2" accent1="accent1" accent2="accent2" accent3="accent3" accent4="accent4" accent5="accent5" accent6="accent6" hlink="hlink" folHlink="folHlink"/>
  <p:sldLayoutIdLst>
    <p:sldLayoutId id="2147483718" r:id="rId1"/>
    <p:sldLayoutId id="2147483719" r:id="rId2"/>
  </p:sldLayoutIdLst>
  <p:hf hdr="0"/>
  <p:txStyles>
    <p:title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p:titleStyle>
    <p:bodyStyle>
      <a:lvl1pPr marL="0" indent="0" algn="l" defTabSz="914400" rtl="0" eaLnBrk="1" latinLnBrk="0" hangingPunct="1">
        <a:lnSpc>
          <a:spcPct val="90000"/>
        </a:lnSpc>
        <a:spcBef>
          <a:spcPts val="0"/>
        </a:spcBef>
        <a:spcAft>
          <a:spcPts val="1300"/>
        </a:spcAft>
        <a:buFont typeface="Arial" panose="020B0604020202020204" pitchFamily="34" charset="0"/>
        <a:buNone/>
        <a:defRPr sz="2500" kern="1200" baseline="0">
          <a:solidFill>
            <a:schemeClr val="bg2"/>
          </a:solidFill>
          <a:latin typeface="Calibri" panose="020F0502020204030204" pitchFamily="34" charset="0"/>
          <a:ea typeface="+mn-ea"/>
          <a:cs typeface="+mn-cs"/>
        </a:defRPr>
      </a:lvl1pPr>
      <a:lvl2pPr marL="0" indent="0" algn="l" defTabSz="914400" rtl="0" eaLnBrk="1" latinLnBrk="0" hangingPunct="1">
        <a:lnSpc>
          <a:spcPct val="90000"/>
        </a:lnSpc>
        <a:spcBef>
          <a:spcPts val="0"/>
        </a:spcBef>
        <a:spcAft>
          <a:spcPts val="1300"/>
        </a:spcAft>
        <a:buFontTx/>
        <a:buNone/>
        <a:defRPr sz="1300" b="1" i="0" kern="1200" cap="all" baseline="0">
          <a:solidFill>
            <a:schemeClr val="bg2"/>
          </a:solidFill>
          <a:latin typeface="Calibri" panose="020F0502020204030204" pitchFamily="34" charset="0"/>
          <a:ea typeface="+mn-ea"/>
          <a:cs typeface="+mn-cs"/>
        </a:defRPr>
      </a:lvl2pPr>
      <a:lvl3pPr marL="0" indent="0" algn="l" defTabSz="914400" rtl="0" eaLnBrk="1" latinLnBrk="0" hangingPunct="1">
        <a:lnSpc>
          <a:spcPct val="91000"/>
        </a:lnSpc>
        <a:spcBef>
          <a:spcPts val="0"/>
        </a:spcBef>
        <a:spcAft>
          <a:spcPts val="1300"/>
        </a:spcAft>
        <a:buFontTx/>
        <a:buNone/>
        <a:defRPr sz="2000" b="0" i="0" kern="1200" baseline="0">
          <a:solidFill>
            <a:schemeClr val="bg2"/>
          </a:solidFill>
          <a:latin typeface="Calibri" panose="020F0502020204030204" pitchFamily="34" charset="0"/>
          <a:ea typeface="+mn-ea"/>
          <a:cs typeface="+mn-cs"/>
        </a:defRPr>
      </a:lvl3pPr>
      <a:lvl4pPr marL="228600" indent="-228600" algn="l" defTabSz="914400" rtl="0" eaLnBrk="1" latinLnBrk="0" hangingPunct="1">
        <a:lnSpc>
          <a:spcPct val="91000"/>
        </a:lnSpc>
        <a:spcBef>
          <a:spcPts val="0"/>
        </a:spcBef>
        <a:spcAft>
          <a:spcPts val="1300"/>
        </a:spcAft>
        <a:buFont typeface="Arial" panose="020B0604020202020204" pitchFamily="34" charset="0"/>
        <a:buChar char="•"/>
        <a:defRPr sz="2000" b="0" i="0" kern="1200" cap="none" baseline="0">
          <a:solidFill>
            <a:schemeClr val="bg2"/>
          </a:solidFill>
          <a:latin typeface="Calibri" panose="020F0502020204030204" pitchFamily="34" charset="0"/>
          <a:ea typeface="+mn-ea"/>
          <a:cs typeface="+mn-cs"/>
        </a:defRPr>
      </a:lvl4pPr>
      <a:lvl5pPr marL="461963" indent="-231775" algn="l" defTabSz="914400" rtl="0" eaLnBrk="1" latinLnBrk="0" hangingPunct="1">
        <a:lnSpc>
          <a:spcPct val="91000"/>
        </a:lnSpc>
        <a:spcBef>
          <a:spcPts val="0"/>
        </a:spcBef>
        <a:spcAft>
          <a:spcPts val="1300"/>
        </a:spcAft>
        <a:buClr>
          <a:schemeClr val="bg2"/>
        </a:buClr>
        <a:buFont typeface="Source Sans Pro" panose="020B0503030403020204" pitchFamily="34" charset="0"/>
        <a:buChar char="‒"/>
        <a:defRPr sz="2000" b="0" i="0" kern="1200" cap="none" baseline="0">
          <a:solidFill>
            <a:schemeClr val="bg2"/>
          </a:solidFill>
          <a:latin typeface="Calibri" panose="020F0502020204030204" pitchFamily="34" charset="0"/>
          <a:ea typeface="+mn-ea"/>
          <a:cs typeface="+mn-cs"/>
        </a:defRPr>
      </a:lvl5pPr>
      <a:lvl6pPr marL="460375" indent="0" algn="l" defTabSz="914400" rtl="0" eaLnBrk="1" latinLnBrk="0" hangingPunct="1">
        <a:lnSpc>
          <a:spcPct val="91000"/>
        </a:lnSpc>
        <a:spcBef>
          <a:spcPts val="0"/>
        </a:spcBef>
        <a:spcAft>
          <a:spcPts val="1300"/>
        </a:spcAft>
        <a:buFontTx/>
        <a:buNone/>
        <a:defRPr sz="2000" b="0" i="1" kern="1200" baseline="0">
          <a:solidFill>
            <a:schemeClr val="bg2"/>
          </a:solidFill>
          <a:latin typeface="Calibri" panose="020F0502020204030204" pitchFamily="34" charset="0"/>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401637" y="274638"/>
            <a:ext cx="8340726" cy="1143000"/>
          </a:xfrm>
          <a:prstGeom prst="rect">
            <a:avLst/>
          </a:prstGeom>
        </p:spPr>
        <p:txBody>
          <a:bodyPr vert="horz" lIns="0" tIns="0" rIns="0" bIns="0" rtlCol="0" anchor="ctr">
            <a:noAutofit/>
          </a:bodyPr>
          <a:lstStyle/>
          <a:p>
            <a:r>
              <a:rPr lang="en-US" dirty="0"/>
              <a:t>Click to edit Master title style</a:t>
            </a:r>
            <a:endParaRPr lang="en-GB" dirty="0"/>
          </a:p>
        </p:txBody>
      </p:sp>
      <p:sp>
        <p:nvSpPr>
          <p:cNvPr id="3" name="Marcador de Posição do Texto 2"/>
          <p:cNvSpPr>
            <a:spLocks noGrp="1"/>
          </p:cNvSpPr>
          <p:nvPr>
            <p:ph type="body" idx="1"/>
          </p:nvPr>
        </p:nvSpPr>
        <p:spPr>
          <a:xfrm>
            <a:off x="401637" y="1600200"/>
            <a:ext cx="8340726" cy="4525963"/>
          </a:xfrm>
          <a:prstGeom prst="rect">
            <a:avLst/>
          </a:prstGeom>
          <a:noFill/>
        </p:spPr>
        <p:txBody>
          <a:bodyPr vert="horz" lIns="0" tIns="0" rIns="0" bIns="0" rtlCol="0">
            <a:noAutofit/>
          </a:bodyPr>
          <a:lstStyle/>
          <a:p>
            <a:pPr lvl="0"/>
            <a:r>
              <a:rPr lang="pt-PT" dirty="0"/>
              <a:t>Clique para editar os estilos</a:t>
            </a:r>
          </a:p>
          <a:p>
            <a:pPr lvl="1"/>
            <a:r>
              <a:rPr lang="pt-PT" dirty="0"/>
              <a:t>Segundo nível</a:t>
            </a:r>
          </a:p>
        </p:txBody>
      </p:sp>
      <p:sp>
        <p:nvSpPr>
          <p:cNvPr id="9" name="Marcador de Posição da Data 3"/>
          <p:cNvSpPr>
            <a:spLocks noGrp="1"/>
          </p:cNvSpPr>
          <p:nvPr>
            <p:ph type="dt" sz="half" idx="2"/>
          </p:nvPr>
        </p:nvSpPr>
        <p:spPr>
          <a:xfrm>
            <a:off x="401637" y="6631383"/>
            <a:ext cx="2133600" cy="90092"/>
          </a:xfrm>
          <a:prstGeom prst="rect">
            <a:avLst/>
          </a:prstGeom>
        </p:spPr>
        <p:txBody>
          <a:bodyPr vert="horz" lIns="0" tIns="0" rIns="0" bIns="0" rtlCol="0" anchor="b" anchorCtr="0"/>
          <a:lstStyle>
            <a:lvl1pPr algn="l">
              <a:defRPr sz="700" baseline="0">
                <a:solidFill>
                  <a:schemeClr val="bg1"/>
                </a:solidFill>
                <a:latin typeface="Calibri" panose="020F0502020204030204" pitchFamily="34" charset="0"/>
              </a:defRPr>
            </a:lvl1pPr>
          </a:lstStyle>
          <a:p>
            <a:r>
              <a:rPr lang="en-US" dirty="0"/>
              <a:t>©2014 NOV | Proprietary and confidential.</a:t>
            </a:r>
            <a:endParaRPr lang="en-GB" dirty="0"/>
          </a:p>
        </p:txBody>
      </p:sp>
      <p:sp>
        <p:nvSpPr>
          <p:cNvPr id="10" name="Marcador de Posição do Rodapé 4"/>
          <p:cNvSpPr>
            <a:spLocks noGrp="1"/>
          </p:cNvSpPr>
          <p:nvPr>
            <p:ph type="ftr" sz="quarter" idx="3"/>
          </p:nvPr>
        </p:nvSpPr>
        <p:spPr>
          <a:xfrm>
            <a:off x="3124200" y="6631383"/>
            <a:ext cx="5364956" cy="90092"/>
          </a:xfrm>
          <a:prstGeom prst="rect">
            <a:avLst/>
          </a:prstGeom>
        </p:spPr>
        <p:txBody>
          <a:bodyPr vert="horz" lIns="0" tIns="0" rIns="0" bIns="0" rtlCol="0" anchor="b" anchorCtr="0"/>
          <a:lstStyle>
            <a:lvl1pPr algn="r">
              <a:defRPr sz="700" baseline="0">
                <a:solidFill>
                  <a:schemeClr val="bg1"/>
                </a:solidFill>
                <a:latin typeface="Calibri" panose="020F0502020204030204" pitchFamily="34" charset="0"/>
              </a:defRPr>
            </a:lvl1pPr>
          </a:lstStyle>
          <a:p>
            <a:r>
              <a:rPr lang="en-GB" dirty="0"/>
              <a:t>Presentation Name - 00/00/00    |</a:t>
            </a:r>
          </a:p>
        </p:txBody>
      </p:sp>
      <p:sp>
        <p:nvSpPr>
          <p:cNvPr id="11" name="Marcador de Posição do Número do Diapositivo 5"/>
          <p:cNvSpPr>
            <a:spLocks noGrp="1"/>
          </p:cNvSpPr>
          <p:nvPr>
            <p:ph type="sldNum" sz="quarter" idx="4"/>
          </p:nvPr>
        </p:nvSpPr>
        <p:spPr>
          <a:xfrm>
            <a:off x="8489155" y="6631383"/>
            <a:ext cx="253207" cy="90092"/>
          </a:xfrm>
          <a:prstGeom prst="rect">
            <a:avLst/>
          </a:prstGeom>
        </p:spPr>
        <p:txBody>
          <a:bodyPr vert="horz" lIns="0" tIns="0" rIns="0" bIns="0" rtlCol="0" anchor="b" anchorCtr="0"/>
          <a:lstStyle>
            <a:lvl1pPr algn="r">
              <a:defRPr sz="700" baseline="0">
                <a:solidFill>
                  <a:schemeClr val="bg1"/>
                </a:solidFill>
                <a:latin typeface="Calibri" panose="020F0502020204030204" pitchFamily="34" charset="0"/>
              </a:defRPr>
            </a:lvl1pPr>
          </a:lstStyle>
          <a:p>
            <a:fld id="{F3059166-117D-4637-8327-6220B26033D6}" type="slidenum">
              <a:rPr lang="en-GB" smtClean="0"/>
              <a:pPr/>
              <a:t>‹#›</a:t>
            </a:fld>
            <a:endParaRPr lang="en-GB" dirty="0"/>
          </a:p>
        </p:txBody>
      </p:sp>
      <p:sp>
        <p:nvSpPr>
          <p:cNvPr id="20" name="Rectângulo 19"/>
          <p:cNvSpPr/>
          <p:nvPr/>
        </p:nvSpPr>
        <p:spPr>
          <a:xfrm>
            <a:off x="3067579" y="-518211"/>
            <a:ext cx="171450" cy="2156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ângulo 20"/>
          <p:cNvSpPr/>
          <p:nvPr/>
        </p:nvSpPr>
        <p:spPr>
          <a:xfrm>
            <a:off x="230187" y="-518211"/>
            <a:ext cx="171450" cy="2156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ângulo 21"/>
          <p:cNvSpPr/>
          <p:nvPr/>
        </p:nvSpPr>
        <p:spPr>
          <a:xfrm>
            <a:off x="8742363" y="-518211"/>
            <a:ext cx="171450" cy="2156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ângulo 22"/>
          <p:cNvSpPr/>
          <p:nvPr/>
        </p:nvSpPr>
        <p:spPr>
          <a:xfrm>
            <a:off x="5904971" y="-518211"/>
            <a:ext cx="171450" cy="2156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21525152"/>
      </p:ext>
    </p:extLst>
  </p:cSld>
  <p:clrMap bg1="lt1" tx1="dk1" bg2="lt2" tx2="dk2" accent1="accent1" accent2="accent2" accent3="accent3" accent4="accent4" accent5="accent5" accent6="accent6" hlink="hlink" folHlink="folHlink"/>
  <p:sldLayoutIdLst>
    <p:sldLayoutId id="2147483702" r:id="rId1"/>
    <p:sldLayoutId id="2147483703" r:id="rId2"/>
  </p:sldLayoutIdLst>
  <p:hf hdr="0"/>
  <p:txStyles>
    <p:titleStyle>
      <a:lvl1pPr algn="l" defTabSz="914400" rtl="0" eaLnBrk="1" latinLnBrk="0" hangingPunct="1">
        <a:spcBef>
          <a:spcPct val="0"/>
        </a:spcBef>
        <a:buNone/>
        <a:defRPr sz="3600" kern="1200" baseline="0">
          <a:solidFill>
            <a:schemeClr val="bg1"/>
          </a:solidFill>
          <a:latin typeface="Calibri" panose="020F0502020204030204" pitchFamily="34" charset="0"/>
          <a:ea typeface="+mj-ea"/>
          <a:cs typeface="+mj-cs"/>
        </a:defRPr>
      </a:lvl1pPr>
    </p:titleStyle>
    <p:bodyStyle>
      <a:lvl1pPr marL="0" indent="0" algn="ctr" defTabSz="914400" rtl="0" eaLnBrk="1" latinLnBrk="0" hangingPunct="1">
        <a:lnSpc>
          <a:spcPts val="2200"/>
        </a:lnSpc>
        <a:spcBef>
          <a:spcPts val="0"/>
        </a:spcBef>
        <a:buFontTx/>
        <a:buNone/>
        <a:defRPr sz="2000" b="1" i="0" kern="1200" baseline="0">
          <a:solidFill>
            <a:schemeClr val="bg1"/>
          </a:solidFill>
          <a:latin typeface="Calibri" panose="020F0502020204030204" pitchFamily="34" charset="0"/>
          <a:ea typeface="+mn-ea"/>
          <a:cs typeface="+mn-cs"/>
        </a:defRPr>
      </a:lvl1pPr>
      <a:lvl2pPr marL="0" indent="0" algn="ctr" defTabSz="914400" rtl="0" eaLnBrk="1" latinLnBrk="0" hangingPunct="1">
        <a:lnSpc>
          <a:spcPts val="2200"/>
        </a:lnSpc>
        <a:spcBef>
          <a:spcPts val="0"/>
        </a:spcBef>
        <a:buFontTx/>
        <a:buNone/>
        <a:defRPr sz="2000" kern="1200" baseline="0">
          <a:solidFill>
            <a:schemeClr val="bg1"/>
          </a:solidFill>
          <a:latin typeface="Calibri Light" panose="020F0302020204030204" pitchFamily="34" charset="0"/>
          <a:ea typeface="+mn-ea"/>
          <a:cs typeface="+mn-cs"/>
        </a:defRPr>
      </a:lvl2pPr>
      <a:lvl3pPr marL="914400" indent="0" algn="l" defTabSz="914400" rtl="0" eaLnBrk="1" latinLnBrk="0" hangingPunct="1">
        <a:lnSpc>
          <a:spcPts val="2200"/>
        </a:lnSpc>
        <a:spcBef>
          <a:spcPts val="0"/>
        </a:spcBef>
        <a:buFontTx/>
        <a:buNone/>
        <a:defRPr sz="2000" kern="1200" baseline="0">
          <a:solidFill>
            <a:schemeClr val="bg1"/>
          </a:solidFill>
          <a:latin typeface="Source Sans Pro Light" panose="020B0403030403020204" pitchFamily="34" charset="0"/>
          <a:ea typeface="+mn-ea"/>
          <a:cs typeface="+mn-cs"/>
        </a:defRPr>
      </a:lvl3pPr>
      <a:lvl4pPr marL="1371600" indent="0" algn="l" defTabSz="914400" rtl="0" eaLnBrk="1" latinLnBrk="0" hangingPunct="1">
        <a:lnSpc>
          <a:spcPts val="2200"/>
        </a:lnSpc>
        <a:spcBef>
          <a:spcPts val="0"/>
        </a:spcBef>
        <a:buFontTx/>
        <a:buNone/>
        <a:defRPr sz="2000" kern="1200" baseline="0">
          <a:solidFill>
            <a:schemeClr val="bg1"/>
          </a:solidFill>
          <a:latin typeface="Source Sans Pro Light" panose="020B0403030403020204" pitchFamily="34" charset="0"/>
          <a:ea typeface="+mn-ea"/>
          <a:cs typeface="+mn-cs"/>
        </a:defRPr>
      </a:lvl4pPr>
      <a:lvl5pPr marL="1828800" indent="0" algn="l" defTabSz="914400" rtl="0" eaLnBrk="1" latinLnBrk="0" hangingPunct="1">
        <a:lnSpc>
          <a:spcPts val="2200"/>
        </a:lnSpc>
        <a:spcBef>
          <a:spcPts val="0"/>
        </a:spcBef>
        <a:buFontTx/>
        <a:buNone/>
        <a:defRPr sz="2000" kern="1200" baseline="0">
          <a:solidFill>
            <a:schemeClr val="bg1"/>
          </a:solidFill>
          <a:latin typeface="Source Sans Pro Light" panose="020B04030304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16.png"/><Relationship Id="rId5" Type="http://schemas.openxmlformats.org/officeDocument/2006/relationships/image" Target="../media/image15.jpe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7.xml"/><Relationship Id="rId1" Type="http://schemas.openxmlformats.org/officeDocument/2006/relationships/slideLayout" Target="../slideLayouts/slideLayout10.xml"/><Relationship Id="rId5" Type="http://schemas.openxmlformats.org/officeDocument/2006/relationships/image" Target="../media/image27.emf"/><Relationship Id="rId4" Type="http://schemas.openxmlformats.org/officeDocument/2006/relationships/image" Target="../media/image26.emf"/></Relationships>
</file>

<file path=ppt/slides/_rels/slide2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image" Target="../media/image36.png"/><Relationship Id="rId5" Type="http://schemas.openxmlformats.org/officeDocument/2006/relationships/image" Target="../media/image35.emf"/><Relationship Id="rId4" Type="http://schemas.openxmlformats.org/officeDocument/2006/relationships/image" Target="../media/image34.em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1.xml"/><Relationship Id="rId1" Type="http://schemas.openxmlformats.org/officeDocument/2006/relationships/slideLayout" Target="../slideLayouts/slideLayout10.xml"/><Relationship Id="rId4" Type="http://schemas.openxmlformats.org/officeDocument/2006/relationships/image" Target="../media/image38.em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40.emf"/></Relationships>
</file>

<file path=ppt/slides/_rels/slide31.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24.xml"/><Relationship Id="rId1" Type="http://schemas.openxmlformats.org/officeDocument/2006/relationships/slideLayout" Target="../slideLayouts/slideLayout10.xml"/><Relationship Id="rId5" Type="http://schemas.openxmlformats.org/officeDocument/2006/relationships/image" Target="../media/image43.emf"/><Relationship Id="rId4" Type="http://schemas.openxmlformats.org/officeDocument/2006/relationships/image" Target="../media/image42.e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2"/>
          </p:nvPr>
        </p:nvPicPr>
        <p:blipFill>
          <a:blip r:embed="rId3">
            <a:extLst>
              <a:ext uri="{28A0092B-C50C-407E-A947-70E740481C1C}">
                <a14:useLocalDpi xmlns:a14="http://schemas.microsoft.com/office/drawing/2010/main"/>
              </a:ext>
            </a:extLst>
          </a:blip>
          <a:stretch>
            <a:fillRect/>
          </a:stretch>
        </p:blipFill>
        <p:spPr>
          <a:xfrm>
            <a:off x="0" y="-2383"/>
            <a:ext cx="9144000" cy="6853240"/>
          </a:xfrm>
        </p:spPr>
      </p:pic>
      <p:sp>
        <p:nvSpPr>
          <p:cNvPr id="7" name="Rectangle 6"/>
          <p:cNvSpPr/>
          <p:nvPr/>
        </p:nvSpPr>
        <p:spPr>
          <a:xfrm>
            <a:off x="0" y="3405050"/>
            <a:ext cx="8742362" cy="186128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ítulo 2"/>
          <p:cNvSpPr>
            <a:spLocks noGrp="1"/>
          </p:cNvSpPr>
          <p:nvPr>
            <p:ph type="ctrTitle"/>
          </p:nvPr>
        </p:nvSpPr>
        <p:spPr>
          <a:xfrm>
            <a:off x="200818" y="3468545"/>
            <a:ext cx="8541544" cy="1393530"/>
          </a:xfrm>
        </p:spPr>
        <p:txBody>
          <a:bodyPr/>
          <a:lstStyle/>
          <a:p>
            <a:pPr>
              <a:lnSpc>
                <a:spcPct val="80000"/>
              </a:lnSpc>
              <a:spcBef>
                <a:spcPts val="0"/>
              </a:spcBef>
              <a:spcAft>
                <a:spcPts val="1350"/>
              </a:spcAft>
            </a:pPr>
            <a:r>
              <a:rPr lang="ru-RU" sz="3600" b="1" dirty="0">
                <a:solidFill>
                  <a:srgbClr val="C00000"/>
                </a:solidFill>
                <a:latin typeface="Calibri"/>
                <a:cs typeface="Calibri"/>
              </a:rPr>
              <a:t>Материалы</a:t>
            </a:r>
            <a:r>
              <a:rPr lang="en-US" sz="3600" b="1" dirty="0">
                <a:solidFill>
                  <a:srgbClr val="C00000"/>
                </a:solidFill>
                <a:latin typeface="Calibri"/>
                <a:cs typeface="Calibri"/>
              </a:rPr>
              <a:t>, </a:t>
            </a:r>
            <a:r>
              <a:rPr lang="ru-RU" sz="3600" b="1" dirty="0">
                <a:solidFill>
                  <a:srgbClr val="C00000"/>
                </a:solidFill>
                <a:latin typeface="Calibri"/>
                <a:cs typeface="Calibri"/>
              </a:rPr>
              <a:t>технологии и испытания</a:t>
            </a:r>
            <a:r>
              <a:rPr lang="en-US" sz="3600" b="1" dirty="0">
                <a:solidFill>
                  <a:srgbClr val="C00000"/>
                </a:solidFill>
                <a:latin typeface="Calibri"/>
                <a:cs typeface="Calibri"/>
              </a:rPr>
              <a:t>, </a:t>
            </a:r>
            <a:r>
              <a:rPr lang="ru-RU" sz="3600" b="1" dirty="0">
                <a:solidFill>
                  <a:srgbClr val="C00000"/>
                </a:solidFill>
                <a:latin typeface="Calibri"/>
                <a:cs typeface="Calibri"/>
              </a:rPr>
              <a:t>наши предложения по расширению рынка защитных покрытий труб нефтяного сортамента</a:t>
            </a:r>
            <a:endParaRPr lang="en-US" sz="3600" b="1" dirty="0">
              <a:solidFill>
                <a:srgbClr val="C00000"/>
              </a:solidFill>
              <a:latin typeface="Calibri"/>
              <a:cs typeface="Calibri"/>
            </a:endParaRPr>
          </a:p>
        </p:txBody>
      </p:sp>
      <p:sp>
        <p:nvSpPr>
          <p:cNvPr id="5" name="Rectangle 4"/>
          <p:cNvSpPr/>
          <p:nvPr/>
        </p:nvSpPr>
        <p:spPr>
          <a:xfrm>
            <a:off x="0" y="5266330"/>
            <a:ext cx="8742362" cy="483507"/>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5270097"/>
            <a:ext cx="8742362" cy="483507"/>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ítulo 2"/>
          <p:cNvSpPr txBox="1">
            <a:spLocks/>
          </p:cNvSpPr>
          <p:nvPr/>
        </p:nvSpPr>
        <p:spPr>
          <a:xfrm>
            <a:off x="401637" y="5342973"/>
            <a:ext cx="7820893" cy="273717"/>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gn="ctr">
              <a:lnSpc>
                <a:spcPct val="80000"/>
              </a:lnSpc>
              <a:spcBef>
                <a:spcPts val="0"/>
              </a:spcBef>
              <a:spcAft>
                <a:spcPts val="1350"/>
              </a:spcAft>
            </a:pPr>
            <a:r>
              <a:rPr lang="ru-RU" sz="1800" i="1" dirty="0">
                <a:latin typeface="Calibri"/>
                <a:ea typeface="+mn-ea"/>
                <a:cs typeface="Calibri"/>
              </a:rPr>
              <a:t>Доклад</a:t>
            </a:r>
            <a:r>
              <a:rPr lang="en-US" sz="1800" i="1" dirty="0">
                <a:latin typeface="Calibri"/>
                <a:ea typeface="+mn-ea"/>
                <a:cs typeface="Calibri"/>
              </a:rPr>
              <a:t>: </a:t>
            </a:r>
            <a:r>
              <a:rPr lang="ru-RU" sz="1800" i="1" dirty="0">
                <a:latin typeface="Calibri"/>
                <a:ea typeface="+mn-ea"/>
                <a:cs typeface="Calibri"/>
              </a:rPr>
              <a:t>АО Тьбоскоп Ветко Москоу</a:t>
            </a:r>
            <a:r>
              <a:rPr lang="en-US" sz="1800" i="1" dirty="0">
                <a:latin typeface="Calibri"/>
                <a:ea typeface="+mn-ea"/>
                <a:cs typeface="Calibri"/>
              </a:rPr>
              <a:t>	                              </a:t>
            </a:r>
            <a:r>
              <a:rPr lang="ru-RU" sz="1800" i="1" dirty="0">
                <a:latin typeface="Calibri"/>
                <a:ea typeface="+mn-ea"/>
                <a:cs typeface="Calibri"/>
              </a:rPr>
              <a:t>Москва </a:t>
            </a:r>
            <a:r>
              <a:rPr lang="en-US" sz="1800" i="1" dirty="0">
                <a:latin typeface="Calibri"/>
                <a:ea typeface="+mn-ea"/>
                <a:cs typeface="Calibri"/>
              </a:rPr>
              <a:t>2017</a:t>
            </a:r>
            <a:endParaRPr lang="en-GB" sz="1800" i="1" dirty="0">
              <a:latin typeface="Calibri"/>
              <a:cs typeface="Calibri"/>
            </a:endParaRPr>
          </a:p>
        </p:txBody>
      </p:sp>
    </p:spTree>
    <p:extLst>
      <p:ext uri="{BB962C8B-B14F-4D97-AF65-F5344CB8AC3E}">
        <p14:creationId xmlns:p14="http://schemas.microsoft.com/office/powerpoint/2010/main" val="42091277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5336" y="1436428"/>
            <a:ext cx="8472061" cy="2971800"/>
          </a:xfrm>
        </p:spPr>
        <p:txBody>
          <a:bodyPr/>
          <a:lstStyle/>
          <a:p>
            <a:pPr marL="342900" indent="-342900">
              <a:buFont typeface="Arial" panose="020B0604020202020204" pitchFamily="34" charset="0"/>
              <a:buChar char="•"/>
            </a:pPr>
            <a:r>
              <a:rPr lang="ru-RU" dirty="0">
                <a:solidFill>
                  <a:schemeClr val="tx1">
                    <a:lumMod val="65000"/>
                    <a:lumOff val="35000"/>
                  </a:schemeClr>
                </a:solidFill>
              </a:rPr>
              <a:t>Истирания покрытия от кабеля и внутрискважинного инструмента</a:t>
            </a:r>
          </a:p>
          <a:p>
            <a:pPr marL="342900" indent="-342900">
              <a:buFont typeface="Arial" panose="020B0604020202020204" pitchFamily="34" charset="0"/>
              <a:buChar char="•"/>
            </a:pPr>
            <a:r>
              <a:rPr lang="ru-RU" dirty="0">
                <a:solidFill>
                  <a:schemeClr val="tx1">
                    <a:lumMod val="65000"/>
                    <a:lumOff val="35000"/>
                  </a:schemeClr>
                </a:solidFill>
              </a:rPr>
              <a:t>Износ покрытия от потока твердых частиц</a:t>
            </a:r>
          </a:p>
          <a:p>
            <a:pPr marL="342900" indent="-342900">
              <a:buFont typeface="Arial" panose="020B0604020202020204" pitchFamily="34" charset="0"/>
              <a:buChar char="•"/>
            </a:pPr>
            <a:r>
              <a:rPr lang="ru-RU" dirty="0">
                <a:solidFill>
                  <a:schemeClr val="tx1">
                    <a:lumMod val="65000"/>
                    <a:lumOff val="35000"/>
                  </a:schemeClr>
                </a:solidFill>
              </a:rPr>
              <a:t>Истирание от  насосных штанг и гибких труб, используемых при скважианных операциях</a:t>
            </a:r>
          </a:p>
        </p:txBody>
      </p:sp>
      <p:sp>
        <p:nvSpPr>
          <p:cNvPr id="5" name="Título 2"/>
          <p:cNvSpPr txBox="1">
            <a:spLocks/>
          </p:cNvSpPr>
          <p:nvPr/>
        </p:nvSpPr>
        <p:spPr>
          <a:xfrm>
            <a:off x="142876" y="0"/>
            <a:ext cx="8714522" cy="711666"/>
          </a:xfrm>
          <a:prstGeom prst="rect">
            <a:avLst/>
          </a:prstGeom>
        </p:spPr>
        <p:txBody>
          <a:bodyPr vert="horz" wrap="square" lIns="0" tIns="0" rIns="0" bIns="0" rtlCol="0" anchor="ctr">
            <a:noAutofit/>
          </a:bodyPr>
          <a:lstStyle>
            <a:lvl1pPr algn="l" defTabSz="914400" rtl="0" eaLnBrk="1" latinLnBrk="0" hangingPunct="1">
              <a:lnSpc>
                <a:spcPct val="80000"/>
              </a:lnSpc>
              <a:spcBef>
                <a:spcPct val="0"/>
              </a:spcBef>
              <a:buNone/>
              <a:defRPr sz="3600" kern="1200" baseline="0">
                <a:solidFill>
                  <a:schemeClr val="bg1"/>
                </a:solidFill>
                <a:latin typeface="Calibri" panose="020F0502020204030204" pitchFamily="34" charset="0"/>
                <a:ea typeface="+mj-ea"/>
                <a:cs typeface="+mj-cs"/>
              </a:defRPr>
            </a:lvl1pPr>
          </a:lstStyle>
          <a:p>
            <a:pPr>
              <a:spcBef>
                <a:spcPts val="0"/>
              </a:spcBef>
              <a:spcAft>
                <a:spcPts val="1350"/>
              </a:spcAft>
            </a:pPr>
            <a:r>
              <a:rPr lang="ru-RU" b="1" dirty="0">
                <a:solidFill>
                  <a:srgbClr val="DA291C"/>
                </a:solidFill>
                <a:ea typeface="+mn-ea"/>
                <a:cs typeface="+mn-cs"/>
              </a:rPr>
              <a:t>Тенденции развития материалов покрытий</a:t>
            </a:r>
          </a:p>
        </p:txBody>
      </p:sp>
      <p:sp>
        <p:nvSpPr>
          <p:cNvPr id="6" name="Rectangle 5"/>
          <p:cNvSpPr/>
          <p:nvPr/>
        </p:nvSpPr>
        <p:spPr>
          <a:xfrm>
            <a:off x="-16402" y="634575"/>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ítulo 2"/>
          <p:cNvSpPr txBox="1">
            <a:spLocks/>
          </p:cNvSpPr>
          <p:nvPr/>
        </p:nvSpPr>
        <p:spPr>
          <a:xfrm>
            <a:off x="184416" y="703805"/>
            <a:ext cx="8340725"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r>
              <a:rPr lang="ru-RU" sz="2800" dirty="0">
                <a:latin typeface="Calibri" panose="020F0502020204030204" pitchFamily="34" charset="0"/>
              </a:rPr>
              <a:t>Абразивостойкие материалы</a:t>
            </a:r>
            <a:endParaRPr lang="en-US" sz="2800" dirty="0">
              <a:latin typeface="Calibri" panose="020F0502020204030204" pitchFamily="34" charset="0"/>
            </a:endParaRPr>
          </a:p>
          <a:p>
            <a:pPr>
              <a:lnSpc>
                <a:spcPct val="80000"/>
              </a:lnSpc>
              <a:spcBef>
                <a:spcPts val="0"/>
              </a:spcBef>
              <a:spcAft>
                <a:spcPts val="1350"/>
              </a:spcAft>
            </a:pPr>
            <a:endParaRPr lang="en-GB" sz="2800" dirty="0">
              <a:latin typeface="+mn-lt"/>
            </a:endParaRPr>
          </a:p>
        </p:txBody>
      </p:sp>
      <p:sp>
        <p:nvSpPr>
          <p:cNvPr id="8" name="Content Placeholder 2"/>
          <p:cNvSpPr txBox="1">
            <a:spLocks/>
          </p:cNvSpPr>
          <p:nvPr/>
        </p:nvSpPr>
        <p:spPr>
          <a:xfrm>
            <a:off x="385336" y="3956224"/>
            <a:ext cx="8482806" cy="2080576"/>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1300"/>
              </a:spcAft>
              <a:buFont typeface="Arial" panose="020B0604020202020204" pitchFamily="34" charset="0"/>
              <a:buNone/>
              <a:defRPr sz="2500" kern="1200" baseline="0">
                <a:solidFill>
                  <a:schemeClr val="bg2"/>
                </a:solidFill>
                <a:latin typeface="Calibri" panose="020F0502020204030204" pitchFamily="34" charset="0"/>
                <a:ea typeface="+mn-ea"/>
                <a:cs typeface="+mn-cs"/>
              </a:defRPr>
            </a:lvl1pPr>
            <a:lvl2pPr marL="0" indent="0" algn="l" defTabSz="914400" rtl="0" eaLnBrk="1" latinLnBrk="0" hangingPunct="1">
              <a:lnSpc>
                <a:spcPct val="78000"/>
              </a:lnSpc>
              <a:spcBef>
                <a:spcPts val="0"/>
              </a:spcBef>
              <a:spcAft>
                <a:spcPts val="1300"/>
              </a:spcAft>
              <a:buFontTx/>
              <a:buNone/>
              <a:defRPr sz="1300" b="1" i="0" kern="1200" cap="all" baseline="0">
                <a:solidFill>
                  <a:schemeClr val="bg2"/>
                </a:solidFill>
                <a:latin typeface="Calibri" panose="020F0502020204030204" pitchFamily="34" charset="0"/>
                <a:ea typeface="+mn-ea"/>
                <a:cs typeface="+mn-cs"/>
              </a:defRPr>
            </a:lvl2pPr>
            <a:lvl3pPr marL="0" indent="0" algn="l" defTabSz="914400" rtl="0" eaLnBrk="1" latinLnBrk="0" hangingPunct="1">
              <a:lnSpc>
                <a:spcPct val="91000"/>
              </a:lnSpc>
              <a:spcBef>
                <a:spcPts val="0"/>
              </a:spcBef>
              <a:spcAft>
                <a:spcPts val="1300"/>
              </a:spcAft>
              <a:buFontTx/>
              <a:buNone/>
              <a:defRPr sz="2000" b="0" i="0" kern="1200" baseline="0">
                <a:solidFill>
                  <a:schemeClr val="bg2"/>
                </a:solidFill>
                <a:latin typeface="Calibri" panose="020F0502020204030204" pitchFamily="34" charset="0"/>
                <a:ea typeface="+mn-ea"/>
                <a:cs typeface="+mn-cs"/>
              </a:defRPr>
            </a:lvl3pPr>
            <a:lvl4pPr marL="228600" indent="-228600" algn="l" defTabSz="914400" rtl="0" eaLnBrk="1" latinLnBrk="0" hangingPunct="1">
              <a:lnSpc>
                <a:spcPct val="91000"/>
              </a:lnSpc>
              <a:spcBef>
                <a:spcPts val="0"/>
              </a:spcBef>
              <a:spcAft>
                <a:spcPts val="1300"/>
              </a:spcAft>
              <a:buFont typeface="Arial" panose="020B0604020202020204" pitchFamily="34" charset="0"/>
              <a:buChar char="•"/>
              <a:defRPr sz="2000" b="0" i="0" kern="1200" cap="none" baseline="0">
                <a:solidFill>
                  <a:schemeClr val="bg2"/>
                </a:solidFill>
                <a:latin typeface="Calibri" panose="020F0502020204030204" pitchFamily="34" charset="0"/>
                <a:ea typeface="+mn-ea"/>
                <a:cs typeface="+mn-cs"/>
              </a:defRPr>
            </a:lvl4pPr>
            <a:lvl5pPr marL="461963" indent="-231775" algn="l" defTabSz="914400" rtl="0" eaLnBrk="1" latinLnBrk="0" hangingPunct="1">
              <a:lnSpc>
                <a:spcPct val="91000"/>
              </a:lnSpc>
              <a:spcBef>
                <a:spcPts val="0"/>
              </a:spcBef>
              <a:spcAft>
                <a:spcPts val="800"/>
              </a:spcAft>
              <a:buClr>
                <a:schemeClr val="bg2"/>
              </a:buClr>
              <a:buFont typeface="Source Sans Pro" panose="020B0503030403020204" pitchFamily="34" charset="0"/>
              <a:buChar char="‒"/>
              <a:defRPr sz="1800" b="0" i="0" kern="1200" cap="none" baseline="0">
                <a:solidFill>
                  <a:schemeClr val="bg2"/>
                </a:solidFill>
                <a:latin typeface="Calibri" panose="020F0502020204030204" pitchFamily="34" charset="0"/>
                <a:ea typeface="+mn-ea"/>
                <a:cs typeface="+mn-cs"/>
              </a:defRPr>
            </a:lvl5pPr>
            <a:lvl6pPr marL="460375" indent="0" algn="l" defTabSz="914400" rtl="0" eaLnBrk="1" latinLnBrk="0" hangingPunct="1">
              <a:lnSpc>
                <a:spcPts val="2200"/>
              </a:lnSpc>
              <a:spcBef>
                <a:spcPts val="0"/>
              </a:spcBef>
              <a:spcAft>
                <a:spcPts val="1300"/>
              </a:spcAft>
              <a:buFontTx/>
              <a:buNone/>
              <a:defRPr sz="2000" b="0" i="1" kern="1200" baseline="0">
                <a:solidFill>
                  <a:schemeClr val="bg2"/>
                </a:solidFill>
                <a:latin typeface="Source Sans Pro" panose="020B0503030403020204" pitchFamily="34" charset="0"/>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ru-RU" sz="2400" b="1" dirty="0" smtClean="0"/>
              <a:t>Как повысить абразивостойкость полимерных покрытий</a:t>
            </a:r>
            <a:r>
              <a:rPr lang="en-US" sz="2400" b="1" dirty="0" smtClean="0"/>
              <a:t>?</a:t>
            </a:r>
          </a:p>
          <a:p>
            <a:pPr marL="571500" lvl="3" indent="-342900"/>
            <a:r>
              <a:rPr lang="ru-RU" sz="1900" dirty="0" smtClean="0"/>
              <a:t>Абразивный наполнитель</a:t>
            </a:r>
            <a:endParaRPr lang="en-US" sz="1900" dirty="0" smtClean="0"/>
          </a:p>
          <a:p>
            <a:pPr marL="571500" lvl="3" indent="-342900"/>
            <a:r>
              <a:rPr lang="ru-RU" sz="1900" dirty="0" smtClean="0"/>
              <a:t>Добавки</a:t>
            </a:r>
            <a:endParaRPr lang="en-US" sz="1900" dirty="0" smtClean="0"/>
          </a:p>
          <a:p>
            <a:pPr marL="571500" lvl="3" indent="-342900"/>
            <a:r>
              <a:rPr lang="ru-RU" sz="1900" dirty="0" smtClean="0"/>
              <a:t>Абразивостойкие смолы</a:t>
            </a:r>
            <a:endParaRPr lang="en-US" sz="1900" dirty="0" smtClean="0"/>
          </a:p>
          <a:p>
            <a:endParaRPr lang="en-US" sz="2400" dirty="0"/>
          </a:p>
        </p:txBody>
      </p:sp>
    </p:spTree>
    <p:extLst>
      <p:ext uri="{BB962C8B-B14F-4D97-AF65-F5344CB8AC3E}">
        <p14:creationId xmlns:p14="http://schemas.microsoft.com/office/powerpoint/2010/main" val="3233588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Slide Number Placeholder 1"/>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fontAlgn="base">
              <a:spcBef>
                <a:spcPct val="20000"/>
              </a:spcBef>
              <a:spcAft>
                <a:spcPct val="0"/>
              </a:spcAft>
              <a:buFont typeface="Arial" charset="0"/>
              <a:buChar char="»"/>
              <a:defRPr sz="2000">
                <a:solidFill>
                  <a:schemeClr val="tx1"/>
                </a:solidFill>
                <a:latin typeface="Calibri" pitchFamily="34" charset="0"/>
              </a:defRPr>
            </a:lvl6pPr>
            <a:lvl7pPr marL="2971800" indent="-228600" fontAlgn="base">
              <a:spcBef>
                <a:spcPct val="20000"/>
              </a:spcBef>
              <a:spcAft>
                <a:spcPct val="0"/>
              </a:spcAft>
              <a:buFont typeface="Arial" charset="0"/>
              <a:buChar char="»"/>
              <a:defRPr sz="2000">
                <a:solidFill>
                  <a:schemeClr val="tx1"/>
                </a:solidFill>
                <a:latin typeface="Calibri" pitchFamily="34" charset="0"/>
              </a:defRPr>
            </a:lvl7pPr>
            <a:lvl8pPr marL="3429000" indent="-228600" fontAlgn="base">
              <a:spcBef>
                <a:spcPct val="20000"/>
              </a:spcBef>
              <a:spcAft>
                <a:spcPct val="0"/>
              </a:spcAft>
              <a:buFont typeface="Arial" charset="0"/>
              <a:buChar char="»"/>
              <a:defRPr sz="2000">
                <a:solidFill>
                  <a:schemeClr val="tx1"/>
                </a:solidFill>
                <a:latin typeface="Calibri" pitchFamily="34" charset="0"/>
              </a:defRPr>
            </a:lvl8pPr>
            <a:lvl9pPr marL="3886200" indent="-228600" fontAlgn="base">
              <a:spcBef>
                <a:spcPct val="20000"/>
              </a:spcBef>
              <a:spcAft>
                <a:spcPct val="0"/>
              </a:spcAft>
              <a:buFont typeface="Arial" charset="0"/>
              <a:buChar char="»"/>
              <a:defRPr sz="2000">
                <a:solidFill>
                  <a:schemeClr val="tx1"/>
                </a:solidFill>
                <a:latin typeface="Calibri" pitchFamily="34" charset="0"/>
              </a:defRPr>
            </a:lvl9pPr>
          </a:lstStyle>
          <a:p>
            <a:pPr fontAlgn="base">
              <a:spcBef>
                <a:spcPct val="0"/>
              </a:spcBef>
              <a:spcAft>
                <a:spcPct val="0"/>
              </a:spcAft>
              <a:buFontTx/>
              <a:buNone/>
              <a:defRPr/>
            </a:pPr>
            <a:fld id="{D2EEEA57-2C5E-4D0B-96DF-E38340B4BAA5}" type="slidenum">
              <a:rPr lang="en-US" altLang="en-US" sz="1200" smtClean="0">
                <a:latin typeface="Arial" charset="0"/>
              </a:rPr>
              <a:pPr fontAlgn="base">
                <a:spcBef>
                  <a:spcPct val="0"/>
                </a:spcBef>
                <a:spcAft>
                  <a:spcPct val="0"/>
                </a:spcAft>
                <a:buFontTx/>
                <a:buNone/>
                <a:defRPr/>
              </a:pPr>
              <a:t>11</a:t>
            </a:fld>
            <a:endParaRPr lang="en-US" altLang="en-US" sz="1200">
              <a:latin typeface="Arial" charset="0"/>
            </a:endParaRPr>
          </a:p>
        </p:txBody>
      </p:sp>
      <p:graphicFrame>
        <p:nvGraphicFramePr>
          <p:cNvPr id="4" name="Table 3"/>
          <p:cNvGraphicFramePr>
            <a:graphicFrameLocks noGrp="1"/>
          </p:cNvGraphicFramePr>
          <p:nvPr>
            <p:extLst>
              <p:ext uri="{D42A27DB-BD31-4B8C-83A1-F6EECF244321}">
                <p14:modId xmlns:p14="http://schemas.microsoft.com/office/powerpoint/2010/main" val="60443670"/>
              </p:ext>
            </p:extLst>
          </p:nvPr>
        </p:nvGraphicFramePr>
        <p:xfrm>
          <a:off x="216102" y="1161467"/>
          <a:ext cx="8687128" cy="4053840"/>
        </p:xfrm>
        <a:graphic>
          <a:graphicData uri="http://schemas.openxmlformats.org/drawingml/2006/table">
            <a:tbl>
              <a:tblPr>
                <a:tableStyleId>{3C2FFA5D-87B4-456A-9821-1D502468CF0F}</a:tableStyleId>
              </a:tblPr>
              <a:tblGrid>
                <a:gridCol w="2124142">
                  <a:extLst>
                    <a:ext uri="{9D8B030D-6E8A-4147-A177-3AD203B41FA5}">
                      <a16:colId xmlns:a16="http://schemas.microsoft.com/office/drawing/2014/main" xmlns="" val="20000"/>
                    </a:ext>
                  </a:extLst>
                </a:gridCol>
                <a:gridCol w="1866725">
                  <a:extLst>
                    <a:ext uri="{9D8B030D-6E8A-4147-A177-3AD203B41FA5}">
                      <a16:colId xmlns:a16="http://schemas.microsoft.com/office/drawing/2014/main" xmlns="" val="20001"/>
                    </a:ext>
                  </a:extLst>
                </a:gridCol>
                <a:gridCol w="2067537">
                  <a:extLst>
                    <a:ext uri="{9D8B030D-6E8A-4147-A177-3AD203B41FA5}">
                      <a16:colId xmlns:a16="http://schemas.microsoft.com/office/drawing/2014/main" xmlns="" val="20002"/>
                    </a:ext>
                  </a:extLst>
                </a:gridCol>
                <a:gridCol w="1548046">
                  <a:extLst>
                    <a:ext uri="{9D8B030D-6E8A-4147-A177-3AD203B41FA5}">
                      <a16:colId xmlns:a16="http://schemas.microsoft.com/office/drawing/2014/main" xmlns="" val="20003"/>
                    </a:ext>
                  </a:extLst>
                </a:gridCol>
                <a:gridCol w="1080678">
                  <a:extLst>
                    <a:ext uri="{9D8B030D-6E8A-4147-A177-3AD203B41FA5}">
                      <a16:colId xmlns:a16="http://schemas.microsoft.com/office/drawing/2014/main" xmlns="" val="20004"/>
                    </a:ext>
                  </a:extLst>
                </a:gridCol>
              </a:tblGrid>
              <a:tr h="331239">
                <a:tc rowSpan="2">
                  <a:txBody>
                    <a:bodyPr/>
                    <a:lstStyle/>
                    <a:p>
                      <a:pPr marL="0" marR="0" algn="l">
                        <a:spcBef>
                          <a:spcPts val="0"/>
                        </a:spcBef>
                        <a:spcAft>
                          <a:spcPts val="0"/>
                        </a:spcAft>
                      </a:pPr>
                      <a:r>
                        <a:rPr lang="ru-RU" sz="1400" dirty="0">
                          <a:effectLst/>
                        </a:rPr>
                        <a:t> </a:t>
                      </a:r>
                      <a:endParaRPr lang="en-US" sz="1400" dirty="0">
                        <a:effectLst/>
                      </a:endParaRPr>
                    </a:p>
                    <a:p>
                      <a:pPr marL="0" marR="0" algn="ctr">
                        <a:spcBef>
                          <a:spcPts val="0"/>
                        </a:spcBef>
                        <a:spcAft>
                          <a:spcPts val="0"/>
                        </a:spcAft>
                      </a:pPr>
                      <a:r>
                        <a:rPr lang="ru-RU" sz="1400" dirty="0">
                          <a:effectLst/>
                        </a:rPr>
                        <a:t>Система покрытия</a:t>
                      </a:r>
                      <a:endParaRPr lang="en-US" sz="1400" dirty="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gridSpan="2">
                  <a:txBody>
                    <a:bodyPr/>
                    <a:lstStyle/>
                    <a:p>
                      <a:pPr marL="0" marR="0" algn="l">
                        <a:spcBef>
                          <a:spcPts val="0"/>
                        </a:spcBef>
                        <a:spcAft>
                          <a:spcPts val="0"/>
                        </a:spcAft>
                      </a:pPr>
                      <a:r>
                        <a:rPr lang="ru-RU" sz="1400">
                          <a:effectLst/>
                        </a:rPr>
                        <a:t> </a:t>
                      </a:r>
                      <a:endParaRPr lang="en-US" sz="1400">
                        <a:effectLst/>
                      </a:endParaRPr>
                    </a:p>
                    <a:p>
                      <a:pPr marL="0" marR="0" algn="l">
                        <a:spcBef>
                          <a:spcPts val="0"/>
                        </a:spcBef>
                        <a:spcAft>
                          <a:spcPts val="0"/>
                        </a:spcAft>
                      </a:pPr>
                      <a:r>
                        <a:rPr lang="ru-RU" sz="1400">
                          <a:effectLst/>
                        </a:rPr>
                        <a:t>Значения испытания на установке Taber Abraser</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hMerge="1">
                  <a:txBody>
                    <a:bodyPr/>
                    <a:lstStyle/>
                    <a:p>
                      <a:endParaRPr lang="en-US"/>
                    </a:p>
                  </a:txBody>
                  <a:tcPr/>
                </a:tc>
                <a:tc rowSpan="2">
                  <a:txBody>
                    <a:bodyPr/>
                    <a:lstStyle/>
                    <a:p>
                      <a:pPr marL="0" marR="0" algn="ctr">
                        <a:spcBef>
                          <a:spcPts val="0"/>
                        </a:spcBef>
                        <a:spcAft>
                          <a:spcPts val="0"/>
                        </a:spcAft>
                      </a:pPr>
                      <a:r>
                        <a:rPr lang="ru-RU" sz="1400" dirty="0">
                          <a:effectLst/>
                        </a:rPr>
                        <a:t> </a:t>
                      </a:r>
                      <a:endParaRPr lang="en-US" sz="1400" dirty="0">
                        <a:effectLst/>
                      </a:endParaRPr>
                    </a:p>
                    <a:p>
                      <a:pPr marL="0" marR="0" algn="ctr">
                        <a:spcBef>
                          <a:spcPts val="0"/>
                        </a:spcBef>
                        <a:spcAft>
                          <a:spcPts val="0"/>
                        </a:spcAft>
                      </a:pPr>
                      <a:r>
                        <a:rPr lang="ru-RU" sz="1400" dirty="0">
                          <a:effectLst/>
                        </a:rPr>
                        <a:t>Падающий карбид кремния, л/мил покрытия </a:t>
                      </a:r>
                      <a:r>
                        <a:rPr lang="ru-RU" sz="1400" baseline="30000" dirty="0">
                          <a:effectLst/>
                        </a:rPr>
                        <a:t>(</a:t>
                      </a:r>
                      <a:r>
                        <a:rPr lang="en-US" sz="1400" baseline="30000" dirty="0">
                          <a:effectLst/>
                        </a:rPr>
                        <a:t>B</a:t>
                      </a:r>
                      <a:r>
                        <a:rPr lang="ru-RU" sz="1400" baseline="30000" dirty="0">
                          <a:effectLst/>
                        </a:rPr>
                        <a:t>)</a:t>
                      </a:r>
                      <a:endParaRPr lang="en-US" sz="1400" dirty="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rowSpan="2">
                  <a:txBody>
                    <a:bodyPr/>
                    <a:lstStyle/>
                    <a:p>
                      <a:pPr marL="0" marR="0" algn="ctr">
                        <a:spcBef>
                          <a:spcPts val="0"/>
                        </a:spcBef>
                        <a:spcAft>
                          <a:spcPts val="0"/>
                        </a:spcAft>
                      </a:pPr>
                      <a:r>
                        <a:rPr lang="ru-RU" sz="1400" dirty="0">
                          <a:effectLst/>
                        </a:rPr>
                        <a:t> </a:t>
                      </a:r>
                      <a:endParaRPr lang="en-US" sz="1400" dirty="0">
                        <a:effectLst/>
                      </a:endParaRPr>
                    </a:p>
                    <a:p>
                      <a:pPr marL="0" marR="0" algn="ctr">
                        <a:spcBef>
                          <a:spcPts val="0"/>
                        </a:spcBef>
                        <a:spcAft>
                          <a:spcPts val="0"/>
                        </a:spcAft>
                      </a:pPr>
                      <a:r>
                        <a:rPr lang="ru-RU" sz="1400" dirty="0">
                          <a:effectLst/>
                        </a:rPr>
                        <a:t>Эластичность, относительное удлинение покрытия (%)</a:t>
                      </a:r>
                      <a:r>
                        <a:rPr lang="ru-RU" sz="1400" baseline="30000" dirty="0">
                          <a:effectLst/>
                        </a:rPr>
                        <a:t>(</a:t>
                      </a:r>
                      <a:r>
                        <a:rPr lang="en-US" sz="1400" baseline="30000" dirty="0">
                          <a:effectLst/>
                        </a:rPr>
                        <a:t>C</a:t>
                      </a:r>
                      <a:r>
                        <a:rPr lang="ru-RU" sz="1400" baseline="30000" dirty="0">
                          <a:effectLst/>
                        </a:rPr>
                        <a:t>)</a:t>
                      </a:r>
                      <a:endParaRPr lang="en-US" sz="1400" dirty="0">
                        <a:solidFill>
                          <a:srgbClr val="000000"/>
                        </a:solidFill>
                        <a:effectLst/>
                        <a:latin typeface="Times New Roman" panose="02020603050405020304" pitchFamily="18" charset="0"/>
                        <a:ea typeface="Times New Roman" panose="02020603050405020304" pitchFamily="18" charset="0"/>
                      </a:endParaRPr>
                    </a:p>
                  </a:txBody>
                  <a:tcPr marL="6350" marR="6350" marT="0" marB="0"/>
                </a:tc>
                <a:extLst>
                  <a:ext uri="{0D108BD9-81ED-4DB2-BD59-A6C34878D82A}">
                    <a16:rowId xmlns:a16="http://schemas.microsoft.com/office/drawing/2014/main" xmlns="" val="10000"/>
                  </a:ext>
                </a:extLst>
              </a:tr>
              <a:tr h="496859">
                <a:tc vMerge="1">
                  <a:txBody>
                    <a:bodyPr/>
                    <a:lstStyle/>
                    <a:p>
                      <a:endParaRPr lang="en-US"/>
                    </a:p>
                  </a:txBody>
                  <a:tcPr/>
                </a:tc>
                <a:tc>
                  <a:txBody>
                    <a:bodyPr/>
                    <a:lstStyle/>
                    <a:p>
                      <a:pPr marL="0" marR="0" algn="ctr">
                        <a:spcBef>
                          <a:spcPts val="0"/>
                        </a:spcBef>
                        <a:spcAft>
                          <a:spcPts val="0"/>
                        </a:spcAft>
                      </a:pPr>
                      <a:r>
                        <a:rPr lang="ru-RU" sz="1400">
                          <a:effectLst/>
                        </a:rPr>
                        <a:t>Потеря мг/1000 циклов</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dirty="0">
                          <a:effectLst/>
                        </a:rPr>
                        <a:t>Потеря милс/1000 циклов</a:t>
                      </a:r>
                      <a:r>
                        <a:rPr lang="ru-RU" sz="1400" baseline="30000" dirty="0">
                          <a:effectLst/>
                        </a:rPr>
                        <a:t>(А)</a:t>
                      </a:r>
                      <a:endParaRPr lang="en-US" sz="1400" dirty="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xmlns="" val="10001"/>
                  </a:ext>
                </a:extLst>
              </a:tr>
              <a:tr h="165620">
                <a:tc>
                  <a:txBody>
                    <a:bodyPr/>
                    <a:lstStyle/>
                    <a:p>
                      <a:pPr marL="0" marR="0" algn="l">
                        <a:spcBef>
                          <a:spcPts val="0"/>
                        </a:spcBef>
                        <a:spcAft>
                          <a:spcPts val="0"/>
                        </a:spcAft>
                      </a:pPr>
                      <a:r>
                        <a:rPr lang="ru-RU" sz="1400">
                          <a:effectLst/>
                        </a:rPr>
                        <a:t>Фенольное</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57</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0,5</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3,4</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1</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extLst>
                  <a:ext uri="{0D108BD9-81ED-4DB2-BD59-A6C34878D82A}">
                    <a16:rowId xmlns:a16="http://schemas.microsoft.com/office/drawing/2014/main" xmlns="" val="10002"/>
                  </a:ext>
                </a:extLst>
              </a:tr>
              <a:tr h="165620">
                <a:tc>
                  <a:txBody>
                    <a:bodyPr/>
                    <a:lstStyle/>
                    <a:p>
                      <a:pPr marL="0" marR="0" algn="l">
                        <a:spcBef>
                          <a:spcPts val="0"/>
                        </a:spcBef>
                        <a:spcAft>
                          <a:spcPts val="0"/>
                        </a:spcAft>
                      </a:pPr>
                      <a:r>
                        <a:rPr lang="ru-RU" sz="1400">
                          <a:effectLst/>
                        </a:rPr>
                        <a:t>Эпоксидно-новолачное</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36</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0,5</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6,8</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1</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extLst>
                  <a:ext uri="{0D108BD9-81ED-4DB2-BD59-A6C34878D82A}">
                    <a16:rowId xmlns:a16="http://schemas.microsoft.com/office/drawing/2014/main" xmlns="" val="10003"/>
                  </a:ext>
                </a:extLst>
              </a:tr>
              <a:tr h="165620">
                <a:tc>
                  <a:txBody>
                    <a:bodyPr/>
                    <a:lstStyle/>
                    <a:p>
                      <a:pPr marL="0" marR="0" algn="l">
                        <a:spcBef>
                          <a:spcPts val="0"/>
                        </a:spcBef>
                        <a:spcAft>
                          <a:spcPts val="0"/>
                        </a:spcAft>
                      </a:pPr>
                      <a:r>
                        <a:rPr lang="ru-RU" sz="1400">
                          <a:effectLst/>
                        </a:rPr>
                        <a:t>Эпоксидно-фенольное</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67</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0,6</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6</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1</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extLst>
                  <a:ext uri="{0D108BD9-81ED-4DB2-BD59-A6C34878D82A}">
                    <a16:rowId xmlns:a16="http://schemas.microsoft.com/office/drawing/2014/main" xmlns="" val="10004"/>
                  </a:ext>
                </a:extLst>
              </a:tr>
              <a:tr h="165620">
                <a:tc>
                  <a:txBody>
                    <a:bodyPr/>
                    <a:lstStyle/>
                    <a:p>
                      <a:pPr marL="0" marR="0" algn="l">
                        <a:spcBef>
                          <a:spcPts val="0"/>
                        </a:spcBef>
                        <a:spcAft>
                          <a:spcPts val="0"/>
                        </a:spcAft>
                      </a:pPr>
                      <a:r>
                        <a:rPr lang="ru-RU" sz="1400">
                          <a:effectLst/>
                        </a:rPr>
                        <a:t>Эпоксидное</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53</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0,7</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14,9</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&gt;6</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extLst>
                  <a:ext uri="{0D108BD9-81ED-4DB2-BD59-A6C34878D82A}">
                    <a16:rowId xmlns:a16="http://schemas.microsoft.com/office/drawing/2014/main" xmlns="" val="10005"/>
                  </a:ext>
                </a:extLst>
              </a:tr>
              <a:tr h="331239">
                <a:tc>
                  <a:txBody>
                    <a:bodyPr/>
                    <a:lstStyle/>
                    <a:p>
                      <a:pPr marL="0" marR="0" algn="l">
                        <a:spcBef>
                          <a:spcPts val="0"/>
                        </a:spcBef>
                        <a:spcAft>
                          <a:spcPts val="0"/>
                        </a:spcAft>
                      </a:pPr>
                      <a:r>
                        <a:rPr lang="ru-RU" sz="1400" dirty="0">
                          <a:effectLst/>
                        </a:rPr>
                        <a:t>Модифицированное эпоксидно-фенольное</a:t>
                      </a:r>
                      <a:endParaRPr lang="en-US" sz="1400" dirty="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11</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0,18</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6</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1</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extLst>
                  <a:ext uri="{0D108BD9-81ED-4DB2-BD59-A6C34878D82A}">
                    <a16:rowId xmlns:a16="http://schemas.microsoft.com/office/drawing/2014/main" xmlns="" val="10006"/>
                  </a:ext>
                </a:extLst>
              </a:tr>
              <a:tr h="165620">
                <a:tc>
                  <a:txBody>
                    <a:bodyPr/>
                    <a:lstStyle/>
                    <a:p>
                      <a:pPr marL="0" marR="0" algn="l">
                        <a:spcBef>
                          <a:spcPts val="0"/>
                        </a:spcBef>
                        <a:spcAft>
                          <a:spcPts val="0"/>
                        </a:spcAft>
                      </a:pPr>
                      <a:r>
                        <a:rPr lang="ru-RU" sz="1400">
                          <a:effectLst/>
                        </a:rPr>
                        <a:t>Новолачное</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28</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0,38</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12</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effectLst/>
                        </a:rPr>
                        <a:t>1,5</a:t>
                      </a:r>
                      <a:endParaRPr lang="en-US" sz="1400">
                        <a:solidFill>
                          <a:srgbClr val="000000"/>
                        </a:solidFill>
                        <a:effectLst/>
                        <a:latin typeface="Times New Roman" panose="02020603050405020304" pitchFamily="18" charset="0"/>
                        <a:ea typeface="Times New Roman" panose="02020603050405020304" pitchFamily="18" charset="0"/>
                      </a:endParaRPr>
                    </a:p>
                  </a:txBody>
                  <a:tcPr marL="6350" marR="6350" marT="0" marB="0"/>
                </a:tc>
                <a:extLst>
                  <a:ext uri="{0D108BD9-81ED-4DB2-BD59-A6C34878D82A}">
                    <a16:rowId xmlns:a16="http://schemas.microsoft.com/office/drawing/2014/main" xmlns="" val="10007"/>
                  </a:ext>
                </a:extLst>
              </a:tr>
              <a:tr h="165620">
                <a:tc>
                  <a:txBody>
                    <a:bodyPr/>
                    <a:lstStyle/>
                    <a:p>
                      <a:pPr marL="0" marR="0" algn="l">
                        <a:spcBef>
                          <a:spcPts val="0"/>
                        </a:spcBef>
                        <a:spcAft>
                          <a:spcPts val="0"/>
                        </a:spcAft>
                      </a:pPr>
                      <a:r>
                        <a:rPr lang="ru-RU" sz="1400" dirty="0">
                          <a:solidFill>
                            <a:srgbClr val="DA291C"/>
                          </a:solidFill>
                          <a:effectLst/>
                        </a:rPr>
                        <a:t>Фенольно-новолачное</a:t>
                      </a:r>
                      <a:r>
                        <a:rPr lang="en-US" sz="1400" dirty="0">
                          <a:solidFill>
                            <a:srgbClr val="DA291C"/>
                          </a:solidFill>
                          <a:effectLst/>
                        </a:rPr>
                        <a:t> </a:t>
                      </a:r>
                    </a:p>
                    <a:p>
                      <a:pPr marL="0" marR="0" algn="l">
                        <a:spcBef>
                          <a:spcPts val="0"/>
                        </a:spcBef>
                        <a:spcAft>
                          <a:spcPts val="0"/>
                        </a:spcAft>
                      </a:pPr>
                      <a:r>
                        <a:rPr lang="en-US" sz="1400" dirty="0">
                          <a:solidFill>
                            <a:srgbClr val="DA291C"/>
                          </a:solidFill>
                          <a:effectLst/>
                        </a:rPr>
                        <a:t>(</a:t>
                      </a:r>
                      <a:r>
                        <a:rPr lang="ru-RU" sz="1400" dirty="0">
                          <a:solidFill>
                            <a:srgbClr val="DA291C"/>
                          </a:solidFill>
                          <a:effectLst/>
                        </a:rPr>
                        <a:t>ТК</a:t>
                      </a:r>
                      <a:r>
                        <a:rPr lang="en-US" sz="1400" dirty="0">
                          <a:solidFill>
                            <a:srgbClr val="DA291C"/>
                          </a:solidFill>
                          <a:effectLst/>
                        </a:rPr>
                        <a:t>-800)</a:t>
                      </a:r>
                      <a:endParaRPr lang="en-US" sz="1400" dirty="0">
                        <a:solidFill>
                          <a:srgbClr val="DA291C"/>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solidFill>
                            <a:srgbClr val="DA291C"/>
                          </a:solidFill>
                          <a:effectLst/>
                        </a:rPr>
                        <a:t>7</a:t>
                      </a:r>
                      <a:endParaRPr lang="en-US" sz="1400">
                        <a:solidFill>
                          <a:srgbClr val="DA291C"/>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solidFill>
                            <a:srgbClr val="DA291C"/>
                          </a:solidFill>
                          <a:effectLst/>
                        </a:rPr>
                        <a:t>0,065</a:t>
                      </a:r>
                      <a:endParaRPr lang="en-US" sz="1400">
                        <a:solidFill>
                          <a:srgbClr val="DA291C"/>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solidFill>
                            <a:srgbClr val="DA291C"/>
                          </a:solidFill>
                          <a:effectLst/>
                        </a:rPr>
                        <a:t>7,2</a:t>
                      </a:r>
                      <a:endParaRPr lang="en-US" sz="1400">
                        <a:solidFill>
                          <a:srgbClr val="DA291C"/>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solidFill>
                            <a:srgbClr val="DA291C"/>
                          </a:solidFill>
                          <a:effectLst/>
                        </a:rPr>
                        <a:t>1</a:t>
                      </a:r>
                      <a:endParaRPr lang="en-US" sz="1400">
                        <a:solidFill>
                          <a:srgbClr val="DA291C"/>
                        </a:solidFill>
                        <a:effectLst/>
                        <a:latin typeface="Times New Roman" panose="02020603050405020304" pitchFamily="18" charset="0"/>
                        <a:ea typeface="Times New Roman" panose="02020603050405020304" pitchFamily="18" charset="0"/>
                      </a:endParaRPr>
                    </a:p>
                  </a:txBody>
                  <a:tcPr marL="6350" marR="6350" marT="0" marB="0"/>
                </a:tc>
                <a:extLst>
                  <a:ext uri="{0D108BD9-81ED-4DB2-BD59-A6C34878D82A}">
                    <a16:rowId xmlns:a16="http://schemas.microsoft.com/office/drawing/2014/main" xmlns="" val="10008"/>
                  </a:ext>
                </a:extLst>
              </a:tr>
              <a:tr h="165620">
                <a:tc>
                  <a:txBody>
                    <a:bodyPr/>
                    <a:lstStyle/>
                    <a:p>
                      <a:pPr marL="0" marR="0" algn="l">
                        <a:spcBef>
                          <a:spcPts val="0"/>
                        </a:spcBef>
                        <a:spcAft>
                          <a:spcPts val="0"/>
                        </a:spcAft>
                      </a:pPr>
                      <a:r>
                        <a:rPr lang="ru-RU" sz="1400" dirty="0">
                          <a:solidFill>
                            <a:srgbClr val="DA291C"/>
                          </a:solidFill>
                          <a:effectLst/>
                        </a:rPr>
                        <a:t>Модифицированное эпоксидное</a:t>
                      </a:r>
                      <a:r>
                        <a:rPr lang="en-US" sz="1400" dirty="0">
                          <a:solidFill>
                            <a:srgbClr val="DA291C"/>
                          </a:solidFill>
                          <a:effectLst/>
                        </a:rPr>
                        <a:t> (TK-70XT)</a:t>
                      </a:r>
                      <a:endParaRPr lang="en-US" sz="1400" dirty="0">
                        <a:solidFill>
                          <a:srgbClr val="DA291C"/>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solidFill>
                            <a:srgbClr val="DA291C"/>
                          </a:solidFill>
                          <a:effectLst/>
                        </a:rPr>
                        <a:t>5</a:t>
                      </a:r>
                      <a:endParaRPr lang="en-US" sz="1400">
                        <a:solidFill>
                          <a:srgbClr val="DA291C"/>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solidFill>
                            <a:srgbClr val="DA291C"/>
                          </a:solidFill>
                          <a:effectLst/>
                        </a:rPr>
                        <a:t>0,025</a:t>
                      </a:r>
                      <a:endParaRPr lang="en-US" sz="1400">
                        <a:solidFill>
                          <a:srgbClr val="DA291C"/>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solidFill>
                            <a:srgbClr val="DA291C"/>
                          </a:solidFill>
                          <a:effectLst/>
                        </a:rPr>
                        <a:t>14,9</a:t>
                      </a:r>
                      <a:endParaRPr lang="en-US" sz="1400">
                        <a:solidFill>
                          <a:srgbClr val="DA291C"/>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dirty="0">
                          <a:solidFill>
                            <a:srgbClr val="DA291C"/>
                          </a:solidFill>
                          <a:effectLst/>
                        </a:rPr>
                        <a:t>&gt;6</a:t>
                      </a:r>
                      <a:endParaRPr lang="en-US" sz="1400" dirty="0">
                        <a:solidFill>
                          <a:srgbClr val="DA291C"/>
                        </a:solidFill>
                        <a:effectLst/>
                        <a:latin typeface="Times New Roman" panose="02020603050405020304" pitchFamily="18" charset="0"/>
                        <a:ea typeface="Times New Roman" panose="02020603050405020304" pitchFamily="18" charset="0"/>
                      </a:endParaRPr>
                    </a:p>
                  </a:txBody>
                  <a:tcPr marL="6350" marR="6350" marT="0" marB="0"/>
                </a:tc>
                <a:extLst>
                  <a:ext uri="{0D108BD9-81ED-4DB2-BD59-A6C34878D82A}">
                    <a16:rowId xmlns:a16="http://schemas.microsoft.com/office/drawing/2014/main" xmlns="" val="10009"/>
                  </a:ext>
                </a:extLst>
              </a:tr>
              <a:tr h="165620">
                <a:tc>
                  <a:txBody>
                    <a:bodyPr/>
                    <a:lstStyle/>
                    <a:p>
                      <a:pPr marL="0" marR="0" algn="l">
                        <a:spcBef>
                          <a:spcPts val="0"/>
                        </a:spcBef>
                        <a:spcAft>
                          <a:spcPts val="0"/>
                        </a:spcAft>
                      </a:pPr>
                      <a:r>
                        <a:rPr lang="ru-RU" sz="1400" dirty="0">
                          <a:solidFill>
                            <a:srgbClr val="DA291C"/>
                          </a:solidFill>
                          <a:effectLst/>
                        </a:rPr>
                        <a:t>Модифицированное новолачное</a:t>
                      </a:r>
                      <a:r>
                        <a:rPr lang="en-US" sz="1400" dirty="0">
                          <a:solidFill>
                            <a:srgbClr val="DA291C"/>
                          </a:solidFill>
                          <a:effectLst/>
                        </a:rPr>
                        <a:t> (</a:t>
                      </a:r>
                      <a:r>
                        <a:rPr lang="ru-RU" sz="1400" dirty="0">
                          <a:solidFill>
                            <a:srgbClr val="DA291C"/>
                          </a:solidFill>
                          <a:effectLst/>
                        </a:rPr>
                        <a:t>ТК</a:t>
                      </a:r>
                      <a:r>
                        <a:rPr lang="en-US" sz="1400" dirty="0">
                          <a:solidFill>
                            <a:srgbClr val="DA291C"/>
                          </a:solidFill>
                          <a:effectLst/>
                        </a:rPr>
                        <a:t>-900)</a:t>
                      </a:r>
                      <a:endParaRPr lang="en-US" sz="1400" dirty="0">
                        <a:solidFill>
                          <a:srgbClr val="DA291C"/>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dirty="0">
                          <a:solidFill>
                            <a:srgbClr val="DA291C"/>
                          </a:solidFill>
                          <a:effectLst/>
                        </a:rPr>
                        <a:t>2,5</a:t>
                      </a:r>
                      <a:endParaRPr lang="en-US" sz="1400" dirty="0">
                        <a:solidFill>
                          <a:srgbClr val="DA291C"/>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dirty="0">
                          <a:solidFill>
                            <a:srgbClr val="DA291C"/>
                          </a:solidFill>
                          <a:effectLst/>
                        </a:rPr>
                        <a:t>0,01</a:t>
                      </a:r>
                      <a:endParaRPr lang="en-US" sz="1400" dirty="0">
                        <a:solidFill>
                          <a:srgbClr val="DA291C"/>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400">
                          <a:solidFill>
                            <a:srgbClr val="DA291C"/>
                          </a:solidFill>
                          <a:effectLst/>
                        </a:rPr>
                        <a:t>Не прим.</a:t>
                      </a:r>
                      <a:endParaRPr lang="en-US" sz="1400">
                        <a:solidFill>
                          <a:srgbClr val="DA291C"/>
                        </a:solidFill>
                        <a:effectLst/>
                        <a:latin typeface="Times New Roman" panose="02020603050405020304" pitchFamily="18" charset="0"/>
                        <a:ea typeface="Times New Roman" panose="02020603050405020304" pitchFamily="18" charset="0"/>
                      </a:endParaRPr>
                    </a:p>
                  </a:txBody>
                  <a:tcPr marL="6350" marR="6350" marT="0" marB="0"/>
                </a:tc>
                <a:tc>
                  <a:txBody>
                    <a:bodyPr/>
                    <a:lstStyle/>
                    <a:p>
                      <a:pPr marL="0" marR="0" algn="ctr">
                        <a:spcBef>
                          <a:spcPts val="0"/>
                        </a:spcBef>
                        <a:spcAft>
                          <a:spcPts val="0"/>
                        </a:spcAft>
                      </a:pPr>
                      <a:r>
                        <a:rPr lang="en-US" sz="1400" dirty="0">
                          <a:solidFill>
                            <a:srgbClr val="DA291C"/>
                          </a:solidFill>
                          <a:effectLst/>
                          <a:latin typeface="+mn-lt"/>
                          <a:ea typeface="+mn-ea"/>
                        </a:rPr>
                        <a:t>1</a:t>
                      </a:r>
                      <a:endParaRPr lang="en-US" sz="1400" dirty="0">
                        <a:solidFill>
                          <a:srgbClr val="DA291C"/>
                        </a:solidFill>
                        <a:effectLst/>
                        <a:latin typeface="Times New Roman" panose="02020603050405020304" pitchFamily="18" charset="0"/>
                        <a:ea typeface="Times New Roman" panose="02020603050405020304" pitchFamily="18" charset="0"/>
                      </a:endParaRPr>
                    </a:p>
                  </a:txBody>
                  <a:tcPr marL="6350" marR="6350" marT="0" marB="0"/>
                </a:tc>
                <a:extLst>
                  <a:ext uri="{0D108BD9-81ED-4DB2-BD59-A6C34878D82A}">
                    <a16:rowId xmlns:a16="http://schemas.microsoft.com/office/drawing/2014/main" xmlns="" val="10010"/>
                  </a:ext>
                </a:extLst>
              </a:tr>
            </a:tbl>
          </a:graphicData>
        </a:graphic>
      </p:graphicFrame>
      <p:sp>
        <p:nvSpPr>
          <p:cNvPr id="7" name="Rectangle 6"/>
          <p:cNvSpPr/>
          <p:nvPr/>
        </p:nvSpPr>
        <p:spPr>
          <a:xfrm>
            <a:off x="114869" y="5273900"/>
            <a:ext cx="8889594" cy="954107"/>
          </a:xfrm>
          <a:prstGeom prst="rect">
            <a:avLst/>
          </a:prstGeom>
        </p:spPr>
        <p:txBody>
          <a:bodyPr wrap="square">
            <a:spAutoFit/>
          </a:bodyPr>
          <a:lstStyle/>
          <a:p>
            <a:r>
              <a:rPr lang="en-US" sz="1400" dirty="0"/>
              <a:t> </a:t>
            </a:r>
            <a:r>
              <a:rPr lang="ru-RU" sz="1400" dirty="0"/>
              <a:t>A) Испытания проведены согласно стандарта ASTM D4060. Позволяет сравнить материалы различной плотности.</a:t>
            </a:r>
          </a:p>
          <a:p>
            <a:r>
              <a:rPr lang="ru-RU" sz="1400" dirty="0"/>
              <a:t>(B) Испытания проведены согласно стандарта ASTM D968. Более высокое значение указывает на повышенную устойчивость к эрозионному/ударному абразивному износу.</a:t>
            </a:r>
          </a:p>
          <a:p>
            <a:r>
              <a:rPr lang="ru-RU" sz="1400" dirty="0"/>
              <a:t>(С) Испытания проведены согласно стандарта ASTM D522</a:t>
            </a:r>
          </a:p>
        </p:txBody>
      </p:sp>
      <p:sp>
        <p:nvSpPr>
          <p:cNvPr id="8" name="Título 2"/>
          <p:cNvSpPr txBox="1">
            <a:spLocks/>
          </p:cNvSpPr>
          <p:nvPr/>
        </p:nvSpPr>
        <p:spPr>
          <a:xfrm>
            <a:off x="142876" y="0"/>
            <a:ext cx="8714522" cy="711666"/>
          </a:xfrm>
          <a:prstGeom prst="rect">
            <a:avLst/>
          </a:prstGeom>
        </p:spPr>
        <p:txBody>
          <a:bodyPr vert="horz" wrap="square" lIns="0" tIns="0" rIns="0" bIns="0" rtlCol="0" anchor="ctr">
            <a:noAutofit/>
          </a:bodyPr>
          <a:lstStyle>
            <a:lvl1pPr algn="l" defTabSz="914400" rtl="0" eaLnBrk="1" latinLnBrk="0" hangingPunct="1">
              <a:lnSpc>
                <a:spcPct val="80000"/>
              </a:lnSpc>
              <a:spcBef>
                <a:spcPct val="0"/>
              </a:spcBef>
              <a:buNone/>
              <a:defRPr sz="3600" kern="1200" baseline="0">
                <a:solidFill>
                  <a:schemeClr val="bg1"/>
                </a:solidFill>
                <a:latin typeface="Calibri" panose="020F0502020204030204" pitchFamily="34" charset="0"/>
                <a:ea typeface="+mj-ea"/>
                <a:cs typeface="+mj-cs"/>
              </a:defRPr>
            </a:lvl1pPr>
          </a:lstStyle>
          <a:p>
            <a:pPr>
              <a:spcBef>
                <a:spcPts val="0"/>
              </a:spcBef>
              <a:spcAft>
                <a:spcPts val="1350"/>
              </a:spcAft>
            </a:pPr>
            <a:r>
              <a:rPr lang="ru-RU" b="1" dirty="0">
                <a:solidFill>
                  <a:srgbClr val="DA291C"/>
                </a:solidFill>
                <a:ea typeface="+mn-ea"/>
                <a:cs typeface="+mn-cs"/>
              </a:rPr>
              <a:t>Тенденции развития </a:t>
            </a:r>
            <a:r>
              <a:rPr lang="ru-RU" b="1" dirty="0">
                <a:solidFill>
                  <a:srgbClr val="DA291C"/>
                </a:solidFill>
              </a:rPr>
              <a:t>материалов покрытий</a:t>
            </a:r>
            <a:endParaRPr lang="ru-RU" b="1" dirty="0">
              <a:solidFill>
                <a:srgbClr val="DA291C"/>
              </a:solidFill>
              <a:ea typeface="+mn-ea"/>
              <a:cs typeface="+mn-cs"/>
            </a:endParaRPr>
          </a:p>
        </p:txBody>
      </p:sp>
      <p:sp>
        <p:nvSpPr>
          <p:cNvPr id="9" name="Rectangle 8"/>
          <p:cNvSpPr/>
          <p:nvPr/>
        </p:nvSpPr>
        <p:spPr>
          <a:xfrm>
            <a:off x="0" y="598402"/>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ítulo 2"/>
          <p:cNvSpPr txBox="1">
            <a:spLocks/>
          </p:cNvSpPr>
          <p:nvPr/>
        </p:nvSpPr>
        <p:spPr>
          <a:xfrm>
            <a:off x="200818" y="705580"/>
            <a:ext cx="8340725"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r>
              <a:rPr lang="ru-RU" sz="2800" dirty="0">
                <a:latin typeface="Calibri" panose="020F0502020204030204" pitchFamily="34" charset="0"/>
              </a:rPr>
              <a:t>Результаты испытаний покрытий на абразивостокость</a:t>
            </a:r>
          </a:p>
          <a:p>
            <a:pPr>
              <a:lnSpc>
                <a:spcPct val="80000"/>
              </a:lnSpc>
              <a:spcBef>
                <a:spcPts val="0"/>
              </a:spcBef>
              <a:spcAft>
                <a:spcPts val="1350"/>
              </a:spcAft>
            </a:pPr>
            <a:endParaRPr lang="en-GB" sz="2800" dirty="0">
              <a:latin typeface="+mn-lt"/>
            </a:endParaRPr>
          </a:p>
        </p:txBody>
      </p:sp>
    </p:spTree>
    <p:extLst>
      <p:ext uri="{BB962C8B-B14F-4D97-AF65-F5344CB8AC3E}">
        <p14:creationId xmlns:p14="http://schemas.microsoft.com/office/powerpoint/2010/main" val="117352614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2"/>
          <p:cNvSpPr txBox="1">
            <a:spLocks/>
          </p:cNvSpPr>
          <p:nvPr/>
        </p:nvSpPr>
        <p:spPr>
          <a:xfrm>
            <a:off x="142876" y="0"/>
            <a:ext cx="8714522" cy="711666"/>
          </a:xfrm>
          <a:prstGeom prst="rect">
            <a:avLst/>
          </a:prstGeom>
        </p:spPr>
        <p:txBody>
          <a:bodyPr vert="horz" wrap="square" lIns="0" tIns="0" rIns="0" bIns="0" rtlCol="0" anchor="ctr">
            <a:noAutofit/>
          </a:bodyPr>
          <a:lstStyle>
            <a:lvl1pPr algn="l" defTabSz="914400" rtl="0" eaLnBrk="1" latinLnBrk="0" hangingPunct="1">
              <a:lnSpc>
                <a:spcPct val="80000"/>
              </a:lnSpc>
              <a:spcBef>
                <a:spcPct val="0"/>
              </a:spcBef>
              <a:buNone/>
              <a:defRPr sz="3600" kern="1200" baseline="0">
                <a:solidFill>
                  <a:schemeClr val="bg1"/>
                </a:solidFill>
                <a:latin typeface="Calibri" panose="020F0502020204030204" pitchFamily="34" charset="0"/>
                <a:ea typeface="+mj-ea"/>
                <a:cs typeface="+mj-cs"/>
              </a:defRPr>
            </a:lvl1pPr>
          </a:lstStyle>
          <a:p>
            <a:pPr>
              <a:spcBef>
                <a:spcPts val="0"/>
              </a:spcBef>
              <a:spcAft>
                <a:spcPts val="1350"/>
              </a:spcAft>
            </a:pPr>
            <a:r>
              <a:rPr lang="ru-RU" b="1" dirty="0">
                <a:solidFill>
                  <a:srgbClr val="DA291C"/>
                </a:solidFill>
                <a:ea typeface="+mn-ea"/>
                <a:cs typeface="+mn-cs"/>
              </a:rPr>
              <a:t>Тенденции развития </a:t>
            </a:r>
            <a:r>
              <a:rPr lang="ru-RU" b="1" dirty="0">
                <a:solidFill>
                  <a:srgbClr val="DA291C"/>
                </a:solidFill>
              </a:rPr>
              <a:t>материалов покрытий</a:t>
            </a:r>
            <a:endParaRPr lang="ru-RU" b="1" dirty="0">
              <a:solidFill>
                <a:srgbClr val="DA291C"/>
              </a:solidFill>
              <a:ea typeface="+mn-ea"/>
              <a:cs typeface="+mn-cs"/>
            </a:endParaRPr>
          </a:p>
        </p:txBody>
      </p:sp>
      <p:sp>
        <p:nvSpPr>
          <p:cNvPr id="8" name="Rectangle 7"/>
          <p:cNvSpPr/>
          <p:nvPr/>
        </p:nvSpPr>
        <p:spPr>
          <a:xfrm>
            <a:off x="0" y="711666"/>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ítulo 2"/>
          <p:cNvSpPr txBox="1">
            <a:spLocks/>
          </p:cNvSpPr>
          <p:nvPr/>
        </p:nvSpPr>
        <p:spPr>
          <a:xfrm>
            <a:off x="184416" y="825355"/>
            <a:ext cx="8340725"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r>
              <a:rPr lang="ru-RU" sz="2800" dirty="0">
                <a:latin typeface="Calibri" panose="020F0502020204030204" pitchFamily="34" charset="0"/>
              </a:rPr>
              <a:t>Абразивостойкие материалы</a:t>
            </a:r>
            <a:endParaRPr lang="en-GB" sz="2800" dirty="0">
              <a:latin typeface="+mn-lt"/>
            </a:endParaRPr>
          </a:p>
        </p:txBody>
      </p:sp>
      <p:pic>
        <p:nvPicPr>
          <p:cNvPr id="4" name="Picture 3"/>
          <p:cNvPicPr>
            <a:picLocks noChangeAspect="1"/>
          </p:cNvPicPr>
          <p:nvPr/>
        </p:nvPicPr>
        <p:blipFill rotWithShape="1">
          <a:blip r:embed="rId2"/>
          <a:srcRect l="7728" t="51945" r="22833" b="15725"/>
          <a:stretch/>
        </p:blipFill>
        <p:spPr>
          <a:xfrm>
            <a:off x="109182" y="1306289"/>
            <a:ext cx="9034818" cy="2364959"/>
          </a:xfrm>
          <a:prstGeom prst="rect">
            <a:avLst/>
          </a:prstGeom>
        </p:spPr>
      </p:pic>
      <p:sp>
        <p:nvSpPr>
          <p:cNvPr id="5" name="Rectangle 4"/>
          <p:cNvSpPr/>
          <p:nvPr/>
        </p:nvSpPr>
        <p:spPr>
          <a:xfrm>
            <a:off x="245745" y="3985147"/>
            <a:ext cx="8218066" cy="1938992"/>
          </a:xfrm>
          <a:prstGeom prst="rect">
            <a:avLst/>
          </a:prstGeom>
        </p:spPr>
        <p:txBody>
          <a:bodyPr wrap="square">
            <a:spAutoFit/>
          </a:bodyPr>
          <a:lstStyle/>
          <a:p>
            <a:pPr marL="285750" indent="-285750">
              <a:buFont typeface="Arial" panose="020B0604020202020204" pitchFamily="34" charset="0"/>
              <a:buChar char="•"/>
            </a:pPr>
            <a:r>
              <a:rPr lang="ru-RU" sz="2000" dirty="0">
                <a:solidFill>
                  <a:schemeClr val="tx1">
                    <a:lumMod val="65000"/>
                    <a:lumOff val="35000"/>
                  </a:schemeClr>
                </a:solidFill>
              </a:rPr>
              <a:t>Разработано для эластичности и абразивостойкости</a:t>
            </a:r>
            <a:endParaRPr lang="en-US" sz="2000" dirty="0">
              <a:solidFill>
                <a:schemeClr val="tx1">
                  <a:lumMod val="65000"/>
                  <a:lumOff val="35000"/>
                </a:schemeClr>
              </a:solidFill>
            </a:endParaRPr>
          </a:p>
          <a:p>
            <a:pPr marL="742950" lvl="1" indent="-285750">
              <a:buFont typeface="Arial" panose="020B0604020202020204" pitchFamily="34" charset="0"/>
              <a:buChar char="•"/>
            </a:pPr>
            <a:r>
              <a:rPr lang="en-US" sz="2000" dirty="0">
                <a:solidFill>
                  <a:schemeClr val="tx1">
                    <a:lumMod val="65000"/>
                    <a:lumOff val="35000"/>
                  </a:schemeClr>
                </a:solidFill>
              </a:rPr>
              <a:t>&gt;6% </a:t>
            </a:r>
            <a:r>
              <a:rPr lang="ru-RU" sz="2000" dirty="0">
                <a:solidFill>
                  <a:schemeClr val="tx1">
                    <a:lumMod val="65000"/>
                    <a:lumOff val="35000"/>
                  </a:schemeClr>
                </a:solidFill>
              </a:rPr>
              <a:t>удлинение при</a:t>
            </a:r>
            <a:r>
              <a:rPr lang="en-US" sz="2000" dirty="0">
                <a:solidFill>
                  <a:schemeClr val="tx1">
                    <a:lumMod val="65000"/>
                    <a:lumOff val="35000"/>
                  </a:schemeClr>
                </a:solidFill>
              </a:rPr>
              <a:t> 23°C</a:t>
            </a:r>
          </a:p>
          <a:p>
            <a:pPr marL="742950" lvl="1" indent="-285750">
              <a:buFont typeface="Arial" panose="020B0604020202020204" pitchFamily="34" charset="0"/>
              <a:buChar char="•"/>
            </a:pPr>
            <a:r>
              <a:rPr lang="en-US" sz="2000" dirty="0">
                <a:solidFill>
                  <a:schemeClr val="tx1">
                    <a:lumMod val="65000"/>
                    <a:lumOff val="35000"/>
                  </a:schemeClr>
                </a:solidFill>
              </a:rPr>
              <a:t>5</a:t>
            </a:r>
            <a:r>
              <a:rPr lang="ru-RU" sz="2000" dirty="0">
                <a:solidFill>
                  <a:schemeClr val="tx1">
                    <a:lumMod val="65000"/>
                    <a:lumOff val="35000"/>
                  </a:schemeClr>
                </a:solidFill>
              </a:rPr>
              <a:t>мг</a:t>
            </a:r>
            <a:r>
              <a:rPr lang="en-US" sz="2000" dirty="0">
                <a:solidFill>
                  <a:schemeClr val="tx1">
                    <a:lumMod val="65000"/>
                    <a:lumOff val="35000"/>
                  </a:schemeClr>
                </a:solidFill>
              </a:rPr>
              <a:t>/1000 </a:t>
            </a:r>
            <a:r>
              <a:rPr lang="ru-RU" sz="2000" dirty="0">
                <a:solidFill>
                  <a:schemeClr val="tx1">
                    <a:lumMod val="65000"/>
                    <a:lumOff val="35000"/>
                  </a:schemeClr>
                </a:solidFill>
              </a:rPr>
              <a:t>циклов </a:t>
            </a:r>
            <a:r>
              <a:rPr lang="en-US" sz="2000" dirty="0">
                <a:solidFill>
                  <a:schemeClr val="tx1">
                    <a:lumMod val="65000"/>
                    <a:lumOff val="35000"/>
                  </a:schemeClr>
                </a:solidFill>
              </a:rPr>
              <a:t>(20X </a:t>
            </a:r>
            <a:r>
              <a:rPr lang="ru-RU" sz="2000" dirty="0">
                <a:solidFill>
                  <a:schemeClr val="tx1">
                    <a:lumMod val="65000"/>
                    <a:lumOff val="35000"/>
                  </a:schemeClr>
                </a:solidFill>
              </a:rPr>
              <a:t>выше</a:t>
            </a:r>
            <a:r>
              <a:rPr lang="en-US" sz="2000" dirty="0">
                <a:solidFill>
                  <a:schemeClr val="tx1">
                    <a:lumMod val="65000"/>
                    <a:lumOff val="35000"/>
                  </a:schemeClr>
                </a:solidFill>
              </a:rPr>
              <a:t>, </a:t>
            </a:r>
            <a:r>
              <a:rPr lang="ru-RU" sz="2000" dirty="0">
                <a:solidFill>
                  <a:schemeClr val="tx1">
                    <a:lumMod val="65000"/>
                    <a:lumOff val="35000"/>
                  </a:schemeClr>
                </a:solidFill>
              </a:rPr>
              <a:t>чем другие эпоксидные покрытия</a:t>
            </a:r>
            <a:r>
              <a:rPr lang="en-US" sz="2000" dirty="0">
                <a:solidFill>
                  <a:schemeClr val="tx1">
                    <a:lumMod val="65000"/>
                    <a:lumOff val="35000"/>
                  </a:schemeClr>
                </a:solidFill>
              </a:rPr>
              <a:t>)</a:t>
            </a:r>
          </a:p>
          <a:p>
            <a:pPr marL="285750" indent="-285750">
              <a:buFont typeface="Arial" panose="020B0604020202020204" pitchFamily="34" charset="0"/>
              <a:buChar char="•"/>
            </a:pPr>
            <a:r>
              <a:rPr lang="ru-RU" sz="2000" dirty="0">
                <a:solidFill>
                  <a:schemeClr val="tx1">
                    <a:lumMod val="65000"/>
                    <a:lumOff val="35000"/>
                  </a:schemeClr>
                </a:solidFill>
              </a:rPr>
              <a:t>Разработано для применения в условиях</a:t>
            </a:r>
            <a:r>
              <a:rPr lang="en-US" sz="2000" dirty="0">
                <a:solidFill>
                  <a:schemeClr val="tx1">
                    <a:lumMod val="65000"/>
                    <a:lumOff val="35000"/>
                  </a:schemeClr>
                </a:solidFill>
              </a:rPr>
              <a:t>, </a:t>
            </a:r>
            <a:r>
              <a:rPr lang="ru-RU" sz="2000" dirty="0">
                <a:solidFill>
                  <a:schemeClr val="tx1">
                    <a:lumMod val="65000"/>
                    <a:lumOff val="35000"/>
                  </a:schemeClr>
                </a:solidFill>
              </a:rPr>
              <a:t>где требуется стойкость покрытия к абразивному износу и ударному воздействию </a:t>
            </a:r>
          </a:p>
          <a:p>
            <a:pPr marL="285750" indent="-285750">
              <a:buFont typeface="Arial" panose="020B0604020202020204" pitchFamily="34" charset="0"/>
              <a:buChar char="•"/>
            </a:pPr>
            <a:r>
              <a:rPr lang="ru-RU" sz="2000" dirty="0">
                <a:solidFill>
                  <a:schemeClr val="tx1">
                    <a:lumMod val="65000"/>
                    <a:lumOff val="35000"/>
                  </a:schemeClr>
                </a:solidFill>
              </a:rPr>
              <a:t>Применение в условиях механизированной добычи </a:t>
            </a:r>
            <a:r>
              <a:rPr lang="en-US" sz="2000" dirty="0">
                <a:solidFill>
                  <a:schemeClr val="tx1">
                    <a:lumMod val="65000"/>
                    <a:lumOff val="35000"/>
                  </a:schemeClr>
                </a:solidFill>
              </a:rPr>
              <a:t>(</a:t>
            </a:r>
            <a:r>
              <a:rPr lang="ru-RU" sz="2000" dirty="0">
                <a:solidFill>
                  <a:schemeClr val="tx1">
                    <a:lumMod val="65000"/>
                    <a:lumOff val="35000"/>
                  </a:schemeClr>
                </a:solidFill>
              </a:rPr>
              <a:t>ШГН</a:t>
            </a:r>
            <a:r>
              <a:rPr lang="en-US" sz="2000" dirty="0">
                <a:solidFill>
                  <a:schemeClr val="tx1">
                    <a:lumMod val="65000"/>
                    <a:lumOff val="35000"/>
                  </a:schemeClr>
                </a:solidFill>
              </a:rPr>
              <a:t>)</a:t>
            </a:r>
          </a:p>
        </p:txBody>
      </p:sp>
    </p:spTree>
    <p:extLst>
      <p:ext uri="{BB962C8B-B14F-4D97-AF65-F5344CB8AC3E}">
        <p14:creationId xmlns:p14="http://schemas.microsoft.com/office/powerpoint/2010/main" val="544059674"/>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52400" y="1429993"/>
            <a:ext cx="7076594" cy="4165591"/>
          </a:xfrm>
        </p:spPr>
        <p:txBody>
          <a:bodyPr>
            <a:normAutofit/>
          </a:bodyPr>
          <a:lstStyle/>
          <a:p>
            <a:pPr marL="342900" indent="-342900">
              <a:buFont typeface="Arial" panose="020B0604020202020204" pitchFamily="34" charset="0"/>
              <a:buChar char="•"/>
            </a:pPr>
            <a:r>
              <a:rPr lang="ru-RU" sz="2400" dirty="0">
                <a:solidFill>
                  <a:schemeClr val="tx1">
                    <a:lumMod val="85000"/>
                    <a:lumOff val="15000"/>
                  </a:schemeClr>
                </a:solidFill>
                <a:latin typeface="+mn-lt"/>
              </a:rPr>
              <a:t>Добывающая нефтяная скважина</a:t>
            </a:r>
          </a:p>
          <a:p>
            <a:pPr marL="342900" indent="-342900">
              <a:buFont typeface="Arial" panose="020B0604020202020204" pitchFamily="34" charset="0"/>
              <a:buChar char="•"/>
            </a:pPr>
            <a:r>
              <a:rPr lang="ru-RU" sz="2400" dirty="0">
                <a:solidFill>
                  <a:schemeClr val="tx1">
                    <a:lumMod val="85000"/>
                    <a:lumOff val="15000"/>
                  </a:schemeClr>
                </a:solidFill>
                <a:latin typeface="+mn-lt"/>
              </a:rPr>
              <a:t>ШГН эксплуатация скважина с сильным отклонением</a:t>
            </a:r>
          </a:p>
          <a:p>
            <a:pPr marL="342900" indent="-342900">
              <a:buFont typeface="Arial" panose="020B0604020202020204" pitchFamily="34" charset="0"/>
              <a:buChar char="•"/>
            </a:pPr>
            <a:r>
              <a:rPr lang="ru-RU" sz="2400" dirty="0">
                <a:solidFill>
                  <a:schemeClr val="tx1">
                    <a:lumMod val="85000"/>
                    <a:lumOff val="15000"/>
                  </a:schemeClr>
                </a:solidFill>
                <a:latin typeface="+mn-lt"/>
              </a:rPr>
              <a:t>Дебит </a:t>
            </a:r>
            <a:r>
              <a:rPr lang="en-US" sz="2400" dirty="0">
                <a:solidFill>
                  <a:schemeClr val="tx1">
                    <a:lumMod val="85000"/>
                    <a:lumOff val="15000"/>
                  </a:schemeClr>
                </a:solidFill>
                <a:latin typeface="+mn-lt"/>
              </a:rPr>
              <a:t>900 </a:t>
            </a:r>
            <a:r>
              <a:rPr lang="ru-RU" sz="2400" dirty="0">
                <a:solidFill>
                  <a:schemeClr val="tx1">
                    <a:lumMod val="85000"/>
                    <a:lumOff val="15000"/>
                  </a:schemeClr>
                </a:solidFill>
                <a:latin typeface="+mn-lt"/>
              </a:rPr>
              <a:t>бареллей в сутки</a:t>
            </a:r>
          </a:p>
          <a:p>
            <a:pPr marL="342900" indent="-342900">
              <a:buFont typeface="Arial" panose="020B0604020202020204" pitchFamily="34" charset="0"/>
              <a:buChar char="•"/>
            </a:pPr>
            <a:endParaRPr lang="ru-RU" sz="2400" dirty="0">
              <a:solidFill>
                <a:schemeClr val="tx1">
                  <a:lumMod val="85000"/>
                  <a:lumOff val="15000"/>
                </a:schemeClr>
              </a:solidFill>
              <a:latin typeface="+mn-lt"/>
            </a:endParaRPr>
          </a:p>
        </p:txBody>
      </p:sp>
      <p:sp>
        <p:nvSpPr>
          <p:cNvPr id="3" name="Заголовок 2"/>
          <p:cNvSpPr>
            <a:spLocks noGrp="1"/>
          </p:cNvSpPr>
          <p:nvPr>
            <p:ph type="title"/>
          </p:nvPr>
        </p:nvSpPr>
        <p:spPr>
          <a:xfrm>
            <a:off x="152400" y="242619"/>
            <a:ext cx="8430126" cy="762000"/>
          </a:xfrm>
        </p:spPr>
        <p:txBody>
          <a:bodyPr>
            <a:noAutofit/>
          </a:bodyPr>
          <a:lstStyle/>
          <a:p>
            <a:r>
              <a:rPr lang="ru-RU" sz="3200" b="1" dirty="0">
                <a:solidFill>
                  <a:schemeClr val="tx2"/>
                </a:solidFill>
                <a:latin typeface="+mn-lt"/>
              </a:rPr>
              <a:t>Практический пример применения модифицированого эпоксидного покрытия </a:t>
            </a:r>
          </a:p>
        </p:txBody>
      </p:sp>
      <p:pic>
        <p:nvPicPr>
          <p:cNvPr id="6" name="Picture 8"/>
          <p:cNvPicPr>
            <a:picLocks noChangeAspect="1"/>
          </p:cNvPicPr>
          <p:nvPr/>
        </p:nvPicPr>
        <p:blipFill rotWithShape="1">
          <a:blip r:embed="rId3">
            <a:extLst>
              <a:ext uri="{BEBA8EAE-BF5A-486C-A8C5-ECC9F3942E4B}">
                <a14:imgProps xmlns:a14="http://schemas.microsoft.com/office/drawing/2010/main">
                  <a14:imgLayer r:embed="rId4">
                    <a14:imgEffect>
                      <a14:backgroundRemoval t="9896" b="93880" l="9961" r="100000"/>
                    </a14:imgEffect>
                    <a14:imgEffect>
                      <a14:brightnessContrast bright="40000" contrast="20000"/>
                    </a14:imgEffect>
                  </a14:imgLayer>
                </a14:imgProps>
              </a:ext>
              <a:ext uri="{28A0092B-C50C-407E-A947-70E740481C1C}">
                <a14:useLocalDpi xmlns:a14="http://schemas.microsoft.com/office/drawing/2010/main" val="0"/>
              </a:ext>
            </a:extLst>
          </a:blip>
          <a:srcRect l="13065" t="47255"/>
          <a:stretch/>
        </p:blipFill>
        <p:spPr>
          <a:xfrm rot="5400000">
            <a:off x="5183605" y="2827682"/>
            <a:ext cx="5129483" cy="2334106"/>
          </a:xfrm>
          <a:prstGeom prst="rect">
            <a:avLst/>
          </a:prstGeom>
        </p:spPr>
      </p:pic>
      <p:pic>
        <p:nvPicPr>
          <p:cNvPr id="7"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57440" y="3512788"/>
            <a:ext cx="3247662" cy="2435746"/>
          </a:xfrm>
          <a:prstGeom prst="rect">
            <a:avLst/>
          </a:prstGeom>
        </p:spPr>
      </p:pic>
      <p:sp>
        <p:nvSpPr>
          <p:cNvPr id="8" name="Oval 9"/>
          <p:cNvSpPr/>
          <p:nvPr/>
        </p:nvSpPr>
        <p:spPr>
          <a:xfrm>
            <a:off x="7228994" y="2713061"/>
            <a:ext cx="838200" cy="685800"/>
          </a:xfrm>
          <a:prstGeom prst="ellipse">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cxnSp>
        <p:nvCxnSpPr>
          <p:cNvPr id="9" name="Straight Arrow Connector 11"/>
          <p:cNvCxnSpPr/>
          <p:nvPr/>
        </p:nvCxnSpPr>
        <p:spPr>
          <a:xfrm flipH="1">
            <a:off x="4610100" y="3200400"/>
            <a:ext cx="2705100" cy="1556013"/>
          </a:xfrm>
          <a:prstGeom prst="straightConnector1">
            <a:avLst/>
          </a:prstGeom>
          <a:ln w="412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6"/>
          <a:stretch>
            <a:fillRect/>
          </a:stretch>
        </p:blipFill>
        <p:spPr>
          <a:xfrm>
            <a:off x="152400" y="3532796"/>
            <a:ext cx="2518611" cy="2415738"/>
          </a:xfrm>
          <a:prstGeom prst="rect">
            <a:avLst/>
          </a:prstGeom>
        </p:spPr>
      </p:pic>
    </p:spTree>
    <p:extLst>
      <p:ext uri="{BB962C8B-B14F-4D97-AF65-F5344CB8AC3E}">
        <p14:creationId xmlns:p14="http://schemas.microsoft.com/office/powerpoint/2010/main" val="15165620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9518" y="3971201"/>
            <a:ext cx="8229600" cy="744396"/>
          </a:xfrm>
        </p:spPr>
        <p:txBody>
          <a:bodyPr>
            <a:noAutofit/>
          </a:bodyPr>
          <a:lstStyle/>
          <a:p>
            <a:pPr marL="342900" indent="-342900">
              <a:buFont typeface="Arial" panose="020B0604020202020204" pitchFamily="34" charset="0"/>
              <a:buChar char="•"/>
            </a:pPr>
            <a:r>
              <a:rPr lang="ru-RU" sz="2000" dirty="0">
                <a:solidFill>
                  <a:schemeClr val="tx1">
                    <a:lumMod val="75000"/>
                    <a:lumOff val="25000"/>
                  </a:schemeClr>
                </a:solidFill>
              </a:rPr>
              <a:t>Одно из самых стойких к химическому воздействию покрытий на рынке</a:t>
            </a:r>
            <a:endParaRPr lang="en-US" sz="2000" dirty="0">
              <a:solidFill>
                <a:schemeClr val="tx1">
                  <a:lumMod val="75000"/>
                  <a:lumOff val="25000"/>
                </a:schemeClr>
              </a:solidFill>
            </a:endParaRPr>
          </a:p>
          <a:p>
            <a:pPr marL="342900" indent="-342900">
              <a:buFont typeface="Arial" panose="020B0604020202020204" pitchFamily="34" charset="0"/>
              <a:buChar char="•"/>
            </a:pPr>
            <a:r>
              <a:rPr lang="ru-RU" sz="2000" dirty="0">
                <a:solidFill>
                  <a:schemeClr val="tx1">
                    <a:lumMod val="75000"/>
                    <a:lumOff val="25000"/>
                  </a:schemeClr>
                </a:solidFill>
              </a:rPr>
              <a:t>Новая формула для повышения свойств эластичности на </a:t>
            </a:r>
            <a:r>
              <a:rPr lang="en-US" sz="2000" dirty="0">
                <a:solidFill>
                  <a:schemeClr val="tx1">
                    <a:lumMod val="75000"/>
                    <a:lumOff val="25000"/>
                  </a:schemeClr>
                </a:solidFill>
              </a:rPr>
              <a:t>18.2%</a:t>
            </a:r>
          </a:p>
          <a:p>
            <a:pPr marL="342900" indent="-342900">
              <a:buFont typeface="Arial" panose="020B0604020202020204" pitchFamily="34" charset="0"/>
              <a:buChar char="•"/>
            </a:pPr>
            <a:r>
              <a:rPr lang="ru-RU" sz="2000" dirty="0">
                <a:solidFill>
                  <a:schemeClr val="tx1">
                    <a:lumMod val="75000"/>
                    <a:lumOff val="25000"/>
                  </a:schemeClr>
                </a:solidFill>
              </a:rPr>
              <a:t>Возможность применения для систем механического соединения труб</a:t>
            </a:r>
            <a:r>
              <a:rPr lang="en-US" sz="2000" dirty="0">
                <a:solidFill>
                  <a:schemeClr val="tx1">
                    <a:lumMod val="75000"/>
                    <a:lumOff val="25000"/>
                  </a:schemeClr>
                </a:solidFill>
              </a:rPr>
              <a:t> </a:t>
            </a:r>
          </a:p>
        </p:txBody>
      </p:sp>
      <p:sp>
        <p:nvSpPr>
          <p:cNvPr id="7" name="Título 2"/>
          <p:cNvSpPr txBox="1">
            <a:spLocks/>
          </p:cNvSpPr>
          <p:nvPr/>
        </p:nvSpPr>
        <p:spPr>
          <a:xfrm>
            <a:off x="142876" y="0"/>
            <a:ext cx="8714522" cy="711666"/>
          </a:xfrm>
          <a:prstGeom prst="rect">
            <a:avLst/>
          </a:prstGeom>
        </p:spPr>
        <p:txBody>
          <a:bodyPr vert="horz" wrap="square" lIns="0" tIns="0" rIns="0" bIns="0" rtlCol="0" anchor="ctr">
            <a:noAutofit/>
          </a:bodyPr>
          <a:lstStyle>
            <a:lvl1pPr algn="l" defTabSz="914400" rtl="0" eaLnBrk="1" latinLnBrk="0" hangingPunct="1">
              <a:lnSpc>
                <a:spcPct val="80000"/>
              </a:lnSpc>
              <a:spcBef>
                <a:spcPct val="0"/>
              </a:spcBef>
              <a:buNone/>
              <a:defRPr sz="3600" kern="1200" baseline="0">
                <a:solidFill>
                  <a:schemeClr val="bg1"/>
                </a:solidFill>
                <a:latin typeface="Calibri" panose="020F0502020204030204" pitchFamily="34" charset="0"/>
                <a:ea typeface="+mj-ea"/>
                <a:cs typeface="+mj-cs"/>
              </a:defRPr>
            </a:lvl1pPr>
          </a:lstStyle>
          <a:p>
            <a:pPr>
              <a:spcBef>
                <a:spcPts val="0"/>
              </a:spcBef>
              <a:spcAft>
                <a:spcPts val="1350"/>
              </a:spcAft>
            </a:pPr>
            <a:r>
              <a:rPr lang="ru-RU" b="1" dirty="0">
                <a:solidFill>
                  <a:srgbClr val="DA291C"/>
                </a:solidFill>
                <a:ea typeface="+mn-ea"/>
                <a:cs typeface="+mn-cs"/>
              </a:rPr>
              <a:t>Тенденции развития </a:t>
            </a:r>
            <a:r>
              <a:rPr lang="ru-RU" b="1" dirty="0">
                <a:solidFill>
                  <a:srgbClr val="DA291C"/>
                </a:solidFill>
              </a:rPr>
              <a:t>материалов покрытий</a:t>
            </a:r>
            <a:endParaRPr lang="ru-RU" b="1" dirty="0">
              <a:solidFill>
                <a:srgbClr val="DA291C"/>
              </a:solidFill>
              <a:ea typeface="+mn-ea"/>
              <a:cs typeface="+mn-cs"/>
            </a:endParaRPr>
          </a:p>
        </p:txBody>
      </p:sp>
      <p:pic>
        <p:nvPicPr>
          <p:cNvPr id="6" name="Picture 5"/>
          <p:cNvPicPr>
            <a:picLocks noChangeAspect="1"/>
          </p:cNvPicPr>
          <p:nvPr/>
        </p:nvPicPr>
        <p:blipFill rotWithShape="1">
          <a:blip r:embed="rId2"/>
          <a:srcRect l="15071" t="51775" r="6050" b="6437"/>
          <a:stretch/>
        </p:blipFill>
        <p:spPr>
          <a:xfrm>
            <a:off x="184417" y="1197097"/>
            <a:ext cx="8672981" cy="2620370"/>
          </a:xfrm>
          <a:prstGeom prst="rect">
            <a:avLst/>
          </a:prstGeom>
        </p:spPr>
      </p:pic>
      <p:sp>
        <p:nvSpPr>
          <p:cNvPr id="9" name="Rectangle 8"/>
          <p:cNvSpPr/>
          <p:nvPr/>
        </p:nvSpPr>
        <p:spPr>
          <a:xfrm>
            <a:off x="9142" y="638871"/>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ítulo 2"/>
          <p:cNvSpPr txBox="1">
            <a:spLocks/>
          </p:cNvSpPr>
          <p:nvPr/>
        </p:nvSpPr>
        <p:spPr>
          <a:xfrm>
            <a:off x="184417" y="698365"/>
            <a:ext cx="8340725"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r>
              <a:rPr lang="ru-RU" sz="2800" dirty="0">
                <a:latin typeface="Calibri" panose="020F0502020204030204" pitchFamily="34" charset="0"/>
              </a:rPr>
              <a:t>Высокоэластичные материалы</a:t>
            </a:r>
            <a:endParaRPr lang="en-GB" sz="2800" dirty="0">
              <a:latin typeface="+mn-lt"/>
            </a:endParaRPr>
          </a:p>
        </p:txBody>
      </p:sp>
    </p:spTree>
    <p:extLst>
      <p:ext uri="{BB962C8B-B14F-4D97-AF65-F5344CB8AC3E}">
        <p14:creationId xmlns:p14="http://schemas.microsoft.com/office/powerpoint/2010/main" val="14620852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420" y="36038"/>
            <a:ext cx="8724024" cy="823771"/>
          </a:xfrm>
        </p:spPr>
        <p:txBody>
          <a:bodyPr/>
          <a:lstStyle/>
          <a:p>
            <a:pPr>
              <a:spcBef>
                <a:spcPts val="0"/>
              </a:spcBef>
              <a:spcAft>
                <a:spcPts val="1350"/>
              </a:spcAft>
            </a:pPr>
            <a:r>
              <a:rPr lang="ru-RU" b="1" dirty="0">
                <a:solidFill>
                  <a:srgbClr val="DA291C"/>
                </a:solidFill>
              </a:rPr>
              <a:t>Тенденции развития материалов покрытий</a:t>
            </a:r>
          </a:p>
        </p:txBody>
      </p:sp>
      <p:sp>
        <p:nvSpPr>
          <p:cNvPr id="3" name="Content Placeholder 2"/>
          <p:cNvSpPr>
            <a:spLocks noGrp="1"/>
          </p:cNvSpPr>
          <p:nvPr>
            <p:ph idx="1"/>
          </p:nvPr>
        </p:nvSpPr>
        <p:spPr>
          <a:xfrm>
            <a:off x="240631" y="3772551"/>
            <a:ext cx="8823157" cy="2190840"/>
          </a:xfrm>
        </p:spPr>
        <p:txBody>
          <a:bodyPr>
            <a:normAutofit/>
          </a:bodyPr>
          <a:lstStyle/>
          <a:p>
            <a:pPr marL="342900" indent="-342900">
              <a:buFont typeface="Arial" panose="020B0604020202020204" pitchFamily="34" charset="0"/>
              <a:buChar char="•"/>
            </a:pPr>
            <a:r>
              <a:rPr lang="ru-RU" sz="2000" dirty="0">
                <a:solidFill>
                  <a:schemeClr val="tx1">
                    <a:lumMod val="75000"/>
                    <a:lumOff val="25000"/>
                  </a:schemeClr>
                </a:solidFill>
              </a:rPr>
              <a:t>Единственное покрытие аттестованное компанией Шелл для работы под давлением  до </a:t>
            </a:r>
            <a:r>
              <a:rPr lang="en-US" sz="2000" dirty="0">
                <a:solidFill>
                  <a:schemeClr val="tx1">
                    <a:lumMod val="75000"/>
                    <a:lumOff val="25000"/>
                  </a:schemeClr>
                </a:solidFill>
              </a:rPr>
              <a:t>127,5 MPa</a:t>
            </a:r>
          </a:p>
          <a:p>
            <a:pPr marL="342900" indent="-342900">
              <a:buFont typeface="Arial" panose="020B0604020202020204" pitchFamily="34" charset="0"/>
              <a:buChar char="•"/>
            </a:pPr>
            <a:r>
              <a:rPr lang="ru-RU" sz="2000" dirty="0">
                <a:solidFill>
                  <a:schemeClr val="tx1">
                    <a:lumMod val="75000"/>
                    <a:lumOff val="25000"/>
                  </a:schemeClr>
                </a:solidFill>
              </a:rPr>
              <a:t>Одно из самых абразивостойких покрытий на рынке</a:t>
            </a:r>
            <a:endParaRPr lang="en-US" sz="2000" dirty="0">
              <a:solidFill>
                <a:schemeClr val="tx1">
                  <a:lumMod val="75000"/>
                  <a:lumOff val="25000"/>
                </a:schemeClr>
              </a:solidFill>
            </a:endParaRPr>
          </a:p>
          <a:p>
            <a:pPr marL="342900" indent="-342900">
              <a:buFont typeface="Arial" panose="020B0604020202020204" pitchFamily="34" charset="0"/>
              <a:buChar char="•"/>
            </a:pPr>
            <a:r>
              <a:rPr lang="ru-RU" sz="2000" dirty="0">
                <a:solidFill>
                  <a:schemeClr val="tx1">
                    <a:lumMod val="75000"/>
                    <a:lumOff val="25000"/>
                  </a:schemeClr>
                </a:solidFill>
              </a:rPr>
              <a:t>Обладает самой низкой шероховатостью для повышения гидравлической эффективности </a:t>
            </a:r>
          </a:p>
          <a:p>
            <a:pPr marL="342900" indent="-342900">
              <a:buFont typeface="Arial" panose="020B0604020202020204" pitchFamily="34" charset="0"/>
              <a:buChar char="•"/>
            </a:pPr>
            <a:r>
              <a:rPr lang="ru-RU" sz="2000" dirty="0">
                <a:solidFill>
                  <a:schemeClr val="tx1">
                    <a:lumMod val="75000"/>
                    <a:lumOff val="25000"/>
                  </a:schemeClr>
                </a:solidFill>
              </a:rPr>
              <a:t>Одно из самых стойких покрытий к химическому воздействию </a:t>
            </a:r>
          </a:p>
        </p:txBody>
      </p:sp>
      <p:sp>
        <p:nvSpPr>
          <p:cNvPr id="4" name="Date Placeholder 3"/>
          <p:cNvSpPr>
            <a:spLocks noGrp="1"/>
          </p:cNvSpPr>
          <p:nvPr>
            <p:ph type="dt" sz="half" idx="10"/>
          </p:nvPr>
        </p:nvSpPr>
        <p:spPr/>
        <p:txBody>
          <a:bodyPr/>
          <a:lstStyle/>
          <a:p>
            <a:pPr>
              <a:defRPr/>
            </a:pPr>
            <a:fld id="{19BB308A-453E-4410-8EEC-889C8AC630B9}" type="datetime1">
              <a:rPr lang="en-US" smtClean="0"/>
              <a:t>3/15/2017</a:t>
            </a:fld>
            <a:endParaRPr lang="en-US"/>
          </a:p>
        </p:txBody>
      </p:sp>
      <p:sp>
        <p:nvSpPr>
          <p:cNvPr id="6" name="Slide Number Placeholder 5"/>
          <p:cNvSpPr>
            <a:spLocks noGrp="1"/>
          </p:cNvSpPr>
          <p:nvPr>
            <p:ph type="sldNum" sz="quarter" idx="12"/>
          </p:nvPr>
        </p:nvSpPr>
        <p:spPr/>
        <p:txBody>
          <a:bodyPr/>
          <a:lstStyle/>
          <a:p>
            <a:pPr>
              <a:defRPr/>
            </a:pPr>
            <a:fld id="{23E5F0AD-2523-42BC-921D-60666AD4F6D7}" type="slidenum">
              <a:rPr lang="en-US" smtClean="0"/>
              <a:pPr>
                <a:defRPr/>
              </a:pPr>
              <a:t>15</a:t>
            </a:fld>
            <a:endParaRPr lang="en-US"/>
          </a:p>
        </p:txBody>
      </p:sp>
      <p:pic>
        <p:nvPicPr>
          <p:cNvPr id="7" name="Picture 6"/>
          <p:cNvPicPr>
            <a:picLocks noChangeAspect="1"/>
          </p:cNvPicPr>
          <p:nvPr/>
        </p:nvPicPr>
        <p:blipFill rotWithShape="1">
          <a:blip r:embed="rId2"/>
          <a:srcRect l="9189" t="37336" r="4998" b="24041"/>
          <a:stretch/>
        </p:blipFill>
        <p:spPr>
          <a:xfrm>
            <a:off x="160419" y="1353118"/>
            <a:ext cx="8983579" cy="2220525"/>
          </a:xfrm>
          <a:prstGeom prst="rect">
            <a:avLst/>
          </a:prstGeom>
        </p:spPr>
      </p:pic>
      <p:sp>
        <p:nvSpPr>
          <p:cNvPr id="8" name="Rectangle 7"/>
          <p:cNvSpPr/>
          <p:nvPr/>
        </p:nvSpPr>
        <p:spPr>
          <a:xfrm>
            <a:off x="0" y="769166"/>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ítulo 2"/>
          <p:cNvSpPr txBox="1">
            <a:spLocks/>
          </p:cNvSpPr>
          <p:nvPr/>
        </p:nvSpPr>
        <p:spPr>
          <a:xfrm>
            <a:off x="184416" y="820141"/>
            <a:ext cx="8557946"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r>
              <a:rPr lang="ru-RU" sz="2800" dirty="0">
                <a:latin typeface="Calibri" panose="020F0502020204030204" pitchFamily="34" charset="0"/>
              </a:rPr>
              <a:t>Абразиво</a:t>
            </a:r>
            <a:r>
              <a:rPr lang="en-US" sz="2800" dirty="0">
                <a:latin typeface="Calibri" panose="020F0502020204030204" pitchFamily="34" charset="0"/>
              </a:rPr>
              <a:t>-</a:t>
            </a:r>
            <a:r>
              <a:rPr lang="ru-RU" sz="2800" dirty="0">
                <a:latin typeface="Calibri" panose="020F0502020204030204" pitchFamily="34" charset="0"/>
              </a:rPr>
              <a:t>и химическая стойкость материалов</a:t>
            </a:r>
            <a:endParaRPr lang="en-GB" sz="2800" dirty="0">
              <a:latin typeface="+mn-lt"/>
            </a:endParaRPr>
          </a:p>
        </p:txBody>
      </p:sp>
    </p:spTree>
    <p:extLst>
      <p:ext uri="{BB962C8B-B14F-4D97-AF65-F5344CB8AC3E}">
        <p14:creationId xmlns:p14="http://schemas.microsoft.com/office/powerpoint/2010/main" val="39573045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420" y="36038"/>
            <a:ext cx="8724024" cy="823771"/>
          </a:xfrm>
        </p:spPr>
        <p:txBody>
          <a:bodyPr/>
          <a:lstStyle/>
          <a:p>
            <a:pPr>
              <a:spcBef>
                <a:spcPts val="0"/>
              </a:spcBef>
              <a:spcAft>
                <a:spcPts val="1350"/>
              </a:spcAft>
            </a:pPr>
            <a:r>
              <a:rPr lang="ru-RU" b="1" dirty="0">
                <a:solidFill>
                  <a:srgbClr val="DA291C"/>
                </a:solidFill>
              </a:rPr>
              <a:t>Тенденции развития материалов покрытий</a:t>
            </a:r>
          </a:p>
        </p:txBody>
      </p:sp>
      <p:sp>
        <p:nvSpPr>
          <p:cNvPr id="4" name="Date Placeholder 3"/>
          <p:cNvSpPr>
            <a:spLocks noGrp="1"/>
          </p:cNvSpPr>
          <p:nvPr>
            <p:ph type="dt" sz="half" idx="10"/>
          </p:nvPr>
        </p:nvSpPr>
        <p:spPr/>
        <p:txBody>
          <a:bodyPr/>
          <a:lstStyle/>
          <a:p>
            <a:pPr>
              <a:defRPr/>
            </a:pPr>
            <a:fld id="{19BB308A-453E-4410-8EEC-889C8AC630B9}" type="datetime1">
              <a:rPr lang="en-US" smtClean="0"/>
              <a:t>3/15/2017</a:t>
            </a:fld>
            <a:endParaRPr lang="en-US"/>
          </a:p>
        </p:txBody>
      </p:sp>
      <p:sp>
        <p:nvSpPr>
          <p:cNvPr id="6" name="Slide Number Placeholder 5"/>
          <p:cNvSpPr>
            <a:spLocks noGrp="1"/>
          </p:cNvSpPr>
          <p:nvPr>
            <p:ph type="sldNum" sz="quarter" idx="12"/>
          </p:nvPr>
        </p:nvSpPr>
        <p:spPr/>
        <p:txBody>
          <a:bodyPr/>
          <a:lstStyle/>
          <a:p>
            <a:pPr>
              <a:defRPr/>
            </a:pPr>
            <a:fld id="{23E5F0AD-2523-42BC-921D-60666AD4F6D7}" type="slidenum">
              <a:rPr lang="en-US" smtClean="0"/>
              <a:pPr>
                <a:defRPr/>
              </a:pPr>
              <a:t>16</a:t>
            </a:fld>
            <a:endParaRPr lang="en-US"/>
          </a:p>
        </p:txBody>
      </p:sp>
      <p:sp>
        <p:nvSpPr>
          <p:cNvPr id="8" name="Rectangle 7"/>
          <p:cNvSpPr/>
          <p:nvPr/>
        </p:nvSpPr>
        <p:spPr>
          <a:xfrm>
            <a:off x="0" y="769166"/>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ítulo 2"/>
          <p:cNvSpPr txBox="1">
            <a:spLocks/>
          </p:cNvSpPr>
          <p:nvPr/>
        </p:nvSpPr>
        <p:spPr>
          <a:xfrm>
            <a:off x="184416" y="820141"/>
            <a:ext cx="8557946"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r>
              <a:rPr lang="ru-RU" sz="2800" dirty="0">
                <a:latin typeface="Calibri" panose="020F0502020204030204" pitchFamily="34" charset="0"/>
              </a:rPr>
              <a:t>Абразиво</a:t>
            </a:r>
            <a:r>
              <a:rPr lang="en-US" sz="2800" dirty="0">
                <a:latin typeface="Calibri" panose="020F0502020204030204" pitchFamily="34" charset="0"/>
              </a:rPr>
              <a:t>-</a:t>
            </a:r>
            <a:r>
              <a:rPr lang="ru-RU" sz="2800" dirty="0">
                <a:latin typeface="Calibri" panose="020F0502020204030204" pitchFamily="34" charset="0"/>
              </a:rPr>
              <a:t>и химическая стойкость материалов</a:t>
            </a:r>
            <a:endParaRPr lang="en-GB" sz="2800" dirty="0">
              <a:latin typeface="+mn-lt"/>
            </a:endParaRPr>
          </a:p>
        </p:txBody>
      </p:sp>
      <p:pic>
        <p:nvPicPr>
          <p:cNvPr id="10" name="Picture 9"/>
          <p:cNvPicPr>
            <a:picLocks noChangeAspect="1"/>
          </p:cNvPicPr>
          <p:nvPr/>
        </p:nvPicPr>
        <p:blipFill rotWithShape="1">
          <a:blip r:embed="rId3"/>
          <a:srcRect l="20848" t="68685" r="19299" b="4823"/>
          <a:stretch/>
        </p:blipFill>
        <p:spPr>
          <a:xfrm>
            <a:off x="316763" y="1319813"/>
            <a:ext cx="8333941" cy="1816769"/>
          </a:xfrm>
          <a:prstGeom prst="rect">
            <a:avLst/>
          </a:prstGeom>
        </p:spPr>
      </p:pic>
      <p:pic>
        <p:nvPicPr>
          <p:cNvPr id="1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0694" t="30926" r="25386" b="25927"/>
          <a:stretch/>
        </p:blipFill>
        <p:spPr bwMode="auto">
          <a:xfrm>
            <a:off x="665679" y="3253185"/>
            <a:ext cx="5879499" cy="28408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
          <p:cNvSpPr txBox="1"/>
          <p:nvPr/>
        </p:nvSpPr>
        <p:spPr>
          <a:xfrm>
            <a:off x="5633942" y="3723389"/>
            <a:ext cx="2726992" cy="437278"/>
          </a:xfrm>
          <a:prstGeom prst="rect">
            <a:avLst/>
          </a:prstGeom>
          <a:ln>
            <a:solidFill>
              <a:schemeClr val="tx1"/>
            </a:solidFill>
          </a:ln>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100" i="1" dirty="0"/>
              <a:t>*</a:t>
            </a:r>
            <a:r>
              <a:rPr lang="ru-RU" sz="1100" i="1" dirty="0"/>
              <a:t>Низкие значения обуславивают высокие </a:t>
            </a:r>
          </a:p>
          <a:p>
            <a:r>
              <a:rPr lang="ru-RU" sz="1100" i="1" dirty="0"/>
              <a:t>показатели абразивостойкости</a:t>
            </a:r>
            <a:endParaRPr lang="en-US" sz="1100" i="1" dirty="0"/>
          </a:p>
        </p:txBody>
      </p:sp>
    </p:spTree>
    <p:extLst>
      <p:ext uri="{BB962C8B-B14F-4D97-AF65-F5344CB8AC3E}">
        <p14:creationId xmlns:p14="http://schemas.microsoft.com/office/powerpoint/2010/main" val="40735256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Date Placeholder 3"/>
          <p:cNvSpPr>
            <a:spLocks noGrp="1"/>
          </p:cNvSpPr>
          <p:nvPr>
            <p:ph type="dt" sz="half" idx="10"/>
          </p:nvPr>
        </p:nvSpPr>
        <p:spPr/>
        <p:txBody>
          <a:bodyPr/>
          <a:lstStyle/>
          <a:p>
            <a:pPr>
              <a:defRPr/>
            </a:pPr>
            <a:fld id="{D1BC9628-61E3-4D2D-9E43-ED98B5E2EF4D}" type="datetime1">
              <a:rPr lang="en-US" smtClean="0"/>
              <a:t>3/15/2017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3E5F0AD-2523-42BC-921D-60666AD4F6D7}" type="slidenum">
              <a:rPr lang="en-US" smtClean="0"/>
              <a:pPr>
                <a:defRPr/>
              </a:pPr>
              <a:t>17</a:t>
            </a:fld>
            <a:endParaRPr lang="en-US"/>
          </a:p>
        </p:txBody>
      </p:sp>
      <p:pic>
        <p:nvPicPr>
          <p:cNvPr id="7" name="Picture 6"/>
          <p:cNvPicPr>
            <a:picLocks noChangeAspect="1"/>
          </p:cNvPicPr>
          <p:nvPr/>
        </p:nvPicPr>
        <p:blipFill rotWithShape="1">
          <a:blip r:embed="rId3">
            <a:lum bright="70000" contrast="-70000"/>
          </a:blip>
          <a:srcRect l="28793" t="44134" r="26574" b="5866"/>
          <a:stretch/>
        </p:blipFill>
        <p:spPr>
          <a:xfrm>
            <a:off x="176008" y="213846"/>
            <a:ext cx="8791984" cy="5537493"/>
          </a:xfrm>
          <a:prstGeom prst="rect">
            <a:avLst/>
          </a:prstGeom>
        </p:spPr>
      </p:pic>
      <p:sp>
        <p:nvSpPr>
          <p:cNvPr id="8" name="Rectangle 7"/>
          <p:cNvSpPr/>
          <p:nvPr/>
        </p:nvSpPr>
        <p:spPr>
          <a:xfrm>
            <a:off x="914400" y="2059595"/>
            <a:ext cx="7299158" cy="1200329"/>
          </a:xfrm>
          <a:prstGeom prst="rect">
            <a:avLst/>
          </a:prstGeom>
        </p:spPr>
        <p:txBody>
          <a:bodyPr wrap="square">
            <a:spAutoFit/>
          </a:bodyPr>
          <a:lstStyle/>
          <a:p>
            <a:pPr algn="ctr"/>
            <a:r>
              <a:rPr lang="ru-RU" sz="3600" b="1" kern="0" dirty="0"/>
              <a:t>Внутренние полимерные покрытия для нефтегазопроводных труб</a:t>
            </a:r>
            <a:endParaRPr lang="en-US" sz="3600" b="1" kern="0" dirty="0"/>
          </a:p>
        </p:txBody>
      </p:sp>
    </p:spTree>
    <p:extLst>
      <p:ext uri="{BB962C8B-B14F-4D97-AF65-F5344CB8AC3E}">
        <p14:creationId xmlns:p14="http://schemas.microsoft.com/office/powerpoint/2010/main" val="31255351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A001F610-BF91-4DBC-AF6E-49A8D36A8BCC}" type="datetime1">
              <a:rPr lang="en-US" smtClean="0"/>
              <a:t>3/15/2017</a:t>
            </a:fld>
            <a:endParaRPr lang="en-US"/>
          </a:p>
        </p:txBody>
      </p:sp>
      <p:sp>
        <p:nvSpPr>
          <p:cNvPr id="6" name="Slide Number Placeholder 5"/>
          <p:cNvSpPr>
            <a:spLocks noGrp="1"/>
          </p:cNvSpPr>
          <p:nvPr>
            <p:ph type="sldNum" sz="quarter" idx="12"/>
          </p:nvPr>
        </p:nvSpPr>
        <p:spPr/>
        <p:txBody>
          <a:bodyPr/>
          <a:lstStyle/>
          <a:p>
            <a:pPr>
              <a:defRPr/>
            </a:pPr>
            <a:fld id="{23E5F0AD-2523-42BC-921D-60666AD4F6D7}" type="slidenum">
              <a:rPr lang="en-US" smtClean="0"/>
              <a:pPr>
                <a:defRPr/>
              </a:pPr>
              <a:t>18</a:t>
            </a:fld>
            <a:endParaRPr lang="en-US"/>
          </a:p>
        </p:txBody>
      </p:sp>
      <p:pic>
        <p:nvPicPr>
          <p:cNvPr id="7" name="Picture 6"/>
          <p:cNvPicPr>
            <a:picLocks noChangeAspect="1"/>
          </p:cNvPicPr>
          <p:nvPr/>
        </p:nvPicPr>
        <p:blipFill rotWithShape="1">
          <a:blip r:embed="rId2"/>
          <a:srcRect l="12772" t="54207" r="27754" b="21714"/>
          <a:stretch/>
        </p:blipFill>
        <p:spPr>
          <a:xfrm>
            <a:off x="401637" y="3625516"/>
            <a:ext cx="8340726" cy="1898598"/>
          </a:xfrm>
          <a:prstGeom prst="rect">
            <a:avLst/>
          </a:prstGeom>
        </p:spPr>
      </p:pic>
      <p:sp>
        <p:nvSpPr>
          <p:cNvPr id="8" name="Title 1"/>
          <p:cNvSpPr txBox="1">
            <a:spLocks/>
          </p:cNvSpPr>
          <p:nvPr/>
        </p:nvSpPr>
        <p:spPr>
          <a:xfrm>
            <a:off x="160420" y="36038"/>
            <a:ext cx="8724024" cy="823771"/>
          </a:xfrm>
          <a:prstGeom prst="rect">
            <a:avLst/>
          </a:prstGeom>
        </p:spPr>
        <p:txBody>
          <a:bodyPr vert="horz" wrap="square" lIns="0" tIns="0" rIns="0" bIns="0" rtlCol="0" anchor="ctr">
            <a:noAutofit/>
          </a:bodyPr>
          <a:lst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a:lstStyle>
          <a:p>
            <a:pPr>
              <a:spcBef>
                <a:spcPts val="0"/>
              </a:spcBef>
              <a:spcAft>
                <a:spcPts val="1350"/>
              </a:spcAft>
            </a:pPr>
            <a:r>
              <a:rPr lang="ru-RU" b="1" dirty="0">
                <a:solidFill>
                  <a:srgbClr val="DA291C"/>
                </a:solidFill>
              </a:rPr>
              <a:t>Существующие покрытия линейных труб</a:t>
            </a:r>
          </a:p>
        </p:txBody>
      </p:sp>
      <p:sp>
        <p:nvSpPr>
          <p:cNvPr id="9" name="Rectangle 8"/>
          <p:cNvSpPr/>
          <p:nvPr/>
        </p:nvSpPr>
        <p:spPr>
          <a:xfrm>
            <a:off x="0" y="769166"/>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ítulo 2"/>
          <p:cNvSpPr txBox="1">
            <a:spLocks/>
          </p:cNvSpPr>
          <p:nvPr/>
        </p:nvSpPr>
        <p:spPr>
          <a:xfrm>
            <a:off x="184416" y="820141"/>
            <a:ext cx="8557946"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r>
              <a:rPr lang="ru-RU" sz="2800" dirty="0">
                <a:latin typeface="Calibri" panose="020F0502020204030204" pitchFamily="34" charset="0"/>
              </a:rPr>
              <a:t>Системы полимерных покрытий</a:t>
            </a:r>
            <a:endParaRPr lang="en-US" sz="2800" dirty="0">
              <a:latin typeface="Calibri" panose="020F0502020204030204" pitchFamily="34" charset="0"/>
            </a:endParaRPr>
          </a:p>
          <a:p>
            <a:pPr>
              <a:lnSpc>
                <a:spcPct val="80000"/>
              </a:lnSpc>
              <a:spcBef>
                <a:spcPts val="0"/>
              </a:spcBef>
              <a:spcAft>
                <a:spcPts val="1350"/>
              </a:spcAft>
            </a:pPr>
            <a:endParaRPr lang="en-GB" sz="2800" dirty="0">
              <a:latin typeface="+mn-lt"/>
            </a:endParaRPr>
          </a:p>
        </p:txBody>
      </p:sp>
      <p:sp>
        <p:nvSpPr>
          <p:cNvPr id="14" name="TextBox 13"/>
          <p:cNvSpPr txBox="1"/>
          <p:nvPr/>
        </p:nvSpPr>
        <p:spPr>
          <a:xfrm>
            <a:off x="930653" y="5262504"/>
            <a:ext cx="1604584" cy="769441"/>
          </a:xfrm>
          <a:prstGeom prst="rect">
            <a:avLst/>
          </a:prstGeom>
          <a:solidFill>
            <a:schemeClr val="bg1"/>
          </a:solidFill>
        </p:spPr>
        <p:txBody>
          <a:bodyPr wrap="square" rtlCol="0">
            <a:spAutoFit/>
          </a:bodyPr>
          <a:lstStyle/>
          <a:p>
            <a:pPr algn="ctr"/>
            <a:r>
              <a:rPr lang="ru-RU" sz="1100" dirty="0"/>
              <a:t>Эпоксидное </a:t>
            </a:r>
            <a:r>
              <a:rPr lang="en-US" sz="1100" dirty="0"/>
              <a:t>(</a:t>
            </a:r>
            <a:r>
              <a:rPr lang="ru-RU" sz="1100" dirty="0"/>
              <a:t>порошок</a:t>
            </a:r>
            <a:r>
              <a:rPr lang="en-US" sz="1100" dirty="0"/>
              <a:t>)</a:t>
            </a:r>
          </a:p>
          <a:p>
            <a:pPr algn="ctr"/>
            <a:r>
              <a:rPr lang="en-US" sz="1100" dirty="0"/>
              <a:t>T&lt;107C</a:t>
            </a:r>
          </a:p>
          <a:p>
            <a:pPr algn="ctr"/>
            <a:endParaRPr lang="en-US" sz="1100" dirty="0"/>
          </a:p>
          <a:p>
            <a:pPr algn="ctr"/>
            <a:endParaRPr lang="en-US" sz="1100" dirty="0"/>
          </a:p>
        </p:txBody>
      </p:sp>
      <p:sp>
        <p:nvSpPr>
          <p:cNvPr id="15" name="TextBox 14"/>
          <p:cNvSpPr txBox="1"/>
          <p:nvPr/>
        </p:nvSpPr>
        <p:spPr>
          <a:xfrm>
            <a:off x="3568889" y="5288845"/>
            <a:ext cx="1604584" cy="1107996"/>
          </a:xfrm>
          <a:prstGeom prst="rect">
            <a:avLst/>
          </a:prstGeom>
          <a:solidFill>
            <a:schemeClr val="bg1"/>
          </a:solidFill>
        </p:spPr>
        <p:txBody>
          <a:bodyPr wrap="square" rtlCol="0">
            <a:spAutoFit/>
          </a:bodyPr>
          <a:lstStyle/>
          <a:p>
            <a:pPr algn="ctr"/>
            <a:r>
              <a:rPr lang="ru-RU" sz="1100" dirty="0"/>
              <a:t>Нейлон </a:t>
            </a:r>
            <a:r>
              <a:rPr lang="en-US" sz="1100" dirty="0"/>
              <a:t>(</a:t>
            </a:r>
            <a:r>
              <a:rPr lang="ru-RU" sz="1100" dirty="0"/>
              <a:t>порошок</a:t>
            </a:r>
            <a:r>
              <a:rPr lang="en-US" sz="1100" dirty="0"/>
              <a:t>)</a:t>
            </a:r>
          </a:p>
          <a:p>
            <a:pPr algn="ctr"/>
            <a:r>
              <a:rPr lang="ru-RU" sz="1100" dirty="0"/>
              <a:t>Термопласт</a:t>
            </a:r>
          </a:p>
          <a:p>
            <a:pPr algn="ctr"/>
            <a:r>
              <a:rPr lang="en-US" sz="1100" dirty="0"/>
              <a:t>T&lt;107C</a:t>
            </a:r>
            <a:endParaRPr lang="ru-RU" sz="1100" dirty="0"/>
          </a:p>
          <a:p>
            <a:pPr algn="ctr"/>
            <a:r>
              <a:rPr lang="en-US" sz="1100" dirty="0"/>
              <a:t>11 </a:t>
            </a:r>
            <a:r>
              <a:rPr lang="ru-RU" sz="1100" dirty="0"/>
              <a:t>мг</a:t>
            </a:r>
            <a:r>
              <a:rPr lang="en-US" sz="1100" dirty="0"/>
              <a:t>/1000 </a:t>
            </a:r>
            <a:r>
              <a:rPr lang="ru-RU" sz="1100" dirty="0"/>
              <a:t>циклов</a:t>
            </a:r>
          </a:p>
          <a:p>
            <a:pPr algn="ctr"/>
            <a:r>
              <a:rPr lang="en-US" sz="1100" dirty="0"/>
              <a:t>&gt;6%</a:t>
            </a:r>
            <a:r>
              <a:rPr lang="ru-RU" sz="1100" dirty="0"/>
              <a:t> удлинение</a:t>
            </a:r>
            <a:endParaRPr lang="en-US" sz="1100" dirty="0"/>
          </a:p>
          <a:p>
            <a:pPr algn="ctr"/>
            <a:endParaRPr lang="en-US" sz="1100" dirty="0"/>
          </a:p>
        </p:txBody>
      </p:sp>
      <p:sp>
        <p:nvSpPr>
          <p:cNvPr id="16" name="TextBox 15"/>
          <p:cNvSpPr txBox="1"/>
          <p:nvPr/>
        </p:nvSpPr>
        <p:spPr>
          <a:xfrm>
            <a:off x="6608970" y="5308670"/>
            <a:ext cx="1604584" cy="938719"/>
          </a:xfrm>
          <a:prstGeom prst="rect">
            <a:avLst/>
          </a:prstGeom>
          <a:solidFill>
            <a:schemeClr val="bg1"/>
          </a:solidFill>
        </p:spPr>
        <p:txBody>
          <a:bodyPr wrap="square" rtlCol="0">
            <a:spAutoFit/>
          </a:bodyPr>
          <a:lstStyle/>
          <a:p>
            <a:pPr algn="ctr"/>
            <a:r>
              <a:rPr lang="ru-RU" sz="1100" dirty="0"/>
              <a:t>Модифицированный </a:t>
            </a:r>
            <a:endParaRPr lang="en-US" sz="1100" dirty="0"/>
          </a:p>
          <a:p>
            <a:pPr algn="ctr"/>
            <a:r>
              <a:rPr lang="ru-RU" sz="1100" dirty="0"/>
              <a:t>новолак </a:t>
            </a:r>
            <a:r>
              <a:rPr lang="en-US" sz="1100" dirty="0"/>
              <a:t>(</a:t>
            </a:r>
            <a:r>
              <a:rPr lang="ru-RU" sz="1100" dirty="0"/>
              <a:t>порошок</a:t>
            </a:r>
            <a:r>
              <a:rPr lang="en-US" sz="1100" dirty="0"/>
              <a:t>)</a:t>
            </a:r>
            <a:endParaRPr lang="ru-RU" sz="1100" dirty="0"/>
          </a:p>
          <a:p>
            <a:pPr algn="ctr"/>
            <a:r>
              <a:rPr lang="en-US" sz="1100" dirty="0"/>
              <a:t>T&lt;107C</a:t>
            </a:r>
            <a:endParaRPr lang="ru-RU" sz="1100" b="1" dirty="0"/>
          </a:p>
          <a:p>
            <a:pPr algn="ctr"/>
            <a:r>
              <a:rPr lang="en-US" sz="1100" dirty="0"/>
              <a:t>36</a:t>
            </a:r>
            <a:r>
              <a:rPr lang="ru-RU" sz="1100" dirty="0"/>
              <a:t> мг/1000 циклов</a:t>
            </a:r>
          </a:p>
          <a:p>
            <a:pPr algn="ctr"/>
            <a:r>
              <a:rPr lang="en-US" sz="1100" dirty="0"/>
              <a:t>1</a:t>
            </a:r>
            <a:r>
              <a:rPr lang="ru-RU" sz="1100" dirty="0"/>
              <a:t>% удлинение</a:t>
            </a:r>
          </a:p>
        </p:txBody>
      </p:sp>
      <p:pic>
        <p:nvPicPr>
          <p:cNvPr id="17" name="Picture 16"/>
          <p:cNvPicPr>
            <a:picLocks noChangeAspect="1"/>
          </p:cNvPicPr>
          <p:nvPr/>
        </p:nvPicPr>
        <p:blipFill rotWithShape="1">
          <a:blip r:embed="rId2"/>
          <a:srcRect l="12772" t="30131" r="27754" b="45477"/>
          <a:stretch/>
        </p:blipFill>
        <p:spPr>
          <a:xfrm>
            <a:off x="293026" y="1303648"/>
            <a:ext cx="8340726" cy="1923300"/>
          </a:xfrm>
          <a:prstGeom prst="rect">
            <a:avLst/>
          </a:prstGeom>
        </p:spPr>
      </p:pic>
      <p:sp>
        <p:nvSpPr>
          <p:cNvPr id="18" name="TextBox 17"/>
          <p:cNvSpPr txBox="1"/>
          <p:nvPr/>
        </p:nvSpPr>
        <p:spPr>
          <a:xfrm>
            <a:off x="2858805" y="2964160"/>
            <a:ext cx="1604584" cy="769441"/>
          </a:xfrm>
          <a:prstGeom prst="rect">
            <a:avLst/>
          </a:prstGeom>
          <a:solidFill>
            <a:schemeClr val="bg1"/>
          </a:solidFill>
        </p:spPr>
        <p:txBody>
          <a:bodyPr wrap="square" rtlCol="0">
            <a:spAutoFit/>
          </a:bodyPr>
          <a:lstStyle/>
          <a:p>
            <a:pPr algn="ctr"/>
            <a:r>
              <a:rPr lang="ru-RU" sz="1100" dirty="0"/>
              <a:t>Эпоксидное </a:t>
            </a:r>
            <a:r>
              <a:rPr lang="en-US" sz="1100" dirty="0"/>
              <a:t>(</a:t>
            </a:r>
            <a:r>
              <a:rPr lang="ru-RU" sz="1100" dirty="0"/>
              <a:t>порошок</a:t>
            </a:r>
            <a:r>
              <a:rPr lang="en-US" sz="1100" dirty="0"/>
              <a:t>)</a:t>
            </a:r>
          </a:p>
          <a:p>
            <a:pPr algn="ctr"/>
            <a:r>
              <a:rPr lang="en-US" sz="1100" dirty="0"/>
              <a:t>T&lt;107C</a:t>
            </a:r>
          </a:p>
          <a:p>
            <a:pPr algn="ctr"/>
            <a:r>
              <a:rPr lang="en-US" sz="1100" dirty="0"/>
              <a:t>53 </a:t>
            </a:r>
            <a:r>
              <a:rPr lang="ru-RU" sz="1100" dirty="0"/>
              <a:t>мг</a:t>
            </a:r>
            <a:r>
              <a:rPr lang="en-US" sz="1100" dirty="0"/>
              <a:t>/1000 </a:t>
            </a:r>
            <a:r>
              <a:rPr lang="ru-RU" sz="1100" dirty="0"/>
              <a:t>циклов</a:t>
            </a:r>
          </a:p>
          <a:p>
            <a:pPr algn="ctr"/>
            <a:r>
              <a:rPr lang="en-US" sz="1100" dirty="0"/>
              <a:t>&gt;6%</a:t>
            </a:r>
            <a:r>
              <a:rPr lang="ru-RU" sz="1100" dirty="0"/>
              <a:t> удлинение</a:t>
            </a:r>
            <a:endParaRPr lang="en-US" sz="1100" dirty="0"/>
          </a:p>
        </p:txBody>
      </p:sp>
      <p:sp>
        <p:nvSpPr>
          <p:cNvPr id="19" name="TextBox 18"/>
          <p:cNvSpPr txBox="1"/>
          <p:nvPr/>
        </p:nvSpPr>
        <p:spPr>
          <a:xfrm>
            <a:off x="304745" y="2990531"/>
            <a:ext cx="1604584" cy="938719"/>
          </a:xfrm>
          <a:prstGeom prst="rect">
            <a:avLst/>
          </a:prstGeom>
          <a:solidFill>
            <a:schemeClr val="bg1"/>
          </a:solidFill>
        </p:spPr>
        <p:txBody>
          <a:bodyPr wrap="square" rtlCol="0">
            <a:spAutoFit/>
          </a:bodyPr>
          <a:lstStyle/>
          <a:p>
            <a:pPr algn="ctr"/>
            <a:r>
              <a:rPr lang="ru-RU" sz="1100" dirty="0"/>
              <a:t>Модифицированный </a:t>
            </a:r>
            <a:endParaRPr lang="en-US" sz="1100" dirty="0"/>
          </a:p>
          <a:p>
            <a:pPr algn="ctr"/>
            <a:r>
              <a:rPr lang="ru-RU" sz="1100" dirty="0"/>
              <a:t>новолак </a:t>
            </a:r>
            <a:r>
              <a:rPr lang="en-US" sz="1100" dirty="0"/>
              <a:t>(</a:t>
            </a:r>
            <a:r>
              <a:rPr lang="ru-RU" sz="1100" dirty="0"/>
              <a:t>порошок</a:t>
            </a:r>
            <a:r>
              <a:rPr lang="en-US" sz="1100" dirty="0"/>
              <a:t>)</a:t>
            </a:r>
          </a:p>
          <a:p>
            <a:pPr algn="ctr"/>
            <a:r>
              <a:rPr lang="en-US" sz="1100" dirty="0"/>
              <a:t>T&lt;149C</a:t>
            </a:r>
          </a:p>
          <a:p>
            <a:pPr algn="ctr"/>
            <a:r>
              <a:rPr lang="en-US" sz="1100" dirty="0"/>
              <a:t>28 </a:t>
            </a:r>
            <a:r>
              <a:rPr lang="ru-RU" sz="1100" dirty="0"/>
              <a:t>мг</a:t>
            </a:r>
            <a:r>
              <a:rPr lang="en-US" sz="1100" dirty="0"/>
              <a:t>/1000 </a:t>
            </a:r>
            <a:r>
              <a:rPr lang="ru-RU" sz="1100" dirty="0"/>
              <a:t>циклов</a:t>
            </a:r>
            <a:endParaRPr lang="en-US" sz="1100" dirty="0"/>
          </a:p>
          <a:p>
            <a:pPr algn="ctr"/>
            <a:r>
              <a:rPr lang="ru-RU" sz="1100" dirty="0"/>
              <a:t>1.5%</a:t>
            </a:r>
            <a:r>
              <a:rPr lang="en-US" sz="1100" dirty="0"/>
              <a:t> </a:t>
            </a:r>
            <a:r>
              <a:rPr lang="ru-RU" sz="1100" dirty="0"/>
              <a:t>удлиненние</a:t>
            </a:r>
          </a:p>
        </p:txBody>
      </p:sp>
      <p:sp>
        <p:nvSpPr>
          <p:cNvPr id="20" name="TextBox 19"/>
          <p:cNvSpPr txBox="1"/>
          <p:nvPr/>
        </p:nvSpPr>
        <p:spPr>
          <a:xfrm>
            <a:off x="5758608" y="2954247"/>
            <a:ext cx="1797223" cy="769441"/>
          </a:xfrm>
          <a:prstGeom prst="rect">
            <a:avLst/>
          </a:prstGeom>
          <a:solidFill>
            <a:schemeClr val="bg1"/>
          </a:solidFill>
        </p:spPr>
        <p:txBody>
          <a:bodyPr wrap="square" rtlCol="0">
            <a:spAutoFit/>
          </a:bodyPr>
          <a:lstStyle/>
          <a:p>
            <a:pPr algn="ctr"/>
            <a:r>
              <a:rPr lang="ru-RU" sz="1100" dirty="0"/>
              <a:t>Эпоксидное </a:t>
            </a:r>
            <a:r>
              <a:rPr lang="en-US" sz="1100" dirty="0"/>
              <a:t>(</a:t>
            </a:r>
            <a:r>
              <a:rPr lang="ru-RU" sz="1100" dirty="0"/>
              <a:t>порошок</a:t>
            </a:r>
            <a:r>
              <a:rPr lang="en-US" sz="1100" dirty="0"/>
              <a:t>)</a:t>
            </a:r>
          </a:p>
          <a:p>
            <a:pPr algn="ctr"/>
            <a:r>
              <a:rPr lang="en-US" sz="1100" dirty="0"/>
              <a:t>T&lt;107C</a:t>
            </a:r>
          </a:p>
          <a:p>
            <a:pPr algn="ctr"/>
            <a:r>
              <a:rPr lang="en-US" sz="1100" dirty="0"/>
              <a:t>72 </a:t>
            </a:r>
            <a:r>
              <a:rPr lang="ru-RU" sz="1100" dirty="0"/>
              <a:t>мг</a:t>
            </a:r>
            <a:r>
              <a:rPr lang="en-US" sz="1100" dirty="0"/>
              <a:t>/1000 </a:t>
            </a:r>
            <a:r>
              <a:rPr lang="ru-RU" sz="1100" dirty="0"/>
              <a:t>циклов</a:t>
            </a:r>
          </a:p>
          <a:p>
            <a:pPr algn="ctr"/>
            <a:r>
              <a:rPr lang="en-US" sz="1100" dirty="0"/>
              <a:t>&gt;5%</a:t>
            </a:r>
            <a:r>
              <a:rPr lang="ru-RU" sz="1100" dirty="0"/>
              <a:t> удлинение</a:t>
            </a:r>
            <a:endParaRPr lang="en-US" sz="1100" dirty="0"/>
          </a:p>
        </p:txBody>
      </p:sp>
    </p:spTree>
    <p:extLst>
      <p:ext uri="{BB962C8B-B14F-4D97-AF65-F5344CB8AC3E}">
        <p14:creationId xmlns:p14="http://schemas.microsoft.com/office/powerpoint/2010/main" val="41666975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A9FCEAE5-BEFD-42B7-8DA6-793F0761C56E}" type="datetime1">
              <a:rPr lang="en-US" smtClean="0"/>
              <a:t>3/15/2017</a:t>
            </a:fld>
            <a:endParaRPr lang="en-US"/>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23E5F0AD-2523-42BC-921D-60666AD4F6D7}" type="slidenum">
              <a:rPr lang="en-US" smtClean="0"/>
              <a:pPr>
                <a:defRPr/>
              </a:pPr>
              <a:t>19</a:t>
            </a:fld>
            <a:endParaRPr lang="en-US"/>
          </a:p>
        </p:txBody>
      </p:sp>
      <p:pic>
        <p:nvPicPr>
          <p:cNvPr id="7" name="Picture 6"/>
          <p:cNvPicPr>
            <a:picLocks noChangeAspect="1"/>
          </p:cNvPicPr>
          <p:nvPr/>
        </p:nvPicPr>
        <p:blipFill rotWithShape="1">
          <a:blip r:embed="rId3"/>
          <a:srcRect l="45313" t="18476" r="15109" b="35690"/>
          <a:stretch/>
        </p:blipFill>
        <p:spPr>
          <a:xfrm>
            <a:off x="4868478" y="1985801"/>
            <a:ext cx="3873884" cy="3511670"/>
          </a:xfrm>
          <a:prstGeom prst="rect">
            <a:avLst/>
          </a:prstGeom>
        </p:spPr>
      </p:pic>
      <p:sp>
        <p:nvSpPr>
          <p:cNvPr id="9" name="Title 1"/>
          <p:cNvSpPr>
            <a:spLocks noGrp="1"/>
          </p:cNvSpPr>
          <p:nvPr>
            <p:ph type="title"/>
          </p:nvPr>
        </p:nvSpPr>
        <p:spPr>
          <a:xfrm>
            <a:off x="160420" y="36038"/>
            <a:ext cx="8724024" cy="823771"/>
          </a:xfrm>
        </p:spPr>
        <p:txBody>
          <a:bodyPr/>
          <a:lstStyle/>
          <a:p>
            <a:pPr>
              <a:spcBef>
                <a:spcPts val="0"/>
              </a:spcBef>
              <a:spcAft>
                <a:spcPts val="1350"/>
              </a:spcAft>
            </a:pPr>
            <a:r>
              <a:rPr lang="ru-RU" b="1" dirty="0">
                <a:solidFill>
                  <a:srgbClr val="DA291C"/>
                </a:solidFill>
              </a:rPr>
              <a:t>Тенденции развития материалов покрытий</a:t>
            </a:r>
          </a:p>
        </p:txBody>
      </p:sp>
      <p:sp>
        <p:nvSpPr>
          <p:cNvPr id="10" name="Rectangle 9"/>
          <p:cNvSpPr/>
          <p:nvPr/>
        </p:nvSpPr>
        <p:spPr>
          <a:xfrm>
            <a:off x="0" y="769166"/>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ítulo 2"/>
          <p:cNvSpPr txBox="1">
            <a:spLocks/>
          </p:cNvSpPr>
          <p:nvPr/>
        </p:nvSpPr>
        <p:spPr>
          <a:xfrm>
            <a:off x="184416" y="820141"/>
            <a:ext cx="8557946"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endParaRPr lang="en-US" sz="2800" dirty="0">
              <a:latin typeface="Calibri" panose="020F0502020204030204" pitchFamily="34" charset="0"/>
            </a:endParaRPr>
          </a:p>
          <a:p>
            <a:pPr>
              <a:lnSpc>
                <a:spcPct val="80000"/>
              </a:lnSpc>
              <a:spcBef>
                <a:spcPts val="0"/>
              </a:spcBef>
              <a:spcAft>
                <a:spcPts val="1350"/>
              </a:spcAft>
            </a:pPr>
            <a:endParaRPr lang="en-US" sz="2800" dirty="0">
              <a:latin typeface="Calibri" panose="020F0502020204030204" pitchFamily="34" charset="0"/>
            </a:endParaRPr>
          </a:p>
          <a:p>
            <a:pPr>
              <a:lnSpc>
                <a:spcPct val="80000"/>
              </a:lnSpc>
              <a:spcBef>
                <a:spcPts val="0"/>
              </a:spcBef>
              <a:spcAft>
                <a:spcPts val="1350"/>
              </a:spcAft>
            </a:pPr>
            <a:endParaRPr lang="en-GB" sz="2800" dirty="0">
              <a:latin typeface="+mn-lt"/>
            </a:endParaRPr>
          </a:p>
        </p:txBody>
      </p:sp>
      <p:sp>
        <p:nvSpPr>
          <p:cNvPr id="12" name="Título 2"/>
          <p:cNvSpPr txBox="1">
            <a:spLocks/>
          </p:cNvSpPr>
          <p:nvPr/>
        </p:nvSpPr>
        <p:spPr>
          <a:xfrm>
            <a:off x="160420" y="866538"/>
            <a:ext cx="8690553"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r>
              <a:rPr lang="ru-RU" sz="2800" dirty="0">
                <a:latin typeface="Calibri" panose="020F0502020204030204" pitchFamily="34" charset="0"/>
              </a:rPr>
              <a:t>Новые эпоксидные покрытия для линейных труб </a:t>
            </a:r>
            <a:r>
              <a:rPr lang="en-US" sz="2800" dirty="0">
                <a:latin typeface="Calibri" panose="020F0502020204030204" pitchFamily="34" charset="0"/>
              </a:rPr>
              <a:t>(44LP)</a:t>
            </a:r>
          </a:p>
          <a:p>
            <a:pPr>
              <a:lnSpc>
                <a:spcPct val="80000"/>
              </a:lnSpc>
              <a:spcBef>
                <a:spcPts val="0"/>
              </a:spcBef>
              <a:spcAft>
                <a:spcPts val="1350"/>
              </a:spcAft>
            </a:pPr>
            <a:endParaRPr lang="en-GB" sz="2800" dirty="0">
              <a:latin typeface="+mn-lt"/>
            </a:endParaRPr>
          </a:p>
        </p:txBody>
      </p:sp>
      <p:sp>
        <p:nvSpPr>
          <p:cNvPr id="14" name="Content Placeholder 2"/>
          <p:cNvSpPr>
            <a:spLocks noGrp="1"/>
          </p:cNvSpPr>
          <p:nvPr>
            <p:ph idx="1"/>
          </p:nvPr>
        </p:nvSpPr>
        <p:spPr>
          <a:xfrm>
            <a:off x="184417" y="1592938"/>
            <a:ext cx="4483118" cy="3033653"/>
          </a:xfrm>
        </p:spPr>
        <p:txBody>
          <a:bodyPr>
            <a:noAutofit/>
          </a:bodyPr>
          <a:lstStyle/>
          <a:p>
            <a:pPr marL="457200" indent="-457200">
              <a:buFont typeface="Arial" panose="020B0604020202020204" pitchFamily="34" charset="0"/>
              <a:buChar char="•"/>
            </a:pPr>
            <a:r>
              <a:rPr lang="ru-RU" sz="2400" dirty="0"/>
              <a:t>Первое покрытие ТОЛЬКО для рынка линейных труб</a:t>
            </a:r>
          </a:p>
          <a:p>
            <a:pPr marL="919163" lvl="4" indent="-457200"/>
            <a:r>
              <a:rPr lang="ru-RU" sz="2000" dirty="0"/>
              <a:t>Среда и условия эксплуатации</a:t>
            </a:r>
          </a:p>
          <a:p>
            <a:pPr marL="919163" lvl="4" indent="-457200"/>
            <a:r>
              <a:rPr lang="ru-RU" sz="2000" dirty="0"/>
              <a:t>Стоимостной фактор</a:t>
            </a:r>
          </a:p>
          <a:p>
            <a:pPr marL="457200" indent="-457200">
              <a:buFont typeface="Arial" panose="020B0604020202020204" pitchFamily="34" charset="0"/>
              <a:buChar char="•"/>
            </a:pPr>
            <a:r>
              <a:rPr lang="ru-RU" sz="2400" dirty="0"/>
              <a:t>Имеет характеристики аналогичных эпоксидных покрытий семейства ТК</a:t>
            </a:r>
            <a:r>
              <a:rPr lang="en-US" sz="2400" dirty="0"/>
              <a:t>-70 </a:t>
            </a:r>
            <a:r>
              <a:rPr lang="ru-RU" sz="2400" dirty="0"/>
              <a:t>и </a:t>
            </a:r>
            <a:r>
              <a:rPr lang="en-US" sz="2400" dirty="0"/>
              <a:t>TK-70XT</a:t>
            </a:r>
            <a:endParaRPr lang="ru-RU" sz="2400" dirty="0"/>
          </a:p>
          <a:p>
            <a:pPr marL="457200" indent="-457200">
              <a:buFont typeface="Arial" panose="020B0604020202020204" pitchFamily="34" charset="0"/>
              <a:buChar char="•"/>
            </a:pPr>
            <a:r>
              <a:rPr lang="ru-RU" sz="2400" dirty="0"/>
              <a:t>Толщина </a:t>
            </a:r>
            <a:r>
              <a:rPr lang="en-US" sz="2400" dirty="0"/>
              <a:t>254-508</a:t>
            </a:r>
            <a:r>
              <a:rPr lang="ru-RU" sz="2400" dirty="0"/>
              <a:t> </a:t>
            </a:r>
            <a:r>
              <a:rPr lang="ru-RU" altLang="en-US" sz="2400" dirty="0"/>
              <a:t>µм</a:t>
            </a:r>
          </a:p>
          <a:p>
            <a:pPr marL="457200" indent="-457200">
              <a:buFont typeface="Arial" panose="020B0604020202020204" pitchFamily="34" charset="0"/>
              <a:buChar char="•"/>
            </a:pPr>
            <a:r>
              <a:rPr lang="ru-RU" sz="2400" dirty="0"/>
              <a:t>Температура до </a:t>
            </a:r>
            <a:r>
              <a:rPr lang="en-US" sz="2400" dirty="0"/>
              <a:t>107 C</a:t>
            </a:r>
            <a:endParaRPr lang="ru-RU" sz="2400" dirty="0"/>
          </a:p>
          <a:p>
            <a:pPr marL="457200" indent="-457200">
              <a:buFont typeface="Arial" panose="020B0604020202020204" pitchFamily="34" charset="0"/>
              <a:buChar char="•"/>
            </a:pPr>
            <a:endParaRPr lang="en-US" sz="2400" dirty="0"/>
          </a:p>
        </p:txBody>
      </p:sp>
    </p:spTree>
    <p:extLst>
      <p:ext uri="{BB962C8B-B14F-4D97-AF65-F5344CB8AC3E}">
        <p14:creationId xmlns:p14="http://schemas.microsoft.com/office/powerpoint/2010/main" val="41658796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36F89DDB-D3BE-4850-BA62-202199DC244F}" type="datetime1">
              <a:rPr lang="en-US" smtClean="0"/>
              <a:t>3/15/2017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3E5F0AD-2523-42BC-921D-60666AD4F6D7}" type="slidenum">
              <a:rPr lang="en-US" smtClean="0"/>
              <a:pPr>
                <a:defRPr/>
              </a:pPr>
              <a:t>2</a:t>
            </a:fld>
            <a:endParaRPr lang="en-US"/>
          </a:p>
        </p:txBody>
      </p:sp>
      <p:sp>
        <p:nvSpPr>
          <p:cNvPr id="8" name="Rectangle 7"/>
          <p:cNvSpPr/>
          <p:nvPr/>
        </p:nvSpPr>
        <p:spPr>
          <a:xfrm>
            <a:off x="0" y="1005702"/>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ítulo 2"/>
          <p:cNvSpPr txBox="1">
            <a:spLocks/>
          </p:cNvSpPr>
          <p:nvPr/>
        </p:nvSpPr>
        <p:spPr>
          <a:xfrm>
            <a:off x="142875" y="238336"/>
            <a:ext cx="8599487" cy="711666"/>
          </a:xfrm>
          <a:prstGeom prst="rect">
            <a:avLst/>
          </a:prstGeom>
        </p:spPr>
        <p:txBody>
          <a:bodyPr vert="horz" wrap="square" lIns="0" tIns="0" rIns="0" bIns="0" rtlCol="0" anchor="ctr">
            <a:noAutofit/>
          </a:bodyPr>
          <a:lstStyle>
            <a:lvl1pPr algn="l" defTabSz="914400" rtl="0" eaLnBrk="1" latinLnBrk="0" hangingPunct="1">
              <a:lnSpc>
                <a:spcPct val="80000"/>
              </a:lnSpc>
              <a:spcBef>
                <a:spcPct val="0"/>
              </a:spcBef>
              <a:buNone/>
              <a:defRPr sz="3600" kern="1200" baseline="0">
                <a:solidFill>
                  <a:schemeClr val="bg1"/>
                </a:solidFill>
                <a:latin typeface="Calibri" panose="020F0502020204030204" pitchFamily="34" charset="0"/>
                <a:ea typeface="+mj-ea"/>
                <a:cs typeface="+mj-cs"/>
              </a:defRPr>
            </a:lvl1pPr>
          </a:lstStyle>
          <a:p>
            <a:pPr>
              <a:spcBef>
                <a:spcPts val="0"/>
              </a:spcBef>
              <a:spcAft>
                <a:spcPts val="1350"/>
              </a:spcAft>
            </a:pPr>
            <a:r>
              <a:rPr lang="ru-RU" b="1" dirty="0">
                <a:solidFill>
                  <a:srgbClr val="DA291C"/>
                </a:solidFill>
                <a:ea typeface="+mn-ea"/>
                <a:cs typeface="+mn-cs"/>
              </a:rPr>
              <a:t>Внутренние защитные покрытия труб нефтяного сортамента </a:t>
            </a:r>
            <a:endParaRPr lang="en-GB" dirty="0">
              <a:solidFill>
                <a:srgbClr val="DA291C"/>
              </a:solidFill>
            </a:endParaRPr>
          </a:p>
        </p:txBody>
      </p:sp>
      <p:sp>
        <p:nvSpPr>
          <p:cNvPr id="12" name="Título 2"/>
          <p:cNvSpPr txBox="1">
            <a:spLocks/>
          </p:cNvSpPr>
          <p:nvPr/>
        </p:nvSpPr>
        <p:spPr>
          <a:xfrm>
            <a:off x="401637" y="1080761"/>
            <a:ext cx="8340725"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r>
              <a:rPr lang="ru-RU" sz="2800" dirty="0">
                <a:latin typeface="Calibri" panose="020F0502020204030204" pitchFamily="34" charset="0"/>
              </a:rPr>
              <a:t>Продуктовая линейка полимерных покрытий</a:t>
            </a:r>
            <a:endParaRPr lang="en-US" sz="2800" dirty="0">
              <a:latin typeface="Calibri" panose="020F0502020204030204" pitchFamily="34" charset="0"/>
            </a:endParaRPr>
          </a:p>
          <a:p>
            <a:pPr>
              <a:lnSpc>
                <a:spcPct val="80000"/>
              </a:lnSpc>
              <a:spcBef>
                <a:spcPts val="0"/>
              </a:spcBef>
              <a:spcAft>
                <a:spcPts val="1350"/>
              </a:spcAft>
            </a:pPr>
            <a:endParaRPr lang="en-GB" sz="2800" dirty="0"/>
          </a:p>
        </p:txBody>
      </p:sp>
      <p:pic>
        <p:nvPicPr>
          <p:cNvPr id="13" name="Picture 12"/>
          <p:cNvPicPr>
            <a:picLocks noChangeAspect="1"/>
          </p:cNvPicPr>
          <p:nvPr/>
        </p:nvPicPr>
        <p:blipFill rotWithShape="1">
          <a:blip r:embed="rId3"/>
          <a:srcRect l="17697" t="29776" r="17203" b="9039"/>
          <a:stretch/>
        </p:blipFill>
        <p:spPr>
          <a:xfrm>
            <a:off x="272130" y="1564268"/>
            <a:ext cx="8470232" cy="4475747"/>
          </a:xfrm>
          <a:prstGeom prst="rect">
            <a:avLst/>
          </a:prstGeom>
        </p:spPr>
      </p:pic>
    </p:spTree>
    <p:extLst>
      <p:ext uri="{BB962C8B-B14F-4D97-AF65-F5344CB8AC3E}">
        <p14:creationId xmlns:p14="http://schemas.microsoft.com/office/powerpoint/2010/main" val="5451684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348" y="70153"/>
            <a:ext cx="8944059" cy="895366"/>
          </a:xfrm>
        </p:spPr>
        <p:txBody>
          <a:bodyPr/>
          <a:lstStyle/>
          <a:p>
            <a:r>
              <a:rPr lang="ru-RU" b="1" dirty="0">
                <a:solidFill>
                  <a:schemeClr val="tx2"/>
                </a:solidFill>
              </a:rPr>
              <a:t>Тенденции развития технологий покрытий</a:t>
            </a:r>
          </a:p>
        </p:txBody>
      </p:sp>
      <p:sp>
        <p:nvSpPr>
          <p:cNvPr id="4" name="Дата 3"/>
          <p:cNvSpPr>
            <a:spLocks noGrp="1"/>
          </p:cNvSpPr>
          <p:nvPr>
            <p:ph type="dt" sz="half" idx="10"/>
          </p:nvPr>
        </p:nvSpPr>
        <p:spPr/>
        <p:txBody>
          <a:bodyPr/>
          <a:lstStyle/>
          <a:p>
            <a:pPr>
              <a:defRPr/>
            </a:pPr>
            <a:fld id="{A7C8A83F-9E0D-4771-8C9E-BC627D7C9DC3}" type="datetime1">
              <a:rPr lang="en-US" smtClean="0"/>
              <a:t>3/15/2017</a:t>
            </a:fld>
            <a:endParaRPr lang="en-US"/>
          </a:p>
        </p:txBody>
      </p:sp>
      <p:sp>
        <p:nvSpPr>
          <p:cNvPr id="5" name="Нижний колонтитул 4"/>
          <p:cNvSpPr>
            <a:spLocks noGrp="1"/>
          </p:cNvSpPr>
          <p:nvPr>
            <p:ph type="ftr" sz="quarter" idx="11"/>
          </p:nvPr>
        </p:nvSpPr>
        <p:spPr/>
        <p:txBody>
          <a:bodyPr/>
          <a:lstStyle/>
          <a:p>
            <a:pPr>
              <a:defRPr/>
            </a:pPr>
            <a:endParaRPr lang="en-US"/>
          </a:p>
        </p:txBody>
      </p:sp>
      <p:sp>
        <p:nvSpPr>
          <p:cNvPr id="6" name="Номер слайда 5"/>
          <p:cNvSpPr>
            <a:spLocks noGrp="1"/>
          </p:cNvSpPr>
          <p:nvPr>
            <p:ph type="sldNum" sz="quarter" idx="12"/>
          </p:nvPr>
        </p:nvSpPr>
        <p:spPr/>
        <p:txBody>
          <a:bodyPr/>
          <a:lstStyle/>
          <a:p>
            <a:pPr>
              <a:defRPr/>
            </a:pPr>
            <a:fld id="{23E5F0AD-2523-42BC-921D-60666AD4F6D7}" type="slidenum">
              <a:rPr lang="en-US" smtClean="0"/>
              <a:pPr>
                <a:defRPr/>
              </a:pPr>
              <a:t>20</a:t>
            </a:fld>
            <a:endParaRPr lang="en-US"/>
          </a:p>
        </p:txBody>
      </p:sp>
      <p:pic>
        <p:nvPicPr>
          <p:cNvPr id="7" name="Объект 3"/>
          <p:cNvPicPr>
            <a:picLocks noGrp="1" noChangeAspect="1"/>
          </p:cNvPicPr>
          <p:nvPr>
            <p:ph idx="1"/>
          </p:nvPr>
        </p:nvPicPr>
        <p:blipFill>
          <a:blip r:embed="rId3"/>
          <a:stretch>
            <a:fillRect/>
          </a:stretch>
        </p:blipFill>
        <p:spPr>
          <a:xfrm>
            <a:off x="5331897" y="1600201"/>
            <a:ext cx="3410465" cy="3307465"/>
          </a:xfrm>
          <a:prstGeom prst="rect">
            <a:avLst/>
          </a:prstGeom>
        </p:spPr>
      </p:pic>
      <p:sp>
        <p:nvSpPr>
          <p:cNvPr id="8" name="Прямоугольник 7"/>
          <p:cNvSpPr/>
          <p:nvPr/>
        </p:nvSpPr>
        <p:spPr>
          <a:xfrm>
            <a:off x="123569" y="1481807"/>
            <a:ext cx="5041556" cy="4247317"/>
          </a:xfrm>
          <a:prstGeom prst="rect">
            <a:avLst/>
          </a:prstGeom>
        </p:spPr>
        <p:txBody>
          <a:bodyPr wrap="square">
            <a:spAutoFit/>
          </a:bodyPr>
          <a:lstStyle/>
          <a:p>
            <a:pPr algn="just"/>
            <a:r>
              <a:rPr lang="ru-RU" dirty="0"/>
              <a:t>Использование   бурильных труб нового поколения  с внутренним покрытием по   технологии   </a:t>
            </a:r>
            <a:r>
              <a:rPr lang="ru-RU" dirty="0" err="1"/>
              <a:t>IntelliServ</a:t>
            </a:r>
            <a:r>
              <a:rPr lang="ru-RU" dirty="0"/>
              <a:t>™   обеспечивает   мгновенную и двунаправленную передачу  данных при бурении от инструментов забоя скважины  через  проводники   расположенных под покрытием на пуль управления бурением. Данные   бурения   в формате высокой плотности  передаются с высокой скоростью  в реальном режиме времени  в течении секунд   в отличии от традиционного метода передачи  данных , что  позволяет    снять ограничения по времени для  обработки полученных данных и  ускорить принятие решений   по обеспечению высокой скорости  бурения </a:t>
            </a:r>
          </a:p>
        </p:txBody>
      </p:sp>
      <p:sp>
        <p:nvSpPr>
          <p:cNvPr id="9" name="Rectangle 8"/>
          <p:cNvSpPr/>
          <p:nvPr/>
        </p:nvSpPr>
        <p:spPr>
          <a:xfrm>
            <a:off x="0" y="937259"/>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ítulo 2"/>
          <p:cNvSpPr txBox="1">
            <a:spLocks/>
          </p:cNvSpPr>
          <p:nvPr/>
        </p:nvSpPr>
        <p:spPr>
          <a:xfrm>
            <a:off x="123569" y="1033572"/>
            <a:ext cx="8690553"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r>
              <a:rPr lang="ru-RU" sz="2800" dirty="0">
                <a:latin typeface="+mn-lt"/>
              </a:rPr>
              <a:t>Бурильные трубы нового поколения с внутренним покрытием </a:t>
            </a:r>
            <a:endParaRPr lang="en-GB" sz="2800" dirty="0">
              <a:latin typeface="+mn-lt"/>
            </a:endParaRPr>
          </a:p>
        </p:txBody>
      </p:sp>
    </p:spTree>
    <p:extLst>
      <p:ext uri="{BB962C8B-B14F-4D97-AF65-F5344CB8AC3E}">
        <p14:creationId xmlns:p14="http://schemas.microsoft.com/office/powerpoint/2010/main" val="40262999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5924" y="1375528"/>
            <a:ext cx="5548183" cy="4889348"/>
          </a:xfrm>
        </p:spPr>
        <p:txBody>
          <a:bodyPr>
            <a:normAutofit fontScale="92500" lnSpcReduction="10000"/>
          </a:bodyPr>
          <a:lstStyle/>
          <a:p>
            <a:r>
              <a:rPr lang="ru-RU" sz="1800" dirty="0"/>
              <a:t>В  существующих системах добычи  с высоким дебетом и наличием СО2 или систем закачивания воды и СО2  при с использовании НКТ с покрытием или  установленным лайнером  важным  этапом в обеспечении 100% защиты  колонны является обсечение  герметичности зоны  соединения  через муфту. Традиционные  методы защиты открытой  зоны  на муфте с помощью вставок  различной конструкции  не обеспечивают долговременной защиты от эрозионного износа концевых участков резьбы  от воздействия потока перекачиваемой жидкости особенно  при повышенных  скоростях  по причине повышенного трения и  турбулентности  в области незащищённой части  на муфте. Использование системы КС  обеспечивает  гладкий переход  в данной части  соединения на муфте  и герметичность  соединения  при многократном  использовании . </a:t>
            </a:r>
          </a:p>
          <a:p>
            <a:r>
              <a:rPr lang="ru-RU" sz="1800" dirty="0"/>
              <a:t>Система  КС доступно для  диаметров  от 2 3\8  до 7 дюймов и резьбы </a:t>
            </a:r>
            <a:r>
              <a:rPr lang="en-US" sz="1800" dirty="0"/>
              <a:t>API</a:t>
            </a:r>
            <a:r>
              <a:rPr lang="ru-RU" sz="1800" dirty="0"/>
              <a:t> как для труб с покрытием, так и для труб  с лайнером, в том числе  при добыче  на   скважинах  с высокой температурой .</a:t>
            </a:r>
            <a:endParaRPr lang="en-US" sz="1800" dirty="0"/>
          </a:p>
          <a:p>
            <a:endParaRPr lang="ru-RU" dirty="0"/>
          </a:p>
        </p:txBody>
      </p:sp>
      <p:sp>
        <p:nvSpPr>
          <p:cNvPr id="4" name="Дата 3"/>
          <p:cNvSpPr>
            <a:spLocks noGrp="1"/>
          </p:cNvSpPr>
          <p:nvPr>
            <p:ph type="dt" sz="half" idx="10"/>
          </p:nvPr>
        </p:nvSpPr>
        <p:spPr/>
        <p:txBody>
          <a:bodyPr/>
          <a:lstStyle/>
          <a:p>
            <a:pPr>
              <a:defRPr/>
            </a:pPr>
            <a:fld id="{FD9E7138-588E-47FA-8172-D41623431E3A}" type="datetime1">
              <a:rPr lang="en-US" smtClean="0"/>
              <a:t>3/15/2017</a:t>
            </a:fld>
            <a:endParaRPr lang="en-US"/>
          </a:p>
        </p:txBody>
      </p:sp>
      <p:sp>
        <p:nvSpPr>
          <p:cNvPr id="5" name="Нижний колонтитул 4"/>
          <p:cNvSpPr>
            <a:spLocks noGrp="1"/>
          </p:cNvSpPr>
          <p:nvPr>
            <p:ph type="ftr" sz="quarter" idx="11"/>
          </p:nvPr>
        </p:nvSpPr>
        <p:spPr/>
        <p:txBody>
          <a:bodyPr/>
          <a:lstStyle/>
          <a:p>
            <a:pPr>
              <a:defRPr/>
            </a:pPr>
            <a:endParaRPr lang="en-US"/>
          </a:p>
        </p:txBody>
      </p:sp>
      <p:sp>
        <p:nvSpPr>
          <p:cNvPr id="6" name="Номер слайда 5"/>
          <p:cNvSpPr>
            <a:spLocks noGrp="1"/>
          </p:cNvSpPr>
          <p:nvPr>
            <p:ph type="sldNum" sz="quarter" idx="12"/>
          </p:nvPr>
        </p:nvSpPr>
        <p:spPr/>
        <p:txBody>
          <a:bodyPr/>
          <a:lstStyle/>
          <a:p>
            <a:pPr>
              <a:defRPr/>
            </a:pPr>
            <a:fld id="{23E5F0AD-2523-42BC-921D-60666AD4F6D7}" type="slidenum">
              <a:rPr lang="en-US" smtClean="0"/>
              <a:pPr>
                <a:defRPr/>
              </a:pPr>
              <a:t>21</a:t>
            </a:fld>
            <a:endParaRPr lang="en-US"/>
          </a:p>
        </p:txBody>
      </p:sp>
      <p:pic>
        <p:nvPicPr>
          <p:cNvPr id="7" name="Рисунок 6"/>
          <p:cNvPicPr>
            <a:picLocks noChangeAspect="1"/>
          </p:cNvPicPr>
          <p:nvPr/>
        </p:nvPicPr>
        <p:blipFill>
          <a:blip r:embed="rId3"/>
          <a:stretch>
            <a:fillRect/>
          </a:stretch>
        </p:blipFill>
        <p:spPr>
          <a:xfrm>
            <a:off x="5760220" y="2739951"/>
            <a:ext cx="1845471" cy="3891432"/>
          </a:xfrm>
          <a:prstGeom prst="rect">
            <a:avLst/>
          </a:prstGeom>
        </p:spPr>
      </p:pic>
      <p:pic>
        <p:nvPicPr>
          <p:cNvPr id="8" name="Объект 3"/>
          <p:cNvPicPr>
            <a:picLocks noChangeAspect="1"/>
          </p:cNvPicPr>
          <p:nvPr/>
        </p:nvPicPr>
        <p:blipFill>
          <a:blip r:embed="rId4"/>
          <a:stretch>
            <a:fillRect/>
          </a:stretch>
        </p:blipFill>
        <p:spPr>
          <a:xfrm>
            <a:off x="7858897" y="1159267"/>
            <a:ext cx="1149179" cy="4061507"/>
          </a:xfrm>
          <a:prstGeom prst="rect">
            <a:avLst/>
          </a:prstGeom>
        </p:spPr>
      </p:pic>
      <p:pic>
        <p:nvPicPr>
          <p:cNvPr id="9" name="Рисунок 8"/>
          <p:cNvPicPr>
            <a:picLocks noChangeAspect="1"/>
          </p:cNvPicPr>
          <p:nvPr/>
        </p:nvPicPr>
        <p:blipFill>
          <a:blip r:embed="rId5"/>
          <a:stretch>
            <a:fillRect/>
          </a:stretch>
        </p:blipFill>
        <p:spPr>
          <a:xfrm>
            <a:off x="6005383" y="1405955"/>
            <a:ext cx="1507525" cy="1468206"/>
          </a:xfrm>
          <a:prstGeom prst="rect">
            <a:avLst/>
          </a:prstGeom>
        </p:spPr>
      </p:pic>
      <p:sp>
        <p:nvSpPr>
          <p:cNvPr id="10" name="Заголовок 1"/>
          <p:cNvSpPr txBox="1">
            <a:spLocks/>
          </p:cNvSpPr>
          <p:nvPr/>
        </p:nvSpPr>
        <p:spPr>
          <a:xfrm>
            <a:off x="39348" y="70153"/>
            <a:ext cx="8944059" cy="708394"/>
          </a:xfrm>
          <a:prstGeom prst="rect">
            <a:avLst/>
          </a:prstGeom>
        </p:spPr>
        <p:txBody>
          <a:bodyPr vert="horz" wrap="square" lIns="0" tIns="0" rIns="0" bIns="0" rtlCol="0" anchor="ctr">
            <a:noAutofit/>
          </a:bodyPr>
          <a:lst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a:lstStyle>
          <a:p>
            <a:r>
              <a:rPr lang="ru-RU" b="1" dirty="0">
                <a:solidFill>
                  <a:schemeClr val="tx2"/>
                </a:solidFill>
              </a:rPr>
              <a:t>Тенденции развития технологий покрытий</a:t>
            </a:r>
          </a:p>
        </p:txBody>
      </p:sp>
      <p:sp>
        <p:nvSpPr>
          <p:cNvPr id="11" name="Rectangle 10"/>
          <p:cNvSpPr/>
          <p:nvPr/>
        </p:nvSpPr>
        <p:spPr>
          <a:xfrm>
            <a:off x="39348" y="667134"/>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ítulo 2"/>
          <p:cNvSpPr txBox="1">
            <a:spLocks/>
          </p:cNvSpPr>
          <p:nvPr/>
        </p:nvSpPr>
        <p:spPr>
          <a:xfrm>
            <a:off x="91157" y="777814"/>
            <a:ext cx="8690553"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r>
              <a:rPr lang="ru-RU" sz="2800" dirty="0">
                <a:latin typeface="+mn-lt"/>
              </a:rPr>
              <a:t>Система КС для резьбового соединения НКТ</a:t>
            </a:r>
            <a:endParaRPr lang="en-GB" sz="2800" dirty="0">
              <a:latin typeface="+mn-lt"/>
            </a:endParaRPr>
          </a:p>
        </p:txBody>
      </p:sp>
    </p:spTree>
    <p:extLst>
      <p:ext uri="{BB962C8B-B14F-4D97-AF65-F5344CB8AC3E}">
        <p14:creationId xmlns:p14="http://schemas.microsoft.com/office/powerpoint/2010/main" val="26559532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423552"/>
            <a:ext cx="3781168" cy="4525963"/>
          </a:xfrm>
        </p:spPr>
        <p:txBody>
          <a:bodyPr>
            <a:normAutofit fontScale="92500"/>
          </a:bodyPr>
          <a:lstStyle/>
          <a:p>
            <a:pPr marL="342900" indent="-342900">
              <a:buFont typeface="Arial" panose="020B0604020202020204" pitchFamily="34" charset="0"/>
              <a:buChar char="•"/>
            </a:pPr>
            <a:r>
              <a:rPr lang="ru-RU" dirty="0"/>
              <a:t>Дополнительное кольцо</a:t>
            </a:r>
          </a:p>
          <a:p>
            <a:pPr marL="342900" indent="-342900">
              <a:buFont typeface="Arial" panose="020B0604020202020204" pitchFamily="34" charset="0"/>
              <a:buChar char="•"/>
            </a:pPr>
            <a:r>
              <a:rPr lang="ru-RU" dirty="0"/>
              <a:t>Для компенсации температурных напряжений </a:t>
            </a:r>
            <a:endParaRPr lang="en-US" dirty="0"/>
          </a:p>
          <a:p>
            <a:pPr marL="342900" indent="-342900">
              <a:buFont typeface="Arial" panose="020B0604020202020204" pitchFamily="34" charset="0"/>
              <a:buChar char="•"/>
            </a:pPr>
            <a:r>
              <a:rPr lang="ru-RU" dirty="0"/>
              <a:t>Проверка дрифтом  </a:t>
            </a:r>
            <a:endParaRPr lang="en-US" dirty="0"/>
          </a:p>
          <a:p>
            <a:pPr marL="342900" indent="-342900">
              <a:buFont typeface="Arial" panose="020B0604020202020204" pitchFamily="34" charset="0"/>
              <a:buChar char="•"/>
            </a:pPr>
            <a:r>
              <a:rPr lang="ru-RU" dirty="0"/>
              <a:t>Позволяет использовать данную систему  соединения на скважинах с высокой температурой и давлением </a:t>
            </a:r>
            <a:endParaRPr lang="en-US" dirty="0"/>
          </a:p>
          <a:p>
            <a:pPr marL="342900" indent="-342900">
              <a:buFont typeface="Arial" panose="020B0604020202020204" pitchFamily="34" charset="0"/>
              <a:buChar char="•"/>
            </a:pPr>
            <a:r>
              <a:rPr lang="ru-RU" dirty="0"/>
              <a:t>Используется для НКТ с внутренним покрытием </a:t>
            </a:r>
          </a:p>
        </p:txBody>
      </p:sp>
      <p:sp>
        <p:nvSpPr>
          <p:cNvPr id="4" name="Дата 3"/>
          <p:cNvSpPr>
            <a:spLocks noGrp="1"/>
          </p:cNvSpPr>
          <p:nvPr>
            <p:ph type="dt" sz="half" idx="10"/>
          </p:nvPr>
        </p:nvSpPr>
        <p:spPr/>
        <p:txBody>
          <a:bodyPr/>
          <a:lstStyle/>
          <a:p>
            <a:pPr>
              <a:defRPr/>
            </a:pPr>
            <a:fld id="{EDF7C5FA-531A-4EB0-845A-29D4514868C1}" type="datetime1">
              <a:rPr lang="en-US" smtClean="0"/>
              <a:t>3/15/2017</a:t>
            </a:fld>
            <a:endParaRPr lang="en-US"/>
          </a:p>
        </p:txBody>
      </p:sp>
      <p:sp>
        <p:nvSpPr>
          <p:cNvPr id="5" name="Нижний колонтитул 4"/>
          <p:cNvSpPr>
            <a:spLocks noGrp="1"/>
          </p:cNvSpPr>
          <p:nvPr>
            <p:ph type="ftr" sz="quarter" idx="11"/>
          </p:nvPr>
        </p:nvSpPr>
        <p:spPr/>
        <p:txBody>
          <a:bodyPr/>
          <a:lstStyle/>
          <a:p>
            <a:pPr>
              <a:defRPr/>
            </a:pPr>
            <a:endParaRPr lang="en-US"/>
          </a:p>
        </p:txBody>
      </p:sp>
      <p:sp>
        <p:nvSpPr>
          <p:cNvPr id="6" name="Номер слайда 5"/>
          <p:cNvSpPr>
            <a:spLocks noGrp="1"/>
          </p:cNvSpPr>
          <p:nvPr>
            <p:ph type="sldNum" sz="quarter" idx="12"/>
          </p:nvPr>
        </p:nvSpPr>
        <p:spPr/>
        <p:txBody>
          <a:bodyPr/>
          <a:lstStyle/>
          <a:p>
            <a:pPr>
              <a:defRPr/>
            </a:pPr>
            <a:fld id="{23E5F0AD-2523-42BC-921D-60666AD4F6D7}" type="slidenum">
              <a:rPr lang="en-US" smtClean="0"/>
              <a:pPr>
                <a:defRPr/>
              </a:pPr>
              <a:t>22</a:t>
            </a:fld>
            <a:endParaRPr lang="en-US"/>
          </a:p>
        </p:txBody>
      </p:sp>
      <p:pic>
        <p:nvPicPr>
          <p:cNvPr id="7" name="Рисунок 6"/>
          <p:cNvPicPr>
            <a:picLocks noChangeAspect="1"/>
          </p:cNvPicPr>
          <p:nvPr/>
        </p:nvPicPr>
        <p:blipFill>
          <a:blip r:embed="rId2"/>
          <a:stretch>
            <a:fillRect/>
          </a:stretch>
        </p:blipFill>
        <p:spPr>
          <a:xfrm>
            <a:off x="6400801" y="1866875"/>
            <a:ext cx="2483708" cy="4452084"/>
          </a:xfrm>
          <a:prstGeom prst="rect">
            <a:avLst/>
          </a:prstGeom>
        </p:spPr>
      </p:pic>
      <p:pic>
        <p:nvPicPr>
          <p:cNvPr id="8" name="Рисунок 7"/>
          <p:cNvPicPr>
            <a:picLocks noChangeAspect="1"/>
          </p:cNvPicPr>
          <p:nvPr/>
        </p:nvPicPr>
        <p:blipFill>
          <a:blip r:embed="rId3"/>
          <a:stretch>
            <a:fillRect/>
          </a:stretch>
        </p:blipFill>
        <p:spPr>
          <a:xfrm>
            <a:off x="4411361" y="2613455"/>
            <a:ext cx="1989439" cy="2303014"/>
          </a:xfrm>
          <a:prstGeom prst="rect">
            <a:avLst/>
          </a:prstGeom>
        </p:spPr>
      </p:pic>
      <p:sp>
        <p:nvSpPr>
          <p:cNvPr id="10" name="Заголовок 1"/>
          <p:cNvSpPr txBox="1">
            <a:spLocks/>
          </p:cNvSpPr>
          <p:nvPr/>
        </p:nvSpPr>
        <p:spPr>
          <a:xfrm>
            <a:off x="39348" y="70153"/>
            <a:ext cx="8944059" cy="708394"/>
          </a:xfrm>
          <a:prstGeom prst="rect">
            <a:avLst/>
          </a:prstGeom>
        </p:spPr>
        <p:txBody>
          <a:bodyPr vert="horz" wrap="square" lIns="0" tIns="0" rIns="0" bIns="0" rtlCol="0" anchor="ctr">
            <a:noAutofit/>
          </a:bodyPr>
          <a:lst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a:lstStyle>
          <a:p>
            <a:r>
              <a:rPr lang="ru-RU" b="1" dirty="0">
                <a:solidFill>
                  <a:schemeClr val="tx2"/>
                </a:solidFill>
              </a:rPr>
              <a:t>Тенденции развития технологий покрытий</a:t>
            </a:r>
          </a:p>
        </p:txBody>
      </p:sp>
      <p:sp>
        <p:nvSpPr>
          <p:cNvPr id="11" name="Rectangle 10"/>
          <p:cNvSpPr/>
          <p:nvPr/>
        </p:nvSpPr>
        <p:spPr>
          <a:xfrm>
            <a:off x="39348" y="667134"/>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ítulo 2"/>
          <p:cNvSpPr txBox="1">
            <a:spLocks/>
          </p:cNvSpPr>
          <p:nvPr/>
        </p:nvSpPr>
        <p:spPr>
          <a:xfrm>
            <a:off x="91157" y="777814"/>
            <a:ext cx="8690553"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r>
              <a:rPr lang="ru-RU" sz="2800" dirty="0">
                <a:latin typeface="+mn-lt"/>
              </a:rPr>
              <a:t>Система КС для резьбового соединения НКТ</a:t>
            </a:r>
            <a:endParaRPr lang="en-GB" sz="2800" dirty="0">
              <a:latin typeface="+mn-lt"/>
            </a:endParaRPr>
          </a:p>
        </p:txBody>
      </p:sp>
    </p:spTree>
    <p:extLst>
      <p:ext uri="{BB962C8B-B14F-4D97-AF65-F5344CB8AC3E}">
        <p14:creationId xmlns:p14="http://schemas.microsoft.com/office/powerpoint/2010/main" val="16041623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pPr>
              <a:defRPr/>
            </a:pPr>
            <a:fld id="{17D58E0C-88F7-4BC2-ACC2-2A89B3D06A4B}" type="datetime1">
              <a:rPr lang="en-US" smtClean="0"/>
              <a:t>3/15/2017</a:t>
            </a:fld>
            <a:endParaRPr lang="en-US"/>
          </a:p>
        </p:txBody>
      </p:sp>
      <p:sp>
        <p:nvSpPr>
          <p:cNvPr id="5" name="Нижний колонтитул 4"/>
          <p:cNvSpPr>
            <a:spLocks noGrp="1"/>
          </p:cNvSpPr>
          <p:nvPr>
            <p:ph type="ftr" sz="quarter" idx="11"/>
          </p:nvPr>
        </p:nvSpPr>
        <p:spPr/>
        <p:txBody>
          <a:bodyPr/>
          <a:lstStyle/>
          <a:p>
            <a:pPr>
              <a:defRPr/>
            </a:pPr>
            <a:endParaRPr lang="en-US"/>
          </a:p>
        </p:txBody>
      </p:sp>
      <p:sp>
        <p:nvSpPr>
          <p:cNvPr id="6" name="Номер слайда 5"/>
          <p:cNvSpPr>
            <a:spLocks noGrp="1"/>
          </p:cNvSpPr>
          <p:nvPr>
            <p:ph type="sldNum" sz="quarter" idx="12"/>
          </p:nvPr>
        </p:nvSpPr>
        <p:spPr/>
        <p:txBody>
          <a:bodyPr/>
          <a:lstStyle/>
          <a:p>
            <a:pPr>
              <a:defRPr/>
            </a:pPr>
            <a:fld id="{23E5F0AD-2523-42BC-921D-60666AD4F6D7}" type="slidenum">
              <a:rPr lang="en-US" smtClean="0"/>
              <a:pPr>
                <a:defRPr/>
              </a:pPr>
              <a:t>23</a:t>
            </a:fld>
            <a:endParaRPr lang="en-US"/>
          </a:p>
        </p:txBody>
      </p:sp>
      <p:pic>
        <p:nvPicPr>
          <p:cNvPr id="7" name="Объект 6"/>
          <p:cNvPicPr>
            <a:picLocks noGrp="1" noChangeAspect="1"/>
          </p:cNvPicPr>
          <p:nvPr>
            <p:ph idx="1"/>
          </p:nvPr>
        </p:nvPicPr>
        <p:blipFill>
          <a:blip r:embed="rId2"/>
          <a:stretch>
            <a:fillRect/>
          </a:stretch>
        </p:blipFill>
        <p:spPr>
          <a:xfrm>
            <a:off x="3632780" y="1774237"/>
            <a:ext cx="5148930" cy="3811582"/>
          </a:xfrm>
          <a:prstGeom prst="rect">
            <a:avLst/>
          </a:prstGeom>
        </p:spPr>
      </p:pic>
      <p:sp>
        <p:nvSpPr>
          <p:cNvPr id="13" name="Прямоугольник 12"/>
          <p:cNvSpPr/>
          <p:nvPr/>
        </p:nvSpPr>
        <p:spPr>
          <a:xfrm>
            <a:off x="163931" y="1664092"/>
            <a:ext cx="3236995" cy="4031873"/>
          </a:xfrm>
          <a:prstGeom prst="rect">
            <a:avLst/>
          </a:prstGeom>
        </p:spPr>
        <p:txBody>
          <a:bodyPr wrap="square">
            <a:spAutoFit/>
          </a:bodyPr>
          <a:lstStyle/>
          <a:p>
            <a:r>
              <a:rPr lang="ru-RU" sz="1600" dirty="0"/>
              <a:t>Установка   на вращающемся в двух осях столе  и программируется  для нанесения  различных порошковых  покрытий электростатическом методом  на  различные фитинги включая  отводы   тройники .В результате  автоматизации  процесса нанесения  удалось увеличить производительность  более чем  2 раза и снизить использование ручного труда</a:t>
            </a:r>
            <a:r>
              <a:rPr lang="en-US" sz="1600" dirty="0"/>
              <a:t>, </a:t>
            </a:r>
            <a:r>
              <a:rPr lang="ru-RU" sz="1600" dirty="0"/>
              <a:t>что    позволило  также снизить уровень брака в   несколько раз в особенности нанесении различных  материалов покрытий</a:t>
            </a:r>
            <a:r>
              <a:rPr lang="en-US" sz="1600" dirty="0"/>
              <a:t>.</a:t>
            </a:r>
          </a:p>
        </p:txBody>
      </p:sp>
      <p:sp>
        <p:nvSpPr>
          <p:cNvPr id="8" name="Заголовок 1"/>
          <p:cNvSpPr txBox="1">
            <a:spLocks/>
          </p:cNvSpPr>
          <p:nvPr/>
        </p:nvSpPr>
        <p:spPr>
          <a:xfrm>
            <a:off x="0" y="30662"/>
            <a:ext cx="8944059" cy="708394"/>
          </a:xfrm>
          <a:prstGeom prst="rect">
            <a:avLst/>
          </a:prstGeom>
        </p:spPr>
        <p:txBody>
          <a:bodyPr vert="horz" wrap="square" lIns="0" tIns="0" rIns="0" bIns="0" rtlCol="0" anchor="ctr">
            <a:noAutofit/>
          </a:bodyPr>
          <a:lst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a:lstStyle>
          <a:p>
            <a:r>
              <a:rPr lang="ru-RU" b="1" dirty="0">
                <a:solidFill>
                  <a:schemeClr val="tx2"/>
                </a:solidFill>
              </a:rPr>
              <a:t>Тенденции развития технологий покрытий</a:t>
            </a:r>
          </a:p>
        </p:txBody>
      </p:sp>
      <p:sp>
        <p:nvSpPr>
          <p:cNvPr id="9" name="Rectangle 8"/>
          <p:cNvSpPr/>
          <p:nvPr/>
        </p:nvSpPr>
        <p:spPr>
          <a:xfrm>
            <a:off x="39348" y="667134"/>
            <a:ext cx="8742362" cy="675828"/>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ítulo 2"/>
          <p:cNvSpPr txBox="1">
            <a:spLocks/>
          </p:cNvSpPr>
          <p:nvPr/>
        </p:nvSpPr>
        <p:spPr>
          <a:xfrm>
            <a:off x="91157" y="695280"/>
            <a:ext cx="8690553"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r>
              <a:rPr lang="ru-RU" sz="2800" dirty="0">
                <a:latin typeface="+mn-lt"/>
              </a:rPr>
              <a:t>Роботизированная  установка нанесения  порошковых  покрытий на фитинги</a:t>
            </a:r>
            <a:endParaRPr lang="en-GB" sz="2800" dirty="0">
              <a:latin typeface="+mn-lt"/>
            </a:endParaRPr>
          </a:p>
        </p:txBody>
      </p:sp>
    </p:spTree>
    <p:extLst>
      <p:ext uri="{BB962C8B-B14F-4D97-AF65-F5344CB8AC3E}">
        <p14:creationId xmlns:p14="http://schemas.microsoft.com/office/powerpoint/2010/main" val="41266202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0522"/>
            <a:ext cx="8742362" cy="890504"/>
          </a:xfrm>
        </p:spPr>
        <p:txBody>
          <a:bodyPr/>
          <a:lstStyle/>
          <a:p>
            <a:r>
              <a:rPr lang="ru-RU" b="1" dirty="0">
                <a:solidFill>
                  <a:schemeClr val="tx2"/>
                </a:solidFill>
              </a:rPr>
              <a:t>Тенденции развития технологий покрытий</a:t>
            </a:r>
          </a:p>
        </p:txBody>
      </p:sp>
      <p:sp>
        <p:nvSpPr>
          <p:cNvPr id="4" name="Дата 3"/>
          <p:cNvSpPr>
            <a:spLocks noGrp="1"/>
          </p:cNvSpPr>
          <p:nvPr>
            <p:ph type="dt" sz="half" idx="10"/>
          </p:nvPr>
        </p:nvSpPr>
        <p:spPr/>
        <p:txBody>
          <a:bodyPr/>
          <a:lstStyle/>
          <a:p>
            <a:pPr>
              <a:defRPr/>
            </a:pPr>
            <a:fld id="{A927A0A8-CB68-4E2B-A3A2-B9E1792033EA}" type="datetime1">
              <a:rPr lang="en-US" smtClean="0"/>
              <a:t>3/15/2017</a:t>
            </a:fld>
            <a:endParaRPr lang="en-US"/>
          </a:p>
        </p:txBody>
      </p:sp>
      <p:sp>
        <p:nvSpPr>
          <p:cNvPr id="5" name="Нижний колонтитул 4"/>
          <p:cNvSpPr>
            <a:spLocks noGrp="1"/>
          </p:cNvSpPr>
          <p:nvPr>
            <p:ph type="ftr" sz="quarter" idx="11"/>
          </p:nvPr>
        </p:nvSpPr>
        <p:spPr/>
        <p:txBody>
          <a:bodyPr/>
          <a:lstStyle/>
          <a:p>
            <a:pPr>
              <a:defRPr/>
            </a:pPr>
            <a:endParaRPr lang="en-US"/>
          </a:p>
        </p:txBody>
      </p:sp>
      <p:sp>
        <p:nvSpPr>
          <p:cNvPr id="6" name="Номер слайда 5"/>
          <p:cNvSpPr>
            <a:spLocks noGrp="1"/>
          </p:cNvSpPr>
          <p:nvPr>
            <p:ph type="sldNum" sz="quarter" idx="12"/>
          </p:nvPr>
        </p:nvSpPr>
        <p:spPr/>
        <p:txBody>
          <a:bodyPr/>
          <a:lstStyle/>
          <a:p>
            <a:pPr>
              <a:defRPr/>
            </a:pPr>
            <a:fld id="{23E5F0AD-2523-42BC-921D-60666AD4F6D7}" type="slidenum">
              <a:rPr lang="en-US" smtClean="0"/>
              <a:pPr>
                <a:defRPr/>
              </a:pPr>
              <a:t>24</a:t>
            </a:fld>
            <a:endParaRPr lang="en-US"/>
          </a:p>
        </p:txBody>
      </p:sp>
      <p:pic>
        <p:nvPicPr>
          <p:cNvPr id="7" name="Picture 3" descr="UBFL Fiberglass to Fiberglass Welded Sample p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8839" y="1957304"/>
            <a:ext cx="3793523"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UBFL Fiberglass to Fiberglass Sleeve p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194" y="1957304"/>
            <a:ext cx="3861595"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0" y="868564"/>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dirty="0"/>
              <a:t>Соединение  линейных труб с лайнером </a:t>
            </a:r>
          </a:p>
        </p:txBody>
      </p:sp>
    </p:spTree>
    <p:extLst>
      <p:ext uri="{BB962C8B-B14F-4D97-AF65-F5344CB8AC3E}">
        <p14:creationId xmlns:p14="http://schemas.microsoft.com/office/powerpoint/2010/main" val="18850062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009C37BC-11E9-4204-9A4E-0E68E52A433A}" type="datetime1">
              <a:rPr lang="en-US" smtClean="0"/>
              <a:t>3/15/2017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3E5F0AD-2523-42BC-921D-60666AD4F6D7}" type="slidenum">
              <a:rPr lang="en-US" smtClean="0"/>
              <a:pPr>
                <a:defRPr/>
              </a:pPr>
              <a:t>25</a:t>
            </a:fld>
            <a:endParaRPr lang="en-US"/>
          </a:p>
        </p:txBody>
      </p:sp>
      <p:sp>
        <p:nvSpPr>
          <p:cNvPr id="7" name="Заголовок 1"/>
          <p:cNvSpPr txBox="1">
            <a:spLocks/>
          </p:cNvSpPr>
          <p:nvPr/>
        </p:nvSpPr>
        <p:spPr>
          <a:xfrm>
            <a:off x="0" y="117527"/>
            <a:ext cx="9144000" cy="758042"/>
          </a:xfrm>
          <a:prstGeom prst="rect">
            <a:avLst/>
          </a:prstGeom>
        </p:spPr>
        <p:txBody>
          <a:bodyPr vert="horz" wrap="square" lIns="0" tIns="0" rIns="0" bIns="0" rtlCol="0" anchor="ctr">
            <a:noAutofit/>
          </a:bodyPr>
          <a:lst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a:lstStyle>
          <a:p>
            <a:r>
              <a:rPr lang="ru-RU" b="1" dirty="0">
                <a:solidFill>
                  <a:schemeClr val="tx2"/>
                </a:solidFill>
              </a:rPr>
              <a:t>Тенденции процедур проведения испытаний</a:t>
            </a:r>
          </a:p>
        </p:txBody>
      </p:sp>
      <p:sp>
        <p:nvSpPr>
          <p:cNvPr id="8" name="Rectangle 7"/>
          <p:cNvSpPr/>
          <p:nvPr/>
        </p:nvSpPr>
        <p:spPr>
          <a:xfrm>
            <a:off x="0" y="868564"/>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dirty="0"/>
              <a:t>Существующие стандарты испытаний </a:t>
            </a:r>
          </a:p>
        </p:txBody>
      </p:sp>
      <p:sp>
        <p:nvSpPr>
          <p:cNvPr id="9" name="Объект 2"/>
          <p:cNvSpPr>
            <a:spLocks noGrp="1"/>
          </p:cNvSpPr>
          <p:nvPr>
            <p:ph idx="1"/>
          </p:nvPr>
        </p:nvSpPr>
        <p:spPr>
          <a:xfrm>
            <a:off x="198120" y="1530789"/>
            <a:ext cx="8747760" cy="4525963"/>
          </a:xfrm>
        </p:spPr>
        <p:txBody>
          <a:bodyPr>
            <a:noAutofit/>
          </a:bodyPr>
          <a:lstStyle/>
          <a:p>
            <a:pPr marL="0" indent="0">
              <a:buNone/>
            </a:pPr>
            <a:r>
              <a:rPr lang="ru-RU" sz="1400" dirty="0">
                <a:solidFill>
                  <a:schemeClr val="tx1"/>
                </a:solidFill>
              </a:rPr>
              <a:t>Данные технические требования включают в себя также испытания внутренних покрытий, которые можно разделить на два этапа:</a:t>
            </a:r>
          </a:p>
          <a:p>
            <a:pPr marL="0" indent="0">
              <a:buNone/>
            </a:pPr>
            <a:r>
              <a:rPr lang="ru-RU" sz="1400" dirty="0">
                <a:solidFill>
                  <a:schemeClr val="tx1"/>
                </a:solidFill>
              </a:rPr>
              <a:t>Этап 1:</a:t>
            </a:r>
          </a:p>
          <a:p>
            <a:pPr>
              <a:buFont typeface="Wingdings" panose="05000000000000000000" pitchFamily="2" charset="2"/>
              <a:buChar char="Ø"/>
            </a:pPr>
            <a:r>
              <a:rPr lang="ru-RU" sz="1400" dirty="0">
                <a:solidFill>
                  <a:schemeClr val="tx1"/>
                </a:solidFill>
              </a:rPr>
              <a:t>Квалификационные испытания покрытий в соответствии с требованиями нефтяных компаний 	                                          </a:t>
            </a:r>
            <a:r>
              <a:rPr lang="ru-RU" sz="1400" i="1" dirty="0">
                <a:solidFill>
                  <a:schemeClr val="tx1"/>
                </a:solidFill>
              </a:rPr>
              <a:t>(в качестве примера квалификационных испытаний приводятся результаты испытаний  независимой лаборатории эпоксидного порошкового покрытия ТК )</a:t>
            </a:r>
          </a:p>
          <a:p>
            <a:pPr>
              <a:buFont typeface="Wingdings" panose="05000000000000000000" pitchFamily="2" charset="2"/>
              <a:buChar char="Ø"/>
            </a:pPr>
            <a:r>
              <a:rPr lang="ru-RU" sz="1400" dirty="0">
                <a:solidFill>
                  <a:schemeClr val="tx1"/>
                </a:solidFill>
              </a:rPr>
              <a:t>Аттестационные испытания в соответствии с требованиями нефтяных компаний, проводимые под конкретные проекты или определенные условия эксплуатации дополнительно и при необходимости                                                                                                                                                                    </a:t>
            </a:r>
            <a:r>
              <a:rPr lang="ru-RU" sz="1400" i="1" dirty="0">
                <a:solidFill>
                  <a:schemeClr val="tx1"/>
                </a:solidFill>
              </a:rPr>
              <a:t>(в качестве примера аттестационных испытаний приводятся результаты автоклавных испытаний различных видов покрытий ТК (жидких фенольных, жидких модифицированных фенольных, порошковых эпоксидно-новолачных, порошковых модифицированных эпоксидных), моделирующие условия одного из месторождений на Ближнем Востоке)</a:t>
            </a:r>
          </a:p>
          <a:p>
            <a:r>
              <a:rPr lang="ru-RU" sz="1400" dirty="0">
                <a:solidFill>
                  <a:schemeClr val="tx1"/>
                </a:solidFill>
              </a:rPr>
              <a:t>Этап 2:</a:t>
            </a:r>
          </a:p>
          <a:p>
            <a:pPr>
              <a:buFont typeface="Wingdings" panose="05000000000000000000" pitchFamily="2" charset="2"/>
              <a:buChar char="Ø"/>
            </a:pPr>
            <a:r>
              <a:rPr lang="ru-RU" sz="1400" dirty="0">
                <a:solidFill>
                  <a:schemeClr val="tx1"/>
                </a:solidFill>
              </a:rPr>
              <a:t>Испытания для контроля процесса нанесения покрытий</a:t>
            </a:r>
          </a:p>
          <a:p>
            <a:pPr>
              <a:buFont typeface="Wingdings" panose="05000000000000000000" pitchFamily="2" charset="2"/>
              <a:buChar char="Ø"/>
            </a:pPr>
            <a:r>
              <a:rPr lang="ru-RU" sz="1400" dirty="0">
                <a:solidFill>
                  <a:schemeClr val="tx1"/>
                </a:solidFill>
              </a:rPr>
              <a:t>Испытания, подтверждающие качество нанесенных покрытий                                                                                                                                                        </a:t>
            </a:r>
            <a:r>
              <a:rPr lang="ru-RU" sz="1400" i="1" dirty="0">
                <a:solidFill>
                  <a:schemeClr val="tx1"/>
                </a:solidFill>
              </a:rPr>
              <a:t>(могут быть проведены независимой лаборатории, проводятся аналогично требованиям квалификационных испытаниям, либо подтверждаются в лаборатории компании-аппликатора в процессе нанесения покрытий)</a:t>
            </a:r>
            <a:endParaRPr lang="ru-RU" sz="1400" dirty="0">
              <a:solidFill>
                <a:schemeClr val="tx1"/>
              </a:solidFill>
            </a:endParaRPr>
          </a:p>
        </p:txBody>
      </p:sp>
    </p:spTree>
    <p:extLst>
      <p:ext uri="{BB962C8B-B14F-4D97-AF65-F5344CB8AC3E}">
        <p14:creationId xmlns:p14="http://schemas.microsoft.com/office/powerpoint/2010/main" val="34745533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3"/>
          <p:cNvGraphicFramePr>
            <a:graphicFrameLocks noGrp="1"/>
          </p:cNvGraphicFramePr>
          <p:nvPr>
            <p:ph idx="1"/>
            <p:extLst>
              <p:ext uri="{D42A27DB-BD31-4B8C-83A1-F6EECF244321}">
                <p14:modId xmlns:p14="http://schemas.microsoft.com/office/powerpoint/2010/main" val="3914809782"/>
              </p:ext>
            </p:extLst>
          </p:nvPr>
        </p:nvGraphicFramePr>
        <p:xfrm>
          <a:off x="1" y="938660"/>
          <a:ext cx="9144001" cy="3314700"/>
        </p:xfrm>
        <a:graphic>
          <a:graphicData uri="http://schemas.openxmlformats.org/drawingml/2006/table">
            <a:tbl>
              <a:tblPr firstRow="1" bandRow="1">
                <a:tableStyleId>{5940675A-B579-460E-94D1-54222C63F5DA}</a:tableStyleId>
              </a:tblPr>
              <a:tblGrid>
                <a:gridCol w="1155939">
                  <a:extLst>
                    <a:ext uri="{9D8B030D-6E8A-4147-A177-3AD203B41FA5}">
                      <a16:colId xmlns:a16="http://schemas.microsoft.com/office/drawing/2014/main" xmlns="" val="4227089387"/>
                    </a:ext>
                  </a:extLst>
                </a:gridCol>
                <a:gridCol w="1449237">
                  <a:extLst>
                    <a:ext uri="{9D8B030D-6E8A-4147-A177-3AD203B41FA5}">
                      <a16:colId xmlns:a16="http://schemas.microsoft.com/office/drawing/2014/main" xmlns="" val="4235232276"/>
                    </a:ext>
                  </a:extLst>
                </a:gridCol>
                <a:gridCol w="1961268">
                  <a:extLst>
                    <a:ext uri="{9D8B030D-6E8A-4147-A177-3AD203B41FA5}">
                      <a16:colId xmlns:a16="http://schemas.microsoft.com/office/drawing/2014/main" xmlns="" val="651940579"/>
                    </a:ext>
                  </a:extLst>
                </a:gridCol>
                <a:gridCol w="1532806">
                  <a:extLst>
                    <a:ext uri="{9D8B030D-6E8A-4147-A177-3AD203B41FA5}">
                      <a16:colId xmlns:a16="http://schemas.microsoft.com/office/drawing/2014/main" xmlns="" val="435647956"/>
                    </a:ext>
                  </a:extLst>
                </a:gridCol>
                <a:gridCol w="1574921">
                  <a:extLst>
                    <a:ext uri="{9D8B030D-6E8A-4147-A177-3AD203B41FA5}">
                      <a16:colId xmlns:a16="http://schemas.microsoft.com/office/drawing/2014/main" xmlns="" val="1960105608"/>
                    </a:ext>
                  </a:extLst>
                </a:gridCol>
                <a:gridCol w="1469830">
                  <a:extLst>
                    <a:ext uri="{9D8B030D-6E8A-4147-A177-3AD203B41FA5}">
                      <a16:colId xmlns:a16="http://schemas.microsoft.com/office/drawing/2014/main" xmlns="" val="368051393"/>
                    </a:ext>
                  </a:extLst>
                </a:gridCol>
              </a:tblGrid>
              <a:tr h="669731">
                <a:tc>
                  <a:txBody>
                    <a:bodyPr/>
                    <a:lstStyle/>
                    <a:p>
                      <a:pPr algn="ctr"/>
                      <a:endParaRPr lang="ru-RU" sz="1400" dirty="0">
                        <a:effectLst/>
                      </a:endParaRPr>
                    </a:p>
                  </a:txBody>
                  <a:tcPr anchor="ctr"/>
                </a:tc>
                <a:tc>
                  <a:txBody>
                    <a:bodyPr/>
                    <a:lstStyle/>
                    <a:p>
                      <a:pPr algn="ctr"/>
                      <a:r>
                        <a:rPr lang="en-US" sz="1400" dirty="0">
                          <a:effectLst/>
                        </a:rPr>
                        <a:t>API</a:t>
                      </a:r>
                      <a:r>
                        <a:rPr lang="en-US" sz="1400" baseline="0" dirty="0">
                          <a:effectLst/>
                        </a:rPr>
                        <a:t> RP 5L7</a:t>
                      </a:r>
                      <a:endParaRPr lang="ru-RU" sz="1400" dirty="0">
                        <a:effectLst/>
                      </a:endParaRPr>
                    </a:p>
                  </a:txBody>
                  <a:tcPr anchor="ctr"/>
                </a:tc>
                <a:tc>
                  <a:txBody>
                    <a:bodyPr/>
                    <a:lstStyle/>
                    <a:p>
                      <a:pPr algn="ctr"/>
                      <a:r>
                        <a:rPr lang="en-US" sz="1400" dirty="0">
                          <a:effectLst/>
                        </a:rPr>
                        <a:t>Saudi</a:t>
                      </a:r>
                      <a:r>
                        <a:rPr lang="en-US" sz="1400" baseline="0" dirty="0">
                          <a:effectLst/>
                        </a:rPr>
                        <a:t> Aramco</a:t>
                      </a:r>
                      <a:endParaRPr lang="ru-RU" sz="1400" dirty="0">
                        <a:effectLst/>
                      </a:endParaRPr>
                    </a:p>
                    <a:p>
                      <a:pPr algn="ctr"/>
                      <a:endParaRPr lang="ru-RU" sz="1400" dirty="0">
                        <a:effectLst/>
                      </a:endParaRPr>
                    </a:p>
                  </a:txBody>
                  <a:tcPr anchor="ctr"/>
                </a:tc>
                <a:tc>
                  <a:txBody>
                    <a:bodyPr/>
                    <a:lstStyle/>
                    <a:p>
                      <a:pPr algn="ctr"/>
                      <a:r>
                        <a:rPr lang="en-US" sz="1400" dirty="0">
                          <a:effectLst/>
                        </a:rPr>
                        <a:t>Petroleum</a:t>
                      </a:r>
                      <a:r>
                        <a:rPr lang="en-US" sz="1400" baseline="0" dirty="0">
                          <a:effectLst/>
                        </a:rPr>
                        <a:t> Development Oman LLC.</a:t>
                      </a:r>
                      <a:endParaRPr lang="ru-RU" sz="1400" dirty="0">
                        <a:effectLst/>
                      </a:endParaRPr>
                    </a:p>
                  </a:txBody>
                  <a:tcPr anchor="ctr"/>
                </a:tc>
                <a:tc>
                  <a:txBody>
                    <a:bodyPr/>
                    <a:lstStyle/>
                    <a:p>
                      <a:pPr algn="ctr"/>
                      <a:r>
                        <a:rPr lang="en-US" sz="1400" dirty="0">
                          <a:effectLst/>
                        </a:rPr>
                        <a:t>Shell</a:t>
                      </a:r>
                      <a:r>
                        <a:rPr lang="ru-RU" sz="1400" dirty="0">
                          <a:effectLst/>
                        </a:rPr>
                        <a:t> </a:t>
                      </a:r>
                      <a:r>
                        <a:rPr lang="en-US" sz="1400" dirty="0" err="1">
                          <a:effectLst/>
                        </a:rPr>
                        <a:t>Expro</a:t>
                      </a:r>
                      <a:r>
                        <a:rPr lang="en-US" sz="1400" dirty="0">
                          <a:effectLst/>
                        </a:rPr>
                        <a:t>.</a:t>
                      </a:r>
                      <a:endParaRPr lang="ru-RU" sz="1400" dirty="0">
                        <a:effectLst/>
                      </a:endParaRPr>
                    </a:p>
                  </a:txBody>
                  <a:tcPr anchor="ctr"/>
                </a:tc>
                <a:tc>
                  <a:txBody>
                    <a:bodyPr/>
                    <a:lstStyle/>
                    <a:p>
                      <a:pPr algn="ctr"/>
                      <a:r>
                        <a:rPr lang="ru-RU" sz="1400" dirty="0">
                          <a:effectLst/>
                        </a:rPr>
                        <a:t>Российская</a:t>
                      </a:r>
                      <a:r>
                        <a:rPr lang="ru-RU" sz="1400" baseline="0" dirty="0">
                          <a:effectLst/>
                        </a:rPr>
                        <a:t> нефтяная компания</a:t>
                      </a:r>
                      <a:endParaRPr lang="ru-RU" sz="1400" dirty="0">
                        <a:effectLst/>
                      </a:endParaRPr>
                    </a:p>
                  </a:txBody>
                  <a:tcPr anchor="ctr"/>
                </a:tc>
                <a:extLst>
                  <a:ext uri="{0D108BD9-81ED-4DB2-BD59-A6C34878D82A}">
                    <a16:rowId xmlns:a16="http://schemas.microsoft.com/office/drawing/2014/main" xmlns="" val="1857756339"/>
                  </a:ext>
                </a:extLst>
              </a:tr>
              <a:tr h="1841760">
                <a:tc>
                  <a:txBody>
                    <a:bodyPr/>
                    <a:lstStyle/>
                    <a:p>
                      <a:pPr algn="ctr"/>
                      <a:r>
                        <a:rPr lang="ru-RU" sz="1050" dirty="0">
                          <a:effectLst/>
                        </a:rPr>
                        <a:t>Наименование технических</a:t>
                      </a:r>
                      <a:r>
                        <a:rPr lang="ru-RU" sz="1050" baseline="0" dirty="0">
                          <a:effectLst/>
                        </a:rPr>
                        <a:t> требований к внутренним покрытиям</a:t>
                      </a:r>
                      <a:endParaRPr lang="ru-RU" sz="1050" dirty="0">
                        <a:effectLs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050" dirty="0">
                          <a:solidFill>
                            <a:schemeClr val="tx1"/>
                          </a:solidFill>
                        </a:rPr>
                        <a:t>Рекомендованная практика по </a:t>
                      </a:r>
                      <a:r>
                        <a:rPr lang="ru-RU" sz="1050" dirty="0" err="1">
                          <a:solidFill>
                            <a:schemeClr val="tx1"/>
                          </a:solidFill>
                        </a:rPr>
                        <a:t>термоотверждаемым</a:t>
                      </a:r>
                      <a:r>
                        <a:rPr lang="ru-RU" sz="1050" dirty="0">
                          <a:solidFill>
                            <a:schemeClr val="tx1"/>
                          </a:solidFill>
                        </a:rPr>
                        <a:t> внутренним покрытиям на основе эпоксидной смолы для линейных трубопроводов, наносимых без </a:t>
                      </a:r>
                      <a:r>
                        <a:rPr lang="ru-RU" sz="1050" dirty="0" err="1">
                          <a:solidFill>
                            <a:schemeClr val="tx1"/>
                          </a:solidFill>
                        </a:rPr>
                        <a:t>праймера</a:t>
                      </a:r>
                      <a:endParaRPr lang="ru-RU" sz="1050" baseline="0" dirty="0">
                        <a:effectLst/>
                      </a:endParaRPr>
                    </a:p>
                  </a:txBody>
                  <a:tcPr anchor="ctr"/>
                </a:tc>
                <a:tc>
                  <a:txBody>
                    <a:bodyPr/>
                    <a:lstStyle/>
                    <a:p>
                      <a:pPr algn="ctr"/>
                      <a:r>
                        <a:rPr lang="en-US" sz="1050" baseline="0" dirty="0">
                          <a:effectLst/>
                        </a:rPr>
                        <a:t>09-SAAMSS-091</a:t>
                      </a:r>
                      <a:endParaRPr lang="ru-RU" sz="1050" baseline="0"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050" baseline="0" dirty="0">
                          <a:effectLst/>
                        </a:rPr>
                        <a:t>(Определяет нанесение </a:t>
                      </a:r>
                      <a:r>
                        <a:rPr lang="ru-RU" sz="1050" baseline="0" dirty="0" err="1">
                          <a:effectLst/>
                        </a:rPr>
                        <a:t>термоотверждаемых</a:t>
                      </a:r>
                      <a:r>
                        <a:rPr lang="ru-RU" sz="1050" baseline="0" dirty="0">
                          <a:effectLst/>
                        </a:rPr>
                        <a:t> </a:t>
                      </a:r>
                      <a:r>
                        <a:rPr lang="ru-RU" sz="1050" dirty="0">
                          <a:effectLst/>
                        </a:rPr>
                        <a:t>внутренних покрытий на основе</a:t>
                      </a:r>
                      <a:r>
                        <a:rPr lang="ru-RU" sz="1050" baseline="0" dirty="0">
                          <a:effectLst/>
                        </a:rPr>
                        <a:t> эпоксидной смолы для трубной продукции различного назначения)</a:t>
                      </a:r>
                    </a:p>
                  </a:txBody>
                  <a:tcPr anchor="ctr"/>
                </a:tc>
                <a:tc>
                  <a:txBody>
                    <a:bodyPr/>
                    <a:lstStyle/>
                    <a:p>
                      <a:pPr algn="ctr"/>
                      <a:r>
                        <a:rPr lang="en-US" sz="1050" dirty="0">
                          <a:effectLst/>
                        </a:rPr>
                        <a:t>SP-2034</a:t>
                      </a:r>
                      <a:endParaRPr lang="ru-RU" sz="1050" dirty="0">
                        <a:effectLst/>
                      </a:endParaRPr>
                    </a:p>
                    <a:p>
                      <a:pPr algn="ctr"/>
                      <a:r>
                        <a:rPr lang="ru-RU" sz="1050" dirty="0">
                          <a:effectLst/>
                        </a:rPr>
                        <a:t>дополнение стандарта </a:t>
                      </a:r>
                      <a:r>
                        <a:rPr lang="en-US" sz="1050" dirty="0">
                          <a:effectLst/>
                        </a:rPr>
                        <a:t>API</a:t>
                      </a:r>
                      <a:r>
                        <a:rPr lang="en-US" sz="1050" baseline="0" dirty="0">
                          <a:effectLst/>
                        </a:rPr>
                        <a:t> RP 5L7</a:t>
                      </a:r>
                      <a:endParaRPr lang="ru-RU" sz="1050"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050" dirty="0">
                          <a:effectLst/>
                        </a:rPr>
                        <a:t>(</a:t>
                      </a:r>
                      <a:r>
                        <a:rPr lang="ru-RU" sz="1050" baseline="0" dirty="0">
                          <a:effectLst/>
                        </a:rPr>
                        <a:t>Определяет нанесение </a:t>
                      </a:r>
                      <a:r>
                        <a:rPr lang="ru-RU" sz="1050" baseline="0" dirty="0" err="1">
                          <a:effectLst/>
                        </a:rPr>
                        <a:t>термоотверждаемых</a:t>
                      </a:r>
                      <a:r>
                        <a:rPr lang="ru-RU" sz="1050" baseline="0" dirty="0">
                          <a:effectLst/>
                        </a:rPr>
                        <a:t> </a:t>
                      </a:r>
                      <a:r>
                        <a:rPr lang="ru-RU" sz="1050" dirty="0">
                          <a:effectLst/>
                        </a:rPr>
                        <a:t>внутренних покрытий на основе</a:t>
                      </a:r>
                      <a:r>
                        <a:rPr lang="ru-RU" sz="1050" baseline="0" dirty="0">
                          <a:effectLst/>
                        </a:rPr>
                        <a:t> эпоксидной смолы для </a:t>
                      </a:r>
                      <a:r>
                        <a:rPr lang="ru-RU" sz="1050" dirty="0">
                          <a:effectLst/>
                        </a:rPr>
                        <a:t>линейных трубопроводов)</a:t>
                      </a:r>
                    </a:p>
                  </a:txBody>
                  <a:tcPr anchor="ctr"/>
                </a:tc>
                <a:tc>
                  <a:txBody>
                    <a:bodyPr/>
                    <a:lstStyle/>
                    <a:p>
                      <a:pPr algn="ctr"/>
                      <a:r>
                        <a:rPr lang="ru-RU" sz="1050" dirty="0">
                          <a:effectLst/>
                        </a:rPr>
                        <a:t>Программа квалификационных испытаний </a:t>
                      </a:r>
                      <a:r>
                        <a:rPr lang="ru-RU" sz="1050" baseline="0" dirty="0">
                          <a:effectLst/>
                        </a:rPr>
                        <a:t>на трубную продукцию с внутренним антикоррозионным  покрытием</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050" baseline="0" dirty="0">
                          <a:effectLst/>
                        </a:rPr>
                        <a:t>(Определяет к</a:t>
                      </a:r>
                      <a:r>
                        <a:rPr lang="ru-RU" sz="1050" dirty="0">
                          <a:effectLst/>
                        </a:rPr>
                        <a:t>валификационные испытания </a:t>
                      </a:r>
                      <a:r>
                        <a:rPr lang="ru-RU" sz="1050" baseline="0" dirty="0">
                          <a:effectLst/>
                        </a:rPr>
                        <a:t>для трубной продукции различного назначения)</a:t>
                      </a:r>
                      <a:endParaRPr lang="ru-RU" sz="1050" dirty="0">
                        <a:effectLst/>
                      </a:endParaRPr>
                    </a:p>
                  </a:txBody>
                  <a:tcPr anchor="ctr"/>
                </a:tc>
                <a:tc>
                  <a:txBody>
                    <a:bodyPr/>
                    <a:lstStyle/>
                    <a:p>
                      <a:pPr algn="ctr"/>
                      <a:r>
                        <a:rPr lang="ru-RU" sz="1050" dirty="0">
                          <a:effectLst/>
                        </a:rPr>
                        <a:t>Технические требования</a:t>
                      </a:r>
                      <a:r>
                        <a:rPr lang="ru-RU" sz="1050" baseline="0" dirty="0">
                          <a:effectLst/>
                        </a:rPr>
                        <a:t> на трубную продукцию с внутренним покрытием для строительства трубопроводов</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050" baseline="0" dirty="0">
                          <a:effectLst/>
                        </a:rPr>
                        <a:t>(Определяет нанесение </a:t>
                      </a:r>
                      <a:r>
                        <a:rPr lang="ru-RU" sz="1050" dirty="0">
                          <a:effectLst/>
                        </a:rPr>
                        <a:t>внутренних покрытий</a:t>
                      </a:r>
                      <a:r>
                        <a:rPr lang="ru-RU" sz="1050" baseline="0" dirty="0">
                          <a:effectLst/>
                        </a:rPr>
                        <a:t> для </a:t>
                      </a:r>
                      <a:r>
                        <a:rPr lang="ru-RU" sz="1050" dirty="0">
                          <a:effectLst/>
                        </a:rPr>
                        <a:t>линейных трубопроводов</a:t>
                      </a:r>
                      <a:r>
                        <a:rPr lang="ru-RU" sz="1050" baseline="0" dirty="0">
                          <a:effectLst/>
                        </a:rPr>
                        <a:t>)</a:t>
                      </a:r>
                      <a:endParaRPr lang="ru-RU" sz="1050" dirty="0">
                        <a:effectLst/>
                      </a:endParaRPr>
                    </a:p>
                  </a:txBody>
                  <a:tcPr anchor="ctr"/>
                </a:tc>
                <a:extLst>
                  <a:ext uri="{0D108BD9-81ED-4DB2-BD59-A6C34878D82A}">
                    <a16:rowId xmlns:a16="http://schemas.microsoft.com/office/drawing/2014/main" xmlns="" val="2991959495"/>
                  </a:ext>
                </a:extLst>
              </a:tr>
              <a:tr h="523227">
                <a:tc>
                  <a:txBody>
                    <a:bodyPr/>
                    <a:lstStyle/>
                    <a:p>
                      <a:endParaRPr lang="ru-RU" sz="1200" dirty="0">
                        <a:effectLst/>
                      </a:endParaRPr>
                    </a:p>
                  </a:txBody>
                  <a:tcPr anchor="ctr"/>
                </a:tc>
                <a:tc>
                  <a:txBody>
                    <a:bodyPr/>
                    <a:lstStyle/>
                    <a:p>
                      <a:pPr algn="ctr"/>
                      <a:endParaRPr lang="ru-RU" sz="1050" dirty="0">
                        <a:effectLst/>
                      </a:endParaRPr>
                    </a:p>
                  </a:txBody>
                  <a:tcPr anchor="ctr"/>
                </a:tc>
                <a:tc gridSpan="4">
                  <a:txBody>
                    <a:bodyPr/>
                    <a:lstStyle/>
                    <a:p>
                      <a:pPr algn="ctr"/>
                      <a:r>
                        <a:rPr lang="ru-RU" sz="1050" dirty="0">
                          <a:effectLst/>
                        </a:rPr>
                        <a:t>Результаты квалификационных</a:t>
                      </a:r>
                      <a:r>
                        <a:rPr lang="ru-RU" sz="1050" baseline="0" dirty="0">
                          <a:effectLst/>
                        </a:rPr>
                        <a:t> испытаний должны быть представлены независимой сертифицированной лабораторией, одобренной и согласованной нефтяной компанией-заказчиком и соответствовать техническим требованиям нефтяной компании</a:t>
                      </a:r>
                      <a:endParaRPr lang="ru-RU" sz="1050" dirty="0">
                        <a:effectLst/>
                      </a:endParaRPr>
                    </a:p>
                  </a:txBody>
                  <a:tcPr anchor="ctr"/>
                </a:tc>
                <a:tc hMerge="1">
                  <a:txBody>
                    <a:bodyPr/>
                    <a:lstStyle/>
                    <a:p>
                      <a:endParaRPr lang="ru-RU" sz="1400" dirty="0"/>
                    </a:p>
                  </a:txBody>
                  <a:tcPr anchor="ctr"/>
                </a:tc>
                <a:tc hMerge="1">
                  <a:txBody>
                    <a:bodyPr/>
                    <a:lstStyle/>
                    <a:p>
                      <a:endParaRPr lang="ru-RU" sz="1400" dirty="0"/>
                    </a:p>
                  </a:txBody>
                  <a:tcPr anchor="ctr"/>
                </a:tc>
                <a:tc hMerge="1">
                  <a:txBody>
                    <a:bodyPr/>
                    <a:lstStyle/>
                    <a:p>
                      <a:pPr algn="ctr"/>
                      <a:endParaRPr lang="ru-RU" sz="1200" dirty="0">
                        <a:effectLst/>
                      </a:endParaRPr>
                    </a:p>
                  </a:txBody>
                  <a:tcPr anchor="ctr"/>
                </a:tc>
                <a:extLst>
                  <a:ext uri="{0D108BD9-81ED-4DB2-BD59-A6C34878D82A}">
                    <a16:rowId xmlns:a16="http://schemas.microsoft.com/office/drawing/2014/main" xmlns="" val="2754080881"/>
                  </a:ext>
                </a:extLst>
              </a:tr>
            </a:tbl>
          </a:graphicData>
        </a:graphic>
      </p:graphicFrame>
      <p:pic>
        <p:nvPicPr>
          <p:cNvPr id="9" name="Объект 6"/>
          <p:cNvPicPr>
            <a:picLocks noChangeAspect="1"/>
          </p:cNvPicPr>
          <p:nvPr/>
        </p:nvPicPr>
        <p:blipFill>
          <a:blip r:embed="rId3"/>
          <a:stretch>
            <a:fillRect/>
          </a:stretch>
        </p:blipFill>
        <p:spPr>
          <a:xfrm>
            <a:off x="1190446" y="4274550"/>
            <a:ext cx="2002420" cy="2001579"/>
          </a:xfrm>
          <a:prstGeom prst="rect">
            <a:avLst/>
          </a:prstGeom>
        </p:spPr>
      </p:pic>
      <p:pic>
        <p:nvPicPr>
          <p:cNvPr id="14" name="Рисунок 13"/>
          <p:cNvPicPr>
            <a:picLocks noChangeAspect="1"/>
          </p:cNvPicPr>
          <p:nvPr/>
        </p:nvPicPr>
        <p:blipFill>
          <a:blip r:embed="rId4"/>
          <a:stretch>
            <a:fillRect/>
          </a:stretch>
        </p:blipFill>
        <p:spPr>
          <a:xfrm>
            <a:off x="4651486" y="4156152"/>
            <a:ext cx="1432996" cy="1732020"/>
          </a:xfrm>
          <a:prstGeom prst="rect">
            <a:avLst/>
          </a:prstGeom>
        </p:spPr>
      </p:pic>
      <p:pic>
        <p:nvPicPr>
          <p:cNvPr id="15" name="Рисунок 14"/>
          <p:cNvPicPr>
            <a:picLocks noChangeAspect="1"/>
          </p:cNvPicPr>
          <p:nvPr/>
        </p:nvPicPr>
        <p:blipFill>
          <a:blip r:embed="rId5"/>
          <a:stretch>
            <a:fillRect/>
          </a:stretch>
        </p:blipFill>
        <p:spPr>
          <a:xfrm>
            <a:off x="3019284" y="4206116"/>
            <a:ext cx="1611036" cy="2036281"/>
          </a:xfrm>
          <a:prstGeom prst="rect">
            <a:avLst/>
          </a:prstGeom>
        </p:spPr>
      </p:pic>
      <p:pic>
        <p:nvPicPr>
          <p:cNvPr id="16" name="Рисунок 15"/>
          <p:cNvPicPr>
            <a:picLocks noChangeAspect="1"/>
          </p:cNvPicPr>
          <p:nvPr/>
        </p:nvPicPr>
        <p:blipFill rotWithShape="1">
          <a:blip r:embed="rId6"/>
          <a:srcRect l="21354" t="18703" r="25208" b="6852"/>
          <a:stretch/>
        </p:blipFill>
        <p:spPr>
          <a:xfrm>
            <a:off x="6134582" y="4206116"/>
            <a:ext cx="1944548" cy="2505847"/>
          </a:xfrm>
          <a:prstGeom prst="rect">
            <a:avLst/>
          </a:prstGeom>
        </p:spPr>
      </p:pic>
      <p:sp>
        <p:nvSpPr>
          <p:cNvPr id="10" name="Заголовок 1"/>
          <p:cNvSpPr txBox="1">
            <a:spLocks/>
          </p:cNvSpPr>
          <p:nvPr/>
        </p:nvSpPr>
        <p:spPr>
          <a:xfrm>
            <a:off x="0" y="0"/>
            <a:ext cx="9144000" cy="572586"/>
          </a:xfrm>
          <a:prstGeom prst="rect">
            <a:avLst/>
          </a:prstGeom>
        </p:spPr>
        <p:txBody>
          <a:bodyPr vert="horz" wrap="square" lIns="0" tIns="0" rIns="0" bIns="0" rtlCol="0" anchor="ctr">
            <a:noAutofit/>
          </a:bodyPr>
          <a:lst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a:lstStyle>
          <a:p>
            <a:r>
              <a:rPr lang="ru-RU" b="1" dirty="0">
                <a:solidFill>
                  <a:schemeClr val="tx2"/>
                </a:solidFill>
              </a:rPr>
              <a:t>Тенденции процедур проведения испытаний</a:t>
            </a:r>
          </a:p>
        </p:txBody>
      </p:sp>
      <p:sp>
        <p:nvSpPr>
          <p:cNvPr id="11" name="Rectangle 10"/>
          <p:cNvSpPr/>
          <p:nvPr/>
        </p:nvSpPr>
        <p:spPr>
          <a:xfrm>
            <a:off x="0" y="542167"/>
            <a:ext cx="8742362" cy="396493"/>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dirty="0"/>
              <a:t>Существующие стандарты испытаний </a:t>
            </a:r>
          </a:p>
        </p:txBody>
      </p:sp>
    </p:spTree>
    <p:extLst>
      <p:ext uri="{BB962C8B-B14F-4D97-AF65-F5344CB8AC3E}">
        <p14:creationId xmlns:p14="http://schemas.microsoft.com/office/powerpoint/2010/main" val="38776639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3"/>
          <p:cNvGraphicFramePr>
            <a:graphicFrameLocks noGrp="1"/>
          </p:cNvGraphicFramePr>
          <p:nvPr>
            <p:ph idx="1"/>
            <p:extLst>
              <p:ext uri="{D42A27DB-BD31-4B8C-83A1-F6EECF244321}">
                <p14:modId xmlns:p14="http://schemas.microsoft.com/office/powerpoint/2010/main" val="923186473"/>
              </p:ext>
            </p:extLst>
          </p:nvPr>
        </p:nvGraphicFramePr>
        <p:xfrm>
          <a:off x="0" y="1155939"/>
          <a:ext cx="9144001" cy="5059680"/>
        </p:xfrm>
        <a:graphic>
          <a:graphicData uri="http://schemas.openxmlformats.org/drawingml/2006/table">
            <a:tbl>
              <a:tblPr firstRow="1" bandRow="1">
                <a:tableStyleId>{5940675A-B579-460E-94D1-54222C63F5DA}</a:tableStyleId>
              </a:tblPr>
              <a:tblGrid>
                <a:gridCol w="1333735">
                  <a:extLst>
                    <a:ext uri="{9D8B030D-6E8A-4147-A177-3AD203B41FA5}">
                      <a16:colId xmlns:a16="http://schemas.microsoft.com/office/drawing/2014/main" xmlns="" val="4227089387"/>
                    </a:ext>
                  </a:extLst>
                </a:gridCol>
                <a:gridCol w="1605924">
                  <a:extLst>
                    <a:ext uri="{9D8B030D-6E8A-4147-A177-3AD203B41FA5}">
                      <a16:colId xmlns:a16="http://schemas.microsoft.com/office/drawing/2014/main" xmlns="" val="4235232276"/>
                    </a:ext>
                  </a:extLst>
                </a:gridCol>
                <a:gridCol w="1626785">
                  <a:extLst>
                    <a:ext uri="{9D8B030D-6E8A-4147-A177-3AD203B41FA5}">
                      <a16:colId xmlns:a16="http://schemas.microsoft.com/office/drawing/2014/main" xmlns="" val="651940579"/>
                    </a:ext>
                  </a:extLst>
                </a:gridCol>
                <a:gridCol w="1532806">
                  <a:extLst>
                    <a:ext uri="{9D8B030D-6E8A-4147-A177-3AD203B41FA5}">
                      <a16:colId xmlns:a16="http://schemas.microsoft.com/office/drawing/2014/main" xmlns="" val="435647956"/>
                    </a:ext>
                  </a:extLst>
                </a:gridCol>
                <a:gridCol w="1574921">
                  <a:extLst>
                    <a:ext uri="{9D8B030D-6E8A-4147-A177-3AD203B41FA5}">
                      <a16:colId xmlns:a16="http://schemas.microsoft.com/office/drawing/2014/main" xmlns="" val="1960105608"/>
                    </a:ext>
                  </a:extLst>
                </a:gridCol>
                <a:gridCol w="1469830">
                  <a:extLst>
                    <a:ext uri="{9D8B030D-6E8A-4147-A177-3AD203B41FA5}">
                      <a16:colId xmlns:a16="http://schemas.microsoft.com/office/drawing/2014/main" xmlns="" val="368051393"/>
                    </a:ext>
                  </a:extLst>
                </a:gridCol>
              </a:tblGrid>
              <a:tr h="814961">
                <a:tc>
                  <a:txBody>
                    <a:bodyPr/>
                    <a:lstStyle/>
                    <a:p>
                      <a:pPr algn="ctr"/>
                      <a:endParaRPr lang="ru-RU" sz="2000" dirty="0">
                        <a:effectLst/>
                      </a:endParaRPr>
                    </a:p>
                  </a:txBody>
                  <a:tcPr anchor="ctr"/>
                </a:tc>
                <a:tc>
                  <a:txBody>
                    <a:bodyPr/>
                    <a:lstStyle/>
                    <a:p>
                      <a:pPr algn="ctr"/>
                      <a:r>
                        <a:rPr lang="en-US" sz="1600" b="1" dirty="0">
                          <a:effectLst/>
                        </a:rPr>
                        <a:t>API</a:t>
                      </a:r>
                      <a:r>
                        <a:rPr lang="en-US" sz="1600" b="1" baseline="0" dirty="0">
                          <a:effectLst/>
                        </a:rPr>
                        <a:t> RP 5L7</a:t>
                      </a:r>
                      <a:endParaRPr lang="ru-RU" sz="1600" b="1" dirty="0">
                        <a:effectLst/>
                      </a:endParaRPr>
                    </a:p>
                  </a:txBody>
                  <a:tcPr anchor="ctr"/>
                </a:tc>
                <a:tc>
                  <a:txBody>
                    <a:bodyPr/>
                    <a:lstStyle/>
                    <a:p>
                      <a:pPr algn="ctr"/>
                      <a:r>
                        <a:rPr lang="en-US" sz="1600" b="1" dirty="0">
                          <a:effectLst/>
                        </a:rPr>
                        <a:t>Saudi</a:t>
                      </a:r>
                      <a:r>
                        <a:rPr lang="en-US" sz="1600" b="1" baseline="0" dirty="0">
                          <a:effectLst/>
                        </a:rPr>
                        <a:t> Aramco</a:t>
                      </a:r>
                      <a:endParaRPr lang="ru-RU" sz="1600" b="1" dirty="0">
                        <a:effectLst/>
                      </a:endParaRPr>
                    </a:p>
                    <a:p>
                      <a:pPr algn="ctr"/>
                      <a:endParaRPr lang="ru-RU" sz="1600" b="1" dirty="0">
                        <a:effectLst/>
                      </a:endParaRPr>
                    </a:p>
                  </a:txBody>
                  <a:tcPr anchor="ctr"/>
                </a:tc>
                <a:tc>
                  <a:txBody>
                    <a:bodyPr/>
                    <a:lstStyle/>
                    <a:p>
                      <a:pPr algn="ctr"/>
                      <a:r>
                        <a:rPr lang="en-US" sz="1600" b="1" dirty="0">
                          <a:effectLst/>
                        </a:rPr>
                        <a:t>Petroleum</a:t>
                      </a:r>
                      <a:r>
                        <a:rPr lang="en-US" sz="1600" b="1" baseline="0" dirty="0">
                          <a:effectLst/>
                        </a:rPr>
                        <a:t> Development Oman LLC.</a:t>
                      </a:r>
                      <a:endParaRPr lang="ru-RU" sz="1600" b="1" dirty="0">
                        <a:effectLst/>
                      </a:endParaRPr>
                    </a:p>
                  </a:txBody>
                  <a:tcPr anchor="ctr"/>
                </a:tc>
                <a:tc>
                  <a:txBody>
                    <a:bodyPr/>
                    <a:lstStyle/>
                    <a:p>
                      <a:pPr algn="ctr"/>
                      <a:r>
                        <a:rPr lang="en-US" sz="1600" b="1" dirty="0">
                          <a:effectLst/>
                        </a:rPr>
                        <a:t>Shell</a:t>
                      </a:r>
                      <a:r>
                        <a:rPr lang="ru-RU" sz="1600" b="1" dirty="0">
                          <a:effectLst/>
                        </a:rPr>
                        <a:t> </a:t>
                      </a:r>
                      <a:r>
                        <a:rPr lang="en-US" sz="1600" b="1" dirty="0" err="1">
                          <a:effectLst/>
                        </a:rPr>
                        <a:t>Expro</a:t>
                      </a:r>
                      <a:r>
                        <a:rPr lang="en-US" sz="1600" b="1" dirty="0">
                          <a:effectLst/>
                        </a:rPr>
                        <a:t>.</a:t>
                      </a:r>
                      <a:endParaRPr lang="ru-RU" sz="1600" b="1" dirty="0">
                        <a:effectLst/>
                      </a:endParaRPr>
                    </a:p>
                  </a:txBody>
                  <a:tcPr anchor="ctr"/>
                </a:tc>
                <a:tc>
                  <a:txBody>
                    <a:bodyPr/>
                    <a:lstStyle/>
                    <a:p>
                      <a:pPr algn="ctr"/>
                      <a:r>
                        <a:rPr lang="ru-RU" sz="1600" b="1" dirty="0">
                          <a:effectLst/>
                        </a:rPr>
                        <a:t>Российская</a:t>
                      </a:r>
                      <a:r>
                        <a:rPr lang="ru-RU" sz="1600" b="1" baseline="0" dirty="0">
                          <a:effectLst/>
                        </a:rPr>
                        <a:t> нефтяная компания</a:t>
                      </a:r>
                      <a:endParaRPr lang="ru-RU" sz="1600" b="1" dirty="0">
                        <a:effectLst/>
                      </a:endParaRPr>
                    </a:p>
                  </a:txBody>
                  <a:tcPr anchor="ctr"/>
                </a:tc>
                <a:extLst>
                  <a:ext uri="{0D108BD9-81ED-4DB2-BD59-A6C34878D82A}">
                    <a16:rowId xmlns:a16="http://schemas.microsoft.com/office/drawing/2014/main" xmlns="" val="1857756339"/>
                  </a:ext>
                </a:extLst>
              </a:tr>
              <a:tr h="3119626">
                <a:tc>
                  <a:txBody>
                    <a:bodyPr/>
                    <a:lstStyle/>
                    <a:p>
                      <a:pPr algn="ctr"/>
                      <a:r>
                        <a:rPr lang="ru-RU" sz="1400" dirty="0">
                          <a:effectLst/>
                        </a:rPr>
                        <a:t>Наименование технических</a:t>
                      </a:r>
                      <a:r>
                        <a:rPr lang="ru-RU" sz="1400" baseline="0" dirty="0">
                          <a:effectLst/>
                        </a:rPr>
                        <a:t> требований к внутренним покрытиям</a:t>
                      </a:r>
                      <a:endParaRPr lang="ru-RU" sz="1400" dirty="0">
                        <a:effectLs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dirty="0">
                          <a:solidFill>
                            <a:schemeClr val="tx1"/>
                          </a:solidFill>
                        </a:rPr>
                        <a:t>Рекомендованная практика по </a:t>
                      </a:r>
                      <a:r>
                        <a:rPr lang="ru-RU" sz="1400" dirty="0" err="1">
                          <a:solidFill>
                            <a:schemeClr val="tx1"/>
                          </a:solidFill>
                        </a:rPr>
                        <a:t>термоотверждаемым</a:t>
                      </a:r>
                      <a:r>
                        <a:rPr lang="ru-RU" sz="1400" dirty="0">
                          <a:solidFill>
                            <a:schemeClr val="tx1"/>
                          </a:solidFill>
                        </a:rPr>
                        <a:t> внутренним покрытиям на основе эпоксидной смолы для линейных трубопроводов, наносимых без </a:t>
                      </a:r>
                      <a:r>
                        <a:rPr lang="ru-RU" sz="1400" dirty="0" err="1">
                          <a:solidFill>
                            <a:schemeClr val="tx1"/>
                          </a:solidFill>
                        </a:rPr>
                        <a:t>праймера</a:t>
                      </a:r>
                      <a:endParaRPr lang="ru-RU" sz="1400" baseline="0" dirty="0">
                        <a:effectLst/>
                      </a:endParaRPr>
                    </a:p>
                  </a:txBody>
                  <a:tcPr anchor="ctr"/>
                </a:tc>
                <a:tc>
                  <a:txBody>
                    <a:bodyPr/>
                    <a:lstStyle/>
                    <a:p>
                      <a:pPr algn="ctr"/>
                      <a:r>
                        <a:rPr lang="en-US" sz="1400" baseline="0" dirty="0">
                          <a:effectLst/>
                        </a:rPr>
                        <a:t>09-SAAMSS-091</a:t>
                      </a:r>
                      <a:endParaRPr lang="ru-RU" sz="1400" baseline="0"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baseline="0" dirty="0">
                          <a:effectLst/>
                        </a:rPr>
                        <a:t>(Определяет нанесение </a:t>
                      </a:r>
                      <a:r>
                        <a:rPr lang="ru-RU" sz="1400" baseline="0" dirty="0" err="1">
                          <a:effectLst/>
                        </a:rPr>
                        <a:t>термоотверждаемых</a:t>
                      </a:r>
                      <a:r>
                        <a:rPr lang="ru-RU" sz="1400" baseline="0" dirty="0">
                          <a:effectLst/>
                        </a:rPr>
                        <a:t> </a:t>
                      </a:r>
                      <a:r>
                        <a:rPr lang="ru-RU" sz="1400" dirty="0">
                          <a:effectLst/>
                        </a:rPr>
                        <a:t>внутренних покрытий на основе</a:t>
                      </a:r>
                      <a:r>
                        <a:rPr lang="ru-RU" sz="1400" baseline="0" dirty="0">
                          <a:effectLst/>
                        </a:rPr>
                        <a:t> эпоксидной смолы для трубной продукции различного назначения)</a:t>
                      </a:r>
                    </a:p>
                  </a:txBody>
                  <a:tcPr anchor="ctr"/>
                </a:tc>
                <a:tc>
                  <a:txBody>
                    <a:bodyPr/>
                    <a:lstStyle/>
                    <a:p>
                      <a:pPr algn="ctr"/>
                      <a:r>
                        <a:rPr lang="en-US" sz="1400" dirty="0">
                          <a:effectLst/>
                        </a:rPr>
                        <a:t>SP-2034</a:t>
                      </a:r>
                      <a:endParaRPr lang="ru-RU" sz="1400" dirty="0">
                        <a:effectLst/>
                      </a:endParaRPr>
                    </a:p>
                    <a:p>
                      <a:pPr algn="ctr"/>
                      <a:r>
                        <a:rPr lang="ru-RU" sz="1400" dirty="0">
                          <a:effectLst/>
                        </a:rPr>
                        <a:t>дополнение стандарта </a:t>
                      </a:r>
                      <a:r>
                        <a:rPr lang="en-US" sz="1400" dirty="0">
                          <a:effectLst/>
                        </a:rPr>
                        <a:t>API</a:t>
                      </a:r>
                      <a:r>
                        <a:rPr lang="en-US" sz="1400" baseline="0" dirty="0">
                          <a:effectLst/>
                        </a:rPr>
                        <a:t> RP 5L7</a:t>
                      </a:r>
                      <a:endParaRPr lang="ru-RU" sz="1400"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dirty="0">
                          <a:effectLst/>
                        </a:rPr>
                        <a:t>(</a:t>
                      </a:r>
                      <a:r>
                        <a:rPr lang="ru-RU" sz="1400" baseline="0" dirty="0">
                          <a:effectLst/>
                        </a:rPr>
                        <a:t>Определяет нанесение </a:t>
                      </a:r>
                      <a:r>
                        <a:rPr lang="ru-RU" sz="1400" baseline="0" dirty="0" err="1">
                          <a:effectLst/>
                        </a:rPr>
                        <a:t>термоотверждаемых</a:t>
                      </a:r>
                      <a:r>
                        <a:rPr lang="ru-RU" sz="1400" baseline="0" dirty="0">
                          <a:effectLst/>
                        </a:rPr>
                        <a:t> </a:t>
                      </a:r>
                      <a:r>
                        <a:rPr lang="ru-RU" sz="1400" dirty="0">
                          <a:effectLst/>
                        </a:rPr>
                        <a:t>внутренних покрытий на основе</a:t>
                      </a:r>
                      <a:r>
                        <a:rPr lang="ru-RU" sz="1400" baseline="0" dirty="0">
                          <a:effectLst/>
                        </a:rPr>
                        <a:t> эпоксидной смолы для </a:t>
                      </a:r>
                      <a:r>
                        <a:rPr lang="ru-RU" sz="1400" dirty="0">
                          <a:effectLst/>
                        </a:rPr>
                        <a:t>линейных трубопроводов)</a:t>
                      </a:r>
                    </a:p>
                  </a:txBody>
                  <a:tcPr anchor="ctr"/>
                </a:tc>
                <a:tc>
                  <a:txBody>
                    <a:bodyPr/>
                    <a:lstStyle/>
                    <a:p>
                      <a:pPr algn="ctr"/>
                      <a:r>
                        <a:rPr lang="ru-RU" sz="1400" dirty="0">
                          <a:effectLst/>
                        </a:rPr>
                        <a:t>Программа квалификационных испытаний </a:t>
                      </a:r>
                      <a:r>
                        <a:rPr lang="ru-RU" sz="1400" baseline="0" dirty="0">
                          <a:effectLst/>
                        </a:rPr>
                        <a:t>на трубную продукцию с внутренним антикоррозионным  покрытием</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baseline="0" dirty="0">
                          <a:effectLst/>
                        </a:rPr>
                        <a:t>(Определяет к</a:t>
                      </a:r>
                      <a:r>
                        <a:rPr lang="ru-RU" sz="1400" dirty="0">
                          <a:effectLst/>
                        </a:rPr>
                        <a:t>валификационные испытания </a:t>
                      </a:r>
                      <a:r>
                        <a:rPr lang="ru-RU" sz="1400" baseline="0" dirty="0">
                          <a:effectLst/>
                        </a:rPr>
                        <a:t>для трубной продукции различного назначения)</a:t>
                      </a:r>
                      <a:endParaRPr lang="ru-RU" sz="1400" dirty="0">
                        <a:effectLst/>
                      </a:endParaRPr>
                    </a:p>
                  </a:txBody>
                  <a:tcPr anchor="ctr"/>
                </a:tc>
                <a:tc>
                  <a:txBody>
                    <a:bodyPr/>
                    <a:lstStyle/>
                    <a:p>
                      <a:pPr algn="ctr"/>
                      <a:r>
                        <a:rPr lang="ru-RU" sz="1400" dirty="0">
                          <a:effectLst/>
                        </a:rPr>
                        <a:t>Технические требования</a:t>
                      </a:r>
                      <a:r>
                        <a:rPr lang="ru-RU" sz="1400" baseline="0" dirty="0">
                          <a:effectLst/>
                        </a:rPr>
                        <a:t> на трубную продукцию с внутренним покрытием для строительства трубопроводов</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baseline="0" dirty="0">
                          <a:effectLst/>
                        </a:rPr>
                        <a:t>(Определяет нанесение </a:t>
                      </a:r>
                      <a:r>
                        <a:rPr lang="ru-RU" sz="1400" dirty="0">
                          <a:effectLst/>
                        </a:rPr>
                        <a:t>внутренних покрытий</a:t>
                      </a:r>
                      <a:r>
                        <a:rPr lang="ru-RU" sz="1400" baseline="0" dirty="0">
                          <a:effectLst/>
                        </a:rPr>
                        <a:t> для </a:t>
                      </a:r>
                      <a:r>
                        <a:rPr lang="ru-RU" sz="1400" dirty="0">
                          <a:effectLst/>
                        </a:rPr>
                        <a:t>линейных трубопроводов</a:t>
                      </a:r>
                      <a:r>
                        <a:rPr lang="ru-RU" sz="1400" baseline="0" dirty="0">
                          <a:effectLst/>
                        </a:rPr>
                        <a:t>)</a:t>
                      </a:r>
                      <a:endParaRPr lang="ru-RU" sz="1400" dirty="0">
                        <a:effectLst/>
                      </a:endParaRPr>
                    </a:p>
                  </a:txBody>
                  <a:tcPr anchor="ctr"/>
                </a:tc>
                <a:extLst>
                  <a:ext uri="{0D108BD9-81ED-4DB2-BD59-A6C34878D82A}">
                    <a16:rowId xmlns:a16="http://schemas.microsoft.com/office/drawing/2014/main" xmlns="" val="2991959495"/>
                  </a:ext>
                </a:extLst>
              </a:tr>
              <a:tr h="895448">
                <a:tc>
                  <a:txBody>
                    <a:bodyPr/>
                    <a:lstStyle/>
                    <a:p>
                      <a:endParaRPr lang="ru-RU" sz="1800" dirty="0">
                        <a:effectLst/>
                      </a:endParaRPr>
                    </a:p>
                  </a:txBody>
                  <a:tcPr anchor="ctr"/>
                </a:tc>
                <a:tc>
                  <a:txBody>
                    <a:bodyPr/>
                    <a:lstStyle/>
                    <a:p>
                      <a:pPr algn="ctr"/>
                      <a:endParaRPr lang="ru-RU" sz="1400" dirty="0">
                        <a:effectLst/>
                      </a:endParaRPr>
                    </a:p>
                  </a:txBody>
                  <a:tcPr anchor="ctr"/>
                </a:tc>
                <a:tc gridSpan="4">
                  <a:txBody>
                    <a:bodyPr/>
                    <a:lstStyle/>
                    <a:p>
                      <a:pPr algn="ctr"/>
                      <a:r>
                        <a:rPr lang="ru-RU" sz="1400" dirty="0">
                          <a:effectLst/>
                        </a:rPr>
                        <a:t>Результаты квалификационных</a:t>
                      </a:r>
                      <a:r>
                        <a:rPr lang="ru-RU" sz="1400" baseline="0" dirty="0">
                          <a:effectLst/>
                        </a:rPr>
                        <a:t> испытаний должны быть представлены независимой сертифицированной лабораторией, одобренной и согласованной нефтяной компанией-заказчиком и соответствовать техническим требованиям нефтяной компании</a:t>
                      </a:r>
                      <a:endParaRPr lang="ru-RU" sz="1400" dirty="0">
                        <a:effectLst/>
                      </a:endParaRPr>
                    </a:p>
                  </a:txBody>
                  <a:tcPr anchor="ctr"/>
                </a:tc>
                <a:tc hMerge="1">
                  <a:txBody>
                    <a:bodyPr/>
                    <a:lstStyle/>
                    <a:p>
                      <a:endParaRPr lang="ru-RU" sz="1400" dirty="0"/>
                    </a:p>
                  </a:txBody>
                  <a:tcPr anchor="ctr"/>
                </a:tc>
                <a:tc hMerge="1">
                  <a:txBody>
                    <a:bodyPr/>
                    <a:lstStyle/>
                    <a:p>
                      <a:endParaRPr lang="ru-RU" sz="1400" dirty="0"/>
                    </a:p>
                  </a:txBody>
                  <a:tcPr anchor="ctr"/>
                </a:tc>
                <a:tc hMerge="1">
                  <a:txBody>
                    <a:bodyPr/>
                    <a:lstStyle/>
                    <a:p>
                      <a:pPr algn="ctr"/>
                      <a:endParaRPr lang="ru-RU" sz="1200" dirty="0">
                        <a:effectLst/>
                      </a:endParaRPr>
                    </a:p>
                  </a:txBody>
                  <a:tcPr anchor="ctr"/>
                </a:tc>
                <a:extLst>
                  <a:ext uri="{0D108BD9-81ED-4DB2-BD59-A6C34878D82A}">
                    <a16:rowId xmlns:a16="http://schemas.microsoft.com/office/drawing/2014/main" xmlns="" val="2754080881"/>
                  </a:ext>
                </a:extLst>
              </a:tr>
            </a:tbl>
          </a:graphicData>
        </a:graphic>
      </p:graphicFrame>
      <p:sp>
        <p:nvSpPr>
          <p:cNvPr id="9" name="Заголовок 1"/>
          <p:cNvSpPr txBox="1">
            <a:spLocks/>
          </p:cNvSpPr>
          <p:nvPr/>
        </p:nvSpPr>
        <p:spPr>
          <a:xfrm>
            <a:off x="0" y="0"/>
            <a:ext cx="9144000" cy="572586"/>
          </a:xfrm>
          <a:prstGeom prst="rect">
            <a:avLst/>
          </a:prstGeom>
        </p:spPr>
        <p:txBody>
          <a:bodyPr vert="horz" wrap="square" lIns="0" tIns="0" rIns="0" bIns="0" rtlCol="0" anchor="ctr">
            <a:noAutofit/>
          </a:bodyPr>
          <a:lst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a:lstStyle>
          <a:p>
            <a:r>
              <a:rPr lang="ru-RU" b="1" dirty="0">
                <a:solidFill>
                  <a:schemeClr val="tx2"/>
                </a:solidFill>
              </a:rPr>
              <a:t>Тенденции процедур проведения испытаний</a:t>
            </a:r>
          </a:p>
        </p:txBody>
      </p:sp>
      <p:sp>
        <p:nvSpPr>
          <p:cNvPr id="10" name="Rectangle 9"/>
          <p:cNvSpPr/>
          <p:nvPr/>
        </p:nvSpPr>
        <p:spPr>
          <a:xfrm>
            <a:off x="0" y="542167"/>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dirty="0"/>
              <a:t>Существующие стандарты испытаний </a:t>
            </a:r>
          </a:p>
        </p:txBody>
      </p:sp>
    </p:spTree>
    <p:extLst>
      <p:ext uri="{BB962C8B-B14F-4D97-AF65-F5344CB8AC3E}">
        <p14:creationId xmlns:p14="http://schemas.microsoft.com/office/powerpoint/2010/main" val="7360369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1422"/>
          <p:cNvGraphicFramePr>
            <a:graphicFrameLocks noGrp="1"/>
          </p:cNvGraphicFramePr>
          <p:nvPr>
            <p:ph idx="1"/>
            <p:extLst>
              <p:ext uri="{D42A27DB-BD31-4B8C-83A1-F6EECF244321}">
                <p14:modId xmlns:p14="http://schemas.microsoft.com/office/powerpoint/2010/main" val="1137238038"/>
              </p:ext>
            </p:extLst>
          </p:nvPr>
        </p:nvGraphicFramePr>
        <p:xfrm>
          <a:off x="37318" y="1487607"/>
          <a:ext cx="8942909" cy="4695362"/>
        </p:xfrm>
        <a:graphic>
          <a:graphicData uri="http://schemas.openxmlformats.org/drawingml/2006/table">
            <a:tbl>
              <a:tblPr firstRow="1" bandRow="1">
                <a:tableStyleId>{5940675A-B579-460E-94D1-54222C63F5DA}</a:tableStyleId>
              </a:tblPr>
              <a:tblGrid>
                <a:gridCol w="2487512">
                  <a:extLst>
                    <a:ext uri="{9D8B030D-6E8A-4147-A177-3AD203B41FA5}">
                      <a16:colId xmlns:a16="http://schemas.microsoft.com/office/drawing/2014/main" xmlns="" val="525680715"/>
                    </a:ext>
                  </a:extLst>
                </a:gridCol>
                <a:gridCol w="3740479">
                  <a:extLst>
                    <a:ext uri="{9D8B030D-6E8A-4147-A177-3AD203B41FA5}">
                      <a16:colId xmlns:a16="http://schemas.microsoft.com/office/drawing/2014/main" xmlns="" val="2058659271"/>
                    </a:ext>
                  </a:extLst>
                </a:gridCol>
                <a:gridCol w="1234544">
                  <a:extLst>
                    <a:ext uri="{9D8B030D-6E8A-4147-A177-3AD203B41FA5}">
                      <a16:colId xmlns:a16="http://schemas.microsoft.com/office/drawing/2014/main" xmlns="" val="2158802735"/>
                    </a:ext>
                  </a:extLst>
                </a:gridCol>
                <a:gridCol w="1480374">
                  <a:extLst>
                    <a:ext uri="{9D8B030D-6E8A-4147-A177-3AD203B41FA5}">
                      <a16:colId xmlns:a16="http://schemas.microsoft.com/office/drawing/2014/main" xmlns="" val="641984806"/>
                    </a:ext>
                  </a:extLst>
                </a:gridCol>
              </a:tblGrid>
              <a:tr h="546936">
                <a:tc>
                  <a:txBody>
                    <a:bodyPr/>
                    <a:lstStyle/>
                    <a:p>
                      <a:pPr algn="ctr"/>
                      <a:r>
                        <a:rPr lang="ru-RU" sz="1600" b="1" dirty="0"/>
                        <a:t>Тип испытаний</a:t>
                      </a:r>
                    </a:p>
                  </a:txBody>
                  <a:tcPr anchor="ctr"/>
                </a:tc>
                <a:tc gridSpan="2">
                  <a:txBody>
                    <a:bodyPr/>
                    <a:lstStyle/>
                    <a:p>
                      <a:pPr algn="ctr"/>
                      <a:r>
                        <a:rPr lang="ru-RU" sz="1600" b="1" dirty="0"/>
                        <a:t>Условия испытаний</a:t>
                      </a:r>
                    </a:p>
                  </a:txBody>
                  <a:tcPr anchor="ctr"/>
                </a:tc>
                <a:tc hMerge="1">
                  <a:txBody>
                    <a:bodyPr/>
                    <a:lstStyle/>
                    <a:p>
                      <a:endParaRPr lang="ru-RU" dirty="0"/>
                    </a:p>
                  </a:txBody>
                  <a:tcPr/>
                </a:tc>
                <a:tc>
                  <a:txBody>
                    <a:bodyPr/>
                    <a:lstStyle/>
                    <a:p>
                      <a:pPr algn="ctr"/>
                      <a:r>
                        <a:rPr lang="ru-RU" sz="1600" b="1" dirty="0"/>
                        <a:t>Результаты испытаний</a:t>
                      </a:r>
                    </a:p>
                  </a:txBody>
                  <a:tcPr anchor="ctr"/>
                </a:tc>
                <a:extLst>
                  <a:ext uri="{0D108BD9-81ED-4DB2-BD59-A6C34878D82A}">
                    <a16:rowId xmlns:a16="http://schemas.microsoft.com/office/drawing/2014/main" xmlns="" val="1654424515"/>
                  </a:ext>
                </a:extLst>
              </a:tr>
              <a:tr h="259075">
                <a:tc rowSpan="3">
                  <a:txBody>
                    <a:bodyPr/>
                    <a:lstStyle/>
                    <a:p>
                      <a:pPr algn="ctr"/>
                      <a:r>
                        <a:rPr lang="ru-RU" sz="1400" b="1" dirty="0"/>
                        <a:t>Эластичность</a:t>
                      </a:r>
                    </a:p>
                    <a:p>
                      <a:pPr algn="ctr"/>
                      <a:endParaRPr lang="ru-RU" sz="1400" b="0" dirty="0"/>
                    </a:p>
                    <a:p>
                      <a:pPr algn="ctr"/>
                      <a:r>
                        <a:rPr lang="en-US" sz="1400" b="0" dirty="0"/>
                        <a:t>09-SAAMSS-091</a:t>
                      </a:r>
                      <a:endParaRPr lang="ru-RU" sz="1400" b="0" dirty="0"/>
                    </a:p>
                    <a:p>
                      <a:pPr algn="ctr"/>
                      <a:r>
                        <a:rPr lang="ru-RU" sz="1400" b="0" dirty="0"/>
                        <a:t>Параграф 10.7</a:t>
                      </a:r>
                    </a:p>
                  </a:txBody>
                  <a:tcPr anchor="ctr"/>
                </a:tc>
                <a:tc rowSpan="3">
                  <a:txBody>
                    <a:bodyPr/>
                    <a:lstStyle/>
                    <a:p>
                      <a:r>
                        <a:rPr lang="ru-RU" sz="1200" dirty="0"/>
                        <a:t>Загиб</a:t>
                      </a:r>
                      <a:r>
                        <a:rPr lang="ru-RU" sz="1200" baseline="0" dirty="0"/>
                        <a:t> плоской пластины на 60</a:t>
                      </a:r>
                      <a:r>
                        <a:rPr lang="en-US" sz="1200" kern="1200" dirty="0">
                          <a:solidFill>
                            <a:schemeClr val="tx1"/>
                          </a:solidFill>
                          <a:latin typeface="+mn-lt"/>
                          <a:ea typeface="+mn-ea"/>
                          <a:cs typeface="+mn-cs"/>
                        </a:rPr>
                        <a:t>°</a:t>
                      </a:r>
                      <a:r>
                        <a:rPr lang="ru-RU" sz="1200" baseline="0" dirty="0"/>
                        <a:t> вокруг оправки толщиной 25,4 мм со следующими характеристиками:</a:t>
                      </a:r>
                    </a:p>
                    <a:p>
                      <a:r>
                        <a:rPr lang="ru-RU" sz="1200" dirty="0"/>
                        <a:t>Радиус</a:t>
                      </a:r>
                      <a:r>
                        <a:rPr lang="en-US" sz="1200" dirty="0"/>
                        <a:t> </a:t>
                      </a:r>
                      <a:r>
                        <a:rPr lang="ru-RU" sz="1200" dirty="0"/>
                        <a:t>оправки: 95,2 мм</a:t>
                      </a:r>
                    </a:p>
                    <a:p>
                      <a:r>
                        <a:rPr lang="ru-RU" sz="1200" dirty="0"/>
                        <a:t>Хорда:</a:t>
                      </a:r>
                      <a:r>
                        <a:rPr lang="ru-RU" sz="1200" baseline="0" dirty="0"/>
                        <a:t> 152 мм</a:t>
                      </a:r>
                    </a:p>
                    <a:p>
                      <a:r>
                        <a:rPr lang="ru-RU" sz="1200" baseline="0" dirty="0"/>
                        <a:t>Дуга: 178 мм</a:t>
                      </a:r>
                      <a:endParaRPr lang="ru-RU" sz="12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25°C/77°F</a:t>
                      </a:r>
                    </a:p>
                  </a:txBody>
                  <a:tcPr anchor="ctr"/>
                </a:tc>
                <a:tc>
                  <a:txBody>
                    <a:bodyPr/>
                    <a:lstStyle/>
                    <a:p>
                      <a:pPr algn="ctr"/>
                      <a:r>
                        <a:rPr lang="ru-RU" sz="1200" dirty="0"/>
                        <a:t>пройден</a:t>
                      </a:r>
                    </a:p>
                  </a:txBody>
                  <a:tcPr anchor="ctr"/>
                </a:tc>
                <a:extLst>
                  <a:ext uri="{0D108BD9-81ED-4DB2-BD59-A6C34878D82A}">
                    <a16:rowId xmlns:a16="http://schemas.microsoft.com/office/drawing/2014/main" xmlns="" val="81256854"/>
                  </a:ext>
                </a:extLst>
              </a:tr>
              <a:tr h="259075">
                <a:tc vMerge="1">
                  <a:txBody>
                    <a:bodyPr/>
                    <a:lstStyle/>
                    <a:p>
                      <a:endParaRPr lang="ru-RU" sz="1200" dirty="0"/>
                    </a:p>
                  </a:txBody>
                  <a:tcPr/>
                </a:tc>
                <a:tc vMerge="1">
                  <a:txBody>
                    <a:bodyPr/>
                    <a:lstStyle/>
                    <a:p>
                      <a:endParaRPr lang="ru-RU"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10°C/50°F</a:t>
                      </a:r>
                    </a:p>
                  </a:txBody>
                  <a:tcPr anchor="ctr"/>
                </a:tc>
                <a:tc>
                  <a:txBody>
                    <a:bodyPr/>
                    <a:lstStyle/>
                    <a:p>
                      <a:pPr algn="ctr"/>
                      <a:r>
                        <a:rPr lang="ru-RU" sz="1200" dirty="0"/>
                        <a:t>пройден</a:t>
                      </a:r>
                    </a:p>
                  </a:txBody>
                  <a:tcPr anchor="ctr"/>
                </a:tc>
                <a:extLst>
                  <a:ext uri="{0D108BD9-81ED-4DB2-BD59-A6C34878D82A}">
                    <a16:rowId xmlns:a16="http://schemas.microsoft.com/office/drawing/2014/main" xmlns="" val="1559758955"/>
                  </a:ext>
                </a:extLst>
              </a:tr>
              <a:tr h="431792">
                <a:tc vMerge="1">
                  <a:txBody>
                    <a:bodyPr/>
                    <a:lstStyle/>
                    <a:p>
                      <a:endParaRPr lang="ru-RU" sz="1200" dirty="0"/>
                    </a:p>
                  </a:txBody>
                  <a:tcPr/>
                </a:tc>
                <a:tc vMerge="1">
                  <a:txBody>
                    <a:bodyPr/>
                    <a:lstStyle/>
                    <a:p>
                      <a:endParaRPr lang="ru-RU"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5°C/41°F</a:t>
                      </a:r>
                    </a:p>
                  </a:txBody>
                  <a:tcPr anchor="ctr"/>
                </a:tc>
                <a:tc>
                  <a:txBody>
                    <a:bodyPr/>
                    <a:lstStyle/>
                    <a:p>
                      <a:pPr algn="ctr"/>
                      <a:r>
                        <a:rPr lang="ru-RU" sz="1200" dirty="0"/>
                        <a:t>пройден</a:t>
                      </a:r>
                    </a:p>
                  </a:txBody>
                  <a:tcPr anchor="ctr"/>
                </a:tc>
                <a:extLst>
                  <a:ext uri="{0D108BD9-81ED-4DB2-BD59-A6C34878D82A}">
                    <a16:rowId xmlns:a16="http://schemas.microsoft.com/office/drawing/2014/main" xmlns="" val="841137804"/>
                  </a:ext>
                </a:extLst>
              </a:tr>
              <a:tr h="1295375">
                <a:tc>
                  <a:txBody>
                    <a:bodyPr/>
                    <a:lstStyle/>
                    <a:p>
                      <a:pPr algn="ctr"/>
                      <a:r>
                        <a:rPr lang="ru-RU" sz="1400" b="1" dirty="0"/>
                        <a:t>Химическое воздействие</a:t>
                      </a:r>
                    </a:p>
                    <a:p>
                      <a:pPr algn="ctr"/>
                      <a:r>
                        <a:rPr lang="ru-RU" sz="1400" b="1" dirty="0"/>
                        <a:t>(автоклав)</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t>09-SAAMSS-091</a:t>
                      </a:r>
                      <a:endParaRPr lang="ru-RU" sz="1400" b="0" dirty="0"/>
                    </a:p>
                    <a:p>
                      <a:pPr algn="ctr"/>
                      <a:r>
                        <a:rPr lang="ru-RU" sz="1400" dirty="0"/>
                        <a:t>Приложение А</a:t>
                      </a:r>
                    </a:p>
                    <a:p>
                      <a:pPr algn="ctr"/>
                      <a:r>
                        <a:rPr lang="ru-RU" sz="1400" dirty="0"/>
                        <a:t>Таблица</a:t>
                      </a:r>
                      <a:r>
                        <a:rPr lang="ru-RU" sz="1400" baseline="0" dirty="0"/>
                        <a:t> А1</a:t>
                      </a:r>
                    </a:p>
                    <a:p>
                      <a:pPr algn="ctr"/>
                      <a:r>
                        <a:rPr lang="ru-RU" sz="1400" baseline="0" dirty="0"/>
                        <a:t>а) заменитель морской воды</a:t>
                      </a:r>
                      <a:endParaRPr lang="ru-RU" sz="1400" dirty="0"/>
                    </a:p>
                  </a:txBody>
                  <a:tcPr anchor="ctr"/>
                </a:tc>
                <a:tc gridSpan="2">
                  <a:txBody>
                    <a:bodyPr/>
                    <a:lstStyle/>
                    <a:p>
                      <a:r>
                        <a:rPr lang="ru-RU" sz="1200" kern="1200" dirty="0">
                          <a:solidFill>
                            <a:schemeClr val="tx1"/>
                          </a:solidFill>
                          <a:latin typeface="+mn-lt"/>
                          <a:ea typeface="+mn-ea"/>
                          <a:cs typeface="+mn-cs"/>
                        </a:rPr>
                        <a:t>Температура: </a:t>
                      </a:r>
                      <a:r>
                        <a:rPr lang="en-US" sz="1200" kern="1200" dirty="0">
                          <a:solidFill>
                            <a:schemeClr val="tx1"/>
                          </a:solidFill>
                          <a:latin typeface="+mn-lt"/>
                          <a:ea typeface="+mn-ea"/>
                          <a:cs typeface="+mn-cs"/>
                        </a:rPr>
                        <a:t>95°C/203°F</a:t>
                      </a:r>
                      <a:endParaRPr lang="ru-RU"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latin typeface="+mn-lt"/>
                          <a:ea typeface="+mn-ea"/>
                          <a:cs typeface="+mn-cs"/>
                        </a:rPr>
                        <a:t>Давление:</a:t>
                      </a:r>
                      <a:r>
                        <a:rPr lang="ru-RU" sz="1200" kern="1200" baseline="0" dirty="0">
                          <a:solidFill>
                            <a:schemeClr val="tx1"/>
                          </a:solidFill>
                          <a:latin typeface="+mn-lt"/>
                          <a:ea typeface="+mn-ea"/>
                          <a:cs typeface="+mn-cs"/>
                        </a:rPr>
                        <a:t> 3000 </a:t>
                      </a:r>
                      <a:r>
                        <a:rPr lang="en-US" sz="1200" kern="1200" baseline="0" dirty="0">
                          <a:solidFill>
                            <a:schemeClr val="tx1"/>
                          </a:solidFill>
                          <a:latin typeface="+mn-lt"/>
                          <a:ea typeface="+mn-ea"/>
                          <a:cs typeface="+mn-cs"/>
                        </a:rPr>
                        <a:t>psi/20.68 </a:t>
                      </a:r>
                      <a:r>
                        <a:rPr lang="ru-RU" sz="1200" kern="1200" baseline="0" dirty="0">
                          <a:solidFill>
                            <a:schemeClr val="tx1"/>
                          </a:solidFill>
                          <a:latin typeface="+mn-lt"/>
                          <a:ea typeface="+mn-ea"/>
                          <a:cs typeface="+mn-cs"/>
                        </a:rPr>
                        <a:t>Мпа</a:t>
                      </a:r>
                    </a:p>
                    <a:p>
                      <a:r>
                        <a:rPr lang="ru-RU" sz="1200" kern="1200" baseline="0" dirty="0">
                          <a:solidFill>
                            <a:schemeClr val="tx1"/>
                          </a:solidFill>
                          <a:latin typeface="+mn-lt"/>
                          <a:ea typeface="+mn-ea"/>
                          <a:cs typeface="+mn-cs"/>
                        </a:rPr>
                        <a:t>Газовая фаза: </a:t>
                      </a:r>
                      <a:r>
                        <a:rPr lang="en-US" sz="1200" kern="1200" baseline="0" dirty="0">
                          <a:solidFill>
                            <a:schemeClr val="tx1"/>
                          </a:solidFill>
                          <a:latin typeface="+mn-lt"/>
                          <a:ea typeface="+mn-ea"/>
                          <a:cs typeface="+mn-cs"/>
                        </a:rPr>
                        <a:t>N2</a:t>
                      </a:r>
                    </a:p>
                    <a:p>
                      <a:r>
                        <a:rPr lang="ru-RU" sz="1200" kern="1200" baseline="0" dirty="0">
                          <a:solidFill>
                            <a:schemeClr val="tx1"/>
                          </a:solidFill>
                          <a:latin typeface="+mn-lt"/>
                          <a:ea typeface="+mn-ea"/>
                          <a:cs typeface="+mn-cs"/>
                        </a:rPr>
                        <a:t>Водная фаза: </a:t>
                      </a:r>
                      <a:r>
                        <a:rPr lang="ru-RU" sz="1200" baseline="0" dirty="0"/>
                        <a:t>заменитель морской воды (</a:t>
                      </a:r>
                      <a:r>
                        <a:rPr lang="en-US" sz="1200" baseline="0" dirty="0"/>
                        <a:t>ASTM D1141</a:t>
                      </a:r>
                      <a:r>
                        <a:rPr lang="ru-RU" sz="1200" baseline="0" dirty="0"/>
                        <a:t>)</a:t>
                      </a:r>
                      <a:endParaRPr lang="en-US" sz="1200" baseline="0" dirty="0"/>
                    </a:p>
                    <a:p>
                      <a:r>
                        <a:rPr lang="ru-RU" sz="1200" kern="1200" baseline="0" dirty="0">
                          <a:solidFill>
                            <a:schemeClr val="tx1"/>
                          </a:solidFill>
                          <a:latin typeface="+mn-lt"/>
                          <a:ea typeface="+mn-ea"/>
                          <a:cs typeface="+mn-cs"/>
                        </a:rPr>
                        <a:t>Продолжительность: 24 ч</a:t>
                      </a:r>
                    </a:p>
                    <a:p>
                      <a:r>
                        <a:rPr lang="ru-RU" sz="1200" kern="1200" baseline="0" dirty="0" err="1">
                          <a:solidFill>
                            <a:schemeClr val="tx1"/>
                          </a:solidFill>
                          <a:latin typeface="+mn-lt"/>
                          <a:ea typeface="+mn-ea"/>
                          <a:cs typeface="+mn-cs"/>
                        </a:rPr>
                        <a:t>Декомпресссия</a:t>
                      </a:r>
                      <a:r>
                        <a:rPr lang="ru-RU" sz="1200" kern="1200" baseline="0" dirty="0">
                          <a:solidFill>
                            <a:schemeClr val="tx1"/>
                          </a:solidFill>
                          <a:latin typeface="+mn-lt"/>
                          <a:ea typeface="+mn-ea"/>
                          <a:cs typeface="+mn-cs"/>
                        </a:rPr>
                        <a:t>: охлаждение до 90</a:t>
                      </a:r>
                      <a:r>
                        <a:rPr lang="en-US" sz="1200" kern="1200" dirty="0">
                          <a:solidFill>
                            <a:schemeClr val="tx1"/>
                          </a:solidFill>
                          <a:latin typeface="+mn-lt"/>
                          <a:ea typeface="+mn-ea"/>
                          <a:cs typeface="+mn-cs"/>
                        </a:rPr>
                        <a:t>°</a:t>
                      </a:r>
                      <a:r>
                        <a:rPr lang="ru-RU" sz="1200" kern="1200" baseline="0" dirty="0">
                          <a:solidFill>
                            <a:schemeClr val="tx1"/>
                          </a:solidFill>
                          <a:latin typeface="+mn-lt"/>
                          <a:ea typeface="+mn-ea"/>
                          <a:cs typeface="+mn-cs"/>
                        </a:rPr>
                        <a:t>С и сброс давления в течении 1-3 минут</a:t>
                      </a:r>
                      <a:endParaRPr lang="ru-RU" sz="1200" kern="1200" dirty="0">
                        <a:solidFill>
                          <a:schemeClr val="tx1"/>
                        </a:solidFill>
                        <a:latin typeface="+mn-lt"/>
                        <a:ea typeface="+mn-ea"/>
                        <a:cs typeface="+mn-cs"/>
                      </a:endParaRPr>
                    </a:p>
                  </a:txBody>
                  <a:tcPr/>
                </a:tc>
                <a:tc hMerge="1">
                  <a:txBody>
                    <a:bodyPr/>
                    <a:lstStyle/>
                    <a:p>
                      <a:endParaRPr lang="ru-RU" sz="1050" dirty="0"/>
                    </a:p>
                  </a:txBody>
                  <a:tcPr/>
                </a:tc>
                <a:tc>
                  <a:txBody>
                    <a:bodyPr/>
                    <a:lstStyle/>
                    <a:p>
                      <a:pPr algn="ctr"/>
                      <a:r>
                        <a:rPr lang="ru-RU" sz="1200" dirty="0"/>
                        <a:t>пройден</a:t>
                      </a:r>
                    </a:p>
                  </a:txBody>
                  <a:tcPr anchor="ctr"/>
                </a:tc>
                <a:extLst>
                  <a:ext uri="{0D108BD9-81ED-4DB2-BD59-A6C34878D82A}">
                    <a16:rowId xmlns:a16="http://schemas.microsoft.com/office/drawing/2014/main" xmlns="" val="413984664"/>
                  </a:ext>
                </a:extLst>
              </a:tr>
              <a:tr h="1738802">
                <a:tc>
                  <a:txBody>
                    <a:bodyPr/>
                    <a:lstStyle/>
                    <a:p>
                      <a:pPr algn="ctr"/>
                      <a:r>
                        <a:rPr lang="ru-RU" sz="1400" b="1" dirty="0"/>
                        <a:t>Химическое воздействие</a:t>
                      </a:r>
                    </a:p>
                    <a:p>
                      <a:pPr algn="ctr"/>
                      <a:r>
                        <a:rPr lang="ru-RU" sz="1400" b="1" dirty="0"/>
                        <a:t>(автоклав)</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t>09-SAAMSS-091</a:t>
                      </a:r>
                      <a:endParaRPr lang="ru-RU" sz="1400" b="0" dirty="0"/>
                    </a:p>
                    <a:p>
                      <a:pPr algn="ctr"/>
                      <a:r>
                        <a:rPr lang="ru-RU" sz="1400" dirty="0"/>
                        <a:t>Приложение А</a:t>
                      </a:r>
                    </a:p>
                    <a:p>
                      <a:pPr algn="ctr"/>
                      <a:r>
                        <a:rPr lang="ru-RU" sz="1400" dirty="0"/>
                        <a:t>Таблица</a:t>
                      </a:r>
                      <a:r>
                        <a:rPr lang="ru-RU" sz="1400" baseline="0" dirty="0"/>
                        <a:t> А1</a:t>
                      </a:r>
                    </a:p>
                    <a:p>
                      <a:pPr algn="ctr"/>
                      <a:r>
                        <a:rPr lang="en-US" sz="1400" baseline="0" dirty="0"/>
                        <a:t>b</a:t>
                      </a:r>
                      <a:r>
                        <a:rPr lang="ru-RU" sz="1400" baseline="0" dirty="0"/>
                        <a:t>) пластовая вода</a:t>
                      </a:r>
                      <a:endParaRPr lang="ru-RU" sz="1400" dirty="0"/>
                    </a:p>
                    <a:p>
                      <a:endParaRPr lang="ru-RU" sz="1400" dirty="0"/>
                    </a:p>
                  </a:txBody>
                  <a:tcPr/>
                </a:tc>
                <a:tc gridSpan="2">
                  <a:txBody>
                    <a:bodyPr/>
                    <a:lstStyle/>
                    <a:p>
                      <a:r>
                        <a:rPr lang="ru-RU" sz="1200" kern="1200" dirty="0">
                          <a:solidFill>
                            <a:schemeClr val="tx1"/>
                          </a:solidFill>
                          <a:latin typeface="+mn-lt"/>
                          <a:ea typeface="+mn-ea"/>
                          <a:cs typeface="+mn-cs"/>
                        </a:rPr>
                        <a:t>Температура: </a:t>
                      </a:r>
                      <a:r>
                        <a:rPr lang="en-US" sz="1200" kern="1200" dirty="0">
                          <a:solidFill>
                            <a:schemeClr val="tx1"/>
                          </a:solidFill>
                          <a:latin typeface="+mn-lt"/>
                          <a:ea typeface="+mn-ea"/>
                          <a:cs typeface="+mn-cs"/>
                        </a:rPr>
                        <a:t>95°C/203°F</a:t>
                      </a:r>
                      <a:endParaRPr lang="ru-RU" sz="1200" kern="1200" dirty="0">
                        <a:solidFill>
                          <a:schemeClr val="tx1"/>
                        </a:solidFill>
                        <a:latin typeface="+mn-lt"/>
                        <a:ea typeface="+mn-ea"/>
                        <a:cs typeface="+mn-cs"/>
                      </a:endParaRPr>
                    </a:p>
                    <a:p>
                      <a:r>
                        <a:rPr lang="ru-RU" sz="1200" kern="1200" dirty="0">
                          <a:solidFill>
                            <a:schemeClr val="tx1"/>
                          </a:solidFill>
                          <a:latin typeface="+mn-lt"/>
                          <a:ea typeface="+mn-ea"/>
                          <a:cs typeface="+mn-cs"/>
                        </a:rPr>
                        <a:t>Давление:</a:t>
                      </a:r>
                      <a:r>
                        <a:rPr lang="ru-RU" sz="1200" kern="1200" baseline="0" dirty="0">
                          <a:solidFill>
                            <a:schemeClr val="tx1"/>
                          </a:solidFill>
                          <a:latin typeface="+mn-lt"/>
                          <a:ea typeface="+mn-ea"/>
                          <a:cs typeface="+mn-cs"/>
                        </a:rPr>
                        <a:t> 3000 </a:t>
                      </a:r>
                      <a:r>
                        <a:rPr lang="en-US" sz="1200" kern="1200" baseline="0" dirty="0">
                          <a:solidFill>
                            <a:schemeClr val="tx1"/>
                          </a:solidFill>
                          <a:latin typeface="+mn-lt"/>
                          <a:ea typeface="+mn-ea"/>
                          <a:cs typeface="+mn-cs"/>
                        </a:rPr>
                        <a:t>psi/20.68 </a:t>
                      </a:r>
                      <a:r>
                        <a:rPr lang="ru-RU" sz="1200" kern="1200" baseline="0" dirty="0">
                          <a:solidFill>
                            <a:schemeClr val="tx1"/>
                          </a:solidFill>
                          <a:latin typeface="+mn-lt"/>
                          <a:ea typeface="+mn-ea"/>
                          <a:cs typeface="+mn-cs"/>
                        </a:rPr>
                        <a:t>Мпа</a:t>
                      </a:r>
                    </a:p>
                    <a:p>
                      <a:r>
                        <a:rPr lang="ru-RU" sz="1200" kern="1200" baseline="0" dirty="0">
                          <a:solidFill>
                            <a:schemeClr val="tx1"/>
                          </a:solidFill>
                          <a:latin typeface="+mn-lt"/>
                          <a:ea typeface="+mn-ea"/>
                          <a:cs typeface="+mn-cs"/>
                        </a:rPr>
                        <a:t>Газовая фаза: 3моль% </a:t>
                      </a:r>
                      <a:r>
                        <a:rPr lang="en-US" sz="1200" kern="1200" baseline="0" dirty="0">
                          <a:solidFill>
                            <a:schemeClr val="tx1"/>
                          </a:solidFill>
                          <a:latin typeface="+mn-lt"/>
                          <a:ea typeface="+mn-ea"/>
                          <a:cs typeface="+mn-cs"/>
                        </a:rPr>
                        <a:t>H2S, </a:t>
                      </a:r>
                      <a:r>
                        <a:rPr lang="ru-RU" sz="1200" kern="1200" baseline="0" dirty="0">
                          <a:solidFill>
                            <a:schemeClr val="tx1"/>
                          </a:solidFill>
                          <a:latin typeface="+mn-lt"/>
                          <a:ea typeface="+mn-ea"/>
                          <a:cs typeface="+mn-cs"/>
                        </a:rPr>
                        <a:t>3моль%</a:t>
                      </a:r>
                      <a:r>
                        <a:rPr lang="en-US" sz="1200" kern="1200" baseline="0" dirty="0">
                          <a:solidFill>
                            <a:schemeClr val="tx1"/>
                          </a:solidFill>
                          <a:latin typeface="+mn-lt"/>
                          <a:ea typeface="+mn-ea"/>
                          <a:cs typeface="+mn-cs"/>
                        </a:rPr>
                        <a:t> CO2 </a:t>
                      </a:r>
                      <a:r>
                        <a:rPr lang="ru-RU" sz="1200" kern="1200" baseline="0" dirty="0">
                          <a:solidFill>
                            <a:schemeClr val="tx1"/>
                          </a:solidFill>
                          <a:latin typeface="+mn-lt"/>
                          <a:ea typeface="+mn-ea"/>
                          <a:cs typeface="+mn-cs"/>
                        </a:rPr>
                        <a:t>и 94моль% СН4</a:t>
                      </a:r>
                      <a:endParaRPr lang="en-US" sz="1200" kern="1200" baseline="0" dirty="0">
                        <a:solidFill>
                          <a:schemeClr val="tx1"/>
                        </a:solidFill>
                        <a:latin typeface="+mn-lt"/>
                        <a:ea typeface="+mn-ea"/>
                        <a:cs typeface="+mn-cs"/>
                      </a:endParaRPr>
                    </a:p>
                    <a:p>
                      <a:r>
                        <a:rPr lang="ru-RU" sz="1200" kern="1200" baseline="0" dirty="0">
                          <a:solidFill>
                            <a:schemeClr val="tx1"/>
                          </a:solidFill>
                          <a:latin typeface="+mn-lt"/>
                          <a:ea typeface="+mn-ea"/>
                          <a:cs typeface="+mn-cs"/>
                        </a:rPr>
                        <a:t>Водная фаза: рассол пластовой воды (</a:t>
                      </a:r>
                      <a:r>
                        <a:rPr lang="en-US" sz="1200" kern="1200" baseline="0" dirty="0">
                          <a:solidFill>
                            <a:schemeClr val="tx1"/>
                          </a:solidFill>
                          <a:latin typeface="+mn-lt"/>
                          <a:ea typeface="+mn-ea"/>
                          <a:cs typeface="+mn-cs"/>
                        </a:rPr>
                        <a:t>Na=65,000; Ca=23,000; Mg=3,000; Cl=150,000; SO4=100; HCO3=300</a:t>
                      </a:r>
                      <a:r>
                        <a:rPr lang="ru-RU" sz="1200" kern="1200" baseline="0" dirty="0">
                          <a:solidFill>
                            <a:schemeClr val="tx1"/>
                          </a:solidFill>
                          <a:latin typeface="+mn-lt"/>
                          <a:ea typeface="+mn-ea"/>
                          <a:cs typeface="+mn-cs"/>
                        </a:rPr>
                        <a:t>)</a:t>
                      </a:r>
                      <a:endParaRPr lang="en-US" sz="1200" baseline="0" dirty="0"/>
                    </a:p>
                    <a:p>
                      <a:r>
                        <a:rPr lang="ru-RU" sz="1200" kern="1200" baseline="0" dirty="0">
                          <a:solidFill>
                            <a:schemeClr val="tx1"/>
                          </a:solidFill>
                          <a:latin typeface="+mn-lt"/>
                          <a:ea typeface="+mn-ea"/>
                          <a:cs typeface="+mn-cs"/>
                        </a:rPr>
                        <a:t>Продолжительность: 24 ч</a:t>
                      </a:r>
                    </a:p>
                    <a:p>
                      <a:r>
                        <a:rPr lang="ru-RU" sz="1200" kern="1200" baseline="0" dirty="0" err="1">
                          <a:solidFill>
                            <a:schemeClr val="tx1"/>
                          </a:solidFill>
                          <a:latin typeface="+mn-lt"/>
                          <a:ea typeface="+mn-ea"/>
                          <a:cs typeface="+mn-cs"/>
                        </a:rPr>
                        <a:t>Декомпресссия</a:t>
                      </a:r>
                      <a:r>
                        <a:rPr lang="ru-RU" sz="1200" kern="1200" baseline="0" dirty="0">
                          <a:solidFill>
                            <a:schemeClr val="tx1"/>
                          </a:solidFill>
                          <a:latin typeface="+mn-lt"/>
                          <a:ea typeface="+mn-ea"/>
                          <a:cs typeface="+mn-cs"/>
                        </a:rPr>
                        <a:t>: охлаждение до 90</a:t>
                      </a:r>
                      <a:r>
                        <a:rPr lang="en-US" sz="1200" kern="1200" dirty="0">
                          <a:solidFill>
                            <a:schemeClr val="tx1"/>
                          </a:solidFill>
                          <a:latin typeface="+mn-lt"/>
                          <a:ea typeface="+mn-ea"/>
                          <a:cs typeface="+mn-cs"/>
                        </a:rPr>
                        <a:t>°</a:t>
                      </a:r>
                      <a:r>
                        <a:rPr lang="ru-RU" sz="1200" kern="1200" baseline="0" dirty="0">
                          <a:solidFill>
                            <a:schemeClr val="tx1"/>
                          </a:solidFill>
                          <a:latin typeface="+mn-lt"/>
                          <a:ea typeface="+mn-ea"/>
                          <a:cs typeface="+mn-cs"/>
                        </a:rPr>
                        <a:t>С и сброс давления в течении 1-3 минут</a:t>
                      </a:r>
                      <a:endParaRPr lang="ru-RU" sz="1200" kern="1200" dirty="0">
                        <a:solidFill>
                          <a:schemeClr val="tx1"/>
                        </a:solidFill>
                        <a:latin typeface="+mn-lt"/>
                        <a:ea typeface="+mn-ea"/>
                        <a:cs typeface="+mn-cs"/>
                      </a:endParaRPr>
                    </a:p>
                  </a:txBody>
                  <a:tcPr/>
                </a:tc>
                <a:tc hMerge="1">
                  <a:txBody>
                    <a:bodyPr/>
                    <a:lstStyle/>
                    <a:p>
                      <a:endParaRPr lang="ru-RU" sz="1050" dirty="0"/>
                    </a:p>
                  </a:txBody>
                  <a:tcPr/>
                </a:tc>
                <a:tc>
                  <a:txBody>
                    <a:bodyPr/>
                    <a:lstStyle/>
                    <a:p>
                      <a:pPr algn="ctr"/>
                      <a:r>
                        <a:rPr lang="ru-RU" sz="1200" dirty="0"/>
                        <a:t>пройден</a:t>
                      </a:r>
                    </a:p>
                  </a:txBody>
                  <a:tcPr anchor="ctr"/>
                </a:tc>
                <a:extLst>
                  <a:ext uri="{0D108BD9-81ED-4DB2-BD59-A6C34878D82A}">
                    <a16:rowId xmlns:a16="http://schemas.microsoft.com/office/drawing/2014/main" xmlns="" val="1072625487"/>
                  </a:ext>
                </a:extLst>
              </a:tr>
            </a:tbl>
          </a:graphicData>
        </a:graphic>
      </p:graphicFrame>
      <p:pic>
        <p:nvPicPr>
          <p:cNvPr id="2" name="Рисунок 1"/>
          <p:cNvPicPr>
            <a:picLocks noChangeAspect="1"/>
          </p:cNvPicPr>
          <p:nvPr/>
        </p:nvPicPr>
        <p:blipFill>
          <a:blip r:embed="rId3"/>
          <a:stretch>
            <a:fillRect/>
          </a:stretch>
        </p:blipFill>
        <p:spPr>
          <a:xfrm flipH="1">
            <a:off x="7537582" y="3189854"/>
            <a:ext cx="337176" cy="1290868"/>
          </a:xfrm>
          <a:prstGeom prst="rect">
            <a:avLst/>
          </a:prstGeom>
        </p:spPr>
      </p:pic>
      <p:pic>
        <p:nvPicPr>
          <p:cNvPr id="3" name="Рисунок 2"/>
          <p:cNvPicPr>
            <a:picLocks noChangeAspect="1"/>
          </p:cNvPicPr>
          <p:nvPr/>
        </p:nvPicPr>
        <p:blipFill>
          <a:blip r:embed="rId4"/>
          <a:stretch>
            <a:fillRect/>
          </a:stretch>
        </p:blipFill>
        <p:spPr>
          <a:xfrm flipH="1">
            <a:off x="7502643" y="4508428"/>
            <a:ext cx="379197" cy="1472195"/>
          </a:xfrm>
          <a:prstGeom prst="rect">
            <a:avLst/>
          </a:prstGeom>
        </p:spPr>
      </p:pic>
      <p:sp>
        <p:nvSpPr>
          <p:cNvPr id="7" name="Заголовок 1"/>
          <p:cNvSpPr txBox="1">
            <a:spLocks/>
          </p:cNvSpPr>
          <p:nvPr/>
        </p:nvSpPr>
        <p:spPr>
          <a:xfrm>
            <a:off x="3" y="-3206"/>
            <a:ext cx="9144000" cy="572586"/>
          </a:xfrm>
          <a:prstGeom prst="rect">
            <a:avLst/>
          </a:prstGeom>
        </p:spPr>
        <p:txBody>
          <a:bodyPr vert="horz" wrap="square" lIns="0" tIns="0" rIns="0" bIns="0" rtlCol="0" anchor="ctr">
            <a:noAutofit/>
          </a:bodyPr>
          <a:lst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a:lstStyle>
          <a:p>
            <a:r>
              <a:rPr lang="ru-RU" b="1" dirty="0">
                <a:solidFill>
                  <a:schemeClr val="tx2"/>
                </a:solidFill>
              </a:rPr>
              <a:t>Тенденции процедур проведения испытаний</a:t>
            </a:r>
          </a:p>
        </p:txBody>
      </p:sp>
      <p:sp>
        <p:nvSpPr>
          <p:cNvPr id="9" name="Rectangle 8"/>
          <p:cNvSpPr/>
          <p:nvPr/>
        </p:nvSpPr>
        <p:spPr>
          <a:xfrm>
            <a:off x="37318" y="569381"/>
            <a:ext cx="8742362" cy="86831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a:t>Результаты квалификационных испытаний покрытий на примере лабораторных испытаний покрытия ТК согласно Saudi Aramco 09-SAAMSS-091</a:t>
            </a:r>
          </a:p>
        </p:txBody>
      </p:sp>
    </p:spTree>
    <p:extLst>
      <p:ext uri="{BB962C8B-B14F-4D97-AF65-F5344CB8AC3E}">
        <p14:creationId xmlns:p14="http://schemas.microsoft.com/office/powerpoint/2010/main" val="26416243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3" y="-3206"/>
            <a:ext cx="9144000" cy="572586"/>
          </a:xfrm>
          <a:prstGeom prst="rect">
            <a:avLst/>
          </a:prstGeom>
        </p:spPr>
        <p:txBody>
          <a:bodyPr vert="horz" wrap="square" lIns="0" tIns="0" rIns="0" bIns="0" rtlCol="0" anchor="ctr">
            <a:noAutofit/>
          </a:bodyPr>
          <a:lst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a:lstStyle>
          <a:p>
            <a:r>
              <a:rPr lang="ru-RU" b="1" dirty="0">
                <a:solidFill>
                  <a:schemeClr val="tx2"/>
                </a:solidFill>
              </a:rPr>
              <a:t>Тенденции процедур проведения испытаний</a:t>
            </a:r>
          </a:p>
        </p:txBody>
      </p:sp>
      <p:sp>
        <p:nvSpPr>
          <p:cNvPr id="9" name="Rectangle 8"/>
          <p:cNvSpPr/>
          <p:nvPr/>
        </p:nvSpPr>
        <p:spPr>
          <a:xfrm>
            <a:off x="37318" y="569381"/>
            <a:ext cx="8742362" cy="86831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a:t>Результаты квалификационных испытаний покрытий на примере лабораторных испытаний покрытия ТК согласно Saudi Aramco 09-SAAMSS-091</a:t>
            </a:r>
          </a:p>
        </p:txBody>
      </p:sp>
      <p:graphicFrame>
        <p:nvGraphicFramePr>
          <p:cNvPr id="8" name="Объект 1422"/>
          <p:cNvGraphicFramePr>
            <a:graphicFrameLocks noGrp="1"/>
          </p:cNvGraphicFramePr>
          <p:nvPr>
            <p:ph idx="1"/>
            <p:extLst>
              <p:ext uri="{D42A27DB-BD31-4B8C-83A1-F6EECF244321}">
                <p14:modId xmlns:p14="http://schemas.microsoft.com/office/powerpoint/2010/main" val="1803965866"/>
              </p:ext>
            </p:extLst>
          </p:nvPr>
        </p:nvGraphicFramePr>
        <p:xfrm>
          <a:off x="37319" y="1569492"/>
          <a:ext cx="8929260" cy="4692304"/>
        </p:xfrm>
        <a:graphic>
          <a:graphicData uri="http://schemas.openxmlformats.org/drawingml/2006/table">
            <a:tbl>
              <a:tblPr firstRow="1" bandRow="1">
                <a:tableStyleId>{5940675A-B579-460E-94D1-54222C63F5DA}</a:tableStyleId>
              </a:tblPr>
              <a:tblGrid>
                <a:gridCol w="2483714">
                  <a:extLst>
                    <a:ext uri="{9D8B030D-6E8A-4147-A177-3AD203B41FA5}">
                      <a16:colId xmlns:a16="http://schemas.microsoft.com/office/drawing/2014/main" xmlns="" val="525680715"/>
                    </a:ext>
                  </a:extLst>
                </a:gridCol>
                <a:gridCol w="4562156">
                  <a:extLst>
                    <a:ext uri="{9D8B030D-6E8A-4147-A177-3AD203B41FA5}">
                      <a16:colId xmlns:a16="http://schemas.microsoft.com/office/drawing/2014/main" xmlns="" val="2058659271"/>
                    </a:ext>
                  </a:extLst>
                </a:gridCol>
                <a:gridCol w="1883390">
                  <a:extLst>
                    <a:ext uri="{9D8B030D-6E8A-4147-A177-3AD203B41FA5}">
                      <a16:colId xmlns:a16="http://schemas.microsoft.com/office/drawing/2014/main" xmlns="" val="641984806"/>
                    </a:ext>
                  </a:extLst>
                </a:gridCol>
              </a:tblGrid>
              <a:tr h="351920">
                <a:tc>
                  <a:txBody>
                    <a:bodyPr/>
                    <a:lstStyle/>
                    <a:p>
                      <a:pPr algn="ctr"/>
                      <a:r>
                        <a:rPr lang="ru-RU" sz="1200" b="1" dirty="0"/>
                        <a:t>Тип испытаний</a:t>
                      </a:r>
                    </a:p>
                  </a:txBody>
                  <a:tcPr anchor="ctr"/>
                </a:tc>
                <a:tc>
                  <a:txBody>
                    <a:bodyPr/>
                    <a:lstStyle/>
                    <a:p>
                      <a:pPr algn="ctr"/>
                      <a:r>
                        <a:rPr lang="ru-RU" sz="1200" b="1" dirty="0"/>
                        <a:t>Условия испытаний</a:t>
                      </a:r>
                    </a:p>
                  </a:txBody>
                  <a:tcPr anchor="ctr"/>
                </a:tc>
                <a:tc>
                  <a:txBody>
                    <a:bodyPr/>
                    <a:lstStyle/>
                    <a:p>
                      <a:pPr algn="ctr"/>
                      <a:r>
                        <a:rPr lang="ru-RU" sz="1200" b="1" dirty="0"/>
                        <a:t>Результаты испытаний</a:t>
                      </a:r>
                    </a:p>
                  </a:txBody>
                  <a:tcPr anchor="ctr"/>
                </a:tc>
                <a:extLst>
                  <a:ext uri="{0D108BD9-81ED-4DB2-BD59-A6C34878D82A}">
                    <a16:rowId xmlns:a16="http://schemas.microsoft.com/office/drawing/2014/main" xmlns="" val="1654424515"/>
                  </a:ext>
                </a:extLst>
              </a:tr>
              <a:tr h="1478244">
                <a:tc>
                  <a:txBody>
                    <a:bodyPr/>
                    <a:lstStyle/>
                    <a:p>
                      <a:pPr algn="ctr"/>
                      <a:r>
                        <a:rPr lang="ru-RU" sz="1200" b="1" dirty="0"/>
                        <a:t>Химическое воздействие</a:t>
                      </a:r>
                    </a:p>
                    <a:p>
                      <a:pPr algn="ctr"/>
                      <a:r>
                        <a:rPr lang="ru-RU" sz="1200" b="1" dirty="0"/>
                        <a:t>(автоклав)</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09-SAAMSS-091</a:t>
                      </a:r>
                      <a:endParaRPr lang="ru-RU" sz="1200" b="0" dirty="0"/>
                    </a:p>
                    <a:p>
                      <a:pPr algn="ctr"/>
                      <a:r>
                        <a:rPr lang="ru-RU" sz="1200" dirty="0"/>
                        <a:t>Приложение А</a:t>
                      </a:r>
                    </a:p>
                    <a:p>
                      <a:pPr algn="ctr"/>
                      <a:r>
                        <a:rPr lang="ru-RU" sz="1200" dirty="0"/>
                        <a:t>Таблица</a:t>
                      </a:r>
                      <a:r>
                        <a:rPr lang="ru-RU" sz="1200" baseline="0" dirty="0"/>
                        <a:t> А1</a:t>
                      </a:r>
                    </a:p>
                    <a:p>
                      <a:pPr algn="ctr"/>
                      <a:r>
                        <a:rPr lang="en-US" sz="1200" baseline="0" dirty="0"/>
                        <a:t>c</a:t>
                      </a:r>
                      <a:r>
                        <a:rPr lang="ru-RU" sz="1200" baseline="0" dirty="0"/>
                        <a:t>) вода водоносного горизонта </a:t>
                      </a:r>
                      <a:r>
                        <a:rPr lang="en-US" sz="1200" baseline="0" dirty="0" err="1"/>
                        <a:t>Wasia</a:t>
                      </a:r>
                      <a:endParaRPr lang="ru-RU" sz="1200" dirty="0"/>
                    </a:p>
                  </a:txBody>
                  <a:tcPr anchor="ctr"/>
                </a:tc>
                <a:tc>
                  <a:txBody>
                    <a:bodyPr/>
                    <a:lstStyle/>
                    <a:p>
                      <a:r>
                        <a:rPr lang="ru-RU" sz="1200" kern="1200" dirty="0">
                          <a:solidFill>
                            <a:schemeClr val="tx1"/>
                          </a:solidFill>
                          <a:latin typeface="+mn-lt"/>
                          <a:ea typeface="+mn-ea"/>
                          <a:cs typeface="+mn-cs"/>
                        </a:rPr>
                        <a:t>Температура: </a:t>
                      </a:r>
                      <a:r>
                        <a:rPr lang="en-US" sz="1200" kern="1200" dirty="0">
                          <a:solidFill>
                            <a:schemeClr val="tx1"/>
                          </a:solidFill>
                          <a:latin typeface="+mn-lt"/>
                          <a:ea typeface="+mn-ea"/>
                          <a:cs typeface="+mn-cs"/>
                        </a:rPr>
                        <a:t>95°C/203°F</a:t>
                      </a:r>
                      <a:endParaRPr lang="ru-RU"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latin typeface="+mn-lt"/>
                          <a:ea typeface="+mn-ea"/>
                          <a:cs typeface="+mn-cs"/>
                        </a:rPr>
                        <a:t>Давление:</a:t>
                      </a:r>
                      <a:r>
                        <a:rPr lang="ru-RU" sz="1200" kern="1200" baseline="0" dirty="0">
                          <a:solidFill>
                            <a:schemeClr val="tx1"/>
                          </a:solidFill>
                          <a:latin typeface="+mn-lt"/>
                          <a:ea typeface="+mn-ea"/>
                          <a:cs typeface="+mn-cs"/>
                        </a:rPr>
                        <a:t> 3000 </a:t>
                      </a:r>
                      <a:r>
                        <a:rPr lang="en-US" sz="1200" kern="1200" baseline="0" dirty="0">
                          <a:solidFill>
                            <a:schemeClr val="tx1"/>
                          </a:solidFill>
                          <a:latin typeface="+mn-lt"/>
                          <a:ea typeface="+mn-ea"/>
                          <a:cs typeface="+mn-cs"/>
                        </a:rPr>
                        <a:t>psi/20.68 </a:t>
                      </a:r>
                      <a:r>
                        <a:rPr lang="ru-RU" sz="1200" kern="1200" baseline="0" dirty="0">
                          <a:solidFill>
                            <a:schemeClr val="tx1"/>
                          </a:solidFill>
                          <a:latin typeface="+mn-lt"/>
                          <a:ea typeface="+mn-ea"/>
                          <a:cs typeface="+mn-cs"/>
                        </a:rPr>
                        <a:t>Мпа</a:t>
                      </a:r>
                      <a:endParaRPr lang="en-US" sz="1200" kern="1200" baseline="0" dirty="0">
                        <a:solidFill>
                          <a:schemeClr val="tx1"/>
                        </a:solidFill>
                        <a:latin typeface="+mn-lt"/>
                        <a:ea typeface="+mn-ea"/>
                        <a:cs typeface="+mn-cs"/>
                      </a:endParaRPr>
                    </a:p>
                    <a:p>
                      <a:r>
                        <a:rPr lang="ru-RU" sz="1200" kern="1200" baseline="0" dirty="0">
                          <a:solidFill>
                            <a:schemeClr val="tx1"/>
                          </a:solidFill>
                          <a:latin typeface="+mn-lt"/>
                          <a:ea typeface="+mn-ea"/>
                          <a:cs typeface="+mn-cs"/>
                        </a:rPr>
                        <a:t>Газовая фаза: 100% </a:t>
                      </a:r>
                      <a:r>
                        <a:rPr lang="en-US" sz="1200" kern="1200" baseline="0" dirty="0">
                          <a:solidFill>
                            <a:schemeClr val="tx1"/>
                          </a:solidFill>
                          <a:latin typeface="+mn-lt"/>
                          <a:ea typeface="+mn-ea"/>
                          <a:cs typeface="+mn-cs"/>
                        </a:rPr>
                        <a:t>CO2</a:t>
                      </a:r>
                    </a:p>
                    <a:p>
                      <a:r>
                        <a:rPr lang="ru-RU" sz="1200" kern="1200" baseline="0" dirty="0">
                          <a:solidFill>
                            <a:schemeClr val="tx1"/>
                          </a:solidFill>
                          <a:latin typeface="+mn-lt"/>
                          <a:ea typeface="+mn-ea"/>
                          <a:cs typeface="+mn-cs"/>
                        </a:rPr>
                        <a:t>Водная фаза: рассол пластовой воды (</a:t>
                      </a:r>
                      <a:r>
                        <a:rPr lang="en-US" sz="1200" kern="1200" baseline="0" dirty="0">
                          <a:solidFill>
                            <a:schemeClr val="tx1"/>
                          </a:solidFill>
                          <a:latin typeface="+mn-lt"/>
                          <a:ea typeface="+mn-ea"/>
                          <a:cs typeface="+mn-cs"/>
                        </a:rPr>
                        <a:t>Na:2500 </a:t>
                      </a:r>
                      <a:r>
                        <a:rPr lang="ru-RU" sz="1200" kern="1200" baseline="0" dirty="0">
                          <a:solidFill>
                            <a:schemeClr val="tx1"/>
                          </a:solidFill>
                          <a:latin typeface="+mn-lt"/>
                          <a:ea typeface="+mn-ea"/>
                          <a:cs typeface="+mn-cs"/>
                        </a:rPr>
                        <a:t>мг/л; </a:t>
                      </a:r>
                      <a:r>
                        <a:rPr lang="ru-RU" sz="1200" kern="1200" baseline="0" dirty="0" err="1">
                          <a:solidFill>
                            <a:schemeClr val="tx1"/>
                          </a:solidFill>
                          <a:latin typeface="+mn-lt"/>
                          <a:ea typeface="+mn-ea"/>
                          <a:cs typeface="+mn-cs"/>
                        </a:rPr>
                        <a:t>Са</a:t>
                      </a:r>
                      <a:r>
                        <a:rPr lang="ru-RU" sz="1200" kern="1200" baseline="0" dirty="0">
                          <a:solidFill>
                            <a:schemeClr val="tx1"/>
                          </a:solidFill>
                          <a:latin typeface="+mn-lt"/>
                          <a:ea typeface="+mn-ea"/>
                          <a:cs typeface="+mn-cs"/>
                        </a:rPr>
                        <a:t>: 600 мг/л; </a:t>
                      </a:r>
                      <a:r>
                        <a:rPr lang="en-US" sz="1200" kern="1200" baseline="0" dirty="0">
                          <a:solidFill>
                            <a:schemeClr val="tx1"/>
                          </a:solidFill>
                          <a:latin typeface="+mn-lt"/>
                          <a:ea typeface="+mn-ea"/>
                          <a:cs typeface="+mn-cs"/>
                        </a:rPr>
                        <a:t>Mg: 120</a:t>
                      </a:r>
                      <a:r>
                        <a:rPr lang="ru-RU" sz="1200" kern="1200" baseline="0" dirty="0">
                          <a:solidFill>
                            <a:schemeClr val="tx1"/>
                          </a:solidFill>
                          <a:latin typeface="+mn-lt"/>
                          <a:ea typeface="+mn-ea"/>
                          <a:cs typeface="+mn-cs"/>
                        </a:rPr>
                        <a:t>мг/л;</a:t>
                      </a:r>
                      <a:r>
                        <a:rPr lang="en-US" sz="1200" kern="1200" baseline="0" dirty="0">
                          <a:solidFill>
                            <a:schemeClr val="tx1"/>
                          </a:solidFill>
                          <a:latin typeface="+mn-lt"/>
                          <a:ea typeface="+mn-ea"/>
                          <a:cs typeface="+mn-cs"/>
                        </a:rPr>
                        <a:t> Cl: 4000 </a:t>
                      </a:r>
                      <a:r>
                        <a:rPr lang="ru-RU" sz="1200" kern="1200" baseline="0" dirty="0">
                          <a:solidFill>
                            <a:schemeClr val="tx1"/>
                          </a:solidFill>
                          <a:latin typeface="+mn-lt"/>
                          <a:ea typeface="+mn-ea"/>
                          <a:cs typeface="+mn-cs"/>
                        </a:rPr>
                        <a:t>мг/л;</a:t>
                      </a:r>
                      <a:r>
                        <a:rPr lang="en-US" sz="1200" kern="1200" baseline="0" dirty="0">
                          <a:solidFill>
                            <a:schemeClr val="tx1"/>
                          </a:solidFill>
                          <a:latin typeface="+mn-lt"/>
                          <a:ea typeface="+mn-ea"/>
                          <a:cs typeface="+mn-cs"/>
                        </a:rPr>
                        <a:t> SO4: 1000 </a:t>
                      </a:r>
                      <a:r>
                        <a:rPr lang="ru-RU" sz="1200" kern="1200" baseline="0" dirty="0">
                          <a:solidFill>
                            <a:schemeClr val="tx1"/>
                          </a:solidFill>
                          <a:latin typeface="+mn-lt"/>
                          <a:ea typeface="+mn-ea"/>
                          <a:cs typeface="+mn-cs"/>
                        </a:rPr>
                        <a:t>мг/л;</a:t>
                      </a:r>
                      <a:r>
                        <a:rPr lang="en-US" sz="1200" kern="1200" baseline="0" dirty="0">
                          <a:solidFill>
                            <a:schemeClr val="tx1"/>
                          </a:solidFill>
                          <a:latin typeface="+mn-lt"/>
                          <a:ea typeface="+mn-ea"/>
                          <a:cs typeface="+mn-cs"/>
                        </a:rPr>
                        <a:t> HCO3: 200 </a:t>
                      </a:r>
                      <a:r>
                        <a:rPr lang="ru-RU" sz="1200" kern="1200" baseline="0" dirty="0">
                          <a:solidFill>
                            <a:schemeClr val="tx1"/>
                          </a:solidFill>
                          <a:latin typeface="+mn-lt"/>
                          <a:ea typeface="+mn-ea"/>
                          <a:cs typeface="+mn-cs"/>
                        </a:rPr>
                        <a:t>мг/л;</a:t>
                      </a:r>
                      <a:r>
                        <a:rPr lang="en-US" sz="1200" kern="1200" baseline="0" dirty="0">
                          <a:solidFill>
                            <a:schemeClr val="tx1"/>
                          </a:solidFill>
                          <a:latin typeface="+mn-lt"/>
                          <a:ea typeface="+mn-ea"/>
                          <a:cs typeface="+mn-cs"/>
                        </a:rPr>
                        <a:t> pH: 6,8-7,2</a:t>
                      </a:r>
                      <a:r>
                        <a:rPr lang="ru-RU" sz="1200" kern="1200" baseline="0" dirty="0">
                          <a:solidFill>
                            <a:schemeClr val="tx1"/>
                          </a:solidFill>
                          <a:latin typeface="+mn-lt"/>
                          <a:ea typeface="+mn-ea"/>
                          <a:cs typeface="+mn-cs"/>
                        </a:rPr>
                        <a:t>) Продолжительность: 24 ч</a:t>
                      </a:r>
                    </a:p>
                    <a:p>
                      <a:r>
                        <a:rPr lang="ru-RU" sz="1200" kern="1200" baseline="0" dirty="0" err="1">
                          <a:solidFill>
                            <a:schemeClr val="tx1"/>
                          </a:solidFill>
                          <a:latin typeface="+mn-lt"/>
                          <a:ea typeface="+mn-ea"/>
                          <a:cs typeface="+mn-cs"/>
                        </a:rPr>
                        <a:t>Декомпресссия</a:t>
                      </a:r>
                      <a:r>
                        <a:rPr lang="ru-RU" sz="1200" kern="1200" baseline="0" dirty="0">
                          <a:solidFill>
                            <a:schemeClr val="tx1"/>
                          </a:solidFill>
                          <a:latin typeface="+mn-lt"/>
                          <a:ea typeface="+mn-ea"/>
                          <a:cs typeface="+mn-cs"/>
                        </a:rPr>
                        <a:t>: охлаждение до 90</a:t>
                      </a:r>
                      <a:r>
                        <a:rPr lang="en-US" sz="1200" kern="1200" dirty="0">
                          <a:solidFill>
                            <a:schemeClr val="tx1"/>
                          </a:solidFill>
                          <a:latin typeface="+mn-lt"/>
                          <a:ea typeface="+mn-ea"/>
                          <a:cs typeface="+mn-cs"/>
                        </a:rPr>
                        <a:t>°</a:t>
                      </a:r>
                      <a:r>
                        <a:rPr lang="ru-RU" sz="1200" kern="1200" baseline="0" dirty="0">
                          <a:solidFill>
                            <a:schemeClr val="tx1"/>
                          </a:solidFill>
                          <a:latin typeface="+mn-lt"/>
                          <a:ea typeface="+mn-ea"/>
                          <a:cs typeface="+mn-cs"/>
                        </a:rPr>
                        <a:t>С и сброс давления в течении 1-3 минут</a:t>
                      </a:r>
                      <a:endParaRPr lang="ru-RU" sz="1200" kern="1200" dirty="0">
                        <a:solidFill>
                          <a:schemeClr val="tx1"/>
                        </a:solidFill>
                        <a:latin typeface="+mn-lt"/>
                        <a:ea typeface="+mn-ea"/>
                        <a:cs typeface="+mn-cs"/>
                      </a:endParaRPr>
                    </a:p>
                  </a:txBody>
                  <a:tcPr/>
                </a:tc>
                <a:tc>
                  <a:txBody>
                    <a:bodyPr/>
                    <a:lstStyle/>
                    <a:p>
                      <a:pPr algn="ctr"/>
                      <a:r>
                        <a:rPr lang="ru-RU" sz="1200" dirty="0"/>
                        <a:t>пройден</a:t>
                      </a:r>
                    </a:p>
                  </a:txBody>
                  <a:tcPr anchor="ctr"/>
                </a:tc>
                <a:extLst>
                  <a:ext uri="{0D108BD9-81ED-4DB2-BD59-A6C34878D82A}">
                    <a16:rowId xmlns:a16="http://schemas.microsoft.com/office/drawing/2014/main" xmlns="" val="413984664"/>
                  </a:ext>
                </a:extLst>
              </a:tr>
              <a:tr h="1130422">
                <a:tc>
                  <a:txBody>
                    <a:bodyPr/>
                    <a:lstStyle/>
                    <a:p>
                      <a:pPr algn="ctr"/>
                      <a:r>
                        <a:rPr lang="ru-RU" sz="1200" b="1" dirty="0"/>
                        <a:t>Химическое воздействие</a:t>
                      </a:r>
                    </a:p>
                    <a:p>
                      <a:pPr algn="ctr"/>
                      <a:r>
                        <a:rPr lang="ru-RU" sz="1200" b="1" dirty="0"/>
                        <a:t>(погружение)</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09-SAAMSS-091</a:t>
                      </a:r>
                      <a:endParaRPr lang="ru-RU" sz="1200" b="0" dirty="0"/>
                    </a:p>
                    <a:p>
                      <a:pPr algn="ctr"/>
                      <a:r>
                        <a:rPr lang="ru-RU" sz="1200" dirty="0"/>
                        <a:t>Приложение А</a:t>
                      </a:r>
                    </a:p>
                    <a:p>
                      <a:pPr algn="ctr"/>
                      <a:r>
                        <a:rPr lang="ru-RU" sz="1200" dirty="0"/>
                        <a:t>Таблица</a:t>
                      </a:r>
                      <a:r>
                        <a:rPr lang="ru-RU" sz="1200" baseline="0" dirty="0"/>
                        <a:t> А1</a:t>
                      </a:r>
                    </a:p>
                    <a:p>
                      <a:pPr algn="ctr"/>
                      <a:r>
                        <a:rPr lang="en-US" sz="1200" baseline="0" dirty="0"/>
                        <a:t>d</a:t>
                      </a:r>
                      <a:r>
                        <a:rPr lang="ru-RU" sz="1200" baseline="0" dirty="0"/>
                        <a:t>) кислота</a:t>
                      </a:r>
                      <a:endParaRPr lang="ru-RU" sz="1200" dirty="0"/>
                    </a:p>
                  </a:txBody>
                  <a:tcPr/>
                </a:tc>
                <a:tc>
                  <a:txBody>
                    <a:bodyPr/>
                    <a:lstStyle/>
                    <a:p>
                      <a:pPr marL="171450" indent="-171450">
                        <a:buFont typeface="Arial" panose="020B0604020202020204" pitchFamily="34" charset="0"/>
                        <a:buChar char="•"/>
                      </a:pPr>
                      <a:r>
                        <a:rPr lang="ru-RU" sz="1200" kern="1200" dirty="0">
                          <a:solidFill>
                            <a:schemeClr val="tx1"/>
                          </a:solidFill>
                          <a:latin typeface="+mn-lt"/>
                          <a:ea typeface="+mn-ea"/>
                          <a:cs typeface="+mn-cs"/>
                        </a:rPr>
                        <a:t>50</a:t>
                      </a:r>
                      <a:r>
                        <a:rPr lang="en-US" sz="1200" kern="1200" dirty="0">
                          <a:solidFill>
                            <a:schemeClr val="tx1"/>
                          </a:solidFill>
                          <a:latin typeface="+mn-lt"/>
                          <a:ea typeface="+mn-ea"/>
                          <a:cs typeface="+mn-cs"/>
                        </a:rPr>
                        <a:t>°</a:t>
                      </a:r>
                      <a:r>
                        <a:rPr lang="ru-RU" sz="1200" kern="1200" baseline="0" dirty="0">
                          <a:solidFill>
                            <a:schemeClr val="tx1"/>
                          </a:solidFill>
                          <a:latin typeface="+mn-lt"/>
                          <a:ea typeface="+mn-ea"/>
                          <a:cs typeface="+mn-cs"/>
                        </a:rPr>
                        <a:t>С/122</a:t>
                      </a:r>
                      <a:r>
                        <a:rPr lang="en-US" sz="1200" kern="1200" dirty="0">
                          <a:solidFill>
                            <a:schemeClr val="tx1"/>
                          </a:solidFill>
                          <a:latin typeface="+mn-lt"/>
                          <a:ea typeface="+mn-ea"/>
                          <a:cs typeface="+mn-cs"/>
                        </a:rPr>
                        <a:t>°</a:t>
                      </a:r>
                      <a:r>
                        <a:rPr lang="en-US" sz="1200" kern="1200" baseline="0" dirty="0">
                          <a:solidFill>
                            <a:schemeClr val="tx1"/>
                          </a:solidFill>
                          <a:latin typeface="+mn-lt"/>
                          <a:ea typeface="+mn-ea"/>
                          <a:cs typeface="+mn-cs"/>
                        </a:rPr>
                        <a:t>F</a:t>
                      </a:r>
                      <a:endParaRPr lang="ru-RU" sz="1200"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24 </a:t>
                      </a:r>
                      <a:r>
                        <a:rPr lang="ru-RU" sz="1200" kern="1200" dirty="0">
                          <a:solidFill>
                            <a:schemeClr val="tx1"/>
                          </a:solidFill>
                          <a:latin typeface="+mn-lt"/>
                          <a:ea typeface="+mn-ea"/>
                          <a:cs typeface="+mn-cs"/>
                        </a:rPr>
                        <a:t>ч</a:t>
                      </a:r>
                    </a:p>
                    <a:p>
                      <a:pPr marL="171450" indent="-171450">
                        <a:buFont typeface="Arial" panose="020B0604020202020204" pitchFamily="34" charset="0"/>
                        <a:buChar char="•"/>
                      </a:pPr>
                      <a:r>
                        <a:rPr lang="ru-RU" sz="1200" kern="1200" dirty="0">
                          <a:solidFill>
                            <a:schemeClr val="tx1"/>
                          </a:solidFill>
                          <a:latin typeface="+mn-lt"/>
                          <a:ea typeface="+mn-ea"/>
                          <a:cs typeface="+mn-cs"/>
                        </a:rPr>
                        <a:t>10</a:t>
                      </a:r>
                      <a:r>
                        <a:rPr lang="ru-RU" sz="1200" kern="1200" baseline="0" dirty="0">
                          <a:solidFill>
                            <a:schemeClr val="tx1"/>
                          </a:solidFill>
                          <a:latin typeface="+mn-lt"/>
                          <a:ea typeface="+mn-ea"/>
                          <a:cs typeface="+mn-cs"/>
                        </a:rPr>
                        <a:t> об.% </a:t>
                      </a:r>
                      <a:r>
                        <a:rPr lang="en-US" sz="1200" kern="1200" baseline="0" dirty="0" err="1">
                          <a:solidFill>
                            <a:schemeClr val="tx1"/>
                          </a:solidFill>
                          <a:latin typeface="+mn-lt"/>
                          <a:ea typeface="+mn-ea"/>
                          <a:cs typeface="+mn-cs"/>
                        </a:rPr>
                        <a:t>HCl</a:t>
                      </a:r>
                      <a:endParaRPr lang="en-US" sz="1200" kern="1200" baseline="0" dirty="0">
                        <a:solidFill>
                          <a:schemeClr val="tx1"/>
                        </a:solidFill>
                        <a:latin typeface="+mn-lt"/>
                        <a:ea typeface="+mn-ea"/>
                        <a:cs typeface="+mn-cs"/>
                      </a:endParaRPr>
                    </a:p>
                    <a:p>
                      <a:pPr marL="171450" indent="-171450">
                        <a:buFont typeface="Arial" panose="020B0604020202020204" pitchFamily="34" charset="0"/>
                        <a:buChar char="•"/>
                      </a:pPr>
                      <a:r>
                        <a:rPr lang="ru-RU" sz="1200" kern="1200" baseline="0" dirty="0">
                          <a:solidFill>
                            <a:schemeClr val="tx1"/>
                          </a:solidFill>
                          <a:latin typeface="+mn-lt"/>
                          <a:ea typeface="+mn-ea"/>
                          <a:cs typeface="+mn-cs"/>
                        </a:rPr>
                        <a:t>Закрытый вентилируемый контейнер</a:t>
                      </a:r>
                      <a:endParaRPr lang="en-US" sz="1200" kern="1200" dirty="0">
                        <a:solidFill>
                          <a:schemeClr val="tx1"/>
                        </a:solidFill>
                        <a:latin typeface="+mn-lt"/>
                        <a:ea typeface="+mn-ea"/>
                        <a:cs typeface="+mn-cs"/>
                      </a:endParaRPr>
                    </a:p>
                  </a:txBody>
                  <a:tcPr anchor="ctr"/>
                </a:tc>
                <a:tc>
                  <a:txBody>
                    <a:bodyPr/>
                    <a:lstStyle/>
                    <a:p>
                      <a:pPr algn="ctr"/>
                      <a:r>
                        <a:rPr lang="ru-RU" sz="1200" dirty="0"/>
                        <a:t>пройден</a:t>
                      </a:r>
                    </a:p>
                  </a:txBody>
                  <a:tcPr anchor="ctr"/>
                </a:tc>
                <a:extLst>
                  <a:ext uri="{0D108BD9-81ED-4DB2-BD59-A6C34878D82A}">
                    <a16:rowId xmlns:a16="http://schemas.microsoft.com/office/drawing/2014/main" xmlns="" val="1639959587"/>
                  </a:ext>
                </a:extLst>
              </a:tr>
              <a:tr h="782600">
                <a:tc>
                  <a:txBody>
                    <a:bodyPr/>
                    <a:lstStyle/>
                    <a:p>
                      <a:pPr algn="ctr"/>
                      <a:r>
                        <a:rPr lang="ru-RU" sz="1200" b="1" dirty="0" err="1"/>
                        <a:t>Ифракрасный</a:t>
                      </a:r>
                      <a:r>
                        <a:rPr lang="ru-RU" sz="1200" b="1" baseline="0" dirty="0"/>
                        <a:t> анализ</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09-SAAMSS-091</a:t>
                      </a:r>
                      <a:endParaRPr lang="ru-RU" sz="1200" b="0" dirty="0"/>
                    </a:p>
                    <a:p>
                      <a:pPr algn="ctr"/>
                      <a:r>
                        <a:rPr lang="ru-RU" sz="1200" dirty="0"/>
                        <a:t>Приложение А</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b="0" dirty="0"/>
                        <a:t>Параграф 3.1</a:t>
                      </a:r>
                      <a:endParaRPr lang="ru-RU" sz="1200" dirty="0"/>
                    </a:p>
                  </a:txBody>
                  <a:tcPr/>
                </a:tc>
                <a:tc>
                  <a:txBody>
                    <a:bodyPr/>
                    <a:lstStyle/>
                    <a:p>
                      <a:pPr algn="ctr"/>
                      <a:r>
                        <a:rPr lang="ru-RU" sz="1200" kern="1200" dirty="0">
                          <a:solidFill>
                            <a:schemeClr val="tx1"/>
                          </a:solidFill>
                          <a:latin typeface="+mn-lt"/>
                          <a:ea typeface="+mn-ea"/>
                          <a:cs typeface="+mn-cs"/>
                        </a:rPr>
                        <a:t>н/д</a:t>
                      </a:r>
                    </a:p>
                  </a:txBody>
                  <a:tcPr anchor="ctr"/>
                </a:tc>
                <a:tc>
                  <a:txBody>
                    <a:bodyPr/>
                    <a:lstStyle/>
                    <a:p>
                      <a:pPr algn="ctr"/>
                      <a:r>
                        <a:rPr lang="ru-RU" sz="1200" kern="1200" baseline="0" dirty="0">
                          <a:solidFill>
                            <a:schemeClr val="tx1"/>
                          </a:solidFill>
                          <a:latin typeface="+mn-lt"/>
                          <a:ea typeface="+mn-ea"/>
                          <a:cs typeface="+mn-cs"/>
                        </a:rPr>
                        <a:t>Инфракрасный спектр Фурье</a:t>
                      </a:r>
                    </a:p>
                  </a:txBody>
                  <a:tcPr anchor="ctr"/>
                </a:tc>
                <a:extLst>
                  <a:ext uri="{0D108BD9-81ED-4DB2-BD59-A6C34878D82A}">
                    <a16:rowId xmlns:a16="http://schemas.microsoft.com/office/drawing/2014/main" xmlns="" val="1609468541"/>
                  </a:ext>
                </a:extLst>
              </a:tr>
              <a:tr h="774224">
                <a:tc>
                  <a:txBody>
                    <a:bodyPr/>
                    <a:lstStyle/>
                    <a:p>
                      <a:pPr algn="ctr"/>
                      <a:r>
                        <a:rPr lang="ru-RU" sz="1200" b="1" dirty="0"/>
                        <a:t>ДСК анализ</a:t>
                      </a:r>
                    </a:p>
                    <a:p>
                      <a:pPr algn="ctr"/>
                      <a:r>
                        <a:rPr lang="en-US" sz="1200" b="0" dirty="0"/>
                        <a:t>CSA</a:t>
                      </a:r>
                      <a:r>
                        <a:rPr lang="en-US" sz="1200" b="0" baseline="0" dirty="0"/>
                        <a:t> Z245.20-10</a:t>
                      </a:r>
                    </a:p>
                    <a:p>
                      <a:pPr algn="ctr"/>
                      <a:r>
                        <a:rPr lang="ru-RU" sz="1200" b="0" baseline="0" dirty="0"/>
                        <a:t>Раздел 12.7</a:t>
                      </a:r>
                      <a:endParaRPr lang="ru-RU" sz="1200" b="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latin typeface="+mn-lt"/>
                          <a:ea typeface="+mn-ea"/>
                          <a:cs typeface="+mn-cs"/>
                        </a:rPr>
                        <a:t>н/д</a:t>
                      </a:r>
                    </a:p>
                  </a:txBody>
                  <a:tcPr anchor="ctr"/>
                </a:tc>
                <a:tc>
                  <a:txBody>
                    <a:bodyPr/>
                    <a:lstStyle/>
                    <a:p>
                      <a:pPr algn="ctr"/>
                      <a:r>
                        <a:rPr lang="ru-RU" sz="1200" kern="1200" baseline="0" dirty="0">
                          <a:solidFill>
                            <a:schemeClr val="tx1"/>
                          </a:solidFill>
                          <a:latin typeface="+mn-lt"/>
                          <a:ea typeface="+mn-ea"/>
                          <a:cs typeface="+mn-cs"/>
                        </a:rPr>
                        <a:t>Результаты анализа ДСК,</a:t>
                      </a:r>
                    </a:p>
                    <a:p>
                      <a:pPr algn="ctr"/>
                      <a:r>
                        <a:rPr lang="en-US" sz="1200" kern="1200" baseline="0" dirty="0">
                          <a:solidFill>
                            <a:schemeClr val="tx1"/>
                          </a:solidFill>
                          <a:latin typeface="+mn-lt"/>
                          <a:ea typeface="+mn-ea"/>
                          <a:cs typeface="+mn-cs"/>
                        </a:rPr>
                        <a:t>Tg1-57,4</a:t>
                      </a:r>
                      <a:r>
                        <a:rPr lang="en-US" sz="1200" kern="1200" dirty="0">
                          <a:solidFill>
                            <a:schemeClr val="tx1"/>
                          </a:solidFill>
                          <a:latin typeface="+mn-lt"/>
                          <a:ea typeface="+mn-ea"/>
                          <a:cs typeface="+mn-cs"/>
                        </a:rPr>
                        <a:t>°</a:t>
                      </a:r>
                      <a:r>
                        <a:rPr lang="en-US" sz="1200" kern="1200" baseline="0" dirty="0">
                          <a:solidFill>
                            <a:schemeClr val="tx1"/>
                          </a:solidFill>
                          <a:latin typeface="+mn-lt"/>
                          <a:ea typeface="+mn-ea"/>
                          <a:cs typeface="+mn-cs"/>
                        </a:rPr>
                        <a:t>C; Tg2-104,4</a:t>
                      </a:r>
                      <a:r>
                        <a:rPr lang="en-US" sz="1200" kern="1200" dirty="0">
                          <a:solidFill>
                            <a:schemeClr val="tx1"/>
                          </a:solidFill>
                          <a:latin typeface="+mn-lt"/>
                          <a:ea typeface="+mn-ea"/>
                          <a:cs typeface="+mn-cs"/>
                        </a:rPr>
                        <a:t>°C; </a:t>
                      </a:r>
                      <a:r>
                        <a:rPr lang="el-GR" sz="1200" kern="1200" dirty="0">
                          <a:solidFill>
                            <a:schemeClr val="tx1"/>
                          </a:solidFill>
                          <a:latin typeface="Calibri" panose="020F0502020204030204" pitchFamily="34" charset="0"/>
                          <a:ea typeface="+mn-ea"/>
                          <a:cs typeface="+mn-cs"/>
                        </a:rPr>
                        <a:t>Δ</a:t>
                      </a:r>
                      <a:r>
                        <a:rPr lang="en-US" sz="1200" kern="1200" dirty="0">
                          <a:solidFill>
                            <a:schemeClr val="tx1"/>
                          </a:solidFill>
                          <a:latin typeface="Calibri" panose="020F0502020204030204" pitchFamily="34" charset="0"/>
                          <a:ea typeface="+mn-ea"/>
                          <a:cs typeface="+mn-cs"/>
                        </a:rPr>
                        <a:t>H-78,6 </a:t>
                      </a:r>
                      <a:r>
                        <a:rPr lang="ru-RU" sz="1200" kern="1200" dirty="0">
                          <a:solidFill>
                            <a:schemeClr val="tx1"/>
                          </a:solidFill>
                          <a:latin typeface="Calibri" panose="020F0502020204030204" pitchFamily="34" charset="0"/>
                          <a:ea typeface="+mn-ea"/>
                          <a:cs typeface="+mn-cs"/>
                        </a:rPr>
                        <a:t>Дж</a:t>
                      </a:r>
                      <a:r>
                        <a:rPr lang="ru-RU" sz="1200" kern="1200" baseline="0" dirty="0">
                          <a:solidFill>
                            <a:schemeClr val="tx1"/>
                          </a:solidFill>
                          <a:latin typeface="Calibri" panose="020F0502020204030204" pitchFamily="34" charset="0"/>
                          <a:ea typeface="+mn-ea"/>
                          <a:cs typeface="+mn-cs"/>
                        </a:rPr>
                        <a:t>/г</a:t>
                      </a:r>
                      <a:endParaRPr lang="ru-RU" sz="1200" kern="1200" baseline="0" dirty="0">
                        <a:solidFill>
                          <a:schemeClr val="tx1"/>
                        </a:solidFill>
                        <a:latin typeface="+mn-lt"/>
                        <a:ea typeface="+mn-ea"/>
                        <a:cs typeface="+mn-cs"/>
                      </a:endParaRPr>
                    </a:p>
                  </a:txBody>
                  <a:tcPr anchor="ctr"/>
                </a:tc>
                <a:extLst>
                  <a:ext uri="{0D108BD9-81ED-4DB2-BD59-A6C34878D82A}">
                    <a16:rowId xmlns:a16="http://schemas.microsoft.com/office/drawing/2014/main" xmlns="" val="3109525271"/>
                  </a:ext>
                </a:extLst>
              </a:tr>
            </a:tbl>
          </a:graphicData>
        </a:graphic>
      </p:graphicFrame>
    </p:spTree>
    <p:extLst>
      <p:ext uri="{BB962C8B-B14F-4D97-AF65-F5344CB8AC3E}">
        <p14:creationId xmlns:p14="http://schemas.microsoft.com/office/powerpoint/2010/main" val="12035568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DA8A4D63-C00B-4C2A-9A4F-E317CDA777AE}" type="datetime1">
              <a:rPr lang="en-US" smtClean="0"/>
              <a:t>3/15/2017</a:t>
            </a:fld>
            <a:endParaRPr lang="en-US" dirty="0"/>
          </a:p>
        </p:txBody>
      </p:sp>
      <p:sp>
        <p:nvSpPr>
          <p:cNvPr id="6" name="Slide Number Placeholder 5"/>
          <p:cNvSpPr>
            <a:spLocks noGrp="1"/>
          </p:cNvSpPr>
          <p:nvPr>
            <p:ph type="sldNum" sz="quarter" idx="12"/>
          </p:nvPr>
        </p:nvSpPr>
        <p:spPr/>
        <p:txBody>
          <a:bodyPr/>
          <a:lstStyle/>
          <a:p>
            <a:pPr>
              <a:defRPr/>
            </a:pPr>
            <a:fld id="{23E5F0AD-2523-42BC-921D-60666AD4F6D7}" type="slidenum">
              <a:rPr lang="en-US" smtClean="0"/>
              <a:pPr>
                <a:defRPr/>
              </a:pPr>
              <a:t>3</a:t>
            </a:fld>
            <a:endParaRPr lang="en-US"/>
          </a:p>
        </p:txBody>
      </p:sp>
      <p:pic>
        <p:nvPicPr>
          <p:cNvPr id="7" name="Picture 6" descr="Drill_Pipe_1%20(2)"/>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401637" y="0"/>
            <a:ext cx="8489155" cy="605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6"/>
          <p:cNvSpPr txBox="1">
            <a:spLocks noChangeArrowheads="1"/>
          </p:cNvSpPr>
          <p:nvPr/>
        </p:nvSpPr>
        <p:spPr bwMode="auto">
          <a:xfrm>
            <a:off x="1084928" y="1702027"/>
            <a:ext cx="7122571" cy="2647721"/>
          </a:xfrm>
          <a:prstGeom prst="rect">
            <a:avLst/>
          </a:prstGeom>
          <a:noFill/>
          <a:ln w="9525">
            <a:noFill/>
            <a:miter lim="800000"/>
            <a:headEnd/>
            <a:tailEnd/>
          </a:ln>
        </p:spPr>
        <p:txBody>
          <a:bodyPr anchor="ctr"/>
          <a:lstStyle/>
          <a:p>
            <a:pPr algn="ctr"/>
            <a:r>
              <a:rPr lang="ru-RU" sz="3600" b="1" kern="0" dirty="0"/>
              <a:t>Внутренние полимерные покрытия для труб</a:t>
            </a:r>
            <a:r>
              <a:rPr lang="en-US" sz="3600" b="1" kern="0" dirty="0"/>
              <a:t>, </a:t>
            </a:r>
            <a:r>
              <a:rPr lang="ru-RU" sz="3600" b="1" kern="0" dirty="0"/>
              <a:t>применяемых в бурении и заканчивании скважин</a:t>
            </a:r>
            <a:endParaRPr lang="en-US" sz="3600" b="1" kern="0" dirty="0"/>
          </a:p>
        </p:txBody>
      </p:sp>
    </p:spTree>
    <p:extLst>
      <p:ext uri="{BB962C8B-B14F-4D97-AF65-F5344CB8AC3E}">
        <p14:creationId xmlns:p14="http://schemas.microsoft.com/office/powerpoint/2010/main" val="4012369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3" y="-3206"/>
            <a:ext cx="9144000" cy="572586"/>
          </a:xfrm>
          <a:prstGeom prst="rect">
            <a:avLst/>
          </a:prstGeom>
        </p:spPr>
        <p:txBody>
          <a:bodyPr vert="horz" wrap="square" lIns="0" tIns="0" rIns="0" bIns="0" rtlCol="0" anchor="ctr">
            <a:noAutofit/>
          </a:bodyPr>
          <a:lst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a:lstStyle>
          <a:p>
            <a:r>
              <a:rPr lang="ru-RU" b="1" dirty="0">
                <a:solidFill>
                  <a:schemeClr val="tx2"/>
                </a:solidFill>
              </a:rPr>
              <a:t>Тенденции процедур проведения испытаний</a:t>
            </a:r>
          </a:p>
        </p:txBody>
      </p:sp>
      <p:sp>
        <p:nvSpPr>
          <p:cNvPr id="9" name="Rectangle 8"/>
          <p:cNvSpPr/>
          <p:nvPr/>
        </p:nvSpPr>
        <p:spPr>
          <a:xfrm>
            <a:off x="37318" y="569381"/>
            <a:ext cx="8742362" cy="86831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a:t>Результаты квалификационных испытаний покрытий на примере лабораторных испытаний покрытия ТК согласно Saudi Aramco 09-SAAMSS-091</a:t>
            </a:r>
          </a:p>
        </p:txBody>
      </p:sp>
      <p:pic>
        <p:nvPicPr>
          <p:cNvPr id="5" name="Рисунок 1"/>
          <p:cNvPicPr>
            <a:picLocks noChangeAspect="1"/>
          </p:cNvPicPr>
          <p:nvPr/>
        </p:nvPicPr>
        <p:blipFill>
          <a:blip r:embed="rId3"/>
          <a:stretch>
            <a:fillRect/>
          </a:stretch>
        </p:blipFill>
        <p:spPr>
          <a:xfrm>
            <a:off x="6845829" y="1873574"/>
            <a:ext cx="326274" cy="1249132"/>
          </a:xfrm>
          <a:prstGeom prst="rect">
            <a:avLst/>
          </a:prstGeom>
        </p:spPr>
      </p:pic>
      <p:pic>
        <p:nvPicPr>
          <p:cNvPr id="6" name="Рисунок 2"/>
          <p:cNvPicPr>
            <a:picLocks noChangeAspect="1"/>
          </p:cNvPicPr>
          <p:nvPr/>
        </p:nvPicPr>
        <p:blipFill>
          <a:blip r:embed="rId4"/>
          <a:stretch>
            <a:fillRect/>
          </a:stretch>
        </p:blipFill>
        <p:spPr>
          <a:xfrm>
            <a:off x="6858372" y="3461958"/>
            <a:ext cx="301187" cy="1168266"/>
          </a:xfrm>
          <a:prstGeom prst="rect">
            <a:avLst/>
          </a:prstGeom>
        </p:spPr>
      </p:pic>
      <p:graphicFrame>
        <p:nvGraphicFramePr>
          <p:cNvPr id="10" name="Объект 1422"/>
          <p:cNvGraphicFramePr>
            <a:graphicFrameLocks noGrp="1"/>
          </p:cNvGraphicFramePr>
          <p:nvPr>
            <p:ph idx="1"/>
            <p:extLst>
              <p:ext uri="{D42A27DB-BD31-4B8C-83A1-F6EECF244321}">
                <p14:modId xmlns:p14="http://schemas.microsoft.com/office/powerpoint/2010/main" val="3997925439"/>
              </p:ext>
            </p:extLst>
          </p:nvPr>
        </p:nvGraphicFramePr>
        <p:xfrm>
          <a:off x="37318" y="1534322"/>
          <a:ext cx="8742362" cy="4655897"/>
        </p:xfrm>
        <a:graphic>
          <a:graphicData uri="http://schemas.openxmlformats.org/drawingml/2006/table">
            <a:tbl>
              <a:tblPr firstRow="1" bandRow="1">
                <a:tableStyleId>{5940675A-B579-460E-94D1-54222C63F5DA}</a:tableStyleId>
              </a:tblPr>
              <a:tblGrid>
                <a:gridCol w="2431728">
                  <a:extLst>
                    <a:ext uri="{9D8B030D-6E8A-4147-A177-3AD203B41FA5}">
                      <a16:colId xmlns:a16="http://schemas.microsoft.com/office/drawing/2014/main" xmlns="" val="525680715"/>
                    </a:ext>
                  </a:extLst>
                </a:gridCol>
                <a:gridCol w="4259300">
                  <a:extLst>
                    <a:ext uri="{9D8B030D-6E8A-4147-A177-3AD203B41FA5}">
                      <a16:colId xmlns:a16="http://schemas.microsoft.com/office/drawing/2014/main" xmlns="" val="2058659271"/>
                    </a:ext>
                  </a:extLst>
                </a:gridCol>
                <a:gridCol w="2051334">
                  <a:extLst>
                    <a:ext uri="{9D8B030D-6E8A-4147-A177-3AD203B41FA5}">
                      <a16:colId xmlns:a16="http://schemas.microsoft.com/office/drawing/2014/main" xmlns="" val="641984806"/>
                    </a:ext>
                  </a:extLst>
                </a:gridCol>
              </a:tblGrid>
              <a:tr h="0">
                <a:tc>
                  <a:txBody>
                    <a:bodyPr/>
                    <a:lstStyle/>
                    <a:p>
                      <a:pPr algn="ctr"/>
                      <a:r>
                        <a:rPr lang="ru-RU" sz="1200" b="1" dirty="0"/>
                        <a:t>Тип испытаний</a:t>
                      </a:r>
                    </a:p>
                  </a:txBody>
                  <a:tcPr anchor="ctr"/>
                </a:tc>
                <a:tc>
                  <a:txBody>
                    <a:bodyPr/>
                    <a:lstStyle/>
                    <a:p>
                      <a:pPr algn="ctr"/>
                      <a:r>
                        <a:rPr lang="ru-RU" sz="1200" b="1" dirty="0"/>
                        <a:t>Условия испытаний</a:t>
                      </a:r>
                    </a:p>
                  </a:txBody>
                  <a:tcPr anchor="ctr"/>
                </a:tc>
                <a:tc>
                  <a:txBody>
                    <a:bodyPr/>
                    <a:lstStyle/>
                    <a:p>
                      <a:pPr algn="ctr"/>
                      <a:r>
                        <a:rPr lang="ru-RU" sz="1200" b="1" dirty="0"/>
                        <a:t>Результаты испытаний</a:t>
                      </a:r>
                    </a:p>
                  </a:txBody>
                  <a:tcPr anchor="ctr"/>
                </a:tc>
                <a:extLst>
                  <a:ext uri="{0D108BD9-81ED-4DB2-BD59-A6C34878D82A}">
                    <a16:rowId xmlns:a16="http://schemas.microsoft.com/office/drawing/2014/main" xmlns="" val="1654424515"/>
                  </a:ext>
                </a:extLst>
              </a:tr>
              <a:tr h="1473884">
                <a:tc>
                  <a:txBody>
                    <a:bodyPr/>
                    <a:lstStyle/>
                    <a:p>
                      <a:pPr algn="ctr"/>
                      <a:r>
                        <a:rPr lang="ru-RU" sz="1200" b="1" dirty="0"/>
                        <a:t>Химическое воздействие</a:t>
                      </a:r>
                    </a:p>
                    <a:p>
                      <a:pPr algn="ctr"/>
                      <a:r>
                        <a:rPr lang="ru-RU" sz="1200" b="1" dirty="0"/>
                        <a:t>(автоклав)</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09-SAAMSS-091</a:t>
                      </a:r>
                      <a:endParaRPr lang="ru-RU" sz="1200" b="0" dirty="0"/>
                    </a:p>
                    <a:p>
                      <a:pPr algn="ctr"/>
                      <a:r>
                        <a:rPr lang="ru-RU" sz="1200" dirty="0"/>
                        <a:t>Приложение А</a:t>
                      </a:r>
                    </a:p>
                    <a:p>
                      <a:pPr algn="ctr"/>
                      <a:r>
                        <a:rPr lang="ru-RU" sz="1200" dirty="0"/>
                        <a:t>Таблица</a:t>
                      </a:r>
                      <a:r>
                        <a:rPr lang="ru-RU" sz="1200" baseline="0" dirty="0"/>
                        <a:t> А1</a:t>
                      </a:r>
                    </a:p>
                    <a:p>
                      <a:pPr algn="ctr"/>
                      <a:r>
                        <a:rPr lang="en-US" sz="1200" baseline="0" dirty="0"/>
                        <a:t>c</a:t>
                      </a:r>
                      <a:r>
                        <a:rPr lang="ru-RU" sz="1200" baseline="0" dirty="0"/>
                        <a:t>) вода водоносного горизонта </a:t>
                      </a:r>
                      <a:r>
                        <a:rPr lang="en-US" sz="1200" baseline="0" dirty="0" err="1"/>
                        <a:t>Wasia</a:t>
                      </a:r>
                      <a:endParaRPr lang="ru-RU" sz="1200" dirty="0"/>
                    </a:p>
                  </a:txBody>
                  <a:tcPr anchor="ctr"/>
                </a:tc>
                <a:tc>
                  <a:txBody>
                    <a:bodyPr/>
                    <a:lstStyle/>
                    <a:p>
                      <a:r>
                        <a:rPr lang="ru-RU" sz="1200" kern="1200" dirty="0">
                          <a:solidFill>
                            <a:schemeClr val="tx1"/>
                          </a:solidFill>
                          <a:latin typeface="+mn-lt"/>
                          <a:ea typeface="+mn-ea"/>
                          <a:cs typeface="+mn-cs"/>
                        </a:rPr>
                        <a:t>Температура: </a:t>
                      </a:r>
                      <a:r>
                        <a:rPr lang="en-US" sz="1200" kern="1200" dirty="0">
                          <a:solidFill>
                            <a:schemeClr val="tx1"/>
                          </a:solidFill>
                          <a:latin typeface="+mn-lt"/>
                          <a:ea typeface="+mn-ea"/>
                          <a:cs typeface="+mn-cs"/>
                        </a:rPr>
                        <a:t>95°C/203°F</a:t>
                      </a:r>
                      <a:endParaRPr lang="ru-RU"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latin typeface="+mn-lt"/>
                          <a:ea typeface="+mn-ea"/>
                          <a:cs typeface="+mn-cs"/>
                        </a:rPr>
                        <a:t>Давление:</a:t>
                      </a:r>
                      <a:r>
                        <a:rPr lang="ru-RU" sz="1200" kern="1200" baseline="0" dirty="0">
                          <a:solidFill>
                            <a:schemeClr val="tx1"/>
                          </a:solidFill>
                          <a:latin typeface="+mn-lt"/>
                          <a:ea typeface="+mn-ea"/>
                          <a:cs typeface="+mn-cs"/>
                        </a:rPr>
                        <a:t> 3000 </a:t>
                      </a:r>
                      <a:r>
                        <a:rPr lang="en-US" sz="1200" kern="1200" baseline="0" dirty="0">
                          <a:solidFill>
                            <a:schemeClr val="tx1"/>
                          </a:solidFill>
                          <a:latin typeface="+mn-lt"/>
                          <a:ea typeface="+mn-ea"/>
                          <a:cs typeface="+mn-cs"/>
                        </a:rPr>
                        <a:t>psi/20.68 </a:t>
                      </a:r>
                      <a:r>
                        <a:rPr lang="ru-RU" sz="1200" kern="1200" baseline="0" dirty="0">
                          <a:solidFill>
                            <a:schemeClr val="tx1"/>
                          </a:solidFill>
                          <a:latin typeface="+mn-lt"/>
                          <a:ea typeface="+mn-ea"/>
                          <a:cs typeface="+mn-cs"/>
                        </a:rPr>
                        <a:t>Мпа</a:t>
                      </a:r>
                      <a:endParaRPr lang="en-US" sz="1200" kern="1200" baseline="0" dirty="0">
                        <a:solidFill>
                          <a:schemeClr val="tx1"/>
                        </a:solidFill>
                        <a:latin typeface="+mn-lt"/>
                        <a:ea typeface="+mn-ea"/>
                        <a:cs typeface="+mn-cs"/>
                      </a:endParaRPr>
                    </a:p>
                    <a:p>
                      <a:r>
                        <a:rPr lang="ru-RU" sz="1200" kern="1200" baseline="0" dirty="0">
                          <a:solidFill>
                            <a:schemeClr val="tx1"/>
                          </a:solidFill>
                          <a:latin typeface="+mn-lt"/>
                          <a:ea typeface="+mn-ea"/>
                          <a:cs typeface="+mn-cs"/>
                        </a:rPr>
                        <a:t>Газовая фаза: 100% </a:t>
                      </a:r>
                      <a:r>
                        <a:rPr lang="en-US" sz="1200" kern="1200" baseline="0" dirty="0">
                          <a:solidFill>
                            <a:schemeClr val="tx1"/>
                          </a:solidFill>
                          <a:latin typeface="+mn-lt"/>
                          <a:ea typeface="+mn-ea"/>
                          <a:cs typeface="+mn-cs"/>
                        </a:rPr>
                        <a:t>CO2</a:t>
                      </a:r>
                    </a:p>
                    <a:p>
                      <a:r>
                        <a:rPr lang="ru-RU" sz="1200" kern="1200" baseline="0" dirty="0">
                          <a:solidFill>
                            <a:schemeClr val="tx1"/>
                          </a:solidFill>
                          <a:latin typeface="+mn-lt"/>
                          <a:ea typeface="+mn-ea"/>
                          <a:cs typeface="+mn-cs"/>
                        </a:rPr>
                        <a:t>Водная фаза: рассол пластовой воды (</a:t>
                      </a:r>
                      <a:r>
                        <a:rPr lang="en-US" sz="1200" kern="1200" baseline="0" dirty="0">
                          <a:solidFill>
                            <a:schemeClr val="tx1"/>
                          </a:solidFill>
                          <a:latin typeface="+mn-lt"/>
                          <a:ea typeface="+mn-ea"/>
                          <a:cs typeface="+mn-cs"/>
                        </a:rPr>
                        <a:t>Na:2500 </a:t>
                      </a:r>
                      <a:r>
                        <a:rPr lang="ru-RU" sz="1200" kern="1200" baseline="0" dirty="0">
                          <a:solidFill>
                            <a:schemeClr val="tx1"/>
                          </a:solidFill>
                          <a:latin typeface="+mn-lt"/>
                          <a:ea typeface="+mn-ea"/>
                          <a:cs typeface="+mn-cs"/>
                        </a:rPr>
                        <a:t>мг/л; </a:t>
                      </a:r>
                      <a:r>
                        <a:rPr lang="ru-RU" sz="1200" kern="1200" baseline="0" dirty="0" err="1">
                          <a:solidFill>
                            <a:schemeClr val="tx1"/>
                          </a:solidFill>
                          <a:latin typeface="+mn-lt"/>
                          <a:ea typeface="+mn-ea"/>
                          <a:cs typeface="+mn-cs"/>
                        </a:rPr>
                        <a:t>Са</a:t>
                      </a:r>
                      <a:r>
                        <a:rPr lang="ru-RU" sz="1200" kern="1200" baseline="0" dirty="0">
                          <a:solidFill>
                            <a:schemeClr val="tx1"/>
                          </a:solidFill>
                          <a:latin typeface="+mn-lt"/>
                          <a:ea typeface="+mn-ea"/>
                          <a:cs typeface="+mn-cs"/>
                        </a:rPr>
                        <a:t>: 600 мг/л; </a:t>
                      </a:r>
                      <a:r>
                        <a:rPr lang="en-US" sz="1200" kern="1200" baseline="0" dirty="0">
                          <a:solidFill>
                            <a:schemeClr val="tx1"/>
                          </a:solidFill>
                          <a:latin typeface="+mn-lt"/>
                          <a:ea typeface="+mn-ea"/>
                          <a:cs typeface="+mn-cs"/>
                        </a:rPr>
                        <a:t>Mg: 120</a:t>
                      </a:r>
                      <a:r>
                        <a:rPr lang="ru-RU" sz="1200" kern="1200" baseline="0" dirty="0">
                          <a:solidFill>
                            <a:schemeClr val="tx1"/>
                          </a:solidFill>
                          <a:latin typeface="+mn-lt"/>
                          <a:ea typeface="+mn-ea"/>
                          <a:cs typeface="+mn-cs"/>
                        </a:rPr>
                        <a:t>мг/л;</a:t>
                      </a:r>
                      <a:r>
                        <a:rPr lang="en-US" sz="1200" kern="1200" baseline="0" dirty="0">
                          <a:solidFill>
                            <a:schemeClr val="tx1"/>
                          </a:solidFill>
                          <a:latin typeface="+mn-lt"/>
                          <a:ea typeface="+mn-ea"/>
                          <a:cs typeface="+mn-cs"/>
                        </a:rPr>
                        <a:t> Cl: 4000 </a:t>
                      </a:r>
                      <a:r>
                        <a:rPr lang="ru-RU" sz="1200" kern="1200" baseline="0" dirty="0">
                          <a:solidFill>
                            <a:schemeClr val="tx1"/>
                          </a:solidFill>
                          <a:latin typeface="+mn-lt"/>
                          <a:ea typeface="+mn-ea"/>
                          <a:cs typeface="+mn-cs"/>
                        </a:rPr>
                        <a:t>мг/л;</a:t>
                      </a:r>
                      <a:r>
                        <a:rPr lang="en-US" sz="1200" kern="1200" baseline="0" dirty="0">
                          <a:solidFill>
                            <a:schemeClr val="tx1"/>
                          </a:solidFill>
                          <a:latin typeface="+mn-lt"/>
                          <a:ea typeface="+mn-ea"/>
                          <a:cs typeface="+mn-cs"/>
                        </a:rPr>
                        <a:t> SO4: 1000 </a:t>
                      </a:r>
                      <a:r>
                        <a:rPr lang="ru-RU" sz="1200" kern="1200" baseline="0" dirty="0">
                          <a:solidFill>
                            <a:schemeClr val="tx1"/>
                          </a:solidFill>
                          <a:latin typeface="+mn-lt"/>
                          <a:ea typeface="+mn-ea"/>
                          <a:cs typeface="+mn-cs"/>
                        </a:rPr>
                        <a:t>мг/л;</a:t>
                      </a:r>
                      <a:r>
                        <a:rPr lang="en-US" sz="1200" kern="1200" baseline="0" dirty="0">
                          <a:solidFill>
                            <a:schemeClr val="tx1"/>
                          </a:solidFill>
                          <a:latin typeface="+mn-lt"/>
                          <a:ea typeface="+mn-ea"/>
                          <a:cs typeface="+mn-cs"/>
                        </a:rPr>
                        <a:t> HCO3: 200 </a:t>
                      </a:r>
                      <a:r>
                        <a:rPr lang="ru-RU" sz="1200" kern="1200" baseline="0" dirty="0">
                          <a:solidFill>
                            <a:schemeClr val="tx1"/>
                          </a:solidFill>
                          <a:latin typeface="+mn-lt"/>
                          <a:ea typeface="+mn-ea"/>
                          <a:cs typeface="+mn-cs"/>
                        </a:rPr>
                        <a:t>мг/л;</a:t>
                      </a:r>
                      <a:r>
                        <a:rPr lang="en-US" sz="1200" kern="1200" baseline="0" dirty="0">
                          <a:solidFill>
                            <a:schemeClr val="tx1"/>
                          </a:solidFill>
                          <a:latin typeface="+mn-lt"/>
                          <a:ea typeface="+mn-ea"/>
                          <a:cs typeface="+mn-cs"/>
                        </a:rPr>
                        <a:t> pH: 6,8-7,2</a:t>
                      </a:r>
                      <a:r>
                        <a:rPr lang="ru-RU" sz="1200" kern="1200" baseline="0" dirty="0">
                          <a:solidFill>
                            <a:schemeClr val="tx1"/>
                          </a:solidFill>
                          <a:latin typeface="+mn-lt"/>
                          <a:ea typeface="+mn-ea"/>
                          <a:cs typeface="+mn-cs"/>
                        </a:rPr>
                        <a:t>) Продолжительность: 24 ч</a:t>
                      </a:r>
                    </a:p>
                    <a:p>
                      <a:r>
                        <a:rPr lang="ru-RU" sz="1200" kern="1200" baseline="0" dirty="0" err="1">
                          <a:solidFill>
                            <a:schemeClr val="tx1"/>
                          </a:solidFill>
                          <a:latin typeface="+mn-lt"/>
                          <a:ea typeface="+mn-ea"/>
                          <a:cs typeface="+mn-cs"/>
                        </a:rPr>
                        <a:t>Декомпресссия</a:t>
                      </a:r>
                      <a:r>
                        <a:rPr lang="ru-RU" sz="1200" kern="1200" baseline="0" dirty="0">
                          <a:solidFill>
                            <a:schemeClr val="tx1"/>
                          </a:solidFill>
                          <a:latin typeface="+mn-lt"/>
                          <a:ea typeface="+mn-ea"/>
                          <a:cs typeface="+mn-cs"/>
                        </a:rPr>
                        <a:t>: охлаждение до 90</a:t>
                      </a:r>
                      <a:r>
                        <a:rPr lang="en-US" sz="1200" kern="1200" dirty="0">
                          <a:solidFill>
                            <a:schemeClr val="tx1"/>
                          </a:solidFill>
                          <a:latin typeface="+mn-lt"/>
                          <a:ea typeface="+mn-ea"/>
                          <a:cs typeface="+mn-cs"/>
                        </a:rPr>
                        <a:t>°</a:t>
                      </a:r>
                      <a:r>
                        <a:rPr lang="ru-RU" sz="1200" kern="1200" baseline="0" dirty="0">
                          <a:solidFill>
                            <a:schemeClr val="tx1"/>
                          </a:solidFill>
                          <a:latin typeface="+mn-lt"/>
                          <a:ea typeface="+mn-ea"/>
                          <a:cs typeface="+mn-cs"/>
                        </a:rPr>
                        <a:t>С и сброс давления в течении 1-3 минут</a:t>
                      </a:r>
                      <a:endParaRPr lang="ru-RU" sz="1200" kern="1200" dirty="0">
                        <a:solidFill>
                          <a:schemeClr val="tx1"/>
                        </a:solidFill>
                        <a:latin typeface="+mn-lt"/>
                        <a:ea typeface="+mn-ea"/>
                        <a:cs typeface="+mn-cs"/>
                      </a:endParaRPr>
                    </a:p>
                  </a:txBody>
                  <a:tcPr/>
                </a:tc>
                <a:tc>
                  <a:txBody>
                    <a:bodyPr/>
                    <a:lstStyle/>
                    <a:p>
                      <a:pPr algn="ctr"/>
                      <a:r>
                        <a:rPr lang="ru-RU" sz="1100" dirty="0"/>
                        <a:t>пройден</a:t>
                      </a:r>
                    </a:p>
                  </a:txBody>
                  <a:tcPr anchor="ctr"/>
                </a:tc>
                <a:extLst>
                  <a:ext uri="{0D108BD9-81ED-4DB2-BD59-A6C34878D82A}">
                    <a16:rowId xmlns:a16="http://schemas.microsoft.com/office/drawing/2014/main" xmlns="" val="413984664"/>
                  </a:ext>
                </a:extLst>
              </a:tr>
              <a:tr h="1127087">
                <a:tc>
                  <a:txBody>
                    <a:bodyPr/>
                    <a:lstStyle/>
                    <a:p>
                      <a:pPr algn="ctr"/>
                      <a:r>
                        <a:rPr lang="ru-RU" sz="1200" b="1" dirty="0"/>
                        <a:t>Химическое воздействие</a:t>
                      </a:r>
                    </a:p>
                    <a:p>
                      <a:pPr algn="ctr"/>
                      <a:r>
                        <a:rPr lang="ru-RU" sz="1200" b="1" dirty="0"/>
                        <a:t>(погружение)</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09-SAAMSS-091</a:t>
                      </a:r>
                      <a:endParaRPr lang="ru-RU" sz="1200" b="0" dirty="0"/>
                    </a:p>
                    <a:p>
                      <a:pPr algn="ctr"/>
                      <a:r>
                        <a:rPr lang="ru-RU" sz="1200" dirty="0"/>
                        <a:t>Приложение А</a:t>
                      </a:r>
                    </a:p>
                    <a:p>
                      <a:pPr algn="ctr"/>
                      <a:r>
                        <a:rPr lang="ru-RU" sz="1200" dirty="0"/>
                        <a:t>Таблица</a:t>
                      </a:r>
                      <a:r>
                        <a:rPr lang="ru-RU" sz="1200" baseline="0" dirty="0"/>
                        <a:t> А1</a:t>
                      </a:r>
                    </a:p>
                    <a:p>
                      <a:pPr algn="ctr"/>
                      <a:r>
                        <a:rPr lang="en-US" sz="1200" baseline="0" dirty="0"/>
                        <a:t>d</a:t>
                      </a:r>
                      <a:r>
                        <a:rPr lang="ru-RU" sz="1200" baseline="0" dirty="0"/>
                        <a:t>) кислота</a:t>
                      </a:r>
                      <a:endParaRPr lang="ru-RU" sz="1200" dirty="0"/>
                    </a:p>
                  </a:txBody>
                  <a:tcPr/>
                </a:tc>
                <a:tc>
                  <a:txBody>
                    <a:bodyPr/>
                    <a:lstStyle/>
                    <a:p>
                      <a:pPr marL="171450" indent="-171450">
                        <a:buFont typeface="Arial" panose="020B0604020202020204" pitchFamily="34" charset="0"/>
                        <a:buChar char="•"/>
                      </a:pPr>
                      <a:r>
                        <a:rPr lang="ru-RU" sz="1200" kern="1200" dirty="0">
                          <a:solidFill>
                            <a:schemeClr val="tx1"/>
                          </a:solidFill>
                          <a:latin typeface="+mn-lt"/>
                          <a:ea typeface="+mn-ea"/>
                          <a:cs typeface="+mn-cs"/>
                        </a:rPr>
                        <a:t>50</a:t>
                      </a:r>
                      <a:r>
                        <a:rPr lang="en-US" sz="1200" kern="1200" dirty="0">
                          <a:solidFill>
                            <a:schemeClr val="tx1"/>
                          </a:solidFill>
                          <a:latin typeface="+mn-lt"/>
                          <a:ea typeface="+mn-ea"/>
                          <a:cs typeface="+mn-cs"/>
                        </a:rPr>
                        <a:t>°</a:t>
                      </a:r>
                      <a:r>
                        <a:rPr lang="ru-RU" sz="1200" kern="1200" baseline="0" dirty="0">
                          <a:solidFill>
                            <a:schemeClr val="tx1"/>
                          </a:solidFill>
                          <a:latin typeface="+mn-lt"/>
                          <a:ea typeface="+mn-ea"/>
                          <a:cs typeface="+mn-cs"/>
                        </a:rPr>
                        <a:t>С/122</a:t>
                      </a:r>
                      <a:r>
                        <a:rPr lang="en-US" sz="1200" kern="1200" dirty="0">
                          <a:solidFill>
                            <a:schemeClr val="tx1"/>
                          </a:solidFill>
                          <a:latin typeface="+mn-lt"/>
                          <a:ea typeface="+mn-ea"/>
                          <a:cs typeface="+mn-cs"/>
                        </a:rPr>
                        <a:t>°</a:t>
                      </a:r>
                      <a:r>
                        <a:rPr lang="en-US" sz="1200" kern="1200" baseline="0" dirty="0">
                          <a:solidFill>
                            <a:schemeClr val="tx1"/>
                          </a:solidFill>
                          <a:latin typeface="+mn-lt"/>
                          <a:ea typeface="+mn-ea"/>
                          <a:cs typeface="+mn-cs"/>
                        </a:rPr>
                        <a:t>F</a:t>
                      </a:r>
                      <a:endParaRPr lang="ru-RU" sz="1200"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kern="1200" dirty="0">
                          <a:solidFill>
                            <a:schemeClr val="tx1"/>
                          </a:solidFill>
                          <a:latin typeface="+mn-lt"/>
                          <a:ea typeface="+mn-ea"/>
                          <a:cs typeface="+mn-cs"/>
                        </a:rPr>
                        <a:t>24 </a:t>
                      </a:r>
                      <a:r>
                        <a:rPr lang="ru-RU" sz="1200" kern="1200" dirty="0">
                          <a:solidFill>
                            <a:schemeClr val="tx1"/>
                          </a:solidFill>
                          <a:latin typeface="+mn-lt"/>
                          <a:ea typeface="+mn-ea"/>
                          <a:cs typeface="+mn-cs"/>
                        </a:rPr>
                        <a:t>ч</a:t>
                      </a:r>
                    </a:p>
                    <a:p>
                      <a:pPr marL="171450" indent="-171450">
                        <a:buFont typeface="Arial" panose="020B0604020202020204" pitchFamily="34" charset="0"/>
                        <a:buChar char="•"/>
                      </a:pPr>
                      <a:r>
                        <a:rPr lang="ru-RU" sz="1200" kern="1200" dirty="0">
                          <a:solidFill>
                            <a:schemeClr val="tx1"/>
                          </a:solidFill>
                          <a:latin typeface="+mn-lt"/>
                          <a:ea typeface="+mn-ea"/>
                          <a:cs typeface="+mn-cs"/>
                        </a:rPr>
                        <a:t>10</a:t>
                      </a:r>
                      <a:r>
                        <a:rPr lang="ru-RU" sz="1200" kern="1200" baseline="0" dirty="0">
                          <a:solidFill>
                            <a:schemeClr val="tx1"/>
                          </a:solidFill>
                          <a:latin typeface="+mn-lt"/>
                          <a:ea typeface="+mn-ea"/>
                          <a:cs typeface="+mn-cs"/>
                        </a:rPr>
                        <a:t> об.% </a:t>
                      </a:r>
                      <a:r>
                        <a:rPr lang="en-US" sz="1200" kern="1200" baseline="0" dirty="0" err="1">
                          <a:solidFill>
                            <a:schemeClr val="tx1"/>
                          </a:solidFill>
                          <a:latin typeface="+mn-lt"/>
                          <a:ea typeface="+mn-ea"/>
                          <a:cs typeface="+mn-cs"/>
                        </a:rPr>
                        <a:t>HCl</a:t>
                      </a:r>
                      <a:endParaRPr lang="en-US" sz="1200" kern="1200" baseline="0" dirty="0">
                        <a:solidFill>
                          <a:schemeClr val="tx1"/>
                        </a:solidFill>
                        <a:latin typeface="+mn-lt"/>
                        <a:ea typeface="+mn-ea"/>
                        <a:cs typeface="+mn-cs"/>
                      </a:endParaRPr>
                    </a:p>
                    <a:p>
                      <a:pPr marL="171450" indent="-171450">
                        <a:buFont typeface="Arial" panose="020B0604020202020204" pitchFamily="34" charset="0"/>
                        <a:buChar char="•"/>
                      </a:pPr>
                      <a:r>
                        <a:rPr lang="ru-RU" sz="1200" kern="1200" baseline="0" dirty="0">
                          <a:solidFill>
                            <a:schemeClr val="tx1"/>
                          </a:solidFill>
                          <a:latin typeface="+mn-lt"/>
                          <a:ea typeface="+mn-ea"/>
                          <a:cs typeface="+mn-cs"/>
                        </a:rPr>
                        <a:t>Закрытый вентилируемый контейнер</a:t>
                      </a:r>
                      <a:endParaRPr lang="en-US" sz="1200" kern="1200" dirty="0">
                        <a:solidFill>
                          <a:schemeClr val="tx1"/>
                        </a:solidFill>
                        <a:latin typeface="+mn-lt"/>
                        <a:ea typeface="+mn-ea"/>
                        <a:cs typeface="+mn-cs"/>
                      </a:endParaRPr>
                    </a:p>
                    <a:p>
                      <a:endParaRPr lang="ru-RU" sz="1050" kern="1200" dirty="0">
                        <a:solidFill>
                          <a:schemeClr val="tx1"/>
                        </a:solidFill>
                        <a:latin typeface="+mn-lt"/>
                        <a:ea typeface="+mn-ea"/>
                        <a:cs typeface="+mn-cs"/>
                      </a:endParaRPr>
                    </a:p>
                  </a:txBody>
                  <a:tcPr anchor="ctr"/>
                </a:tc>
                <a:tc>
                  <a:txBody>
                    <a:bodyPr/>
                    <a:lstStyle/>
                    <a:p>
                      <a:pPr algn="ctr"/>
                      <a:r>
                        <a:rPr lang="ru-RU" sz="1100" dirty="0"/>
                        <a:t>пройден</a:t>
                      </a:r>
                    </a:p>
                  </a:txBody>
                  <a:tcPr anchor="ctr"/>
                </a:tc>
                <a:extLst>
                  <a:ext uri="{0D108BD9-81ED-4DB2-BD59-A6C34878D82A}">
                    <a16:rowId xmlns:a16="http://schemas.microsoft.com/office/drawing/2014/main" xmlns="" val="1639959587"/>
                  </a:ext>
                </a:extLst>
              </a:tr>
              <a:tr h="780291">
                <a:tc>
                  <a:txBody>
                    <a:bodyPr/>
                    <a:lstStyle/>
                    <a:p>
                      <a:pPr algn="ctr"/>
                      <a:r>
                        <a:rPr lang="ru-RU" sz="1200" b="1" dirty="0" err="1"/>
                        <a:t>Ифракрасный</a:t>
                      </a:r>
                      <a:r>
                        <a:rPr lang="ru-RU" sz="1200" b="1" baseline="0" dirty="0"/>
                        <a:t> анализ</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dirty="0"/>
                        <a:t>09-SAAMSS-091</a:t>
                      </a:r>
                      <a:endParaRPr lang="ru-RU" sz="1200" b="0" dirty="0"/>
                    </a:p>
                    <a:p>
                      <a:pPr algn="ctr"/>
                      <a:r>
                        <a:rPr lang="ru-RU" sz="1200" dirty="0"/>
                        <a:t>Приложение А</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b="0" dirty="0"/>
                        <a:t>Параграф 3.1</a:t>
                      </a:r>
                      <a:endParaRPr lang="ru-RU" sz="1200" dirty="0"/>
                    </a:p>
                  </a:txBody>
                  <a:tcPr/>
                </a:tc>
                <a:tc>
                  <a:txBody>
                    <a:bodyPr/>
                    <a:lstStyle/>
                    <a:p>
                      <a:pPr algn="ctr"/>
                      <a:r>
                        <a:rPr lang="ru-RU" sz="1200" kern="1200" dirty="0">
                          <a:solidFill>
                            <a:schemeClr val="tx1"/>
                          </a:solidFill>
                          <a:latin typeface="+mn-lt"/>
                          <a:ea typeface="+mn-ea"/>
                          <a:cs typeface="+mn-cs"/>
                        </a:rPr>
                        <a:t>н/д</a:t>
                      </a:r>
                    </a:p>
                  </a:txBody>
                  <a:tcPr anchor="ctr"/>
                </a:tc>
                <a:tc>
                  <a:txBody>
                    <a:bodyPr/>
                    <a:lstStyle/>
                    <a:p>
                      <a:pPr algn="ctr"/>
                      <a:r>
                        <a:rPr lang="ru-RU" sz="1200" kern="1200" baseline="0" dirty="0">
                          <a:solidFill>
                            <a:schemeClr val="tx1"/>
                          </a:solidFill>
                          <a:latin typeface="+mn-lt"/>
                          <a:ea typeface="+mn-ea"/>
                          <a:cs typeface="+mn-cs"/>
                        </a:rPr>
                        <a:t>Инфракрасный спектр Фурье</a:t>
                      </a:r>
                    </a:p>
                  </a:txBody>
                  <a:tcPr anchor="ctr"/>
                </a:tc>
                <a:extLst>
                  <a:ext uri="{0D108BD9-81ED-4DB2-BD59-A6C34878D82A}">
                    <a16:rowId xmlns:a16="http://schemas.microsoft.com/office/drawing/2014/main" xmlns="" val="1609468541"/>
                  </a:ext>
                </a:extLst>
              </a:tr>
              <a:tr h="815417">
                <a:tc>
                  <a:txBody>
                    <a:bodyPr/>
                    <a:lstStyle/>
                    <a:p>
                      <a:pPr algn="ctr"/>
                      <a:r>
                        <a:rPr lang="ru-RU" sz="1200" b="1" dirty="0"/>
                        <a:t>ДСК анализ</a:t>
                      </a:r>
                    </a:p>
                    <a:p>
                      <a:pPr algn="ctr"/>
                      <a:r>
                        <a:rPr lang="en-US" sz="1200" b="0" dirty="0"/>
                        <a:t>CSA</a:t>
                      </a:r>
                      <a:r>
                        <a:rPr lang="en-US" sz="1200" b="0" baseline="0" dirty="0"/>
                        <a:t> Z245.20-10</a:t>
                      </a:r>
                    </a:p>
                    <a:p>
                      <a:pPr algn="ctr"/>
                      <a:r>
                        <a:rPr lang="ru-RU" sz="1200" b="0" baseline="0" dirty="0"/>
                        <a:t>Раздел 12.7</a:t>
                      </a:r>
                      <a:endParaRPr lang="ru-RU" sz="1200" b="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latin typeface="+mn-lt"/>
                          <a:ea typeface="+mn-ea"/>
                          <a:cs typeface="+mn-cs"/>
                        </a:rPr>
                        <a:t>н/д</a:t>
                      </a:r>
                    </a:p>
                  </a:txBody>
                  <a:tcPr anchor="ctr"/>
                </a:tc>
                <a:tc>
                  <a:txBody>
                    <a:bodyPr/>
                    <a:lstStyle/>
                    <a:p>
                      <a:pPr algn="ctr"/>
                      <a:r>
                        <a:rPr lang="ru-RU" sz="1200" kern="1200" baseline="0" dirty="0">
                          <a:solidFill>
                            <a:schemeClr val="tx1"/>
                          </a:solidFill>
                          <a:latin typeface="+mn-lt"/>
                          <a:ea typeface="+mn-ea"/>
                          <a:cs typeface="+mn-cs"/>
                        </a:rPr>
                        <a:t>Результаты анализа ДСК,</a:t>
                      </a:r>
                    </a:p>
                    <a:p>
                      <a:pPr algn="ctr"/>
                      <a:r>
                        <a:rPr lang="en-US" sz="1200" kern="1200" baseline="0" dirty="0">
                          <a:solidFill>
                            <a:schemeClr val="tx1"/>
                          </a:solidFill>
                          <a:latin typeface="+mn-lt"/>
                          <a:ea typeface="+mn-ea"/>
                          <a:cs typeface="+mn-cs"/>
                        </a:rPr>
                        <a:t>Tg1-57,4</a:t>
                      </a:r>
                      <a:r>
                        <a:rPr lang="en-US" sz="1200" kern="1200" dirty="0">
                          <a:solidFill>
                            <a:schemeClr val="tx1"/>
                          </a:solidFill>
                          <a:latin typeface="+mn-lt"/>
                          <a:ea typeface="+mn-ea"/>
                          <a:cs typeface="+mn-cs"/>
                        </a:rPr>
                        <a:t>°</a:t>
                      </a:r>
                      <a:r>
                        <a:rPr lang="en-US" sz="1200" kern="1200" baseline="0" dirty="0">
                          <a:solidFill>
                            <a:schemeClr val="tx1"/>
                          </a:solidFill>
                          <a:latin typeface="+mn-lt"/>
                          <a:ea typeface="+mn-ea"/>
                          <a:cs typeface="+mn-cs"/>
                        </a:rPr>
                        <a:t>C; Tg2-104,4</a:t>
                      </a:r>
                      <a:r>
                        <a:rPr lang="en-US" sz="1200" kern="1200" dirty="0">
                          <a:solidFill>
                            <a:schemeClr val="tx1"/>
                          </a:solidFill>
                          <a:latin typeface="+mn-lt"/>
                          <a:ea typeface="+mn-ea"/>
                          <a:cs typeface="+mn-cs"/>
                        </a:rPr>
                        <a:t>°C; </a:t>
                      </a:r>
                      <a:r>
                        <a:rPr lang="el-GR" sz="1200" kern="1200" dirty="0">
                          <a:solidFill>
                            <a:schemeClr val="tx1"/>
                          </a:solidFill>
                          <a:latin typeface="Calibri" panose="020F0502020204030204" pitchFamily="34" charset="0"/>
                          <a:ea typeface="+mn-ea"/>
                          <a:cs typeface="+mn-cs"/>
                        </a:rPr>
                        <a:t>Δ</a:t>
                      </a:r>
                      <a:r>
                        <a:rPr lang="en-US" sz="1200" kern="1200" dirty="0">
                          <a:solidFill>
                            <a:schemeClr val="tx1"/>
                          </a:solidFill>
                          <a:latin typeface="Calibri" panose="020F0502020204030204" pitchFamily="34" charset="0"/>
                          <a:ea typeface="+mn-ea"/>
                          <a:cs typeface="+mn-cs"/>
                        </a:rPr>
                        <a:t>H-78,6 </a:t>
                      </a:r>
                      <a:r>
                        <a:rPr lang="ru-RU" sz="1200" kern="1200" dirty="0">
                          <a:solidFill>
                            <a:schemeClr val="tx1"/>
                          </a:solidFill>
                          <a:latin typeface="Calibri" panose="020F0502020204030204" pitchFamily="34" charset="0"/>
                          <a:ea typeface="+mn-ea"/>
                          <a:cs typeface="+mn-cs"/>
                        </a:rPr>
                        <a:t>Дж</a:t>
                      </a:r>
                      <a:r>
                        <a:rPr lang="ru-RU" sz="1200" kern="1200" baseline="0" dirty="0">
                          <a:solidFill>
                            <a:schemeClr val="tx1"/>
                          </a:solidFill>
                          <a:latin typeface="Calibri" panose="020F0502020204030204" pitchFamily="34" charset="0"/>
                          <a:ea typeface="+mn-ea"/>
                          <a:cs typeface="+mn-cs"/>
                        </a:rPr>
                        <a:t>/г</a:t>
                      </a:r>
                      <a:endParaRPr lang="ru-RU" sz="1200" kern="1200" baseline="0" dirty="0">
                        <a:solidFill>
                          <a:schemeClr val="tx1"/>
                        </a:solidFill>
                        <a:latin typeface="+mn-lt"/>
                        <a:ea typeface="+mn-ea"/>
                        <a:cs typeface="+mn-cs"/>
                      </a:endParaRPr>
                    </a:p>
                  </a:txBody>
                  <a:tcPr anchor="ctr"/>
                </a:tc>
                <a:extLst>
                  <a:ext uri="{0D108BD9-81ED-4DB2-BD59-A6C34878D82A}">
                    <a16:rowId xmlns:a16="http://schemas.microsoft.com/office/drawing/2014/main" xmlns="" val="3109525271"/>
                  </a:ext>
                </a:extLst>
              </a:tr>
            </a:tbl>
          </a:graphicData>
        </a:graphic>
      </p:graphicFrame>
    </p:spTree>
    <p:extLst>
      <p:ext uri="{BB962C8B-B14F-4D97-AF65-F5344CB8AC3E}">
        <p14:creationId xmlns:p14="http://schemas.microsoft.com/office/powerpoint/2010/main" val="29747942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3" y="-3206"/>
            <a:ext cx="9144000" cy="572586"/>
          </a:xfrm>
          <a:prstGeom prst="rect">
            <a:avLst/>
          </a:prstGeom>
        </p:spPr>
        <p:txBody>
          <a:bodyPr vert="horz" wrap="square" lIns="0" tIns="0" rIns="0" bIns="0" rtlCol="0" anchor="ctr">
            <a:noAutofit/>
          </a:bodyPr>
          <a:lst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a:lstStyle>
          <a:p>
            <a:r>
              <a:rPr lang="ru-RU" b="1" dirty="0">
                <a:solidFill>
                  <a:schemeClr val="tx2"/>
                </a:solidFill>
              </a:rPr>
              <a:t>Тенденции процедур проведения испытаний</a:t>
            </a:r>
          </a:p>
        </p:txBody>
      </p:sp>
      <p:sp>
        <p:nvSpPr>
          <p:cNvPr id="9" name="Rectangle 8"/>
          <p:cNvSpPr/>
          <p:nvPr/>
        </p:nvSpPr>
        <p:spPr>
          <a:xfrm>
            <a:off x="37318" y="569381"/>
            <a:ext cx="8742362" cy="86831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a:t>Результаты квалификационных испытаний покрытий на примере лабораторных испытаний покрытия ТК согласно PDO SP-2034</a:t>
            </a:r>
          </a:p>
        </p:txBody>
      </p:sp>
      <p:graphicFrame>
        <p:nvGraphicFramePr>
          <p:cNvPr id="8" name="Объект 1422"/>
          <p:cNvGraphicFramePr>
            <a:graphicFrameLocks noGrp="1"/>
          </p:cNvGraphicFramePr>
          <p:nvPr>
            <p:ph idx="1"/>
            <p:extLst>
              <p:ext uri="{D42A27DB-BD31-4B8C-83A1-F6EECF244321}">
                <p14:modId xmlns:p14="http://schemas.microsoft.com/office/powerpoint/2010/main" val="2453426577"/>
              </p:ext>
            </p:extLst>
          </p:nvPr>
        </p:nvGraphicFramePr>
        <p:xfrm>
          <a:off x="37319" y="1437691"/>
          <a:ext cx="8742362" cy="4754880"/>
        </p:xfrm>
        <a:graphic>
          <a:graphicData uri="http://schemas.openxmlformats.org/drawingml/2006/table">
            <a:tbl>
              <a:tblPr firstRow="1" bandRow="1">
                <a:tableStyleId>{5940675A-B579-460E-94D1-54222C63F5DA}</a:tableStyleId>
              </a:tblPr>
              <a:tblGrid>
                <a:gridCol w="2431729">
                  <a:extLst>
                    <a:ext uri="{9D8B030D-6E8A-4147-A177-3AD203B41FA5}">
                      <a16:colId xmlns:a16="http://schemas.microsoft.com/office/drawing/2014/main" xmlns="" val="525680715"/>
                    </a:ext>
                  </a:extLst>
                </a:gridCol>
                <a:gridCol w="4863457">
                  <a:extLst>
                    <a:ext uri="{9D8B030D-6E8A-4147-A177-3AD203B41FA5}">
                      <a16:colId xmlns:a16="http://schemas.microsoft.com/office/drawing/2014/main" xmlns="" val="2058659271"/>
                    </a:ext>
                  </a:extLst>
                </a:gridCol>
                <a:gridCol w="1447176">
                  <a:extLst>
                    <a:ext uri="{9D8B030D-6E8A-4147-A177-3AD203B41FA5}">
                      <a16:colId xmlns:a16="http://schemas.microsoft.com/office/drawing/2014/main" xmlns="" val="641984806"/>
                    </a:ext>
                  </a:extLst>
                </a:gridCol>
              </a:tblGrid>
              <a:tr h="397769">
                <a:tc>
                  <a:txBody>
                    <a:bodyPr/>
                    <a:lstStyle/>
                    <a:p>
                      <a:pPr algn="ctr"/>
                      <a:r>
                        <a:rPr lang="ru-RU" sz="1200" b="1" dirty="0"/>
                        <a:t>Тип испытаний</a:t>
                      </a:r>
                    </a:p>
                  </a:txBody>
                  <a:tcPr anchor="ctr"/>
                </a:tc>
                <a:tc>
                  <a:txBody>
                    <a:bodyPr/>
                    <a:lstStyle/>
                    <a:p>
                      <a:pPr algn="ctr"/>
                      <a:r>
                        <a:rPr lang="ru-RU" sz="1200" b="1" dirty="0"/>
                        <a:t>Условия испытаний</a:t>
                      </a:r>
                    </a:p>
                  </a:txBody>
                  <a:tcPr anchor="ctr"/>
                </a:tc>
                <a:tc>
                  <a:txBody>
                    <a:bodyPr/>
                    <a:lstStyle/>
                    <a:p>
                      <a:pPr algn="ctr"/>
                      <a:r>
                        <a:rPr lang="ru-RU" sz="1200" b="1" dirty="0"/>
                        <a:t>Результаты испытаний</a:t>
                      </a:r>
                    </a:p>
                  </a:txBody>
                  <a:tcPr anchor="ctr"/>
                </a:tc>
                <a:extLst>
                  <a:ext uri="{0D108BD9-81ED-4DB2-BD59-A6C34878D82A}">
                    <a16:rowId xmlns:a16="http://schemas.microsoft.com/office/drawing/2014/main" xmlns="" val="1654424515"/>
                  </a:ext>
                </a:extLst>
              </a:tr>
              <a:tr h="136377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200" b="1" kern="1200" dirty="0">
                          <a:solidFill>
                            <a:schemeClr val="tx1"/>
                          </a:solidFill>
                          <a:latin typeface="+mn-lt"/>
                          <a:ea typeface="+mn-ea"/>
                          <a:cs typeface="+mn-cs"/>
                        </a:rPr>
                        <a:t>Химическое воздействие</a:t>
                      </a:r>
                    </a:p>
                    <a:p>
                      <a:pPr marL="0" algn="ctr" defTabSz="914400" rtl="0" eaLnBrk="1" latinLnBrk="0" hangingPunct="1"/>
                      <a:r>
                        <a:rPr lang="ru-RU" sz="1200" b="1" kern="1200" dirty="0">
                          <a:solidFill>
                            <a:schemeClr val="tx1"/>
                          </a:solidFill>
                          <a:latin typeface="+mn-lt"/>
                          <a:ea typeface="+mn-ea"/>
                          <a:cs typeface="+mn-cs"/>
                        </a:rPr>
                        <a:t>Автоклавный тест №1</a:t>
                      </a:r>
                    </a:p>
                    <a:p>
                      <a:pPr marL="0" algn="ctr" defTabSz="914400" rtl="0" eaLnBrk="1" latinLnBrk="0" hangingPunct="1"/>
                      <a:r>
                        <a:rPr lang="en-US" sz="1200" kern="1200" dirty="0">
                          <a:solidFill>
                            <a:schemeClr val="tx1"/>
                          </a:solidFill>
                          <a:latin typeface="+mn-lt"/>
                          <a:ea typeface="+mn-ea"/>
                          <a:cs typeface="+mn-cs"/>
                        </a:rPr>
                        <a:t>API RP 5L7</a:t>
                      </a:r>
                    </a:p>
                    <a:p>
                      <a:pPr marL="0" algn="ctr" defTabSz="914400" rtl="0" eaLnBrk="1" latinLnBrk="0" hangingPunct="1"/>
                      <a:r>
                        <a:rPr lang="en-US" sz="1200" kern="1200" dirty="0">
                          <a:solidFill>
                            <a:schemeClr val="tx1"/>
                          </a:solidFill>
                          <a:latin typeface="+mn-lt"/>
                          <a:ea typeface="+mn-ea"/>
                          <a:cs typeface="+mn-cs"/>
                        </a:rPr>
                        <a:t>Appendix 10 </a:t>
                      </a:r>
                      <a:r>
                        <a:rPr lang="ru-RU" sz="1200" kern="1200" dirty="0">
                          <a:solidFill>
                            <a:schemeClr val="tx1"/>
                          </a:solidFill>
                          <a:latin typeface="+mn-lt"/>
                          <a:ea typeface="+mn-ea"/>
                          <a:cs typeface="+mn-cs"/>
                        </a:rPr>
                        <a:t>и</a:t>
                      </a:r>
                    </a:p>
                    <a:p>
                      <a:pPr marL="0" algn="ctr" defTabSz="914400" rtl="0" eaLnBrk="1" latinLnBrk="0" hangingPunct="1"/>
                      <a:r>
                        <a:rPr lang="en-US" sz="1200" kern="1200" dirty="0">
                          <a:solidFill>
                            <a:schemeClr val="tx1"/>
                          </a:solidFill>
                          <a:latin typeface="+mn-lt"/>
                          <a:ea typeface="+mn-ea"/>
                          <a:cs typeface="+mn-cs"/>
                        </a:rPr>
                        <a:t>PDO SP-2034</a:t>
                      </a:r>
                    </a:p>
                    <a:p>
                      <a:pPr marL="0" algn="ctr" defTabSz="914400" rtl="0" eaLnBrk="1" latinLnBrk="0" hangingPunct="1"/>
                      <a:r>
                        <a:rPr lang="en-US" sz="1200" kern="1200" dirty="0">
                          <a:solidFill>
                            <a:schemeClr val="tx1"/>
                          </a:solidFill>
                          <a:latin typeface="+mn-lt"/>
                          <a:ea typeface="+mn-ea"/>
                          <a:cs typeface="+mn-cs"/>
                        </a:rPr>
                        <a:t>Appendix 10</a:t>
                      </a:r>
                      <a:endParaRPr lang="ru-RU" sz="1200" kern="1200" dirty="0">
                        <a:solidFill>
                          <a:schemeClr val="tx1"/>
                        </a:solidFill>
                        <a:latin typeface="+mn-lt"/>
                        <a:ea typeface="+mn-ea"/>
                        <a:cs typeface="+mn-cs"/>
                      </a:endParaRPr>
                    </a:p>
                  </a:txBody>
                  <a:tcPr anchor="ctr"/>
                </a:tc>
                <a:tc>
                  <a:txBody>
                    <a:bodyPr/>
                    <a:lstStyle/>
                    <a:p>
                      <a:pPr marL="0" algn="l" defTabSz="914400" rtl="0" eaLnBrk="1" latinLnBrk="0" hangingPunct="1"/>
                      <a:r>
                        <a:rPr lang="ru-RU" sz="1200" kern="1200" baseline="0" dirty="0">
                          <a:solidFill>
                            <a:schemeClr val="tx1"/>
                          </a:solidFill>
                          <a:latin typeface="+mn-lt"/>
                          <a:ea typeface="+mn-ea"/>
                          <a:cs typeface="+mn-cs"/>
                        </a:rPr>
                        <a:t>Температура: 93</a:t>
                      </a:r>
                      <a:r>
                        <a:rPr lang="en-US" sz="1200" kern="1200" baseline="0" dirty="0">
                          <a:solidFill>
                            <a:schemeClr val="tx1"/>
                          </a:solidFill>
                          <a:latin typeface="+mn-lt"/>
                          <a:ea typeface="+mn-ea"/>
                          <a:cs typeface="+mn-cs"/>
                        </a:rPr>
                        <a:t>ºC/200ºF</a:t>
                      </a:r>
                    </a:p>
                    <a:p>
                      <a:pPr marL="0" algn="l" defTabSz="914400" rtl="0" eaLnBrk="1" latinLnBrk="0" hangingPunct="1"/>
                      <a:r>
                        <a:rPr lang="ru-RU" sz="1200" kern="1200" baseline="0" dirty="0">
                          <a:solidFill>
                            <a:schemeClr val="tx1"/>
                          </a:solidFill>
                          <a:latin typeface="+mn-lt"/>
                          <a:ea typeface="+mn-ea"/>
                          <a:cs typeface="+mn-cs"/>
                        </a:rPr>
                        <a:t>Давление: 2000 </a:t>
                      </a:r>
                      <a:r>
                        <a:rPr lang="en-US" sz="1200" kern="1200" baseline="0" dirty="0">
                          <a:solidFill>
                            <a:schemeClr val="tx1"/>
                          </a:solidFill>
                          <a:latin typeface="+mn-lt"/>
                          <a:ea typeface="+mn-ea"/>
                          <a:cs typeface="+mn-cs"/>
                        </a:rPr>
                        <a:t>psi</a:t>
                      </a:r>
                    </a:p>
                    <a:p>
                      <a:pPr marL="0" algn="l" defTabSz="914400" rtl="0" eaLnBrk="1" latinLnBrk="0" hangingPunct="1"/>
                      <a:r>
                        <a:rPr lang="ru-RU" sz="1200" kern="1200" baseline="0" dirty="0">
                          <a:solidFill>
                            <a:schemeClr val="tx1"/>
                          </a:solidFill>
                          <a:latin typeface="+mn-lt"/>
                          <a:ea typeface="+mn-ea"/>
                          <a:cs typeface="+mn-cs"/>
                        </a:rPr>
                        <a:t>Газовая фаза: 1/3 (5% CO2 и 95%</a:t>
                      </a:r>
                      <a:r>
                        <a:rPr lang="en-US" sz="1200" kern="1200" baseline="0" dirty="0">
                          <a:solidFill>
                            <a:schemeClr val="tx1"/>
                          </a:solidFill>
                          <a:latin typeface="+mn-lt"/>
                          <a:ea typeface="+mn-ea"/>
                          <a:cs typeface="+mn-cs"/>
                        </a:rPr>
                        <a:t> CH4)</a:t>
                      </a:r>
                    </a:p>
                    <a:p>
                      <a:pPr marL="0" algn="l" defTabSz="914400" rtl="0" eaLnBrk="1" latinLnBrk="0" hangingPunct="1"/>
                      <a:r>
                        <a:rPr lang="ru-RU" sz="1200" kern="1200" baseline="0" dirty="0">
                          <a:solidFill>
                            <a:schemeClr val="tx1"/>
                          </a:solidFill>
                          <a:latin typeface="+mn-lt"/>
                          <a:ea typeface="+mn-ea"/>
                          <a:cs typeface="+mn-cs"/>
                        </a:rPr>
                        <a:t>Углеводородная фаза: 1/3 (Уайт-спирит)</a:t>
                      </a:r>
                    </a:p>
                    <a:p>
                      <a:pPr marL="0" algn="l" defTabSz="914400" rtl="0" eaLnBrk="1" latinLnBrk="0" hangingPunct="1"/>
                      <a:r>
                        <a:rPr lang="ru-RU" sz="1200" kern="1200" baseline="0" dirty="0">
                          <a:solidFill>
                            <a:schemeClr val="tx1"/>
                          </a:solidFill>
                          <a:latin typeface="+mn-lt"/>
                          <a:ea typeface="+mn-ea"/>
                          <a:cs typeface="+mn-cs"/>
                        </a:rPr>
                        <a:t>Водная фаза: 1/3</a:t>
                      </a:r>
                    </a:p>
                    <a:p>
                      <a:pPr marL="0" algn="l" defTabSz="914400" rtl="0" eaLnBrk="1" latinLnBrk="0" hangingPunct="1"/>
                      <a:r>
                        <a:rPr lang="ru-RU" sz="1200" kern="1200" baseline="0" dirty="0">
                          <a:solidFill>
                            <a:schemeClr val="tx1"/>
                          </a:solidFill>
                          <a:latin typeface="+mn-lt"/>
                          <a:ea typeface="+mn-ea"/>
                          <a:cs typeface="+mn-cs"/>
                        </a:rPr>
                        <a:t>(Синтетическая морская</a:t>
                      </a:r>
                      <a:r>
                        <a:rPr lang="en-US" sz="1200" kern="1200" baseline="0" dirty="0">
                          <a:solidFill>
                            <a:schemeClr val="tx1"/>
                          </a:solidFill>
                          <a:latin typeface="+mn-lt"/>
                          <a:ea typeface="+mn-ea"/>
                          <a:cs typeface="+mn-cs"/>
                        </a:rPr>
                        <a:t> </a:t>
                      </a:r>
                      <a:r>
                        <a:rPr lang="ru-RU" sz="1200" kern="1200" baseline="0" dirty="0">
                          <a:solidFill>
                            <a:schemeClr val="tx1"/>
                          </a:solidFill>
                          <a:latin typeface="+mn-lt"/>
                          <a:ea typeface="+mn-ea"/>
                          <a:cs typeface="+mn-cs"/>
                        </a:rPr>
                        <a:t>вода согласно </a:t>
                      </a:r>
                      <a:r>
                        <a:rPr lang="en-US" sz="1200" kern="1200" baseline="0" dirty="0">
                          <a:solidFill>
                            <a:schemeClr val="tx1"/>
                          </a:solidFill>
                          <a:latin typeface="+mn-lt"/>
                          <a:ea typeface="+mn-ea"/>
                          <a:cs typeface="+mn-cs"/>
                        </a:rPr>
                        <a:t>ASTM D1141)</a:t>
                      </a:r>
                    </a:p>
                    <a:p>
                      <a:pPr marL="0" algn="l" defTabSz="914400" rtl="0" eaLnBrk="1" latinLnBrk="0" hangingPunct="1"/>
                      <a:r>
                        <a:rPr lang="ru-RU" sz="1200" kern="1200" baseline="0" dirty="0">
                          <a:solidFill>
                            <a:schemeClr val="tx1"/>
                          </a:solidFill>
                          <a:latin typeface="+mn-lt"/>
                          <a:ea typeface="+mn-ea"/>
                          <a:cs typeface="+mn-cs"/>
                        </a:rPr>
                        <a:t>Продолжительность: 48 часов</a:t>
                      </a:r>
                    </a:p>
                    <a:p>
                      <a:pPr marL="0" algn="l" defTabSz="914400" rtl="0" eaLnBrk="1" latinLnBrk="0" hangingPunct="1"/>
                      <a:r>
                        <a:rPr lang="ru-RU" sz="1200" kern="1200" baseline="0" dirty="0">
                          <a:solidFill>
                            <a:schemeClr val="tx1"/>
                          </a:solidFill>
                          <a:latin typeface="+mn-lt"/>
                          <a:ea typeface="+mn-ea"/>
                          <a:cs typeface="+mn-cs"/>
                        </a:rPr>
                        <a:t>Декомпрессия: Газы были выделены</a:t>
                      </a:r>
                    </a:p>
                    <a:p>
                      <a:pPr marL="0" algn="l" defTabSz="914400" rtl="0" eaLnBrk="1" latinLnBrk="0" hangingPunct="1"/>
                      <a:r>
                        <a:rPr lang="ru-RU" sz="1200" kern="1200" baseline="0" dirty="0">
                          <a:solidFill>
                            <a:schemeClr val="tx1"/>
                          </a:solidFill>
                          <a:latin typeface="+mn-lt"/>
                          <a:ea typeface="+mn-ea"/>
                          <a:cs typeface="+mn-cs"/>
                        </a:rPr>
                        <a:t>быстро при 93</a:t>
                      </a:r>
                      <a:r>
                        <a:rPr lang="en-US" sz="1200" kern="1200" baseline="0" dirty="0">
                          <a:solidFill>
                            <a:schemeClr val="tx1"/>
                          </a:solidFill>
                          <a:latin typeface="+mn-lt"/>
                          <a:ea typeface="+mn-ea"/>
                          <a:cs typeface="+mn-cs"/>
                        </a:rPr>
                        <a:t>ºC/200ºF</a:t>
                      </a:r>
                      <a:endParaRPr lang="ru-RU" sz="1200" kern="1200" baseline="0" dirty="0">
                        <a:solidFill>
                          <a:schemeClr val="tx1"/>
                        </a:solidFill>
                        <a:latin typeface="+mn-lt"/>
                        <a:ea typeface="+mn-ea"/>
                        <a:cs typeface="+mn-cs"/>
                      </a:endParaRPr>
                    </a:p>
                  </a:txBody>
                  <a:tcPr/>
                </a:tc>
                <a:tc>
                  <a:txBody>
                    <a:bodyPr/>
                    <a:lstStyle/>
                    <a:p>
                      <a:pPr algn="ctr"/>
                      <a:r>
                        <a:rPr lang="ru-RU" sz="1200" dirty="0"/>
                        <a:t>пройден</a:t>
                      </a:r>
                    </a:p>
                  </a:txBody>
                  <a:tcPr anchor="ctr"/>
                </a:tc>
                <a:extLst>
                  <a:ext uri="{0D108BD9-81ED-4DB2-BD59-A6C34878D82A}">
                    <a16:rowId xmlns:a16="http://schemas.microsoft.com/office/drawing/2014/main" xmlns="" val="81256854"/>
                  </a:ext>
                </a:extLst>
              </a:tr>
              <a:tr h="1079659">
                <a:tc>
                  <a:txBody>
                    <a:bodyPr/>
                    <a:lstStyle/>
                    <a:p>
                      <a:pPr algn="ctr"/>
                      <a:r>
                        <a:rPr lang="ru-RU" sz="1200" b="1" dirty="0"/>
                        <a:t>Химическое воздействие</a:t>
                      </a:r>
                    </a:p>
                    <a:p>
                      <a:pPr marL="0" algn="ctr" defTabSz="914400" rtl="0" eaLnBrk="1" latinLnBrk="0" hangingPunct="1"/>
                      <a:r>
                        <a:rPr lang="ru-RU" sz="1200" b="1" kern="1200" dirty="0">
                          <a:solidFill>
                            <a:schemeClr val="tx1"/>
                          </a:solidFill>
                          <a:latin typeface="+mn-lt"/>
                          <a:ea typeface="+mn-ea"/>
                          <a:cs typeface="+mn-cs"/>
                        </a:rPr>
                        <a:t>Автоклавный тест №</a:t>
                      </a:r>
                      <a:r>
                        <a:rPr lang="en-US" sz="1200" b="1" kern="1200" dirty="0">
                          <a:solidFill>
                            <a:schemeClr val="tx1"/>
                          </a:solidFill>
                          <a:latin typeface="+mn-lt"/>
                          <a:ea typeface="+mn-ea"/>
                          <a:cs typeface="+mn-cs"/>
                        </a:rPr>
                        <a:t>2</a:t>
                      </a:r>
                      <a:endParaRPr lang="ru-RU" sz="1200" b="1" kern="1200" dirty="0">
                        <a:solidFill>
                          <a:schemeClr val="tx1"/>
                        </a:solidFill>
                        <a:latin typeface="+mn-lt"/>
                        <a:ea typeface="+mn-ea"/>
                        <a:cs typeface="+mn-cs"/>
                      </a:endParaRPr>
                    </a:p>
                    <a:p>
                      <a:pPr marL="0" algn="ctr" defTabSz="914400" rtl="0" eaLnBrk="1" latinLnBrk="0" hangingPunct="1"/>
                      <a:r>
                        <a:rPr lang="en-US" sz="1200" kern="1200" dirty="0">
                          <a:solidFill>
                            <a:schemeClr val="tx1"/>
                          </a:solidFill>
                          <a:latin typeface="+mn-lt"/>
                          <a:ea typeface="+mn-ea"/>
                          <a:cs typeface="+mn-cs"/>
                        </a:rPr>
                        <a:t>API RP 5L7</a:t>
                      </a:r>
                    </a:p>
                    <a:p>
                      <a:pPr marL="0" algn="ctr" defTabSz="914400" rtl="0" eaLnBrk="1" latinLnBrk="0" hangingPunct="1"/>
                      <a:r>
                        <a:rPr lang="en-US" sz="1200" kern="1200" dirty="0">
                          <a:solidFill>
                            <a:schemeClr val="tx1"/>
                          </a:solidFill>
                          <a:latin typeface="+mn-lt"/>
                          <a:ea typeface="+mn-ea"/>
                          <a:cs typeface="+mn-cs"/>
                        </a:rPr>
                        <a:t>Appendix 10 </a:t>
                      </a:r>
                      <a:r>
                        <a:rPr lang="ru-RU" sz="1200" kern="1200" dirty="0">
                          <a:solidFill>
                            <a:schemeClr val="tx1"/>
                          </a:solidFill>
                          <a:latin typeface="+mn-lt"/>
                          <a:ea typeface="+mn-ea"/>
                          <a:cs typeface="+mn-cs"/>
                        </a:rPr>
                        <a:t>и</a:t>
                      </a:r>
                    </a:p>
                    <a:p>
                      <a:pPr marL="0" algn="ctr" defTabSz="914400" rtl="0" eaLnBrk="1" latinLnBrk="0" hangingPunct="1"/>
                      <a:r>
                        <a:rPr lang="en-US" sz="1200" kern="1200" dirty="0">
                          <a:solidFill>
                            <a:schemeClr val="tx1"/>
                          </a:solidFill>
                          <a:latin typeface="+mn-lt"/>
                          <a:ea typeface="+mn-ea"/>
                          <a:cs typeface="+mn-cs"/>
                        </a:rPr>
                        <a:t>PDO SP-2034</a:t>
                      </a:r>
                    </a:p>
                    <a:p>
                      <a:pPr marL="0" algn="ctr" defTabSz="914400" rtl="0" eaLnBrk="1" latinLnBrk="0" hangingPunct="1"/>
                      <a:r>
                        <a:rPr lang="en-US" sz="1200" kern="1200" dirty="0">
                          <a:solidFill>
                            <a:schemeClr val="tx1"/>
                          </a:solidFill>
                          <a:latin typeface="+mn-lt"/>
                          <a:ea typeface="+mn-ea"/>
                          <a:cs typeface="+mn-cs"/>
                        </a:rPr>
                        <a:t>Appendix 10</a:t>
                      </a:r>
                      <a:endParaRPr lang="ru-RU" sz="1200" dirty="0"/>
                    </a:p>
                  </a:txBody>
                  <a:tcPr anchor="ctr"/>
                </a:tc>
                <a:tc>
                  <a:txBody>
                    <a:bodyPr/>
                    <a:lstStyle/>
                    <a:p>
                      <a:pPr marL="0" algn="l" defTabSz="914400" rtl="0" eaLnBrk="1" latinLnBrk="0" hangingPunct="1"/>
                      <a:r>
                        <a:rPr lang="ru-RU" sz="1200" kern="1200" baseline="0" dirty="0">
                          <a:solidFill>
                            <a:schemeClr val="tx1"/>
                          </a:solidFill>
                          <a:latin typeface="+mn-lt"/>
                          <a:ea typeface="+mn-ea"/>
                          <a:cs typeface="+mn-cs"/>
                        </a:rPr>
                        <a:t>Температура: 93</a:t>
                      </a:r>
                      <a:r>
                        <a:rPr lang="en-US" sz="1200" kern="1200" baseline="0" dirty="0">
                          <a:solidFill>
                            <a:schemeClr val="tx1"/>
                          </a:solidFill>
                          <a:latin typeface="+mn-lt"/>
                          <a:ea typeface="+mn-ea"/>
                          <a:cs typeface="+mn-cs"/>
                        </a:rPr>
                        <a:t>ºC/200ºF</a:t>
                      </a:r>
                    </a:p>
                    <a:p>
                      <a:pPr marL="0" algn="l" defTabSz="914400" rtl="0" eaLnBrk="1" latinLnBrk="0" hangingPunct="1"/>
                      <a:r>
                        <a:rPr lang="ru-RU" sz="1200" kern="1200" baseline="0" dirty="0">
                          <a:solidFill>
                            <a:schemeClr val="tx1"/>
                          </a:solidFill>
                          <a:latin typeface="+mn-lt"/>
                          <a:ea typeface="+mn-ea"/>
                          <a:cs typeface="+mn-cs"/>
                        </a:rPr>
                        <a:t>Давление: 2000 </a:t>
                      </a:r>
                      <a:r>
                        <a:rPr lang="en-US" sz="1200" kern="1200" baseline="0" dirty="0">
                          <a:solidFill>
                            <a:schemeClr val="tx1"/>
                          </a:solidFill>
                          <a:latin typeface="+mn-lt"/>
                          <a:ea typeface="+mn-ea"/>
                          <a:cs typeface="+mn-cs"/>
                        </a:rPr>
                        <a:t>psi</a:t>
                      </a:r>
                    </a:p>
                    <a:p>
                      <a:pPr marL="0" algn="l" defTabSz="914400" rtl="0" eaLnBrk="1" latinLnBrk="0" hangingPunct="1"/>
                      <a:r>
                        <a:rPr lang="ru-RU" sz="1200" kern="1200" baseline="0" dirty="0">
                          <a:solidFill>
                            <a:schemeClr val="tx1"/>
                          </a:solidFill>
                          <a:latin typeface="+mn-lt"/>
                          <a:ea typeface="+mn-ea"/>
                          <a:cs typeface="+mn-cs"/>
                        </a:rPr>
                        <a:t>Газовая фаза: 1/2 (5% CO2 и 95%</a:t>
                      </a:r>
                      <a:r>
                        <a:rPr lang="en-US" sz="1200" kern="1200" baseline="0" dirty="0">
                          <a:solidFill>
                            <a:schemeClr val="tx1"/>
                          </a:solidFill>
                          <a:latin typeface="+mn-lt"/>
                          <a:ea typeface="+mn-ea"/>
                          <a:cs typeface="+mn-cs"/>
                        </a:rPr>
                        <a:t> CH4)</a:t>
                      </a:r>
                    </a:p>
                    <a:p>
                      <a:pPr marL="0" algn="l" defTabSz="914400" rtl="0" eaLnBrk="1" latinLnBrk="0" hangingPunct="1"/>
                      <a:r>
                        <a:rPr lang="ru-RU" sz="1200" kern="1200" baseline="0" dirty="0">
                          <a:solidFill>
                            <a:schemeClr val="tx1"/>
                          </a:solidFill>
                          <a:latin typeface="+mn-lt"/>
                          <a:ea typeface="+mn-ea"/>
                          <a:cs typeface="+mn-cs"/>
                        </a:rPr>
                        <a:t>Водная фаза: 1/2 (5% </a:t>
                      </a:r>
                      <a:r>
                        <a:rPr lang="ru-RU" sz="1200" kern="1200" baseline="0" dirty="0" err="1">
                          <a:solidFill>
                            <a:schemeClr val="tx1"/>
                          </a:solidFill>
                          <a:latin typeface="+mn-lt"/>
                          <a:ea typeface="+mn-ea"/>
                          <a:cs typeface="+mn-cs"/>
                        </a:rPr>
                        <a:t>NaCl</a:t>
                      </a:r>
                      <a:r>
                        <a:rPr lang="en-US" sz="1200" kern="1200" baseline="0" dirty="0">
                          <a:solidFill>
                            <a:schemeClr val="tx1"/>
                          </a:solidFill>
                          <a:latin typeface="+mn-lt"/>
                          <a:ea typeface="+mn-ea"/>
                          <a:cs typeface="+mn-cs"/>
                        </a:rPr>
                        <a:t> </a:t>
                      </a:r>
                      <a:r>
                        <a:rPr lang="ru-RU" sz="1200" kern="1200" baseline="0" dirty="0">
                          <a:solidFill>
                            <a:schemeClr val="tx1"/>
                          </a:solidFill>
                          <a:latin typeface="+mn-lt"/>
                          <a:ea typeface="+mn-ea"/>
                          <a:cs typeface="+mn-cs"/>
                        </a:rPr>
                        <a:t>насыщенная </a:t>
                      </a:r>
                      <a:r>
                        <a:rPr lang="en-US" sz="1200" kern="1200" baseline="0" dirty="0">
                          <a:solidFill>
                            <a:schemeClr val="tx1"/>
                          </a:solidFill>
                          <a:latin typeface="+mn-lt"/>
                          <a:ea typeface="+mn-ea"/>
                          <a:cs typeface="+mn-cs"/>
                        </a:rPr>
                        <a:t>H2S)</a:t>
                      </a:r>
                    </a:p>
                    <a:p>
                      <a:pPr marL="0" algn="l" defTabSz="914400" rtl="0" eaLnBrk="1" latinLnBrk="0" hangingPunct="1"/>
                      <a:r>
                        <a:rPr lang="ru-RU" sz="1200" kern="1200" baseline="0" dirty="0">
                          <a:solidFill>
                            <a:schemeClr val="tx1"/>
                          </a:solidFill>
                          <a:latin typeface="+mn-lt"/>
                          <a:ea typeface="+mn-ea"/>
                          <a:cs typeface="+mn-cs"/>
                        </a:rPr>
                        <a:t>Продолжительность: 48 часов</a:t>
                      </a:r>
                    </a:p>
                    <a:p>
                      <a:pPr marL="0" algn="l" defTabSz="914400" rtl="0" eaLnBrk="1" latinLnBrk="0" hangingPunct="1"/>
                      <a:r>
                        <a:rPr lang="ru-RU" sz="1200" kern="1200" baseline="0" dirty="0">
                          <a:solidFill>
                            <a:schemeClr val="tx1"/>
                          </a:solidFill>
                          <a:latin typeface="+mn-lt"/>
                          <a:ea typeface="+mn-ea"/>
                          <a:cs typeface="+mn-cs"/>
                        </a:rPr>
                        <a:t>Декомпрессия: газы выделились в</a:t>
                      </a:r>
                      <a:r>
                        <a:rPr lang="en-US" sz="1200" kern="1200" baseline="0" dirty="0">
                          <a:solidFill>
                            <a:schemeClr val="tx1"/>
                          </a:solidFill>
                          <a:latin typeface="+mn-lt"/>
                          <a:ea typeface="+mn-ea"/>
                          <a:cs typeface="+mn-cs"/>
                        </a:rPr>
                        <a:t> </a:t>
                      </a:r>
                      <a:r>
                        <a:rPr lang="ru-RU" sz="1200" kern="1200" baseline="0" dirty="0">
                          <a:solidFill>
                            <a:schemeClr val="tx1"/>
                          </a:solidFill>
                          <a:latin typeface="+mn-lt"/>
                          <a:ea typeface="+mn-ea"/>
                          <a:cs typeface="+mn-cs"/>
                        </a:rPr>
                        <a:t>течении 15-30 мин. </a:t>
                      </a:r>
                      <a:endParaRPr lang="en-US" sz="1200" kern="1200" baseline="0" dirty="0">
                        <a:solidFill>
                          <a:schemeClr val="tx1"/>
                        </a:solidFill>
                        <a:latin typeface="+mn-lt"/>
                        <a:ea typeface="+mn-ea"/>
                        <a:cs typeface="+mn-cs"/>
                      </a:endParaRPr>
                    </a:p>
                    <a:p>
                      <a:pPr marL="0" algn="l" defTabSz="914400" rtl="0" eaLnBrk="1" latinLnBrk="0" hangingPunct="1"/>
                      <a:r>
                        <a:rPr lang="ru-RU" sz="1200" kern="1200" baseline="0" dirty="0">
                          <a:solidFill>
                            <a:schemeClr val="tx1"/>
                          </a:solidFill>
                          <a:latin typeface="+mn-lt"/>
                          <a:ea typeface="+mn-ea"/>
                          <a:cs typeface="+mn-cs"/>
                        </a:rPr>
                        <a:t>при</a:t>
                      </a:r>
                      <a:r>
                        <a:rPr lang="en-US" sz="1200" kern="1200" baseline="0" dirty="0">
                          <a:solidFill>
                            <a:schemeClr val="tx1"/>
                          </a:solidFill>
                          <a:latin typeface="+mn-lt"/>
                          <a:ea typeface="+mn-ea"/>
                          <a:cs typeface="+mn-cs"/>
                        </a:rPr>
                        <a:t> 93ºC/200ºF</a:t>
                      </a:r>
                      <a:endParaRPr lang="ru-RU" sz="1200" kern="1200" baseline="0" dirty="0">
                        <a:solidFill>
                          <a:schemeClr val="tx1"/>
                        </a:solidFill>
                        <a:latin typeface="+mn-lt"/>
                        <a:ea typeface="+mn-ea"/>
                        <a:cs typeface="+mn-cs"/>
                      </a:endParaRPr>
                    </a:p>
                  </a:txBody>
                  <a:tcPr/>
                </a:tc>
                <a:tc>
                  <a:txBody>
                    <a:bodyPr/>
                    <a:lstStyle/>
                    <a:p>
                      <a:pPr algn="ctr"/>
                      <a:r>
                        <a:rPr lang="ru-RU" sz="1200" dirty="0"/>
                        <a:t>пройден</a:t>
                      </a:r>
                    </a:p>
                  </a:txBody>
                  <a:tcPr anchor="ctr"/>
                </a:tc>
                <a:extLst>
                  <a:ext uri="{0D108BD9-81ED-4DB2-BD59-A6C34878D82A}">
                    <a16:rowId xmlns:a16="http://schemas.microsoft.com/office/drawing/2014/main" xmlns="" val="413984664"/>
                  </a:ext>
                </a:extLst>
              </a:tr>
              <a:tr h="1142803">
                <a:tc>
                  <a:txBody>
                    <a:bodyPr/>
                    <a:lstStyle/>
                    <a:p>
                      <a:pPr algn="ctr"/>
                      <a:r>
                        <a:rPr lang="ru-RU" sz="1200" b="1" dirty="0"/>
                        <a:t>Химическое воздействие</a:t>
                      </a:r>
                    </a:p>
                    <a:p>
                      <a:pPr algn="ctr"/>
                      <a:r>
                        <a:rPr lang="ru-RU" sz="1200" b="1" dirty="0"/>
                        <a:t>(погружение)</a:t>
                      </a:r>
                    </a:p>
                    <a:p>
                      <a:pPr marL="0" algn="ctr" defTabSz="914400" rtl="0" eaLnBrk="1" latinLnBrk="0" hangingPunct="1"/>
                      <a:r>
                        <a:rPr lang="en-US" sz="1200" kern="1200" dirty="0">
                          <a:solidFill>
                            <a:schemeClr val="tx1"/>
                          </a:solidFill>
                          <a:latin typeface="+mn-lt"/>
                          <a:ea typeface="+mn-ea"/>
                          <a:cs typeface="+mn-cs"/>
                        </a:rPr>
                        <a:t>API RP 5L7</a:t>
                      </a:r>
                    </a:p>
                    <a:p>
                      <a:pPr marL="0" algn="ctr" defTabSz="914400" rtl="0" eaLnBrk="1" latinLnBrk="0" hangingPunct="1"/>
                      <a:r>
                        <a:rPr lang="en-US" sz="1200" kern="1200" dirty="0">
                          <a:solidFill>
                            <a:schemeClr val="tx1"/>
                          </a:solidFill>
                          <a:latin typeface="+mn-lt"/>
                          <a:ea typeface="+mn-ea"/>
                          <a:cs typeface="+mn-cs"/>
                        </a:rPr>
                        <a:t>Appendix 10 </a:t>
                      </a:r>
                      <a:r>
                        <a:rPr lang="ru-RU" sz="1200" kern="1200" dirty="0">
                          <a:solidFill>
                            <a:schemeClr val="tx1"/>
                          </a:solidFill>
                          <a:latin typeface="+mn-lt"/>
                          <a:ea typeface="+mn-ea"/>
                          <a:cs typeface="+mn-cs"/>
                        </a:rPr>
                        <a:t>и</a:t>
                      </a:r>
                    </a:p>
                    <a:p>
                      <a:pPr marL="0" algn="ctr" defTabSz="914400" rtl="0" eaLnBrk="1" latinLnBrk="0" hangingPunct="1"/>
                      <a:r>
                        <a:rPr lang="en-US" sz="1200" kern="1200" dirty="0">
                          <a:solidFill>
                            <a:schemeClr val="tx1"/>
                          </a:solidFill>
                          <a:latin typeface="+mn-lt"/>
                          <a:ea typeface="+mn-ea"/>
                          <a:cs typeface="+mn-cs"/>
                        </a:rPr>
                        <a:t>PDO SP-2034</a:t>
                      </a:r>
                    </a:p>
                    <a:p>
                      <a:pPr marL="0" algn="ctr" defTabSz="914400" rtl="0" eaLnBrk="1" latinLnBrk="0" hangingPunct="1"/>
                      <a:r>
                        <a:rPr lang="en-US" sz="1200" kern="1200" dirty="0">
                          <a:solidFill>
                            <a:schemeClr val="tx1"/>
                          </a:solidFill>
                          <a:latin typeface="+mn-lt"/>
                          <a:ea typeface="+mn-ea"/>
                          <a:cs typeface="+mn-cs"/>
                        </a:rPr>
                        <a:t>Appendix 10</a:t>
                      </a:r>
                      <a:endParaRPr lang="ru-RU" sz="1200" dirty="0"/>
                    </a:p>
                  </a:txBody>
                  <a:tcPr/>
                </a:tc>
                <a:tc>
                  <a:txBody>
                    <a:bodyPr/>
                    <a:lstStyle/>
                    <a:p>
                      <a:pPr marL="0" algn="l" defTabSz="914400" rtl="0" eaLnBrk="1" latinLnBrk="0" hangingPunct="1"/>
                      <a:r>
                        <a:rPr lang="ru-RU" sz="1200" kern="1200" baseline="0" dirty="0">
                          <a:solidFill>
                            <a:schemeClr val="tx1"/>
                          </a:solidFill>
                          <a:latin typeface="+mn-lt"/>
                          <a:ea typeface="+mn-ea"/>
                          <a:cs typeface="+mn-cs"/>
                        </a:rPr>
                        <a:t>Температура: </a:t>
                      </a:r>
                      <a:r>
                        <a:rPr lang="en-US" sz="1200" kern="1200" baseline="0" dirty="0">
                          <a:solidFill>
                            <a:schemeClr val="tx1"/>
                          </a:solidFill>
                          <a:latin typeface="+mn-lt"/>
                          <a:ea typeface="+mn-ea"/>
                          <a:cs typeface="+mn-cs"/>
                        </a:rPr>
                        <a:t>23ºC/73ºF</a:t>
                      </a:r>
                    </a:p>
                    <a:p>
                      <a:pPr marL="0" algn="l" defTabSz="914400" rtl="0" eaLnBrk="1" latinLnBrk="0" hangingPunct="1"/>
                      <a:r>
                        <a:rPr lang="ru-RU" sz="1200" kern="1200" baseline="0" dirty="0">
                          <a:solidFill>
                            <a:schemeClr val="tx1"/>
                          </a:solidFill>
                          <a:latin typeface="+mn-lt"/>
                          <a:ea typeface="+mn-ea"/>
                          <a:cs typeface="+mn-cs"/>
                        </a:rPr>
                        <a:t>Продолжительность: 90 дней</a:t>
                      </a:r>
                    </a:p>
                    <a:p>
                      <a:r>
                        <a:rPr lang="en-US" sz="1200" kern="1200" baseline="0" dirty="0" err="1">
                          <a:solidFill>
                            <a:schemeClr val="tx1"/>
                          </a:solidFill>
                          <a:latin typeface="+mn-lt"/>
                          <a:ea typeface="+mn-ea"/>
                          <a:cs typeface="+mn-cs"/>
                        </a:rPr>
                        <a:t>NaOH</a:t>
                      </a:r>
                      <a:r>
                        <a:rPr lang="en-US" sz="1200" kern="1200" baseline="0" dirty="0">
                          <a:solidFill>
                            <a:schemeClr val="tx1"/>
                          </a:solidFill>
                          <a:latin typeface="+mn-lt"/>
                          <a:ea typeface="+mn-ea"/>
                          <a:cs typeface="+mn-cs"/>
                        </a:rPr>
                        <a:t> </a:t>
                      </a:r>
                      <a:r>
                        <a:rPr lang="ru-RU" sz="1200" kern="1200" baseline="0" dirty="0">
                          <a:solidFill>
                            <a:schemeClr val="tx1"/>
                          </a:solidFill>
                          <a:latin typeface="+mn-lt"/>
                          <a:ea typeface="+mn-ea"/>
                          <a:cs typeface="+mn-cs"/>
                        </a:rPr>
                        <a:t>в воде (</a:t>
                      </a:r>
                      <a:r>
                        <a:rPr lang="en-US" sz="1200" kern="1200" baseline="0" dirty="0">
                          <a:solidFill>
                            <a:schemeClr val="tx1"/>
                          </a:solidFill>
                          <a:latin typeface="+mn-lt"/>
                          <a:ea typeface="+mn-ea"/>
                          <a:cs typeface="+mn-cs"/>
                        </a:rPr>
                        <a:t>pH 10-11</a:t>
                      </a:r>
                      <a:r>
                        <a:rPr lang="ru-RU" sz="1200" kern="1200" baseline="0" dirty="0">
                          <a:solidFill>
                            <a:schemeClr val="tx1"/>
                          </a:solidFill>
                          <a:latin typeface="+mn-lt"/>
                          <a:ea typeface="+mn-ea"/>
                          <a:cs typeface="+mn-cs"/>
                        </a:rPr>
                        <a:t>)</a:t>
                      </a:r>
                    </a:p>
                    <a:p>
                      <a:r>
                        <a:rPr lang="en-US" sz="1200" kern="1200" baseline="0" dirty="0" err="1">
                          <a:solidFill>
                            <a:schemeClr val="tx1"/>
                          </a:solidFill>
                          <a:latin typeface="+mn-lt"/>
                          <a:ea typeface="+mn-ea"/>
                          <a:cs typeface="+mn-cs"/>
                        </a:rPr>
                        <a:t>HCl</a:t>
                      </a:r>
                      <a:r>
                        <a:rPr lang="en-US" sz="1200" kern="1200" baseline="0" dirty="0">
                          <a:solidFill>
                            <a:schemeClr val="tx1"/>
                          </a:solidFill>
                          <a:latin typeface="+mn-lt"/>
                          <a:ea typeface="+mn-ea"/>
                          <a:cs typeface="+mn-cs"/>
                        </a:rPr>
                        <a:t> </a:t>
                      </a:r>
                      <a:r>
                        <a:rPr lang="ru-RU" sz="1200" kern="1200" baseline="0" dirty="0">
                          <a:solidFill>
                            <a:schemeClr val="tx1"/>
                          </a:solidFill>
                          <a:latin typeface="+mn-lt"/>
                          <a:ea typeface="+mn-ea"/>
                          <a:cs typeface="+mn-cs"/>
                        </a:rPr>
                        <a:t>в воде (</a:t>
                      </a:r>
                      <a:r>
                        <a:rPr lang="en-US" sz="1200" kern="1200" baseline="0" dirty="0">
                          <a:solidFill>
                            <a:schemeClr val="tx1"/>
                          </a:solidFill>
                          <a:latin typeface="+mn-lt"/>
                          <a:ea typeface="+mn-ea"/>
                          <a:cs typeface="+mn-cs"/>
                        </a:rPr>
                        <a:t>pH 2.5-3.0</a:t>
                      </a:r>
                      <a:r>
                        <a:rPr lang="ru-RU" sz="1200" kern="1200" baseline="0" dirty="0">
                          <a:solidFill>
                            <a:schemeClr val="tx1"/>
                          </a:solidFill>
                          <a:latin typeface="+mn-lt"/>
                          <a:ea typeface="+mn-ea"/>
                          <a:cs typeface="+mn-cs"/>
                        </a:rPr>
                        <a:t>)</a:t>
                      </a:r>
                    </a:p>
                    <a:p>
                      <a:r>
                        <a:rPr lang="en-US" sz="1200" kern="1200" baseline="0" dirty="0">
                          <a:solidFill>
                            <a:schemeClr val="tx1"/>
                          </a:solidFill>
                          <a:latin typeface="+mn-lt"/>
                          <a:ea typeface="+mn-ea"/>
                          <a:cs typeface="+mn-cs"/>
                        </a:rPr>
                        <a:t>5% </a:t>
                      </a:r>
                      <a:r>
                        <a:rPr lang="en-US" sz="1200" kern="1200" baseline="0" dirty="0" err="1">
                          <a:solidFill>
                            <a:schemeClr val="tx1"/>
                          </a:solidFill>
                          <a:latin typeface="+mn-lt"/>
                          <a:ea typeface="+mn-ea"/>
                          <a:cs typeface="+mn-cs"/>
                        </a:rPr>
                        <a:t>NaCl</a:t>
                      </a:r>
                      <a:r>
                        <a:rPr lang="en-US" sz="1200" kern="1200" baseline="0" dirty="0">
                          <a:solidFill>
                            <a:schemeClr val="tx1"/>
                          </a:solidFill>
                          <a:latin typeface="+mn-lt"/>
                          <a:ea typeface="+mn-ea"/>
                          <a:cs typeface="+mn-cs"/>
                        </a:rPr>
                        <a:t> </a:t>
                      </a:r>
                      <a:r>
                        <a:rPr lang="ru-RU" sz="1200" kern="1200" baseline="0" dirty="0">
                          <a:solidFill>
                            <a:schemeClr val="tx1"/>
                          </a:solidFill>
                          <a:latin typeface="+mn-lt"/>
                          <a:ea typeface="+mn-ea"/>
                          <a:cs typeface="+mn-cs"/>
                        </a:rPr>
                        <a:t>в </a:t>
                      </a:r>
                      <a:r>
                        <a:rPr lang="en-US" sz="1200" kern="1200" baseline="0" dirty="0" err="1">
                          <a:solidFill>
                            <a:schemeClr val="tx1"/>
                          </a:solidFill>
                          <a:latin typeface="+mn-lt"/>
                          <a:ea typeface="+mn-ea"/>
                          <a:cs typeface="+mn-cs"/>
                        </a:rPr>
                        <a:t>NaOH</a:t>
                      </a:r>
                      <a:r>
                        <a:rPr lang="ru-RU" sz="1200" kern="1200" baseline="0" dirty="0">
                          <a:solidFill>
                            <a:schemeClr val="tx1"/>
                          </a:solidFill>
                          <a:latin typeface="+mn-lt"/>
                          <a:ea typeface="+mn-ea"/>
                          <a:cs typeface="+mn-cs"/>
                        </a:rPr>
                        <a:t> (</a:t>
                      </a:r>
                      <a:r>
                        <a:rPr lang="en-US" sz="1200" kern="1200" baseline="0" dirty="0">
                          <a:solidFill>
                            <a:schemeClr val="tx1"/>
                          </a:solidFill>
                          <a:latin typeface="+mn-lt"/>
                          <a:ea typeface="+mn-ea"/>
                          <a:cs typeface="+mn-cs"/>
                        </a:rPr>
                        <a:t>pH 10-11</a:t>
                      </a:r>
                      <a:r>
                        <a:rPr lang="ru-RU" sz="1200" kern="1200" baseline="0" dirty="0">
                          <a:solidFill>
                            <a:schemeClr val="tx1"/>
                          </a:solidFill>
                          <a:latin typeface="+mn-lt"/>
                          <a:ea typeface="+mn-ea"/>
                          <a:cs typeface="+mn-cs"/>
                        </a:rPr>
                        <a:t>)</a:t>
                      </a:r>
                    </a:p>
                  </a:txBody>
                  <a:tcPr/>
                </a:tc>
                <a:tc>
                  <a:txBody>
                    <a:bodyPr/>
                    <a:lstStyle/>
                    <a:p>
                      <a:pPr algn="ctr"/>
                      <a:r>
                        <a:rPr lang="ru-RU" sz="1200" dirty="0"/>
                        <a:t>пройден</a:t>
                      </a:r>
                    </a:p>
                  </a:txBody>
                  <a:tcPr anchor="ctr"/>
                </a:tc>
                <a:extLst>
                  <a:ext uri="{0D108BD9-81ED-4DB2-BD59-A6C34878D82A}">
                    <a16:rowId xmlns:a16="http://schemas.microsoft.com/office/drawing/2014/main" xmlns="" val="1072625487"/>
                  </a:ext>
                </a:extLst>
              </a:tr>
            </a:tbl>
          </a:graphicData>
        </a:graphic>
      </p:graphicFrame>
      <p:pic>
        <p:nvPicPr>
          <p:cNvPr id="11" name="Рисунок 4"/>
          <p:cNvPicPr>
            <a:picLocks noChangeAspect="1"/>
          </p:cNvPicPr>
          <p:nvPr/>
        </p:nvPicPr>
        <p:blipFill>
          <a:blip r:embed="rId3"/>
          <a:stretch>
            <a:fillRect/>
          </a:stretch>
        </p:blipFill>
        <p:spPr>
          <a:xfrm>
            <a:off x="7394278" y="2091816"/>
            <a:ext cx="271930" cy="1281754"/>
          </a:xfrm>
          <a:prstGeom prst="rect">
            <a:avLst/>
          </a:prstGeom>
        </p:spPr>
      </p:pic>
      <p:pic>
        <p:nvPicPr>
          <p:cNvPr id="12" name="Рисунок 6"/>
          <p:cNvPicPr>
            <a:picLocks noChangeAspect="1"/>
          </p:cNvPicPr>
          <p:nvPr/>
        </p:nvPicPr>
        <p:blipFill>
          <a:blip r:embed="rId4"/>
          <a:stretch>
            <a:fillRect/>
          </a:stretch>
        </p:blipFill>
        <p:spPr>
          <a:xfrm flipH="1">
            <a:off x="7393882" y="3807725"/>
            <a:ext cx="243216" cy="1146412"/>
          </a:xfrm>
          <a:prstGeom prst="rect">
            <a:avLst/>
          </a:prstGeom>
        </p:spPr>
      </p:pic>
      <p:pic>
        <p:nvPicPr>
          <p:cNvPr id="13" name="Рисунок 8"/>
          <p:cNvPicPr>
            <a:picLocks noChangeAspect="1"/>
          </p:cNvPicPr>
          <p:nvPr/>
        </p:nvPicPr>
        <p:blipFill>
          <a:blip r:embed="rId5"/>
          <a:stretch>
            <a:fillRect/>
          </a:stretch>
        </p:blipFill>
        <p:spPr>
          <a:xfrm>
            <a:off x="7394278" y="5048026"/>
            <a:ext cx="242820" cy="1144545"/>
          </a:xfrm>
          <a:prstGeom prst="rect">
            <a:avLst/>
          </a:prstGeom>
        </p:spPr>
      </p:pic>
    </p:spTree>
    <p:extLst>
      <p:ext uri="{BB962C8B-B14F-4D97-AF65-F5344CB8AC3E}">
        <p14:creationId xmlns:p14="http://schemas.microsoft.com/office/powerpoint/2010/main" val="4517660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3" y="-3206"/>
            <a:ext cx="9144000" cy="572586"/>
          </a:xfrm>
          <a:prstGeom prst="rect">
            <a:avLst/>
          </a:prstGeom>
        </p:spPr>
        <p:txBody>
          <a:bodyPr vert="horz" wrap="square" lIns="0" tIns="0" rIns="0" bIns="0" rtlCol="0" anchor="ctr">
            <a:noAutofit/>
          </a:bodyPr>
          <a:lst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a:lstStyle>
          <a:p>
            <a:r>
              <a:rPr lang="ru-RU" b="1" dirty="0">
                <a:solidFill>
                  <a:schemeClr val="tx2"/>
                </a:solidFill>
              </a:rPr>
              <a:t>Тенденции процедур проведения испытаний</a:t>
            </a:r>
          </a:p>
        </p:txBody>
      </p:sp>
      <p:sp>
        <p:nvSpPr>
          <p:cNvPr id="9" name="Rectangle 8"/>
          <p:cNvSpPr/>
          <p:nvPr/>
        </p:nvSpPr>
        <p:spPr>
          <a:xfrm>
            <a:off x="37318" y="569381"/>
            <a:ext cx="8742362" cy="86831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a:t>Результаты квалификационных испытаний покрытий на примере лабораторных испытаний покрытия ТК согласно PDO SP-2034</a:t>
            </a:r>
          </a:p>
        </p:txBody>
      </p:sp>
      <p:graphicFrame>
        <p:nvGraphicFramePr>
          <p:cNvPr id="10" name="Таблица 2"/>
          <p:cNvGraphicFramePr>
            <a:graphicFrameLocks noGrp="1"/>
          </p:cNvGraphicFramePr>
          <p:nvPr>
            <p:extLst>
              <p:ext uri="{D42A27DB-BD31-4B8C-83A1-F6EECF244321}">
                <p14:modId xmlns:p14="http://schemas.microsoft.com/office/powerpoint/2010/main" val="345045426"/>
              </p:ext>
            </p:extLst>
          </p:nvPr>
        </p:nvGraphicFramePr>
        <p:xfrm>
          <a:off x="37318" y="1562475"/>
          <a:ext cx="8915613" cy="4705617"/>
        </p:xfrm>
        <a:graphic>
          <a:graphicData uri="http://schemas.openxmlformats.org/drawingml/2006/table">
            <a:tbl>
              <a:tblPr firstRow="1" firstCol="1" bandRow="1">
                <a:tableStyleId>{5940675A-B579-460E-94D1-54222C63F5DA}</a:tableStyleId>
              </a:tblPr>
              <a:tblGrid>
                <a:gridCol w="1881133">
                  <a:extLst>
                    <a:ext uri="{9D8B030D-6E8A-4147-A177-3AD203B41FA5}">
                      <a16:colId xmlns:a16="http://schemas.microsoft.com/office/drawing/2014/main" xmlns="" val="2373928721"/>
                    </a:ext>
                  </a:extLst>
                </a:gridCol>
                <a:gridCol w="2827427">
                  <a:extLst>
                    <a:ext uri="{9D8B030D-6E8A-4147-A177-3AD203B41FA5}">
                      <a16:colId xmlns:a16="http://schemas.microsoft.com/office/drawing/2014/main" xmlns="" val="191771334"/>
                    </a:ext>
                  </a:extLst>
                </a:gridCol>
                <a:gridCol w="952780">
                  <a:extLst>
                    <a:ext uri="{9D8B030D-6E8A-4147-A177-3AD203B41FA5}">
                      <a16:colId xmlns:a16="http://schemas.microsoft.com/office/drawing/2014/main" xmlns="" val="1759538753"/>
                    </a:ext>
                  </a:extLst>
                </a:gridCol>
                <a:gridCol w="1462018">
                  <a:extLst>
                    <a:ext uri="{9D8B030D-6E8A-4147-A177-3AD203B41FA5}">
                      <a16:colId xmlns:a16="http://schemas.microsoft.com/office/drawing/2014/main" xmlns="" val="3684251422"/>
                    </a:ext>
                  </a:extLst>
                </a:gridCol>
                <a:gridCol w="1792255">
                  <a:extLst>
                    <a:ext uri="{9D8B030D-6E8A-4147-A177-3AD203B41FA5}">
                      <a16:colId xmlns:a16="http://schemas.microsoft.com/office/drawing/2014/main" xmlns="" val="3203182684"/>
                    </a:ext>
                  </a:extLst>
                </a:gridCol>
              </a:tblGrid>
              <a:tr h="279973">
                <a:tc>
                  <a:txBody>
                    <a:bodyPr/>
                    <a:lstStyle/>
                    <a:p>
                      <a:pPr marL="0" algn="ctr" defTabSz="914400" rtl="0" eaLnBrk="1" fontAlgn="base" latinLnBrk="0" hangingPunct="1">
                        <a:lnSpc>
                          <a:spcPts val="1125"/>
                        </a:lnSpc>
                        <a:spcBef>
                          <a:spcPts val="770"/>
                        </a:spcBef>
                        <a:spcAft>
                          <a:spcPts val="550"/>
                        </a:spcAft>
                      </a:pPr>
                      <a:r>
                        <a:rPr lang="ru-RU" sz="1100" b="1" kern="1200" dirty="0"/>
                        <a:t>Испытание</a:t>
                      </a:r>
                      <a:endParaRPr lang="ru-RU" sz="1100" b="1" kern="1200" dirty="0">
                        <a:solidFill>
                          <a:schemeClr val="tx1"/>
                        </a:solidFill>
                        <a:latin typeface="+mn-lt"/>
                        <a:ea typeface="+mn-ea"/>
                        <a:cs typeface="+mn-cs"/>
                      </a:endParaRPr>
                    </a:p>
                  </a:txBody>
                  <a:tcPr marL="54823" marR="54823" marT="0" marB="0" anchor="ctr"/>
                </a:tc>
                <a:tc>
                  <a:txBody>
                    <a:bodyPr/>
                    <a:lstStyle/>
                    <a:p>
                      <a:pPr marL="0" algn="ctr" defTabSz="914400" rtl="0" eaLnBrk="1" fontAlgn="base" latinLnBrk="0" hangingPunct="1">
                        <a:lnSpc>
                          <a:spcPts val="1125"/>
                        </a:lnSpc>
                        <a:spcBef>
                          <a:spcPts val="785"/>
                        </a:spcBef>
                        <a:spcAft>
                          <a:spcPts val="535"/>
                        </a:spcAft>
                      </a:pPr>
                      <a:r>
                        <a:rPr lang="ru-RU" sz="1100" b="1" kern="1200" dirty="0"/>
                        <a:t>Условия испытаний</a:t>
                      </a:r>
                      <a:endParaRPr lang="ru-RU" sz="1100" b="1" kern="1200" dirty="0">
                        <a:solidFill>
                          <a:schemeClr val="tx1"/>
                        </a:solidFill>
                        <a:latin typeface="+mn-lt"/>
                        <a:ea typeface="+mn-ea"/>
                        <a:cs typeface="+mn-cs"/>
                      </a:endParaRPr>
                    </a:p>
                  </a:txBody>
                  <a:tcPr marL="54823" marR="54823" marT="0" marB="0" anchor="ctr"/>
                </a:tc>
                <a:tc gridSpan="3">
                  <a:txBody>
                    <a:bodyPr/>
                    <a:lstStyle/>
                    <a:p>
                      <a:pPr marL="0" algn="ctr" defTabSz="914400" rtl="0" eaLnBrk="1" fontAlgn="base" latinLnBrk="0" hangingPunct="1">
                        <a:lnSpc>
                          <a:spcPts val="1125"/>
                        </a:lnSpc>
                        <a:spcBef>
                          <a:spcPts val="785"/>
                        </a:spcBef>
                        <a:spcAft>
                          <a:spcPts val="535"/>
                        </a:spcAft>
                      </a:pPr>
                      <a:r>
                        <a:rPr lang="ru-RU" sz="1100" b="1" kern="1200" dirty="0"/>
                        <a:t>Результаты испытаний</a:t>
                      </a:r>
                      <a:endParaRPr lang="ru-RU" sz="1100" b="1" kern="1200" dirty="0">
                        <a:solidFill>
                          <a:schemeClr val="tx1"/>
                        </a:solidFill>
                        <a:latin typeface="+mn-lt"/>
                        <a:ea typeface="+mn-ea"/>
                        <a:cs typeface="+mn-cs"/>
                      </a:endParaRPr>
                    </a:p>
                  </a:txBody>
                  <a:tcPr marL="54823" marR="54823"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2144997003"/>
                  </a:ext>
                </a:extLst>
              </a:tr>
              <a:tr h="486445">
                <a:tc>
                  <a:txBody>
                    <a:bodyPr/>
                    <a:lstStyle/>
                    <a:p>
                      <a:pPr marL="0" algn="ctr" defTabSz="914400" rtl="0" eaLnBrk="1" latinLnBrk="0" hangingPunct="1">
                        <a:lnSpc>
                          <a:spcPct val="115000"/>
                        </a:lnSpc>
                        <a:spcAft>
                          <a:spcPts val="0"/>
                        </a:spcAft>
                      </a:pPr>
                      <a:r>
                        <a:rPr lang="ru-RU" sz="1000" b="1" kern="1200" dirty="0"/>
                        <a:t>Прямое ударное воздействие</a:t>
                      </a:r>
                    </a:p>
                    <a:p>
                      <a:pPr marL="0" algn="ctr" defTabSz="914400" rtl="0" eaLnBrk="1" latinLnBrk="0" hangingPunct="1">
                        <a:lnSpc>
                          <a:spcPct val="115000"/>
                        </a:lnSpc>
                        <a:spcAft>
                          <a:spcPts val="0"/>
                        </a:spcAft>
                      </a:pPr>
                      <a:r>
                        <a:rPr lang="en-US" sz="1000" kern="1200" dirty="0"/>
                        <a:t>ASTM D</a:t>
                      </a:r>
                      <a:r>
                        <a:rPr lang="ru-RU" sz="1000" kern="1200" dirty="0"/>
                        <a:t>2794-93 (2010)</a:t>
                      </a:r>
                      <a:endParaRPr lang="ru-RU" sz="1000" b="0" kern="1200" dirty="0">
                        <a:solidFill>
                          <a:schemeClr val="tx1"/>
                        </a:solidFill>
                        <a:latin typeface="+mn-lt"/>
                        <a:ea typeface="+mn-ea"/>
                        <a:cs typeface="+mn-cs"/>
                      </a:endParaRPr>
                    </a:p>
                  </a:txBody>
                  <a:tcPr marL="54823" marR="54823" marT="0" marB="0" anchor="ctr"/>
                </a:tc>
                <a:tc>
                  <a:txBody>
                    <a:bodyPr/>
                    <a:lstStyle/>
                    <a:p>
                      <a:pPr marL="0" algn="ctr" defTabSz="914400" rtl="0" eaLnBrk="1" latinLnBrk="0" hangingPunct="1">
                        <a:lnSpc>
                          <a:spcPct val="115000"/>
                        </a:lnSpc>
                        <a:spcAft>
                          <a:spcPts val="0"/>
                        </a:spcAft>
                      </a:pPr>
                      <a:r>
                        <a:rPr lang="ru-RU" sz="1000" kern="1200" dirty="0"/>
                        <a:t>Температура</a:t>
                      </a:r>
                      <a:r>
                        <a:rPr lang="en-US" sz="1000" kern="1200" dirty="0"/>
                        <a:t>: 23±2°C/73.5±3.5°F</a:t>
                      </a:r>
                      <a:endParaRPr lang="ru-RU" sz="1000" b="0" kern="1200" dirty="0">
                        <a:solidFill>
                          <a:schemeClr val="tx1"/>
                        </a:solidFill>
                        <a:latin typeface="+mn-lt"/>
                        <a:ea typeface="+mn-ea"/>
                        <a:cs typeface="+mn-cs"/>
                      </a:endParaRPr>
                    </a:p>
                  </a:txBody>
                  <a:tcPr marL="54823" marR="54823" marT="0" marB="0" anchor="ctr"/>
                </a:tc>
                <a:tc gridSpan="3">
                  <a:txBody>
                    <a:bodyPr/>
                    <a:lstStyle/>
                    <a:p>
                      <a:pPr marL="0" algn="ctr" defTabSz="914400" rtl="0" eaLnBrk="1" latinLnBrk="0" hangingPunct="1">
                        <a:lnSpc>
                          <a:spcPct val="115000"/>
                        </a:lnSpc>
                        <a:spcAft>
                          <a:spcPts val="0"/>
                        </a:spcAft>
                      </a:pPr>
                      <a:r>
                        <a:rPr lang="ru-RU" sz="1000" kern="1200"/>
                        <a:t>Сопротивление ударному воздействию 264.6 дюйм-фунт /3.05 кг-м</a:t>
                      </a:r>
                    </a:p>
                    <a:p>
                      <a:pPr marL="0" algn="ctr" defTabSz="914400" rtl="0" eaLnBrk="1" latinLnBrk="0" hangingPunct="1">
                        <a:lnSpc>
                          <a:spcPct val="115000"/>
                        </a:lnSpc>
                        <a:spcAft>
                          <a:spcPts val="0"/>
                        </a:spcAft>
                      </a:pPr>
                      <a:r>
                        <a:rPr lang="ru-RU" sz="1000" kern="1200"/>
                        <a:t>(эквивалентно энергии ударного воздействия 29.9Дж)</a:t>
                      </a:r>
                      <a:endParaRPr lang="ru-RU" sz="1000" b="0" kern="1200">
                        <a:solidFill>
                          <a:schemeClr val="tx1"/>
                        </a:solidFill>
                        <a:latin typeface="+mn-lt"/>
                        <a:ea typeface="+mn-ea"/>
                        <a:cs typeface="+mn-cs"/>
                      </a:endParaRPr>
                    </a:p>
                  </a:txBody>
                  <a:tcPr marL="54823" marR="54823"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2746835041"/>
                  </a:ext>
                </a:extLst>
              </a:tr>
              <a:tr h="648594">
                <a:tc>
                  <a:txBody>
                    <a:bodyPr/>
                    <a:lstStyle/>
                    <a:p>
                      <a:pPr marL="0" algn="ctr" defTabSz="914400" rtl="0" eaLnBrk="1" latinLnBrk="0" hangingPunct="1">
                        <a:lnSpc>
                          <a:spcPct val="115000"/>
                        </a:lnSpc>
                        <a:spcAft>
                          <a:spcPts val="0"/>
                        </a:spcAft>
                      </a:pPr>
                      <a:r>
                        <a:rPr lang="ru-RU" sz="1000" b="1" kern="1200" dirty="0"/>
                        <a:t>Обратное ударное воздействие</a:t>
                      </a:r>
                    </a:p>
                    <a:p>
                      <a:pPr marL="0" algn="ctr" defTabSz="914400" rtl="0" eaLnBrk="1" latinLnBrk="0" hangingPunct="1">
                        <a:lnSpc>
                          <a:spcPct val="115000"/>
                        </a:lnSpc>
                        <a:spcAft>
                          <a:spcPts val="0"/>
                        </a:spcAft>
                      </a:pPr>
                      <a:r>
                        <a:rPr lang="en-US" sz="1000" kern="1200" dirty="0"/>
                        <a:t>ASTM G</a:t>
                      </a:r>
                      <a:r>
                        <a:rPr lang="ru-RU" sz="1000" kern="1200" dirty="0"/>
                        <a:t>14-04 (2010)</a:t>
                      </a:r>
                    </a:p>
                    <a:p>
                      <a:pPr marL="0" algn="ctr" defTabSz="914400" rtl="0" eaLnBrk="1" latinLnBrk="0" hangingPunct="1">
                        <a:lnSpc>
                          <a:spcPct val="115000"/>
                        </a:lnSpc>
                        <a:spcAft>
                          <a:spcPts val="0"/>
                        </a:spcAft>
                      </a:pPr>
                      <a:r>
                        <a:rPr lang="ru-RU" sz="1000" kern="1200" dirty="0"/>
                        <a:t>Обновленный</a:t>
                      </a:r>
                      <a:endParaRPr lang="ru-RU" sz="1000" b="0" kern="1200" dirty="0">
                        <a:solidFill>
                          <a:schemeClr val="tx1"/>
                        </a:solidFill>
                        <a:latin typeface="+mn-lt"/>
                        <a:ea typeface="+mn-ea"/>
                        <a:cs typeface="+mn-cs"/>
                      </a:endParaRPr>
                    </a:p>
                  </a:txBody>
                  <a:tcPr marL="54823" marR="54823" marT="0" marB="0" anchor="ctr"/>
                </a:tc>
                <a:tc>
                  <a:txBody>
                    <a:bodyPr/>
                    <a:lstStyle/>
                    <a:p>
                      <a:pPr marL="0" algn="ctr" defTabSz="914400" rtl="0" eaLnBrk="1" latinLnBrk="0" hangingPunct="1">
                        <a:lnSpc>
                          <a:spcPct val="115000"/>
                        </a:lnSpc>
                        <a:spcAft>
                          <a:spcPts val="0"/>
                        </a:spcAft>
                      </a:pPr>
                      <a:r>
                        <a:rPr lang="ru-RU" sz="1000" kern="1200" dirty="0"/>
                        <a:t>Температура</a:t>
                      </a:r>
                      <a:r>
                        <a:rPr lang="en-US" sz="1000" kern="1200" dirty="0"/>
                        <a:t>: 23±2°C/73.5±3.5°F</a:t>
                      </a:r>
                      <a:endParaRPr lang="ru-RU" sz="1000" b="0" kern="1200" dirty="0">
                        <a:solidFill>
                          <a:schemeClr val="tx1"/>
                        </a:solidFill>
                        <a:latin typeface="+mn-lt"/>
                        <a:ea typeface="+mn-ea"/>
                        <a:cs typeface="+mn-cs"/>
                      </a:endParaRPr>
                    </a:p>
                  </a:txBody>
                  <a:tcPr marL="54823" marR="54823" marT="0" marB="0" anchor="ctr"/>
                </a:tc>
                <a:tc gridSpan="3">
                  <a:txBody>
                    <a:bodyPr/>
                    <a:lstStyle/>
                    <a:p>
                      <a:pPr marL="0" algn="ctr" defTabSz="914400" rtl="0" eaLnBrk="1" latinLnBrk="0" hangingPunct="1">
                        <a:lnSpc>
                          <a:spcPct val="115000"/>
                        </a:lnSpc>
                        <a:spcAft>
                          <a:spcPts val="0"/>
                        </a:spcAft>
                      </a:pPr>
                      <a:r>
                        <a:rPr lang="ru-RU" sz="1000" kern="1200" dirty="0"/>
                        <a:t>Сопротивление ударному воздействию более чем 616 дюйм-фунт /7.11 кг-м</a:t>
                      </a:r>
                    </a:p>
                    <a:p>
                      <a:pPr marL="0" algn="ctr" defTabSz="914400" rtl="0" eaLnBrk="1" latinLnBrk="0" hangingPunct="1">
                        <a:lnSpc>
                          <a:spcPct val="115000"/>
                        </a:lnSpc>
                        <a:spcAft>
                          <a:spcPts val="0"/>
                        </a:spcAft>
                      </a:pPr>
                      <a:r>
                        <a:rPr lang="ru-RU" sz="1000" kern="1200" dirty="0"/>
                        <a:t>(эквивалентно энергии ударного воздействия 69.7 Дж)</a:t>
                      </a:r>
                      <a:endParaRPr lang="ru-RU" sz="1000" b="0" kern="1200" dirty="0">
                        <a:solidFill>
                          <a:schemeClr val="tx1"/>
                        </a:solidFill>
                        <a:latin typeface="+mn-lt"/>
                        <a:ea typeface="+mn-ea"/>
                        <a:cs typeface="+mn-cs"/>
                      </a:endParaRPr>
                    </a:p>
                  </a:txBody>
                  <a:tcPr marL="54823" marR="54823" marT="0" marB="0"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987219968"/>
                  </a:ext>
                </a:extLst>
              </a:tr>
              <a:tr h="324297">
                <a:tc rowSpan="3">
                  <a:txBody>
                    <a:bodyPr/>
                    <a:lstStyle/>
                    <a:p>
                      <a:pPr marL="0" algn="ctr" defTabSz="914400" rtl="0" eaLnBrk="1" latinLnBrk="0" hangingPunct="1">
                        <a:lnSpc>
                          <a:spcPct val="115000"/>
                        </a:lnSpc>
                        <a:spcAft>
                          <a:spcPts val="0"/>
                        </a:spcAft>
                      </a:pPr>
                      <a:r>
                        <a:rPr lang="ru-RU" sz="1000" b="1" kern="1200" dirty="0"/>
                        <a:t>Эластичность</a:t>
                      </a:r>
                    </a:p>
                    <a:p>
                      <a:pPr marL="0" algn="ctr" defTabSz="914400" rtl="0" eaLnBrk="1" latinLnBrk="0" hangingPunct="1">
                        <a:lnSpc>
                          <a:spcPct val="115000"/>
                        </a:lnSpc>
                        <a:spcAft>
                          <a:spcPts val="0"/>
                        </a:spcAft>
                      </a:pPr>
                      <a:r>
                        <a:rPr lang="en-US" sz="1000" kern="1200" dirty="0"/>
                        <a:t>PDO SP</a:t>
                      </a:r>
                      <a:r>
                        <a:rPr lang="ru-RU" sz="1000" kern="1200" dirty="0"/>
                        <a:t>-2095,</a:t>
                      </a:r>
                    </a:p>
                    <a:p>
                      <a:pPr marL="0" algn="ctr" defTabSz="914400" rtl="0" eaLnBrk="1" latinLnBrk="0" hangingPunct="1">
                        <a:lnSpc>
                          <a:spcPct val="115000"/>
                        </a:lnSpc>
                        <a:spcAft>
                          <a:spcPts val="0"/>
                        </a:spcAft>
                      </a:pPr>
                      <a:r>
                        <a:rPr lang="en-US" sz="1000" kern="1200" dirty="0"/>
                        <a:t>Appendix B</a:t>
                      </a:r>
                      <a:r>
                        <a:rPr lang="ru-RU" sz="1000" kern="1200" dirty="0"/>
                        <a:t>.5.0</a:t>
                      </a:r>
                      <a:endParaRPr lang="ru-RU" sz="1000" b="0" kern="1200" dirty="0">
                        <a:solidFill>
                          <a:schemeClr val="tx1"/>
                        </a:solidFill>
                        <a:latin typeface="+mn-lt"/>
                        <a:ea typeface="+mn-ea"/>
                        <a:cs typeface="+mn-cs"/>
                      </a:endParaRPr>
                    </a:p>
                  </a:txBody>
                  <a:tcPr marL="54823" marR="54823" marT="0" marB="0" anchor="ctr"/>
                </a:tc>
                <a:tc rowSpan="3">
                  <a:txBody>
                    <a:bodyPr/>
                    <a:lstStyle/>
                    <a:p>
                      <a:pPr marL="0" algn="ctr" defTabSz="914400" rtl="0" eaLnBrk="1" latinLnBrk="0" hangingPunct="1">
                        <a:lnSpc>
                          <a:spcPct val="115000"/>
                        </a:lnSpc>
                        <a:spcAft>
                          <a:spcPts val="0"/>
                        </a:spcAft>
                      </a:pPr>
                      <a:r>
                        <a:rPr lang="ru-RU" sz="1000" kern="1200" dirty="0"/>
                        <a:t>Температура: 23°</a:t>
                      </a:r>
                      <a:r>
                        <a:rPr lang="en-US" sz="1000" kern="1200" dirty="0"/>
                        <a:t>C</a:t>
                      </a:r>
                      <a:r>
                        <a:rPr lang="ru-RU" sz="1000" kern="1200" dirty="0"/>
                        <a:t>/73°</a:t>
                      </a:r>
                      <a:r>
                        <a:rPr lang="en-US" sz="1000" kern="1200" dirty="0"/>
                        <a:t>F</a:t>
                      </a:r>
                      <a:endParaRPr lang="ru-RU" sz="1000" kern="1200" dirty="0"/>
                    </a:p>
                    <a:p>
                      <a:pPr marL="0" algn="ctr" defTabSz="914400" rtl="0" eaLnBrk="1" latinLnBrk="0" hangingPunct="1">
                        <a:lnSpc>
                          <a:spcPct val="115000"/>
                        </a:lnSpc>
                        <a:spcAft>
                          <a:spcPts val="0"/>
                        </a:spcAft>
                      </a:pPr>
                      <a:r>
                        <a:rPr lang="ru-RU" sz="1000" kern="1200" dirty="0"/>
                        <a:t>Степень гибкости: 2.5°/</a:t>
                      </a:r>
                      <a:r>
                        <a:rPr lang="en-US" sz="1000" kern="1200" dirty="0"/>
                        <a:t>PD</a:t>
                      </a:r>
                      <a:endParaRPr lang="ru-RU" sz="1000" b="0" kern="1200" dirty="0">
                        <a:solidFill>
                          <a:schemeClr val="tx1"/>
                        </a:solidFill>
                        <a:latin typeface="+mn-lt"/>
                        <a:ea typeface="+mn-ea"/>
                        <a:cs typeface="+mn-cs"/>
                      </a:endParaRPr>
                    </a:p>
                  </a:txBody>
                  <a:tcPr marL="54823" marR="54823" marT="0" marB="0" anchor="ctr"/>
                </a:tc>
                <a:tc gridSpan="2">
                  <a:txBody>
                    <a:bodyPr/>
                    <a:lstStyle/>
                    <a:p>
                      <a:pPr marL="0" algn="ctr" defTabSz="914400" rtl="0" eaLnBrk="1" latinLnBrk="0" hangingPunct="1">
                        <a:lnSpc>
                          <a:spcPct val="115000"/>
                        </a:lnSpc>
                        <a:spcAft>
                          <a:spcPts val="0"/>
                        </a:spcAft>
                      </a:pPr>
                      <a:r>
                        <a:rPr lang="en-US" sz="1000" kern="1200" dirty="0"/>
                        <a:t>2.61°/PD</a:t>
                      </a:r>
                      <a:endParaRPr lang="ru-RU" sz="1000" b="0" kern="1200" dirty="0">
                        <a:solidFill>
                          <a:schemeClr val="tx1"/>
                        </a:solidFill>
                        <a:latin typeface="+mn-lt"/>
                        <a:ea typeface="+mn-ea"/>
                        <a:cs typeface="+mn-cs"/>
                      </a:endParaRPr>
                    </a:p>
                  </a:txBody>
                  <a:tcPr marL="54823" marR="54823" marT="0" marB="0" anchor="ctr"/>
                </a:tc>
                <a:tc hMerge="1">
                  <a:txBody>
                    <a:bodyPr/>
                    <a:lstStyle/>
                    <a:p>
                      <a:endParaRPr lang="ru-RU"/>
                    </a:p>
                  </a:txBody>
                  <a:tcPr/>
                </a:tc>
                <a:tc>
                  <a:txBody>
                    <a:bodyPr/>
                    <a:lstStyle/>
                    <a:p>
                      <a:pPr marL="0" algn="ctr" defTabSz="914400" rtl="0" eaLnBrk="1" latinLnBrk="0" hangingPunct="1">
                        <a:lnSpc>
                          <a:spcPct val="115000"/>
                        </a:lnSpc>
                        <a:spcAft>
                          <a:spcPts val="0"/>
                        </a:spcAft>
                      </a:pPr>
                      <a:r>
                        <a:rPr lang="ru-RU" sz="1000" kern="1200"/>
                        <a:t>Нет трещин, сколов, отслоений</a:t>
                      </a:r>
                      <a:endParaRPr lang="ru-RU" sz="1000" b="0" kern="1200">
                        <a:solidFill>
                          <a:schemeClr val="tx1"/>
                        </a:solidFill>
                        <a:latin typeface="+mn-lt"/>
                        <a:ea typeface="+mn-ea"/>
                        <a:cs typeface="+mn-cs"/>
                      </a:endParaRPr>
                    </a:p>
                  </a:txBody>
                  <a:tcPr marL="54823" marR="54823" marT="0" marB="0" anchor="ctr"/>
                </a:tc>
                <a:extLst>
                  <a:ext uri="{0D108BD9-81ED-4DB2-BD59-A6C34878D82A}">
                    <a16:rowId xmlns:a16="http://schemas.microsoft.com/office/drawing/2014/main" xmlns="" val="2281369301"/>
                  </a:ext>
                </a:extLst>
              </a:tr>
              <a:tr h="324297">
                <a:tc vMerge="1">
                  <a:txBody>
                    <a:bodyPr/>
                    <a:lstStyle/>
                    <a:p>
                      <a:endParaRPr lang="ru-RU"/>
                    </a:p>
                  </a:txBody>
                  <a:tcPr/>
                </a:tc>
                <a:tc vMerge="1">
                  <a:txBody>
                    <a:bodyPr/>
                    <a:lstStyle/>
                    <a:p>
                      <a:endParaRPr lang="ru-RU"/>
                    </a:p>
                  </a:txBody>
                  <a:tcPr/>
                </a:tc>
                <a:tc gridSpan="2">
                  <a:txBody>
                    <a:bodyPr/>
                    <a:lstStyle/>
                    <a:p>
                      <a:pPr marL="0" algn="ctr" defTabSz="914400" rtl="0" eaLnBrk="1" latinLnBrk="0" hangingPunct="1">
                        <a:lnSpc>
                          <a:spcPct val="115000"/>
                        </a:lnSpc>
                        <a:spcAft>
                          <a:spcPts val="0"/>
                        </a:spcAft>
                      </a:pPr>
                      <a:r>
                        <a:rPr lang="en-US" sz="1000" kern="1200" dirty="0"/>
                        <a:t>2.58°/PD</a:t>
                      </a:r>
                      <a:endParaRPr lang="ru-RU" sz="1000" b="0" kern="1200" dirty="0">
                        <a:solidFill>
                          <a:schemeClr val="tx1"/>
                        </a:solidFill>
                        <a:latin typeface="+mn-lt"/>
                        <a:ea typeface="+mn-ea"/>
                        <a:cs typeface="+mn-cs"/>
                      </a:endParaRPr>
                    </a:p>
                  </a:txBody>
                  <a:tcPr marL="54823" marR="54823" marT="0" marB="0" anchor="ctr"/>
                </a:tc>
                <a:tc hMerge="1">
                  <a:txBody>
                    <a:bodyPr/>
                    <a:lstStyle/>
                    <a:p>
                      <a:endParaRPr lang="ru-RU"/>
                    </a:p>
                  </a:txBody>
                  <a:tcPr/>
                </a:tc>
                <a:tc>
                  <a:txBody>
                    <a:bodyPr/>
                    <a:lstStyle/>
                    <a:p>
                      <a:pPr marL="0" algn="ctr" defTabSz="914400" rtl="0" eaLnBrk="1" latinLnBrk="0" hangingPunct="1">
                        <a:lnSpc>
                          <a:spcPct val="115000"/>
                        </a:lnSpc>
                        <a:spcAft>
                          <a:spcPts val="0"/>
                        </a:spcAft>
                      </a:pPr>
                      <a:r>
                        <a:rPr lang="ru-RU" sz="1000" kern="1200"/>
                        <a:t>Нет трещин, сколов, отслоений</a:t>
                      </a:r>
                      <a:endParaRPr lang="ru-RU" sz="1000" b="0" kern="1200">
                        <a:solidFill>
                          <a:schemeClr val="tx1"/>
                        </a:solidFill>
                        <a:latin typeface="+mn-lt"/>
                        <a:ea typeface="+mn-ea"/>
                        <a:cs typeface="+mn-cs"/>
                      </a:endParaRPr>
                    </a:p>
                  </a:txBody>
                  <a:tcPr marL="54823" marR="54823" marT="0" marB="0" anchor="ctr"/>
                </a:tc>
                <a:extLst>
                  <a:ext uri="{0D108BD9-81ED-4DB2-BD59-A6C34878D82A}">
                    <a16:rowId xmlns:a16="http://schemas.microsoft.com/office/drawing/2014/main" xmlns="" val="939553852"/>
                  </a:ext>
                </a:extLst>
              </a:tr>
              <a:tr h="324297">
                <a:tc vMerge="1">
                  <a:txBody>
                    <a:bodyPr/>
                    <a:lstStyle/>
                    <a:p>
                      <a:endParaRPr lang="ru-RU"/>
                    </a:p>
                  </a:txBody>
                  <a:tcPr/>
                </a:tc>
                <a:tc vMerge="1">
                  <a:txBody>
                    <a:bodyPr/>
                    <a:lstStyle/>
                    <a:p>
                      <a:endParaRPr lang="ru-RU"/>
                    </a:p>
                  </a:txBody>
                  <a:tcPr/>
                </a:tc>
                <a:tc gridSpan="2">
                  <a:txBody>
                    <a:bodyPr/>
                    <a:lstStyle/>
                    <a:p>
                      <a:pPr marL="0" algn="ctr" defTabSz="914400" rtl="0" eaLnBrk="1" latinLnBrk="0" hangingPunct="1">
                        <a:lnSpc>
                          <a:spcPct val="115000"/>
                        </a:lnSpc>
                        <a:spcAft>
                          <a:spcPts val="0"/>
                        </a:spcAft>
                      </a:pPr>
                      <a:r>
                        <a:rPr lang="en-US" sz="1000" kern="1200" dirty="0"/>
                        <a:t>2.58°/PD</a:t>
                      </a:r>
                      <a:endParaRPr lang="ru-RU" sz="1000" b="0" kern="1200" dirty="0">
                        <a:solidFill>
                          <a:schemeClr val="tx1"/>
                        </a:solidFill>
                        <a:latin typeface="+mn-lt"/>
                        <a:ea typeface="+mn-ea"/>
                        <a:cs typeface="+mn-cs"/>
                      </a:endParaRPr>
                    </a:p>
                  </a:txBody>
                  <a:tcPr marL="54823" marR="54823" marT="0" marB="0" anchor="ctr"/>
                </a:tc>
                <a:tc hMerge="1">
                  <a:txBody>
                    <a:bodyPr/>
                    <a:lstStyle/>
                    <a:p>
                      <a:endParaRPr lang="ru-RU"/>
                    </a:p>
                  </a:txBody>
                  <a:tcPr/>
                </a:tc>
                <a:tc>
                  <a:txBody>
                    <a:bodyPr/>
                    <a:lstStyle/>
                    <a:p>
                      <a:pPr marL="0" algn="ctr" defTabSz="914400" rtl="0" eaLnBrk="1" latinLnBrk="0" hangingPunct="1">
                        <a:lnSpc>
                          <a:spcPct val="115000"/>
                        </a:lnSpc>
                        <a:spcAft>
                          <a:spcPts val="0"/>
                        </a:spcAft>
                      </a:pPr>
                      <a:r>
                        <a:rPr lang="ru-RU" sz="1000" kern="1200"/>
                        <a:t>Нет трещин, сколов, отслоений</a:t>
                      </a:r>
                      <a:endParaRPr lang="ru-RU" sz="1000" b="0" kern="1200">
                        <a:solidFill>
                          <a:schemeClr val="tx1"/>
                        </a:solidFill>
                        <a:latin typeface="+mn-lt"/>
                        <a:ea typeface="+mn-ea"/>
                        <a:cs typeface="+mn-cs"/>
                      </a:endParaRPr>
                    </a:p>
                  </a:txBody>
                  <a:tcPr marL="54823" marR="54823" marT="0" marB="0" anchor="ctr"/>
                </a:tc>
                <a:extLst>
                  <a:ext uri="{0D108BD9-81ED-4DB2-BD59-A6C34878D82A}">
                    <a16:rowId xmlns:a16="http://schemas.microsoft.com/office/drawing/2014/main" xmlns="" val="2533826027"/>
                  </a:ext>
                </a:extLst>
              </a:tr>
              <a:tr h="162148">
                <a:tc rowSpan="3">
                  <a:txBody>
                    <a:bodyPr/>
                    <a:lstStyle/>
                    <a:p>
                      <a:pPr marL="0" algn="ctr" defTabSz="914400" rtl="0" eaLnBrk="1" latinLnBrk="0" hangingPunct="1">
                        <a:lnSpc>
                          <a:spcPct val="115000"/>
                        </a:lnSpc>
                        <a:spcAft>
                          <a:spcPts val="0"/>
                        </a:spcAft>
                      </a:pPr>
                      <a:r>
                        <a:rPr lang="ru-RU" sz="1000" b="1" kern="1200" dirty="0"/>
                        <a:t>Устойчивость к абразивному воздействию</a:t>
                      </a:r>
                      <a:r>
                        <a:rPr lang="ru-RU" sz="1000" kern="1200" dirty="0"/>
                        <a:t> с помощью прибора </a:t>
                      </a:r>
                      <a:r>
                        <a:rPr lang="en-US" sz="1000" kern="1200" dirty="0"/>
                        <a:t>Taber</a:t>
                      </a:r>
                      <a:endParaRPr lang="ru-RU" sz="1000" kern="1200" dirty="0"/>
                    </a:p>
                    <a:p>
                      <a:pPr marL="0" algn="ctr" defTabSz="914400" rtl="0" eaLnBrk="1" latinLnBrk="0" hangingPunct="1">
                        <a:lnSpc>
                          <a:spcPct val="115000"/>
                        </a:lnSpc>
                        <a:spcAft>
                          <a:spcPts val="0"/>
                        </a:spcAft>
                      </a:pPr>
                      <a:r>
                        <a:rPr lang="en-US" sz="1000" kern="1200" dirty="0"/>
                        <a:t>ASTM D</a:t>
                      </a:r>
                      <a:r>
                        <a:rPr lang="ru-RU" sz="1000" kern="1200" dirty="0"/>
                        <a:t>4060-14</a:t>
                      </a:r>
                      <a:endParaRPr lang="ru-RU" sz="1000" b="0" kern="1200" dirty="0">
                        <a:solidFill>
                          <a:schemeClr val="tx1"/>
                        </a:solidFill>
                        <a:latin typeface="+mn-lt"/>
                        <a:ea typeface="+mn-ea"/>
                        <a:cs typeface="+mn-cs"/>
                      </a:endParaRPr>
                    </a:p>
                  </a:txBody>
                  <a:tcPr marL="54823" marR="54823" marT="0" marB="0" anchor="ctr"/>
                </a:tc>
                <a:tc rowSpan="3">
                  <a:txBody>
                    <a:bodyPr/>
                    <a:lstStyle/>
                    <a:p>
                      <a:pPr marL="0" algn="ctr" defTabSz="914400" rtl="0" eaLnBrk="1" latinLnBrk="0" hangingPunct="1">
                        <a:lnSpc>
                          <a:spcPct val="115000"/>
                        </a:lnSpc>
                        <a:spcAft>
                          <a:spcPts val="0"/>
                        </a:spcAft>
                      </a:pPr>
                      <a:r>
                        <a:rPr lang="ru-RU" sz="1000" kern="1200" dirty="0"/>
                        <a:t>Температура: 23±2°</a:t>
                      </a:r>
                      <a:r>
                        <a:rPr lang="en-US" sz="1000" kern="1200" dirty="0"/>
                        <a:t>C</a:t>
                      </a:r>
                      <a:r>
                        <a:rPr lang="ru-RU" sz="1000" kern="1200" dirty="0"/>
                        <a:t>/73.5±3.5°</a:t>
                      </a:r>
                      <a:r>
                        <a:rPr lang="en-US" sz="1000" kern="1200" dirty="0"/>
                        <a:t>F</a:t>
                      </a:r>
                      <a:endParaRPr lang="ru-RU" sz="1000" kern="1200" dirty="0"/>
                    </a:p>
                    <a:p>
                      <a:pPr marL="0" algn="ctr" defTabSz="914400" rtl="0" eaLnBrk="1" latinLnBrk="0" hangingPunct="1">
                        <a:lnSpc>
                          <a:spcPct val="115000"/>
                        </a:lnSpc>
                        <a:spcAft>
                          <a:spcPts val="0"/>
                        </a:spcAft>
                      </a:pPr>
                      <a:r>
                        <a:rPr lang="ru-RU" sz="1000" kern="1200" dirty="0"/>
                        <a:t>Циклы: 1,000</a:t>
                      </a:r>
                    </a:p>
                    <a:p>
                      <a:pPr marL="0" algn="ctr" defTabSz="914400" rtl="0" eaLnBrk="1" latinLnBrk="0" hangingPunct="1">
                        <a:lnSpc>
                          <a:spcPct val="115000"/>
                        </a:lnSpc>
                        <a:spcAft>
                          <a:spcPts val="0"/>
                        </a:spcAft>
                      </a:pPr>
                      <a:r>
                        <a:rPr lang="ru-RU" sz="1000" kern="1200" dirty="0"/>
                        <a:t>Колеса: </a:t>
                      </a:r>
                      <a:r>
                        <a:rPr lang="en-US" sz="1000" kern="1200" dirty="0"/>
                        <a:t>CS</a:t>
                      </a:r>
                      <a:r>
                        <a:rPr lang="ru-RU" sz="1000" kern="1200" dirty="0"/>
                        <a:t>-17</a:t>
                      </a:r>
                    </a:p>
                    <a:p>
                      <a:pPr marL="0" algn="ctr" defTabSz="914400" rtl="0" eaLnBrk="1" latinLnBrk="0" hangingPunct="1">
                        <a:lnSpc>
                          <a:spcPct val="115000"/>
                        </a:lnSpc>
                        <a:spcAft>
                          <a:spcPts val="0"/>
                        </a:spcAft>
                      </a:pPr>
                      <a:r>
                        <a:rPr lang="ru-RU" sz="1000" kern="1200" dirty="0"/>
                        <a:t>Масса</a:t>
                      </a:r>
                      <a:r>
                        <a:rPr lang="en-US" sz="1000" kern="1200" dirty="0"/>
                        <a:t>: 1 </a:t>
                      </a:r>
                      <a:r>
                        <a:rPr lang="ru-RU" sz="1000" kern="1200" dirty="0"/>
                        <a:t>кг</a:t>
                      </a:r>
                      <a:endParaRPr lang="ru-RU" sz="1000" b="0" kern="1200" dirty="0">
                        <a:solidFill>
                          <a:schemeClr val="tx1"/>
                        </a:solidFill>
                        <a:latin typeface="+mn-lt"/>
                        <a:ea typeface="+mn-ea"/>
                        <a:cs typeface="+mn-cs"/>
                      </a:endParaRPr>
                    </a:p>
                  </a:txBody>
                  <a:tcPr marL="54823" marR="54823" marT="0" marB="0" anchor="ctr"/>
                </a:tc>
                <a:tc gridSpan="2">
                  <a:txBody>
                    <a:bodyPr/>
                    <a:lstStyle/>
                    <a:p>
                      <a:pPr marL="0" algn="ctr" defTabSz="914400" rtl="0" eaLnBrk="1" latinLnBrk="0" hangingPunct="1">
                        <a:lnSpc>
                          <a:spcPct val="115000"/>
                        </a:lnSpc>
                        <a:spcAft>
                          <a:spcPts val="0"/>
                        </a:spcAft>
                      </a:pPr>
                      <a:r>
                        <a:rPr lang="en-US" sz="1000" kern="1200" dirty="0"/>
                        <a:t>44.3 </a:t>
                      </a:r>
                      <a:r>
                        <a:rPr lang="ru-RU" sz="1000" kern="1200" dirty="0"/>
                        <a:t>мг</a:t>
                      </a:r>
                      <a:r>
                        <a:rPr lang="en-US" sz="1000" kern="1200" dirty="0"/>
                        <a:t>/1000 </a:t>
                      </a:r>
                      <a:r>
                        <a:rPr lang="ru-RU" sz="1000" kern="1200" dirty="0"/>
                        <a:t>циклов</a:t>
                      </a:r>
                      <a:endParaRPr lang="ru-RU" sz="1000" b="0" kern="1200" dirty="0">
                        <a:solidFill>
                          <a:schemeClr val="tx1"/>
                        </a:solidFill>
                        <a:latin typeface="+mn-lt"/>
                        <a:ea typeface="+mn-ea"/>
                        <a:cs typeface="+mn-cs"/>
                      </a:endParaRPr>
                    </a:p>
                  </a:txBody>
                  <a:tcPr marL="54823" marR="54823" marT="0" marB="0" anchor="ctr"/>
                </a:tc>
                <a:tc hMerge="1">
                  <a:txBody>
                    <a:bodyPr/>
                    <a:lstStyle/>
                    <a:p>
                      <a:endParaRPr lang="ru-RU"/>
                    </a:p>
                  </a:txBody>
                  <a:tcPr/>
                </a:tc>
                <a:tc rowSpan="3">
                  <a:txBody>
                    <a:bodyPr/>
                    <a:lstStyle/>
                    <a:p>
                      <a:pPr marL="0" algn="ctr" defTabSz="914400" rtl="0" eaLnBrk="1" latinLnBrk="0" hangingPunct="1">
                        <a:lnSpc>
                          <a:spcPct val="115000"/>
                        </a:lnSpc>
                        <a:spcAft>
                          <a:spcPts val="0"/>
                        </a:spcAft>
                      </a:pPr>
                      <a:r>
                        <a:rPr lang="ru-RU" sz="1000" kern="1200"/>
                        <a:t>Средний индекс износа:</a:t>
                      </a:r>
                    </a:p>
                    <a:p>
                      <a:pPr marL="0" algn="ctr" defTabSz="914400" rtl="0" eaLnBrk="1" latinLnBrk="0" hangingPunct="1">
                        <a:lnSpc>
                          <a:spcPct val="115000"/>
                        </a:lnSpc>
                        <a:spcAft>
                          <a:spcPts val="0"/>
                        </a:spcAft>
                      </a:pPr>
                      <a:r>
                        <a:rPr lang="ru-RU" sz="1000" kern="1200"/>
                        <a:t>43.9 мг/1000 циклов</a:t>
                      </a:r>
                      <a:endParaRPr lang="ru-RU" sz="1000" b="0" kern="1200">
                        <a:solidFill>
                          <a:schemeClr val="tx1"/>
                        </a:solidFill>
                        <a:latin typeface="+mn-lt"/>
                        <a:ea typeface="+mn-ea"/>
                        <a:cs typeface="+mn-cs"/>
                      </a:endParaRPr>
                    </a:p>
                  </a:txBody>
                  <a:tcPr marL="54823" marR="54823" marT="0" marB="0" anchor="ctr"/>
                </a:tc>
                <a:extLst>
                  <a:ext uri="{0D108BD9-81ED-4DB2-BD59-A6C34878D82A}">
                    <a16:rowId xmlns:a16="http://schemas.microsoft.com/office/drawing/2014/main" xmlns="" val="3254281881"/>
                  </a:ext>
                </a:extLst>
              </a:tr>
              <a:tr h="162148">
                <a:tc vMerge="1">
                  <a:txBody>
                    <a:bodyPr/>
                    <a:lstStyle/>
                    <a:p>
                      <a:endParaRPr lang="ru-RU"/>
                    </a:p>
                  </a:txBody>
                  <a:tcPr/>
                </a:tc>
                <a:tc vMerge="1">
                  <a:txBody>
                    <a:bodyPr/>
                    <a:lstStyle/>
                    <a:p>
                      <a:endParaRPr lang="ru-RU"/>
                    </a:p>
                  </a:txBody>
                  <a:tcPr/>
                </a:tc>
                <a:tc gridSpan="2">
                  <a:txBody>
                    <a:bodyPr/>
                    <a:lstStyle/>
                    <a:p>
                      <a:pPr marL="0" algn="ctr" defTabSz="914400" rtl="0" eaLnBrk="1" latinLnBrk="0" hangingPunct="1">
                        <a:lnSpc>
                          <a:spcPct val="115000"/>
                        </a:lnSpc>
                        <a:spcAft>
                          <a:spcPts val="0"/>
                        </a:spcAft>
                      </a:pPr>
                      <a:r>
                        <a:rPr lang="en-US" sz="1000" kern="1200" dirty="0"/>
                        <a:t>43.3 </a:t>
                      </a:r>
                      <a:r>
                        <a:rPr lang="ru-RU" sz="1000" kern="1200" dirty="0"/>
                        <a:t>мг</a:t>
                      </a:r>
                      <a:r>
                        <a:rPr lang="en-US" sz="1000" kern="1200" dirty="0"/>
                        <a:t>/1000 </a:t>
                      </a:r>
                      <a:r>
                        <a:rPr lang="ru-RU" sz="1000" kern="1200" dirty="0"/>
                        <a:t>циклов</a:t>
                      </a:r>
                      <a:endParaRPr lang="ru-RU" sz="1000" b="0" kern="1200" dirty="0">
                        <a:solidFill>
                          <a:schemeClr val="tx1"/>
                        </a:solidFill>
                        <a:latin typeface="+mn-lt"/>
                        <a:ea typeface="+mn-ea"/>
                        <a:cs typeface="+mn-cs"/>
                      </a:endParaRPr>
                    </a:p>
                  </a:txBody>
                  <a:tcPr marL="54823" marR="54823" marT="0" marB="0" anchor="ctr"/>
                </a:tc>
                <a:tc hMerge="1">
                  <a:txBody>
                    <a:bodyPr/>
                    <a:lstStyle/>
                    <a:p>
                      <a:endParaRPr lang="ru-RU"/>
                    </a:p>
                  </a:txBody>
                  <a:tcPr/>
                </a:tc>
                <a:tc vMerge="1">
                  <a:txBody>
                    <a:bodyPr/>
                    <a:lstStyle/>
                    <a:p>
                      <a:endParaRPr lang="ru-RU"/>
                    </a:p>
                  </a:txBody>
                  <a:tcPr/>
                </a:tc>
                <a:extLst>
                  <a:ext uri="{0D108BD9-81ED-4DB2-BD59-A6C34878D82A}">
                    <a16:rowId xmlns:a16="http://schemas.microsoft.com/office/drawing/2014/main" xmlns="" val="2917549059"/>
                  </a:ext>
                </a:extLst>
              </a:tr>
              <a:tr h="324297">
                <a:tc vMerge="1">
                  <a:txBody>
                    <a:bodyPr/>
                    <a:lstStyle/>
                    <a:p>
                      <a:endParaRPr lang="ru-RU"/>
                    </a:p>
                  </a:txBody>
                  <a:tcPr/>
                </a:tc>
                <a:tc vMerge="1">
                  <a:txBody>
                    <a:bodyPr/>
                    <a:lstStyle/>
                    <a:p>
                      <a:endParaRPr lang="ru-RU"/>
                    </a:p>
                  </a:txBody>
                  <a:tcPr/>
                </a:tc>
                <a:tc gridSpan="2">
                  <a:txBody>
                    <a:bodyPr/>
                    <a:lstStyle/>
                    <a:p>
                      <a:pPr marL="0" algn="ctr" defTabSz="914400" rtl="0" eaLnBrk="1" latinLnBrk="0" hangingPunct="1">
                        <a:lnSpc>
                          <a:spcPct val="115000"/>
                        </a:lnSpc>
                        <a:spcAft>
                          <a:spcPts val="0"/>
                        </a:spcAft>
                      </a:pPr>
                      <a:r>
                        <a:rPr lang="en-US" sz="1000" kern="1200" dirty="0"/>
                        <a:t>44.2 </a:t>
                      </a:r>
                      <a:r>
                        <a:rPr lang="ru-RU" sz="1000" kern="1200" dirty="0"/>
                        <a:t>мг</a:t>
                      </a:r>
                      <a:r>
                        <a:rPr lang="en-US" sz="1000" kern="1200" dirty="0"/>
                        <a:t>/1000 </a:t>
                      </a:r>
                      <a:r>
                        <a:rPr lang="ru-RU" sz="1000" kern="1200" dirty="0"/>
                        <a:t>циклов</a:t>
                      </a:r>
                      <a:endParaRPr lang="ru-RU" sz="1000" b="0" kern="1200" dirty="0">
                        <a:solidFill>
                          <a:schemeClr val="tx1"/>
                        </a:solidFill>
                        <a:latin typeface="+mn-lt"/>
                        <a:ea typeface="+mn-ea"/>
                        <a:cs typeface="+mn-cs"/>
                      </a:endParaRPr>
                    </a:p>
                  </a:txBody>
                  <a:tcPr marL="54823" marR="54823" marT="0" marB="0" anchor="ctr"/>
                </a:tc>
                <a:tc hMerge="1">
                  <a:txBody>
                    <a:bodyPr/>
                    <a:lstStyle/>
                    <a:p>
                      <a:endParaRPr lang="ru-RU"/>
                    </a:p>
                  </a:txBody>
                  <a:tcPr/>
                </a:tc>
                <a:tc vMerge="1">
                  <a:txBody>
                    <a:bodyPr/>
                    <a:lstStyle/>
                    <a:p>
                      <a:endParaRPr lang="ru-RU"/>
                    </a:p>
                  </a:txBody>
                  <a:tcPr/>
                </a:tc>
                <a:extLst>
                  <a:ext uri="{0D108BD9-81ED-4DB2-BD59-A6C34878D82A}">
                    <a16:rowId xmlns:a16="http://schemas.microsoft.com/office/drawing/2014/main" xmlns="" val="972948469"/>
                  </a:ext>
                </a:extLst>
              </a:tr>
              <a:tr h="324297">
                <a:tc rowSpan="6">
                  <a:txBody>
                    <a:bodyPr/>
                    <a:lstStyle/>
                    <a:p>
                      <a:pPr marL="0" algn="ctr" defTabSz="914400" rtl="0" eaLnBrk="1" latinLnBrk="0" hangingPunct="1">
                        <a:lnSpc>
                          <a:spcPct val="115000"/>
                        </a:lnSpc>
                        <a:spcAft>
                          <a:spcPts val="0"/>
                        </a:spcAft>
                      </a:pPr>
                      <a:r>
                        <a:rPr lang="ru-RU" sz="1000" b="1" kern="1200" dirty="0"/>
                        <a:t>Диэлектрическая сплошность</a:t>
                      </a:r>
                    </a:p>
                    <a:p>
                      <a:pPr marL="0" algn="ctr" defTabSz="914400" rtl="0" eaLnBrk="1" latinLnBrk="0" hangingPunct="1">
                        <a:lnSpc>
                          <a:spcPct val="115000"/>
                        </a:lnSpc>
                        <a:spcAft>
                          <a:spcPts val="0"/>
                        </a:spcAft>
                      </a:pPr>
                      <a:r>
                        <a:rPr lang="en-US" sz="1000" kern="1200" dirty="0"/>
                        <a:t>ASTM D</a:t>
                      </a:r>
                      <a:r>
                        <a:rPr lang="ru-RU" sz="1000" kern="1200" dirty="0"/>
                        <a:t>149-09 (2013)</a:t>
                      </a:r>
                      <a:endParaRPr lang="ru-RU" sz="1000" b="0" kern="1200" dirty="0">
                        <a:solidFill>
                          <a:schemeClr val="tx1"/>
                        </a:solidFill>
                        <a:latin typeface="+mn-lt"/>
                        <a:ea typeface="+mn-ea"/>
                        <a:cs typeface="+mn-cs"/>
                      </a:endParaRPr>
                    </a:p>
                  </a:txBody>
                  <a:tcPr marL="54823" marR="54823" marT="0" marB="0" anchor="ctr"/>
                </a:tc>
                <a:tc rowSpan="6">
                  <a:txBody>
                    <a:bodyPr/>
                    <a:lstStyle/>
                    <a:p>
                      <a:pPr marL="0" algn="ctr" defTabSz="914400" rtl="0" eaLnBrk="1" latinLnBrk="0" hangingPunct="1">
                        <a:lnSpc>
                          <a:spcPct val="115000"/>
                        </a:lnSpc>
                        <a:spcAft>
                          <a:spcPts val="0"/>
                        </a:spcAft>
                      </a:pPr>
                      <a:r>
                        <a:rPr lang="ru-RU" sz="1000" kern="1200" dirty="0"/>
                        <a:t>Условия времени: 40+ часов</a:t>
                      </a:r>
                    </a:p>
                    <a:p>
                      <a:pPr marL="0" algn="ctr" defTabSz="914400" rtl="0" eaLnBrk="1" latinLnBrk="0" hangingPunct="1">
                        <a:lnSpc>
                          <a:spcPct val="115000"/>
                        </a:lnSpc>
                        <a:spcAft>
                          <a:spcPts val="0"/>
                        </a:spcAft>
                      </a:pPr>
                      <a:r>
                        <a:rPr lang="ru-RU" sz="1000" kern="1200" dirty="0"/>
                        <a:t>Условия температуры: 23±2°</a:t>
                      </a:r>
                      <a:r>
                        <a:rPr lang="en-US" sz="1000" kern="1200" dirty="0"/>
                        <a:t>C</a:t>
                      </a:r>
                      <a:endParaRPr lang="ru-RU" sz="1000" kern="1200" dirty="0"/>
                    </a:p>
                    <a:p>
                      <a:pPr marL="0" algn="ctr" defTabSz="914400" rtl="0" eaLnBrk="1" latinLnBrk="0" hangingPunct="1">
                        <a:lnSpc>
                          <a:spcPct val="115000"/>
                        </a:lnSpc>
                        <a:spcAft>
                          <a:spcPts val="0"/>
                        </a:spcAft>
                      </a:pPr>
                      <a:r>
                        <a:rPr lang="ru-RU" sz="1000" kern="1200" dirty="0"/>
                        <a:t>Условия влажности: 50 ± 10% </a:t>
                      </a:r>
                      <a:r>
                        <a:rPr lang="en-US" sz="1000" kern="1200" dirty="0"/>
                        <a:t>RH</a:t>
                      </a:r>
                      <a:endParaRPr lang="ru-RU" sz="1000" kern="1200" dirty="0"/>
                    </a:p>
                    <a:p>
                      <a:pPr marL="0" algn="ctr" defTabSz="914400" rtl="0" eaLnBrk="1" latinLnBrk="0" hangingPunct="1">
                        <a:lnSpc>
                          <a:spcPct val="115000"/>
                        </a:lnSpc>
                        <a:spcAft>
                          <a:spcPts val="0"/>
                        </a:spcAft>
                      </a:pPr>
                      <a:r>
                        <a:rPr lang="ru-RU" sz="1000" kern="1200" dirty="0"/>
                        <a:t>Условия испытаний: 23±2°</a:t>
                      </a:r>
                      <a:r>
                        <a:rPr lang="en-US" sz="1000" kern="1200" dirty="0"/>
                        <a:t>C</a:t>
                      </a:r>
                      <a:r>
                        <a:rPr lang="ru-RU" sz="1000" kern="1200" dirty="0"/>
                        <a:t>/73±3.5°</a:t>
                      </a:r>
                      <a:r>
                        <a:rPr lang="en-US" sz="1000" kern="1200" dirty="0"/>
                        <a:t>F</a:t>
                      </a:r>
                      <a:endParaRPr lang="ru-RU" sz="1000" kern="1200" dirty="0"/>
                    </a:p>
                    <a:p>
                      <a:pPr marL="0" algn="ctr" defTabSz="914400" rtl="0" eaLnBrk="1" latinLnBrk="0" hangingPunct="1">
                        <a:lnSpc>
                          <a:spcPct val="115000"/>
                        </a:lnSpc>
                        <a:spcAft>
                          <a:spcPts val="0"/>
                        </a:spcAft>
                      </a:pPr>
                      <a:r>
                        <a:rPr lang="ru-RU" sz="1000" kern="1200" dirty="0"/>
                        <a:t>Темп роста: 1000 В/с</a:t>
                      </a:r>
                    </a:p>
                    <a:p>
                      <a:pPr marL="0" algn="ctr" defTabSz="914400" rtl="0" eaLnBrk="1" latinLnBrk="0" hangingPunct="1">
                        <a:lnSpc>
                          <a:spcPct val="115000"/>
                        </a:lnSpc>
                        <a:spcAft>
                          <a:spcPts val="0"/>
                        </a:spcAft>
                      </a:pPr>
                      <a:r>
                        <a:rPr lang="ru-RU" sz="1000" kern="1200" dirty="0"/>
                        <a:t>Диаметр электрода: 0.25”</a:t>
                      </a:r>
                    </a:p>
                    <a:p>
                      <a:pPr marL="0" algn="ctr" defTabSz="914400" rtl="0" eaLnBrk="1" latinLnBrk="0" hangingPunct="1">
                        <a:lnSpc>
                          <a:spcPct val="115000"/>
                        </a:lnSpc>
                        <a:spcAft>
                          <a:spcPts val="0"/>
                        </a:spcAft>
                      </a:pPr>
                      <a:r>
                        <a:rPr lang="ru-RU" sz="1000" kern="1200" dirty="0"/>
                        <a:t>Окружающая среда: минеральные масла</a:t>
                      </a:r>
                      <a:endParaRPr lang="ru-RU" sz="1000" b="0" kern="1200" dirty="0">
                        <a:solidFill>
                          <a:schemeClr val="tx1"/>
                        </a:solidFill>
                        <a:latin typeface="+mn-lt"/>
                        <a:ea typeface="+mn-ea"/>
                        <a:cs typeface="+mn-cs"/>
                      </a:endParaRPr>
                    </a:p>
                  </a:txBody>
                  <a:tcPr marL="54823" marR="54823" marT="0" marB="0" anchor="ctr"/>
                </a:tc>
                <a:tc>
                  <a:txBody>
                    <a:bodyPr/>
                    <a:lstStyle/>
                    <a:p>
                      <a:pPr marL="0" algn="ctr" defTabSz="914400" rtl="0" eaLnBrk="1" latinLnBrk="0" hangingPunct="1">
                        <a:lnSpc>
                          <a:spcPct val="115000"/>
                        </a:lnSpc>
                        <a:spcAft>
                          <a:spcPts val="0"/>
                        </a:spcAft>
                      </a:pPr>
                      <a:r>
                        <a:rPr lang="ru-RU" sz="1000" kern="1200" dirty="0"/>
                        <a:t>Напряжение пробоя (</a:t>
                      </a:r>
                      <a:r>
                        <a:rPr lang="ru-RU" sz="1000" kern="1200" dirty="0" err="1"/>
                        <a:t>кВ</a:t>
                      </a:r>
                      <a:r>
                        <a:rPr lang="ru-RU" sz="1000" kern="1200" dirty="0"/>
                        <a:t>)</a:t>
                      </a:r>
                      <a:endParaRPr lang="ru-RU" sz="1000" b="0" kern="1200" dirty="0">
                        <a:solidFill>
                          <a:schemeClr val="tx1"/>
                        </a:solidFill>
                        <a:latin typeface="+mn-lt"/>
                        <a:ea typeface="+mn-ea"/>
                        <a:cs typeface="+mn-cs"/>
                      </a:endParaRPr>
                    </a:p>
                  </a:txBody>
                  <a:tcPr marL="54823" marR="54823" marT="0" marB="0" anchor="ctr"/>
                </a:tc>
                <a:tc>
                  <a:txBody>
                    <a:bodyPr/>
                    <a:lstStyle/>
                    <a:p>
                      <a:pPr marL="0" algn="ctr" defTabSz="914400" rtl="0" eaLnBrk="1" latinLnBrk="0" hangingPunct="1">
                        <a:lnSpc>
                          <a:spcPct val="115000"/>
                        </a:lnSpc>
                        <a:spcAft>
                          <a:spcPts val="0"/>
                        </a:spcAft>
                      </a:pPr>
                      <a:r>
                        <a:rPr lang="ru-RU" sz="1000" kern="1200" dirty="0"/>
                        <a:t>Диэлектрическая сплошность (В</a:t>
                      </a:r>
                      <a:r>
                        <a:rPr lang="en-US" sz="1000" kern="1200" dirty="0"/>
                        <a:t>/</a:t>
                      </a:r>
                      <a:r>
                        <a:rPr lang="ru-RU" sz="1000" kern="1200" dirty="0" err="1"/>
                        <a:t>милс</a:t>
                      </a:r>
                      <a:r>
                        <a:rPr lang="ru-RU" sz="1000" kern="1200" dirty="0"/>
                        <a:t>)</a:t>
                      </a:r>
                      <a:endParaRPr lang="ru-RU" sz="1000" b="0" kern="1200" dirty="0">
                        <a:solidFill>
                          <a:schemeClr val="tx1"/>
                        </a:solidFill>
                        <a:latin typeface="+mn-lt"/>
                        <a:ea typeface="+mn-ea"/>
                        <a:cs typeface="+mn-cs"/>
                      </a:endParaRPr>
                    </a:p>
                  </a:txBody>
                  <a:tcPr marL="54823" marR="54823" marT="0" marB="0" anchor="ctr"/>
                </a:tc>
                <a:tc rowSpan="6">
                  <a:txBody>
                    <a:bodyPr/>
                    <a:lstStyle/>
                    <a:p>
                      <a:pPr marL="0" algn="ctr" defTabSz="914400" rtl="0" eaLnBrk="1" latinLnBrk="0" hangingPunct="1">
                        <a:lnSpc>
                          <a:spcPct val="115000"/>
                        </a:lnSpc>
                        <a:spcAft>
                          <a:spcPts val="0"/>
                        </a:spcAft>
                      </a:pPr>
                      <a:r>
                        <a:rPr lang="ru-RU" sz="1000" kern="1200" dirty="0"/>
                        <a:t>Среднее напряжение пробоя:</a:t>
                      </a:r>
                    </a:p>
                    <a:p>
                      <a:pPr marL="0" algn="ctr" defTabSz="914400" rtl="0" eaLnBrk="1" latinLnBrk="0" hangingPunct="1">
                        <a:lnSpc>
                          <a:spcPct val="115000"/>
                        </a:lnSpc>
                        <a:spcAft>
                          <a:spcPts val="0"/>
                        </a:spcAft>
                      </a:pPr>
                      <a:r>
                        <a:rPr lang="ru-RU" sz="1000" kern="1200" dirty="0"/>
                        <a:t>15.4±0.6кВ</a:t>
                      </a:r>
                    </a:p>
                    <a:p>
                      <a:pPr marL="0" algn="ctr" defTabSz="914400" rtl="0" eaLnBrk="1" latinLnBrk="0" hangingPunct="1">
                        <a:lnSpc>
                          <a:spcPct val="115000"/>
                        </a:lnSpc>
                        <a:spcAft>
                          <a:spcPts val="0"/>
                        </a:spcAft>
                      </a:pPr>
                      <a:r>
                        <a:rPr lang="ru-RU" sz="1000" kern="1200" dirty="0"/>
                        <a:t>Средняя диэлектрическая сплошность:</a:t>
                      </a:r>
                    </a:p>
                    <a:p>
                      <a:pPr marL="0" algn="ctr" defTabSz="914400" rtl="0" eaLnBrk="1" latinLnBrk="0" hangingPunct="1">
                        <a:lnSpc>
                          <a:spcPct val="115000"/>
                        </a:lnSpc>
                        <a:spcAft>
                          <a:spcPts val="0"/>
                        </a:spcAft>
                      </a:pPr>
                      <a:r>
                        <a:rPr lang="ru-RU" sz="1000" kern="1200" dirty="0"/>
                        <a:t>1700±71 В/</a:t>
                      </a:r>
                      <a:r>
                        <a:rPr lang="ru-RU" sz="1000" kern="1200" dirty="0" err="1"/>
                        <a:t>милс</a:t>
                      </a:r>
                      <a:endParaRPr lang="ru-RU" sz="1000" kern="1200" dirty="0"/>
                    </a:p>
                    <a:p>
                      <a:pPr marL="0" algn="ctr" defTabSz="914400" rtl="0" eaLnBrk="1" latinLnBrk="0" hangingPunct="1">
                        <a:lnSpc>
                          <a:spcPct val="115000"/>
                        </a:lnSpc>
                        <a:spcAft>
                          <a:spcPts val="0"/>
                        </a:spcAft>
                      </a:pPr>
                      <a:r>
                        <a:rPr lang="ru-RU" sz="1000" kern="1200" dirty="0"/>
                        <a:t>Место пробоя: край электрода</a:t>
                      </a:r>
                    </a:p>
                    <a:p>
                      <a:pPr marL="0" algn="ctr" defTabSz="914400" rtl="0" eaLnBrk="1" latinLnBrk="0" hangingPunct="1">
                        <a:lnSpc>
                          <a:spcPct val="115000"/>
                        </a:lnSpc>
                        <a:spcAft>
                          <a:spcPts val="0"/>
                        </a:spcAft>
                      </a:pPr>
                      <a:r>
                        <a:rPr lang="ru-RU" sz="1000" kern="1200" dirty="0"/>
                        <a:t>Время пробоя: 15.0±1 сек.</a:t>
                      </a:r>
                      <a:endParaRPr lang="ru-RU" sz="1000" b="0" kern="1200" dirty="0">
                        <a:solidFill>
                          <a:schemeClr val="tx1"/>
                        </a:solidFill>
                        <a:latin typeface="+mn-lt"/>
                        <a:ea typeface="+mn-ea"/>
                        <a:cs typeface="+mn-cs"/>
                      </a:endParaRPr>
                    </a:p>
                  </a:txBody>
                  <a:tcPr marL="54823" marR="54823" marT="0" marB="0" anchor="ctr"/>
                </a:tc>
                <a:extLst>
                  <a:ext uri="{0D108BD9-81ED-4DB2-BD59-A6C34878D82A}">
                    <a16:rowId xmlns:a16="http://schemas.microsoft.com/office/drawing/2014/main" xmlns="" val="3970423127"/>
                  </a:ext>
                </a:extLst>
              </a:tr>
              <a:tr h="162148">
                <a:tc vMerge="1">
                  <a:txBody>
                    <a:bodyPr/>
                    <a:lstStyle/>
                    <a:p>
                      <a:endParaRPr lang="ru-RU"/>
                    </a:p>
                  </a:txBody>
                  <a:tcPr/>
                </a:tc>
                <a:tc vMerge="1">
                  <a:txBody>
                    <a:bodyPr/>
                    <a:lstStyle/>
                    <a:p>
                      <a:endParaRPr lang="ru-RU"/>
                    </a:p>
                  </a:txBody>
                  <a:tcPr/>
                </a:tc>
                <a:tc>
                  <a:txBody>
                    <a:bodyPr/>
                    <a:lstStyle/>
                    <a:p>
                      <a:pPr marL="0" algn="ctr" defTabSz="914400" rtl="0" eaLnBrk="1" latinLnBrk="0" hangingPunct="1">
                        <a:lnSpc>
                          <a:spcPct val="115000"/>
                        </a:lnSpc>
                        <a:spcAft>
                          <a:spcPts val="0"/>
                        </a:spcAft>
                      </a:pPr>
                      <a:r>
                        <a:rPr lang="ru-RU" sz="1000" kern="1200" dirty="0"/>
                        <a:t>16.0</a:t>
                      </a:r>
                      <a:endParaRPr lang="ru-RU" sz="1000" b="0" kern="1200" dirty="0">
                        <a:solidFill>
                          <a:schemeClr val="tx1"/>
                        </a:solidFill>
                        <a:latin typeface="+mn-lt"/>
                        <a:ea typeface="+mn-ea"/>
                        <a:cs typeface="+mn-cs"/>
                      </a:endParaRPr>
                    </a:p>
                  </a:txBody>
                  <a:tcPr marL="54823" marR="54823" marT="0" marB="0" anchor="ctr"/>
                </a:tc>
                <a:tc>
                  <a:txBody>
                    <a:bodyPr/>
                    <a:lstStyle/>
                    <a:p>
                      <a:pPr marL="0" algn="ctr" defTabSz="914400" rtl="0" eaLnBrk="1" latinLnBrk="0" hangingPunct="1">
                        <a:lnSpc>
                          <a:spcPct val="115000"/>
                        </a:lnSpc>
                        <a:spcAft>
                          <a:spcPts val="0"/>
                        </a:spcAft>
                      </a:pPr>
                      <a:r>
                        <a:rPr lang="en-US" sz="1000" kern="1200" dirty="0"/>
                        <a:t>1700</a:t>
                      </a:r>
                      <a:endParaRPr lang="ru-RU" sz="1000" b="0" kern="1200" dirty="0">
                        <a:solidFill>
                          <a:schemeClr val="tx1"/>
                        </a:solidFill>
                        <a:latin typeface="+mn-lt"/>
                        <a:ea typeface="+mn-ea"/>
                        <a:cs typeface="+mn-cs"/>
                      </a:endParaRPr>
                    </a:p>
                  </a:txBody>
                  <a:tcPr marL="54823" marR="54823" marT="0" marB="0" anchor="ctr"/>
                </a:tc>
                <a:tc vMerge="1">
                  <a:txBody>
                    <a:bodyPr/>
                    <a:lstStyle/>
                    <a:p>
                      <a:endParaRPr lang="ru-RU"/>
                    </a:p>
                  </a:txBody>
                  <a:tcPr/>
                </a:tc>
                <a:extLst>
                  <a:ext uri="{0D108BD9-81ED-4DB2-BD59-A6C34878D82A}">
                    <a16:rowId xmlns:a16="http://schemas.microsoft.com/office/drawing/2014/main" xmlns="" val="1176119079"/>
                  </a:ext>
                </a:extLst>
              </a:tr>
              <a:tr h="162148">
                <a:tc vMerge="1">
                  <a:txBody>
                    <a:bodyPr/>
                    <a:lstStyle/>
                    <a:p>
                      <a:endParaRPr lang="ru-RU"/>
                    </a:p>
                  </a:txBody>
                  <a:tcPr/>
                </a:tc>
                <a:tc vMerge="1">
                  <a:txBody>
                    <a:bodyPr/>
                    <a:lstStyle/>
                    <a:p>
                      <a:endParaRPr lang="ru-RU"/>
                    </a:p>
                  </a:txBody>
                  <a:tcPr/>
                </a:tc>
                <a:tc>
                  <a:txBody>
                    <a:bodyPr/>
                    <a:lstStyle/>
                    <a:p>
                      <a:pPr marL="0" algn="ctr" defTabSz="914400" rtl="0" eaLnBrk="1" latinLnBrk="0" hangingPunct="1">
                        <a:lnSpc>
                          <a:spcPct val="115000"/>
                        </a:lnSpc>
                        <a:spcAft>
                          <a:spcPts val="0"/>
                        </a:spcAft>
                      </a:pPr>
                      <a:r>
                        <a:rPr lang="ru-RU" sz="1000" kern="1200"/>
                        <a:t>14.4</a:t>
                      </a:r>
                      <a:endParaRPr lang="ru-RU" sz="1000" b="0" kern="1200">
                        <a:solidFill>
                          <a:schemeClr val="tx1"/>
                        </a:solidFill>
                        <a:latin typeface="+mn-lt"/>
                        <a:ea typeface="+mn-ea"/>
                        <a:cs typeface="+mn-cs"/>
                      </a:endParaRPr>
                    </a:p>
                  </a:txBody>
                  <a:tcPr marL="54823" marR="54823" marT="0" marB="0" anchor="ctr"/>
                </a:tc>
                <a:tc>
                  <a:txBody>
                    <a:bodyPr/>
                    <a:lstStyle/>
                    <a:p>
                      <a:pPr marL="0" algn="ctr" defTabSz="914400" rtl="0" eaLnBrk="1" latinLnBrk="0" hangingPunct="1">
                        <a:lnSpc>
                          <a:spcPct val="115000"/>
                        </a:lnSpc>
                        <a:spcAft>
                          <a:spcPts val="0"/>
                        </a:spcAft>
                      </a:pPr>
                      <a:r>
                        <a:rPr lang="en-US" sz="1000" kern="1200" dirty="0"/>
                        <a:t>1700</a:t>
                      </a:r>
                      <a:endParaRPr lang="ru-RU" sz="1000" b="0" kern="1200" dirty="0">
                        <a:solidFill>
                          <a:schemeClr val="tx1"/>
                        </a:solidFill>
                        <a:latin typeface="+mn-lt"/>
                        <a:ea typeface="+mn-ea"/>
                        <a:cs typeface="+mn-cs"/>
                      </a:endParaRPr>
                    </a:p>
                  </a:txBody>
                  <a:tcPr marL="54823" marR="54823" marT="0" marB="0" anchor="ctr"/>
                </a:tc>
                <a:tc vMerge="1">
                  <a:txBody>
                    <a:bodyPr/>
                    <a:lstStyle/>
                    <a:p>
                      <a:endParaRPr lang="ru-RU"/>
                    </a:p>
                  </a:txBody>
                  <a:tcPr/>
                </a:tc>
                <a:extLst>
                  <a:ext uri="{0D108BD9-81ED-4DB2-BD59-A6C34878D82A}">
                    <a16:rowId xmlns:a16="http://schemas.microsoft.com/office/drawing/2014/main" xmlns="" val="1479485072"/>
                  </a:ext>
                </a:extLst>
              </a:tr>
              <a:tr h="162148">
                <a:tc vMerge="1">
                  <a:txBody>
                    <a:bodyPr/>
                    <a:lstStyle/>
                    <a:p>
                      <a:endParaRPr lang="ru-RU"/>
                    </a:p>
                  </a:txBody>
                  <a:tcPr/>
                </a:tc>
                <a:tc vMerge="1">
                  <a:txBody>
                    <a:bodyPr/>
                    <a:lstStyle/>
                    <a:p>
                      <a:endParaRPr lang="ru-RU"/>
                    </a:p>
                  </a:txBody>
                  <a:tcPr/>
                </a:tc>
                <a:tc>
                  <a:txBody>
                    <a:bodyPr/>
                    <a:lstStyle/>
                    <a:p>
                      <a:pPr marL="0" algn="ctr" defTabSz="914400" rtl="0" eaLnBrk="1" latinLnBrk="0" hangingPunct="1">
                        <a:lnSpc>
                          <a:spcPct val="115000"/>
                        </a:lnSpc>
                        <a:spcAft>
                          <a:spcPts val="0"/>
                        </a:spcAft>
                      </a:pPr>
                      <a:r>
                        <a:rPr lang="ru-RU" sz="1000" kern="1200"/>
                        <a:t>15.8</a:t>
                      </a:r>
                      <a:endParaRPr lang="ru-RU" sz="1000" b="0" kern="1200">
                        <a:solidFill>
                          <a:schemeClr val="tx1"/>
                        </a:solidFill>
                        <a:latin typeface="+mn-lt"/>
                        <a:ea typeface="+mn-ea"/>
                        <a:cs typeface="+mn-cs"/>
                      </a:endParaRPr>
                    </a:p>
                  </a:txBody>
                  <a:tcPr marL="54823" marR="54823" marT="0" marB="0" anchor="ctr"/>
                </a:tc>
                <a:tc>
                  <a:txBody>
                    <a:bodyPr/>
                    <a:lstStyle/>
                    <a:p>
                      <a:pPr marL="0" algn="ctr" defTabSz="914400" rtl="0" eaLnBrk="1" latinLnBrk="0" hangingPunct="1">
                        <a:lnSpc>
                          <a:spcPct val="115000"/>
                        </a:lnSpc>
                        <a:spcAft>
                          <a:spcPts val="0"/>
                        </a:spcAft>
                      </a:pPr>
                      <a:r>
                        <a:rPr lang="en-US" sz="1000" kern="1200" dirty="0"/>
                        <a:t>1</a:t>
                      </a:r>
                      <a:r>
                        <a:rPr lang="ru-RU" sz="1000" kern="1200" dirty="0"/>
                        <a:t>6</a:t>
                      </a:r>
                      <a:r>
                        <a:rPr lang="en-US" sz="1000" kern="1200" dirty="0"/>
                        <a:t>00</a:t>
                      </a:r>
                      <a:endParaRPr lang="ru-RU" sz="1000" b="0" kern="1200" dirty="0">
                        <a:solidFill>
                          <a:schemeClr val="tx1"/>
                        </a:solidFill>
                        <a:latin typeface="+mn-lt"/>
                        <a:ea typeface="+mn-ea"/>
                        <a:cs typeface="+mn-cs"/>
                      </a:endParaRPr>
                    </a:p>
                  </a:txBody>
                  <a:tcPr marL="54823" marR="54823" marT="0" marB="0" anchor="ctr"/>
                </a:tc>
                <a:tc vMerge="1">
                  <a:txBody>
                    <a:bodyPr/>
                    <a:lstStyle/>
                    <a:p>
                      <a:endParaRPr lang="ru-RU"/>
                    </a:p>
                  </a:txBody>
                  <a:tcPr/>
                </a:tc>
                <a:extLst>
                  <a:ext uri="{0D108BD9-81ED-4DB2-BD59-A6C34878D82A}">
                    <a16:rowId xmlns:a16="http://schemas.microsoft.com/office/drawing/2014/main" xmlns="" val="3659681774"/>
                  </a:ext>
                </a:extLst>
              </a:tr>
              <a:tr h="162148">
                <a:tc vMerge="1">
                  <a:txBody>
                    <a:bodyPr/>
                    <a:lstStyle/>
                    <a:p>
                      <a:endParaRPr lang="ru-RU"/>
                    </a:p>
                  </a:txBody>
                  <a:tcPr/>
                </a:tc>
                <a:tc vMerge="1">
                  <a:txBody>
                    <a:bodyPr/>
                    <a:lstStyle/>
                    <a:p>
                      <a:endParaRPr lang="ru-RU"/>
                    </a:p>
                  </a:txBody>
                  <a:tcPr/>
                </a:tc>
                <a:tc>
                  <a:txBody>
                    <a:bodyPr/>
                    <a:lstStyle/>
                    <a:p>
                      <a:pPr marL="0" algn="ctr" defTabSz="914400" rtl="0" eaLnBrk="1" latinLnBrk="0" hangingPunct="1">
                        <a:lnSpc>
                          <a:spcPct val="115000"/>
                        </a:lnSpc>
                        <a:spcAft>
                          <a:spcPts val="0"/>
                        </a:spcAft>
                      </a:pPr>
                      <a:r>
                        <a:rPr lang="ru-RU" sz="1000" kern="1200"/>
                        <a:t>15.6</a:t>
                      </a:r>
                      <a:endParaRPr lang="ru-RU" sz="1000" b="0" kern="1200">
                        <a:solidFill>
                          <a:schemeClr val="tx1"/>
                        </a:solidFill>
                        <a:latin typeface="+mn-lt"/>
                        <a:ea typeface="+mn-ea"/>
                        <a:cs typeface="+mn-cs"/>
                      </a:endParaRPr>
                    </a:p>
                  </a:txBody>
                  <a:tcPr marL="54823" marR="54823" marT="0" marB="0" anchor="ctr"/>
                </a:tc>
                <a:tc>
                  <a:txBody>
                    <a:bodyPr/>
                    <a:lstStyle/>
                    <a:p>
                      <a:pPr marL="0" algn="ctr" defTabSz="914400" rtl="0" eaLnBrk="1" latinLnBrk="0" hangingPunct="1">
                        <a:lnSpc>
                          <a:spcPct val="115000"/>
                        </a:lnSpc>
                        <a:spcAft>
                          <a:spcPts val="0"/>
                        </a:spcAft>
                      </a:pPr>
                      <a:r>
                        <a:rPr lang="en-US" sz="1000" kern="1200" dirty="0"/>
                        <a:t>1700</a:t>
                      </a:r>
                      <a:endParaRPr lang="ru-RU" sz="1000" b="0" kern="1200" dirty="0">
                        <a:solidFill>
                          <a:schemeClr val="tx1"/>
                        </a:solidFill>
                        <a:latin typeface="+mn-lt"/>
                        <a:ea typeface="+mn-ea"/>
                        <a:cs typeface="+mn-cs"/>
                      </a:endParaRPr>
                    </a:p>
                  </a:txBody>
                  <a:tcPr marL="54823" marR="54823" marT="0" marB="0" anchor="ctr"/>
                </a:tc>
                <a:tc vMerge="1">
                  <a:txBody>
                    <a:bodyPr/>
                    <a:lstStyle/>
                    <a:p>
                      <a:endParaRPr lang="ru-RU"/>
                    </a:p>
                  </a:txBody>
                  <a:tcPr/>
                </a:tc>
                <a:extLst>
                  <a:ext uri="{0D108BD9-81ED-4DB2-BD59-A6C34878D82A}">
                    <a16:rowId xmlns:a16="http://schemas.microsoft.com/office/drawing/2014/main" xmlns="" val="2987073771"/>
                  </a:ext>
                </a:extLst>
              </a:tr>
              <a:tr h="486445">
                <a:tc vMerge="1">
                  <a:txBody>
                    <a:bodyPr/>
                    <a:lstStyle/>
                    <a:p>
                      <a:endParaRPr lang="ru-RU"/>
                    </a:p>
                  </a:txBody>
                  <a:tcPr/>
                </a:tc>
                <a:tc vMerge="1">
                  <a:txBody>
                    <a:bodyPr/>
                    <a:lstStyle/>
                    <a:p>
                      <a:endParaRPr lang="ru-RU"/>
                    </a:p>
                  </a:txBody>
                  <a:tcPr/>
                </a:tc>
                <a:tc>
                  <a:txBody>
                    <a:bodyPr/>
                    <a:lstStyle/>
                    <a:p>
                      <a:pPr marL="0" algn="ctr" defTabSz="914400" rtl="0" eaLnBrk="1" latinLnBrk="0" hangingPunct="1">
                        <a:lnSpc>
                          <a:spcPct val="115000"/>
                        </a:lnSpc>
                        <a:spcAft>
                          <a:spcPts val="0"/>
                        </a:spcAft>
                      </a:pPr>
                      <a:r>
                        <a:rPr lang="ru-RU" sz="1000" kern="1200"/>
                        <a:t>15.4</a:t>
                      </a:r>
                      <a:endParaRPr lang="ru-RU" sz="1000" b="0" kern="1200">
                        <a:solidFill>
                          <a:schemeClr val="tx1"/>
                        </a:solidFill>
                        <a:latin typeface="+mn-lt"/>
                        <a:ea typeface="+mn-ea"/>
                        <a:cs typeface="+mn-cs"/>
                      </a:endParaRPr>
                    </a:p>
                  </a:txBody>
                  <a:tcPr marL="54823" marR="54823" marT="0" marB="0" anchor="ctr"/>
                </a:tc>
                <a:tc>
                  <a:txBody>
                    <a:bodyPr/>
                    <a:lstStyle/>
                    <a:p>
                      <a:pPr marL="0" algn="ctr" defTabSz="914400" rtl="0" eaLnBrk="1" latinLnBrk="0" hangingPunct="1">
                        <a:lnSpc>
                          <a:spcPct val="115000"/>
                        </a:lnSpc>
                        <a:spcAft>
                          <a:spcPts val="0"/>
                        </a:spcAft>
                      </a:pPr>
                      <a:r>
                        <a:rPr lang="en-US" sz="1000" kern="1200" dirty="0"/>
                        <a:t>1800</a:t>
                      </a:r>
                      <a:endParaRPr lang="ru-RU" sz="1000" b="0" kern="1200" dirty="0">
                        <a:solidFill>
                          <a:schemeClr val="tx1"/>
                        </a:solidFill>
                        <a:latin typeface="+mn-lt"/>
                        <a:ea typeface="+mn-ea"/>
                        <a:cs typeface="+mn-cs"/>
                      </a:endParaRPr>
                    </a:p>
                  </a:txBody>
                  <a:tcPr marL="54823" marR="54823" marT="0" marB="0" anchor="ctr"/>
                </a:tc>
                <a:tc vMerge="1">
                  <a:txBody>
                    <a:bodyPr/>
                    <a:lstStyle/>
                    <a:p>
                      <a:endParaRPr lang="ru-RU"/>
                    </a:p>
                  </a:txBody>
                  <a:tcPr/>
                </a:tc>
                <a:extLst>
                  <a:ext uri="{0D108BD9-81ED-4DB2-BD59-A6C34878D82A}">
                    <a16:rowId xmlns:a16="http://schemas.microsoft.com/office/drawing/2014/main" xmlns="" val="1993964119"/>
                  </a:ext>
                </a:extLst>
              </a:tr>
            </a:tbl>
          </a:graphicData>
        </a:graphic>
      </p:graphicFrame>
    </p:spTree>
    <p:extLst>
      <p:ext uri="{BB962C8B-B14F-4D97-AF65-F5344CB8AC3E}">
        <p14:creationId xmlns:p14="http://schemas.microsoft.com/office/powerpoint/2010/main" val="26520090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3" y="-3206"/>
            <a:ext cx="9144000" cy="572586"/>
          </a:xfrm>
          <a:prstGeom prst="rect">
            <a:avLst/>
          </a:prstGeom>
        </p:spPr>
        <p:txBody>
          <a:bodyPr vert="horz" wrap="square" lIns="0" tIns="0" rIns="0" bIns="0" rtlCol="0" anchor="ctr">
            <a:noAutofit/>
          </a:bodyPr>
          <a:lst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a:lstStyle>
          <a:p>
            <a:r>
              <a:rPr lang="ru-RU" b="1" dirty="0">
                <a:solidFill>
                  <a:schemeClr val="tx2"/>
                </a:solidFill>
              </a:rPr>
              <a:t>Тенденции процедур проведения испытаний</a:t>
            </a:r>
          </a:p>
        </p:txBody>
      </p:sp>
      <p:sp>
        <p:nvSpPr>
          <p:cNvPr id="9" name="Rectangle 8"/>
          <p:cNvSpPr/>
          <p:nvPr/>
        </p:nvSpPr>
        <p:spPr>
          <a:xfrm>
            <a:off x="3" y="569380"/>
            <a:ext cx="8742362" cy="509643"/>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a:t>Испытания внутренних покрытий. Аттестационные испытания</a:t>
            </a:r>
          </a:p>
        </p:txBody>
      </p:sp>
      <p:sp>
        <p:nvSpPr>
          <p:cNvPr id="6" name="Объект 2"/>
          <p:cNvSpPr>
            <a:spLocks noGrp="1"/>
          </p:cNvSpPr>
          <p:nvPr>
            <p:ph idx="1"/>
          </p:nvPr>
        </p:nvSpPr>
        <p:spPr>
          <a:xfrm>
            <a:off x="0" y="1311008"/>
            <a:ext cx="9144000" cy="1145589"/>
          </a:xfrm>
        </p:spPr>
        <p:txBody>
          <a:bodyPr>
            <a:noAutofit/>
          </a:bodyPr>
          <a:lstStyle/>
          <a:p>
            <a:pPr algn="ctr"/>
            <a:r>
              <a:rPr lang="ru-RU" sz="1600" dirty="0">
                <a:solidFill>
                  <a:schemeClr val="tx1"/>
                </a:solidFill>
              </a:rPr>
              <a:t>Аттестационные испытания в соответствии с требованиями нефтяных компаний проводятся под конкретные проекты или определенные условия эксплуатации</a:t>
            </a:r>
          </a:p>
          <a:p>
            <a:pPr algn="ctr"/>
            <a:r>
              <a:rPr lang="ru-RU" sz="1600" dirty="0">
                <a:solidFill>
                  <a:schemeClr val="tx1"/>
                </a:solidFill>
              </a:rPr>
              <a:t>Основным отличием от квалификационных испытаний является условия моделируемой среды при автоклавных испытаниях:       состав газовой, УВ, водной фаз, значения давления и температуры.</a:t>
            </a:r>
          </a:p>
        </p:txBody>
      </p:sp>
      <p:graphicFrame>
        <p:nvGraphicFramePr>
          <p:cNvPr id="8" name="Таблица 1"/>
          <p:cNvGraphicFramePr>
            <a:graphicFrameLocks noGrp="1"/>
          </p:cNvGraphicFramePr>
          <p:nvPr>
            <p:extLst>
              <p:ext uri="{D42A27DB-BD31-4B8C-83A1-F6EECF244321}">
                <p14:modId xmlns:p14="http://schemas.microsoft.com/office/powerpoint/2010/main" val="1932691522"/>
              </p:ext>
            </p:extLst>
          </p:nvPr>
        </p:nvGraphicFramePr>
        <p:xfrm>
          <a:off x="37318" y="2688582"/>
          <a:ext cx="8983852" cy="3511498"/>
        </p:xfrm>
        <a:graphic>
          <a:graphicData uri="http://schemas.openxmlformats.org/drawingml/2006/table">
            <a:tbl>
              <a:tblPr firstRow="1" bandRow="1">
                <a:tableStyleId>{5C22544A-7EE6-4342-B048-85BDC9FD1C3A}</a:tableStyleId>
              </a:tblPr>
              <a:tblGrid>
                <a:gridCol w="2771847">
                  <a:extLst>
                    <a:ext uri="{9D8B030D-6E8A-4147-A177-3AD203B41FA5}">
                      <a16:colId xmlns:a16="http://schemas.microsoft.com/office/drawing/2014/main" xmlns="" val="2971337267"/>
                    </a:ext>
                  </a:extLst>
                </a:gridCol>
                <a:gridCol w="1720079">
                  <a:extLst>
                    <a:ext uri="{9D8B030D-6E8A-4147-A177-3AD203B41FA5}">
                      <a16:colId xmlns:a16="http://schemas.microsoft.com/office/drawing/2014/main" xmlns="" val="3368205233"/>
                    </a:ext>
                  </a:extLst>
                </a:gridCol>
                <a:gridCol w="2245963">
                  <a:extLst>
                    <a:ext uri="{9D8B030D-6E8A-4147-A177-3AD203B41FA5}">
                      <a16:colId xmlns:a16="http://schemas.microsoft.com/office/drawing/2014/main" xmlns="" val="3556358956"/>
                    </a:ext>
                  </a:extLst>
                </a:gridCol>
                <a:gridCol w="2245963">
                  <a:extLst>
                    <a:ext uri="{9D8B030D-6E8A-4147-A177-3AD203B41FA5}">
                      <a16:colId xmlns:a16="http://schemas.microsoft.com/office/drawing/2014/main" xmlns="" val="784983882"/>
                    </a:ext>
                  </a:extLst>
                </a:gridCol>
              </a:tblGrid>
              <a:tr h="425635">
                <a:tc gridSpan="2">
                  <a:txBody>
                    <a:bodyPr/>
                    <a:lstStyle/>
                    <a:p>
                      <a:pPr algn="ctr"/>
                      <a:r>
                        <a:rPr lang="ru-RU" b="0" dirty="0">
                          <a:solidFill>
                            <a:schemeClr val="tx1"/>
                          </a:solidFill>
                        </a:rPr>
                        <a:t>Условия месторождения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gridSpan="2">
                  <a:txBody>
                    <a:bodyPr/>
                    <a:lstStyle/>
                    <a:p>
                      <a:pPr algn="ctr"/>
                      <a:r>
                        <a:rPr lang="ru-RU" b="0" dirty="0">
                          <a:solidFill>
                            <a:schemeClr val="tx1"/>
                          </a:solidFill>
                        </a:rPr>
                        <a:t>Условия автоклавных испытаний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extLst>
                  <a:ext uri="{0D108BD9-81ED-4DB2-BD59-A6C34878D82A}">
                    <a16:rowId xmlns:a16="http://schemas.microsoft.com/office/drawing/2014/main" xmlns="" val="994354763"/>
                  </a:ext>
                </a:extLst>
              </a:tr>
              <a:tr h="390167">
                <a:tc>
                  <a:txBody>
                    <a:bodyPr/>
                    <a:lstStyle/>
                    <a:p>
                      <a:pPr algn="ctr"/>
                      <a:r>
                        <a:rPr lang="ru-RU" sz="1600" b="0" dirty="0">
                          <a:solidFill>
                            <a:schemeClr val="tx1"/>
                          </a:solidFill>
                        </a:rPr>
                        <a:t>Максимальная температура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1600" b="0" dirty="0">
                          <a:solidFill>
                            <a:schemeClr val="tx1"/>
                          </a:solidFill>
                        </a:rPr>
                        <a:t>137˚С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1600" b="0" dirty="0">
                          <a:solidFill>
                            <a:schemeClr val="tx1"/>
                          </a:solidFill>
                        </a:rPr>
                        <a:t>температура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0" dirty="0">
                          <a:solidFill>
                            <a:schemeClr val="tx1"/>
                          </a:solidFill>
                        </a:rPr>
                        <a:t>149˚С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135537535"/>
                  </a:ext>
                </a:extLst>
              </a:tr>
              <a:tr h="673924">
                <a:tc>
                  <a:txBody>
                    <a:bodyPr/>
                    <a:lstStyle/>
                    <a:p>
                      <a:pPr algn="ctr"/>
                      <a:r>
                        <a:rPr lang="ru-RU" sz="1600" b="0">
                          <a:solidFill>
                            <a:schemeClr val="tx1"/>
                          </a:solidFill>
                        </a:rPr>
                        <a:t>Максимальное</a:t>
                      </a:r>
                      <a:r>
                        <a:rPr lang="ru-RU" sz="1600" b="0" baseline="0">
                          <a:solidFill>
                            <a:schemeClr val="tx1"/>
                          </a:solidFill>
                        </a:rPr>
                        <a:t> давление</a:t>
                      </a:r>
                      <a:endParaRPr lang="ru-RU" sz="16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1600" b="0" dirty="0">
                          <a:solidFill>
                            <a:schemeClr val="tx1"/>
                          </a:solidFill>
                        </a:rPr>
                        <a:t>59 МПа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1600" b="0" baseline="0" dirty="0">
                          <a:solidFill>
                            <a:schemeClr val="tx1"/>
                          </a:solidFill>
                        </a:rPr>
                        <a:t>давление</a:t>
                      </a:r>
                      <a:endParaRPr lang="ru-RU" sz="16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0" dirty="0">
                          <a:solidFill>
                            <a:schemeClr val="tx1"/>
                          </a:solidFill>
                        </a:rPr>
                        <a:t>60 МПА</a:t>
                      </a:r>
                    </a:p>
                    <a:p>
                      <a:pPr algn="ctr"/>
                      <a:endParaRPr lang="ru-RU" sz="16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663942748"/>
                  </a:ext>
                </a:extLst>
              </a:tr>
              <a:tr h="390167">
                <a:tc gridSpan="2">
                  <a:txBody>
                    <a:bodyPr/>
                    <a:lstStyle/>
                    <a:p>
                      <a:pPr algn="ctr"/>
                      <a:r>
                        <a:rPr lang="ru-RU" sz="1600" b="0" baseline="0">
                          <a:solidFill>
                            <a:schemeClr val="tx1"/>
                          </a:solidFill>
                        </a:rPr>
                        <a:t>Пластовая вода (водоносный горизонт </a:t>
                      </a:r>
                      <a:r>
                        <a:rPr lang="en-US" sz="1600" b="0" baseline="0">
                          <a:solidFill>
                            <a:schemeClr val="tx1"/>
                          </a:solidFill>
                        </a:rPr>
                        <a:t>Barik</a:t>
                      </a:r>
                      <a:r>
                        <a:rPr lang="ru-RU" sz="1600" b="0" baseline="0">
                          <a:solidFill>
                            <a:schemeClr val="tx1"/>
                          </a:solidFill>
                        </a:rPr>
                        <a:t>)</a:t>
                      </a:r>
                      <a:endParaRPr lang="ru-RU" sz="1600" b="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ru-RU"/>
                    </a:p>
                  </a:txBody>
                  <a:tcPr/>
                </a:tc>
                <a:tc>
                  <a:txBody>
                    <a:bodyPr/>
                    <a:lstStyle/>
                    <a:p>
                      <a:pPr algn="ctr"/>
                      <a:r>
                        <a:rPr lang="ru-RU" sz="1600" b="0" dirty="0">
                          <a:solidFill>
                            <a:schemeClr val="tx1"/>
                          </a:solidFill>
                        </a:rPr>
                        <a:t>Газовая фаза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1600" b="0" dirty="0">
                          <a:solidFill>
                            <a:schemeClr val="tx1"/>
                          </a:solidFill>
                        </a:rPr>
                        <a:t>3% СО2,</a:t>
                      </a:r>
                      <a:r>
                        <a:rPr lang="ru-RU" sz="1600" b="0" baseline="0" dirty="0">
                          <a:solidFill>
                            <a:schemeClr val="tx1"/>
                          </a:solidFill>
                        </a:rPr>
                        <a:t> 97% СН4</a:t>
                      </a:r>
                      <a:endParaRPr lang="ru-RU" sz="16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969521540"/>
                  </a:ext>
                </a:extLst>
              </a:tr>
              <a:tr h="957681">
                <a:tc>
                  <a:txBody>
                    <a:bodyPr/>
                    <a:lstStyle/>
                    <a:p>
                      <a:pPr algn="ctr"/>
                      <a:r>
                        <a:rPr lang="ru-RU" sz="1600" b="0" dirty="0">
                          <a:solidFill>
                            <a:schemeClr val="tx1"/>
                          </a:solidFill>
                        </a:rPr>
                        <a:t>Хлорид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ru-RU" sz="1600" dirty="0"/>
                        <a:t>160,74 мг/л (приравнено к 26% </a:t>
                      </a:r>
                      <a:r>
                        <a:rPr lang="en-US" sz="1600" dirty="0" err="1"/>
                        <a:t>NaCl</a:t>
                      </a:r>
                      <a:r>
                        <a:rPr lang="ru-RU" sz="1600"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1600" b="0" dirty="0">
                          <a:solidFill>
                            <a:schemeClr val="tx1"/>
                          </a:solidFill>
                        </a:rPr>
                        <a:t>УВ фаза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1600" b="0" dirty="0">
                          <a:solidFill>
                            <a:schemeClr val="tx1"/>
                          </a:solidFill>
                        </a:rPr>
                        <a:t>5% толуол,</a:t>
                      </a:r>
                      <a:r>
                        <a:rPr lang="ru-RU" sz="1600" b="0" baseline="0" dirty="0">
                          <a:solidFill>
                            <a:schemeClr val="tx1"/>
                          </a:solidFill>
                        </a:rPr>
                        <a:t> 95% керосин</a:t>
                      </a:r>
                      <a:endParaRPr lang="ru-RU" sz="16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631631241"/>
                  </a:ext>
                </a:extLst>
              </a:tr>
              <a:tr h="673924">
                <a:tc>
                  <a:txBody>
                    <a:bodyPr/>
                    <a:lstStyle/>
                    <a:p>
                      <a:pPr algn="ctr"/>
                      <a:r>
                        <a:rPr lang="ru-RU" sz="1600" b="0" dirty="0">
                          <a:solidFill>
                            <a:schemeClr val="tx1"/>
                          </a:solidFill>
                        </a:rPr>
                        <a:t>Газоконденсатный фактор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dirty="0"/>
                        <a:t>447 </a:t>
                      </a:r>
                      <a:r>
                        <a:rPr lang="ru-RU" sz="1600" dirty="0"/>
                        <a:t>м3</a:t>
                      </a:r>
                      <a:r>
                        <a:rPr lang="ru-RU" sz="1600" baseline="0" dirty="0"/>
                        <a:t> на 10</a:t>
                      </a:r>
                      <a:r>
                        <a:rPr lang="en-US" altLang="en-US" sz="1600" baseline="30000" dirty="0">
                          <a:cs typeface="Times New Roman" panose="02020603050405020304" pitchFamily="18" charset="0"/>
                        </a:rPr>
                        <a:t>6</a:t>
                      </a:r>
                      <a:r>
                        <a:rPr lang="ru-RU" sz="1600" baseline="0" dirty="0"/>
                        <a:t> м3</a:t>
                      </a:r>
                      <a:endParaRPr lang="ru-RU"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1600" b="0" dirty="0">
                          <a:solidFill>
                            <a:schemeClr val="tx1"/>
                          </a:solidFill>
                        </a:rPr>
                        <a:t>Водная фаза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ru-RU" sz="1600" b="0" dirty="0">
                          <a:solidFill>
                            <a:schemeClr val="tx1"/>
                          </a:solidFill>
                        </a:rPr>
                        <a:t>Насыщенный рассол (26%</a:t>
                      </a:r>
                      <a:r>
                        <a:rPr lang="ru-RU" sz="1600" b="0" baseline="0" dirty="0">
                          <a:solidFill>
                            <a:schemeClr val="tx1"/>
                          </a:solidFill>
                        </a:rPr>
                        <a:t> </a:t>
                      </a:r>
                      <a:r>
                        <a:rPr lang="en-US" sz="1600" b="0" baseline="0" dirty="0" err="1">
                          <a:solidFill>
                            <a:schemeClr val="tx1"/>
                          </a:solidFill>
                        </a:rPr>
                        <a:t>NaCl</a:t>
                      </a:r>
                      <a:r>
                        <a:rPr lang="ru-RU" sz="1600" b="0" dirty="0">
                          <a:solidFill>
                            <a:schemeClr val="tx1"/>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63539303"/>
                  </a:ext>
                </a:extLst>
              </a:tr>
            </a:tbl>
          </a:graphicData>
        </a:graphic>
      </p:graphicFrame>
    </p:spTree>
    <p:extLst>
      <p:ext uri="{BB962C8B-B14F-4D97-AF65-F5344CB8AC3E}">
        <p14:creationId xmlns:p14="http://schemas.microsoft.com/office/powerpoint/2010/main" val="8132360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3" y="-3206"/>
            <a:ext cx="9144000" cy="572586"/>
          </a:xfrm>
          <a:prstGeom prst="rect">
            <a:avLst/>
          </a:prstGeom>
        </p:spPr>
        <p:txBody>
          <a:bodyPr vert="horz" wrap="square" lIns="0" tIns="0" rIns="0" bIns="0" rtlCol="0" anchor="ctr">
            <a:noAutofit/>
          </a:bodyPr>
          <a:lstStyle>
            <a:lvl1pPr algn="l" defTabSz="914400" rtl="0" eaLnBrk="1" latinLnBrk="0" hangingPunct="1">
              <a:lnSpc>
                <a:spcPts val="3700"/>
              </a:lnSpc>
              <a:spcBef>
                <a:spcPct val="0"/>
              </a:spcBef>
              <a:buNone/>
              <a:defRPr sz="3600" kern="1200" baseline="0">
                <a:solidFill>
                  <a:schemeClr val="bg2"/>
                </a:solidFill>
                <a:latin typeface="Calibri" panose="020F0502020204030204" pitchFamily="34" charset="0"/>
                <a:ea typeface="+mj-ea"/>
                <a:cs typeface="+mj-cs"/>
              </a:defRPr>
            </a:lvl1pPr>
          </a:lstStyle>
          <a:p>
            <a:r>
              <a:rPr lang="ru-RU" b="1" dirty="0">
                <a:solidFill>
                  <a:schemeClr val="tx2"/>
                </a:solidFill>
              </a:rPr>
              <a:t>Тенденции процедур проведения испытаний</a:t>
            </a:r>
          </a:p>
        </p:txBody>
      </p:sp>
      <p:sp>
        <p:nvSpPr>
          <p:cNvPr id="9" name="Rectangle 8"/>
          <p:cNvSpPr/>
          <p:nvPr/>
        </p:nvSpPr>
        <p:spPr>
          <a:xfrm>
            <a:off x="3" y="569380"/>
            <a:ext cx="8742362" cy="509643"/>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a:t>Сравнение испытаний при различных требованиях к покрытию</a:t>
            </a:r>
          </a:p>
        </p:txBody>
      </p:sp>
      <p:graphicFrame>
        <p:nvGraphicFramePr>
          <p:cNvPr id="5" name="Таблица 4"/>
          <p:cNvGraphicFramePr>
            <a:graphicFrameLocks noGrp="1"/>
          </p:cNvGraphicFramePr>
          <p:nvPr>
            <p:extLst>
              <p:ext uri="{D42A27DB-BD31-4B8C-83A1-F6EECF244321}">
                <p14:modId xmlns:p14="http://schemas.microsoft.com/office/powerpoint/2010/main" val="4070465765"/>
              </p:ext>
            </p:extLst>
          </p:nvPr>
        </p:nvGraphicFramePr>
        <p:xfrm>
          <a:off x="3" y="1086899"/>
          <a:ext cx="9143997" cy="5156425"/>
        </p:xfrm>
        <a:graphic>
          <a:graphicData uri="http://schemas.openxmlformats.org/drawingml/2006/table">
            <a:tbl>
              <a:tblPr firstRow="1" bandRow="1">
                <a:tableStyleId>{5940675A-B579-460E-94D1-54222C63F5DA}</a:tableStyleId>
              </a:tblPr>
              <a:tblGrid>
                <a:gridCol w="978192">
                  <a:extLst>
                    <a:ext uri="{9D8B030D-6E8A-4147-A177-3AD203B41FA5}">
                      <a16:colId xmlns:a16="http://schemas.microsoft.com/office/drawing/2014/main" xmlns="" val="2127901688"/>
                    </a:ext>
                  </a:extLst>
                </a:gridCol>
                <a:gridCol w="3566509">
                  <a:extLst>
                    <a:ext uri="{9D8B030D-6E8A-4147-A177-3AD203B41FA5}">
                      <a16:colId xmlns:a16="http://schemas.microsoft.com/office/drawing/2014/main" xmlns="" val="1885678635"/>
                    </a:ext>
                  </a:extLst>
                </a:gridCol>
                <a:gridCol w="2251881">
                  <a:extLst>
                    <a:ext uri="{9D8B030D-6E8A-4147-A177-3AD203B41FA5}">
                      <a16:colId xmlns:a16="http://schemas.microsoft.com/office/drawing/2014/main" xmlns="" val="3942025507"/>
                    </a:ext>
                  </a:extLst>
                </a:gridCol>
                <a:gridCol w="2347415">
                  <a:extLst>
                    <a:ext uri="{9D8B030D-6E8A-4147-A177-3AD203B41FA5}">
                      <a16:colId xmlns:a16="http://schemas.microsoft.com/office/drawing/2014/main" xmlns="" val="3491853039"/>
                    </a:ext>
                  </a:extLst>
                </a:gridCol>
              </a:tblGrid>
              <a:tr h="49659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0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050" b="1" dirty="0"/>
                        <a:t>Российская</a:t>
                      </a:r>
                      <a:r>
                        <a:rPr lang="ru-RU" sz="1050" b="1" baseline="0" dirty="0"/>
                        <a:t> нефтяная компания</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000" b="1" dirty="0"/>
                        <a:t>(Технические требования</a:t>
                      </a:r>
                      <a:r>
                        <a:rPr lang="ru-RU" sz="1000" b="1" baseline="0" dirty="0"/>
                        <a:t> на трубную продукцию с ВАП для трубопроводов)</a:t>
                      </a:r>
                      <a:endParaRPr lang="ru-RU" sz="10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solidFill>
                            <a:schemeClr val="tx1"/>
                          </a:solidFill>
                        </a:rPr>
                        <a:t>Saudi Aramco 09-SAAMSS-091 </a:t>
                      </a:r>
                      <a:endParaRPr lang="ru-RU" sz="10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solidFill>
                            <a:schemeClr val="tx1"/>
                          </a:solidFill>
                        </a:rPr>
                        <a:t>Petroleum Development Oman SP-2034</a:t>
                      </a:r>
                      <a:endParaRPr lang="ru-RU" sz="1000" b="1" dirty="0"/>
                    </a:p>
                  </a:txBody>
                  <a:tcPr anchor="ctr"/>
                </a:tc>
                <a:extLst>
                  <a:ext uri="{0D108BD9-81ED-4DB2-BD59-A6C34878D82A}">
                    <a16:rowId xmlns:a16="http://schemas.microsoft.com/office/drawing/2014/main" xmlns="" val="2889358125"/>
                  </a:ext>
                </a:extLst>
              </a:tr>
              <a:tr h="10340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000" dirty="0"/>
                        <a:t>Внешний вид покрытий</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u="sng" dirty="0"/>
                        <a:t>В исходном состоянии:</a:t>
                      </a:r>
                      <a:r>
                        <a:rPr lang="ru-RU" sz="1000" u="sng" baseline="0" dirty="0"/>
                        <a:t> </a:t>
                      </a:r>
                      <a:r>
                        <a:rPr lang="ru-RU" sz="1000" dirty="0" smtClean="0"/>
                        <a:t>Равномерное</a:t>
                      </a:r>
                      <a:r>
                        <a:rPr lang="en-US" sz="1000" dirty="0" smtClean="0"/>
                        <a:t>,</a:t>
                      </a:r>
                      <a:r>
                        <a:rPr lang="en-US" sz="1000" baseline="0" dirty="0" smtClean="0"/>
                        <a:t> </a:t>
                      </a:r>
                      <a:r>
                        <a:rPr lang="ru-RU" sz="1000" baseline="0" dirty="0" smtClean="0"/>
                        <a:t>без </a:t>
                      </a:r>
                      <a:r>
                        <a:rPr lang="ru-RU" sz="1000" baseline="0" dirty="0"/>
                        <a:t>пропусков и визуальных дефектов. Допускаются незначительные нервности </a:t>
                      </a:r>
                      <a:r>
                        <a:rPr lang="ru-RU" sz="1000" baseline="0" dirty="0" smtClean="0"/>
                        <a:t>покрытия </a:t>
                      </a:r>
                      <a:r>
                        <a:rPr lang="ru-RU" sz="1000" baseline="0" dirty="0"/>
                        <a:t>не более 2 мм. Не допускаются потеки, наплывы, кратеры, пузыри, трещины, отслаивания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u="sng" baseline="0" dirty="0"/>
                        <a:t>После автоклавных испытаний: </a:t>
                      </a:r>
                      <a:r>
                        <a:rPr lang="ru-RU" sz="1000" baseline="0" dirty="0"/>
                        <a:t>Допуск изменения цвета, отсутствие </a:t>
                      </a:r>
                      <a:r>
                        <a:rPr lang="ru-RU" sz="1000" baseline="0" dirty="0" smtClean="0"/>
                        <a:t>разрушений.</a:t>
                      </a:r>
                      <a:endParaRPr lang="ru-RU" sz="10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000" dirty="0"/>
                        <a:t>В исходном состоянии</a:t>
                      </a:r>
                      <a:r>
                        <a:rPr lang="ru-RU" sz="1000" baseline="0" dirty="0"/>
                        <a:t> – соответствует.</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000" baseline="0" dirty="0"/>
                        <a:t>После автоклавных испытаний:</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000" baseline="0" dirty="0"/>
                        <a:t>не допускается изменение цвета, отсутствие разрушений покрытия</a:t>
                      </a:r>
                      <a:r>
                        <a:rPr lang="ru-RU" sz="1000" baseline="0" dirty="0" smtClean="0"/>
                        <a:t>.</a:t>
                      </a:r>
                      <a:endParaRPr lang="ru-RU" sz="10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000" dirty="0"/>
                        <a:t>В исходном состоянии</a:t>
                      </a:r>
                      <a:r>
                        <a:rPr lang="ru-RU" sz="1000" baseline="0" dirty="0"/>
                        <a:t> – соответствует.</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000" baseline="0" dirty="0"/>
                        <a:t>После автоклавных испытаний:</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000" baseline="0" dirty="0"/>
                        <a:t>соответствует.</a:t>
                      </a:r>
                      <a:endParaRPr lang="ru-RU" sz="1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000" baseline="0"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ru-RU" sz="1000" dirty="0"/>
                    </a:p>
                  </a:txBody>
                  <a:tcPr anchor="ctr"/>
                </a:tc>
                <a:extLst>
                  <a:ext uri="{0D108BD9-81ED-4DB2-BD59-A6C34878D82A}">
                    <a16:rowId xmlns:a16="http://schemas.microsoft.com/office/drawing/2014/main" xmlns="" val="1180829336"/>
                  </a:ext>
                </a:extLst>
              </a:tr>
              <a:tr h="353739">
                <a:tc>
                  <a:txBody>
                    <a:bodyPr/>
                    <a:lstStyle/>
                    <a:p>
                      <a:pPr algn="ctr"/>
                      <a:r>
                        <a:rPr lang="ru-RU" sz="1000" dirty="0"/>
                        <a:t>Оценка </a:t>
                      </a:r>
                      <a:r>
                        <a:rPr lang="ru-RU" sz="1000" baseline="0" dirty="0"/>
                        <a:t>сплошности</a:t>
                      </a:r>
                      <a:endParaRPr lang="ru-RU" sz="1000" dirty="0"/>
                    </a:p>
                  </a:txBody>
                  <a:tcPr anchor="ctr"/>
                </a:tc>
                <a:tc>
                  <a:txBody>
                    <a:bodyPr/>
                    <a:lstStyle/>
                    <a:p>
                      <a:pPr algn="ctr"/>
                      <a:r>
                        <a:rPr lang="ru-RU" sz="1000" dirty="0"/>
                        <a:t>Высоковольтный метод - 5 </a:t>
                      </a:r>
                      <a:r>
                        <a:rPr lang="ru-RU" sz="1000" dirty="0" err="1"/>
                        <a:t>кВ</a:t>
                      </a:r>
                      <a:r>
                        <a:rPr lang="ru-RU" sz="1000" dirty="0"/>
                        <a:t> на мм</a:t>
                      </a:r>
                      <a:r>
                        <a:rPr lang="ru-RU" sz="1000" baseline="0" dirty="0"/>
                        <a:t> толщины покрытия</a:t>
                      </a:r>
                      <a:endParaRPr lang="ru-RU" sz="1000" dirty="0"/>
                    </a:p>
                  </a:txBody>
                  <a:tcPr anchor="ctr"/>
                </a:tc>
                <a:tc>
                  <a:txBody>
                    <a:bodyPr/>
                    <a:lstStyle/>
                    <a:p>
                      <a:pPr algn="ctr"/>
                      <a:r>
                        <a:rPr lang="ru-RU" sz="1000" dirty="0"/>
                        <a:t>Высоковольтный метод </a:t>
                      </a:r>
                    </a:p>
                  </a:txBody>
                  <a:tcPr anchor="ctr"/>
                </a:tc>
                <a:tc>
                  <a:txBody>
                    <a:bodyPr/>
                    <a:lstStyle/>
                    <a:p>
                      <a:pPr algn="ctr"/>
                      <a:r>
                        <a:rPr lang="ru-RU" sz="1000" dirty="0"/>
                        <a:t>Высоковольтный метод </a:t>
                      </a:r>
                    </a:p>
                  </a:txBody>
                  <a:tcPr anchor="ctr"/>
                </a:tc>
                <a:extLst>
                  <a:ext uri="{0D108BD9-81ED-4DB2-BD59-A6C34878D82A}">
                    <a16:rowId xmlns:a16="http://schemas.microsoft.com/office/drawing/2014/main" xmlns="" val="707406636"/>
                  </a:ext>
                </a:extLst>
              </a:tr>
              <a:tr h="489792">
                <a:tc>
                  <a:txBody>
                    <a:bodyPr/>
                    <a:lstStyle/>
                    <a:p>
                      <a:pPr algn="ctr"/>
                      <a:r>
                        <a:rPr lang="ru-RU" sz="1000" dirty="0"/>
                        <a:t>Оценка адгезии</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000" dirty="0"/>
                        <a:t>Метод отрыва.</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1000" u="sng" dirty="0"/>
                        <a:t>В исходном состоянии</a:t>
                      </a:r>
                      <a:r>
                        <a:rPr lang="ru-RU" sz="1000" u="sng" baseline="0" dirty="0"/>
                        <a:t> </a:t>
                      </a:r>
                      <a:r>
                        <a:rPr lang="ru-RU" sz="1000" baseline="0" dirty="0"/>
                        <a:t>- н</a:t>
                      </a:r>
                      <a:r>
                        <a:rPr lang="ru-RU" sz="1000" dirty="0"/>
                        <a:t>е менее 10 Мпа, </a:t>
                      </a:r>
                      <a:r>
                        <a:rPr lang="ru-RU" sz="1000" u="sng" dirty="0"/>
                        <a:t>после автоклавных испытаний </a:t>
                      </a:r>
                      <a:r>
                        <a:rPr lang="ru-RU" sz="1000" dirty="0"/>
                        <a:t>–</a:t>
                      </a:r>
                      <a:r>
                        <a:rPr lang="ru-RU" sz="1000" baseline="0" dirty="0"/>
                        <a:t> снижение исходного состояния не более 50%</a:t>
                      </a:r>
                      <a:endParaRPr lang="ru-RU" sz="1000" dirty="0"/>
                    </a:p>
                  </a:txBody>
                  <a:tcPr anchor="ctr"/>
                </a:tc>
                <a:tc>
                  <a:txBody>
                    <a:bodyPr/>
                    <a:lstStyle/>
                    <a:p>
                      <a:pPr algn="ctr"/>
                      <a:r>
                        <a:rPr lang="ru-RU" sz="1000" dirty="0"/>
                        <a:t>Метод отрыва после автоклавных испытаний – не менее 13,8 МПа.</a:t>
                      </a:r>
                    </a:p>
                    <a:p>
                      <a:pPr algn="ctr"/>
                      <a:r>
                        <a:rPr lang="ru-RU" sz="1000" dirty="0"/>
                        <a:t>Х-надрез-когезионное</a:t>
                      </a:r>
                      <a:r>
                        <a:rPr lang="ru-RU" sz="1000" baseline="0" dirty="0"/>
                        <a:t> отслоение</a:t>
                      </a:r>
                      <a:endParaRPr lang="ru-RU" sz="1000" dirty="0"/>
                    </a:p>
                  </a:txBody>
                  <a:tcPr anchor="ctr"/>
                </a:tc>
                <a:tc>
                  <a:txBody>
                    <a:bodyPr/>
                    <a:lstStyle/>
                    <a:p>
                      <a:pPr algn="ctr"/>
                      <a:r>
                        <a:rPr lang="ru-RU" sz="1000" dirty="0"/>
                        <a:t>Отсутствие потери</a:t>
                      </a:r>
                      <a:r>
                        <a:rPr lang="ru-RU" sz="1000" baseline="0" dirty="0"/>
                        <a:t> адгезии после автоклавных испытаний</a:t>
                      </a:r>
                      <a:endParaRPr lang="ru-RU" sz="1000" dirty="0"/>
                    </a:p>
                  </a:txBody>
                  <a:tcPr anchor="ctr"/>
                </a:tc>
                <a:extLst>
                  <a:ext uri="{0D108BD9-81ED-4DB2-BD59-A6C34878D82A}">
                    <a16:rowId xmlns:a16="http://schemas.microsoft.com/office/drawing/2014/main" xmlns="" val="629086173"/>
                  </a:ext>
                </a:extLst>
              </a:tr>
              <a:tr h="1330688">
                <a:tc>
                  <a:txBody>
                    <a:bodyPr/>
                    <a:lstStyle/>
                    <a:p>
                      <a:pPr algn="ctr"/>
                      <a:r>
                        <a:rPr lang="ru-RU" sz="1000" dirty="0"/>
                        <a:t>Автоклавные испытания</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Продолжительность </a:t>
                      </a:r>
                      <a:r>
                        <a:rPr lang="ru-RU" sz="1000" baseline="0" dirty="0"/>
                        <a:t>1000 ч</a:t>
                      </a:r>
                      <a:r>
                        <a:rPr lang="en-US" sz="1000" baseline="0" dirty="0"/>
                        <a:t>, </a:t>
                      </a:r>
                      <a:endParaRPr lang="ru-RU" sz="10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aseline="0" dirty="0"/>
                        <a:t>условия среды испытаний:</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3±0,3 Мпа, 90±3</a:t>
                      </a:r>
                      <a:r>
                        <a:rPr lang="ru-RU" sz="1000" b="0" dirty="0">
                          <a:solidFill>
                            <a:schemeClr val="tx1"/>
                          </a:solidFill>
                        </a:rPr>
                        <a:t>˚</a:t>
                      </a:r>
                      <a:r>
                        <a:rPr lang="ru-RU" sz="1000" dirty="0"/>
                        <a:t>С,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Водная фаза: 5%</a:t>
                      </a:r>
                      <a:r>
                        <a:rPr lang="ru-RU" sz="1000" baseline="0" dirty="0"/>
                        <a:t> водный раствор </a:t>
                      </a:r>
                      <a:r>
                        <a:rPr lang="en-US" sz="1000" baseline="0" dirty="0" err="1"/>
                        <a:t>NaCl</a:t>
                      </a:r>
                      <a:r>
                        <a:rPr lang="en-US" sz="1000" baseline="0" dirty="0"/>
                        <a:t>, </a:t>
                      </a:r>
                      <a:r>
                        <a:rPr lang="ru-RU" sz="1000" baseline="0" dirty="0"/>
                        <a:t>Газовая фаза: </a:t>
                      </a:r>
                      <a:r>
                        <a:rPr lang="en-US" sz="1000" baseline="0" dirty="0"/>
                        <a:t>0,5% H2S, 5% CO2, 94,5% N2</a:t>
                      </a:r>
                      <a:r>
                        <a:rPr lang="ru-RU" sz="100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aseline="0" dirty="0"/>
                        <a:t>Сброс давления: 0,25 Мпа/с после охлаждения до 23</a:t>
                      </a:r>
                      <a:r>
                        <a:rPr lang="ru-RU" sz="1000" dirty="0"/>
                        <a:t>±3</a:t>
                      </a:r>
                      <a:r>
                        <a:rPr lang="ru-RU" sz="1000" b="0" dirty="0">
                          <a:solidFill>
                            <a:schemeClr val="tx1"/>
                          </a:solidFill>
                        </a:rPr>
                        <a:t>˚</a:t>
                      </a:r>
                      <a:r>
                        <a:rPr lang="ru-RU" sz="1000" dirty="0"/>
                        <a:t>С</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Отличаются:</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Продолжительность испытания</a:t>
                      </a:r>
                      <a:r>
                        <a:rPr lang="ru-RU" sz="1000" baseline="0" dirty="0"/>
                        <a:t> 24 ч</a:t>
                      </a:r>
                      <a:r>
                        <a:rPr lang="en-US" sz="1000" baseline="0" dirty="0"/>
                        <a:t>, </a:t>
                      </a:r>
                      <a:endParaRPr lang="ru-RU" sz="10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aseline="0" dirty="0"/>
                        <a:t>Более строгие условия среды испытаний</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Значительно</a:t>
                      </a:r>
                      <a:r>
                        <a:rPr lang="ru-RU" sz="1000" baseline="0" dirty="0"/>
                        <a:t> повышенное давление</a:t>
                      </a:r>
                      <a:endParaRPr lang="ru-RU"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Проведение</a:t>
                      </a:r>
                      <a:r>
                        <a:rPr lang="ru-RU" sz="1000" baseline="0" dirty="0"/>
                        <a:t> испытаний в 3-х различных средах</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aseline="0" dirty="0"/>
                        <a:t>Сброс давления: в течении 1-3 мин. при охлаждение до 90</a:t>
                      </a:r>
                      <a:r>
                        <a:rPr lang="ru-RU" sz="1000" b="0" dirty="0">
                          <a:solidFill>
                            <a:schemeClr val="tx1"/>
                          </a:solidFill>
                        </a:rPr>
                        <a:t>˚</a:t>
                      </a:r>
                      <a:r>
                        <a:rPr lang="ru-RU" sz="1000" dirty="0"/>
                        <a:t>С</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Отличаются:</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Продолжительность испытания</a:t>
                      </a:r>
                      <a:r>
                        <a:rPr lang="ru-RU" sz="1000" baseline="0" dirty="0"/>
                        <a:t> 48 ч</a:t>
                      </a:r>
                      <a:r>
                        <a:rPr lang="en-US" sz="1000" baseline="0" dirty="0"/>
                        <a:t>, </a:t>
                      </a:r>
                      <a:r>
                        <a:rPr lang="ru-RU" sz="1000" baseline="0" dirty="0"/>
                        <a:t>Более строгие условия среды испытаний. </a:t>
                      </a:r>
                      <a:r>
                        <a:rPr lang="ru-RU" sz="1000" dirty="0"/>
                        <a:t>Значительно</a:t>
                      </a:r>
                      <a:r>
                        <a:rPr lang="ru-RU" sz="1000" baseline="0" dirty="0"/>
                        <a:t> повышенное давление .</a:t>
                      </a:r>
                      <a:r>
                        <a:rPr lang="ru-RU" sz="1000" dirty="0"/>
                        <a:t>Проведение</a:t>
                      </a:r>
                      <a:r>
                        <a:rPr lang="ru-RU" sz="1000" baseline="0" dirty="0"/>
                        <a:t> испытаний в 2-х и 3-х различных средах. </a:t>
                      </a:r>
                      <a:r>
                        <a:rPr lang="ru-RU" sz="1000" dirty="0"/>
                        <a:t>Проведение</a:t>
                      </a:r>
                      <a:r>
                        <a:rPr lang="ru-RU" sz="1000" baseline="0" dirty="0"/>
                        <a:t> испытаний в 3-х фазах. Сброс давления: медленная декомпрессия, быстрая декомпрессия при охлаждение до 90</a:t>
                      </a:r>
                      <a:r>
                        <a:rPr lang="ru-RU" sz="1000" b="0" dirty="0">
                          <a:solidFill>
                            <a:schemeClr val="tx1"/>
                          </a:solidFill>
                        </a:rPr>
                        <a:t>˚</a:t>
                      </a:r>
                      <a:r>
                        <a:rPr lang="ru-RU" sz="1000" dirty="0"/>
                        <a:t>С</a:t>
                      </a:r>
                    </a:p>
                  </a:txBody>
                  <a:tcPr anchor="ctr"/>
                </a:tc>
                <a:extLst>
                  <a:ext uri="{0D108BD9-81ED-4DB2-BD59-A6C34878D82A}">
                    <a16:rowId xmlns:a16="http://schemas.microsoft.com/office/drawing/2014/main" xmlns="" val="1699072603"/>
                  </a:ext>
                </a:extLst>
              </a:tr>
              <a:tr h="897952">
                <a:tc>
                  <a:txBody>
                    <a:bodyPr/>
                    <a:lstStyle/>
                    <a:p>
                      <a:pPr algn="ctr"/>
                      <a:r>
                        <a:rPr lang="ru-RU" sz="1000" dirty="0"/>
                        <a:t>Оценка стойкости покрытия к быстрой декомпрессии (автоклав)</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Продолжительность </a:t>
                      </a:r>
                      <a:r>
                        <a:rPr lang="ru-RU" sz="1000" baseline="0" dirty="0"/>
                        <a:t>24 ч</a:t>
                      </a:r>
                      <a:r>
                        <a:rPr lang="en-US" sz="1000"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aseline="0" dirty="0"/>
                        <a:t>условия среды испытаний:</a:t>
                      </a:r>
                      <a:endParaRPr lang="en-US" sz="100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a:t>3 Мпа, 93</a:t>
                      </a:r>
                      <a:r>
                        <a:rPr lang="ru-RU" sz="1000" b="0" dirty="0">
                          <a:solidFill>
                            <a:schemeClr val="tx1"/>
                          </a:solidFill>
                        </a:rPr>
                        <a:t>˚</a:t>
                      </a:r>
                      <a:r>
                        <a:rPr lang="ru-RU" sz="1000" dirty="0"/>
                        <a:t>С, 5%</a:t>
                      </a:r>
                      <a:r>
                        <a:rPr lang="ru-RU" sz="1000" baseline="0" dirty="0"/>
                        <a:t> водный раствор </a:t>
                      </a:r>
                      <a:r>
                        <a:rPr lang="en-US" sz="1000" baseline="0" dirty="0" err="1"/>
                        <a:t>NaCl</a:t>
                      </a:r>
                      <a:r>
                        <a:rPr lang="en-US" sz="1000" baseline="0" dirty="0"/>
                        <a:t>, 100% CO2</a:t>
                      </a:r>
                      <a:r>
                        <a:rPr lang="ru-RU" sz="100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baseline="0" dirty="0"/>
                        <a:t>Сброс давления: 2</a:t>
                      </a:r>
                      <a:r>
                        <a:rPr lang="ru-RU" sz="1000" dirty="0"/>
                        <a:t>±</a:t>
                      </a:r>
                      <a:r>
                        <a:rPr lang="ru-RU" sz="1000" baseline="0" dirty="0"/>
                        <a:t>0,3 Мпа/с</a:t>
                      </a:r>
                      <a:endParaRPr lang="ru-RU" sz="10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000" dirty="0"/>
                    </a:p>
                  </a:txBody>
                  <a:tcPr anchor="ctr"/>
                </a:tc>
                <a:tc>
                  <a:txBody>
                    <a:bodyPr/>
                    <a:lstStyle/>
                    <a:p>
                      <a:pPr algn="ctr"/>
                      <a:r>
                        <a:rPr lang="ru-RU" sz="1000" dirty="0"/>
                        <a:t>Проводятся в процессе автоклавных испытаний</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000" dirty="0"/>
                        <a:t>Проводятся в процессе автоклавных испытаний</a:t>
                      </a:r>
                    </a:p>
                  </a:txBody>
                  <a:tcPr anchor="ctr"/>
                </a:tc>
                <a:extLst>
                  <a:ext uri="{0D108BD9-81ED-4DB2-BD59-A6C34878D82A}">
                    <a16:rowId xmlns:a16="http://schemas.microsoft.com/office/drawing/2014/main" xmlns="" val="3781256042"/>
                  </a:ext>
                </a:extLst>
              </a:tr>
            </a:tbl>
          </a:graphicData>
        </a:graphic>
      </p:graphicFrame>
    </p:spTree>
    <p:extLst>
      <p:ext uri="{BB962C8B-B14F-4D97-AF65-F5344CB8AC3E}">
        <p14:creationId xmlns:p14="http://schemas.microsoft.com/office/powerpoint/2010/main" val="37097191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90873" y="4061377"/>
            <a:ext cx="3716962" cy="1620780"/>
          </a:xfrm>
          <a:prstGeom prst="rect">
            <a:avLst/>
          </a:prstGeom>
        </p:spPr>
      </p:pic>
      <p:sp>
        <p:nvSpPr>
          <p:cNvPr id="2" name="TextBox 1"/>
          <p:cNvSpPr txBox="1"/>
          <p:nvPr/>
        </p:nvSpPr>
        <p:spPr>
          <a:xfrm>
            <a:off x="2764229" y="1831523"/>
            <a:ext cx="3705583" cy="923330"/>
          </a:xfrm>
          <a:prstGeom prst="rect">
            <a:avLst/>
          </a:prstGeom>
          <a:noFill/>
        </p:spPr>
        <p:txBody>
          <a:bodyPr wrap="square" rtlCol="0">
            <a:spAutoFit/>
          </a:bodyPr>
          <a:lstStyle/>
          <a:p>
            <a:pPr algn="ctr"/>
            <a:r>
              <a:rPr lang="ru-RU" sz="5400" b="1" cap="all" dirty="0" smtClean="0">
                <a:solidFill>
                  <a:schemeClr val="bg1"/>
                </a:solidFill>
              </a:rPr>
              <a:t>ВОПРОСЫ</a:t>
            </a:r>
            <a:r>
              <a:rPr lang="en-US" sz="5400" b="1" cap="all" dirty="0" smtClean="0">
                <a:solidFill>
                  <a:schemeClr val="bg1"/>
                </a:solidFill>
              </a:rPr>
              <a:t>?</a:t>
            </a:r>
            <a:endParaRPr lang="en-US" sz="5400" b="1" cap="all" dirty="0">
              <a:solidFill>
                <a:schemeClr val="bg1"/>
              </a:solidFill>
            </a:endParaRPr>
          </a:p>
        </p:txBody>
      </p:sp>
    </p:spTree>
    <p:extLst>
      <p:ext uri="{BB962C8B-B14F-4D97-AF65-F5344CB8AC3E}">
        <p14:creationId xmlns:p14="http://schemas.microsoft.com/office/powerpoint/2010/main" val="33254814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55CCADED-2268-4DFC-A918-523AD10D8D1D}" type="datetime1">
              <a:rPr lang="en-US" smtClean="0"/>
              <a:t>3/15/2017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3E5F0AD-2523-42BC-921D-60666AD4F6D7}" type="slidenum">
              <a:rPr lang="en-US" smtClean="0"/>
              <a:pPr>
                <a:defRPr/>
              </a:pPr>
              <a:t>4</a:t>
            </a:fld>
            <a:endParaRPr lang="en-US"/>
          </a:p>
        </p:txBody>
      </p:sp>
      <p:pic>
        <p:nvPicPr>
          <p:cNvPr id="7" name="Picture 6"/>
          <p:cNvPicPr>
            <a:picLocks noChangeAspect="1"/>
          </p:cNvPicPr>
          <p:nvPr/>
        </p:nvPicPr>
        <p:blipFill rotWithShape="1">
          <a:blip r:embed="rId3"/>
          <a:srcRect l="5856" t="45117" r="35945" b="33051"/>
          <a:stretch/>
        </p:blipFill>
        <p:spPr>
          <a:xfrm>
            <a:off x="426860" y="997414"/>
            <a:ext cx="8549040" cy="1803005"/>
          </a:xfrm>
          <a:prstGeom prst="rect">
            <a:avLst/>
          </a:prstGeom>
        </p:spPr>
      </p:pic>
      <p:sp>
        <p:nvSpPr>
          <p:cNvPr id="8" name="Rectangle 7"/>
          <p:cNvSpPr/>
          <p:nvPr/>
        </p:nvSpPr>
        <p:spPr>
          <a:xfrm>
            <a:off x="671512" y="2710099"/>
            <a:ext cx="2085976" cy="3046988"/>
          </a:xfrm>
          <a:prstGeom prst="rect">
            <a:avLst/>
          </a:prstGeom>
          <a:ln>
            <a:solidFill>
              <a:schemeClr val="bg2">
                <a:lumMod val="20000"/>
                <a:lumOff val="80000"/>
              </a:schemeClr>
            </a:solidFill>
          </a:ln>
        </p:spPr>
        <p:style>
          <a:lnRef idx="2">
            <a:schemeClr val="dk1"/>
          </a:lnRef>
          <a:fillRef idx="1001">
            <a:schemeClr val="lt1"/>
          </a:fillRef>
          <a:effectRef idx="0">
            <a:schemeClr val="dk1"/>
          </a:effectRef>
          <a:fontRef idx="minor">
            <a:schemeClr val="dk1"/>
          </a:fontRef>
        </p:style>
        <p:txBody>
          <a:bodyPr wrap="square">
            <a:spAutoFit/>
          </a:bodyPr>
          <a:lstStyle/>
          <a:p>
            <a:pPr marL="285750" indent="-285750">
              <a:buFont typeface="Arial" panose="020B0604020202020204" pitchFamily="34" charset="0"/>
              <a:buChar char="•"/>
            </a:pPr>
            <a:r>
              <a:rPr lang="ru-RU" altLang="en-US" sz="1600" dirty="0"/>
              <a:t>Эпоксидно-фенольные смолы </a:t>
            </a:r>
          </a:p>
          <a:p>
            <a:pPr marL="285750" indent="-285750">
              <a:buFont typeface="Arial" panose="020B0604020202020204" pitchFamily="34" charset="0"/>
              <a:buChar char="•"/>
            </a:pPr>
            <a:r>
              <a:rPr lang="ru-RU" altLang="en-US" sz="1600" dirty="0"/>
              <a:t>Жидкое</a:t>
            </a:r>
          </a:p>
          <a:p>
            <a:pPr marL="285750" indent="-285750">
              <a:buFont typeface="Arial" panose="020B0604020202020204" pitchFamily="34" charset="0"/>
              <a:buChar char="•"/>
            </a:pPr>
            <a:r>
              <a:rPr lang="ru-RU" altLang="en-US" sz="1600" dirty="0"/>
              <a:t>Разработано в </a:t>
            </a:r>
            <a:r>
              <a:rPr lang="en-US" altLang="en-US" sz="1600" dirty="0"/>
              <a:t>1960-x</a:t>
            </a:r>
          </a:p>
          <a:p>
            <a:pPr marL="285750" indent="-285750">
              <a:buFont typeface="Arial" panose="020B0604020202020204" pitchFamily="34" charset="0"/>
              <a:buChar char="•"/>
            </a:pPr>
            <a:r>
              <a:rPr lang="ru-RU" altLang="en-US" sz="1600" dirty="0"/>
              <a:t>Стойкость до </a:t>
            </a:r>
            <a:r>
              <a:rPr lang="en-US" altLang="en-US" sz="1600" dirty="0"/>
              <a:t>204°C</a:t>
            </a:r>
          </a:p>
          <a:p>
            <a:pPr marL="285750" indent="-285750">
              <a:buFont typeface="Arial" panose="020B0604020202020204" pitchFamily="34" charset="0"/>
              <a:buChar char="•"/>
            </a:pPr>
            <a:r>
              <a:rPr lang="ru-RU" altLang="en-US" sz="1600" dirty="0"/>
              <a:t>Эластичность 1% </a:t>
            </a:r>
          </a:p>
          <a:p>
            <a:pPr marL="285750" indent="-285750">
              <a:buFont typeface="Arial" panose="020B0604020202020204" pitchFamily="34" charset="0"/>
              <a:buChar char="•"/>
            </a:pPr>
            <a:r>
              <a:rPr lang="ru-RU" altLang="en-US" sz="1600" dirty="0"/>
              <a:t>Табер тест 67 мг/1000 циклов</a:t>
            </a:r>
          </a:p>
          <a:p>
            <a:pPr marL="285750" indent="-285750">
              <a:buFont typeface="Arial" panose="020B0604020202020204" pitchFamily="34" charset="0"/>
              <a:buChar char="•"/>
            </a:pPr>
            <a:r>
              <a:rPr lang="ru-RU" altLang="en-US" sz="1600" dirty="0"/>
              <a:t>Толщина 126 </a:t>
            </a:r>
            <a:r>
              <a:rPr lang="en-US" altLang="en-US" sz="1600" dirty="0"/>
              <a:t>- </a:t>
            </a:r>
            <a:r>
              <a:rPr lang="ru-RU" altLang="en-US" sz="1600" dirty="0"/>
              <a:t>229 µм </a:t>
            </a:r>
          </a:p>
        </p:txBody>
      </p:sp>
      <p:sp>
        <p:nvSpPr>
          <p:cNvPr id="10" name="Título 2"/>
          <p:cNvSpPr txBox="1">
            <a:spLocks/>
          </p:cNvSpPr>
          <p:nvPr/>
        </p:nvSpPr>
        <p:spPr>
          <a:xfrm>
            <a:off x="376413" y="219657"/>
            <a:ext cx="8599487" cy="711666"/>
          </a:xfrm>
          <a:prstGeom prst="rect">
            <a:avLst/>
          </a:prstGeom>
        </p:spPr>
        <p:txBody>
          <a:bodyPr vert="horz" wrap="square" lIns="0" tIns="0" rIns="0" bIns="0" rtlCol="0" anchor="ctr">
            <a:noAutofit/>
          </a:bodyPr>
          <a:lstStyle>
            <a:lvl1pPr algn="l" defTabSz="914400" rtl="0" eaLnBrk="1" latinLnBrk="0" hangingPunct="1">
              <a:lnSpc>
                <a:spcPct val="80000"/>
              </a:lnSpc>
              <a:spcBef>
                <a:spcPct val="0"/>
              </a:spcBef>
              <a:buNone/>
              <a:defRPr sz="3600" kern="1200" baseline="0">
                <a:solidFill>
                  <a:schemeClr val="bg1"/>
                </a:solidFill>
                <a:latin typeface="Calibri" panose="020F0502020204030204" pitchFamily="34" charset="0"/>
                <a:ea typeface="+mj-ea"/>
                <a:cs typeface="+mj-cs"/>
              </a:defRPr>
            </a:lvl1pPr>
          </a:lstStyle>
          <a:p>
            <a:pPr>
              <a:spcBef>
                <a:spcPts val="0"/>
              </a:spcBef>
              <a:spcAft>
                <a:spcPts val="1350"/>
              </a:spcAft>
            </a:pPr>
            <a:r>
              <a:rPr lang="ru-RU" sz="4000" b="1" dirty="0">
                <a:solidFill>
                  <a:srgbClr val="C00000"/>
                </a:solidFill>
              </a:rPr>
              <a:t>Три поколения покрытий</a:t>
            </a:r>
            <a:endParaRPr lang="en-GB" sz="4000" b="1" dirty="0">
              <a:solidFill>
                <a:srgbClr val="C00000"/>
              </a:solidFill>
            </a:endParaRPr>
          </a:p>
        </p:txBody>
      </p:sp>
      <p:sp>
        <p:nvSpPr>
          <p:cNvPr id="13" name="Rectangle 12"/>
          <p:cNvSpPr/>
          <p:nvPr/>
        </p:nvSpPr>
        <p:spPr>
          <a:xfrm>
            <a:off x="6552485" y="2710099"/>
            <a:ext cx="2085976" cy="3046988"/>
          </a:xfrm>
          <a:prstGeom prst="rect">
            <a:avLst/>
          </a:prstGeom>
          <a:ln>
            <a:solidFill>
              <a:schemeClr val="bg2">
                <a:lumMod val="20000"/>
                <a:lumOff val="80000"/>
              </a:schemeClr>
            </a:solidFill>
          </a:ln>
        </p:spPr>
        <p:style>
          <a:lnRef idx="2">
            <a:schemeClr val="dk1"/>
          </a:lnRef>
          <a:fillRef idx="1001">
            <a:schemeClr val="lt1"/>
          </a:fillRef>
          <a:effectRef idx="0">
            <a:schemeClr val="dk1"/>
          </a:effectRef>
          <a:fontRef idx="minor">
            <a:schemeClr val="dk1"/>
          </a:fontRef>
        </p:style>
        <p:txBody>
          <a:bodyPr wrap="square">
            <a:spAutoFit/>
          </a:bodyPr>
          <a:lstStyle/>
          <a:p>
            <a:pPr marL="285750" indent="-285750">
              <a:buFont typeface="Arial" panose="020B0604020202020204" pitchFamily="34" charset="0"/>
              <a:buChar char="•"/>
            </a:pPr>
            <a:r>
              <a:rPr lang="ru-RU" altLang="en-US" sz="1600"/>
              <a:t>Разработано в</a:t>
            </a:r>
            <a:r>
              <a:rPr lang="en-US" altLang="en-US" sz="1600"/>
              <a:t> 1992</a:t>
            </a:r>
          </a:p>
          <a:p>
            <a:pPr marL="285750" indent="-285750">
              <a:buFont typeface="Arial" panose="020B0604020202020204" pitchFamily="34" charset="0"/>
              <a:buChar char="•"/>
            </a:pPr>
            <a:r>
              <a:rPr lang="ru-RU" altLang="en-US" sz="1600"/>
              <a:t>Порошковое</a:t>
            </a:r>
            <a:endParaRPr lang="en-US" altLang="en-US" sz="1600"/>
          </a:p>
          <a:p>
            <a:pPr marL="285750" indent="-285750">
              <a:buFont typeface="Arial" panose="020B0604020202020204" pitchFamily="34" charset="0"/>
              <a:buChar char="•"/>
            </a:pPr>
            <a:r>
              <a:rPr lang="ru-RU" altLang="en-US" sz="1600"/>
              <a:t>Эпоксидный новолак</a:t>
            </a:r>
            <a:endParaRPr lang="en-US" altLang="en-US" sz="1600"/>
          </a:p>
          <a:p>
            <a:pPr marL="285750" indent="-285750">
              <a:buFont typeface="Arial" panose="020B0604020202020204" pitchFamily="34" charset="0"/>
              <a:buChar char="•"/>
            </a:pPr>
            <a:r>
              <a:rPr lang="ru-RU" altLang="en-US" sz="1600"/>
              <a:t>Стойкость до </a:t>
            </a:r>
            <a:r>
              <a:rPr lang="en-US" altLang="en-US" sz="1600"/>
              <a:t>204°C</a:t>
            </a:r>
          </a:p>
          <a:p>
            <a:pPr marL="285750" indent="-285750">
              <a:buFont typeface="Arial" panose="020B0604020202020204" pitchFamily="34" charset="0"/>
              <a:buChar char="•"/>
            </a:pPr>
            <a:r>
              <a:rPr lang="ru-RU" altLang="en-US" sz="1600"/>
              <a:t>Эластичность 1% </a:t>
            </a:r>
          </a:p>
          <a:p>
            <a:pPr marL="285750" indent="-285750">
              <a:buFont typeface="Arial" panose="020B0604020202020204" pitchFamily="34" charset="0"/>
              <a:buChar char="•"/>
            </a:pPr>
            <a:r>
              <a:rPr lang="ru-RU" altLang="en-US" sz="1600"/>
              <a:t>Табер тест </a:t>
            </a:r>
            <a:r>
              <a:rPr lang="en-US" altLang="en-US" sz="1600"/>
              <a:t>36</a:t>
            </a:r>
            <a:r>
              <a:rPr lang="ru-RU" altLang="en-US" sz="1600"/>
              <a:t> мг/1000 циклов</a:t>
            </a:r>
          </a:p>
          <a:p>
            <a:pPr marL="285750" indent="-285750">
              <a:buFont typeface="Arial" panose="020B0604020202020204" pitchFamily="34" charset="0"/>
              <a:buChar char="•"/>
            </a:pPr>
            <a:r>
              <a:rPr lang="ru-RU" altLang="en-US" sz="1600"/>
              <a:t>Толщина 152 ..305 µм</a:t>
            </a:r>
            <a:endParaRPr lang="en-US" altLang="en-US" sz="1600" dirty="0"/>
          </a:p>
        </p:txBody>
      </p:sp>
      <p:sp>
        <p:nvSpPr>
          <p:cNvPr id="14" name="Rectangle 13"/>
          <p:cNvSpPr/>
          <p:nvPr/>
        </p:nvSpPr>
        <p:spPr>
          <a:xfrm>
            <a:off x="3490293" y="2710099"/>
            <a:ext cx="2085976" cy="2554545"/>
          </a:xfrm>
          <a:prstGeom prst="rect">
            <a:avLst/>
          </a:prstGeom>
          <a:ln>
            <a:solidFill>
              <a:schemeClr val="bg2">
                <a:lumMod val="20000"/>
                <a:lumOff val="80000"/>
              </a:schemeClr>
            </a:solidFill>
          </a:ln>
        </p:spPr>
        <p:style>
          <a:lnRef idx="2">
            <a:schemeClr val="dk1"/>
          </a:lnRef>
          <a:fillRef idx="1001">
            <a:schemeClr val="lt1"/>
          </a:fillRef>
          <a:effectRef idx="0">
            <a:schemeClr val="dk1"/>
          </a:effectRef>
          <a:fontRef idx="minor">
            <a:schemeClr val="dk1"/>
          </a:fontRef>
        </p:style>
        <p:txBody>
          <a:bodyPr wrap="square">
            <a:spAutoFit/>
          </a:bodyPr>
          <a:lstStyle/>
          <a:p>
            <a:pPr marL="285750" indent="-285750">
              <a:buFont typeface="Arial" panose="020B0604020202020204" pitchFamily="34" charset="0"/>
              <a:buChar char="•"/>
            </a:pPr>
            <a:r>
              <a:rPr lang="ru-RU" altLang="en-US" sz="1600"/>
              <a:t>Разработано в</a:t>
            </a:r>
            <a:r>
              <a:rPr lang="en-US" altLang="en-US" sz="1600"/>
              <a:t> 1999</a:t>
            </a:r>
          </a:p>
          <a:p>
            <a:pPr marL="285750" indent="-285750">
              <a:buFont typeface="Arial" panose="020B0604020202020204" pitchFamily="34" charset="0"/>
              <a:buChar char="•"/>
            </a:pPr>
            <a:r>
              <a:rPr lang="ru-RU" altLang="en-US" sz="1600"/>
              <a:t>Жидкое</a:t>
            </a:r>
            <a:endParaRPr lang="en-US" altLang="en-US" sz="1600"/>
          </a:p>
          <a:p>
            <a:pPr marL="285750" indent="-285750">
              <a:buFont typeface="Arial" panose="020B0604020202020204" pitchFamily="34" charset="0"/>
              <a:buChar char="•"/>
            </a:pPr>
            <a:r>
              <a:rPr lang="ru-RU" altLang="en-US" sz="1600"/>
              <a:t>Эпоксидно</a:t>
            </a:r>
            <a:r>
              <a:rPr lang="en-US" altLang="en-US" sz="1600"/>
              <a:t>-</a:t>
            </a:r>
            <a:r>
              <a:rPr lang="ru-RU" altLang="en-US" sz="1600"/>
              <a:t>фенольные смолы</a:t>
            </a:r>
            <a:endParaRPr lang="en-US" altLang="en-US" sz="1600"/>
          </a:p>
          <a:p>
            <a:pPr marL="285750" indent="-285750">
              <a:buFont typeface="Arial" panose="020B0604020202020204" pitchFamily="34" charset="0"/>
              <a:buChar char="•"/>
            </a:pPr>
            <a:r>
              <a:rPr lang="ru-RU" altLang="en-US" sz="1600"/>
              <a:t>Стойкость до </a:t>
            </a:r>
            <a:r>
              <a:rPr lang="en-US" altLang="en-US" sz="1600"/>
              <a:t>204°C</a:t>
            </a:r>
          </a:p>
          <a:p>
            <a:pPr marL="285750" indent="-285750">
              <a:buFont typeface="Arial" panose="020B0604020202020204" pitchFamily="34" charset="0"/>
              <a:buChar char="•"/>
            </a:pPr>
            <a:r>
              <a:rPr lang="ru-RU" altLang="en-US" sz="1600"/>
              <a:t>Эластичность 1% </a:t>
            </a:r>
          </a:p>
          <a:p>
            <a:pPr marL="285750" indent="-285750">
              <a:buFont typeface="Arial" panose="020B0604020202020204" pitchFamily="34" charset="0"/>
              <a:buChar char="•"/>
            </a:pPr>
            <a:r>
              <a:rPr lang="ru-RU" altLang="en-US" sz="1600"/>
              <a:t>Табер тест </a:t>
            </a:r>
            <a:r>
              <a:rPr lang="en-US" altLang="en-US" sz="1600"/>
              <a:t>11</a:t>
            </a:r>
            <a:r>
              <a:rPr lang="ru-RU" altLang="en-US" sz="1600"/>
              <a:t> мг/1000 циклов</a:t>
            </a:r>
            <a:endParaRPr lang="ru-RU" altLang="en-US" sz="1600" dirty="0"/>
          </a:p>
        </p:txBody>
      </p:sp>
    </p:spTree>
    <p:extLst>
      <p:ext uri="{BB962C8B-B14F-4D97-AF65-F5344CB8AC3E}">
        <p14:creationId xmlns:p14="http://schemas.microsoft.com/office/powerpoint/2010/main" val="31380725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lauer\AppData\Local\Microsoft\Windows\Temporary Internet Files\Content.Outlook\VOZJNG5S\DSC0445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940" t="1592" r="27164"/>
          <a:stretch/>
        </p:blipFill>
        <p:spPr bwMode="auto">
          <a:xfrm>
            <a:off x="6761162" y="1704473"/>
            <a:ext cx="1981200" cy="3575560"/>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2"/>
          <p:cNvSpPr txBox="1">
            <a:spLocks/>
          </p:cNvSpPr>
          <p:nvPr/>
        </p:nvSpPr>
        <p:spPr>
          <a:xfrm>
            <a:off x="0" y="121108"/>
            <a:ext cx="9143999" cy="711666"/>
          </a:xfrm>
          <a:prstGeom prst="rect">
            <a:avLst/>
          </a:prstGeom>
        </p:spPr>
        <p:txBody>
          <a:bodyPr vert="horz" wrap="square" lIns="0" tIns="0" rIns="0" bIns="0" rtlCol="0" anchor="ctr">
            <a:noAutofit/>
          </a:bodyPr>
          <a:lstStyle>
            <a:lvl1pPr algn="l" defTabSz="914400" rtl="0" eaLnBrk="1" latinLnBrk="0" hangingPunct="1">
              <a:lnSpc>
                <a:spcPct val="80000"/>
              </a:lnSpc>
              <a:spcBef>
                <a:spcPct val="0"/>
              </a:spcBef>
              <a:buNone/>
              <a:defRPr sz="3600" kern="1200" baseline="0">
                <a:solidFill>
                  <a:schemeClr val="bg1"/>
                </a:solidFill>
                <a:latin typeface="Calibri" panose="020F0502020204030204" pitchFamily="34" charset="0"/>
                <a:ea typeface="+mj-ea"/>
                <a:cs typeface="+mj-cs"/>
              </a:defRPr>
            </a:lvl1pPr>
          </a:lstStyle>
          <a:p>
            <a:pPr>
              <a:spcBef>
                <a:spcPts val="0"/>
              </a:spcBef>
              <a:spcAft>
                <a:spcPts val="1350"/>
              </a:spcAft>
            </a:pPr>
            <a:r>
              <a:rPr lang="ru-RU" sz="4000" b="1" dirty="0">
                <a:solidFill>
                  <a:srgbClr val="C00000"/>
                </a:solidFill>
              </a:rPr>
              <a:t>Четвертое поколение покрытий</a:t>
            </a:r>
            <a:endParaRPr lang="en-GB" sz="4000" b="1" dirty="0">
              <a:solidFill>
                <a:srgbClr val="C00000"/>
              </a:solidFill>
            </a:endParaRPr>
          </a:p>
        </p:txBody>
      </p:sp>
      <p:sp>
        <p:nvSpPr>
          <p:cNvPr id="8" name="Rectangle 7"/>
          <p:cNvSpPr/>
          <p:nvPr/>
        </p:nvSpPr>
        <p:spPr>
          <a:xfrm>
            <a:off x="0" y="784824"/>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ítulo 2"/>
          <p:cNvSpPr txBox="1">
            <a:spLocks/>
          </p:cNvSpPr>
          <p:nvPr/>
        </p:nvSpPr>
        <p:spPr>
          <a:xfrm>
            <a:off x="148431" y="859504"/>
            <a:ext cx="8340725"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r>
              <a:rPr lang="ru-RU" sz="2800" dirty="0">
                <a:latin typeface="Calibri" panose="020F0502020204030204" pitchFamily="34" charset="0"/>
              </a:rPr>
              <a:t>Покрытие серии </a:t>
            </a:r>
            <a:r>
              <a:rPr lang="en-US" sz="2800" dirty="0">
                <a:latin typeface="Calibri" panose="020F0502020204030204" pitchFamily="34" charset="0"/>
              </a:rPr>
              <a:t>MAX</a:t>
            </a:r>
          </a:p>
          <a:p>
            <a:pPr>
              <a:lnSpc>
                <a:spcPct val="80000"/>
              </a:lnSpc>
              <a:spcBef>
                <a:spcPts val="0"/>
              </a:spcBef>
              <a:spcAft>
                <a:spcPts val="1350"/>
              </a:spcAft>
            </a:pPr>
            <a:endParaRPr lang="en-GB" sz="2800" dirty="0">
              <a:latin typeface="+mn-lt"/>
            </a:endParaRPr>
          </a:p>
        </p:txBody>
      </p:sp>
      <p:sp>
        <p:nvSpPr>
          <p:cNvPr id="11" name="Content Placeholder 2"/>
          <p:cNvSpPr>
            <a:spLocks noGrp="1"/>
          </p:cNvSpPr>
          <p:nvPr>
            <p:ph idx="1"/>
          </p:nvPr>
        </p:nvSpPr>
        <p:spPr>
          <a:xfrm>
            <a:off x="203993" y="1496490"/>
            <a:ext cx="6449470" cy="4768854"/>
          </a:xfrm>
        </p:spPr>
        <p:txBody>
          <a:bodyPr>
            <a:noAutofit/>
          </a:bodyPr>
          <a:lstStyle/>
          <a:p>
            <a:r>
              <a:rPr lang="ru-RU" altLang="en-US" sz="2000" b="1" dirty="0">
                <a:solidFill>
                  <a:schemeClr val="tx1">
                    <a:lumMod val="65000"/>
                    <a:lumOff val="35000"/>
                  </a:schemeClr>
                </a:solidFill>
              </a:rPr>
              <a:t>Покрытие жидкого типа на основе модифицированной эпоксидной смолы и новой системы праймера</a:t>
            </a:r>
          </a:p>
          <a:p>
            <a:pPr marL="342900" indent="-342900">
              <a:buFont typeface="Arial" panose="020B0604020202020204" pitchFamily="34" charset="0"/>
              <a:buChar char="•"/>
            </a:pPr>
            <a:r>
              <a:rPr lang="ru-RU" sz="1800" dirty="0">
                <a:solidFill>
                  <a:schemeClr val="tx1">
                    <a:lumMod val="65000"/>
                    <a:lumOff val="35000"/>
                  </a:schemeClr>
                </a:solidFill>
              </a:rPr>
              <a:t>Высокотемпературная многофункциональная эпоксидная смола</a:t>
            </a:r>
          </a:p>
          <a:p>
            <a:pPr marL="804863" lvl="4" indent="-342900"/>
            <a:r>
              <a:rPr lang="ru-RU" sz="1600" dirty="0">
                <a:solidFill>
                  <a:schemeClr val="tx1">
                    <a:lumMod val="65000"/>
                    <a:lumOff val="35000"/>
                  </a:schemeClr>
                </a:solidFill>
              </a:rPr>
              <a:t>Улучшенные показатели эластичности</a:t>
            </a:r>
          </a:p>
          <a:p>
            <a:pPr marL="342900" lvl="2" indent="-342900">
              <a:buFont typeface="Arial" panose="020B0604020202020204" pitchFamily="34" charset="0"/>
              <a:buChar char="•"/>
            </a:pPr>
            <a:r>
              <a:rPr lang="ru-RU" b="0" cap="none" dirty="0">
                <a:solidFill>
                  <a:schemeClr val="tx1">
                    <a:lumMod val="65000"/>
                    <a:lumOff val="35000"/>
                  </a:schemeClr>
                </a:solidFill>
              </a:rPr>
              <a:t>Комплекс наполнителей повышения абразивостойкости</a:t>
            </a:r>
          </a:p>
          <a:p>
            <a:pPr marL="342900" lvl="2" indent="-342900">
              <a:buFont typeface="Arial" panose="020B0604020202020204" pitchFamily="34" charset="0"/>
              <a:buChar char="•"/>
            </a:pPr>
            <a:r>
              <a:rPr lang="ru-RU" b="0" cap="none" dirty="0">
                <a:solidFill>
                  <a:schemeClr val="tx1">
                    <a:lumMod val="65000"/>
                    <a:lumOff val="35000"/>
                  </a:schemeClr>
                </a:solidFill>
              </a:rPr>
              <a:t>Новая система добавок</a:t>
            </a:r>
          </a:p>
          <a:p>
            <a:pPr marL="747713" lvl="4" indent="-285750">
              <a:defRPr/>
            </a:pPr>
            <a:r>
              <a:rPr lang="ru-RU" sz="1600" b="0" cap="none" dirty="0">
                <a:solidFill>
                  <a:schemeClr val="tx1">
                    <a:lumMod val="65000"/>
                    <a:lumOff val="35000"/>
                  </a:schemeClr>
                </a:solidFill>
              </a:rPr>
              <a:t>Сохранена высокая </a:t>
            </a:r>
            <a:r>
              <a:rPr lang="en-US" sz="1600" b="0" cap="none" dirty="0" err="1">
                <a:solidFill>
                  <a:schemeClr val="tx1">
                    <a:lumMod val="65000"/>
                    <a:lumOff val="35000"/>
                  </a:schemeClr>
                </a:solidFill>
              </a:rPr>
              <a:t>Tg</a:t>
            </a:r>
            <a:endParaRPr lang="en-US" sz="1600" b="0" cap="none" dirty="0">
              <a:solidFill>
                <a:schemeClr val="tx1">
                  <a:lumMod val="65000"/>
                  <a:lumOff val="35000"/>
                </a:schemeClr>
              </a:solidFill>
            </a:endParaRPr>
          </a:p>
          <a:p>
            <a:pPr marL="747713" lvl="4" indent="-285750">
              <a:defRPr/>
            </a:pPr>
            <a:r>
              <a:rPr lang="ru-RU" sz="1600" b="0" cap="none" dirty="0">
                <a:solidFill>
                  <a:schemeClr val="tx1">
                    <a:lumMod val="65000"/>
                    <a:lumOff val="35000"/>
                  </a:schemeClr>
                </a:solidFill>
              </a:rPr>
              <a:t>Выше эффективность при рабочих температурах</a:t>
            </a:r>
          </a:p>
          <a:p>
            <a:pPr marL="342900" lvl="2" indent="-342900">
              <a:buFont typeface="Arial" panose="020B0604020202020204" pitchFamily="34" charset="0"/>
              <a:buChar char="•"/>
              <a:defRPr/>
            </a:pPr>
            <a:r>
              <a:rPr lang="ru-RU" altLang="en-US" b="0" cap="none" dirty="0">
                <a:solidFill>
                  <a:schemeClr val="tx1">
                    <a:lumMod val="65000"/>
                    <a:lumOff val="35000"/>
                  </a:schemeClr>
                </a:solidFill>
              </a:rPr>
              <a:t>В </a:t>
            </a:r>
            <a:r>
              <a:rPr lang="en-US" altLang="en-US" b="0" cap="none" dirty="0">
                <a:solidFill>
                  <a:schemeClr val="tx1">
                    <a:lumMod val="65000"/>
                    <a:lumOff val="35000"/>
                  </a:schemeClr>
                </a:solidFill>
              </a:rPr>
              <a:t>4 </a:t>
            </a:r>
            <a:r>
              <a:rPr lang="ru-RU" altLang="en-US" b="0" cap="none" dirty="0">
                <a:solidFill>
                  <a:schemeClr val="tx1">
                    <a:lumMod val="65000"/>
                    <a:lumOff val="35000"/>
                  </a:schemeClr>
                </a:solidFill>
              </a:rPr>
              <a:t>раза выше накопленная стойкость к </a:t>
            </a:r>
            <a:r>
              <a:rPr lang="en-US" altLang="en-US" b="0" cap="none" dirty="0">
                <a:solidFill>
                  <a:schemeClr val="tx1">
                    <a:lumMod val="65000"/>
                    <a:lumOff val="35000"/>
                  </a:schemeClr>
                </a:solidFill>
              </a:rPr>
              <a:t>15%</a:t>
            </a:r>
            <a:r>
              <a:rPr lang="ru-RU" altLang="en-US" b="0" cap="none" dirty="0">
                <a:solidFill>
                  <a:schemeClr val="tx1">
                    <a:lumMod val="65000"/>
                    <a:lumOff val="35000"/>
                  </a:schemeClr>
                </a:solidFill>
              </a:rPr>
              <a:t> соляной кислоте по сравнению с существующими системами жидких покрытий</a:t>
            </a:r>
          </a:p>
          <a:p>
            <a:pPr marL="342900" indent="-342900">
              <a:buFont typeface="Arial" panose="020B0604020202020204" pitchFamily="34" charset="0"/>
              <a:buChar char="•"/>
              <a:defRPr/>
            </a:pPr>
            <a:r>
              <a:rPr lang="ru-RU" altLang="en-US" sz="2000" b="0" cap="none" dirty="0">
                <a:solidFill>
                  <a:schemeClr val="tx1">
                    <a:lumMod val="65000"/>
                    <a:lumOff val="35000"/>
                  </a:schemeClr>
                </a:solidFill>
              </a:rPr>
              <a:t>Система праймера на основе гибридных смол</a:t>
            </a:r>
            <a:endParaRPr lang="en-US" altLang="en-US" sz="2000" b="0" cap="none" dirty="0">
              <a:solidFill>
                <a:schemeClr val="tx1">
                  <a:lumMod val="65000"/>
                  <a:lumOff val="35000"/>
                </a:schemeClr>
              </a:solidFill>
            </a:endParaRPr>
          </a:p>
        </p:txBody>
      </p:sp>
    </p:spTree>
    <p:extLst>
      <p:ext uri="{BB962C8B-B14F-4D97-AF65-F5344CB8AC3E}">
        <p14:creationId xmlns:p14="http://schemas.microsoft.com/office/powerpoint/2010/main" val="140349028"/>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B674DD02-11AC-4741-B52C-38F993106135}" type="datetime1">
              <a:rPr lang="en-US" smtClean="0"/>
              <a:t>3/15/2017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3E5F0AD-2523-42BC-921D-60666AD4F6D7}" type="slidenum">
              <a:rPr lang="en-US" smtClean="0"/>
              <a:pPr>
                <a:defRPr/>
              </a:pPr>
              <a:t>6</a:t>
            </a:fld>
            <a:endParaRPr lang="en-US"/>
          </a:p>
        </p:txBody>
      </p:sp>
      <p:pic>
        <p:nvPicPr>
          <p:cNvPr id="8" name="Picture 7"/>
          <p:cNvPicPr>
            <a:picLocks noChangeAspect="1"/>
          </p:cNvPicPr>
          <p:nvPr/>
        </p:nvPicPr>
        <p:blipFill rotWithShape="1">
          <a:blip r:embed="rId3"/>
          <a:srcRect l="8115" t="7067" r="10048" b="6041"/>
          <a:stretch/>
        </p:blipFill>
        <p:spPr>
          <a:xfrm>
            <a:off x="292136" y="1038646"/>
            <a:ext cx="4094184" cy="2552883"/>
          </a:xfrm>
          <a:prstGeom prst="rect">
            <a:avLst/>
          </a:prstGeom>
        </p:spPr>
      </p:pic>
      <p:sp>
        <p:nvSpPr>
          <p:cNvPr id="9" name="Rectangle 8"/>
          <p:cNvSpPr/>
          <p:nvPr/>
        </p:nvSpPr>
        <p:spPr>
          <a:xfrm>
            <a:off x="106350" y="781139"/>
            <a:ext cx="4386320" cy="276999"/>
          </a:xfrm>
          <a:prstGeom prst="rect">
            <a:avLst/>
          </a:prstGeom>
          <a:solidFill>
            <a:schemeClr val="bg1">
              <a:lumMod val="75000"/>
            </a:schemeClr>
          </a:solidFill>
        </p:spPr>
        <p:txBody>
          <a:bodyPr wrap="square">
            <a:spAutoFit/>
          </a:bodyPr>
          <a:lstStyle/>
          <a:p>
            <a:pPr algn="ctr"/>
            <a:r>
              <a:rPr lang="ru-RU" sz="1200" b="1" dirty="0">
                <a:solidFill>
                  <a:schemeClr val="bg1"/>
                </a:solidFill>
              </a:rPr>
              <a:t>График 1: Сравнение эластичности по тесту ASTM G70</a:t>
            </a:r>
            <a:endParaRPr lang="en-US" sz="1200" b="1" dirty="0">
              <a:solidFill>
                <a:schemeClr val="bg1"/>
              </a:solidFill>
            </a:endParaRPr>
          </a:p>
        </p:txBody>
      </p:sp>
      <p:sp>
        <p:nvSpPr>
          <p:cNvPr id="11" name="Rectangle 10"/>
          <p:cNvSpPr/>
          <p:nvPr/>
        </p:nvSpPr>
        <p:spPr>
          <a:xfrm rot="16200000">
            <a:off x="-881707" y="2194028"/>
            <a:ext cx="2161617" cy="261610"/>
          </a:xfrm>
          <a:prstGeom prst="rect">
            <a:avLst/>
          </a:prstGeom>
        </p:spPr>
        <p:txBody>
          <a:bodyPr wrap="square">
            <a:spAutoFit/>
          </a:bodyPr>
          <a:lstStyle/>
          <a:p>
            <a:pPr algn="ctr"/>
            <a:r>
              <a:rPr lang="ru-RU" sz="1050" dirty="0"/>
              <a:t>Деформация</a:t>
            </a:r>
            <a:r>
              <a:rPr lang="en-US" sz="1050" dirty="0"/>
              <a:t>, </a:t>
            </a:r>
            <a:r>
              <a:rPr lang="ru-RU" sz="1050" dirty="0"/>
              <a:t>мил</a:t>
            </a:r>
            <a:endParaRPr lang="en-US" sz="1050" dirty="0"/>
          </a:p>
        </p:txBody>
      </p:sp>
      <p:sp>
        <p:nvSpPr>
          <p:cNvPr id="10" name="Título 2"/>
          <p:cNvSpPr txBox="1">
            <a:spLocks/>
          </p:cNvSpPr>
          <p:nvPr/>
        </p:nvSpPr>
        <p:spPr>
          <a:xfrm>
            <a:off x="376413" y="93242"/>
            <a:ext cx="8599487" cy="711666"/>
          </a:xfrm>
          <a:prstGeom prst="rect">
            <a:avLst/>
          </a:prstGeom>
        </p:spPr>
        <p:txBody>
          <a:bodyPr vert="horz" wrap="square" lIns="0" tIns="0" rIns="0" bIns="0" rtlCol="0" anchor="ctr">
            <a:noAutofit/>
          </a:bodyPr>
          <a:lstStyle>
            <a:lvl1pPr algn="l" defTabSz="914400" rtl="0" eaLnBrk="1" latinLnBrk="0" hangingPunct="1">
              <a:lnSpc>
                <a:spcPct val="80000"/>
              </a:lnSpc>
              <a:spcBef>
                <a:spcPct val="0"/>
              </a:spcBef>
              <a:buNone/>
              <a:defRPr sz="3600" kern="1200" baseline="0">
                <a:solidFill>
                  <a:schemeClr val="bg1"/>
                </a:solidFill>
                <a:latin typeface="Calibri" panose="020F0502020204030204" pitchFamily="34" charset="0"/>
                <a:ea typeface="+mj-ea"/>
                <a:cs typeface="+mj-cs"/>
              </a:defRPr>
            </a:lvl1pPr>
          </a:lstStyle>
          <a:p>
            <a:pPr>
              <a:spcBef>
                <a:spcPts val="0"/>
              </a:spcBef>
              <a:spcAft>
                <a:spcPts val="1350"/>
              </a:spcAft>
            </a:pPr>
            <a:r>
              <a:rPr lang="ru-RU" sz="4000" b="1" dirty="0">
                <a:solidFill>
                  <a:srgbClr val="C00000"/>
                </a:solidFill>
              </a:rPr>
              <a:t>Четыре поколения покрытий</a:t>
            </a:r>
            <a:endParaRPr lang="en-GB" sz="4000" b="1" dirty="0">
              <a:solidFill>
                <a:srgbClr val="C00000"/>
              </a:solidFill>
            </a:endParaRPr>
          </a:p>
        </p:txBody>
      </p:sp>
      <p:pic>
        <p:nvPicPr>
          <p:cNvPr id="12" name="Picture 11"/>
          <p:cNvPicPr>
            <a:picLocks noChangeAspect="1"/>
          </p:cNvPicPr>
          <p:nvPr/>
        </p:nvPicPr>
        <p:blipFill rotWithShape="1">
          <a:blip r:embed="rId4"/>
          <a:srcRect l="5406" t="7754" r="11078" b="6241"/>
          <a:stretch/>
        </p:blipFill>
        <p:spPr>
          <a:xfrm>
            <a:off x="4556254" y="1113199"/>
            <a:ext cx="4362897" cy="2486025"/>
          </a:xfrm>
          <a:prstGeom prst="rect">
            <a:avLst/>
          </a:prstGeom>
        </p:spPr>
      </p:pic>
      <p:sp>
        <p:nvSpPr>
          <p:cNvPr id="13" name="Rectangle 12"/>
          <p:cNvSpPr/>
          <p:nvPr/>
        </p:nvSpPr>
        <p:spPr>
          <a:xfrm>
            <a:off x="4762733" y="781139"/>
            <a:ext cx="4327420" cy="276999"/>
          </a:xfrm>
          <a:prstGeom prst="rect">
            <a:avLst/>
          </a:prstGeom>
          <a:solidFill>
            <a:schemeClr val="bg1">
              <a:lumMod val="75000"/>
            </a:schemeClr>
          </a:solidFill>
        </p:spPr>
        <p:txBody>
          <a:bodyPr wrap="square">
            <a:spAutoFit/>
          </a:bodyPr>
          <a:lstStyle/>
          <a:p>
            <a:pPr algn="ctr"/>
            <a:r>
              <a:rPr lang="ru-RU" sz="1200" b="1" dirty="0">
                <a:solidFill>
                  <a:schemeClr val="bg1"/>
                </a:solidFill>
              </a:rPr>
              <a:t>График </a:t>
            </a:r>
            <a:r>
              <a:rPr lang="en-US" sz="1200" b="1" dirty="0">
                <a:solidFill>
                  <a:schemeClr val="bg1"/>
                </a:solidFill>
              </a:rPr>
              <a:t>2</a:t>
            </a:r>
            <a:r>
              <a:rPr lang="ru-RU" sz="1200" b="1" dirty="0">
                <a:solidFill>
                  <a:schemeClr val="bg1"/>
                </a:solidFill>
              </a:rPr>
              <a:t>: Сравнение абразивостойкости </a:t>
            </a:r>
            <a:r>
              <a:rPr lang="en-US" sz="1200" b="1" dirty="0">
                <a:solidFill>
                  <a:schemeClr val="bg1"/>
                </a:solidFill>
              </a:rPr>
              <a:t>ASTM 4060 </a:t>
            </a:r>
          </a:p>
        </p:txBody>
      </p:sp>
      <p:pic>
        <p:nvPicPr>
          <p:cNvPr id="14" name="Picture 13"/>
          <p:cNvPicPr>
            <a:picLocks noChangeAspect="1"/>
          </p:cNvPicPr>
          <p:nvPr/>
        </p:nvPicPr>
        <p:blipFill rotWithShape="1">
          <a:blip r:embed="rId5"/>
          <a:srcRect l="3827" t="6560" r="9098" b="6393"/>
          <a:stretch/>
        </p:blipFill>
        <p:spPr>
          <a:xfrm>
            <a:off x="337601" y="3877699"/>
            <a:ext cx="4048719" cy="2313094"/>
          </a:xfrm>
          <a:prstGeom prst="rect">
            <a:avLst/>
          </a:prstGeom>
          <a:ln>
            <a:noFill/>
          </a:ln>
        </p:spPr>
      </p:pic>
      <p:sp>
        <p:nvSpPr>
          <p:cNvPr id="15" name="Rectangle 14"/>
          <p:cNvSpPr/>
          <p:nvPr/>
        </p:nvSpPr>
        <p:spPr>
          <a:xfrm>
            <a:off x="153994" y="3560055"/>
            <a:ext cx="4370468" cy="276999"/>
          </a:xfrm>
          <a:prstGeom prst="rect">
            <a:avLst/>
          </a:prstGeom>
          <a:solidFill>
            <a:schemeClr val="bg1">
              <a:lumMod val="75000"/>
            </a:schemeClr>
          </a:solidFill>
        </p:spPr>
        <p:txBody>
          <a:bodyPr wrap="square">
            <a:spAutoFit/>
          </a:bodyPr>
          <a:lstStyle/>
          <a:p>
            <a:pPr algn="ctr"/>
            <a:r>
              <a:rPr lang="ru-RU" sz="1200" b="1" dirty="0">
                <a:solidFill>
                  <a:schemeClr val="bg1"/>
                </a:solidFill>
              </a:rPr>
              <a:t>График </a:t>
            </a:r>
            <a:r>
              <a:rPr lang="en-US" sz="1200" b="1" dirty="0">
                <a:solidFill>
                  <a:schemeClr val="bg1"/>
                </a:solidFill>
              </a:rPr>
              <a:t>3</a:t>
            </a:r>
            <a:r>
              <a:rPr lang="ru-RU" sz="1200" b="1" dirty="0">
                <a:solidFill>
                  <a:schemeClr val="bg1"/>
                </a:solidFill>
              </a:rPr>
              <a:t>: Прямое ударное воздействие </a:t>
            </a:r>
            <a:r>
              <a:rPr lang="en-US" sz="1200" b="1" dirty="0">
                <a:solidFill>
                  <a:schemeClr val="bg1"/>
                </a:solidFill>
              </a:rPr>
              <a:t>ASTM D2794</a:t>
            </a:r>
          </a:p>
        </p:txBody>
      </p:sp>
      <p:pic>
        <p:nvPicPr>
          <p:cNvPr id="16" name="Picture 15"/>
          <p:cNvPicPr>
            <a:picLocks noChangeAspect="1"/>
          </p:cNvPicPr>
          <p:nvPr/>
        </p:nvPicPr>
        <p:blipFill rotWithShape="1">
          <a:blip r:embed="rId6"/>
          <a:srcRect l="4617" t="8298" r="10786" b="6693"/>
          <a:stretch/>
        </p:blipFill>
        <p:spPr>
          <a:xfrm>
            <a:off x="4508522" y="3862291"/>
            <a:ext cx="4359360" cy="2479826"/>
          </a:xfrm>
          <a:prstGeom prst="rect">
            <a:avLst/>
          </a:prstGeom>
          <a:ln>
            <a:noFill/>
          </a:ln>
        </p:spPr>
      </p:pic>
      <p:sp>
        <p:nvSpPr>
          <p:cNvPr id="17" name="Rectangle 16"/>
          <p:cNvSpPr/>
          <p:nvPr/>
        </p:nvSpPr>
        <p:spPr>
          <a:xfrm>
            <a:off x="4762733" y="3654285"/>
            <a:ext cx="4008838" cy="276999"/>
          </a:xfrm>
          <a:prstGeom prst="rect">
            <a:avLst/>
          </a:prstGeom>
          <a:solidFill>
            <a:schemeClr val="bg1">
              <a:lumMod val="75000"/>
            </a:schemeClr>
          </a:solidFill>
          <a:ln>
            <a:noFill/>
          </a:ln>
        </p:spPr>
        <p:txBody>
          <a:bodyPr wrap="square">
            <a:spAutoFit/>
          </a:bodyPr>
          <a:lstStyle/>
          <a:p>
            <a:pPr algn="ctr"/>
            <a:r>
              <a:rPr lang="ru-RU" sz="1200" b="1" dirty="0">
                <a:solidFill>
                  <a:schemeClr val="bg1"/>
                </a:solidFill>
              </a:rPr>
              <a:t>График </a:t>
            </a:r>
            <a:r>
              <a:rPr lang="en-US" sz="1200" b="1" dirty="0">
                <a:solidFill>
                  <a:schemeClr val="bg1"/>
                </a:solidFill>
              </a:rPr>
              <a:t>4</a:t>
            </a:r>
            <a:r>
              <a:rPr lang="ru-RU" sz="1200" b="1" dirty="0">
                <a:solidFill>
                  <a:schemeClr val="bg1"/>
                </a:solidFill>
              </a:rPr>
              <a:t>: Испытание на обратный удар </a:t>
            </a:r>
            <a:r>
              <a:rPr lang="en-US" sz="1200" b="1" dirty="0">
                <a:solidFill>
                  <a:schemeClr val="bg1"/>
                </a:solidFill>
              </a:rPr>
              <a:t>ASTM G14</a:t>
            </a:r>
          </a:p>
        </p:txBody>
      </p:sp>
    </p:spTree>
    <p:extLst>
      <p:ext uri="{BB962C8B-B14F-4D97-AF65-F5344CB8AC3E}">
        <p14:creationId xmlns:p14="http://schemas.microsoft.com/office/powerpoint/2010/main" val="32617418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584FB53F-E002-487B-B1E6-FCFD16166369}" type="datetime1">
              <a:rPr lang="en-US" smtClean="0"/>
              <a:t>3/15/2017</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3E5F0AD-2523-42BC-921D-60666AD4F6D7}" type="slidenum">
              <a:rPr lang="en-US" smtClean="0"/>
              <a:pPr>
                <a:defRPr/>
              </a:pPr>
              <a:t>7</a:t>
            </a:fld>
            <a:endParaRPr lang="en-US"/>
          </a:p>
        </p:txBody>
      </p:sp>
      <p:sp>
        <p:nvSpPr>
          <p:cNvPr id="7" name="Título 2"/>
          <p:cNvSpPr txBox="1">
            <a:spLocks/>
          </p:cNvSpPr>
          <p:nvPr/>
        </p:nvSpPr>
        <p:spPr>
          <a:xfrm>
            <a:off x="148431" y="147838"/>
            <a:ext cx="8742362" cy="711666"/>
          </a:xfrm>
          <a:prstGeom prst="rect">
            <a:avLst/>
          </a:prstGeom>
        </p:spPr>
        <p:txBody>
          <a:bodyPr vert="horz" wrap="square" lIns="0" tIns="0" rIns="0" bIns="0" rtlCol="0" anchor="ctr">
            <a:noAutofit/>
          </a:bodyPr>
          <a:lstStyle>
            <a:lvl1pPr algn="l" defTabSz="914400" rtl="0" eaLnBrk="1" latinLnBrk="0" hangingPunct="1">
              <a:lnSpc>
                <a:spcPct val="80000"/>
              </a:lnSpc>
              <a:spcBef>
                <a:spcPct val="0"/>
              </a:spcBef>
              <a:buNone/>
              <a:defRPr sz="3600" kern="1200" baseline="0">
                <a:solidFill>
                  <a:schemeClr val="bg1"/>
                </a:solidFill>
                <a:latin typeface="Calibri" panose="020F0502020204030204" pitchFamily="34" charset="0"/>
                <a:ea typeface="+mj-ea"/>
                <a:cs typeface="+mj-cs"/>
              </a:defRPr>
            </a:lvl1pPr>
          </a:lstStyle>
          <a:p>
            <a:pPr>
              <a:spcBef>
                <a:spcPts val="0"/>
              </a:spcBef>
              <a:spcAft>
                <a:spcPts val="1350"/>
              </a:spcAft>
            </a:pPr>
            <a:r>
              <a:rPr lang="ru-RU" sz="4000" b="1" dirty="0">
                <a:solidFill>
                  <a:srgbClr val="C00000"/>
                </a:solidFill>
              </a:rPr>
              <a:t>Тенденции развития покрытий </a:t>
            </a:r>
            <a:endParaRPr lang="en-GB" sz="4000" b="1" dirty="0">
              <a:solidFill>
                <a:srgbClr val="C00000"/>
              </a:solidFill>
            </a:endParaRPr>
          </a:p>
        </p:txBody>
      </p:sp>
      <p:sp>
        <p:nvSpPr>
          <p:cNvPr id="8" name="Rectangle 7"/>
          <p:cNvSpPr/>
          <p:nvPr/>
        </p:nvSpPr>
        <p:spPr>
          <a:xfrm>
            <a:off x="0" y="784824"/>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ítulo 2"/>
          <p:cNvSpPr txBox="1">
            <a:spLocks/>
          </p:cNvSpPr>
          <p:nvPr/>
        </p:nvSpPr>
        <p:spPr>
          <a:xfrm>
            <a:off x="200818" y="881307"/>
            <a:ext cx="8340725"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r>
              <a:rPr lang="ru-RU" sz="2800" dirty="0">
                <a:latin typeface="Calibri" panose="020F0502020204030204" pitchFamily="34" charset="0"/>
              </a:rPr>
              <a:t>Опыт нанесения порошковых покрытий </a:t>
            </a:r>
            <a:r>
              <a:rPr lang="en-US" sz="2800" dirty="0">
                <a:latin typeface="Calibri" panose="020F0502020204030204" pitchFamily="34" charset="0"/>
              </a:rPr>
              <a:t>VS. </a:t>
            </a:r>
            <a:r>
              <a:rPr lang="ru-RU" sz="2800" dirty="0">
                <a:latin typeface="Calibri" panose="020F0502020204030204" pitchFamily="34" charset="0"/>
              </a:rPr>
              <a:t>жидких</a:t>
            </a:r>
            <a:endParaRPr lang="en-US" sz="2800" dirty="0">
              <a:latin typeface="Calibri" panose="020F0502020204030204" pitchFamily="34" charset="0"/>
            </a:endParaRPr>
          </a:p>
          <a:p>
            <a:pPr>
              <a:lnSpc>
                <a:spcPct val="80000"/>
              </a:lnSpc>
              <a:spcBef>
                <a:spcPts val="0"/>
              </a:spcBef>
              <a:spcAft>
                <a:spcPts val="1350"/>
              </a:spcAft>
            </a:pPr>
            <a:endParaRPr lang="en-GB" sz="2800" dirty="0">
              <a:latin typeface="+mn-lt"/>
            </a:endParaRPr>
          </a:p>
        </p:txBody>
      </p:sp>
      <p:sp>
        <p:nvSpPr>
          <p:cNvPr id="10" name="Rectangle 9"/>
          <p:cNvSpPr/>
          <p:nvPr/>
        </p:nvSpPr>
        <p:spPr>
          <a:xfrm>
            <a:off x="148431" y="1429392"/>
            <a:ext cx="8188618" cy="2862322"/>
          </a:xfrm>
          <a:prstGeom prst="rect">
            <a:avLst/>
          </a:prstGeom>
        </p:spPr>
        <p:txBody>
          <a:bodyPr wrap="square">
            <a:spAutoFit/>
          </a:bodyPr>
          <a:lstStyle/>
          <a:p>
            <a:pPr marL="342900" indent="-342900">
              <a:buAutoNum type="arabicPeriod"/>
            </a:pPr>
            <a:r>
              <a:rPr lang="ru-RU" sz="2000" dirty="0">
                <a:solidFill>
                  <a:schemeClr val="tx1">
                    <a:lumMod val="65000"/>
                    <a:lumOff val="35000"/>
                  </a:schemeClr>
                </a:solidFill>
              </a:rPr>
              <a:t>Системы покрытий порошкового типа очень чувствительны к температурной стабильности. </a:t>
            </a:r>
          </a:p>
          <a:p>
            <a:pPr marL="342900" indent="-342900">
              <a:buAutoNum type="arabicPeriod"/>
            </a:pPr>
            <a:r>
              <a:rPr lang="ru-RU" sz="2000" dirty="0">
                <a:solidFill>
                  <a:schemeClr val="tx1">
                    <a:lumMod val="65000"/>
                    <a:lumOff val="35000"/>
                  </a:schemeClr>
                </a:solidFill>
              </a:rPr>
              <a:t>Если в процессе нагревания для нанесения порошкового покрытия слишком высокая температура или нагрев сохраняются слишком долго, то это может отрицательно сказаться на сцеплении между верхним слоем и праймером, снижая общие характеристики покрытия.  </a:t>
            </a:r>
          </a:p>
          <a:p>
            <a:pPr marL="342900" indent="-342900">
              <a:buAutoNum type="arabicPeriod"/>
            </a:pPr>
            <a:r>
              <a:rPr lang="ru-RU" sz="2000" dirty="0">
                <a:solidFill>
                  <a:schemeClr val="tx1">
                    <a:lumMod val="65000"/>
                    <a:lumOff val="35000"/>
                  </a:schemeClr>
                </a:solidFill>
              </a:rPr>
              <a:t>Системы порошкового типа также более чувствительны к превышению максимальной расчетной толщины наносимого слоя. </a:t>
            </a:r>
            <a:endParaRPr lang="en-US" sz="2000" dirty="0">
              <a:solidFill>
                <a:schemeClr val="tx1">
                  <a:lumMod val="65000"/>
                  <a:lumOff val="35000"/>
                </a:schemeClr>
              </a:solidFill>
            </a:endParaRPr>
          </a:p>
        </p:txBody>
      </p:sp>
      <p:sp>
        <p:nvSpPr>
          <p:cNvPr id="14" name="Rectangle 13"/>
          <p:cNvSpPr/>
          <p:nvPr/>
        </p:nvSpPr>
        <p:spPr>
          <a:xfrm>
            <a:off x="381491" y="4334810"/>
            <a:ext cx="7935412" cy="1631216"/>
          </a:xfrm>
          <a:prstGeom prst="rect">
            <a:avLst/>
          </a:prstGeom>
          <a:ln>
            <a:solidFill>
              <a:schemeClr val="tx2"/>
            </a:solidFill>
          </a:ln>
        </p:spPr>
        <p:txBody>
          <a:bodyPr wrap="square">
            <a:spAutoFit/>
          </a:bodyPr>
          <a:lstStyle/>
          <a:p>
            <a:r>
              <a:rPr lang="ru-RU" sz="2000" dirty="0">
                <a:solidFill>
                  <a:srgbClr val="FF0000"/>
                </a:solidFill>
              </a:rPr>
              <a:t>Жидкие покрытия нового поколения позволят получить один комплексный продукт, выполняющий эксплуатационные требования и сочетающий в себе повышенную прочность при многократных деформациях труб, устойчивость к абразивному износу и химическому воздействию</a:t>
            </a:r>
            <a:endParaRPr lang="en-US" sz="2000" dirty="0">
              <a:solidFill>
                <a:srgbClr val="FF0000"/>
              </a:solidFill>
            </a:endParaRPr>
          </a:p>
        </p:txBody>
      </p:sp>
    </p:spTree>
    <p:extLst>
      <p:ext uri="{BB962C8B-B14F-4D97-AF65-F5344CB8AC3E}">
        <p14:creationId xmlns:p14="http://schemas.microsoft.com/office/powerpoint/2010/main" val="2565993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pRg st="0" end="0"/>
                                            </p:txEl>
                                          </p:spTgt>
                                        </p:tgtEl>
                                        <p:attrNameLst>
                                          <p:attrName>style.visibility</p:attrName>
                                        </p:attrNameLst>
                                      </p:cBhvr>
                                      <p:to>
                                        <p:strVal val="visible"/>
                                      </p:to>
                                    </p:set>
                                    <p:animEffect transition="in" filter="fade">
                                      <p:cBhvr>
                                        <p:cTn id="22"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C815B38F-21EE-4AA7-A3C8-F5DD0BC11160}" type="datetime1">
              <a:rPr lang="en-US" smtClean="0"/>
              <a:t>3/15/2017</a:t>
            </a:fld>
            <a:endParaRPr lang="en-US"/>
          </a:p>
        </p:txBody>
      </p:sp>
      <p:sp>
        <p:nvSpPr>
          <p:cNvPr id="6" name="Slide Number Placeholder 5"/>
          <p:cNvSpPr>
            <a:spLocks noGrp="1"/>
          </p:cNvSpPr>
          <p:nvPr>
            <p:ph type="sldNum" sz="quarter" idx="12"/>
          </p:nvPr>
        </p:nvSpPr>
        <p:spPr/>
        <p:txBody>
          <a:bodyPr/>
          <a:lstStyle/>
          <a:p>
            <a:pPr>
              <a:defRPr/>
            </a:pPr>
            <a:fld id="{23E5F0AD-2523-42BC-921D-60666AD4F6D7}" type="slidenum">
              <a:rPr lang="en-US" smtClean="0"/>
              <a:pPr>
                <a:defRPr/>
              </a:pPr>
              <a:t>8</a:t>
            </a:fld>
            <a:endParaRPr lang="en-US"/>
          </a:p>
        </p:txBody>
      </p:sp>
      <p:pic>
        <p:nvPicPr>
          <p:cNvPr id="9" name="Picture 3"/>
          <p:cNvPicPr>
            <a:picLocks noChangeAspect="1" noChangeArrowheads="1"/>
          </p:cNvPicPr>
          <p:nvPr/>
        </p:nvPicPr>
        <p:blipFill rotWithShape="1">
          <a:blip r:embed="rId3">
            <a:lum bright="70000" contrast="-70000"/>
            <a:extLst>
              <a:ext uri="{28A0092B-C50C-407E-A947-70E740481C1C}">
                <a14:useLocalDpi xmlns:a14="http://schemas.microsoft.com/office/drawing/2010/main" val="0"/>
              </a:ext>
            </a:extLst>
          </a:blip>
          <a:srcRect l="61673" t="40287" r="8788" b="28915"/>
          <a:stretch/>
        </p:blipFill>
        <p:spPr bwMode="auto">
          <a:xfrm>
            <a:off x="-1" y="4761"/>
            <a:ext cx="9144353" cy="5738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1164430" y="1818412"/>
            <a:ext cx="7219950" cy="1200329"/>
          </a:xfrm>
          <a:prstGeom prst="rect">
            <a:avLst/>
          </a:prstGeom>
        </p:spPr>
        <p:txBody>
          <a:bodyPr wrap="square">
            <a:spAutoFit/>
          </a:bodyPr>
          <a:lstStyle/>
          <a:p>
            <a:pPr algn="ctr"/>
            <a:r>
              <a:rPr lang="ru-RU" sz="3600" b="1" dirty="0"/>
              <a:t>Внутренние покрытия для </a:t>
            </a:r>
          </a:p>
          <a:p>
            <a:pPr algn="ctr"/>
            <a:r>
              <a:rPr lang="ru-RU" sz="3600" b="1" dirty="0"/>
              <a:t>насосно</a:t>
            </a:r>
            <a:r>
              <a:rPr lang="en-US" sz="3600" b="1" dirty="0"/>
              <a:t>-</a:t>
            </a:r>
            <a:r>
              <a:rPr lang="ru-RU" sz="3600" b="1" dirty="0"/>
              <a:t>компрессорных труб</a:t>
            </a:r>
            <a:endParaRPr lang="en-US" sz="3600" b="1" dirty="0"/>
          </a:p>
        </p:txBody>
      </p:sp>
    </p:spTree>
    <p:extLst>
      <p:ext uri="{BB962C8B-B14F-4D97-AF65-F5344CB8AC3E}">
        <p14:creationId xmlns:p14="http://schemas.microsoft.com/office/powerpoint/2010/main" val="24240320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92C860C8-39EA-407E-8BE7-2BCEB6A59A11}" type="datetime1">
              <a:rPr lang="en-US" smtClean="0"/>
              <a:t>3/15/2017</a:t>
            </a:fld>
            <a:endParaRPr lang="en-US"/>
          </a:p>
        </p:txBody>
      </p:sp>
      <p:sp>
        <p:nvSpPr>
          <p:cNvPr id="6" name="Slide Number Placeholder 5"/>
          <p:cNvSpPr>
            <a:spLocks noGrp="1"/>
          </p:cNvSpPr>
          <p:nvPr>
            <p:ph type="sldNum" sz="quarter" idx="12"/>
          </p:nvPr>
        </p:nvSpPr>
        <p:spPr/>
        <p:txBody>
          <a:bodyPr/>
          <a:lstStyle/>
          <a:p>
            <a:pPr>
              <a:defRPr/>
            </a:pPr>
            <a:fld id="{23E5F0AD-2523-42BC-921D-60666AD4F6D7}" type="slidenum">
              <a:rPr lang="en-US" smtClean="0"/>
              <a:pPr>
                <a:defRPr/>
              </a:pPr>
              <a:t>9</a:t>
            </a:fld>
            <a:endParaRPr lang="en-US"/>
          </a:p>
        </p:txBody>
      </p:sp>
      <p:graphicFrame>
        <p:nvGraphicFramePr>
          <p:cNvPr id="3" name="Table 2"/>
          <p:cNvGraphicFramePr>
            <a:graphicFrameLocks noGrp="1"/>
          </p:cNvGraphicFramePr>
          <p:nvPr>
            <p:extLst>
              <p:ext uri="{D42A27DB-BD31-4B8C-83A1-F6EECF244321}">
                <p14:modId xmlns:p14="http://schemas.microsoft.com/office/powerpoint/2010/main" val="2147143988"/>
              </p:ext>
            </p:extLst>
          </p:nvPr>
        </p:nvGraphicFramePr>
        <p:xfrm>
          <a:off x="259307" y="1446933"/>
          <a:ext cx="8611738" cy="4532897"/>
        </p:xfrm>
        <a:graphic>
          <a:graphicData uri="http://schemas.openxmlformats.org/drawingml/2006/table">
            <a:tbl>
              <a:tblPr>
                <a:tableStyleId>{00A15C55-8517-42AA-B614-E9B94910E393}</a:tableStyleId>
              </a:tblPr>
              <a:tblGrid>
                <a:gridCol w="2893326">
                  <a:extLst>
                    <a:ext uri="{9D8B030D-6E8A-4147-A177-3AD203B41FA5}">
                      <a16:colId xmlns:a16="http://schemas.microsoft.com/office/drawing/2014/main" xmlns="" val="20000"/>
                    </a:ext>
                  </a:extLst>
                </a:gridCol>
                <a:gridCol w="1405719">
                  <a:extLst>
                    <a:ext uri="{9D8B030D-6E8A-4147-A177-3AD203B41FA5}">
                      <a16:colId xmlns:a16="http://schemas.microsoft.com/office/drawing/2014/main" xmlns="" val="20001"/>
                    </a:ext>
                  </a:extLst>
                </a:gridCol>
                <a:gridCol w="1023582">
                  <a:extLst>
                    <a:ext uri="{9D8B030D-6E8A-4147-A177-3AD203B41FA5}">
                      <a16:colId xmlns:a16="http://schemas.microsoft.com/office/drawing/2014/main" xmlns="" val="20002"/>
                    </a:ext>
                  </a:extLst>
                </a:gridCol>
                <a:gridCol w="3289111">
                  <a:extLst>
                    <a:ext uri="{9D8B030D-6E8A-4147-A177-3AD203B41FA5}">
                      <a16:colId xmlns:a16="http://schemas.microsoft.com/office/drawing/2014/main" xmlns="" val="20003"/>
                    </a:ext>
                  </a:extLst>
                </a:gridCol>
              </a:tblGrid>
              <a:tr h="920957">
                <a:tc>
                  <a:txBody>
                    <a:bodyPr/>
                    <a:lstStyle/>
                    <a:p>
                      <a:pPr marL="0" marR="0" algn="l">
                        <a:spcBef>
                          <a:spcPts val="0"/>
                        </a:spcBef>
                        <a:spcAft>
                          <a:spcPts val="0"/>
                        </a:spcAft>
                      </a:pPr>
                      <a:r>
                        <a:rPr lang="ru-RU" sz="1800" b="1" dirty="0">
                          <a:effectLst/>
                        </a:rPr>
                        <a:t>Система покрытия</a:t>
                      </a:r>
                      <a:endParaRPr lang="en-US" sz="1800" b="1" dirty="0">
                        <a:solidFill>
                          <a:srgbClr val="000000"/>
                        </a:solidFill>
                        <a:effectLst/>
                        <a:latin typeface="+mn-lt"/>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800" b="1" dirty="0">
                          <a:effectLst/>
                        </a:rPr>
                        <a:t>Максим</a:t>
                      </a:r>
                      <a:r>
                        <a:rPr lang="en-US" sz="1800" b="1" dirty="0">
                          <a:effectLst/>
                        </a:rPr>
                        <a:t>.</a:t>
                      </a:r>
                    </a:p>
                    <a:p>
                      <a:pPr marL="0" marR="0" algn="ctr">
                        <a:spcBef>
                          <a:spcPts val="0"/>
                        </a:spcBef>
                        <a:spcAft>
                          <a:spcPts val="0"/>
                        </a:spcAft>
                      </a:pPr>
                      <a:r>
                        <a:rPr lang="ru-RU" sz="1800" b="1" dirty="0">
                          <a:effectLst/>
                        </a:rPr>
                        <a:t>температура </a:t>
                      </a:r>
                      <a:endParaRPr lang="en-US" sz="1800" b="1" dirty="0">
                        <a:effectLst/>
                      </a:endParaRPr>
                    </a:p>
                    <a:p>
                      <a:pPr marL="0" marR="0" algn="ctr">
                        <a:spcBef>
                          <a:spcPts val="0"/>
                        </a:spcBef>
                        <a:spcAft>
                          <a:spcPts val="0"/>
                        </a:spcAft>
                      </a:pPr>
                      <a:r>
                        <a:rPr lang="ru-RU" sz="1800" b="1" dirty="0">
                          <a:effectLst/>
                        </a:rPr>
                        <a:t>(°F / °C)</a:t>
                      </a:r>
                      <a:endParaRPr lang="en-US" sz="1800" b="1" dirty="0">
                        <a:solidFill>
                          <a:srgbClr val="000000"/>
                        </a:solidFill>
                        <a:effectLst/>
                        <a:latin typeface="+mn-lt"/>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800" b="1" dirty="0">
                          <a:effectLst/>
                        </a:rPr>
                        <a:t>Толщина покрытия</a:t>
                      </a:r>
                      <a:endParaRPr lang="en-US" sz="1800" b="1" dirty="0">
                        <a:effectLst/>
                      </a:endParaRPr>
                    </a:p>
                    <a:p>
                      <a:pPr marL="0" marR="0" algn="ctr">
                        <a:spcBef>
                          <a:spcPts val="0"/>
                        </a:spcBef>
                        <a:spcAft>
                          <a:spcPts val="0"/>
                        </a:spcAft>
                      </a:pPr>
                      <a:r>
                        <a:rPr lang="ru-RU" sz="1800" b="1" dirty="0">
                          <a:effectLst/>
                        </a:rPr>
                        <a:t>(мкм)</a:t>
                      </a:r>
                      <a:endParaRPr lang="en-US" sz="1800" b="1" dirty="0">
                        <a:solidFill>
                          <a:srgbClr val="000000"/>
                        </a:solidFill>
                        <a:effectLst/>
                        <a:latin typeface="+mn-lt"/>
                        <a:ea typeface="Times New Roman" panose="02020603050405020304" pitchFamily="18" charset="0"/>
                      </a:endParaRPr>
                    </a:p>
                  </a:txBody>
                  <a:tcPr marL="6350" marR="6350" marT="0" marB="0"/>
                </a:tc>
                <a:tc>
                  <a:txBody>
                    <a:bodyPr/>
                    <a:lstStyle/>
                    <a:p>
                      <a:pPr marL="0" marR="0" algn="l">
                        <a:spcBef>
                          <a:spcPts val="0"/>
                        </a:spcBef>
                        <a:spcAft>
                          <a:spcPts val="0"/>
                        </a:spcAft>
                      </a:pPr>
                      <a:r>
                        <a:rPr lang="ru-RU" sz="1800" b="1" dirty="0">
                          <a:effectLst/>
                        </a:rPr>
                        <a:t>Основное использование</a:t>
                      </a:r>
                      <a:endParaRPr lang="en-US" sz="1800" b="1" dirty="0">
                        <a:solidFill>
                          <a:srgbClr val="000000"/>
                        </a:solidFill>
                        <a:effectLst/>
                        <a:latin typeface="+mn-lt"/>
                        <a:ea typeface="Times New Roman" panose="02020603050405020304" pitchFamily="18" charset="0"/>
                      </a:endParaRPr>
                    </a:p>
                  </a:txBody>
                  <a:tcPr marL="6350" marR="6350" marT="0" marB="0"/>
                </a:tc>
                <a:extLst>
                  <a:ext uri="{0D108BD9-81ED-4DB2-BD59-A6C34878D82A}">
                    <a16:rowId xmlns:a16="http://schemas.microsoft.com/office/drawing/2014/main" xmlns="" val="10000"/>
                  </a:ext>
                </a:extLst>
              </a:tr>
              <a:tr h="537225">
                <a:tc>
                  <a:txBody>
                    <a:bodyPr/>
                    <a:lstStyle/>
                    <a:p>
                      <a:pPr marL="0" marR="0" algn="l">
                        <a:spcBef>
                          <a:spcPts val="0"/>
                        </a:spcBef>
                        <a:spcAft>
                          <a:spcPts val="0"/>
                        </a:spcAft>
                      </a:pPr>
                      <a:r>
                        <a:rPr lang="ru-RU" sz="1600" dirty="0">
                          <a:effectLst/>
                        </a:rPr>
                        <a:t>Фенольное </a:t>
                      </a:r>
                      <a:r>
                        <a:rPr lang="en-US" sz="1600" dirty="0">
                          <a:effectLst/>
                        </a:rPr>
                        <a:t>(</a:t>
                      </a:r>
                      <a:r>
                        <a:rPr lang="ru-RU" sz="1600" dirty="0">
                          <a:effectLst/>
                        </a:rPr>
                        <a:t>ТК</a:t>
                      </a:r>
                      <a:r>
                        <a:rPr lang="en-US" sz="1600" dirty="0">
                          <a:effectLst/>
                        </a:rPr>
                        <a:t>-2)</a:t>
                      </a:r>
                      <a:endParaRPr lang="en-US" sz="1600" dirty="0">
                        <a:solidFill>
                          <a:srgbClr val="000000"/>
                        </a:solidFill>
                        <a:effectLst/>
                        <a:latin typeface="+mn-lt"/>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600" dirty="0">
                          <a:effectLst/>
                        </a:rPr>
                        <a:t>400/204</a:t>
                      </a:r>
                      <a:endParaRPr lang="en-US" sz="1600" dirty="0">
                        <a:solidFill>
                          <a:srgbClr val="000000"/>
                        </a:solidFill>
                        <a:effectLst/>
                        <a:latin typeface="+mn-lt"/>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600">
                          <a:effectLst/>
                        </a:rPr>
                        <a:t>127-203</a:t>
                      </a:r>
                      <a:endParaRPr lang="en-US" sz="1600">
                        <a:solidFill>
                          <a:srgbClr val="000000"/>
                        </a:solidFill>
                        <a:effectLst/>
                        <a:latin typeface="+mn-lt"/>
                        <a:ea typeface="Times New Roman" panose="02020603050405020304" pitchFamily="18" charset="0"/>
                      </a:endParaRPr>
                    </a:p>
                  </a:txBody>
                  <a:tcPr marL="6350" marR="6350" marT="0" marB="0"/>
                </a:tc>
                <a:tc>
                  <a:txBody>
                    <a:bodyPr/>
                    <a:lstStyle/>
                    <a:p>
                      <a:pPr marL="0" marR="0" algn="l">
                        <a:spcBef>
                          <a:spcPts val="0"/>
                        </a:spcBef>
                        <a:spcAft>
                          <a:spcPts val="0"/>
                        </a:spcAft>
                      </a:pPr>
                      <a:r>
                        <a:rPr lang="ru-RU" sz="1600" dirty="0">
                          <a:effectLst/>
                        </a:rPr>
                        <a:t>Эксплуатация при высокой температуре/ высоком давлении</a:t>
                      </a:r>
                      <a:endParaRPr lang="en-US" sz="1600" dirty="0">
                        <a:solidFill>
                          <a:srgbClr val="000000"/>
                        </a:solidFill>
                        <a:effectLst/>
                        <a:latin typeface="+mn-lt"/>
                        <a:ea typeface="Times New Roman" panose="02020603050405020304" pitchFamily="18" charset="0"/>
                      </a:endParaRPr>
                    </a:p>
                  </a:txBody>
                  <a:tcPr marL="6350" marR="6350" marT="0" marB="0"/>
                </a:tc>
                <a:extLst>
                  <a:ext uri="{0D108BD9-81ED-4DB2-BD59-A6C34878D82A}">
                    <a16:rowId xmlns:a16="http://schemas.microsoft.com/office/drawing/2014/main" xmlns="" val="10001"/>
                  </a:ext>
                </a:extLst>
              </a:tr>
              <a:tr h="268612">
                <a:tc>
                  <a:txBody>
                    <a:bodyPr/>
                    <a:lstStyle/>
                    <a:p>
                      <a:pPr marL="0" marR="0" algn="l">
                        <a:spcBef>
                          <a:spcPts val="0"/>
                        </a:spcBef>
                        <a:spcAft>
                          <a:spcPts val="0"/>
                        </a:spcAft>
                      </a:pPr>
                      <a:r>
                        <a:rPr lang="ru-RU" sz="1600" dirty="0">
                          <a:effectLst/>
                        </a:rPr>
                        <a:t>Эпоксидно-новолачное</a:t>
                      </a:r>
                      <a:r>
                        <a:rPr lang="en-US" sz="1600" dirty="0">
                          <a:effectLst/>
                        </a:rPr>
                        <a:t> (</a:t>
                      </a:r>
                      <a:r>
                        <a:rPr lang="ru-RU" sz="1600" dirty="0">
                          <a:effectLst/>
                        </a:rPr>
                        <a:t>ТК</a:t>
                      </a:r>
                      <a:r>
                        <a:rPr lang="en-US" sz="1600" dirty="0">
                          <a:effectLst/>
                        </a:rPr>
                        <a:t>-236)</a:t>
                      </a:r>
                      <a:endParaRPr lang="en-US" sz="1600" dirty="0">
                        <a:solidFill>
                          <a:srgbClr val="000000"/>
                        </a:solidFill>
                        <a:effectLst/>
                        <a:latin typeface="+mn-lt"/>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600" dirty="0">
                          <a:effectLst/>
                        </a:rPr>
                        <a:t>400/204</a:t>
                      </a:r>
                      <a:endParaRPr lang="en-US" sz="1600" dirty="0">
                        <a:solidFill>
                          <a:srgbClr val="000000"/>
                        </a:solidFill>
                        <a:effectLst/>
                        <a:latin typeface="+mn-lt"/>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600" dirty="0">
                          <a:effectLst/>
                        </a:rPr>
                        <a:t>152-330</a:t>
                      </a:r>
                      <a:endParaRPr lang="en-US" sz="1600" dirty="0">
                        <a:solidFill>
                          <a:srgbClr val="000000"/>
                        </a:solidFill>
                        <a:effectLst/>
                        <a:latin typeface="+mn-lt"/>
                        <a:ea typeface="Times New Roman" panose="02020603050405020304" pitchFamily="18" charset="0"/>
                      </a:endParaRPr>
                    </a:p>
                  </a:txBody>
                  <a:tcPr marL="6350" marR="6350" marT="0" marB="0"/>
                </a:tc>
                <a:tc>
                  <a:txBody>
                    <a:bodyPr/>
                    <a:lstStyle/>
                    <a:p>
                      <a:pPr marL="0" marR="0" algn="l">
                        <a:spcBef>
                          <a:spcPts val="0"/>
                        </a:spcBef>
                        <a:spcAft>
                          <a:spcPts val="0"/>
                        </a:spcAft>
                      </a:pPr>
                      <a:r>
                        <a:rPr lang="ru-RU" sz="1600">
                          <a:effectLst/>
                        </a:rPr>
                        <a:t>Эксплуатационные/нагнетательные НКТ</a:t>
                      </a:r>
                      <a:endParaRPr lang="en-US" sz="1600">
                        <a:solidFill>
                          <a:srgbClr val="000000"/>
                        </a:solidFill>
                        <a:effectLst/>
                        <a:latin typeface="+mn-lt"/>
                        <a:ea typeface="Times New Roman" panose="02020603050405020304" pitchFamily="18" charset="0"/>
                      </a:endParaRPr>
                    </a:p>
                  </a:txBody>
                  <a:tcPr marL="6350" marR="6350" marT="0" marB="0"/>
                </a:tc>
                <a:extLst>
                  <a:ext uri="{0D108BD9-81ED-4DB2-BD59-A6C34878D82A}">
                    <a16:rowId xmlns:a16="http://schemas.microsoft.com/office/drawing/2014/main" xmlns="" val="10002"/>
                  </a:ext>
                </a:extLst>
              </a:tr>
              <a:tr h="537225">
                <a:tc>
                  <a:txBody>
                    <a:bodyPr/>
                    <a:lstStyle/>
                    <a:p>
                      <a:pPr marL="0" marR="0" algn="l">
                        <a:spcBef>
                          <a:spcPts val="0"/>
                        </a:spcBef>
                        <a:spcAft>
                          <a:spcPts val="0"/>
                        </a:spcAft>
                      </a:pPr>
                      <a:r>
                        <a:rPr lang="ru-RU" sz="1600" dirty="0">
                          <a:effectLst/>
                        </a:rPr>
                        <a:t>Эпоксидное</a:t>
                      </a:r>
                      <a:r>
                        <a:rPr lang="en-US" sz="1600" dirty="0">
                          <a:effectLst/>
                        </a:rPr>
                        <a:t> (</a:t>
                      </a:r>
                      <a:r>
                        <a:rPr lang="ru-RU" sz="1600" dirty="0">
                          <a:effectLst/>
                        </a:rPr>
                        <a:t>ТК</a:t>
                      </a:r>
                      <a:r>
                        <a:rPr lang="en-US" sz="1600" dirty="0">
                          <a:effectLst/>
                        </a:rPr>
                        <a:t>-216)</a:t>
                      </a:r>
                      <a:endParaRPr lang="en-US" sz="1600" dirty="0">
                        <a:solidFill>
                          <a:srgbClr val="000000"/>
                        </a:solidFill>
                        <a:effectLst/>
                        <a:latin typeface="+mn-lt"/>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600">
                          <a:effectLst/>
                        </a:rPr>
                        <a:t>225/107</a:t>
                      </a:r>
                      <a:endParaRPr lang="en-US" sz="1600">
                        <a:solidFill>
                          <a:srgbClr val="000000"/>
                        </a:solidFill>
                        <a:effectLst/>
                        <a:latin typeface="+mn-lt"/>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600" dirty="0">
                          <a:effectLst/>
                        </a:rPr>
                        <a:t>254-508</a:t>
                      </a:r>
                      <a:endParaRPr lang="en-US" sz="1600" dirty="0">
                        <a:solidFill>
                          <a:srgbClr val="000000"/>
                        </a:solidFill>
                        <a:effectLst/>
                        <a:latin typeface="+mn-lt"/>
                        <a:ea typeface="Times New Roman" panose="02020603050405020304" pitchFamily="18" charset="0"/>
                      </a:endParaRPr>
                    </a:p>
                  </a:txBody>
                  <a:tcPr marL="6350" marR="6350" marT="0" marB="0"/>
                </a:tc>
                <a:tc>
                  <a:txBody>
                    <a:bodyPr/>
                    <a:lstStyle/>
                    <a:p>
                      <a:pPr marL="0" marR="0" algn="l">
                        <a:spcBef>
                          <a:spcPts val="0"/>
                        </a:spcBef>
                        <a:spcAft>
                          <a:spcPts val="0"/>
                        </a:spcAft>
                      </a:pPr>
                      <a:r>
                        <a:rPr lang="ru-RU" sz="1600" dirty="0">
                          <a:effectLst/>
                        </a:rPr>
                        <a:t>Эксплуатационные/нагнетательные НКТ и линейные трубопроводы</a:t>
                      </a:r>
                      <a:endParaRPr lang="en-US" sz="1600" dirty="0">
                        <a:solidFill>
                          <a:srgbClr val="000000"/>
                        </a:solidFill>
                        <a:effectLst/>
                        <a:latin typeface="+mn-lt"/>
                        <a:ea typeface="Times New Roman" panose="02020603050405020304" pitchFamily="18" charset="0"/>
                      </a:endParaRPr>
                    </a:p>
                  </a:txBody>
                  <a:tcPr marL="6350" marR="6350" marT="0" marB="0"/>
                </a:tc>
                <a:extLst>
                  <a:ext uri="{0D108BD9-81ED-4DB2-BD59-A6C34878D82A}">
                    <a16:rowId xmlns:a16="http://schemas.microsoft.com/office/drawing/2014/main" xmlns="" val="10003"/>
                  </a:ext>
                </a:extLst>
              </a:tr>
              <a:tr h="2686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effectLst/>
                        </a:rPr>
                        <a:t>Новолачное </a:t>
                      </a:r>
                      <a:r>
                        <a:rPr lang="en-US" sz="1600" dirty="0">
                          <a:effectLst/>
                        </a:rPr>
                        <a:t>(</a:t>
                      </a:r>
                      <a:r>
                        <a:rPr lang="ru-RU" sz="1600" dirty="0">
                          <a:effectLst/>
                        </a:rPr>
                        <a:t>ТК</a:t>
                      </a:r>
                      <a:r>
                        <a:rPr lang="en-US" sz="1600" dirty="0">
                          <a:effectLst/>
                        </a:rPr>
                        <a:t>-15)</a:t>
                      </a:r>
                      <a:endParaRPr lang="en-US" sz="1600" dirty="0">
                        <a:solidFill>
                          <a:srgbClr val="000000"/>
                        </a:solidFill>
                        <a:effectLst/>
                        <a:latin typeface="+mn-lt"/>
                        <a:ea typeface="Times New Roman" panose="02020603050405020304" pitchFamily="18" charset="0"/>
                      </a:endParaRPr>
                    </a:p>
                    <a:p>
                      <a:pPr marL="0" marR="0" algn="l">
                        <a:spcBef>
                          <a:spcPts val="0"/>
                        </a:spcBef>
                        <a:spcAft>
                          <a:spcPts val="0"/>
                        </a:spcAft>
                      </a:pPr>
                      <a:endParaRPr lang="en-US" sz="1600" dirty="0">
                        <a:solidFill>
                          <a:srgbClr val="000000"/>
                        </a:solidFill>
                        <a:effectLst/>
                        <a:latin typeface="+mn-lt"/>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600">
                          <a:effectLst/>
                        </a:rPr>
                        <a:t>300/149</a:t>
                      </a:r>
                      <a:endParaRPr lang="en-US" sz="1600">
                        <a:solidFill>
                          <a:srgbClr val="000000"/>
                        </a:solidFill>
                        <a:effectLst/>
                        <a:latin typeface="+mn-lt"/>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600" dirty="0">
                          <a:effectLst/>
                        </a:rPr>
                        <a:t>254</a:t>
                      </a:r>
                      <a:r>
                        <a:rPr lang="en-US" sz="1600" dirty="0">
                          <a:effectLst/>
                        </a:rPr>
                        <a:t>-</a:t>
                      </a:r>
                      <a:r>
                        <a:rPr lang="ru-RU" sz="1600" dirty="0">
                          <a:effectLst/>
                        </a:rPr>
                        <a:t>457</a:t>
                      </a:r>
                      <a:endParaRPr lang="en-US" sz="1600" dirty="0">
                        <a:solidFill>
                          <a:srgbClr val="000000"/>
                        </a:solidFill>
                        <a:effectLst/>
                        <a:latin typeface="+mn-lt"/>
                        <a:ea typeface="Times New Roman" panose="02020603050405020304" pitchFamily="18" charset="0"/>
                      </a:endParaRPr>
                    </a:p>
                  </a:txBody>
                  <a:tcPr marL="6350" marR="6350" marT="0" marB="0"/>
                </a:tc>
                <a:tc>
                  <a:txBody>
                    <a:bodyPr/>
                    <a:lstStyle/>
                    <a:p>
                      <a:pPr marL="0" marR="0" algn="l">
                        <a:spcBef>
                          <a:spcPts val="0"/>
                        </a:spcBef>
                        <a:spcAft>
                          <a:spcPts val="0"/>
                        </a:spcAft>
                      </a:pPr>
                      <a:r>
                        <a:rPr lang="ru-RU" sz="1600" dirty="0">
                          <a:effectLst/>
                        </a:rPr>
                        <a:t>Эксплуатационные/нагнетательные НКТ</a:t>
                      </a:r>
                      <a:endParaRPr lang="en-US" sz="1600" dirty="0">
                        <a:solidFill>
                          <a:srgbClr val="000000"/>
                        </a:solidFill>
                        <a:effectLst/>
                        <a:latin typeface="+mn-lt"/>
                        <a:ea typeface="Times New Roman" panose="02020603050405020304" pitchFamily="18" charset="0"/>
                      </a:endParaRPr>
                    </a:p>
                  </a:txBody>
                  <a:tcPr marL="6350" marR="6350" marT="0" marB="0"/>
                </a:tc>
                <a:extLst>
                  <a:ext uri="{0D108BD9-81ED-4DB2-BD59-A6C34878D82A}">
                    <a16:rowId xmlns:a16="http://schemas.microsoft.com/office/drawing/2014/main" xmlns="" val="10004"/>
                  </a:ext>
                </a:extLst>
              </a:tr>
              <a:tr h="537225">
                <a:tc>
                  <a:txBody>
                    <a:bodyPr/>
                    <a:lstStyle/>
                    <a:p>
                      <a:pPr marL="0" marR="0" algn="l">
                        <a:spcBef>
                          <a:spcPts val="0"/>
                        </a:spcBef>
                        <a:spcAft>
                          <a:spcPts val="0"/>
                        </a:spcAft>
                      </a:pPr>
                      <a:r>
                        <a:rPr lang="ru-RU" sz="1600" dirty="0">
                          <a:effectLst/>
                        </a:rPr>
                        <a:t>Фенольно-новолачное</a:t>
                      </a:r>
                      <a:r>
                        <a:rPr lang="en-US" sz="1600" dirty="0">
                          <a:effectLst/>
                        </a:rPr>
                        <a:t> (</a:t>
                      </a:r>
                      <a:r>
                        <a:rPr lang="ru-RU" sz="1600" dirty="0">
                          <a:effectLst/>
                        </a:rPr>
                        <a:t>ТК</a:t>
                      </a:r>
                      <a:r>
                        <a:rPr lang="en-US" sz="1600" dirty="0">
                          <a:effectLst/>
                        </a:rPr>
                        <a:t>-805)</a:t>
                      </a:r>
                      <a:endParaRPr lang="en-US" sz="1600" dirty="0">
                        <a:solidFill>
                          <a:srgbClr val="000000"/>
                        </a:solidFill>
                        <a:effectLst/>
                        <a:latin typeface="+mn-lt"/>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600">
                          <a:effectLst/>
                        </a:rPr>
                        <a:t>350/177</a:t>
                      </a:r>
                      <a:endParaRPr lang="en-US" sz="1600">
                        <a:solidFill>
                          <a:srgbClr val="000000"/>
                        </a:solidFill>
                        <a:effectLst/>
                        <a:latin typeface="+mn-lt"/>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600" dirty="0">
                          <a:effectLst/>
                        </a:rPr>
                        <a:t>152-330</a:t>
                      </a:r>
                      <a:endParaRPr lang="en-US" sz="1600" dirty="0">
                        <a:solidFill>
                          <a:srgbClr val="000000"/>
                        </a:solidFill>
                        <a:effectLst/>
                        <a:latin typeface="+mn-lt"/>
                        <a:ea typeface="Times New Roman" panose="02020603050405020304" pitchFamily="18" charset="0"/>
                      </a:endParaRPr>
                    </a:p>
                  </a:txBody>
                  <a:tcPr marL="6350" marR="6350" marT="0" marB="0"/>
                </a:tc>
                <a:tc>
                  <a:txBody>
                    <a:bodyPr/>
                    <a:lstStyle/>
                    <a:p>
                      <a:pPr marL="0" marR="0" algn="l">
                        <a:spcBef>
                          <a:spcPts val="0"/>
                        </a:spcBef>
                        <a:spcAft>
                          <a:spcPts val="0"/>
                        </a:spcAft>
                      </a:pPr>
                      <a:r>
                        <a:rPr lang="ru-RU" sz="1600" dirty="0">
                          <a:effectLst/>
                        </a:rPr>
                        <a:t>НКТ для добычи/нагнетания при высокой температуре/давлении</a:t>
                      </a:r>
                      <a:endParaRPr lang="en-US" sz="1600" dirty="0">
                        <a:solidFill>
                          <a:srgbClr val="000000"/>
                        </a:solidFill>
                        <a:effectLst/>
                        <a:latin typeface="+mn-lt"/>
                        <a:ea typeface="Times New Roman" panose="02020603050405020304" pitchFamily="18" charset="0"/>
                      </a:endParaRPr>
                    </a:p>
                  </a:txBody>
                  <a:tcPr marL="6350" marR="6350" marT="0" marB="0"/>
                </a:tc>
                <a:extLst>
                  <a:ext uri="{0D108BD9-81ED-4DB2-BD59-A6C34878D82A}">
                    <a16:rowId xmlns:a16="http://schemas.microsoft.com/office/drawing/2014/main" xmlns="" val="10005"/>
                  </a:ext>
                </a:extLst>
              </a:tr>
              <a:tr h="537225">
                <a:tc>
                  <a:txBody>
                    <a:bodyPr/>
                    <a:lstStyle/>
                    <a:p>
                      <a:pPr marL="0" marR="0" algn="l">
                        <a:spcBef>
                          <a:spcPts val="0"/>
                        </a:spcBef>
                        <a:spcAft>
                          <a:spcPts val="0"/>
                        </a:spcAft>
                      </a:pPr>
                      <a:r>
                        <a:rPr lang="ru-RU" sz="1600" dirty="0">
                          <a:effectLst/>
                        </a:rPr>
                        <a:t>Модифицированное эпоксидное</a:t>
                      </a:r>
                      <a:endParaRPr lang="en-US" sz="1600" dirty="0">
                        <a:effectLst/>
                      </a:endParaRPr>
                    </a:p>
                    <a:p>
                      <a:pPr marL="0" marR="0" algn="l">
                        <a:spcBef>
                          <a:spcPts val="0"/>
                        </a:spcBef>
                        <a:spcAft>
                          <a:spcPts val="0"/>
                        </a:spcAft>
                      </a:pPr>
                      <a:r>
                        <a:rPr lang="en-US" sz="1600" dirty="0">
                          <a:solidFill>
                            <a:srgbClr val="000000"/>
                          </a:solidFill>
                          <a:effectLst/>
                          <a:latin typeface="+mn-lt"/>
                          <a:ea typeface="Times New Roman" panose="02020603050405020304" pitchFamily="18" charset="0"/>
                        </a:rPr>
                        <a:t>(</a:t>
                      </a:r>
                      <a:r>
                        <a:rPr lang="ru-RU" sz="1600" dirty="0">
                          <a:solidFill>
                            <a:srgbClr val="000000"/>
                          </a:solidFill>
                          <a:effectLst/>
                          <a:latin typeface="+mn-lt"/>
                          <a:ea typeface="Times New Roman" panose="02020603050405020304" pitchFamily="18" charset="0"/>
                        </a:rPr>
                        <a:t>ТК</a:t>
                      </a:r>
                      <a:r>
                        <a:rPr lang="en-US" sz="1600" dirty="0">
                          <a:solidFill>
                            <a:srgbClr val="000000"/>
                          </a:solidFill>
                          <a:effectLst/>
                          <a:latin typeface="+mn-lt"/>
                          <a:ea typeface="Times New Roman" panose="02020603050405020304" pitchFamily="18" charset="0"/>
                        </a:rPr>
                        <a:t>-70XT)</a:t>
                      </a:r>
                    </a:p>
                  </a:txBody>
                  <a:tcPr marL="6350" marR="6350" marT="0" marB="0"/>
                </a:tc>
                <a:tc>
                  <a:txBody>
                    <a:bodyPr/>
                    <a:lstStyle/>
                    <a:p>
                      <a:pPr marL="0" marR="0" algn="ctr">
                        <a:spcBef>
                          <a:spcPts val="0"/>
                        </a:spcBef>
                        <a:spcAft>
                          <a:spcPts val="0"/>
                        </a:spcAft>
                      </a:pPr>
                      <a:r>
                        <a:rPr lang="ru-RU" sz="1600">
                          <a:effectLst/>
                        </a:rPr>
                        <a:t>225/107</a:t>
                      </a:r>
                      <a:endParaRPr lang="en-US" sz="1600">
                        <a:solidFill>
                          <a:srgbClr val="000000"/>
                        </a:solidFill>
                        <a:effectLst/>
                        <a:latin typeface="+mn-lt"/>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600" dirty="0">
                          <a:effectLst/>
                        </a:rPr>
                        <a:t>254-508</a:t>
                      </a:r>
                      <a:endParaRPr lang="en-US" sz="1600" dirty="0">
                        <a:solidFill>
                          <a:srgbClr val="000000"/>
                        </a:solidFill>
                        <a:effectLst/>
                        <a:latin typeface="+mn-lt"/>
                        <a:ea typeface="Times New Roman" panose="02020603050405020304" pitchFamily="18" charset="0"/>
                      </a:endParaRPr>
                    </a:p>
                  </a:txBody>
                  <a:tcPr marL="6350" marR="6350" marT="0" marB="0"/>
                </a:tc>
                <a:tc>
                  <a:txBody>
                    <a:bodyPr/>
                    <a:lstStyle/>
                    <a:p>
                      <a:pPr marL="0" marR="0" algn="l">
                        <a:spcBef>
                          <a:spcPts val="0"/>
                        </a:spcBef>
                        <a:spcAft>
                          <a:spcPts val="0"/>
                        </a:spcAft>
                      </a:pPr>
                      <a:r>
                        <a:rPr lang="ru-RU" sz="1600" dirty="0">
                          <a:effectLst/>
                        </a:rPr>
                        <a:t>Эксплуатационные/нагнетательные НКТ и линейные трубопроводы</a:t>
                      </a:r>
                      <a:endParaRPr lang="en-US" sz="1600" dirty="0">
                        <a:solidFill>
                          <a:srgbClr val="000000"/>
                        </a:solidFill>
                        <a:effectLst/>
                        <a:latin typeface="+mn-lt"/>
                        <a:ea typeface="Times New Roman" panose="02020603050405020304" pitchFamily="18" charset="0"/>
                      </a:endParaRPr>
                    </a:p>
                  </a:txBody>
                  <a:tcPr marL="6350" marR="6350" marT="0" marB="0"/>
                </a:tc>
                <a:extLst>
                  <a:ext uri="{0D108BD9-81ED-4DB2-BD59-A6C34878D82A}">
                    <a16:rowId xmlns:a16="http://schemas.microsoft.com/office/drawing/2014/main" xmlns="" val="10006"/>
                  </a:ext>
                </a:extLst>
              </a:tr>
              <a:tr h="268612">
                <a:tc>
                  <a:txBody>
                    <a:bodyPr/>
                    <a:lstStyle/>
                    <a:p>
                      <a:pPr marL="0" marR="0" algn="l">
                        <a:spcBef>
                          <a:spcPts val="0"/>
                        </a:spcBef>
                        <a:spcAft>
                          <a:spcPts val="0"/>
                        </a:spcAft>
                      </a:pPr>
                      <a:r>
                        <a:rPr lang="ru-RU" sz="1600" dirty="0">
                          <a:effectLst/>
                        </a:rPr>
                        <a:t>Модифицированное новолачное</a:t>
                      </a:r>
                      <a:endParaRPr lang="en-US" sz="1600" dirty="0">
                        <a:effectLst/>
                      </a:endParaRPr>
                    </a:p>
                    <a:p>
                      <a:pPr marL="0" marR="0" algn="l">
                        <a:spcBef>
                          <a:spcPts val="0"/>
                        </a:spcBef>
                        <a:spcAft>
                          <a:spcPts val="0"/>
                        </a:spcAft>
                      </a:pPr>
                      <a:r>
                        <a:rPr lang="en-US" sz="1600" dirty="0">
                          <a:solidFill>
                            <a:srgbClr val="000000"/>
                          </a:solidFill>
                          <a:effectLst/>
                          <a:latin typeface="+mn-lt"/>
                          <a:ea typeface="Times New Roman" panose="02020603050405020304" pitchFamily="18" charset="0"/>
                        </a:rPr>
                        <a:t>(TK-15XT)</a:t>
                      </a:r>
                    </a:p>
                  </a:txBody>
                  <a:tcPr marL="6350" marR="6350" marT="0" marB="0"/>
                </a:tc>
                <a:tc>
                  <a:txBody>
                    <a:bodyPr/>
                    <a:lstStyle/>
                    <a:p>
                      <a:pPr marL="0" marR="0" algn="ctr">
                        <a:spcBef>
                          <a:spcPts val="0"/>
                        </a:spcBef>
                        <a:spcAft>
                          <a:spcPts val="0"/>
                        </a:spcAft>
                      </a:pPr>
                      <a:r>
                        <a:rPr lang="ru-RU" sz="1600" dirty="0">
                          <a:effectLst/>
                        </a:rPr>
                        <a:t>300/149</a:t>
                      </a:r>
                      <a:endParaRPr lang="en-US" sz="1600" dirty="0">
                        <a:solidFill>
                          <a:srgbClr val="000000"/>
                        </a:solidFill>
                        <a:effectLst/>
                        <a:latin typeface="+mn-lt"/>
                        <a:ea typeface="Times New Roman" panose="02020603050405020304" pitchFamily="18" charset="0"/>
                      </a:endParaRPr>
                    </a:p>
                  </a:txBody>
                  <a:tcPr marL="6350" marR="6350" marT="0" marB="0"/>
                </a:tc>
                <a:tc>
                  <a:txBody>
                    <a:bodyPr/>
                    <a:lstStyle/>
                    <a:p>
                      <a:pPr marL="0" marR="0" algn="ctr">
                        <a:spcBef>
                          <a:spcPts val="0"/>
                        </a:spcBef>
                        <a:spcAft>
                          <a:spcPts val="0"/>
                        </a:spcAft>
                      </a:pPr>
                      <a:r>
                        <a:rPr lang="ru-RU" sz="1600" dirty="0">
                          <a:effectLst/>
                        </a:rPr>
                        <a:t>178-381</a:t>
                      </a:r>
                      <a:endParaRPr lang="en-US" sz="1600" dirty="0">
                        <a:solidFill>
                          <a:srgbClr val="000000"/>
                        </a:solidFill>
                        <a:effectLst/>
                        <a:latin typeface="+mn-lt"/>
                        <a:ea typeface="Times New Roman" panose="02020603050405020304" pitchFamily="18" charset="0"/>
                      </a:endParaRPr>
                    </a:p>
                  </a:txBody>
                  <a:tcPr marL="6350" marR="6350" marT="0" marB="0"/>
                </a:tc>
                <a:tc>
                  <a:txBody>
                    <a:bodyPr/>
                    <a:lstStyle/>
                    <a:p>
                      <a:pPr marL="0" marR="0" algn="l">
                        <a:spcBef>
                          <a:spcPts val="0"/>
                        </a:spcBef>
                        <a:spcAft>
                          <a:spcPts val="0"/>
                        </a:spcAft>
                      </a:pPr>
                      <a:r>
                        <a:rPr lang="ru-RU" sz="1600" dirty="0">
                          <a:effectLst/>
                        </a:rPr>
                        <a:t>Эксплуатационные/нагнетательные НКТ</a:t>
                      </a:r>
                      <a:endParaRPr lang="en-US" sz="1600" dirty="0">
                        <a:solidFill>
                          <a:srgbClr val="000000"/>
                        </a:solidFill>
                        <a:effectLst/>
                        <a:latin typeface="+mn-lt"/>
                        <a:ea typeface="Times New Roman" panose="02020603050405020304" pitchFamily="18" charset="0"/>
                      </a:endParaRPr>
                    </a:p>
                  </a:txBody>
                  <a:tcPr marL="6350" marR="6350" marT="0" marB="0"/>
                </a:tc>
                <a:extLst>
                  <a:ext uri="{0D108BD9-81ED-4DB2-BD59-A6C34878D82A}">
                    <a16:rowId xmlns:a16="http://schemas.microsoft.com/office/drawing/2014/main" xmlns="" val="10007"/>
                  </a:ext>
                </a:extLst>
              </a:tr>
            </a:tbl>
          </a:graphicData>
        </a:graphic>
      </p:graphicFrame>
      <p:sp>
        <p:nvSpPr>
          <p:cNvPr id="9" name="Título 2"/>
          <p:cNvSpPr txBox="1">
            <a:spLocks/>
          </p:cNvSpPr>
          <p:nvPr/>
        </p:nvSpPr>
        <p:spPr>
          <a:xfrm>
            <a:off x="142876" y="93957"/>
            <a:ext cx="8714522" cy="520192"/>
          </a:xfrm>
          <a:prstGeom prst="rect">
            <a:avLst/>
          </a:prstGeom>
        </p:spPr>
        <p:txBody>
          <a:bodyPr vert="horz" wrap="square" lIns="0" tIns="0" rIns="0" bIns="0" rtlCol="0" anchor="ctr">
            <a:noAutofit/>
          </a:bodyPr>
          <a:lstStyle>
            <a:lvl1pPr algn="l" defTabSz="914400" rtl="0" eaLnBrk="1" latinLnBrk="0" hangingPunct="1">
              <a:lnSpc>
                <a:spcPct val="80000"/>
              </a:lnSpc>
              <a:spcBef>
                <a:spcPct val="0"/>
              </a:spcBef>
              <a:buNone/>
              <a:defRPr sz="3600" kern="1200" baseline="0">
                <a:solidFill>
                  <a:schemeClr val="bg1"/>
                </a:solidFill>
                <a:latin typeface="Calibri" panose="020F0502020204030204" pitchFamily="34" charset="0"/>
                <a:ea typeface="+mj-ea"/>
                <a:cs typeface="+mj-cs"/>
              </a:defRPr>
            </a:lvl1pPr>
          </a:lstStyle>
          <a:p>
            <a:pPr>
              <a:spcBef>
                <a:spcPts val="0"/>
              </a:spcBef>
              <a:spcAft>
                <a:spcPts val="1350"/>
              </a:spcAft>
            </a:pPr>
            <a:r>
              <a:rPr lang="ru-RU" b="1" dirty="0">
                <a:solidFill>
                  <a:srgbClr val="DA291C"/>
                </a:solidFill>
                <a:ea typeface="+mn-ea"/>
                <a:cs typeface="+mn-cs"/>
              </a:rPr>
              <a:t>Существующие системы покрытий НКТ </a:t>
            </a:r>
          </a:p>
        </p:txBody>
      </p:sp>
      <p:sp>
        <p:nvSpPr>
          <p:cNvPr id="11" name="Rectangle 10"/>
          <p:cNvSpPr/>
          <p:nvPr/>
        </p:nvSpPr>
        <p:spPr>
          <a:xfrm>
            <a:off x="0" y="660358"/>
            <a:ext cx="8742362" cy="483507"/>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ítulo 2"/>
          <p:cNvSpPr txBox="1">
            <a:spLocks/>
          </p:cNvSpPr>
          <p:nvPr/>
        </p:nvSpPr>
        <p:spPr>
          <a:xfrm>
            <a:off x="148431" y="750184"/>
            <a:ext cx="8340725" cy="334069"/>
          </a:xfrm>
          <a:prstGeom prst="rect">
            <a:avLst/>
          </a:prstGeom>
        </p:spPr>
        <p:txBody>
          <a:bodyPr vert="horz" wrap="square" lIns="0" tIns="0" rIns="0" bIns="0" rtlCol="0" anchor="t" anchorCtr="0">
            <a:noAutofit/>
          </a:bodyPr>
          <a:lstStyle>
            <a:lvl1pPr algn="l" defTabSz="914400" rtl="0" eaLnBrk="1" latinLnBrk="0" hangingPunct="1">
              <a:lnSpc>
                <a:spcPct val="88000"/>
              </a:lnSpc>
              <a:spcBef>
                <a:spcPct val="0"/>
              </a:spcBef>
              <a:buNone/>
              <a:defRPr sz="5000" kern="1200" baseline="0">
                <a:solidFill>
                  <a:schemeClr val="bg1"/>
                </a:solidFill>
                <a:latin typeface="Calibri Light" panose="020F0302020204030204" pitchFamily="34" charset="0"/>
                <a:ea typeface="+mj-ea"/>
                <a:cs typeface="+mj-cs"/>
              </a:defRPr>
            </a:lvl1pPr>
          </a:lstStyle>
          <a:p>
            <a:pPr>
              <a:lnSpc>
                <a:spcPct val="80000"/>
              </a:lnSpc>
              <a:spcBef>
                <a:spcPts val="0"/>
              </a:spcBef>
              <a:spcAft>
                <a:spcPts val="1350"/>
              </a:spcAft>
            </a:pPr>
            <a:r>
              <a:rPr lang="ru-RU" sz="2800" dirty="0">
                <a:latin typeface="Calibri" panose="020F0502020204030204" pitchFamily="34" charset="0"/>
              </a:rPr>
              <a:t>Параметры системы покрытий </a:t>
            </a:r>
            <a:endParaRPr lang="en-US" sz="2800" dirty="0">
              <a:latin typeface="Calibri" panose="020F0502020204030204" pitchFamily="34" charset="0"/>
            </a:endParaRPr>
          </a:p>
          <a:p>
            <a:pPr>
              <a:lnSpc>
                <a:spcPct val="80000"/>
              </a:lnSpc>
              <a:spcBef>
                <a:spcPts val="0"/>
              </a:spcBef>
              <a:spcAft>
                <a:spcPts val="1350"/>
              </a:spcAft>
            </a:pPr>
            <a:endParaRPr lang="en-GB" sz="2800" dirty="0">
              <a:latin typeface="+mn-lt"/>
            </a:endParaRPr>
          </a:p>
        </p:txBody>
      </p:sp>
    </p:spTree>
    <p:extLst>
      <p:ext uri="{BB962C8B-B14F-4D97-AF65-F5344CB8AC3E}">
        <p14:creationId xmlns:p14="http://schemas.microsoft.com/office/powerpoint/2010/main" val="477542284"/>
      </p:ext>
    </p:extLst>
  </p:cSld>
  <p:clrMapOvr>
    <a:masterClrMapping/>
  </p:clrMapOvr>
  <p:timing>
    <p:tnLst>
      <p:par>
        <p:cTn id="1" dur="indefinite" restart="never" nodeType="tmRoot"/>
      </p:par>
    </p:tnLst>
  </p:timing>
</p:sld>
</file>

<file path=ppt/theme/theme1.xml><?xml version="1.0" encoding="utf-8"?>
<a:theme xmlns:a="http://schemas.openxmlformats.org/drawingml/2006/main" name="NOV_PPT_2014_1007">
  <a:themeElements>
    <a:clrScheme name="NOV_072414">
      <a:dk1>
        <a:sysClr val="windowText" lastClr="000000"/>
      </a:dk1>
      <a:lt1>
        <a:sysClr val="window" lastClr="FFFFFF"/>
      </a:lt1>
      <a:dk2>
        <a:srgbClr val="DA291C"/>
      </a:dk2>
      <a:lt2>
        <a:srgbClr val="75787B"/>
      </a:lt2>
      <a:accent1>
        <a:srgbClr val="84BD00"/>
      </a:accent1>
      <a:accent2>
        <a:srgbClr val="00A499"/>
      </a:accent2>
      <a:accent3>
        <a:srgbClr val="009CDE"/>
      </a:accent3>
      <a:accent4>
        <a:srgbClr val="BFDD9B"/>
      </a:accent4>
      <a:accent5>
        <a:srgbClr val="82CEC9"/>
      </a:accent5>
      <a:accent6>
        <a:srgbClr val="8CC3EA"/>
      </a:accent6>
      <a:hlink>
        <a:srgbClr val="DA291C"/>
      </a:hlink>
      <a:folHlink>
        <a:srgbClr val="75787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rmAutofit/>
      </a:bodyPr>
      <a:lstStyle>
        <a:defPPr>
          <a:defRPr sz="1600" dirty="0" smtClean="0"/>
        </a:defPPr>
      </a:lstStyle>
    </a:txDef>
  </a:objectDefaults>
  <a:extraClrSchemeLst/>
</a:theme>
</file>

<file path=ppt/theme/theme10.xml><?xml version="1.0" encoding="utf-8"?>
<a:theme xmlns:a="http://schemas.openxmlformats.org/drawingml/2006/main" name="QUOTATION SLIDES">
  <a:themeElements>
    <a:clrScheme name="NOV_072414">
      <a:dk1>
        <a:sysClr val="windowText" lastClr="000000"/>
      </a:dk1>
      <a:lt1>
        <a:sysClr val="window" lastClr="FFFFFF"/>
      </a:lt1>
      <a:dk2>
        <a:srgbClr val="DA291C"/>
      </a:dk2>
      <a:lt2>
        <a:srgbClr val="75787B"/>
      </a:lt2>
      <a:accent1>
        <a:srgbClr val="84BD00"/>
      </a:accent1>
      <a:accent2>
        <a:srgbClr val="00A499"/>
      </a:accent2>
      <a:accent3>
        <a:srgbClr val="009CDE"/>
      </a:accent3>
      <a:accent4>
        <a:srgbClr val="BFDD9B"/>
      </a:accent4>
      <a:accent5>
        <a:srgbClr val="82CEC9"/>
      </a:accent5>
      <a:accent6>
        <a:srgbClr val="8CC3EA"/>
      </a:accent6>
      <a:hlink>
        <a:srgbClr val="DA291C"/>
      </a:hlink>
      <a:folHlink>
        <a:srgbClr val="75787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11.xml><?xml version="1.0" encoding="utf-8"?>
<a:theme xmlns:a="http://schemas.openxmlformats.org/drawingml/2006/main" name="Tema do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ENT SLIDE STYLE 2">
  <a:themeElements>
    <a:clrScheme name="NOV_072414">
      <a:dk1>
        <a:sysClr val="windowText" lastClr="000000"/>
      </a:dk1>
      <a:lt1>
        <a:sysClr val="window" lastClr="FFFFFF"/>
      </a:lt1>
      <a:dk2>
        <a:srgbClr val="DA291C"/>
      </a:dk2>
      <a:lt2>
        <a:srgbClr val="75787B"/>
      </a:lt2>
      <a:accent1>
        <a:srgbClr val="84BD00"/>
      </a:accent1>
      <a:accent2>
        <a:srgbClr val="00A499"/>
      </a:accent2>
      <a:accent3>
        <a:srgbClr val="009CDE"/>
      </a:accent3>
      <a:accent4>
        <a:srgbClr val="BFDD9B"/>
      </a:accent4>
      <a:accent5>
        <a:srgbClr val="82CEC9"/>
      </a:accent5>
      <a:accent6>
        <a:srgbClr val="8CC3EA"/>
      </a:accent6>
      <a:hlink>
        <a:srgbClr val="DA291C"/>
      </a:hlink>
      <a:folHlink>
        <a:srgbClr val="75787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TITLE MASTER SLIDES">
  <a:themeElements>
    <a:clrScheme name="NOV_072414">
      <a:dk1>
        <a:sysClr val="windowText" lastClr="000000"/>
      </a:dk1>
      <a:lt1>
        <a:sysClr val="window" lastClr="FFFFFF"/>
      </a:lt1>
      <a:dk2>
        <a:srgbClr val="DA291C"/>
      </a:dk2>
      <a:lt2>
        <a:srgbClr val="75787B"/>
      </a:lt2>
      <a:accent1>
        <a:srgbClr val="84BD00"/>
      </a:accent1>
      <a:accent2>
        <a:srgbClr val="00A499"/>
      </a:accent2>
      <a:accent3>
        <a:srgbClr val="009CDE"/>
      </a:accent3>
      <a:accent4>
        <a:srgbClr val="BFDD9B"/>
      </a:accent4>
      <a:accent5>
        <a:srgbClr val="82CEC9"/>
      </a:accent5>
      <a:accent6>
        <a:srgbClr val="8CC3EA"/>
      </a:accent6>
      <a:hlink>
        <a:srgbClr val="DA291C"/>
      </a:hlink>
      <a:folHlink>
        <a:srgbClr val="75787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 IMAGE &amp; CAPTION SLIDES">
  <a:themeElements>
    <a:clrScheme name="NOV_072414">
      <a:dk1>
        <a:sysClr val="windowText" lastClr="000000"/>
      </a:dk1>
      <a:lt1>
        <a:sysClr val="window" lastClr="FFFFFF"/>
      </a:lt1>
      <a:dk2>
        <a:srgbClr val="DA291C"/>
      </a:dk2>
      <a:lt2>
        <a:srgbClr val="75787B"/>
      </a:lt2>
      <a:accent1>
        <a:srgbClr val="84BD00"/>
      </a:accent1>
      <a:accent2>
        <a:srgbClr val="00A499"/>
      </a:accent2>
      <a:accent3>
        <a:srgbClr val="009CDE"/>
      </a:accent3>
      <a:accent4>
        <a:srgbClr val="BFDD9B"/>
      </a:accent4>
      <a:accent5>
        <a:srgbClr val="82CEC9"/>
      </a:accent5>
      <a:accent6>
        <a:srgbClr val="8CC3EA"/>
      </a:accent6>
      <a:hlink>
        <a:srgbClr val="DA291C"/>
      </a:hlink>
      <a:folHlink>
        <a:srgbClr val="75787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AGENDA SLIDES">
  <a:themeElements>
    <a:clrScheme name="NOV_072414">
      <a:dk1>
        <a:sysClr val="windowText" lastClr="000000"/>
      </a:dk1>
      <a:lt1>
        <a:sysClr val="window" lastClr="FFFFFF"/>
      </a:lt1>
      <a:dk2>
        <a:srgbClr val="DA291C"/>
      </a:dk2>
      <a:lt2>
        <a:srgbClr val="75787B"/>
      </a:lt2>
      <a:accent1>
        <a:srgbClr val="84BD00"/>
      </a:accent1>
      <a:accent2>
        <a:srgbClr val="00A499"/>
      </a:accent2>
      <a:accent3>
        <a:srgbClr val="009CDE"/>
      </a:accent3>
      <a:accent4>
        <a:srgbClr val="BFDD9B"/>
      </a:accent4>
      <a:accent5>
        <a:srgbClr val="82CEC9"/>
      </a:accent5>
      <a:accent6>
        <a:srgbClr val="8CC3EA"/>
      </a:accent6>
      <a:hlink>
        <a:srgbClr val="DA291C"/>
      </a:hlink>
      <a:folHlink>
        <a:srgbClr val="75787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6.xml><?xml version="1.0" encoding="utf-8"?>
<a:theme xmlns:a="http://schemas.openxmlformats.org/drawingml/2006/main" name="DIVIDER SLIDES">
  <a:themeElements>
    <a:clrScheme name="NOV_072414">
      <a:dk1>
        <a:sysClr val="windowText" lastClr="000000"/>
      </a:dk1>
      <a:lt1>
        <a:sysClr val="window" lastClr="FFFFFF"/>
      </a:lt1>
      <a:dk2>
        <a:srgbClr val="DA291C"/>
      </a:dk2>
      <a:lt2>
        <a:srgbClr val="75787B"/>
      </a:lt2>
      <a:accent1>
        <a:srgbClr val="84BD00"/>
      </a:accent1>
      <a:accent2>
        <a:srgbClr val="00A499"/>
      </a:accent2>
      <a:accent3>
        <a:srgbClr val="009CDE"/>
      </a:accent3>
      <a:accent4>
        <a:srgbClr val="BFDD9B"/>
      </a:accent4>
      <a:accent5>
        <a:srgbClr val="82CEC9"/>
      </a:accent5>
      <a:accent6>
        <a:srgbClr val="8CC3EA"/>
      </a:accent6>
      <a:hlink>
        <a:srgbClr val="DA291C"/>
      </a:hlink>
      <a:folHlink>
        <a:srgbClr val="75787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7.xml><?xml version="1.0" encoding="utf-8"?>
<a:theme xmlns:a="http://schemas.openxmlformats.org/drawingml/2006/main" name="BANNER STYLE TITLES">
  <a:themeElements>
    <a:clrScheme name="NOV_072414">
      <a:dk1>
        <a:sysClr val="windowText" lastClr="000000"/>
      </a:dk1>
      <a:lt1>
        <a:sysClr val="window" lastClr="FFFFFF"/>
      </a:lt1>
      <a:dk2>
        <a:srgbClr val="DA291C"/>
      </a:dk2>
      <a:lt2>
        <a:srgbClr val="75787B"/>
      </a:lt2>
      <a:accent1>
        <a:srgbClr val="84BD00"/>
      </a:accent1>
      <a:accent2>
        <a:srgbClr val="00A499"/>
      </a:accent2>
      <a:accent3>
        <a:srgbClr val="009CDE"/>
      </a:accent3>
      <a:accent4>
        <a:srgbClr val="BFDD9B"/>
      </a:accent4>
      <a:accent5>
        <a:srgbClr val="82CEC9"/>
      </a:accent5>
      <a:accent6>
        <a:srgbClr val="8CC3EA"/>
      </a:accent6>
      <a:hlink>
        <a:srgbClr val="DA291C"/>
      </a:hlink>
      <a:folHlink>
        <a:srgbClr val="75787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CHART MASTERS">
  <a:themeElements>
    <a:clrScheme name="NOV_072414">
      <a:dk1>
        <a:sysClr val="windowText" lastClr="000000"/>
      </a:dk1>
      <a:lt1>
        <a:sysClr val="window" lastClr="FFFFFF"/>
      </a:lt1>
      <a:dk2>
        <a:srgbClr val="DA291C"/>
      </a:dk2>
      <a:lt2>
        <a:srgbClr val="75787B"/>
      </a:lt2>
      <a:accent1>
        <a:srgbClr val="84BD00"/>
      </a:accent1>
      <a:accent2>
        <a:srgbClr val="00A499"/>
      </a:accent2>
      <a:accent3>
        <a:srgbClr val="009CDE"/>
      </a:accent3>
      <a:accent4>
        <a:srgbClr val="BFDD9B"/>
      </a:accent4>
      <a:accent5>
        <a:srgbClr val="82CEC9"/>
      </a:accent5>
      <a:accent6>
        <a:srgbClr val="8CC3EA"/>
      </a:accent6>
      <a:hlink>
        <a:srgbClr val="DA291C"/>
      </a:hlink>
      <a:folHlink>
        <a:srgbClr val="75787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9.xml><?xml version="1.0" encoding="utf-8"?>
<a:theme xmlns:a="http://schemas.openxmlformats.org/drawingml/2006/main" name="INFOGRAPHICS">
  <a:themeElements>
    <a:clrScheme name="NOV_072414">
      <a:dk1>
        <a:sysClr val="windowText" lastClr="000000"/>
      </a:dk1>
      <a:lt1>
        <a:sysClr val="window" lastClr="FFFFFF"/>
      </a:lt1>
      <a:dk2>
        <a:srgbClr val="DA291C"/>
      </a:dk2>
      <a:lt2>
        <a:srgbClr val="75787B"/>
      </a:lt2>
      <a:accent1>
        <a:srgbClr val="84BD00"/>
      </a:accent1>
      <a:accent2>
        <a:srgbClr val="00A499"/>
      </a:accent2>
      <a:accent3>
        <a:srgbClr val="009CDE"/>
      </a:accent3>
      <a:accent4>
        <a:srgbClr val="BFDD9B"/>
      </a:accent4>
      <a:accent5>
        <a:srgbClr val="82CEC9"/>
      </a:accent5>
      <a:accent6>
        <a:srgbClr val="8CC3EA"/>
      </a:accent6>
      <a:hlink>
        <a:srgbClr val="DA291C"/>
      </a:hlink>
      <a:folHlink>
        <a:srgbClr val="75787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E7497A51F4344A9341C047A6E6F8B1" ma:contentTypeVersion="0" ma:contentTypeDescription="Create a new document." ma:contentTypeScope="" ma:versionID="d36695526628f7588f8052cd98decf23">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Nintex conditional workflow start</Name>
    <Synchronization>Synchronous</Synchronization>
    <Type>10001</Type>
    <SequenceNumber>50000</SequenceNumber>
    <Assembly>Nintex.Workflow, Version=1.0.0.0, Culture=neutral, PublicKeyToken=913f6bae0ca5ae12</Assembly>
    <Class>Nintex.Workflow.ConditionalWorkflowStartReceiver</Class>
    <Data>2/2/2012 6:50:36 PM</Data>
    <Filter/>
  </Receiver>
  <Receiver>
    <Name>Nintex conditional workflow start</Name>
    <Synchronization>Synchronous</Synchronization>
    <Type>10002</Type>
    <SequenceNumber>50000</SequenceNumber>
    <Assembly>Nintex.Workflow, Version=1.0.0.0, Culture=neutral, PublicKeyToken=913f6bae0ca5ae12</Assembly>
    <Class>Nintex.Workflow.ConditionalWorkflowStartReceiver</Class>
    <Data>2/2/2012 6:50:36 PM</Data>
    <Filter/>
  </Receiver>
  <Receiver>
    <Name>Nintex conditional workflow start</Name>
    <Synchronization>Synchronous</Synchronization>
    <Type>2</Type>
    <SequenceNumber>50000</SequenceNumber>
    <Assembly>Nintex.Workflow, Version=1.0.0.0, Culture=neutral, PublicKeyToken=913f6bae0ca5ae12</Assembly>
    <Class>Nintex.Workflow.ConditionalWorkflowStartReceiver</Class>
    <Data>2/2/2012 6:50:36 PM</Data>
    <Filter/>
  </Receiver>
  <Receiver>
    <Name>Nintex conditional workflow start</Name>
    <Synchronization>Synchronous</Synchronization>
    <Type>10004</Type>
    <SequenceNumber>50000</SequenceNumber>
    <Assembly>Nintex.Workflow, Version=1.0.0.0, Culture=neutral, PublicKeyToken=913f6bae0ca5ae12</Assembly>
    <Class>Nintex.Workflow.ConditionalWorkflowStartReceiver</Class>
    <Data>2/2/2012 6:50:36 PM</Data>
    <Filter/>
  </Receiver>
  <Receiver>
    <Name>Nintex conditional workflow start</Name>
    <Synchronization>Synchronous</Synchronization>
    <Type>10001</Type>
    <SequenceNumber>50000</SequenceNumber>
    <Assembly>Nintex.Workflow, Version=1.0.0.0, Culture=neutral, PublicKeyToken=913f6bae0ca5ae12</Assembly>
    <Class>Nintex.Workflow.ConditionalWorkflowStartReceiver</Class>
    <Data>634940285333389702</Data>
    <Filter/>
  </Receiver>
  <Receiver>
    <Name>Nintex conditional workflow start</Name>
    <Synchronization>Synchronous</Synchronization>
    <Type>10002</Type>
    <SequenceNumber>50000</SequenceNumber>
    <Assembly>Nintex.Workflow, Version=1.0.0.0, Culture=neutral, PublicKeyToken=913f6bae0ca5ae12</Assembly>
    <Class>Nintex.Workflow.ConditionalWorkflowStartReceiver</Class>
    <Data>634940285333389702</Data>
    <Filter/>
  </Receiver>
  <Receiver>
    <Name>Nintex conditional workflow start</Name>
    <Synchronization>Synchronous</Synchronization>
    <Type>2</Type>
    <SequenceNumber>50000</SequenceNumber>
    <Assembly>Nintex.Workflow, Version=1.0.0.0, Culture=neutral, PublicKeyToken=913f6bae0ca5ae12</Assembly>
    <Class>Nintex.Workflow.ConditionalWorkflowStartReceiver</Class>
    <Data>634940285333389702</Data>
    <Filter/>
  </Receiver>
</spe:Receivers>
</file>

<file path=customXml/itemProps1.xml><?xml version="1.0" encoding="utf-8"?>
<ds:datastoreItem xmlns:ds="http://schemas.openxmlformats.org/officeDocument/2006/customXml" ds:itemID="{DAE51CD6-CF0E-4A60-8CF6-D91154773F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0285484F-C0A1-457E-BD73-444567EB9177}">
  <ds:schemaRefs>
    <ds:schemaRef ds:uri="http://schemas.openxmlformats.org/package/2006/metadata/core-properties"/>
    <ds:schemaRef ds:uri="http://purl.org/dc/elements/1.1/"/>
    <ds:schemaRef ds:uri="http://schemas.microsoft.com/office/2006/metadata/properties"/>
    <ds:schemaRef ds:uri="http://purl.org/dc/terms/"/>
    <ds:schemaRef ds:uri="http://purl.org/dc/dcmitype/"/>
    <ds:schemaRef ds:uri="http://www.w3.org/XML/1998/namespace"/>
    <ds:schemaRef ds:uri="http://schemas.microsoft.com/office/2006/documentManagement/types"/>
    <ds:schemaRef ds:uri="http://schemas.microsoft.com/office/infopath/2007/PartnerControls"/>
  </ds:schemaRefs>
</ds:datastoreItem>
</file>

<file path=customXml/itemProps3.xml><?xml version="1.0" encoding="utf-8"?>
<ds:datastoreItem xmlns:ds="http://schemas.openxmlformats.org/officeDocument/2006/customXml" ds:itemID="{130D8B5B-5CEF-445D-BA9C-A28AD5ED06CD}">
  <ds:schemaRefs>
    <ds:schemaRef ds:uri="http://schemas.microsoft.com/sharepoint/v3/contenttype/forms"/>
  </ds:schemaRefs>
</ds:datastoreItem>
</file>

<file path=customXml/itemProps4.xml><?xml version="1.0" encoding="utf-8"?>
<ds:datastoreItem xmlns:ds="http://schemas.openxmlformats.org/officeDocument/2006/customXml" ds:itemID="{888FDD1A-68CC-4654-ACA2-169D09A4D946}">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NOV_PPT_2014_1007</Template>
  <TotalTime>24171</TotalTime>
  <Words>5579</Words>
  <Application>Microsoft Office PowerPoint</Application>
  <PresentationFormat>On-screen Show (4:3)</PresentationFormat>
  <Paragraphs>775</Paragraphs>
  <Slides>35</Slides>
  <Notes>28</Notes>
  <HiddenSlides>0</HiddenSlides>
  <MMClips>0</MMClips>
  <ScaleCrop>false</ScaleCrop>
  <HeadingPairs>
    <vt:vector size="6" baseType="variant">
      <vt:variant>
        <vt:lpstr>Fonts Used</vt:lpstr>
      </vt:variant>
      <vt:variant>
        <vt:i4>8</vt:i4>
      </vt:variant>
      <vt:variant>
        <vt:lpstr>Theme</vt:lpstr>
      </vt:variant>
      <vt:variant>
        <vt:i4>10</vt:i4>
      </vt:variant>
      <vt:variant>
        <vt:lpstr>Slide Titles</vt:lpstr>
      </vt:variant>
      <vt:variant>
        <vt:i4>35</vt:i4>
      </vt:variant>
    </vt:vector>
  </HeadingPairs>
  <TitlesOfParts>
    <vt:vector size="53" baseType="lpstr">
      <vt:lpstr>Arial</vt:lpstr>
      <vt:lpstr>Calibri</vt:lpstr>
      <vt:lpstr>Calibri Light</vt:lpstr>
      <vt:lpstr>Source Sans Pro</vt:lpstr>
      <vt:lpstr>Source Sans Pro Black</vt:lpstr>
      <vt:lpstr>Source Sans Pro Light</vt:lpstr>
      <vt:lpstr>Times New Roman</vt:lpstr>
      <vt:lpstr>Wingdings</vt:lpstr>
      <vt:lpstr>NOV_PPT_2014_1007</vt:lpstr>
      <vt:lpstr>CONENT SLIDE STYLE 2</vt:lpstr>
      <vt:lpstr>TITLE MASTER SLIDES</vt:lpstr>
      <vt:lpstr> IMAGE &amp; CAPTION SLIDES</vt:lpstr>
      <vt:lpstr>AGENDA SLIDES</vt:lpstr>
      <vt:lpstr>DIVIDER SLIDES</vt:lpstr>
      <vt:lpstr>BANNER STYLE TITLES</vt:lpstr>
      <vt:lpstr>CHART MASTERS</vt:lpstr>
      <vt:lpstr>INFOGRAPHICS</vt:lpstr>
      <vt:lpstr>QUOTATION SLIDES</vt:lpstr>
      <vt:lpstr>Материалы, технологии и испытания, наши предложения по расширению рынка защитных покрытий труб нефтяного сортамента</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Практический пример применения модифицированого эпоксидного покрытия </vt:lpstr>
      <vt:lpstr>PowerPoint Presentation</vt:lpstr>
      <vt:lpstr>Тенденции развития материалов покрытий</vt:lpstr>
      <vt:lpstr>Тенденции развития материалов покрытий</vt:lpstr>
      <vt:lpstr>PowerPoint Presentation</vt:lpstr>
      <vt:lpstr>PowerPoint Presentation</vt:lpstr>
      <vt:lpstr>Тенденции развития материалов покрытий</vt:lpstr>
      <vt:lpstr>Тенденции развития технологий покрытий</vt:lpstr>
      <vt:lpstr>PowerPoint Presentation</vt:lpstr>
      <vt:lpstr>PowerPoint Presentation</vt:lpstr>
      <vt:lpstr>PowerPoint Presentation</vt:lpstr>
      <vt:lpstr>Тенденции развития технологий покрытий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National Oilwell Varco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 Me. Slide set to hidden in slideshow</dc:title>
  <dc:creator>Sheline, Katelyn S</dc:creator>
  <cp:lastModifiedBy>Kukhol, Felix V</cp:lastModifiedBy>
  <cp:revision>529</cp:revision>
  <cp:lastPrinted>2016-07-03T10:23:14Z</cp:lastPrinted>
  <dcterms:created xsi:type="dcterms:W3CDTF">2014-10-10T19:56:20Z</dcterms:created>
  <dcterms:modified xsi:type="dcterms:W3CDTF">2017-03-15T05:53:10Z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0x010100A3E7497A51F4344A9341C047A6E6F8B1</vt:lpwstr>
  </property>
</Properties>
</file>