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5" r:id="rId1"/>
    <p:sldMasterId id="2147483680" r:id="rId2"/>
    <p:sldMasterId id="2147483685" r:id="rId3"/>
    <p:sldMasterId id="2147483691" r:id="rId4"/>
  </p:sldMasterIdLst>
  <p:notesMasterIdLst>
    <p:notesMasterId r:id="rId32"/>
  </p:notesMasterIdLst>
  <p:handoutMasterIdLst>
    <p:handoutMasterId r:id="rId33"/>
  </p:handoutMasterIdLst>
  <p:sldIdLst>
    <p:sldId id="305" r:id="rId5"/>
    <p:sldId id="612" r:id="rId6"/>
    <p:sldId id="760" r:id="rId7"/>
    <p:sldId id="638" r:id="rId8"/>
    <p:sldId id="767" r:id="rId9"/>
    <p:sldId id="771" r:id="rId10"/>
    <p:sldId id="761" r:id="rId11"/>
    <p:sldId id="763" r:id="rId12"/>
    <p:sldId id="764" r:id="rId13"/>
    <p:sldId id="774" r:id="rId14"/>
    <p:sldId id="776" r:id="rId15"/>
    <p:sldId id="777" r:id="rId16"/>
    <p:sldId id="778" r:id="rId17"/>
    <p:sldId id="766" r:id="rId18"/>
    <p:sldId id="780" r:id="rId19"/>
    <p:sldId id="789" r:id="rId20"/>
    <p:sldId id="790" r:id="rId21"/>
    <p:sldId id="793" r:id="rId22"/>
    <p:sldId id="794" r:id="rId23"/>
    <p:sldId id="797" r:id="rId24"/>
    <p:sldId id="781" r:id="rId25"/>
    <p:sldId id="785" r:id="rId26"/>
    <p:sldId id="784" r:id="rId27"/>
    <p:sldId id="783" r:id="rId28"/>
    <p:sldId id="786" r:id="rId29"/>
    <p:sldId id="787" r:id="rId30"/>
    <p:sldId id="559" r:id="rId31"/>
  </p:sldIdLst>
  <p:sldSz cx="9144000" cy="6858000" type="screen4x3"/>
  <p:notesSz cx="9928225" cy="679767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56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28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0013" indent="1588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5625" indent="3175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52">
          <p15:clr>
            <a:srgbClr val="A4A3A4"/>
          </p15:clr>
        </p15:guide>
        <p15:guide id="2" orient="horz" pos="2245">
          <p15:clr>
            <a:srgbClr val="A4A3A4"/>
          </p15:clr>
        </p15:guide>
        <p15:guide id="3" orient="horz" pos="3884">
          <p15:clr>
            <a:srgbClr val="A4A3A4"/>
          </p15:clr>
        </p15:guide>
        <p15:guide id="4" orient="horz" pos="2432">
          <p15:clr>
            <a:srgbClr val="A4A3A4"/>
          </p15:clr>
        </p15:guide>
        <p15:guide id="5" pos="2789">
          <p15:clr>
            <a:srgbClr val="A4A3A4"/>
          </p15:clr>
        </p15:guide>
        <p15:guide id="6" pos="295">
          <p15:clr>
            <a:srgbClr val="A4A3A4"/>
          </p15:clr>
        </p15:guide>
        <p15:guide id="7" pos="5465">
          <p15:clr>
            <a:srgbClr val="A4A3A4"/>
          </p15:clr>
        </p15:guide>
        <p15:guide id="8" pos="2971">
          <p15:clr>
            <a:srgbClr val="A4A3A4"/>
          </p15:clr>
        </p15:guide>
        <p15:guide id="9" pos="122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5">
          <p15:clr>
            <a:srgbClr val="A4A3A4"/>
          </p15:clr>
        </p15:guide>
        <p15:guide id="2" pos="3131">
          <p15:clr>
            <a:srgbClr val="A4A3A4"/>
          </p15:clr>
        </p15:guide>
        <p15:guide id="3" orient="horz" pos="2141">
          <p15:clr>
            <a:srgbClr val="A4A3A4"/>
          </p15:clr>
        </p15:guide>
        <p15:guide id="4" pos="312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0C0"/>
    <a:srgbClr val="006600"/>
    <a:srgbClr val="003366"/>
    <a:srgbClr val="0066CC"/>
    <a:srgbClr val="99CCFF"/>
    <a:srgbClr val="3399FF"/>
    <a:srgbClr val="00B050"/>
    <a:srgbClr val="33CC33"/>
    <a:srgbClr val="00B0F0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7CE84F3-28C3-443E-9E96-99CF82512B78}" styleName="Темный стиль 1 -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Средний стиль 1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2833802-FEF1-4C79-8D5D-14CF1EAF98D9}" styleName="Светлый стиль 2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914" autoAdjust="0"/>
    <p:restoredTop sz="99555" autoAdjust="0"/>
  </p:normalViewPr>
  <p:slideViewPr>
    <p:cSldViewPr snapToGrid="0">
      <p:cViewPr varScale="1">
        <p:scale>
          <a:sx n="46" d="100"/>
          <a:sy n="46" d="100"/>
        </p:scale>
        <p:origin x="1404" y="36"/>
      </p:cViewPr>
      <p:guideLst>
        <p:guide orient="horz" pos="2952"/>
        <p:guide orient="horz" pos="2245"/>
        <p:guide orient="horz" pos="3884"/>
        <p:guide orient="horz" pos="2432"/>
        <p:guide pos="2789"/>
        <p:guide pos="295"/>
        <p:guide pos="5465"/>
        <p:guide pos="2971"/>
        <p:guide pos="12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113" d="100"/>
          <a:sy n="113" d="100"/>
        </p:scale>
        <p:origin x="-552" y="-102"/>
      </p:cViewPr>
      <p:guideLst>
        <p:guide orient="horz" pos="2145"/>
        <p:guide pos="3131"/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7.1366251093613303E-2"/>
          <c:y val="3.5492357716695941E-2"/>
          <c:w val="0.91413609832802012"/>
          <c:h val="0.7040850385896797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мест на 01.01.2017</c:v>
                </c:pt>
              </c:strCache>
            </c:strRef>
          </c:tx>
          <c:spPr>
            <a:solidFill>
              <a:srgbClr val="3399FF"/>
            </a:solidFill>
            <a:ln>
              <a:solidFill>
                <a:srgbClr val="3399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8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Владимирская область</c:v>
                </c:pt>
                <c:pt idx="1">
                  <c:v>Курская область</c:v>
                </c:pt>
                <c:pt idx="2">
                  <c:v>Тверская область</c:v>
                </c:pt>
                <c:pt idx="3">
                  <c:v>Воронежская область</c:v>
                </c:pt>
                <c:pt idx="4">
                  <c:v>Тамбовская область</c:v>
                </c:pt>
                <c:pt idx="5">
                  <c:v>Брянская область</c:v>
                </c:pt>
                <c:pt idx="6">
                  <c:v>Орловская область</c:v>
                </c:pt>
                <c:pt idx="7">
                  <c:v>Липецкая область</c:v>
                </c:pt>
                <c:pt idx="8">
                  <c:v>Рязанская область</c:v>
                </c:pt>
                <c:pt idx="9">
                  <c:v>Г. Москва</c:v>
                </c:pt>
                <c:pt idx="10">
                  <c:v>Калужская область</c:v>
                </c:pt>
                <c:pt idx="11">
                  <c:v>Белгородская область</c:v>
                </c:pt>
                <c:pt idx="12">
                  <c:v>Тульская область</c:v>
                </c:pt>
                <c:pt idx="13">
                  <c:v>Московская область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2</c:v>
                </c:pt>
                <c:pt idx="1">
                  <c:v>2</c:v>
                </c:pt>
                <c:pt idx="2">
                  <c:v>6</c:v>
                </c:pt>
                <c:pt idx="3">
                  <c:v>6</c:v>
                </c:pt>
                <c:pt idx="4">
                  <c:v>2</c:v>
                </c:pt>
                <c:pt idx="5">
                  <c:v>31</c:v>
                </c:pt>
                <c:pt idx="6">
                  <c:v>12</c:v>
                </c:pt>
                <c:pt idx="7">
                  <c:v>2</c:v>
                </c:pt>
                <c:pt idx="8">
                  <c:v>10</c:v>
                </c:pt>
                <c:pt idx="9">
                  <c:v>51</c:v>
                </c:pt>
                <c:pt idx="10">
                  <c:v>31</c:v>
                </c:pt>
                <c:pt idx="11">
                  <c:v>10</c:v>
                </c:pt>
                <c:pt idx="12">
                  <c:v>27</c:v>
                </c:pt>
                <c:pt idx="13">
                  <c:v>323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4C-4BD7-A935-9C28D0265C7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мест на 01.01.2018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rgbClr val="3399F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Владимирская область</c:v>
                </c:pt>
                <c:pt idx="1">
                  <c:v>Курская область</c:v>
                </c:pt>
                <c:pt idx="2">
                  <c:v>Тверская область</c:v>
                </c:pt>
                <c:pt idx="3">
                  <c:v>Воронежская область</c:v>
                </c:pt>
                <c:pt idx="4">
                  <c:v>Тамбовская область</c:v>
                </c:pt>
                <c:pt idx="5">
                  <c:v>Брянская область</c:v>
                </c:pt>
                <c:pt idx="6">
                  <c:v>Орловская область</c:v>
                </c:pt>
                <c:pt idx="7">
                  <c:v>Липецкая область</c:v>
                </c:pt>
                <c:pt idx="8">
                  <c:v>Рязанская область</c:v>
                </c:pt>
                <c:pt idx="9">
                  <c:v>Г. Москва</c:v>
                </c:pt>
                <c:pt idx="10">
                  <c:v>Калужская область</c:v>
                </c:pt>
                <c:pt idx="11">
                  <c:v>Белгородская область</c:v>
                </c:pt>
                <c:pt idx="12">
                  <c:v>Тульская область</c:v>
                </c:pt>
                <c:pt idx="13">
                  <c:v>Московская область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  <c:pt idx="0">
                  <c:v>5</c:v>
                </c:pt>
                <c:pt idx="1">
                  <c:v>6</c:v>
                </c:pt>
                <c:pt idx="2">
                  <c:v>9</c:v>
                </c:pt>
                <c:pt idx="3">
                  <c:v>17</c:v>
                </c:pt>
                <c:pt idx="4">
                  <c:v>20</c:v>
                </c:pt>
                <c:pt idx="5">
                  <c:v>31</c:v>
                </c:pt>
                <c:pt idx="6">
                  <c:v>35</c:v>
                </c:pt>
                <c:pt idx="7">
                  <c:v>50</c:v>
                </c:pt>
                <c:pt idx="8">
                  <c:v>67</c:v>
                </c:pt>
                <c:pt idx="9">
                  <c:v>70</c:v>
                </c:pt>
                <c:pt idx="10">
                  <c:v>102</c:v>
                </c:pt>
                <c:pt idx="11">
                  <c:v>110</c:v>
                </c:pt>
                <c:pt idx="12">
                  <c:v>167</c:v>
                </c:pt>
                <c:pt idx="13">
                  <c:v>689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A4C-4BD7-A935-9C28D0265C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0573944"/>
        <c:axId val="270580216"/>
        <c:axId val="0"/>
      </c:bar3DChart>
      <c:catAx>
        <c:axId val="27057394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 baseline="0"/>
            </a:pPr>
            <a:endParaRPr lang="ru-RU"/>
          </a:p>
        </c:txPr>
        <c:crossAx val="270580216"/>
        <c:crosses val="autoZero"/>
        <c:auto val="1"/>
        <c:lblAlgn val="ctr"/>
        <c:lblOffset val="100"/>
        <c:noMultiLvlLbl val="0"/>
      </c:catAx>
      <c:valAx>
        <c:axId val="2705802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</a:defRPr>
                </a:pPr>
                <a:r>
                  <a:rPr lang="ru-RU" sz="1000" dirty="0" smtClean="0"/>
                  <a:t>Количество мест, </a:t>
                </a:r>
                <a:r>
                  <a:rPr lang="ru-RU" sz="1000" dirty="0" err="1" smtClean="0"/>
                  <a:t>шт</a:t>
                </a:r>
                <a:endParaRPr lang="ru-RU" sz="1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 baseline="0"/>
            </a:pPr>
            <a:endParaRPr lang="ru-RU"/>
          </a:p>
        </c:txPr>
        <c:crossAx val="270573944"/>
        <c:crosses val="autoZero"/>
        <c:crossBetween val="between"/>
      </c:valAx>
      <c:spPr>
        <a:noFill/>
        <a:ln w="25403">
          <a:noFill/>
        </a:ln>
      </c:spPr>
    </c:plotArea>
    <c:legend>
      <c:legendPos val="b"/>
      <c:layout/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6.2408995279090738E-2"/>
          <c:y val="3.7355310966373151E-2"/>
          <c:w val="0.92031543264924898"/>
          <c:h val="0.6861716392620154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Количество объектов на 01.01.2017</c:v>
                </c:pt>
              </c:strCache>
            </c:strRef>
          </c:tx>
          <c:spPr>
            <a:solidFill>
              <a:srgbClr val="3399FF"/>
            </a:solidFill>
            <a:ln>
              <a:solidFill>
                <a:srgbClr val="3399FF"/>
              </a:solidFill>
            </a:ln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800" b="1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Курская область</c:v>
                </c:pt>
                <c:pt idx="1">
                  <c:v>Владимирская область</c:v>
                </c:pt>
                <c:pt idx="2">
                  <c:v>Липецкая область</c:v>
                </c:pt>
                <c:pt idx="3">
                  <c:v>Тверская область</c:v>
                </c:pt>
                <c:pt idx="4">
                  <c:v>Брянская область</c:v>
                </c:pt>
                <c:pt idx="5">
                  <c:v>Тамбовская область</c:v>
                </c:pt>
                <c:pt idx="6">
                  <c:v>Воронежская область</c:v>
                </c:pt>
                <c:pt idx="7">
                  <c:v>Г. Москва</c:v>
                </c:pt>
                <c:pt idx="8">
                  <c:v>Рязанская область</c:v>
                </c:pt>
                <c:pt idx="9">
                  <c:v>Орловская область</c:v>
                </c:pt>
                <c:pt idx="10">
                  <c:v>Белгородская область</c:v>
                </c:pt>
                <c:pt idx="11">
                  <c:v>Тульская область</c:v>
                </c:pt>
                <c:pt idx="12">
                  <c:v>Калужская область</c:v>
                </c:pt>
                <c:pt idx="13">
                  <c:v>Московская область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30</c:v>
                </c:pt>
                <c:pt idx="1">
                  <c:v>93</c:v>
                </c:pt>
                <c:pt idx="2">
                  <c:v>15</c:v>
                </c:pt>
                <c:pt idx="3">
                  <c:v>206</c:v>
                </c:pt>
                <c:pt idx="4">
                  <c:v>286</c:v>
                </c:pt>
                <c:pt idx="5">
                  <c:v>30</c:v>
                </c:pt>
                <c:pt idx="6">
                  <c:v>412</c:v>
                </c:pt>
                <c:pt idx="7">
                  <c:v>715</c:v>
                </c:pt>
                <c:pt idx="8">
                  <c:v>388</c:v>
                </c:pt>
                <c:pt idx="9">
                  <c:v>560</c:v>
                </c:pt>
                <c:pt idx="10">
                  <c:v>1025</c:v>
                </c:pt>
                <c:pt idx="11">
                  <c:v>758</c:v>
                </c:pt>
                <c:pt idx="12">
                  <c:v>2292</c:v>
                </c:pt>
                <c:pt idx="13">
                  <c:v>6270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A4C-4BD7-A935-9C28D0265C7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Количество объектов на 01.01.2018</c:v>
                </c:pt>
              </c:strCache>
            </c:strRef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</c:spPr>
          <c:invertIfNegative val="0"/>
          <c:dLbls>
            <c:dLbl>
              <c:idx val="1"/>
              <c:layout>
                <c:manualLayout>
                  <c:x val="6.0939724134985804E-3"/>
                  <c:y val="-3.15067208549187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3.0469862067492902E-3"/>
                  <c:y val="-6.30134417098374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3.0469862067492902E-3"/>
                  <c:y val="-3.15067208549187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rgbClr val="3399FF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Лист1!$A$2:$A$15</c:f>
              <c:strCache>
                <c:ptCount val="14"/>
                <c:pt idx="0">
                  <c:v>Курская область</c:v>
                </c:pt>
                <c:pt idx="1">
                  <c:v>Владимирская область</c:v>
                </c:pt>
                <c:pt idx="2">
                  <c:v>Липецкая область</c:v>
                </c:pt>
                <c:pt idx="3">
                  <c:v>Тверская область</c:v>
                </c:pt>
                <c:pt idx="4">
                  <c:v>Брянская область</c:v>
                </c:pt>
                <c:pt idx="5">
                  <c:v>Тамбовская область</c:v>
                </c:pt>
                <c:pt idx="6">
                  <c:v>Воронежская область</c:v>
                </c:pt>
                <c:pt idx="7">
                  <c:v>Г. Москва</c:v>
                </c:pt>
                <c:pt idx="8">
                  <c:v>Рязанская область</c:v>
                </c:pt>
                <c:pt idx="9">
                  <c:v>Орловская область</c:v>
                </c:pt>
                <c:pt idx="10">
                  <c:v>Белгородская область</c:v>
                </c:pt>
                <c:pt idx="11">
                  <c:v>Тульская область</c:v>
                </c:pt>
                <c:pt idx="12">
                  <c:v>Калужская область</c:v>
                </c:pt>
                <c:pt idx="13">
                  <c:v>Московская область</c:v>
                </c:pt>
              </c:strCache>
            </c:strRef>
          </c:cat>
          <c:val>
            <c:numRef>
              <c:f>Лист1!$C$2:$C$15</c:f>
              <c:numCache>
                <c:formatCode>General</c:formatCode>
                <c:ptCount val="14"/>
                <c:pt idx="0">
                  <c:v>119</c:v>
                </c:pt>
                <c:pt idx="1">
                  <c:v>251</c:v>
                </c:pt>
                <c:pt idx="2">
                  <c:v>254</c:v>
                </c:pt>
                <c:pt idx="3">
                  <c:v>262</c:v>
                </c:pt>
                <c:pt idx="4">
                  <c:v>311</c:v>
                </c:pt>
                <c:pt idx="5">
                  <c:v>322</c:v>
                </c:pt>
                <c:pt idx="6">
                  <c:v>461</c:v>
                </c:pt>
                <c:pt idx="7">
                  <c:v>1049</c:v>
                </c:pt>
                <c:pt idx="8">
                  <c:v>1374</c:v>
                </c:pt>
                <c:pt idx="9">
                  <c:v>1690</c:v>
                </c:pt>
                <c:pt idx="10">
                  <c:v>2178</c:v>
                </c:pt>
                <c:pt idx="11">
                  <c:v>4579</c:v>
                </c:pt>
                <c:pt idx="12">
                  <c:v>5756</c:v>
                </c:pt>
                <c:pt idx="13">
                  <c:v>16425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A4C-4BD7-A935-9C28D0265C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70579040"/>
        <c:axId val="270573160"/>
        <c:axId val="0"/>
      </c:bar3DChart>
      <c:catAx>
        <c:axId val="270579040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1" baseline="0"/>
            </a:pPr>
            <a:endParaRPr lang="ru-RU"/>
          </a:p>
        </c:txPr>
        <c:crossAx val="270573160"/>
        <c:crosses val="autoZero"/>
        <c:auto val="1"/>
        <c:lblAlgn val="ctr"/>
        <c:lblOffset val="100"/>
        <c:noMultiLvlLbl val="0"/>
      </c:catAx>
      <c:valAx>
        <c:axId val="2705731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</a:defRPr>
                </a:pPr>
                <a:r>
                  <a:rPr lang="ru-RU" sz="1000" dirty="0" smtClean="0"/>
                  <a:t>Количество  объектов, </a:t>
                </a:r>
                <a:r>
                  <a:rPr lang="ru-RU" sz="1000" dirty="0" err="1" smtClean="0"/>
                  <a:t>шт</a:t>
                </a:r>
                <a:endParaRPr lang="ru-RU" sz="1000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000" b="1" baseline="0"/>
            </a:pPr>
            <a:endParaRPr lang="ru-RU"/>
          </a:p>
        </c:txPr>
        <c:crossAx val="270579040"/>
        <c:crosses val="autoZero"/>
        <c:crossBetween val="between"/>
      </c:valAx>
      <c:spPr>
        <a:noFill/>
        <a:ln w="25403">
          <a:noFill/>
        </a:ln>
      </c:spPr>
    </c:plotArea>
    <c:legend>
      <c:legendPos val="b"/>
      <c:layout/>
      <c:overlay val="0"/>
      <c:txPr>
        <a:bodyPr/>
        <a:lstStyle/>
        <a:p>
          <a:pPr>
            <a:defRPr sz="10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3" y="3"/>
            <a:ext cx="4304703" cy="33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92" tIns="45848" rIns="91692" bIns="45848" numCol="1" anchor="t" anchorCtr="0" compatLnSpc="1">
            <a:prstTxWarp prst="textNoShape">
              <a:avLst/>
            </a:prstTxWarp>
          </a:bodyPr>
          <a:lstStyle>
            <a:lvl1pPr defTabSz="913620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 bwMode="auto">
          <a:xfrm>
            <a:off x="5621913" y="3"/>
            <a:ext cx="4304703" cy="33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92" tIns="45848" rIns="91692" bIns="45848" numCol="1" anchor="t" anchorCtr="0" compatLnSpc="1">
            <a:prstTxWarp prst="textNoShape">
              <a:avLst/>
            </a:prstTxWarp>
          </a:bodyPr>
          <a:lstStyle>
            <a:lvl1pPr algn="r" defTabSz="913620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5D8426DA-FCEA-463E-970E-EF94598B3221}" type="datetimeFigureOut">
              <a:rPr lang="ru-RU"/>
              <a:pPr>
                <a:defRPr/>
              </a:pPr>
              <a:t>16.05.2018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 bwMode="auto">
          <a:xfrm>
            <a:off x="3" y="6457875"/>
            <a:ext cx="4304703" cy="33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92" tIns="45848" rIns="91692" bIns="45848" numCol="1" anchor="b" anchorCtr="0" compatLnSpc="1">
            <a:prstTxWarp prst="textNoShape">
              <a:avLst/>
            </a:prstTxWarp>
          </a:bodyPr>
          <a:lstStyle>
            <a:lvl1pPr defTabSz="913620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 bwMode="auto">
          <a:xfrm>
            <a:off x="5621913" y="6457875"/>
            <a:ext cx="4304703" cy="33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92" tIns="45848" rIns="91692" bIns="45848" numCol="1" anchor="b" anchorCtr="0" compatLnSpc="1">
            <a:prstTxWarp prst="textNoShape">
              <a:avLst/>
            </a:prstTxWarp>
          </a:bodyPr>
          <a:lstStyle>
            <a:lvl1pPr algn="r" defTabSz="913620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5C7E60DB-27A9-4925-90E8-C22C8E6C03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7294067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3" y="3"/>
            <a:ext cx="4304703" cy="33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92" tIns="45848" rIns="91692" bIns="45848" numCol="1" anchor="t" anchorCtr="0" compatLnSpc="1">
            <a:prstTxWarp prst="textNoShape">
              <a:avLst/>
            </a:prstTxWarp>
          </a:bodyPr>
          <a:lstStyle>
            <a:lvl1pPr defTabSz="913620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5621913" y="3"/>
            <a:ext cx="4304703" cy="339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92" tIns="45848" rIns="91692" bIns="45848" numCol="1" anchor="t" anchorCtr="0" compatLnSpc="1">
            <a:prstTxWarp prst="textNoShape">
              <a:avLst/>
            </a:prstTxWarp>
          </a:bodyPr>
          <a:lstStyle>
            <a:lvl1pPr algn="r" defTabSz="913620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D2BB3AAF-5127-4A62-A5B1-03751FBACD76}" type="datetimeFigureOut">
              <a:rPr lang="ru-RU"/>
              <a:pPr>
                <a:defRPr/>
              </a:pPr>
              <a:t>16.05.2018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3900" y="508000"/>
            <a:ext cx="3402013" cy="2551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8" tIns="46630" rIns="93258" bIns="4663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991533" y="3228129"/>
            <a:ext cx="7945160" cy="3061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92" tIns="45848" rIns="91692" bIns="4584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3" y="6457875"/>
            <a:ext cx="4304703" cy="33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92" tIns="45848" rIns="91692" bIns="45848" numCol="1" anchor="b" anchorCtr="0" compatLnSpc="1">
            <a:prstTxWarp prst="textNoShape">
              <a:avLst/>
            </a:prstTxWarp>
          </a:bodyPr>
          <a:lstStyle>
            <a:lvl1pPr defTabSz="913620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5621913" y="6457875"/>
            <a:ext cx="4304703" cy="338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692" tIns="45848" rIns="91692" bIns="45848" numCol="1" anchor="b" anchorCtr="0" compatLnSpc="1">
            <a:prstTxWarp prst="textNoShape">
              <a:avLst/>
            </a:prstTxWarp>
          </a:bodyPr>
          <a:lstStyle>
            <a:lvl1pPr algn="r" defTabSz="913620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78F50B19-8AB5-4715-965C-84D15AEE548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0154389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56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8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3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6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805" algn="l" defTabSz="9135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568" algn="l" defTabSz="9135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7328" algn="l" defTabSz="9135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4091" algn="l" defTabSz="91352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402013" cy="25511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3" name="Заметки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0724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6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5431" indent="-290551" defTabSz="9136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2202" indent="-232440" defTabSz="9136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7083" indent="-232440" defTabSz="9136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1963" indent="-232440" defTabSz="9136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56844" indent="-232440" defTabSz="9136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21725" indent="-232440" defTabSz="9136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86604" indent="-232440" defTabSz="9136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51485" indent="-232440" defTabSz="9136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30725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36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55431" indent="-290551" defTabSz="9136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62202" indent="-232440" defTabSz="9136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27083" indent="-232440" defTabSz="9136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91963" indent="-232440" defTabSz="91362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56844" indent="-232440" defTabSz="9136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3021725" indent="-232440" defTabSz="9136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86604" indent="-232440" defTabSz="9136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951485" indent="-232440" defTabSz="9136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66C1FE9-EE85-41ED-96F9-F316C401CBFE}" type="slidenum">
              <a:rPr lang="ru-RU" altLang="ru-RU" smtClean="0"/>
              <a:pPr eaLnBrk="1" hangingPunct="1">
                <a:spcBef>
                  <a:spcPct val="0"/>
                </a:spcBef>
              </a:pPr>
              <a:t>1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758917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227388" y="485775"/>
            <a:ext cx="3438525" cy="25796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17512" y="3226349"/>
            <a:ext cx="7253347" cy="307083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133" tIns="47067" rIns="94133" bIns="47067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 smtClean="0"/>
          </a:p>
        </p:txBody>
      </p:sp>
    </p:spTree>
    <p:extLst>
      <p:ext uri="{BB962C8B-B14F-4D97-AF65-F5344CB8AC3E}">
        <p14:creationId xmlns:p14="http://schemas.microsoft.com/office/powerpoint/2010/main" val="3650571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8000"/>
            <a:ext cx="3400425" cy="255111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 smtClean="0"/>
          </a:p>
        </p:txBody>
      </p:sp>
      <p:sp>
        <p:nvSpPr>
          <p:cNvPr id="9220" name="Нижний колонтитул 3"/>
          <p:cNvSpPr txBox="1">
            <a:spLocks noGrp="1"/>
          </p:cNvSpPr>
          <p:nvPr/>
        </p:nvSpPr>
        <p:spPr bwMode="auto">
          <a:xfrm>
            <a:off x="0" y="6456378"/>
            <a:ext cx="4303313" cy="34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34" tIns="45769" rIns="91534" bIns="45769" anchor="b"/>
          <a:lstStyle>
            <a:lvl1pPr>
              <a:defRPr sz="15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endParaRPr lang="ru-RU" altLang="ru-RU" sz="1200" dirty="0">
              <a:solidFill>
                <a:srgbClr val="000000"/>
              </a:solidFill>
            </a:endParaRPr>
          </a:p>
        </p:txBody>
      </p:sp>
      <p:sp>
        <p:nvSpPr>
          <p:cNvPr id="9221" name="Номер слайда 4"/>
          <p:cNvSpPr txBox="1">
            <a:spLocks noGrp="1"/>
          </p:cNvSpPr>
          <p:nvPr/>
        </p:nvSpPr>
        <p:spPr bwMode="auto">
          <a:xfrm>
            <a:off x="5622595" y="6456378"/>
            <a:ext cx="4303313" cy="340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534" tIns="45769" rIns="91534" bIns="45769" anchor="b"/>
          <a:lstStyle>
            <a:lvl1pPr>
              <a:defRPr sz="15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>
              <a:defRPr sz="15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>
              <a:defRPr sz="15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>
              <a:defRPr sz="15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>
              <a:defRPr sz="15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defTabSz="777875" eaLnBrk="0" fontAlgn="base" hangingPunct="0">
              <a:spcBef>
                <a:spcPct val="0"/>
              </a:spcBef>
              <a:spcAft>
                <a:spcPct val="0"/>
              </a:spcAft>
              <a:defRPr sz="1500"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/>
            <a:fld id="{2D33E0EF-25B9-44B6-8E1B-7AFCADD7D052}" type="slidenum">
              <a:rPr lang="ru-RU" altLang="ru-RU" sz="1200">
                <a:solidFill>
                  <a:srgbClr val="000000"/>
                </a:solidFill>
              </a:rPr>
              <a:pPr algn="r"/>
              <a:t>13</a:t>
            </a:fld>
            <a:endParaRPr lang="ru-RU" altLang="ru-RU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653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263900" y="509588"/>
            <a:ext cx="3400425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/>
              </a:solidFill>
            </a:endParaRPr>
          </a:p>
        </p:txBody>
      </p:sp>
      <p:sp>
        <p:nvSpPr>
          <p:cNvPr id="11269" name="Номер слайда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fld id="{D2F0B8EB-86EF-4F9D-A653-BABB65854A86}" type="slidenum">
              <a:rPr lang="ru-RU" altLang="ru-RU">
                <a:solidFill>
                  <a:prstClr val="black"/>
                </a:solidFill>
              </a:rPr>
              <a:pPr/>
              <a:t>16</a:t>
            </a:fld>
            <a:endParaRPr lang="ru-RU" alt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9620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8000"/>
            <a:ext cx="3402013" cy="2551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8F50B19-8AB5-4715-965C-84D15AEE5480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5240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263900" y="508000"/>
            <a:ext cx="3402013" cy="25511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8F50B19-8AB5-4715-965C-84D15AEE5480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481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080" y="1254189"/>
            <a:ext cx="6966065" cy="5045825"/>
          </a:xfrm>
          <a:prstGeom prst="rect">
            <a:avLst/>
          </a:prstGeom>
        </p:spPr>
        <p:txBody>
          <a:bodyPr lIns="91352" tIns="45680" rIns="91352" bIns="45680"/>
          <a:lstStyle>
            <a:lvl1pPr marL="0" indent="0" algn="l">
              <a:buNone/>
              <a:defRPr sz="1400" b="0">
                <a:solidFill>
                  <a:srgbClr val="0070C0"/>
                </a:solidFill>
              </a:defRPr>
            </a:lvl1pPr>
            <a:lvl2pPr marL="456760" indent="0" algn="ctr">
              <a:buNone/>
              <a:defRPr/>
            </a:lvl2pPr>
            <a:lvl3pPr marL="913520" indent="0" algn="ctr">
              <a:buNone/>
              <a:defRPr/>
            </a:lvl3pPr>
            <a:lvl4pPr marL="1370281" indent="0" algn="ctr">
              <a:buNone/>
              <a:defRPr/>
            </a:lvl4pPr>
            <a:lvl5pPr marL="1827041" indent="0" algn="ctr">
              <a:buNone/>
              <a:defRPr/>
            </a:lvl5pPr>
            <a:lvl6pPr marL="2283805" indent="0" algn="ctr">
              <a:buNone/>
              <a:defRPr/>
            </a:lvl6pPr>
            <a:lvl7pPr marL="2740568" indent="0" algn="ctr">
              <a:buNone/>
              <a:defRPr/>
            </a:lvl7pPr>
            <a:lvl8pPr marL="3197328" indent="0" algn="ctr">
              <a:buNone/>
              <a:defRPr/>
            </a:lvl8pPr>
            <a:lvl9pPr marL="3654091" indent="0" algn="ctr">
              <a:buNone/>
              <a:defRPr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0" y="1204915"/>
            <a:ext cx="1928813" cy="5103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0070C0"/>
                </a:solidFill>
                <a:latin typeface="+mj-lt"/>
              </a:defRPr>
            </a:lvl1pPr>
            <a:lvl2pPr marL="456767" indent="0">
              <a:buNone/>
              <a:defRPr sz="1400" b="0">
                <a:solidFill>
                  <a:srgbClr val="0070C0"/>
                </a:solidFill>
                <a:latin typeface="+mj-lt"/>
              </a:defRPr>
            </a:lvl2pPr>
            <a:lvl3pPr marL="913524" indent="0">
              <a:buNone/>
              <a:defRPr sz="1400" b="0">
                <a:solidFill>
                  <a:srgbClr val="0070C0"/>
                </a:solidFill>
                <a:latin typeface="+mj-lt"/>
              </a:defRPr>
            </a:lvl3pPr>
            <a:lvl4pPr marL="1370284" indent="0">
              <a:buNone/>
              <a:defRPr sz="1400" b="0">
                <a:solidFill>
                  <a:srgbClr val="0070C0"/>
                </a:solidFill>
                <a:latin typeface="+mj-lt"/>
              </a:defRPr>
            </a:lvl4pPr>
            <a:lvl5pPr marL="1827044" indent="0">
              <a:buNone/>
              <a:defRPr sz="1400" b="0">
                <a:solidFill>
                  <a:srgbClr val="0070C0"/>
                </a:solidFill>
                <a:latin typeface="+mj-lt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920240" y="4"/>
            <a:ext cx="7223760" cy="1080655"/>
          </a:xfrm>
          <a:prstGeom prst="rect">
            <a:avLst/>
          </a:prstGeom>
        </p:spPr>
        <p:txBody>
          <a:bodyPr anchor="b"/>
          <a:lstStyle>
            <a:lvl1pPr>
              <a:defRPr sz="2200" b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834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8554" y="1197038"/>
            <a:ext cx="6966065" cy="5045825"/>
          </a:xfrm>
          <a:prstGeom prst="rect">
            <a:avLst/>
          </a:prstGeom>
        </p:spPr>
        <p:txBody>
          <a:bodyPr lIns="91352" tIns="45680" rIns="91352" bIns="45680"/>
          <a:lstStyle>
            <a:lvl1pPr marL="0" indent="0" algn="l">
              <a:buNone/>
              <a:defRPr sz="1400" b="0">
                <a:solidFill>
                  <a:srgbClr val="0070C0"/>
                </a:solidFill>
              </a:defRPr>
            </a:lvl1pPr>
            <a:lvl2pPr marL="456760" indent="0" algn="ctr">
              <a:buNone/>
              <a:defRPr/>
            </a:lvl2pPr>
            <a:lvl3pPr marL="913520" indent="0" algn="ctr">
              <a:buNone/>
              <a:defRPr/>
            </a:lvl3pPr>
            <a:lvl4pPr marL="1370281" indent="0" algn="ctr">
              <a:buNone/>
              <a:defRPr/>
            </a:lvl4pPr>
            <a:lvl5pPr marL="1827041" indent="0" algn="ctr">
              <a:buNone/>
              <a:defRPr/>
            </a:lvl5pPr>
            <a:lvl6pPr marL="2283805" indent="0" algn="ctr">
              <a:buNone/>
              <a:defRPr/>
            </a:lvl6pPr>
            <a:lvl7pPr marL="2740568" indent="0" algn="ctr">
              <a:buNone/>
              <a:defRPr/>
            </a:lvl7pPr>
            <a:lvl8pPr marL="3197328" indent="0" algn="ctr">
              <a:buNone/>
              <a:defRPr/>
            </a:lvl8pPr>
            <a:lvl9pPr marL="3654091" indent="0" algn="ctr">
              <a:buNone/>
              <a:defRPr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0" y="1204915"/>
            <a:ext cx="1928813" cy="5103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0070C0"/>
                </a:solidFill>
                <a:latin typeface="+mj-lt"/>
              </a:defRPr>
            </a:lvl1pPr>
            <a:lvl2pPr marL="456767" indent="0">
              <a:buNone/>
              <a:defRPr sz="1400" b="0">
                <a:solidFill>
                  <a:srgbClr val="0070C0"/>
                </a:solidFill>
                <a:latin typeface="+mj-lt"/>
              </a:defRPr>
            </a:lvl2pPr>
            <a:lvl3pPr marL="913524" indent="0">
              <a:buNone/>
              <a:defRPr sz="1400" b="0">
                <a:solidFill>
                  <a:srgbClr val="0070C0"/>
                </a:solidFill>
                <a:latin typeface="+mj-lt"/>
              </a:defRPr>
            </a:lvl3pPr>
            <a:lvl4pPr marL="1370284" indent="0">
              <a:buNone/>
              <a:defRPr sz="1400" b="0">
                <a:solidFill>
                  <a:srgbClr val="0070C0"/>
                </a:solidFill>
                <a:latin typeface="+mj-lt"/>
              </a:defRPr>
            </a:lvl4pPr>
            <a:lvl5pPr marL="1827044" indent="0">
              <a:buNone/>
              <a:defRPr sz="1400" b="0">
                <a:solidFill>
                  <a:srgbClr val="0070C0"/>
                </a:solidFill>
                <a:latin typeface="+mj-lt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920240" y="4"/>
            <a:ext cx="7223760" cy="1080655"/>
          </a:xfrm>
          <a:prstGeom prst="rect">
            <a:avLst/>
          </a:prstGeom>
        </p:spPr>
        <p:txBody>
          <a:bodyPr anchor="b"/>
          <a:lstStyle>
            <a:lvl1pPr>
              <a:defRPr sz="2200" b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3909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28556" y="4"/>
            <a:ext cx="7215447" cy="1080655"/>
          </a:xfrm>
          <a:prstGeom prst="rect">
            <a:avLst/>
          </a:prstGeom>
        </p:spPr>
        <p:txBody>
          <a:bodyPr anchor="b"/>
          <a:lstStyle>
            <a:lvl1pPr>
              <a:defRPr sz="2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18445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94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8091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52075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 userDrawn="1"/>
        </p:nvSpPr>
        <p:spPr bwMode="auto">
          <a:xfrm>
            <a:off x="2101850" y="1"/>
            <a:ext cx="704215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7858" tIns="38929" rIns="77858" bIns="38929" anchor="b"/>
          <a:lstStyle>
            <a:lvl1pPr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 eaLnBrk="0" hangingPunct="0"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defRPr/>
            </a:pPr>
            <a:r>
              <a:rPr lang="ru-RU" sz="1900" dirty="0">
                <a:solidFill>
                  <a:prstClr val="white"/>
                </a:solidFill>
                <a:latin typeface="Arial Narrow" pitchFamily="34" charset="0"/>
              </a:rPr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913764" y="1139588"/>
            <a:ext cx="7230236" cy="5143517"/>
          </a:xfrm>
          <a:prstGeom prst="rect">
            <a:avLst/>
          </a:prstGeom>
        </p:spPr>
        <p:txBody>
          <a:bodyPr lIns="109003" tIns="54506" rIns="109003" bIns="54506" anchor="b"/>
          <a:lstStyle>
            <a:lvl1pPr marL="0" indent="0">
              <a:buNone/>
              <a:defRPr sz="1500" b="0"/>
            </a:lvl1pPr>
            <a:lvl2pPr marL="545017" indent="0">
              <a:buNone/>
              <a:defRPr sz="2100"/>
            </a:lvl2pPr>
            <a:lvl3pPr marL="1090034" indent="0">
              <a:buNone/>
              <a:defRPr sz="1900"/>
            </a:lvl3pPr>
            <a:lvl4pPr marL="1635051" indent="0">
              <a:buNone/>
              <a:defRPr sz="1700"/>
            </a:lvl4pPr>
            <a:lvl5pPr marL="2180068" indent="0">
              <a:buNone/>
              <a:defRPr sz="1700"/>
            </a:lvl5pPr>
            <a:lvl6pPr marL="2725089" indent="0">
              <a:buNone/>
              <a:defRPr sz="1700"/>
            </a:lvl6pPr>
            <a:lvl7pPr marL="3270110" indent="0">
              <a:buNone/>
              <a:defRPr sz="1700"/>
            </a:lvl7pPr>
            <a:lvl8pPr marL="3815126" indent="0">
              <a:buNone/>
              <a:defRPr sz="1700"/>
            </a:lvl8pPr>
            <a:lvl9pPr marL="4360146" indent="0">
              <a:buNone/>
              <a:defRPr sz="17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470441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4315" y="1"/>
            <a:ext cx="9732546" cy="1073020"/>
          </a:xfrm>
          <a:prstGeom prst="rect">
            <a:avLst/>
          </a:prstGeom>
        </p:spPr>
        <p:txBody>
          <a:bodyPr lIns="77858" tIns="38929" rIns="77858" bIns="38929" anchor="b"/>
          <a:lstStyle>
            <a:lvl1pPr>
              <a:defRPr lang="ru-RU" sz="1900"/>
            </a:lvl1pPr>
          </a:lstStyle>
          <a:p>
            <a:pPr lvl="0"/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56759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019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" y="1068310"/>
            <a:ext cx="9144000" cy="5232903"/>
          </a:xfrm>
          <a:prstGeom prst="rect">
            <a:avLst/>
          </a:prstGeom>
        </p:spPr>
        <p:txBody>
          <a:bodyPr lIns="109003" tIns="54506" rIns="109003" bIns="54506"/>
          <a:lstStyle>
            <a:lvl1pPr marL="0" indent="0">
              <a:buNone/>
              <a:defRPr sz="3800"/>
            </a:lvl1pPr>
            <a:lvl2pPr marL="545017" indent="0">
              <a:buNone/>
              <a:defRPr sz="3300"/>
            </a:lvl2pPr>
            <a:lvl3pPr marL="1090034" indent="0">
              <a:buNone/>
              <a:defRPr sz="2900"/>
            </a:lvl3pPr>
            <a:lvl4pPr marL="1635051" indent="0">
              <a:buNone/>
              <a:defRPr sz="2400"/>
            </a:lvl4pPr>
            <a:lvl5pPr marL="2180068" indent="0">
              <a:buNone/>
              <a:defRPr sz="2400"/>
            </a:lvl5pPr>
            <a:lvl6pPr marL="2725089" indent="0">
              <a:buNone/>
              <a:defRPr sz="2400"/>
            </a:lvl6pPr>
            <a:lvl7pPr marL="3270110" indent="0">
              <a:buNone/>
              <a:defRPr sz="2400"/>
            </a:lvl7pPr>
            <a:lvl8pPr marL="3815126" indent="0">
              <a:buNone/>
              <a:defRPr sz="2400"/>
            </a:lvl8pPr>
            <a:lvl9pPr marL="4360146" indent="0">
              <a:buNone/>
              <a:defRPr sz="24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16187" y="7514274"/>
            <a:ext cx="7090117" cy="1126807"/>
          </a:xfrm>
          <a:prstGeom prst="rect">
            <a:avLst/>
          </a:prstGeom>
        </p:spPr>
        <p:txBody>
          <a:bodyPr lIns="109003" tIns="54506" rIns="109003" bIns="54506"/>
          <a:lstStyle>
            <a:lvl1pPr marL="0" indent="0">
              <a:buNone/>
              <a:defRPr sz="1700"/>
            </a:lvl1pPr>
            <a:lvl2pPr marL="545017" indent="0">
              <a:buNone/>
              <a:defRPr sz="1400"/>
            </a:lvl2pPr>
            <a:lvl3pPr marL="1090034" indent="0">
              <a:buNone/>
              <a:defRPr sz="1200"/>
            </a:lvl3pPr>
            <a:lvl4pPr marL="1635051" indent="0">
              <a:buNone/>
              <a:defRPr sz="1100"/>
            </a:lvl4pPr>
            <a:lvl5pPr marL="2180068" indent="0">
              <a:buNone/>
              <a:defRPr sz="1100"/>
            </a:lvl5pPr>
            <a:lvl6pPr marL="2725089" indent="0">
              <a:buNone/>
              <a:defRPr sz="1100"/>
            </a:lvl6pPr>
            <a:lvl7pPr marL="3270110" indent="0">
              <a:buNone/>
              <a:defRPr sz="1100"/>
            </a:lvl7pPr>
            <a:lvl8pPr marL="3815126" indent="0">
              <a:buNone/>
              <a:defRPr sz="1100"/>
            </a:lvl8pPr>
            <a:lvl9pPr marL="4360146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50903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28556" y="4"/>
            <a:ext cx="7215447" cy="1080655"/>
          </a:xfrm>
          <a:prstGeom prst="rect">
            <a:avLst/>
          </a:prstGeom>
        </p:spPr>
        <p:txBody>
          <a:bodyPr anchor="b"/>
          <a:lstStyle>
            <a:lvl1pPr>
              <a:defRPr sz="2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2346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94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52131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758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TT 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280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8554" y="1197038"/>
            <a:ext cx="6966065" cy="5045825"/>
          </a:xfrm>
          <a:prstGeom prst="rect">
            <a:avLst/>
          </a:prstGeom>
        </p:spPr>
        <p:txBody>
          <a:bodyPr lIns="91352" tIns="45680" rIns="91352" bIns="45680"/>
          <a:lstStyle>
            <a:lvl1pPr marL="0" indent="0" algn="l">
              <a:buNone/>
              <a:defRPr sz="1400" b="0">
                <a:solidFill>
                  <a:srgbClr val="0070C0"/>
                </a:solidFill>
              </a:defRPr>
            </a:lvl1pPr>
            <a:lvl2pPr marL="456760" indent="0" algn="ctr">
              <a:buNone/>
              <a:defRPr/>
            </a:lvl2pPr>
            <a:lvl3pPr marL="913520" indent="0" algn="ctr">
              <a:buNone/>
              <a:defRPr/>
            </a:lvl3pPr>
            <a:lvl4pPr marL="1370281" indent="0" algn="ctr">
              <a:buNone/>
              <a:defRPr/>
            </a:lvl4pPr>
            <a:lvl5pPr marL="1827041" indent="0" algn="ctr">
              <a:buNone/>
              <a:defRPr/>
            </a:lvl5pPr>
            <a:lvl6pPr marL="2283805" indent="0" algn="ctr">
              <a:buNone/>
              <a:defRPr/>
            </a:lvl6pPr>
            <a:lvl7pPr marL="2740568" indent="0" algn="ctr">
              <a:buNone/>
              <a:defRPr/>
            </a:lvl7pPr>
            <a:lvl8pPr marL="3197328" indent="0" algn="ctr">
              <a:buNone/>
              <a:defRPr/>
            </a:lvl8pPr>
            <a:lvl9pPr marL="3654091" indent="0" algn="ctr">
              <a:buNone/>
              <a:defRPr/>
            </a:lvl9pPr>
          </a:lstStyle>
          <a:p>
            <a:r>
              <a:rPr lang="ru-RU" dirty="0" smtClean="0"/>
              <a:t>Образец подзаголовка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0"/>
          </p:nvPr>
        </p:nvSpPr>
        <p:spPr>
          <a:xfrm>
            <a:off x="0" y="1204915"/>
            <a:ext cx="1928813" cy="51038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0">
                <a:solidFill>
                  <a:srgbClr val="0070C0"/>
                </a:solidFill>
                <a:latin typeface="+mj-lt"/>
              </a:defRPr>
            </a:lvl1pPr>
            <a:lvl2pPr marL="456767" indent="0">
              <a:buNone/>
              <a:defRPr sz="1400" b="0">
                <a:solidFill>
                  <a:srgbClr val="0070C0"/>
                </a:solidFill>
                <a:latin typeface="+mj-lt"/>
              </a:defRPr>
            </a:lvl2pPr>
            <a:lvl3pPr marL="913524" indent="0">
              <a:buNone/>
              <a:defRPr sz="1400" b="0">
                <a:solidFill>
                  <a:srgbClr val="0070C0"/>
                </a:solidFill>
                <a:latin typeface="+mj-lt"/>
              </a:defRPr>
            </a:lvl3pPr>
            <a:lvl4pPr marL="1370284" indent="0">
              <a:buNone/>
              <a:defRPr sz="1400" b="0">
                <a:solidFill>
                  <a:srgbClr val="0070C0"/>
                </a:solidFill>
                <a:latin typeface="+mj-lt"/>
              </a:defRPr>
            </a:lvl4pPr>
            <a:lvl5pPr marL="1827044" indent="0">
              <a:buNone/>
              <a:defRPr sz="1400" b="0">
                <a:solidFill>
                  <a:srgbClr val="0070C0"/>
                </a:solidFill>
                <a:latin typeface="+mj-lt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920240" y="4"/>
            <a:ext cx="7223760" cy="1080655"/>
          </a:xfrm>
          <a:prstGeom prst="rect">
            <a:avLst/>
          </a:prstGeom>
        </p:spPr>
        <p:txBody>
          <a:bodyPr anchor="b"/>
          <a:lstStyle>
            <a:lvl1pPr>
              <a:defRPr sz="2200" b="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6519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928556" y="4"/>
            <a:ext cx="7215447" cy="1080655"/>
          </a:xfrm>
          <a:prstGeom prst="rect">
            <a:avLst/>
          </a:prstGeom>
        </p:spPr>
        <p:txBody>
          <a:bodyPr anchor="b"/>
          <a:lstStyle>
            <a:lvl1pPr>
              <a:defRPr sz="22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8015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3"/>
            <a:ext cx="4038600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94"/>
            <a:ext cx="4038600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877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496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9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"/>
          <p:cNvGrpSpPr>
            <a:grpSpLocks/>
          </p:cNvGrpSpPr>
          <p:nvPr/>
        </p:nvGrpSpPr>
        <p:grpSpPr bwMode="auto">
          <a:xfrm>
            <a:off x="0" y="6318254"/>
            <a:ext cx="9144000" cy="539751"/>
            <a:chOff x="0" y="3974"/>
            <a:chExt cx="5760" cy="340"/>
          </a:xfrm>
        </p:grpSpPr>
        <p:sp>
          <p:nvSpPr>
            <p:cNvPr id="1034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alt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035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alt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036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/>
            </a:p>
          </p:txBody>
        </p:sp>
      </p:grpSp>
      <p:sp>
        <p:nvSpPr>
          <p:cNvPr id="1027" name="Rectangle 8"/>
          <p:cNvSpPr>
            <a:spLocks noChangeArrowheads="1"/>
          </p:cNvSpPr>
          <p:nvPr/>
        </p:nvSpPr>
        <p:spPr bwMode="auto">
          <a:xfrm>
            <a:off x="0" y="2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alt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28" name="Rectangle 9"/>
          <p:cNvSpPr>
            <a:spLocks noChangeArrowheads="1"/>
          </p:cNvSpPr>
          <p:nvPr/>
        </p:nvSpPr>
        <p:spPr bwMode="auto">
          <a:xfrm>
            <a:off x="1943100" y="2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alt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29" name="Line 10"/>
          <p:cNvSpPr>
            <a:spLocks noChangeShapeType="1"/>
          </p:cNvSpPr>
          <p:nvPr/>
        </p:nvSpPr>
        <p:spPr bwMode="auto">
          <a:xfrm>
            <a:off x="1936750" y="2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/>
          </a:p>
        </p:txBody>
      </p:sp>
      <p:sp>
        <p:nvSpPr>
          <p:cNvPr id="1030" name="Rectangle 14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alt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1031" name="Рисунок 1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8" t="28224" r="45898" b="43932"/>
          <a:stretch>
            <a:fillRect/>
          </a:stretch>
        </p:blipFill>
        <p:spPr bwMode="auto">
          <a:xfrm>
            <a:off x="19050" y="0"/>
            <a:ext cx="1905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Нижний колонтитул 3"/>
          <p:cNvSpPr txBox="1">
            <a:spLocks/>
          </p:cNvSpPr>
          <p:nvPr/>
        </p:nvSpPr>
        <p:spPr bwMode="auto">
          <a:xfrm>
            <a:off x="1924050" y="6403981"/>
            <a:ext cx="71485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50" tIns="32625" rIns="65250" bIns="32625"/>
          <a:lstStyle/>
          <a:p>
            <a:r>
              <a:rPr lang="ru-RU" altLang="ru-RU" sz="1000" dirty="0" smtClean="0">
                <a:solidFill>
                  <a:schemeClr val="bg1"/>
                </a:solidFill>
                <a:latin typeface="Arial" charset="0"/>
              </a:rPr>
              <a:t>Организация работы по устранению нарушений охранных зон и минимальных расстояний и не допущению новых</a:t>
            </a:r>
            <a:endParaRPr lang="ru-RU" altLang="ru-RU" sz="1000" baseline="0" dirty="0">
              <a:solidFill>
                <a:schemeClr val="bg1"/>
              </a:solidFill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07950" y="6443667"/>
            <a:ext cx="1943100" cy="369251"/>
          </a:xfrm>
          <a:prstGeom prst="rect">
            <a:avLst/>
          </a:prstGeom>
          <a:noFill/>
          <a:ln>
            <a:noFill/>
          </a:ln>
          <a:extLst/>
        </p:spPr>
        <p:txBody>
          <a:bodyPr lIns="91352" tIns="45680" rIns="91352" bIns="4568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235A37EF-2093-43BE-B07D-1CE2EF75F1C1}" type="slidenum">
              <a:rPr lang="ru-RU" smtClean="0">
                <a:solidFill>
                  <a:schemeClr val="bg1"/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ru-RU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90" r:id="rId5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676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352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0281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7041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2186" indent="-22838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68947" indent="-22838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5710" indent="-22838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2472" indent="-22838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60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20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1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41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05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8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28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91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"/>
          <p:cNvGrpSpPr>
            <a:grpSpLocks/>
          </p:cNvGrpSpPr>
          <p:nvPr/>
        </p:nvGrpSpPr>
        <p:grpSpPr bwMode="auto">
          <a:xfrm>
            <a:off x="0" y="6318254"/>
            <a:ext cx="9144000" cy="539751"/>
            <a:chOff x="0" y="3974"/>
            <a:chExt cx="5760" cy="340"/>
          </a:xfrm>
        </p:grpSpPr>
        <p:sp>
          <p:nvSpPr>
            <p:cNvPr id="1034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alt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035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alt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036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027" name="Rectangle 8"/>
          <p:cNvSpPr>
            <a:spLocks noChangeArrowheads="1"/>
          </p:cNvSpPr>
          <p:nvPr/>
        </p:nvSpPr>
        <p:spPr bwMode="auto">
          <a:xfrm>
            <a:off x="0" y="2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alt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28" name="Rectangle 9"/>
          <p:cNvSpPr>
            <a:spLocks noChangeArrowheads="1"/>
          </p:cNvSpPr>
          <p:nvPr/>
        </p:nvSpPr>
        <p:spPr bwMode="auto">
          <a:xfrm>
            <a:off x="1943100" y="2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alt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29" name="Line 10"/>
          <p:cNvSpPr>
            <a:spLocks noChangeShapeType="1"/>
          </p:cNvSpPr>
          <p:nvPr/>
        </p:nvSpPr>
        <p:spPr bwMode="auto">
          <a:xfrm>
            <a:off x="1936750" y="2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14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alt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1031" name="Рисунок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8" t="28224" r="45898" b="43932"/>
          <a:stretch>
            <a:fillRect/>
          </a:stretch>
        </p:blipFill>
        <p:spPr bwMode="auto">
          <a:xfrm>
            <a:off x="19050" y="0"/>
            <a:ext cx="1905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Нижний колонтитул 3"/>
          <p:cNvSpPr txBox="1">
            <a:spLocks/>
          </p:cNvSpPr>
          <p:nvPr/>
        </p:nvSpPr>
        <p:spPr bwMode="auto">
          <a:xfrm>
            <a:off x="1924050" y="6403981"/>
            <a:ext cx="71485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50" tIns="32625" rIns="65250" bIns="32625"/>
          <a:lstStyle/>
          <a:p>
            <a:r>
              <a:rPr lang="ru-RU" altLang="ru-RU" sz="1100" dirty="0">
                <a:solidFill>
                  <a:srgbClr val="FFFFFF"/>
                </a:solidFill>
              </a:rPr>
              <a:t>Производственный отдел по эксплуатации магистральных газопроводов ООО «Газпром трансгаз Москва»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07950" y="6443667"/>
            <a:ext cx="1943100" cy="369251"/>
          </a:xfrm>
          <a:prstGeom prst="rect">
            <a:avLst/>
          </a:prstGeom>
          <a:noFill/>
          <a:ln>
            <a:noFill/>
          </a:ln>
          <a:extLst/>
        </p:spPr>
        <p:txBody>
          <a:bodyPr lIns="91352" tIns="45680" rIns="91352" bIns="4568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235A37EF-2093-43BE-B07D-1CE2EF75F1C1}" type="slidenum">
              <a:rPr lang="ru-RU" smtClean="0">
                <a:solidFill>
                  <a:srgbClr val="FFFFFF"/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917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676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352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0281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7041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2186" indent="-22838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68947" indent="-22838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5710" indent="-22838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2472" indent="-22838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60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20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1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41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05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8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28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91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4"/>
          <p:cNvGrpSpPr>
            <a:grpSpLocks/>
          </p:cNvGrpSpPr>
          <p:nvPr/>
        </p:nvGrpSpPr>
        <p:grpSpPr bwMode="auto">
          <a:xfrm>
            <a:off x="0" y="6318254"/>
            <a:ext cx="9144000" cy="539751"/>
            <a:chOff x="0" y="3974"/>
            <a:chExt cx="5760" cy="340"/>
          </a:xfrm>
        </p:grpSpPr>
        <p:sp>
          <p:nvSpPr>
            <p:cNvPr id="1034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alt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035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/>
            <a:p>
              <a:endParaRPr lang="ru-RU" altLang="ru-RU" sz="170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1036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endParaRPr lang="ru-RU">
                <a:solidFill>
                  <a:srgbClr val="000000"/>
                </a:solidFill>
              </a:endParaRPr>
            </a:p>
          </p:txBody>
        </p:sp>
      </p:grpSp>
      <p:sp>
        <p:nvSpPr>
          <p:cNvPr id="1027" name="Rectangle 8"/>
          <p:cNvSpPr>
            <a:spLocks noChangeArrowheads="1"/>
          </p:cNvSpPr>
          <p:nvPr/>
        </p:nvSpPr>
        <p:spPr bwMode="auto">
          <a:xfrm>
            <a:off x="0" y="2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alt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28" name="Rectangle 9"/>
          <p:cNvSpPr>
            <a:spLocks noChangeArrowheads="1"/>
          </p:cNvSpPr>
          <p:nvPr/>
        </p:nvSpPr>
        <p:spPr bwMode="auto">
          <a:xfrm>
            <a:off x="1943100" y="2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alt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029" name="Line 10"/>
          <p:cNvSpPr>
            <a:spLocks noChangeShapeType="1"/>
          </p:cNvSpPr>
          <p:nvPr/>
        </p:nvSpPr>
        <p:spPr bwMode="auto">
          <a:xfrm>
            <a:off x="1936750" y="2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030" name="Rectangle 14"/>
          <p:cNvSpPr>
            <a:spLocks noChangeArrowheads="1"/>
          </p:cNvSpPr>
          <p:nvPr/>
        </p:nvSpPr>
        <p:spPr bwMode="auto">
          <a:xfrm>
            <a:off x="755650" y="7605713"/>
            <a:ext cx="4103688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/>
          <a:p>
            <a:endParaRPr lang="ru-RU" alt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  <p:pic>
        <p:nvPicPr>
          <p:cNvPr id="1031" name="Рисунок 1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8" t="28224" r="45898" b="43932"/>
          <a:stretch>
            <a:fillRect/>
          </a:stretch>
        </p:blipFill>
        <p:spPr bwMode="auto">
          <a:xfrm>
            <a:off x="19050" y="0"/>
            <a:ext cx="1905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2" name="Нижний колонтитул 3"/>
          <p:cNvSpPr txBox="1">
            <a:spLocks/>
          </p:cNvSpPr>
          <p:nvPr/>
        </p:nvSpPr>
        <p:spPr bwMode="auto">
          <a:xfrm>
            <a:off x="1924050" y="6403981"/>
            <a:ext cx="71485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5250" tIns="32625" rIns="65250" bIns="32625"/>
          <a:lstStyle/>
          <a:p>
            <a:r>
              <a:rPr lang="ru-RU" altLang="ru-RU" sz="1100">
                <a:solidFill>
                  <a:srgbClr val="FFFFFF"/>
                </a:solidFill>
              </a:rPr>
              <a:t>Производственный отдел по эксплуатации магистральных газопроводов ООО «Газпром трансгаз Москва»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107950" y="6443667"/>
            <a:ext cx="1943100" cy="369251"/>
          </a:xfrm>
          <a:prstGeom prst="rect">
            <a:avLst/>
          </a:prstGeom>
          <a:noFill/>
          <a:ln>
            <a:noFill/>
          </a:ln>
          <a:extLst/>
        </p:spPr>
        <p:txBody>
          <a:bodyPr lIns="91352" tIns="45680" rIns="91352" bIns="4568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fld id="{235A37EF-2093-43BE-B07D-1CE2EF75F1C1}" type="slidenum">
              <a:rPr lang="ru-RU" smtClean="0">
                <a:solidFill>
                  <a:srgbClr val="FFFFFF"/>
                </a:solidFill>
                <a:latin typeface="Arial Narrow" pitchFamily="34" charset="0"/>
              </a:rPr>
              <a:pPr>
                <a:defRPr/>
              </a:pPr>
              <a:t>‹#›</a:t>
            </a:fld>
            <a:endParaRPr lang="ru-RU" dirty="0">
              <a:solidFill>
                <a:srgbClr val="FFFFFF"/>
              </a:solidFill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75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5pPr>
      <a:lvl6pPr marL="45676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6pPr>
      <a:lvl7pPr marL="913520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7pPr>
      <a:lvl8pPr marL="1370281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8pPr>
      <a:lvl9pPr marL="1827041" algn="l" rtl="0" fontAlgn="base">
        <a:spcBef>
          <a:spcPct val="0"/>
        </a:spcBef>
        <a:spcAft>
          <a:spcPct val="0"/>
        </a:spcAft>
        <a:defRPr sz="2600">
          <a:solidFill>
            <a:schemeClr val="bg1"/>
          </a:solidFill>
          <a:latin typeface="Arial Narrow" pitchFamily="34" charset="0"/>
        </a:defRPr>
      </a:lvl9pPr>
    </p:titleStyle>
    <p:bodyStyle>
      <a:lvl1pPr marL="341313" indent="-341313" algn="l" rtl="0" eaLnBrk="0" fontAlgn="base" hangingPunct="0">
        <a:spcBef>
          <a:spcPct val="20000"/>
        </a:spcBef>
        <a:spcAft>
          <a:spcPct val="0"/>
        </a:spcAft>
        <a:buChar char="•"/>
        <a:defRPr sz="2600" b="1">
          <a:solidFill>
            <a:srgbClr val="003366"/>
          </a:solidFill>
          <a:latin typeface="+mn-lt"/>
          <a:ea typeface="+mn-ea"/>
          <a:cs typeface="+mn-cs"/>
        </a:defRPr>
      </a:lvl1pPr>
      <a:lvl2pPr marL="7413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 charset="0"/>
        </a:defRPr>
      </a:lvl2pPr>
      <a:lvl3pPr marL="1141413" indent="-2270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 charset="0"/>
        </a:defRPr>
      </a:lvl3pPr>
      <a:lvl4pPr marL="1598613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 charset="0"/>
        </a:defRPr>
      </a:lvl4pPr>
      <a:lvl5pPr marL="2054225" indent="-2270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5pPr>
      <a:lvl6pPr marL="2512186" indent="-22838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68947" indent="-22838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5710" indent="-22838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2472" indent="-22838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60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520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281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041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805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568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328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091" algn="l" defTabSz="91352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4"/>
          <p:cNvGrpSpPr>
            <a:grpSpLocks/>
          </p:cNvGrpSpPr>
          <p:nvPr userDrawn="1"/>
        </p:nvGrpSpPr>
        <p:grpSpPr bwMode="auto">
          <a:xfrm>
            <a:off x="0" y="6318251"/>
            <a:ext cx="9144000" cy="539749"/>
            <a:chOff x="0" y="3974"/>
            <a:chExt cx="5760" cy="340"/>
          </a:xfrm>
        </p:grpSpPr>
        <p:sp>
          <p:nvSpPr>
            <p:cNvPr id="2058" name="Rectangle 5"/>
            <p:cNvSpPr>
              <a:spLocks noChangeArrowheads="1"/>
            </p:cNvSpPr>
            <p:nvPr userDrawn="1"/>
          </p:nvSpPr>
          <p:spPr bwMode="auto">
            <a:xfrm>
              <a:off x="0" y="3974"/>
              <a:ext cx="1220" cy="340"/>
            </a:xfrm>
            <a:prstGeom prst="rect">
              <a:avLst/>
            </a:prstGeom>
            <a:solidFill>
              <a:srgbClr val="0066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defTabSz="582613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582613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582613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582613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582613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5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2059" name="Rectangle 6"/>
            <p:cNvSpPr>
              <a:spLocks noChangeArrowheads="1"/>
            </p:cNvSpPr>
            <p:nvPr userDrawn="1"/>
          </p:nvSpPr>
          <p:spPr bwMode="auto">
            <a:xfrm>
              <a:off x="1224" y="3974"/>
              <a:ext cx="4536" cy="340"/>
            </a:xfrm>
            <a:prstGeom prst="rect">
              <a:avLst/>
            </a:prstGeom>
            <a:solidFill>
              <a:srgbClr val="3399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 anchor="ctr"/>
            <a:lstStyle>
              <a:lvl1pPr defTabSz="582613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defTabSz="582613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defTabSz="582613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defTabSz="582613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defTabSz="582613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defTabSz="582613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>
                <a:defRPr/>
              </a:pPr>
              <a:endParaRPr lang="ru-RU" altLang="ru-RU" sz="1500" smtClean="0">
                <a:solidFill>
                  <a:srgbClr val="FFFFFF"/>
                </a:solidFill>
                <a:latin typeface="Arial Narrow" pitchFamily="34" charset="0"/>
              </a:endParaRPr>
            </a:p>
          </p:txBody>
        </p:sp>
        <p:sp>
          <p:nvSpPr>
            <p:cNvPr id="2060" name="Line 7"/>
            <p:cNvSpPr>
              <a:spLocks noChangeShapeType="1"/>
            </p:cNvSpPr>
            <p:nvPr userDrawn="1"/>
          </p:nvSpPr>
          <p:spPr bwMode="auto">
            <a:xfrm>
              <a:off x="1220" y="3974"/>
              <a:ext cx="0" cy="34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 anchor="ctr"/>
            <a:lstStyle/>
            <a:p>
              <a:pPr eaLnBrk="0" hangingPunct="0"/>
              <a:endParaRPr lang="ru-RU" sz="1100" smtClean="0">
                <a:solidFill>
                  <a:prstClr val="black"/>
                </a:solidFill>
                <a:cs typeface="Arial" charset="0"/>
              </a:endParaRPr>
            </a:p>
          </p:txBody>
        </p:sp>
      </p:grpSp>
      <p:sp>
        <p:nvSpPr>
          <p:cNvPr id="2051" name="Rectangle 8"/>
          <p:cNvSpPr>
            <a:spLocks noChangeArrowheads="1"/>
          </p:cNvSpPr>
          <p:nvPr userDrawn="1"/>
        </p:nvSpPr>
        <p:spPr bwMode="auto">
          <a:xfrm>
            <a:off x="0" y="1"/>
            <a:ext cx="1936750" cy="1079500"/>
          </a:xfrm>
          <a:prstGeom prst="rect">
            <a:avLst/>
          </a:prstGeom>
          <a:solidFill>
            <a:srgbClr val="0066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58261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58261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58261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58261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58261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sz="15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052" name="Rectangle 9"/>
          <p:cNvSpPr>
            <a:spLocks noChangeArrowheads="1"/>
          </p:cNvSpPr>
          <p:nvPr userDrawn="1"/>
        </p:nvSpPr>
        <p:spPr bwMode="auto">
          <a:xfrm>
            <a:off x="1943100" y="1"/>
            <a:ext cx="7200900" cy="1079500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58261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58261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58261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58261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58261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sz="15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2053" name="Line 10"/>
          <p:cNvSpPr>
            <a:spLocks noChangeShapeType="1"/>
          </p:cNvSpPr>
          <p:nvPr userDrawn="1"/>
        </p:nvSpPr>
        <p:spPr bwMode="auto">
          <a:xfrm>
            <a:off x="1936750" y="1"/>
            <a:ext cx="0" cy="1079500"/>
          </a:xfrm>
          <a:prstGeom prst="line">
            <a:avLst/>
          </a:prstGeom>
          <a:noFill/>
          <a:ln w="158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 anchor="ctr"/>
          <a:lstStyle/>
          <a:p>
            <a:pPr eaLnBrk="0" hangingPunct="0"/>
            <a:endParaRPr lang="ru-RU" sz="1100" smtClean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54" name="Rectangle 14"/>
          <p:cNvSpPr>
            <a:spLocks noChangeArrowheads="1"/>
          </p:cNvSpPr>
          <p:nvPr userDrawn="1"/>
        </p:nvSpPr>
        <p:spPr bwMode="auto">
          <a:xfrm>
            <a:off x="754064" y="7605184"/>
            <a:ext cx="410527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defTabSz="58261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58261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58261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58261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58261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5826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endParaRPr lang="ru-RU" altLang="ru-RU" sz="1500" smtClean="0">
              <a:solidFill>
                <a:srgbClr val="FFFFFF"/>
              </a:solidFill>
              <a:latin typeface="Arial Narrow" pitchFamily="34" charset="0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 userDrawn="1"/>
        </p:nvSpPr>
        <p:spPr bwMode="auto">
          <a:xfrm>
            <a:off x="107950" y="6443134"/>
            <a:ext cx="1943100" cy="251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556" tIns="40781" rIns="81556" bIns="40781">
            <a:spAutoFit/>
          </a:bodyPr>
          <a:lstStyle>
            <a:lvl1pPr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555625" indent="-214313"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855663" indent="-171450"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196975" indent="-171450"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539875" indent="-171450"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19970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4542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29114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368675" indent="-171450" defTabSz="6842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473DC993-077D-4ECB-82B7-8D7FEE41BD7F}" type="slidenum">
              <a:rPr lang="ru-RU" altLang="ru-RU" smtClean="0">
                <a:solidFill>
                  <a:prstClr val="white"/>
                </a:solidFill>
                <a:latin typeface="Arial Narrow" pitchFamily="34" charset="0"/>
              </a:rPr>
              <a:pPr/>
              <a:t>‹#›</a:t>
            </a:fld>
            <a:endParaRPr lang="ru-RU" altLang="ru-RU" smtClean="0">
              <a:solidFill>
                <a:prstClr val="white"/>
              </a:solidFill>
              <a:latin typeface="Arial Narrow" pitchFamily="34" charset="0"/>
            </a:endParaRPr>
          </a:p>
        </p:txBody>
      </p:sp>
      <p:sp>
        <p:nvSpPr>
          <p:cNvPr id="14" name="TextBox 16"/>
          <p:cNvSpPr txBox="1">
            <a:spLocks noChangeArrowheads="1"/>
          </p:cNvSpPr>
          <p:nvPr userDrawn="1"/>
        </p:nvSpPr>
        <p:spPr bwMode="auto">
          <a:xfrm>
            <a:off x="2051050" y="6496051"/>
            <a:ext cx="7092950" cy="153888"/>
          </a:xfrm>
          <a:prstGeom prst="rect">
            <a:avLst/>
          </a:prstGeom>
          <a:noFill/>
          <a:ln>
            <a:noFill/>
          </a:ln>
          <a:extLst/>
        </p:spPr>
        <p:txBody>
          <a:bodyPr lIns="77841" tIns="0" rIns="77841"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ru-RU" altLang="ru-RU" sz="1000" dirty="0" smtClean="0">
                <a:solidFill>
                  <a:prstClr val="white"/>
                </a:solidFill>
                <a:latin typeface="Arial Narrow" pitchFamily="34" charset="0"/>
                <a:cs typeface="Arial" charset="0"/>
              </a:rPr>
              <a:t>Организация работы по устранению нарушений ОЗ и МР</a:t>
            </a:r>
            <a:endParaRPr lang="ru-RU" altLang="ru-RU" sz="1000" dirty="0">
              <a:solidFill>
                <a:prstClr val="white"/>
              </a:solidFill>
              <a:latin typeface="Arial Narrow" pitchFamily="34" charset="0"/>
              <a:cs typeface="Arial" charset="0"/>
            </a:endParaRPr>
          </a:p>
        </p:txBody>
      </p:sp>
      <p:pic>
        <p:nvPicPr>
          <p:cNvPr id="2057" name="Picture 13" descr="C:\Users\026-Putova\Desktop\Безымянный-1.jp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-10583"/>
            <a:ext cx="1944688" cy="109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722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582613" rtl="0" eaLnBrk="0" fontAlgn="base" hangingPunct="0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+mj-lt"/>
          <a:ea typeface="+mj-ea"/>
          <a:cs typeface="+mj-cs"/>
        </a:defRPr>
      </a:lvl1pPr>
      <a:lvl2pPr algn="l" defTabSz="582613" rtl="0" eaLnBrk="0" fontAlgn="base" hangingPunct="0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 Narrow" pitchFamily="34" charset="0"/>
        </a:defRPr>
      </a:lvl2pPr>
      <a:lvl3pPr algn="l" defTabSz="582613" rtl="0" eaLnBrk="0" fontAlgn="base" hangingPunct="0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 Narrow" pitchFamily="34" charset="0"/>
        </a:defRPr>
      </a:lvl3pPr>
      <a:lvl4pPr algn="l" defTabSz="582613" rtl="0" eaLnBrk="0" fontAlgn="base" hangingPunct="0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 Narrow" pitchFamily="34" charset="0"/>
        </a:defRPr>
      </a:lvl4pPr>
      <a:lvl5pPr algn="l" defTabSz="582613" rtl="0" eaLnBrk="0" fontAlgn="base" hangingPunct="0">
        <a:spcBef>
          <a:spcPct val="0"/>
        </a:spcBef>
        <a:spcAft>
          <a:spcPct val="0"/>
        </a:spcAft>
        <a:defRPr sz="2300">
          <a:solidFill>
            <a:schemeClr val="bg1"/>
          </a:solidFill>
          <a:latin typeface="Arial Narrow" pitchFamily="34" charset="0"/>
        </a:defRPr>
      </a:lvl5pPr>
      <a:lvl6pPr marL="545017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 Narrow" pitchFamily="34" charset="0"/>
        </a:defRPr>
      </a:lvl6pPr>
      <a:lvl7pPr marL="1090034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 Narrow" pitchFamily="34" charset="0"/>
        </a:defRPr>
      </a:lvl7pPr>
      <a:lvl8pPr marL="1635051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 Narrow" pitchFamily="34" charset="0"/>
        </a:defRPr>
      </a:lvl8pPr>
      <a:lvl9pPr marL="2180068" algn="l" rtl="0" fontAlgn="base">
        <a:spcBef>
          <a:spcPct val="0"/>
        </a:spcBef>
        <a:spcAft>
          <a:spcPct val="0"/>
        </a:spcAft>
        <a:defRPr sz="3100">
          <a:solidFill>
            <a:schemeClr val="bg1"/>
          </a:solidFill>
          <a:latin typeface="Arial Narrow" pitchFamily="34" charset="0"/>
        </a:defRPr>
      </a:lvl9pPr>
    </p:titleStyle>
    <p:bodyStyle>
      <a:lvl1pPr marL="304800" indent="-304800" algn="l" defTabSz="582613" rtl="0" eaLnBrk="0" fontAlgn="base" hangingPunct="0">
        <a:spcBef>
          <a:spcPct val="20000"/>
        </a:spcBef>
        <a:spcAft>
          <a:spcPct val="0"/>
        </a:spcAft>
        <a:buChar char="•"/>
        <a:defRPr sz="2300" b="1">
          <a:solidFill>
            <a:srgbClr val="003366"/>
          </a:solidFill>
          <a:latin typeface="+mn-lt"/>
          <a:ea typeface="+mn-ea"/>
          <a:cs typeface="+mn-cs"/>
        </a:defRPr>
      </a:lvl1pPr>
      <a:lvl2pPr marL="660400" indent="-252413" algn="l" defTabSz="582613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Arial" charset="0"/>
        </a:defRPr>
      </a:lvl2pPr>
      <a:lvl3pPr marL="1017588" indent="-201613" algn="l" defTabSz="582613" rtl="0" eaLnBrk="0" fontAlgn="base" hangingPunct="0">
        <a:spcBef>
          <a:spcPct val="20000"/>
        </a:spcBef>
        <a:spcAft>
          <a:spcPct val="0"/>
        </a:spcAft>
        <a:buChar char="•"/>
        <a:defRPr sz="2100">
          <a:solidFill>
            <a:schemeClr val="tx1"/>
          </a:solidFill>
          <a:latin typeface="Arial" charset="0"/>
        </a:defRPr>
      </a:lvl3pPr>
      <a:lvl4pPr marL="1427163" indent="-201613" algn="l" defTabSz="582613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Arial" charset="0"/>
        </a:defRPr>
      </a:lvl4pPr>
      <a:lvl5pPr marL="1833563" indent="-203200" algn="l" defTabSz="582613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Arial" charset="0"/>
        </a:defRPr>
      </a:lvl5pPr>
      <a:lvl6pPr marL="2997599" indent="-272509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charset="0"/>
        </a:defRPr>
      </a:lvl6pPr>
      <a:lvl7pPr marL="3542616" indent="-272509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charset="0"/>
        </a:defRPr>
      </a:lvl7pPr>
      <a:lvl8pPr marL="4087636" indent="-272509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charset="0"/>
        </a:defRPr>
      </a:lvl8pPr>
      <a:lvl9pPr marL="4632655" indent="-272509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Arial" charset="0"/>
        </a:defRPr>
      </a:lvl9pPr>
    </p:bodyStyle>
    <p:otherStyle>
      <a:defPPr>
        <a:defRPr lang="ru-RU"/>
      </a:defPPr>
      <a:lvl1pPr marL="0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5017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90034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5051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80068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5089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70110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15126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60146" algn="l" defTabSz="1090034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726-Levicky\Desktop\&#1041;&#1055;&#1051;&#1040;%20&#1043;&#1040;&#1079;&#1087;&#1088;&#1086;&#1084;%20&#1082;&#1086;&#1089;&#1084;&#1080;&#1095;&#1077;&#1089;&#1082;&#1080;&#1077;%20&#1089;&#1080;&#1089;&#1090;&#1077;&#1084;&#1099;\&#1060;&#1086;&#1090;&#1086;-&#1074;&#1080;&#1076;&#1077;&#1086;\20150915_120430.mp4" TargetMode="Externa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440597" y="2111080"/>
            <a:ext cx="7239000" cy="30225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 algn="just"/>
            <a:r>
              <a:rPr lang="ru-RU" altLang="ru-RU" sz="2600" dirty="0" smtClean="0">
                <a:latin typeface="Arial" charset="0"/>
              </a:rPr>
              <a:t>Организация работы по устранению нарушений охранных зон и минимальных расстояний и не допущению новых</a:t>
            </a:r>
            <a:br>
              <a:rPr lang="ru-RU" altLang="ru-RU" sz="2600" dirty="0" smtClean="0">
                <a:latin typeface="Arial" charset="0"/>
              </a:rPr>
            </a:br>
            <a:r>
              <a:rPr lang="ru-RU" altLang="ru-RU" sz="2600" dirty="0" smtClean="0">
                <a:latin typeface="Arial" charset="0"/>
              </a:rPr>
              <a:t/>
            </a:r>
            <a:br>
              <a:rPr lang="ru-RU" altLang="ru-RU" sz="2600" dirty="0" smtClean="0">
                <a:latin typeface="Arial" charset="0"/>
              </a:rPr>
            </a:br>
            <a:r>
              <a:rPr lang="ru-RU" altLang="ru-RU" sz="2600" dirty="0" smtClean="0">
                <a:latin typeface="Arial" charset="0"/>
              </a:rPr>
              <a:t>Заместитель начальника Управления – начальник производственного отдела по эксплуатации магистральных газопроводов</a:t>
            </a:r>
            <a:br>
              <a:rPr lang="ru-RU" altLang="ru-RU" sz="2600" dirty="0" smtClean="0">
                <a:latin typeface="Arial" charset="0"/>
              </a:rPr>
            </a:br>
            <a:r>
              <a:rPr lang="ru-RU" altLang="ru-RU" sz="2600" dirty="0" smtClean="0">
                <a:latin typeface="Arial" charset="0"/>
              </a:rPr>
              <a:t>Свиридов А.М.</a:t>
            </a:r>
            <a:endParaRPr lang="ru-RU" altLang="ru-RU" sz="2000" b="1" dirty="0" smtClean="0">
              <a:latin typeface="Arial" charset="0"/>
            </a:endParaRPr>
          </a:p>
        </p:txBody>
      </p:sp>
      <p:pic>
        <p:nvPicPr>
          <p:cNvPr id="2052" name="Рисунок 1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8" t="28224" r="45898" b="43932"/>
          <a:stretch>
            <a:fillRect/>
          </a:stretch>
        </p:blipFill>
        <p:spPr bwMode="auto">
          <a:xfrm>
            <a:off x="19050" y="0"/>
            <a:ext cx="190500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9"/>
          <p:cNvSpPr>
            <a:spLocks noChangeArrowheads="1"/>
          </p:cNvSpPr>
          <p:nvPr/>
        </p:nvSpPr>
        <p:spPr bwMode="auto">
          <a:xfrm>
            <a:off x="19050" y="6318254"/>
            <a:ext cx="9124950" cy="539751"/>
          </a:xfrm>
          <a:prstGeom prst="rect">
            <a:avLst/>
          </a:prstGeom>
          <a:solidFill>
            <a:srgbClr val="0033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ru-RU" altLang="ru-RU" sz="1700">
              <a:solidFill>
                <a:srgbClr val="FFFFFF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2048-kotlyar\Documents\Котляр Е.А\Доклады\Организация эксплуатации ЛЧ МГ ООО ГТМ с учетом их технического состояния (Самара)\Грязовец-КГМО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312" y="1128716"/>
            <a:ext cx="2114162" cy="30405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 bwMode="auto">
          <a:xfrm>
            <a:off x="1928813" y="0"/>
            <a:ext cx="7215187" cy="1081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Устранение нарушений в рамках капитального ремонта</a:t>
            </a:r>
          </a:p>
        </p:txBody>
      </p:sp>
      <p:pic>
        <p:nvPicPr>
          <p:cNvPr id="4098" name="Picture 2" descr="C:\Users\2048-kotlyar\Documents\Котляр Е.А\Доклады\Организация эксплуатации ЛЧ МГ ООО ГТМ с учетом их технического состояния (Самара)\Грязовец-КГМО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6" y="1128716"/>
            <a:ext cx="2095500" cy="30405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2048-kotlyar\Documents\Котляр Е.А\Доклады\Организация эксплуатации ЛЧ МГ ООО ГТМ с учетом их технического состояния (Самара)\Грязовец-КГМО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532" y="3095627"/>
            <a:ext cx="2132707" cy="30405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2048-kotlyar\Documents\Котляр Е.А\Доклады\Организация эксплуатации ЛЧ МГ ООО ГТМ с учетом их технического состояния (Самара)\Грязовец-КГМО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779" y="3095627"/>
            <a:ext cx="2097977" cy="30405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4862518" y="3490912"/>
            <a:ext cx="1914525" cy="1125008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 bwMode="auto">
          <a:xfrm>
            <a:off x="2814638" y="3624263"/>
            <a:ext cx="1893888" cy="18573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pic>
        <p:nvPicPr>
          <p:cNvPr id="1026" name="Picture 2" descr="C:\Users\2048-kotlyar\Documents\Котляр Е.А\Доклады\Организация эксплуатации ЛЧ МГ ООО ГТМ с учетом их технического состояния (Самара)\Ак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92" y="1128717"/>
            <a:ext cx="2206182" cy="30405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2048-kotlyar\Documents\Котляр Е.А\Доклады\Организация эксплуатации ЛЧ МГ ООО ГТМ с учетом их технического состояния (Самара)\Акт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44" y="3724816"/>
            <a:ext cx="2206182" cy="241140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 bwMode="auto">
          <a:xfrm>
            <a:off x="645218" y="3768728"/>
            <a:ext cx="2044008" cy="3079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645218" y="4897177"/>
            <a:ext cx="2044008" cy="30797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07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 bwMode="auto">
          <a:xfrm>
            <a:off x="1928813" y="0"/>
            <a:ext cx="7215187" cy="1081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Устранение нарушений в рамках капитального ремонта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0" y="1164487"/>
            <a:ext cx="914400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100" dirty="0" smtClean="0">
                <a:solidFill>
                  <a:srgbClr val="003366"/>
                </a:solidFill>
              </a:rPr>
              <a:t>На объектах капитального ремонта, выполненного в 2016-2017 годах, в местах нарушений охранных зон и минимальных расстояний с учетом компенсирующих мероприятий, предусматривающих изменение полосы отвода и/или повышение категории, могло быть устранено 22 места нарушений (956 объектов нарушений):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003366"/>
                </a:solidFill>
              </a:rPr>
              <a:t>В 2016 году – 9 мест (141 объект);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ru-RU" sz="1100" dirty="0" smtClean="0">
                <a:solidFill>
                  <a:srgbClr val="003366"/>
                </a:solidFill>
              </a:rPr>
              <a:t>В 2017 году – 13 мест (815 объектов).</a:t>
            </a:r>
            <a:endParaRPr lang="ru-RU" sz="1100" dirty="0">
              <a:solidFill>
                <a:srgbClr val="003366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055" y="2078488"/>
            <a:ext cx="6943505" cy="4215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96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:\Users\2048-kotlyar\Documents\Котляр Е.А\Доклады\Организация эксплуатации ЛЧ МГ ООО ГТМ с учетом их технического состояния (Самара)\ОБ Д308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8020" y="3330087"/>
            <a:ext cx="2122823" cy="28901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2048-kotlyar\Documents\Котляр Е.А\Доклады\Организация эксплуатации ЛЧ МГ ООО ГТМ с учетом их технического состояния (Самара)\РТН рабочая группа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87" y="3330087"/>
            <a:ext cx="2055328" cy="28901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2048-kotlyar\Documents\Котляр Е.А\Доклады\Организация эксплуатации ЛЧ МГ ООО ГТМ с учетом их технического состояния (Самара)\РТН рабочая группа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02" y="2809447"/>
            <a:ext cx="2028818" cy="28901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2048-kotlyar\Documents\Котляр Е.А\Доклады\Организация эксплуатации ЛЧ МГ ООО ГТМ с учетом их технического состояния (Самара)\РТН рабочая группа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57" y="2260603"/>
            <a:ext cx="2054761" cy="28901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2048-kotlyar\Documents\Котляр Е.А\Доклады\Организация эксплуатации ЛЧ МГ ООО ГТМ с учетом их технического состояния (Самара)\РТН рабочая группа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41" y="1718663"/>
            <a:ext cx="2069772" cy="28901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 bwMode="auto">
          <a:xfrm>
            <a:off x="1928813" y="0"/>
            <a:ext cx="7215187" cy="1081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Взаимодействие с Федеральной службой по экологическому, технологическому и атомному надзору</a:t>
            </a:r>
          </a:p>
        </p:txBody>
      </p:sp>
      <p:pic>
        <p:nvPicPr>
          <p:cNvPr id="1026" name="Picture 2" descr="C:\Users\2048-kotlyar\Documents\Котляр Е.А\Доклады\Организация эксплуатации ЛЧ МГ ООО ГТМ с учетом их технического состояния (Самара)\РТН рабочая группа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07" y="1146171"/>
            <a:ext cx="2079827" cy="28901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2048-kotlyar\Documents\Котляр Е.А\Доклады\Организация эксплуатации ЛЧ МГ ООО ГТМ с учетом их технического состояния (Самара)\ОБ Д308_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978" y="1146171"/>
            <a:ext cx="2130505" cy="289010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3035935" y="4376210"/>
            <a:ext cx="1803400" cy="35427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pic>
        <p:nvPicPr>
          <p:cNvPr id="1033" name="Picture 9" descr="C:\Users\2048-kotlyar\Documents\Котляр Е.А\Доклады\Организация эксплуатации ЛЧ МГ ООО ГТМ с учетом их технического состояния (Самара)\ОБ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34" y="2260604"/>
            <a:ext cx="2171368" cy="28881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2048-kotlyar\Documents\Котляр Е.А\Доклады\Организация эксплуатации ЛЧ МГ ООО ГТМ с учетом их технического состояния (Самара)\ОБ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8"/>
          <a:stretch/>
        </p:blipFill>
        <p:spPr bwMode="auto">
          <a:xfrm>
            <a:off x="5024323" y="1718666"/>
            <a:ext cx="1966174" cy="28881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2048-kotlyar\Documents\Котляр Е.А\Доклады\Организация эксплуатации ЛЧ МГ ООО ГТМ с учетом их технического состояния (Самара)\ОБ3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1" b="59121"/>
          <a:stretch/>
        </p:blipFill>
        <p:spPr bwMode="auto">
          <a:xfrm>
            <a:off x="5029635" y="4710724"/>
            <a:ext cx="1913445" cy="11806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16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 idx="4294967295"/>
          </p:nvPr>
        </p:nvSpPr>
        <p:spPr bwMode="auto">
          <a:xfrm>
            <a:off x="1946246" y="279371"/>
            <a:ext cx="7197754" cy="75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1625" tIns="40813" rIns="81625" bIns="40813">
            <a:spAutoFit/>
          </a:bodyPr>
          <a:lstStyle/>
          <a:p>
            <a:pPr defTabSz="582613"/>
            <a:r>
              <a:rPr lang="ru-RU" altLang="ru-RU" sz="2200" dirty="0" smtClean="0">
                <a:cs typeface="Arial" charset="0"/>
              </a:rPr>
              <a:t>Судебная практика в отношении нарушителей охранных зон и минимальных расстояний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3821" y="2579696"/>
            <a:ext cx="2339340" cy="2862322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lang="ru-RU" sz="1500" dirty="0" smtClean="0">
                <a:solidFill>
                  <a:srgbClr val="00B0F0"/>
                </a:solidFill>
                <a:latin typeface="+mj-lt"/>
              </a:rPr>
              <a:t>МТРЦ «Зеленопарк» расположен по адресу: Московская область, Солнечногорский район, р.п. Ржавки, мкр-н 2, </a:t>
            </a:r>
            <a:r>
              <a:rPr lang="ru-RU" altLang="ru-RU" sz="1500" dirty="0" smtClean="0">
                <a:solidFill>
                  <a:srgbClr val="00B0F0"/>
                </a:solidFill>
                <a:latin typeface="+mj-lt"/>
              </a:rPr>
              <a:t>в </a:t>
            </a:r>
            <a:r>
              <a:rPr lang="ru-RU" altLang="ru-RU" sz="1500" dirty="0">
                <a:solidFill>
                  <a:srgbClr val="00B0F0"/>
                </a:solidFill>
                <a:latin typeface="+mj-lt"/>
              </a:rPr>
              <a:t>пределах минимальных </a:t>
            </a:r>
            <a:r>
              <a:rPr lang="ru-RU" altLang="ru-RU" sz="1500" dirty="0" smtClean="0">
                <a:solidFill>
                  <a:srgbClr val="00B0F0"/>
                </a:solidFill>
                <a:latin typeface="+mj-lt"/>
              </a:rPr>
              <a:t>расстояний от </a:t>
            </a:r>
            <a:r>
              <a:rPr lang="ru-RU" altLang="ru-RU" sz="1500" dirty="0">
                <a:solidFill>
                  <a:srgbClr val="00B0F0"/>
                </a:solidFill>
                <a:latin typeface="+mj-lt"/>
              </a:rPr>
              <a:t>оси </a:t>
            </a:r>
            <a:r>
              <a:rPr lang="ru-RU" altLang="ru-RU" sz="1500" dirty="0" smtClean="0">
                <a:solidFill>
                  <a:srgbClr val="00B0F0"/>
                </a:solidFill>
                <a:latin typeface="+mj-lt"/>
              </a:rPr>
              <a:t>магистрального газопровода Химки-Крюково, </a:t>
            </a:r>
            <a:r>
              <a:rPr lang="ru-RU" altLang="ru-RU" sz="1500" dirty="0">
                <a:solidFill>
                  <a:srgbClr val="00B0F0"/>
                </a:solidFill>
                <a:latin typeface="+mj-lt"/>
              </a:rPr>
              <a:t>газопровода-отвода к </a:t>
            </a:r>
            <a:r>
              <a:rPr lang="ru-RU" altLang="ru-RU" sz="1500" dirty="0" smtClean="0">
                <a:solidFill>
                  <a:srgbClr val="00B0F0"/>
                </a:solidFill>
                <a:latin typeface="+mj-lt"/>
              </a:rPr>
              <a:t>КРП-13 и </a:t>
            </a:r>
            <a:r>
              <a:rPr lang="ru-RU" altLang="ru-RU" sz="1500" dirty="0">
                <a:solidFill>
                  <a:srgbClr val="00B0F0"/>
                </a:solidFill>
                <a:latin typeface="+mj-lt"/>
              </a:rPr>
              <a:t>газопровода-отвода к ГРС </a:t>
            </a:r>
            <a:r>
              <a:rPr lang="ru-RU" altLang="ru-RU" sz="1500" dirty="0" smtClean="0">
                <a:solidFill>
                  <a:srgbClr val="00B0F0"/>
                </a:solidFill>
                <a:latin typeface="+mj-lt"/>
              </a:rPr>
              <a:t>Зеленоград-3.</a:t>
            </a:r>
            <a:endParaRPr lang="ru-RU" sz="1500" dirty="0" smtClean="0">
              <a:solidFill>
                <a:srgbClr val="00B0F0"/>
              </a:solidFill>
              <a:latin typeface="+mj-lt"/>
            </a:endParaRPr>
          </a:p>
          <a:p>
            <a:pPr algn="just"/>
            <a:r>
              <a:rPr lang="ru-RU" sz="1500" dirty="0" smtClean="0">
                <a:solidFill>
                  <a:srgbClr val="00B0F0"/>
                </a:solidFill>
                <a:latin typeface="+mj-lt"/>
              </a:rPr>
              <a:t>   </a:t>
            </a:r>
            <a:endParaRPr lang="ru-RU" sz="1500" dirty="0">
              <a:solidFill>
                <a:srgbClr val="00B0F0"/>
              </a:solidFill>
              <a:latin typeface="+mj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3241" y="1152525"/>
            <a:ext cx="6562023" cy="5092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6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 bwMode="auto">
          <a:xfrm>
            <a:off x="1928813" y="0"/>
            <a:ext cx="7215187" cy="1081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Переустройство объектов ГТС в интересах третьих лиц</a:t>
            </a:r>
          </a:p>
        </p:txBody>
      </p:sp>
      <p:pic>
        <p:nvPicPr>
          <p:cNvPr id="2050" name="Picture 2" descr="\\gtm\home\UEMG\POEMG\Документы на переукладку Г-д отвод Химки-Крюково, г-д отвод к КРП-13, г-д отвод к ГРС Сходня (судебное разбирательство)\Схемы\КСХП Химки-схема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1" y="1113705"/>
            <a:ext cx="7284720" cy="5151923"/>
          </a:xfrm>
          <a:prstGeom prst="rect">
            <a:avLst/>
          </a:prstGeom>
          <a:noFill/>
          <a:ln>
            <a:solidFill>
              <a:srgbClr val="0066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231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 bwMode="auto">
          <a:xfrm>
            <a:off x="1936558" y="230039"/>
            <a:ext cx="7215187" cy="59800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altLang="ru-RU" sz="1800" dirty="0" smtClean="0"/>
              <a:t>Система «Статус» Билайн</a:t>
            </a:r>
          </a:p>
        </p:txBody>
      </p:sp>
      <p:pic>
        <p:nvPicPr>
          <p:cNvPr id="4098" name="Picture 2" descr="C:\Users\750-Goryaynov\Desktop\Статус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727286" y="4084677"/>
            <a:ext cx="1892885" cy="1476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0" y="2278624"/>
            <a:ext cx="195163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  <a:defRPr/>
            </a:pPr>
            <a:r>
              <a:rPr lang="ru-RU" altLang="ru-RU" sz="1200" dirty="0" smtClean="0">
                <a:solidFill>
                  <a:srgbClr val="0070C0"/>
                </a:solidFill>
                <a:latin typeface="+mn-lt"/>
              </a:rPr>
              <a:t>Система позволяет </a:t>
            </a:r>
            <a:r>
              <a:rPr lang="ru-RU" altLang="ru-RU" sz="1200" dirty="0">
                <a:solidFill>
                  <a:srgbClr val="0070C0"/>
                </a:solidFill>
                <a:latin typeface="+mn-lt"/>
              </a:rPr>
              <a:t>контролировать текущее состояние выполняемых заданий и получать в процессе их выполнения оперативную </a:t>
            </a:r>
            <a:r>
              <a:rPr lang="ru-RU" altLang="ru-RU" sz="1200" dirty="0" smtClean="0">
                <a:solidFill>
                  <a:srgbClr val="0070C0"/>
                </a:solidFill>
                <a:latin typeface="+mn-lt"/>
              </a:rPr>
              <a:t>информацию. События </a:t>
            </a:r>
            <a:r>
              <a:rPr lang="ru-RU" altLang="ru-RU" sz="1200" dirty="0">
                <a:solidFill>
                  <a:srgbClr val="0070C0"/>
                </a:solidFill>
                <a:latin typeface="+mn-lt"/>
              </a:rPr>
              <a:t>в реальном времени, связанные с выполнением </a:t>
            </a:r>
            <a:r>
              <a:rPr lang="ru-RU" altLang="ru-RU" sz="1200" dirty="0" smtClean="0">
                <a:solidFill>
                  <a:srgbClr val="0070C0"/>
                </a:solidFill>
                <a:latin typeface="+mn-lt"/>
              </a:rPr>
              <a:t>задач отражаются </a:t>
            </a:r>
            <a:r>
              <a:rPr lang="ru-RU" altLang="ru-RU" sz="1200" dirty="0">
                <a:solidFill>
                  <a:srgbClr val="0070C0"/>
                </a:solidFill>
                <a:latin typeface="+mn-lt"/>
              </a:rPr>
              <a:t>на электронных картах </a:t>
            </a:r>
            <a:r>
              <a:rPr lang="ru-RU" altLang="ru-RU" sz="1200" dirty="0" smtClean="0">
                <a:solidFill>
                  <a:srgbClr val="0070C0"/>
                </a:solidFill>
                <a:latin typeface="+mn-lt"/>
              </a:rPr>
              <a:t>с историей перемещения.</a:t>
            </a:r>
            <a:endParaRPr lang="ru-RU" altLang="ru-RU" sz="1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8" name="Picture 3" descr="C:\Users\750-Goryaynov\Desktop\Статус 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127" y="1158039"/>
            <a:ext cx="3457575" cy="26459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\\sutsc\Filials_GIS\Проекты для филиалов\Московское М\Статус\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4725" y="3876680"/>
            <a:ext cx="3420896" cy="1901617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750-Goryaynov\Desktop\Новая папка\IMG_84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287" y="1158043"/>
            <a:ext cx="3503487" cy="262761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\\sutsc\Filials_GIS\Проекты для филиалов\Московское М\Статус\4_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3023" y="4279901"/>
            <a:ext cx="3196673" cy="1965115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103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 txBox="1">
            <a:spLocks noChangeArrowheads="1"/>
          </p:cNvSpPr>
          <p:nvPr/>
        </p:nvSpPr>
        <p:spPr bwMode="auto">
          <a:xfrm>
            <a:off x="1933575" y="279521"/>
            <a:ext cx="7210425" cy="42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5" tIns="40813" rIns="81625" bIns="40813" anchor="ctr">
            <a:spAutoFit/>
          </a:bodyPr>
          <a:lstStyle>
            <a:lvl1pPr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ru-RU" altLang="ru-RU" sz="2200" smtClean="0">
                <a:solidFill>
                  <a:prstClr val="white"/>
                </a:solidFill>
                <a:latin typeface="Arial Narrow" pitchFamily="34" charset="0"/>
              </a:rPr>
              <a:t>Ключевые условия для разработки ОБ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874133"/>
              </p:ext>
            </p:extLst>
          </p:nvPr>
        </p:nvGraphicFramePr>
        <p:xfrm>
          <a:off x="0" y="1085851"/>
          <a:ext cx="9143999" cy="5208815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1919984"/>
                <a:gridCol w="5527692"/>
                <a:gridCol w="1696323"/>
              </a:tblGrid>
              <a:tr h="1444744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Основание</a:t>
                      </a:r>
                      <a:r>
                        <a:rPr lang="ru-RU" sz="14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 для разработки</a:t>
                      </a:r>
                      <a:endParaRPr lang="ru-RU" sz="1400" b="0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91443" marR="91443" marT="60881" marB="60881" anchor="ctr"/>
                </a:tc>
                <a:tc>
                  <a:txBody>
                    <a:bodyPr/>
                    <a:lstStyle/>
                    <a:p>
                      <a:pPr marL="0" marR="0" indent="0" algn="l" defTabSz="10900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Необходимость разработки ОБ определяется на </a:t>
                      </a:r>
                      <a:r>
                        <a:rPr lang="ru-RU" sz="1400" b="0" u="sng" dirty="0" smtClean="0">
                          <a:solidFill>
                            <a:srgbClr val="FF0000"/>
                          </a:solidFill>
                          <a:latin typeface="+mn-lt"/>
                        </a:rPr>
                        <a:t>стадии проектирования </a:t>
                      </a:r>
                      <a:r>
                        <a:rPr lang="ru-RU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строительства, реконструкции или технического перевооружения ОПО.</a:t>
                      </a:r>
                    </a:p>
                    <a:p>
                      <a:pPr marL="0" marR="0" indent="0" algn="l" defTabSz="10900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Основанием для разработки ОБ является </a:t>
                      </a:r>
                      <a:r>
                        <a:rPr lang="ru-RU" sz="1400" b="0" u="sng" dirty="0" smtClean="0">
                          <a:solidFill>
                            <a:srgbClr val="FF0000"/>
                          </a:solidFill>
                          <a:latin typeface="+mn-lt"/>
                        </a:rPr>
                        <a:t>Техническое задание</a:t>
                      </a:r>
                      <a:r>
                        <a:rPr lang="ru-RU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.</a:t>
                      </a:r>
                      <a:endParaRPr lang="ru-RU" sz="1400" b="0" i="1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91443" marR="91443" marT="60881" marB="60881"/>
                </a:tc>
                <a:tc>
                  <a:txBody>
                    <a:bodyPr/>
                    <a:lstStyle/>
                    <a:p>
                      <a:pPr marL="0" marR="0" indent="0" algn="l" defTabSz="10900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Раздел </a:t>
                      </a:r>
                      <a:r>
                        <a:rPr lang="en-US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I, </a:t>
                      </a:r>
                      <a:r>
                        <a:rPr lang="ru-RU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ст.</a:t>
                      </a:r>
                      <a:r>
                        <a:rPr lang="ru-RU" sz="14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 4 </a:t>
                      </a:r>
                    </a:p>
                    <a:p>
                      <a:pPr marL="0" marR="0" indent="0" algn="l" defTabSz="10900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с комментариями А.В. Ферапонтова</a:t>
                      </a:r>
                    </a:p>
                    <a:p>
                      <a:r>
                        <a:rPr lang="ru-RU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Раздел </a:t>
                      </a:r>
                      <a:r>
                        <a:rPr lang="en-US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III, </a:t>
                      </a:r>
                      <a:r>
                        <a:rPr lang="ru-RU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ст.</a:t>
                      </a:r>
                      <a:r>
                        <a:rPr lang="ru-RU" sz="14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 12</a:t>
                      </a:r>
                      <a:endParaRPr lang="ru-RU" sz="1400" b="0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91443" marR="91443" marT="60881" marB="60881"/>
                </a:tc>
              </a:tr>
              <a:tr h="997130"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Разработчик</a:t>
                      </a:r>
                      <a:endParaRPr lang="ru-RU" sz="1400" b="0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91443" marR="91443" marT="60881" marB="60881" anchor="ctr"/>
                </a:tc>
                <a:tc>
                  <a:txBody>
                    <a:bodyPr/>
                    <a:lstStyle/>
                    <a:p>
                      <a:r>
                        <a:rPr lang="ru-RU" sz="1400" b="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Лицо осуществляющее </a:t>
                      </a:r>
                      <a:r>
                        <a:rPr lang="ru-RU" sz="1400" b="0" u="sng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подготовку проектной документации</a:t>
                      </a:r>
                      <a:r>
                        <a:rPr lang="ru-RU" sz="1400" b="0" kern="1200" dirty="0" smtClean="0">
                          <a:solidFill>
                            <a:srgbClr val="0070C0"/>
                          </a:solidFill>
                          <a:latin typeface="+mn-lt"/>
                          <a:ea typeface="+mn-ea"/>
                          <a:cs typeface="+mn-cs"/>
                        </a:rPr>
                        <a:t> на строительство, реконструкцию ОПО</a:t>
                      </a:r>
                      <a:endParaRPr lang="ru-RU" sz="1400" b="0" kern="1200" dirty="0">
                        <a:solidFill>
                          <a:srgbClr val="0070C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1443" marR="91443" marT="60881" marB="60881"/>
                </a:tc>
                <a:tc>
                  <a:txBody>
                    <a:bodyPr/>
                    <a:lstStyle/>
                    <a:p>
                      <a:pPr marL="0" marR="0" indent="0" algn="l" defTabSz="10900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Раздел </a:t>
                      </a:r>
                      <a:r>
                        <a:rPr lang="en-US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III, </a:t>
                      </a:r>
                      <a:r>
                        <a:rPr lang="ru-RU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ст.</a:t>
                      </a:r>
                      <a:r>
                        <a:rPr lang="ru-RU" sz="14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 12</a:t>
                      </a:r>
                    </a:p>
                    <a:p>
                      <a:pPr marL="0" marR="0" indent="0" algn="l" defTabSz="10900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ФНП ОБ</a:t>
                      </a:r>
                      <a:endParaRPr lang="ru-RU" sz="1400" b="0" dirty="0" smtClean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91443" marR="91443" marT="60881" marB="60881"/>
                </a:tc>
              </a:tr>
              <a:tr h="2766941"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Особые положения</a:t>
                      </a:r>
                      <a:endParaRPr lang="ru-RU" sz="1400" b="0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91443" marR="91443" marT="60881" marB="60881" anchor="ctr"/>
                </a:tc>
                <a:tc>
                  <a:txBody>
                    <a:bodyPr/>
                    <a:lstStyle/>
                    <a:p>
                      <a:r>
                        <a:rPr lang="ru-RU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ОБ подлежит </a:t>
                      </a:r>
                      <a:r>
                        <a:rPr lang="ru-RU" sz="1400" b="0" u="sng" dirty="0" smtClean="0">
                          <a:solidFill>
                            <a:srgbClr val="FF0000"/>
                          </a:solidFill>
                          <a:latin typeface="+mn-lt"/>
                        </a:rPr>
                        <a:t>Экспертизе промышленной безопасности</a:t>
                      </a:r>
                      <a:r>
                        <a:rPr lang="ru-RU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. Без положительного Заключения ЭПБ ОБ</a:t>
                      </a:r>
                      <a:r>
                        <a:rPr lang="ru-RU" sz="14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 эксплуатировать ОПО </a:t>
                      </a:r>
                      <a:r>
                        <a:rPr lang="ru-RU" sz="1400" b="0" u="sng" baseline="0" dirty="0" smtClean="0">
                          <a:solidFill>
                            <a:srgbClr val="FF0000"/>
                          </a:solidFill>
                          <a:latin typeface="+mn-lt"/>
                        </a:rPr>
                        <a:t>запрещено</a:t>
                      </a:r>
                      <a:r>
                        <a:rPr lang="ru-RU" sz="14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, а Обоснование безопасности не имеет силы.</a:t>
                      </a:r>
                      <a:endParaRPr lang="en-US" sz="1400" b="0" baseline="0" dirty="0" smtClean="0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r>
                        <a:rPr lang="ru-RU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Раздел 1 Проекта "Пояснительная записка" </a:t>
                      </a:r>
                      <a:r>
                        <a:rPr lang="ru-RU" sz="1400" b="0" u="sng" dirty="0" smtClean="0">
                          <a:solidFill>
                            <a:srgbClr val="FF0000"/>
                          </a:solidFill>
                          <a:latin typeface="+mn-lt"/>
                        </a:rPr>
                        <a:t>должен содержать</a:t>
                      </a:r>
                      <a:r>
                        <a:rPr lang="ru-RU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:</a:t>
                      </a:r>
                    </a:p>
                    <a:p>
                      <a:r>
                        <a:rPr lang="ru-RU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обоснование безопасности опасного производственного объекта в случаях, предусмотренных</a:t>
                      </a:r>
                      <a:r>
                        <a:rPr lang="en-US" sz="14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 </a:t>
                      </a:r>
                      <a:r>
                        <a:rPr lang="ru-RU" sz="14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ФЗ №116-ФЗ</a:t>
                      </a:r>
                      <a:endParaRPr lang="ru-RU" sz="1400" b="0" dirty="0">
                        <a:solidFill>
                          <a:srgbClr val="0070C0"/>
                        </a:solidFill>
                        <a:latin typeface="+mn-lt"/>
                      </a:endParaRPr>
                    </a:p>
                  </a:txBody>
                  <a:tcPr marL="91443" marR="91443" marT="60881" marB="60881"/>
                </a:tc>
                <a:tc>
                  <a:txBody>
                    <a:bodyPr/>
                    <a:lstStyle/>
                    <a:p>
                      <a:pPr marL="0" marR="0" indent="0" algn="l" defTabSz="10900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Ст. 3</a:t>
                      </a:r>
                      <a:r>
                        <a:rPr lang="ru-RU" sz="14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 п. 4</a:t>
                      </a:r>
                    </a:p>
                    <a:p>
                      <a:pPr marL="0" marR="0" indent="0" algn="l" defTabSz="10900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ФЗ №116-ФЗ</a:t>
                      </a:r>
                      <a:r>
                        <a:rPr lang="en-US" sz="1400" b="0" baseline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 </a:t>
                      </a:r>
                      <a:endParaRPr lang="ru-RU" sz="1400" b="0" baseline="0" dirty="0" smtClean="0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marL="0" marR="0" indent="0" algn="l" defTabSz="10900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baseline="0" dirty="0" smtClean="0">
                        <a:solidFill>
                          <a:srgbClr val="0070C0"/>
                        </a:solidFill>
                        <a:latin typeface="+mn-lt"/>
                      </a:endParaRPr>
                    </a:p>
                    <a:p>
                      <a:pPr marL="0" marR="0" indent="0" algn="l" defTabSz="10900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Пост. Прав. РФ </a:t>
                      </a:r>
                    </a:p>
                    <a:p>
                      <a:pPr marL="0" marR="0" indent="0" algn="l" defTabSz="10900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от 16.02.2008 </a:t>
                      </a:r>
                    </a:p>
                    <a:p>
                      <a:pPr marL="0" marR="0" indent="0" algn="l" defTabSz="109003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 smtClean="0">
                          <a:solidFill>
                            <a:srgbClr val="0070C0"/>
                          </a:solidFill>
                          <a:latin typeface="+mn-lt"/>
                        </a:rPr>
                        <a:t>№ 87</a:t>
                      </a:r>
                    </a:p>
                  </a:txBody>
                  <a:tcPr marL="91443" marR="91443" marT="60881" marB="60881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164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 txBox="1">
            <a:spLocks noChangeArrowheads="1"/>
          </p:cNvSpPr>
          <p:nvPr/>
        </p:nvSpPr>
        <p:spPr bwMode="auto">
          <a:xfrm>
            <a:off x="1933575" y="167392"/>
            <a:ext cx="7210425" cy="75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5" tIns="40813" rIns="81625" bIns="40813" anchor="ctr">
            <a:spAutoFit/>
          </a:bodyPr>
          <a:lstStyle>
            <a:lvl1pPr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ru-RU" altLang="ru-RU" sz="2200" smtClean="0">
                <a:solidFill>
                  <a:prstClr val="white"/>
                </a:solidFill>
                <a:latin typeface="Arial Narrow" pitchFamily="34" charset="0"/>
              </a:rPr>
              <a:t>Возможные последствия разработки ОБ </a:t>
            </a:r>
          </a:p>
          <a:p>
            <a:pPr eaLnBrk="0" hangingPunct="0"/>
            <a:r>
              <a:rPr lang="ru-RU" altLang="ru-RU" sz="2200" smtClean="0">
                <a:solidFill>
                  <a:prstClr val="white"/>
                </a:solidFill>
                <a:latin typeface="Arial Narrow" pitchFamily="34" charset="0"/>
              </a:rPr>
              <a:t>без технического перевооружения</a:t>
            </a:r>
          </a:p>
        </p:txBody>
      </p:sp>
      <p:sp>
        <p:nvSpPr>
          <p:cNvPr id="16387" name="Rectangle 4"/>
          <p:cNvSpPr txBox="1">
            <a:spLocks noChangeArrowheads="1"/>
          </p:cNvSpPr>
          <p:nvPr/>
        </p:nvSpPr>
        <p:spPr bwMode="auto">
          <a:xfrm>
            <a:off x="266700" y="1851566"/>
            <a:ext cx="8674100" cy="3529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5" tIns="40813" rIns="81625" bIns="40813" anchor="ctr">
            <a:spAutoFit/>
          </a:bodyPr>
          <a:lstStyle>
            <a:lvl1pPr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0" hangingPunct="0"/>
            <a:r>
              <a:rPr lang="ru-RU" altLang="ru-RU" sz="2800" smtClean="0">
                <a:solidFill>
                  <a:srgbClr val="0070C0"/>
                </a:solidFill>
                <a:latin typeface="Arial Narrow" pitchFamily="34" charset="0"/>
              </a:rPr>
              <a:t>	1. Возможный отказ регистрации в реестре территориального органа Ростехнадзора Заключения ЭПБ ОБ.</a:t>
            </a:r>
          </a:p>
          <a:p>
            <a:pPr algn="just" eaLnBrk="0" hangingPunct="0"/>
            <a:r>
              <a:rPr lang="ru-RU" altLang="ru-RU" sz="2800" smtClean="0">
                <a:solidFill>
                  <a:srgbClr val="0070C0"/>
                </a:solidFill>
                <a:latin typeface="Arial Narrow" pitchFamily="34" charset="0"/>
              </a:rPr>
              <a:t>	2. При будущих проверках органами Ростехнадзора регистрация Заключения ЭПБ может быть аннулирована.</a:t>
            </a:r>
          </a:p>
          <a:p>
            <a:pPr algn="just" eaLnBrk="0" hangingPunct="0"/>
            <a:r>
              <a:rPr lang="ru-RU" altLang="ru-RU" sz="2800" smtClean="0">
                <a:solidFill>
                  <a:srgbClr val="0070C0"/>
                </a:solidFill>
                <a:latin typeface="Arial Narrow" pitchFamily="34" charset="0"/>
              </a:rPr>
              <a:t>	3. Возможное уголовное преследование эксперта и работников территориального органа Ростехнадзора, негативная репутация ООО ГТМ.</a:t>
            </a:r>
          </a:p>
        </p:txBody>
      </p:sp>
    </p:spTree>
    <p:extLst>
      <p:ext uri="{BB962C8B-B14F-4D97-AF65-F5344CB8AC3E}">
        <p14:creationId xmlns:p14="http://schemas.microsoft.com/office/powerpoint/2010/main" val="695494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7300" y="1758951"/>
            <a:ext cx="2116138" cy="3913716"/>
          </a:xfrm>
          <a:prstGeom prst="rect">
            <a:avLst/>
          </a:prstGeom>
          <a:ln>
            <a:noFill/>
          </a:ln>
          <a:effectLst>
            <a:outerShdw blurRad="292100" dist="139700" dir="81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6166" y="1758951"/>
            <a:ext cx="2116137" cy="3913716"/>
          </a:xfrm>
          <a:prstGeom prst="rect">
            <a:avLst/>
          </a:prstGeom>
          <a:ln>
            <a:noFill/>
          </a:ln>
          <a:effectLst>
            <a:outerShdw blurRad="292100" dist="139700" dir="81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9838" y="1758951"/>
            <a:ext cx="2082800" cy="3913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3013" name="TextBox 1"/>
          <p:cNvSpPr txBox="1">
            <a:spLocks noChangeArrowheads="1"/>
          </p:cNvSpPr>
          <p:nvPr/>
        </p:nvSpPr>
        <p:spPr bwMode="auto">
          <a:xfrm>
            <a:off x="1962150" y="165101"/>
            <a:ext cx="6991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ru-RU" altLang="ru-RU" sz="1600" smtClean="0">
                <a:solidFill>
                  <a:prstClr val="white"/>
                </a:solidFill>
                <a:cs typeface="Arial" charset="0"/>
              </a:rPr>
              <a:t>Возможность разработки ОБ без реализации реконструкции, ответы экспертных организаций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50" y="1758951"/>
            <a:ext cx="2084388" cy="3913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6400" y="1758951"/>
            <a:ext cx="2076450" cy="3913716"/>
          </a:xfrm>
          <a:prstGeom prst="rect">
            <a:avLst/>
          </a:prstGeom>
          <a:ln>
            <a:noFill/>
          </a:ln>
          <a:effectLst>
            <a:outerShdw blurRad="292100" dist="139700" dir="81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047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4"/>
          <p:cNvSpPr txBox="1">
            <a:spLocks noChangeArrowheads="1"/>
          </p:cNvSpPr>
          <p:nvPr/>
        </p:nvSpPr>
        <p:spPr bwMode="auto">
          <a:xfrm>
            <a:off x="1933575" y="167392"/>
            <a:ext cx="7210425" cy="759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25" tIns="40813" rIns="81625" bIns="40813" anchor="ctr">
            <a:spAutoFit/>
          </a:bodyPr>
          <a:lstStyle>
            <a:lvl1pPr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684213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0" hangingPunct="0"/>
            <a:r>
              <a:rPr lang="ru-RU" altLang="ru-RU" sz="2200" smtClean="0">
                <a:solidFill>
                  <a:prstClr val="white"/>
                </a:solidFill>
                <a:latin typeface="Arial Narrow" pitchFamily="34" charset="0"/>
              </a:rPr>
              <a:t>Предложения Экспертной организации </a:t>
            </a:r>
          </a:p>
          <a:p>
            <a:pPr eaLnBrk="0" hangingPunct="0"/>
            <a:r>
              <a:rPr lang="ru-RU" altLang="ru-RU" sz="2200" smtClean="0">
                <a:solidFill>
                  <a:prstClr val="white"/>
                </a:solidFill>
                <a:latin typeface="Arial Narrow" pitchFamily="34" charset="0"/>
              </a:rPr>
              <a:t>ООО «СТРОЙМАРКЕТ 99»</a:t>
            </a:r>
          </a:p>
        </p:txBody>
      </p:sp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1095377" y="1198035"/>
            <a:ext cx="6943725" cy="732367"/>
          </a:xfrm>
          <a:prstGeom prst="rect">
            <a:avLst/>
          </a:prstGeom>
          <a:solidFill>
            <a:srgbClr val="92D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altLang="ru-RU" sz="1400" b="1" smtClean="0">
                <a:solidFill>
                  <a:prstClr val="white"/>
                </a:solidFill>
                <a:cs typeface="Arial" charset="0"/>
              </a:rPr>
              <a:t>Обоснование безопасности</a:t>
            </a:r>
          </a:p>
        </p:txBody>
      </p:sp>
      <p:sp>
        <p:nvSpPr>
          <p:cNvPr id="45060" name="TextBox 4"/>
          <p:cNvSpPr txBox="1">
            <a:spLocks noChangeArrowheads="1"/>
          </p:cNvSpPr>
          <p:nvPr/>
        </p:nvSpPr>
        <p:spPr bwMode="auto">
          <a:xfrm>
            <a:off x="1095377" y="2317753"/>
            <a:ext cx="6943725" cy="36618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altLang="ru-RU" sz="1400" b="1" smtClean="0">
                <a:solidFill>
                  <a:prstClr val="white"/>
                </a:solidFill>
                <a:cs typeface="Arial" charset="0"/>
              </a:rPr>
              <a:t>С техническим перевооружением ОПО (Силами Общества)</a:t>
            </a:r>
          </a:p>
        </p:txBody>
      </p:sp>
      <p:sp>
        <p:nvSpPr>
          <p:cNvPr id="45061" name="TextBox 5"/>
          <p:cNvSpPr txBox="1">
            <a:spLocks noChangeArrowheads="1"/>
          </p:cNvSpPr>
          <p:nvPr/>
        </p:nvSpPr>
        <p:spPr bwMode="auto">
          <a:xfrm>
            <a:off x="1095377" y="3090333"/>
            <a:ext cx="6943725" cy="366184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altLang="ru-RU" sz="1400" b="1" smtClean="0">
                <a:solidFill>
                  <a:prstClr val="white"/>
                </a:solidFill>
                <a:cs typeface="Arial" charset="0"/>
              </a:rPr>
              <a:t>Проект (Силами Общества)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095377" y="5772153"/>
            <a:ext cx="6943725" cy="36618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anchor="ctr"/>
          <a:lstStyle>
            <a:defPPr>
              <a:defRPr lang="ru-RU"/>
            </a:defPPr>
            <a:lvl1pPr algn="ctr" eaLnBrk="1" hangingPunct="1">
              <a:defRPr sz="14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ru-RU" altLang="ru-RU" dirty="0" smtClean="0">
                <a:solidFill>
                  <a:prstClr val="white"/>
                </a:solidFill>
                <a:cs typeface="Arial" charset="0"/>
              </a:rPr>
              <a:t>ЭПБ проекта (Экспертная организация)</a:t>
            </a:r>
          </a:p>
        </p:txBody>
      </p:sp>
      <p:sp>
        <p:nvSpPr>
          <p:cNvPr id="45063" name="TextBox 8"/>
          <p:cNvSpPr txBox="1">
            <a:spLocks noChangeArrowheads="1"/>
          </p:cNvSpPr>
          <p:nvPr/>
        </p:nvSpPr>
        <p:spPr bwMode="auto">
          <a:xfrm>
            <a:off x="1095377" y="3854453"/>
            <a:ext cx="6943725" cy="36618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ru-RU" altLang="ru-RU" sz="1400" b="1" smtClean="0">
                <a:solidFill>
                  <a:prstClr val="white"/>
                </a:solidFill>
                <a:cs typeface="Arial" charset="0"/>
              </a:rPr>
              <a:t>Обоснование безопасности (ООО «ГТМ» совместно с ЭО)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5377" y="4618569"/>
            <a:ext cx="6943725" cy="73236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prstClr val="white"/>
                </a:solidFill>
                <a:cs typeface="Arial" charset="0"/>
              </a:rPr>
              <a:t>ЭПБ ОБ (Экспертная организация стоимость ≈700 тыс. руб.) </a:t>
            </a:r>
          </a:p>
        </p:txBody>
      </p:sp>
      <p:cxnSp>
        <p:nvCxnSpPr>
          <p:cNvPr id="45065" name="Прямая со стрелкой 34"/>
          <p:cNvCxnSpPr>
            <a:cxnSpLocks noChangeShapeType="1"/>
            <a:stCxn id="45063" idx="2"/>
            <a:endCxn id="10" idx="0"/>
          </p:cNvCxnSpPr>
          <p:nvPr/>
        </p:nvCxnSpPr>
        <p:spPr bwMode="auto">
          <a:xfrm>
            <a:off x="4567238" y="4220635"/>
            <a:ext cx="0" cy="397933"/>
          </a:xfrm>
          <a:prstGeom prst="straightConnector1">
            <a:avLst/>
          </a:prstGeom>
          <a:noFill/>
          <a:ln w="57150" algn="ctr">
            <a:solidFill>
              <a:srgbClr val="3366CC"/>
            </a:solidFill>
            <a:round/>
            <a:headEnd type="none" w="sm" len="med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66" name="Прямая со стрелкой 34"/>
          <p:cNvCxnSpPr>
            <a:cxnSpLocks noChangeShapeType="1"/>
            <a:stCxn id="45061" idx="2"/>
            <a:endCxn id="45063" idx="0"/>
          </p:cNvCxnSpPr>
          <p:nvPr/>
        </p:nvCxnSpPr>
        <p:spPr bwMode="auto">
          <a:xfrm flipH="1">
            <a:off x="4567238" y="3456519"/>
            <a:ext cx="0" cy="397933"/>
          </a:xfrm>
          <a:prstGeom prst="straightConnector1">
            <a:avLst/>
          </a:prstGeom>
          <a:noFill/>
          <a:ln w="57150" algn="ctr">
            <a:solidFill>
              <a:srgbClr val="3366CC"/>
            </a:solidFill>
            <a:round/>
            <a:headEnd type="none" w="sm" len="med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67" name="Прямая со стрелкой 34"/>
          <p:cNvCxnSpPr>
            <a:cxnSpLocks noChangeShapeType="1"/>
            <a:stCxn id="10" idx="2"/>
            <a:endCxn id="8" idx="0"/>
          </p:cNvCxnSpPr>
          <p:nvPr/>
        </p:nvCxnSpPr>
        <p:spPr bwMode="auto">
          <a:xfrm>
            <a:off x="4567238" y="5350936"/>
            <a:ext cx="0" cy="421217"/>
          </a:xfrm>
          <a:prstGeom prst="straightConnector1">
            <a:avLst/>
          </a:prstGeom>
          <a:noFill/>
          <a:ln w="57150" algn="ctr">
            <a:solidFill>
              <a:srgbClr val="3366CC"/>
            </a:solidFill>
            <a:round/>
            <a:headEnd type="none" w="sm" len="med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68" name="Прямая со стрелкой 34"/>
          <p:cNvCxnSpPr>
            <a:cxnSpLocks noChangeShapeType="1"/>
            <a:stCxn id="45060" idx="2"/>
            <a:endCxn id="45061" idx="0"/>
          </p:cNvCxnSpPr>
          <p:nvPr/>
        </p:nvCxnSpPr>
        <p:spPr bwMode="auto">
          <a:xfrm>
            <a:off x="4567238" y="2683933"/>
            <a:ext cx="0" cy="406400"/>
          </a:xfrm>
          <a:prstGeom prst="straightConnector1">
            <a:avLst/>
          </a:prstGeom>
          <a:noFill/>
          <a:ln w="57150" algn="ctr">
            <a:solidFill>
              <a:srgbClr val="3366CC"/>
            </a:solidFill>
            <a:round/>
            <a:headEnd type="none" w="sm" len="med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069" name="Прямая со стрелкой 34"/>
          <p:cNvCxnSpPr>
            <a:cxnSpLocks noChangeShapeType="1"/>
            <a:stCxn id="45059" idx="2"/>
            <a:endCxn id="45060" idx="0"/>
          </p:cNvCxnSpPr>
          <p:nvPr/>
        </p:nvCxnSpPr>
        <p:spPr bwMode="auto">
          <a:xfrm>
            <a:off x="4567238" y="1930402"/>
            <a:ext cx="0" cy="387351"/>
          </a:xfrm>
          <a:prstGeom prst="straightConnector1">
            <a:avLst/>
          </a:prstGeom>
          <a:noFill/>
          <a:ln w="57150" algn="ctr">
            <a:solidFill>
              <a:srgbClr val="3366CC"/>
            </a:solidFill>
            <a:round/>
            <a:headEnd type="none" w="sm" len="med"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2394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Зона ответственности ООО «Газпром трансгаз Москва»</a:t>
            </a:r>
            <a:endParaRPr lang="ru-RU" dirty="0"/>
          </a:p>
        </p:txBody>
      </p:sp>
      <p:pic>
        <p:nvPicPr>
          <p:cNvPr id="1026" name="Picture 2" descr="C:\Users\699-Kurolenko\Desktop\ГИС ГтМ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791" y="1089278"/>
            <a:ext cx="4143217" cy="5223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915" y="1110629"/>
            <a:ext cx="4831745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srgbClr val="0070C0"/>
                </a:solidFill>
                <a:latin typeface="+mj-lt"/>
              </a:rPr>
              <a:t>14 регионов Центральной части России;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dirty="0" smtClean="0">
                <a:solidFill>
                  <a:srgbClr val="0070C0"/>
                </a:solidFill>
                <a:latin typeface="+mj-lt"/>
              </a:rPr>
              <a:t>почти </a:t>
            </a:r>
            <a:r>
              <a:rPr lang="ru-RU" sz="1400" dirty="0">
                <a:solidFill>
                  <a:srgbClr val="0070C0"/>
                </a:solidFill>
                <a:latin typeface="+mj-lt"/>
              </a:rPr>
              <a:t>1000 крупных потребителей (более 40 млн. </a:t>
            </a:r>
            <a:r>
              <a:rPr lang="ru-RU" sz="1400" dirty="0" smtClean="0">
                <a:solidFill>
                  <a:srgbClr val="0070C0"/>
                </a:solidFill>
                <a:latin typeface="+mj-lt"/>
              </a:rPr>
              <a:t>человек  - 25% населения РФ);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sz="1400" dirty="0">
                <a:solidFill>
                  <a:srgbClr val="0070C0"/>
                </a:solidFill>
                <a:latin typeface="+mj-lt"/>
              </a:rPr>
              <a:t>18 производственных филиалов, включая </a:t>
            </a:r>
            <a:r>
              <a:rPr lang="ru-RU" sz="1400" dirty="0" smtClean="0">
                <a:solidFill>
                  <a:srgbClr val="0070C0"/>
                </a:solidFill>
                <a:latin typeface="+mj-lt"/>
              </a:rPr>
              <a:t>ЛПУМГ и УАВР:</a:t>
            </a:r>
          </a:p>
          <a:p>
            <a:pPr marL="541338" indent="-269875">
              <a:buFont typeface="Arial" panose="020B0604020202020204" pitchFamily="34" charset="0"/>
              <a:buChar char="‒"/>
              <a:defRPr/>
            </a:pP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17 Линейно-эксплуатационных служб;</a:t>
            </a:r>
          </a:p>
          <a:p>
            <a:pPr marL="541338" indent="-269875">
              <a:buFont typeface="Arial" panose="020B0604020202020204" pitchFamily="34" charset="0"/>
              <a:buChar char="‒"/>
              <a:defRPr/>
            </a:pP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7 Аварийно-восстановительных поездов;</a:t>
            </a:r>
            <a:endParaRPr lang="ru-RU" altLang="ru-RU" sz="1400" dirty="0">
              <a:solidFill>
                <a:srgbClr val="0070C0"/>
              </a:solidFill>
              <a:latin typeface="+mj-lt"/>
            </a:endParaRPr>
          </a:p>
          <a:p>
            <a:pPr marL="271463" indent="-271463">
              <a:buFont typeface="Arial" panose="020B0604020202020204" pitchFamily="34" charset="0"/>
              <a:buChar char="•"/>
              <a:defRPr/>
            </a:pP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протяженность трубопроводов,</a:t>
            </a:r>
          </a:p>
          <a:p>
            <a:pPr>
              <a:defRPr/>
            </a:pP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       в том числе:   </a:t>
            </a:r>
          </a:p>
          <a:p>
            <a:pPr marL="541338" indent="-269875">
              <a:buFont typeface="Arial" panose="020B0604020202020204" pitchFamily="34" charset="0"/>
              <a:buChar char="‒"/>
              <a:defRPr/>
            </a:pP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магистральные </a:t>
            </a:r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газопроводы </a:t>
            </a:r>
            <a:endParaRPr lang="ru-RU" altLang="ru-RU" sz="1400" dirty="0" smtClean="0">
              <a:solidFill>
                <a:srgbClr val="0070C0"/>
              </a:solidFill>
              <a:latin typeface="+mj-lt"/>
            </a:endParaRPr>
          </a:p>
          <a:p>
            <a:pPr marL="541338" indent="-269875">
              <a:buFont typeface="Arial" panose="020B0604020202020204" pitchFamily="34" charset="0"/>
              <a:buChar char="‒"/>
              <a:defRPr/>
            </a:pP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газопроводы-отводы                                                                                                      </a:t>
            </a:r>
            <a:endParaRPr lang="ru-RU" altLang="ru-RU" sz="1400" dirty="0">
              <a:solidFill>
                <a:srgbClr val="0070C0"/>
              </a:solidFill>
              <a:latin typeface="+mj-lt"/>
            </a:endParaRPr>
          </a:p>
          <a:p>
            <a:pPr marL="271463" indent="-271463"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количество установленной ТПА </a:t>
            </a:r>
            <a:r>
              <a:rPr lang="ru-RU" altLang="ru-RU" sz="1400" dirty="0" err="1">
                <a:solidFill>
                  <a:srgbClr val="0070C0"/>
                </a:solidFill>
                <a:latin typeface="+mj-lt"/>
              </a:rPr>
              <a:t>Ду</a:t>
            </a:r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 50-1400 мм              </a:t>
            </a: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                                    </a:t>
            </a:r>
          </a:p>
          <a:p>
            <a:pPr marL="271463" indent="-271463">
              <a:buFont typeface="Arial" panose="020B0604020202020204" pitchFamily="34" charset="0"/>
              <a:buChar char="•"/>
              <a:defRPr/>
            </a:pP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количество камер приема и запуска ВТУ                                                                </a:t>
            </a:r>
          </a:p>
          <a:p>
            <a:pPr marL="271463" indent="-271463">
              <a:buFont typeface="Arial" panose="020B0604020202020204" pitchFamily="34" charset="0"/>
              <a:buChar char="•"/>
              <a:defRPr/>
            </a:pP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количество </a:t>
            </a:r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ГИС                                                                                                          </a:t>
            </a: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   </a:t>
            </a:r>
            <a:endParaRPr lang="ru-RU" altLang="ru-RU" sz="1400" dirty="0">
              <a:solidFill>
                <a:srgbClr val="0070C0"/>
              </a:solidFill>
              <a:latin typeface="+mj-lt"/>
            </a:endParaRPr>
          </a:p>
          <a:p>
            <a:pPr marL="271463" indent="-271463">
              <a:buFont typeface="Arial" panose="020B0604020202020204" pitchFamily="34" charset="0"/>
              <a:buChar char="•"/>
              <a:defRPr/>
            </a:pP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количество узлов редуцирования</a:t>
            </a:r>
          </a:p>
          <a:p>
            <a:pPr marL="271463" indent="-271463">
              <a:buFont typeface="Arial" panose="020B0604020202020204" pitchFamily="34" charset="0"/>
              <a:buChar char="•"/>
              <a:defRPr/>
            </a:pP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количество централизованных узлов </a:t>
            </a:r>
            <a:r>
              <a:rPr lang="ru-RU" altLang="ru-RU" sz="1400" dirty="0" err="1" smtClean="0">
                <a:solidFill>
                  <a:srgbClr val="0070C0"/>
                </a:solidFill>
                <a:latin typeface="+mj-lt"/>
              </a:rPr>
              <a:t>одоризации</a:t>
            </a: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 газа</a:t>
            </a:r>
          </a:p>
          <a:p>
            <a:pPr marL="271463" indent="-271463"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переходы через естественные и искусственные преграды:</a:t>
            </a:r>
          </a:p>
          <a:p>
            <a:pPr marL="541338" indent="-269875">
              <a:buFont typeface="Arial" panose="020B0604020202020204" pitchFamily="34" charset="0"/>
              <a:buChar char="‒"/>
              <a:defRPr/>
            </a:pPr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через а/д дороги</a:t>
            </a:r>
          </a:p>
          <a:p>
            <a:pPr marL="541338" indent="-269875">
              <a:buFont typeface="Arial" panose="020B0604020202020204" pitchFamily="34" charset="0"/>
              <a:buChar char="‒"/>
              <a:defRPr/>
            </a:pPr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через ж/д дороги</a:t>
            </a:r>
          </a:p>
          <a:p>
            <a:pPr marL="541338" indent="-269875">
              <a:buFont typeface="Arial" panose="020B0604020202020204" pitchFamily="34" charset="0"/>
              <a:buChar char="‒"/>
              <a:defRPr/>
            </a:pPr>
            <a:r>
              <a:rPr lang="ru-RU" sz="1400" dirty="0">
                <a:solidFill>
                  <a:srgbClr val="0070C0"/>
                </a:solidFill>
                <a:latin typeface="+mj-lt"/>
              </a:rPr>
              <a:t>подводные переходы</a:t>
            </a:r>
          </a:p>
          <a:p>
            <a:pPr marL="541338" indent="-269875">
              <a:buFont typeface="Arial" panose="020B0604020202020204" pitchFamily="34" charset="0"/>
              <a:buChar char="‒"/>
              <a:defRPr/>
            </a:pPr>
            <a:r>
              <a:rPr lang="ru-RU" sz="1400" dirty="0">
                <a:solidFill>
                  <a:srgbClr val="0070C0"/>
                </a:solidFill>
                <a:latin typeface="+mj-lt"/>
              </a:rPr>
              <a:t>надземные переходы</a:t>
            </a:r>
          </a:p>
          <a:p>
            <a:pPr marL="271463" indent="-271463">
              <a:buFont typeface="Arial" panose="020B0604020202020204" pitchFamily="34" charset="0"/>
              <a:buChar char="•"/>
              <a:defRPr/>
            </a:pPr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эксплуатация объектов транспорта газа на территории </a:t>
            </a: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            Новой </a:t>
            </a:r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Москвы:</a:t>
            </a:r>
          </a:p>
          <a:p>
            <a:pPr marL="271463" indent="-271463">
              <a:buFont typeface="Arial" panose="020B0604020202020204" pitchFamily="34" charset="0"/>
              <a:buChar char="•"/>
              <a:defRPr/>
            </a:pP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магистральные </a:t>
            </a:r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газопроводы и газопроводы-отводы общей протяженностью </a:t>
            </a: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237,527 км</a:t>
            </a:r>
            <a:endParaRPr lang="ru-RU" altLang="ru-RU" sz="14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TextBox 3135"/>
          <p:cNvSpPr txBox="1">
            <a:spLocks noChangeArrowheads="1"/>
          </p:cNvSpPr>
          <p:nvPr/>
        </p:nvSpPr>
        <p:spPr bwMode="auto">
          <a:xfrm>
            <a:off x="3048006" y="1762433"/>
            <a:ext cx="1851659" cy="3754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 algn="r">
              <a:buFontTx/>
              <a:buChar char="-"/>
            </a:pPr>
            <a:endParaRPr lang="ru-RU" altLang="ru-RU" sz="1400" dirty="0" smtClean="0">
              <a:solidFill>
                <a:srgbClr val="0070C0"/>
              </a:solidFill>
              <a:latin typeface="+mj-lt"/>
            </a:endParaRPr>
          </a:p>
          <a:p>
            <a:pPr marL="285750" indent="-285750" algn="r">
              <a:buFontTx/>
              <a:buChar char="-"/>
            </a:pPr>
            <a:endParaRPr lang="ru-RU" altLang="ru-RU" sz="1400" dirty="0" smtClean="0">
              <a:solidFill>
                <a:srgbClr val="0070C0"/>
              </a:solidFill>
              <a:latin typeface="+mj-lt"/>
            </a:endParaRPr>
          </a:p>
          <a:p>
            <a:pPr marL="285750" indent="-285750" algn="r">
              <a:buFontTx/>
              <a:buChar char="-"/>
            </a:pPr>
            <a:endParaRPr lang="ru-RU" altLang="ru-RU" sz="1400" dirty="0" smtClean="0">
              <a:solidFill>
                <a:srgbClr val="0070C0"/>
              </a:solidFill>
              <a:latin typeface="+mj-lt"/>
            </a:endParaRPr>
          </a:p>
          <a:p>
            <a:pPr marL="285750" indent="-285750" algn="r">
              <a:buFontTx/>
              <a:buChar char="-"/>
            </a:pP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более 21,1 </a:t>
            </a:r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тыс. км</a:t>
            </a: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;</a:t>
            </a:r>
          </a:p>
          <a:p>
            <a:pPr marL="285750" indent="-285750" algn="r">
              <a:buFontTx/>
              <a:buChar char="-"/>
            </a:pPr>
            <a:endParaRPr lang="ru-RU" altLang="ru-RU" sz="1400" dirty="0" smtClean="0">
              <a:solidFill>
                <a:srgbClr val="0070C0"/>
              </a:solidFill>
              <a:latin typeface="+mj-lt"/>
            </a:endParaRPr>
          </a:p>
          <a:p>
            <a:pPr marL="285750" indent="-285750" algn="r">
              <a:buFontTx/>
              <a:buChar char="-"/>
            </a:pP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13155,941 км.;</a:t>
            </a:r>
            <a:endParaRPr lang="ru-RU" altLang="ru-RU" sz="1400" dirty="0">
              <a:solidFill>
                <a:srgbClr val="0070C0"/>
              </a:solidFill>
              <a:latin typeface="+mj-lt"/>
            </a:endParaRPr>
          </a:p>
          <a:p>
            <a:pPr marL="285750" indent="-285750" algn="r">
              <a:buFontTx/>
              <a:buChar char="-"/>
            </a:pP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7976,423 км.;</a:t>
            </a:r>
            <a:endParaRPr lang="ru-RU" altLang="ru-RU" sz="1400" dirty="0">
              <a:solidFill>
                <a:srgbClr val="0070C0"/>
              </a:solidFill>
              <a:latin typeface="+mj-lt"/>
            </a:endParaRPr>
          </a:p>
          <a:p>
            <a:pPr algn="r"/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- </a:t>
            </a: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20620 </a:t>
            </a:r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шт.;</a:t>
            </a:r>
          </a:p>
          <a:p>
            <a:pPr algn="r"/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- </a:t>
            </a: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162 </a:t>
            </a:r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ед.;</a:t>
            </a:r>
          </a:p>
          <a:p>
            <a:pPr algn="r"/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- </a:t>
            </a: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62 </a:t>
            </a:r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шт.;</a:t>
            </a:r>
          </a:p>
          <a:p>
            <a:pPr algn="r"/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- </a:t>
            </a: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16 </a:t>
            </a:r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ед.;</a:t>
            </a:r>
          </a:p>
          <a:p>
            <a:pPr algn="r"/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- </a:t>
            </a: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8 </a:t>
            </a:r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шт.;</a:t>
            </a:r>
          </a:p>
          <a:p>
            <a:pPr algn="r"/>
            <a:endParaRPr lang="ru-RU" altLang="ru-RU" sz="1400" dirty="0">
              <a:solidFill>
                <a:srgbClr val="0070C0"/>
              </a:solidFill>
              <a:latin typeface="+mj-lt"/>
            </a:endParaRPr>
          </a:p>
          <a:p>
            <a:pPr algn="r"/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- </a:t>
            </a: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3172 </a:t>
            </a:r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шт.;</a:t>
            </a:r>
          </a:p>
          <a:p>
            <a:pPr algn="r"/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- </a:t>
            </a: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455 шт</a:t>
            </a:r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.;</a:t>
            </a:r>
          </a:p>
          <a:p>
            <a:pPr algn="r"/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- 253 шт</a:t>
            </a: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. (350 </a:t>
            </a:r>
            <a:r>
              <a:rPr lang="ru-RU" altLang="ru-RU" sz="1400" dirty="0" err="1" smtClean="0">
                <a:solidFill>
                  <a:srgbClr val="0070C0"/>
                </a:solidFill>
                <a:latin typeface="+mj-lt"/>
              </a:rPr>
              <a:t>нит</a:t>
            </a: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.);</a:t>
            </a:r>
            <a:endParaRPr lang="ru-RU" altLang="ru-RU" sz="1400" dirty="0">
              <a:solidFill>
                <a:srgbClr val="0070C0"/>
              </a:solidFill>
              <a:latin typeface="+mj-lt"/>
            </a:endParaRPr>
          </a:p>
          <a:p>
            <a:pPr algn="r"/>
            <a:r>
              <a:rPr lang="ru-RU" altLang="ru-RU" sz="1400" dirty="0">
                <a:solidFill>
                  <a:srgbClr val="0070C0"/>
                </a:solidFill>
                <a:latin typeface="+mj-lt"/>
              </a:rPr>
              <a:t>- </a:t>
            </a: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143 </a:t>
            </a:r>
            <a:r>
              <a:rPr lang="ru-RU" altLang="ru-RU" sz="1400" dirty="0" err="1" smtClean="0">
                <a:solidFill>
                  <a:srgbClr val="0070C0"/>
                </a:solidFill>
                <a:latin typeface="+mj-lt"/>
              </a:rPr>
              <a:t>нит</a:t>
            </a:r>
            <a:r>
              <a:rPr lang="ru-RU" altLang="ru-RU" sz="1400" dirty="0" smtClean="0">
                <a:solidFill>
                  <a:srgbClr val="0070C0"/>
                </a:solidFill>
                <a:latin typeface="+mj-lt"/>
              </a:rPr>
              <a:t>.</a:t>
            </a:r>
            <a:endParaRPr lang="ru-RU" altLang="ru-RU" sz="14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9284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0013" y="1460502"/>
            <a:ext cx="2171700" cy="4095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8131" name="TextBox 2"/>
          <p:cNvSpPr txBox="1">
            <a:spLocks noChangeArrowheads="1"/>
          </p:cNvSpPr>
          <p:nvPr/>
        </p:nvSpPr>
        <p:spPr bwMode="auto">
          <a:xfrm>
            <a:off x="5035553" y="1686984"/>
            <a:ext cx="3978275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ru-RU" altLang="ru-RU" sz="2000" dirty="0" smtClean="0">
                <a:solidFill>
                  <a:prstClr val="black"/>
                </a:solidFill>
                <a:cs typeface="Arial" charset="0"/>
              </a:rPr>
              <a:t>Нарушение МР является нарушением строительных норм и правил и не является нарушением норм и правил в области промышленной безопасности, следовательно не может быть объектом Обоснования безопасности! </a:t>
            </a:r>
          </a:p>
          <a:p>
            <a:pPr algn="r" eaLnBrk="0" hangingPunct="0"/>
            <a:r>
              <a:rPr lang="ru-RU" altLang="ru-RU" sz="2000" dirty="0" smtClean="0">
                <a:solidFill>
                  <a:prstClr val="black"/>
                </a:solidFill>
                <a:cs typeface="Arial" charset="0"/>
              </a:rPr>
              <a:t>С.Г. </a:t>
            </a:r>
            <a:r>
              <a:rPr lang="ru-RU" altLang="ru-RU" sz="2000" dirty="0" err="1" smtClean="0">
                <a:solidFill>
                  <a:prstClr val="black"/>
                </a:solidFill>
                <a:cs typeface="Arial" charset="0"/>
              </a:rPr>
              <a:t>Радионова</a:t>
            </a:r>
            <a:endParaRPr lang="ru-RU" altLang="ru-RU" sz="2000" dirty="0" smtClean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463" y="1460502"/>
            <a:ext cx="2171700" cy="4095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203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 bwMode="auto">
          <a:xfrm>
            <a:off x="1928813" y="0"/>
            <a:ext cx="7215187" cy="1081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Организация работ по перекачке газа с помощью МКУ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266698" y="1127898"/>
            <a:ext cx="8658225" cy="3231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1500" dirty="0" smtClean="0">
                <a:solidFill>
                  <a:srgbClr val="00B0F0"/>
                </a:solidFill>
                <a:latin typeface="+mj-lt"/>
              </a:rPr>
              <a:t>Существующий процесс организации работ по перекачке газа с помощью МКУ состоит из следующих этапов: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1710" y="5690242"/>
            <a:ext cx="9008198" cy="55399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lang="ru-RU" sz="1500" dirty="0" smtClean="0">
                <a:solidFill>
                  <a:srgbClr val="00B0F0"/>
                </a:solidFill>
                <a:latin typeface="+mj-lt"/>
              </a:rPr>
              <a:t>От планирования до непосредственного выполнения работ проходит 1 год.</a:t>
            </a:r>
          </a:p>
          <a:p>
            <a:pPr algn="just"/>
            <a:r>
              <a:rPr lang="ru-RU" sz="1500" dirty="0" smtClean="0">
                <a:solidFill>
                  <a:srgbClr val="00B0F0"/>
                </a:solidFill>
                <a:latin typeface="+mj-lt"/>
              </a:rPr>
              <a:t>При этом к моменту выполнения работ большинство участков МГ отремонтированы и не требуют перекачки газа. 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4045892"/>
              </p:ext>
            </p:extLst>
          </p:nvPr>
        </p:nvGraphicFramePr>
        <p:xfrm>
          <a:off x="91714" y="1533236"/>
          <a:ext cx="8925543" cy="40808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377"/>
                <a:gridCol w="1701077"/>
                <a:gridCol w="991727"/>
                <a:gridCol w="991727"/>
                <a:gridCol w="991727"/>
                <a:gridCol w="991727"/>
                <a:gridCol w="991727"/>
                <a:gridCol w="915143"/>
                <a:gridCol w="1068311"/>
              </a:tblGrid>
              <a:tr h="259080"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+mj-lt"/>
                        </a:rPr>
                        <a:t>№ п/п</a:t>
                      </a:r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/>
                      <a:endParaRPr lang="ru-RU" sz="1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+mj-lt"/>
                        </a:rPr>
                        <a:t>2017 год</a:t>
                      </a:r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solidFill>
                      <a:srgbClr val="99CCFF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+mj-lt"/>
                        </a:rPr>
                        <a:t>2018 год</a:t>
                      </a:r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sz="1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+mj-lt"/>
                        </a:rPr>
                        <a:t>Ответственные</a:t>
                      </a:r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259080"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pPr marL="0" marR="0" lvl="0" indent="0" algn="l" defTabSz="913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+mj-lt"/>
                        </a:rPr>
                        <a:t>3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квартал</a:t>
                      </a:r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4 квартал</a:t>
                      </a:r>
                      <a:endParaRPr lang="ru-RU" sz="11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+mj-lt"/>
                        </a:rPr>
                        <a:t>1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квартал</a:t>
                      </a:r>
                      <a:endParaRPr lang="ru-RU" sz="11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+mj-lt"/>
                        </a:rPr>
                        <a:t>2</a:t>
                      </a:r>
                      <a:r>
                        <a:rPr lang="ru-RU" sz="1100" baseline="0" dirty="0" smtClean="0">
                          <a:solidFill>
                            <a:schemeClr val="bg1"/>
                          </a:solidFill>
                          <a:latin typeface="+mj-lt"/>
                        </a:rPr>
                        <a:t> квартал</a:t>
                      </a:r>
                      <a:endParaRPr lang="ru-RU" sz="1100" dirty="0" smtClean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100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квартал</a:t>
                      </a:r>
                      <a:endParaRPr lang="ru-RU" sz="11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3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4 квартал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0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>
                    <a:solidFill>
                      <a:srgbClr val="99CCFF"/>
                    </a:solidFill>
                  </a:tcPr>
                </a:tc>
              </a:tr>
              <a:tr h="908451">
                <a:tc>
                  <a:txBody>
                    <a:bodyPr/>
                    <a:lstStyle/>
                    <a:p>
                      <a:pPr marL="0" marR="0" lvl="0" indent="0" algn="ctr" defTabSz="913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+mj-lt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3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+mj-lt"/>
                        </a:rPr>
                        <a:t>Формирование плана мероприятий по сохранению природного газа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9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+mj-lt"/>
                        </a:rPr>
                        <a:t>ДО + Д123</a:t>
                      </a:r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692343">
                <a:tc>
                  <a:txBody>
                    <a:bodyPr/>
                    <a:lstStyle/>
                    <a:p>
                      <a:pPr marL="0" marR="0" lvl="0" indent="0" algn="ctr" defTabSz="913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3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+mj-lt"/>
                        </a:rPr>
                        <a:t>Направление отчета о перекачке газа и ТЭО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+mj-lt"/>
                        </a:rPr>
                        <a:t>ДО + Д308</a:t>
                      </a:r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1143869">
                <a:tc>
                  <a:txBody>
                    <a:bodyPr/>
                    <a:lstStyle/>
                    <a:p>
                      <a:pPr marL="0" marR="0" lvl="0" indent="0" algn="ctr" defTabSz="913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+mj-lt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3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+mj-lt"/>
                        </a:rPr>
                        <a:t>Планирование и проведение закупки на выполнение работ, определение исполнителя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+mj-lt"/>
                        </a:rPr>
                        <a:t>ДО + Д121</a:t>
                      </a:r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391324">
                <a:tc>
                  <a:txBody>
                    <a:bodyPr/>
                    <a:lstStyle/>
                    <a:p>
                      <a:pPr marL="0" marR="0" lvl="0" indent="0" algn="ctr" defTabSz="913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+mj-lt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3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+mj-lt"/>
                        </a:rPr>
                        <a:t>Выделение лимита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+mj-lt"/>
                        </a:rPr>
                        <a:t>Д816</a:t>
                      </a:r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  <a:tr h="426720">
                <a:tc>
                  <a:txBody>
                    <a:bodyPr/>
                    <a:lstStyle/>
                    <a:p>
                      <a:pPr marL="0" marR="0" lvl="0" indent="0" algn="ctr" defTabSz="913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+mj-lt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352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+mj-lt"/>
                        </a:rPr>
                        <a:t>Выполнение работ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bg1"/>
                          </a:solidFill>
                          <a:latin typeface="+mj-lt"/>
                        </a:rPr>
                        <a:t>Исполнитель + ДО</a:t>
                      </a:r>
                      <a:endParaRPr lang="ru-RU" sz="11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CC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5649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1936750" y="258944"/>
            <a:ext cx="7207250" cy="8096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>
                <a:latin typeface="Arial Narrow" panose="020B0606020202030204" pitchFamily="34" charset="0"/>
              </a:rPr>
              <a:t>Ежегодное снижение лимитов по статье ПЭН/РЭН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7458" y="1139085"/>
            <a:ext cx="4754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3366"/>
                </a:solidFill>
                <a:latin typeface="Arial Narrow" panose="020B0606020202030204" pitchFamily="34" charset="0"/>
              </a:rPr>
              <a:t>ПЭН/РЭН</a:t>
            </a:r>
            <a:endParaRPr lang="ru-RU" sz="2000" dirty="0">
              <a:solidFill>
                <a:srgbClr val="003366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6883241"/>
              </p:ext>
            </p:extLst>
          </p:nvPr>
        </p:nvGraphicFramePr>
        <p:xfrm>
          <a:off x="97459" y="1525206"/>
          <a:ext cx="8638328" cy="2885478"/>
        </p:xfrm>
        <a:graphic>
          <a:graphicData uri="http://schemas.openxmlformats.org/drawingml/2006/table">
            <a:tbl>
              <a:tblPr firstRow="1" bandRow="1"/>
              <a:tblGrid>
                <a:gridCol w="18174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209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9985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090851"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28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latin typeface="Arial Narrow" panose="020B0606020202030204" pitchFamily="34" charset="0"/>
                        </a:rPr>
                        <a:t>Год</a:t>
                      </a:r>
                      <a:endParaRPr lang="ru-RU" sz="28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latin typeface="Arial Narrow" panose="020B0606020202030204" pitchFamily="34" charset="0"/>
                        </a:rPr>
                        <a:t>Лимит, млн. рублей</a:t>
                      </a:r>
                      <a:endParaRPr lang="ru-RU" sz="28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98209"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  <a:endParaRPr lang="ru-RU" sz="28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2017</a:t>
                      </a:r>
                      <a:endParaRPr lang="ru-RU" sz="28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196,000</a:t>
                      </a:r>
                      <a:endParaRPr lang="ru-RU" sz="28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98209"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2</a:t>
                      </a:r>
                      <a:endParaRPr lang="ru-RU" sz="28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2018</a:t>
                      </a:r>
                      <a:endParaRPr lang="ru-RU" sz="28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113,953</a:t>
                      </a:r>
                      <a:endParaRPr lang="ru-RU" sz="28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98209"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3</a:t>
                      </a:r>
                      <a:endParaRPr lang="ru-RU" sz="28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2019</a:t>
                      </a:r>
                      <a:endParaRPr lang="ru-RU" sz="28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28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87,752</a:t>
                      </a:r>
                      <a:endParaRPr lang="ru-RU" sz="28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35903" y="4410686"/>
            <a:ext cx="857483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3366"/>
                </a:solidFill>
                <a:latin typeface="Arial Narrow" panose="020B0606020202030204" pitchFamily="34" charset="0"/>
              </a:rPr>
              <a:t>Последствия: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3366"/>
                </a:solidFill>
                <a:latin typeface="Arial Narrow" panose="020B0606020202030204" pitchFamily="34" charset="0"/>
              </a:rPr>
              <a:t>с</a:t>
            </a:r>
            <a:r>
              <a:rPr lang="ru-RU" sz="2000" dirty="0" smtClean="0">
                <a:solidFill>
                  <a:srgbClr val="003366"/>
                </a:solidFill>
                <a:latin typeface="Arial Narrow" panose="020B0606020202030204" pitchFamily="34" charset="0"/>
              </a:rPr>
              <a:t>нижение эксплуатационного порядка на ЛЧ МГ;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3366"/>
                </a:solidFill>
                <a:latin typeface="Arial Narrow" panose="020B0606020202030204" pitchFamily="34" charset="0"/>
              </a:rPr>
              <a:t>у</a:t>
            </a:r>
            <a:r>
              <a:rPr lang="ru-RU" sz="2000" dirty="0" smtClean="0">
                <a:solidFill>
                  <a:srgbClr val="003366"/>
                </a:solidFill>
                <a:latin typeface="Arial Narrow" panose="020B0606020202030204" pitchFamily="34" charset="0"/>
              </a:rPr>
              <a:t>величение замечаний от надзорных органов;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 smtClean="0">
                <a:solidFill>
                  <a:srgbClr val="003366"/>
                </a:solidFill>
                <a:latin typeface="Arial Narrow" panose="020B0606020202030204" pitchFamily="34" charset="0"/>
              </a:rPr>
              <a:t>увеличенный износ эксплуатационного оборудования.</a:t>
            </a:r>
            <a:endParaRPr lang="ru-RU" sz="2000" dirty="0">
              <a:solidFill>
                <a:srgbClr val="003366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971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1936750" y="258944"/>
            <a:ext cx="7207250" cy="8096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Текущее состояние аварийного запаса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86440" y="1116405"/>
            <a:ext cx="41575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u="sng" dirty="0" smtClean="0">
                <a:solidFill>
                  <a:srgbClr val="003366"/>
                </a:solidFill>
                <a:latin typeface="Arial Narrow" panose="020B0606020202030204" pitchFamily="34" charset="0"/>
              </a:rPr>
              <a:t>Проблемные вопросы: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3366"/>
                </a:solidFill>
                <a:latin typeface="Arial Narrow" panose="020B0606020202030204" pitchFamily="34" charset="0"/>
              </a:rPr>
              <a:t>в</a:t>
            </a:r>
            <a:r>
              <a:rPr lang="ru-RU" dirty="0" smtClean="0">
                <a:solidFill>
                  <a:srgbClr val="003366"/>
                </a:solidFill>
                <a:latin typeface="Arial Narrow" panose="020B0606020202030204" pitchFamily="34" charset="0"/>
              </a:rPr>
              <a:t>ыделяемы лимиты не соответствуют потребности ДО (вовлечение МТР из АЗ превышает объем заложенных в АЗ МТР в 4-5 раз);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3366"/>
                </a:solidFill>
                <a:latin typeface="Arial Narrow" panose="020B0606020202030204" pitchFamily="34" charset="0"/>
              </a:rPr>
              <a:t>п</a:t>
            </a:r>
            <a:r>
              <a:rPr lang="ru-RU" dirty="0" smtClean="0">
                <a:solidFill>
                  <a:srgbClr val="003366"/>
                </a:solidFill>
                <a:latin typeface="Arial Narrow" panose="020B0606020202030204" pitchFamily="34" charset="0"/>
              </a:rPr>
              <a:t>редписания надзорных органов, касающиеся укомплектованности АЗ.</a:t>
            </a:r>
            <a:endParaRPr lang="ru-RU" dirty="0">
              <a:solidFill>
                <a:srgbClr val="003366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1035395"/>
              </p:ext>
            </p:extLst>
          </p:nvPr>
        </p:nvGraphicFramePr>
        <p:xfrm>
          <a:off x="106716" y="1217408"/>
          <a:ext cx="4879724" cy="3261360"/>
        </p:xfrm>
        <a:graphic>
          <a:graphicData uri="http://schemas.openxmlformats.org/drawingml/2006/table">
            <a:tbl>
              <a:tblPr firstRow="1" bandRow="1"/>
              <a:tblGrid>
                <a:gridCol w="57899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6086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21993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199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94360"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100" dirty="0" smtClean="0">
                          <a:latin typeface="Arial Narrow" panose="020B0606020202030204" pitchFamily="34" charset="0"/>
                        </a:rPr>
                        <a:t>№ п/п</a:t>
                      </a:r>
                      <a:endParaRPr lang="ru-RU" sz="11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100" dirty="0" smtClean="0">
                          <a:latin typeface="Arial Narrow" panose="020B0606020202030204" pitchFamily="34" charset="0"/>
                        </a:rPr>
                        <a:t>Наименование МТР</a:t>
                      </a:r>
                      <a:endParaRPr lang="ru-RU" sz="11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100" dirty="0" smtClean="0">
                          <a:latin typeface="Arial Narrow" panose="020B0606020202030204" pitchFamily="34" charset="0"/>
                        </a:rPr>
                        <a:t>Укомплектованность, %</a:t>
                      </a:r>
                      <a:endParaRPr lang="ru-RU" sz="11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100" dirty="0" smtClean="0">
                          <a:latin typeface="Arial Narrow" panose="020B0606020202030204" pitchFamily="34" charset="0"/>
                        </a:rPr>
                        <a:t>Стоимость необходимых МТР, млн.</a:t>
                      </a:r>
                      <a:r>
                        <a:rPr lang="ru-RU" sz="1100" baseline="0" dirty="0" smtClean="0">
                          <a:latin typeface="Arial Narrow" panose="020B0606020202030204" pitchFamily="34" charset="0"/>
                        </a:rPr>
                        <a:t> </a:t>
                      </a:r>
                      <a:r>
                        <a:rPr lang="ru-RU" sz="1100" baseline="0" dirty="0" err="1" smtClean="0">
                          <a:latin typeface="Arial Narrow" panose="020B0606020202030204" pitchFamily="34" charset="0"/>
                        </a:rPr>
                        <a:t>руб</a:t>
                      </a:r>
                      <a:endParaRPr lang="ru-RU" sz="1100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1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Труба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70,0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315,0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2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ТПА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43,0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179,9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3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СДТ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45,4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408,6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4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Изоляция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2,4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29,4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5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Электроды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52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5,0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6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ВГУ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77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9,8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81000">
                <a:tc gridSpan="3"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ИТОГО: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Arial Narrow" panose="020B0606020202030204" pitchFamily="34" charset="0"/>
                        </a:rPr>
                        <a:t>947,7</a:t>
                      </a:r>
                      <a:endParaRPr lang="ru-RU" sz="1900" dirty="0">
                        <a:solidFill>
                          <a:srgbClr val="003366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2348238"/>
              </p:ext>
            </p:extLst>
          </p:nvPr>
        </p:nvGraphicFramePr>
        <p:xfrm>
          <a:off x="236664" y="4753395"/>
          <a:ext cx="4749779" cy="1524000"/>
        </p:xfrm>
        <a:graphic>
          <a:graphicData uri="http://schemas.openxmlformats.org/drawingml/2006/table">
            <a:tbl>
              <a:tblPr firstRow="1" bandRow="1"/>
              <a:tblGrid>
                <a:gridCol w="9993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112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3919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latin typeface="+mj-lt"/>
                        </a:rPr>
                        <a:t>№ п/п</a:t>
                      </a:r>
                      <a:endParaRPr lang="ru-RU" sz="1900" dirty="0"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latin typeface="+mj-lt"/>
                        </a:rPr>
                        <a:t>Год</a:t>
                      </a:r>
                      <a:endParaRPr lang="ru-RU" sz="1900" dirty="0"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latin typeface="+mj-lt"/>
                        </a:rPr>
                        <a:t>Лимит, млн. рублей</a:t>
                      </a:r>
                      <a:endParaRPr lang="ru-RU" sz="1900" dirty="0"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+mj-lt"/>
                        </a:rPr>
                        <a:t>1</a:t>
                      </a:r>
                      <a:endParaRPr lang="ru-RU" sz="1900" dirty="0">
                        <a:solidFill>
                          <a:srgbClr val="003366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+mj-lt"/>
                        </a:rPr>
                        <a:t>2017</a:t>
                      </a:r>
                      <a:endParaRPr lang="ru-RU" sz="1900" dirty="0">
                        <a:solidFill>
                          <a:srgbClr val="003366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+mj-lt"/>
                        </a:rPr>
                        <a:t>50,00</a:t>
                      </a:r>
                      <a:endParaRPr lang="ru-RU" sz="1900" dirty="0">
                        <a:solidFill>
                          <a:srgbClr val="003366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+mj-lt"/>
                        </a:rPr>
                        <a:t>2</a:t>
                      </a:r>
                      <a:endParaRPr lang="ru-RU" sz="1900" dirty="0">
                        <a:solidFill>
                          <a:srgbClr val="003366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+mj-lt"/>
                        </a:rPr>
                        <a:t>2018</a:t>
                      </a:r>
                      <a:endParaRPr lang="ru-RU" sz="1900" dirty="0">
                        <a:solidFill>
                          <a:srgbClr val="003366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+mj-lt"/>
                        </a:rPr>
                        <a:t>42,00</a:t>
                      </a:r>
                      <a:endParaRPr lang="ru-RU" sz="1900" dirty="0">
                        <a:solidFill>
                          <a:srgbClr val="003366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+mj-lt"/>
                        </a:rPr>
                        <a:t>3</a:t>
                      </a:r>
                      <a:endParaRPr lang="ru-RU" sz="1900" dirty="0">
                        <a:solidFill>
                          <a:srgbClr val="003366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+mj-lt"/>
                        </a:rPr>
                        <a:t>2019</a:t>
                      </a:r>
                      <a:endParaRPr lang="ru-RU" sz="1900" dirty="0">
                        <a:solidFill>
                          <a:srgbClr val="003366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676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3520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028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704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3805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056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197328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4091" algn="l" defTabSz="91352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900" dirty="0" smtClean="0">
                          <a:solidFill>
                            <a:srgbClr val="003366"/>
                          </a:solidFill>
                          <a:latin typeface="+mj-lt"/>
                        </a:rPr>
                        <a:t>50,00</a:t>
                      </a:r>
                      <a:endParaRPr lang="ru-RU" sz="1900" dirty="0">
                        <a:solidFill>
                          <a:srgbClr val="003366"/>
                        </a:solidFill>
                        <a:latin typeface="+mj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36664" y="4384686"/>
            <a:ext cx="474977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777875" eaLnBrk="0" hangingPunct="0"/>
            <a:r>
              <a:rPr lang="ru-RU" sz="1500" dirty="0" smtClean="0">
                <a:solidFill>
                  <a:srgbClr val="1F497D"/>
                </a:solidFill>
                <a:latin typeface="+mj-lt"/>
                <a:cs typeface="Arial" charset="0"/>
              </a:rPr>
              <a:t>Выделяемые лимиты на пополнение АЗ</a:t>
            </a:r>
            <a:endParaRPr lang="ru-RU" sz="1500" dirty="0">
              <a:solidFill>
                <a:srgbClr val="1F497D"/>
              </a:solidFill>
              <a:latin typeface="+mj-lt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86440" y="3832520"/>
            <a:ext cx="4157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u="sng" dirty="0" smtClean="0">
                <a:solidFill>
                  <a:srgbClr val="003366"/>
                </a:solidFill>
                <a:latin typeface="Arial Narrow" panose="020B0606020202030204" pitchFamily="34" charset="0"/>
              </a:rPr>
              <a:t>Решение сложившихся проблем: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3366"/>
                </a:solidFill>
                <a:latin typeface="Arial Narrow" panose="020B0606020202030204" pitchFamily="34" charset="0"/>
              </a:rPr>
              <a:t>выделение дополнительного лимита финансирования для пополнения АЗ;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3366"/>
                </a:solidFill>
                <a:latin typeface="Arial Narrow" panose="020B0606020202030204" pitchFamily="34" charset="0"/>
              </a:rPr>
              <a:t>осуществление пополнения АЗ за счет заявки МТР по статье КР (в размере 2 % от общего лимита финансирования).</a:t>
            </a:r>
            <a:endParaRPr lang="ru-RU" dirty="0">
              <a:solidFill>
                <a:srgbClr val="003366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16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 bwMode="auto">
          <a:xfrm>
            <a:off x="1918697" y="0"/>
            <a:ext cx="7215187" cy="1081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Проведение экспертизы промышленной безопасности собственными силами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66227" y="1466062"/>
            <a:ext cx="5201728" cy="160043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2017 году впервые проведена ЭПБ </a:t>
            </a: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собственными силами </a:t>
            </a:r>
            <a:endParaRPr lang="ru-RU" sz="1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4-х объектов ЛЧ МГ филиала «Острогожского ЛПУМГ»</a:t>
            </a:r>
          </a:p>
          <a:p>
            <a:pPr algn="just"/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1-го объекта ЛЧ МГ филиала «Гавриловское ЛПУМГ».</a:t>
            </a:r>
          </a:p>
          <a:p>
            <a:pPr algn="just"/>
            <a:endParaRPr lang="ru-RU" sz="1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Заключение </a:t>
            </a: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ЭПБ 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 к ГРС с. </a:t>
            </a:r>
            <a:r>
              <a:rPr lang="ru-RU" sz="1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Богатищево</a:t>
            </a: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зарегистрировано </a:t>
            </a: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19.05.2017 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центральном управлении </a:t>
            </a:r>
            <a:r>
              <a:rPr lang="ru-RU" sz="14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Ростехнадзора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4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66227" y="3649238"/>
            <a:ext cx="5201728" cy="738664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just"/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 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запланированы </a:t>
            </a: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работы по проведению ЭПБ на 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следующих 5 </a:t>
            </a: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объектах ЛЧ МГ </a:t>
            </a:r>
            <a:endParaRPr lang="ru-RU" sz="14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общей </a:t>
            </a:r>
            <a:r>
              <a:rPr lang="ru-RU" sz="1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протяженностью 331,12 </a:t>
            </a:r>
            <a:r>
              <a:rPr lang="ru-RU" sz="14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км: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8335" y="1169031"/>
            <a:ext cx="2104846" cy="3218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9834206"/>
              </p:ext>
            </p:extLst>
          </p:nvPr>
        </p:nvGraphicFramePr>
        <p:xfrm>
          <a:off x="2540758" y="4476754"/>
          <a:ext cx="6439340" cy="15715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6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9900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86096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47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45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п/п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филиала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</a:t>
                      </a:r>
                      <a:b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газопровода-отвода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66CC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Протяженность, км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rgbClr val="0066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522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900" b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Белоусовское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ЛПУМГ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МГ ДКБМ-Калуга-</a:t>
                      </a:r>
                      <a:r>
                        <a:rPr lang="ru-RU" sz="12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Белоусово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77,91</a:t>
                      </a:r>
                      <a:endParaRPr lang="ru-RU" sz="900" b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277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900" b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Путятинское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ЛПУМГ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МГ </a:t>
                      </a:r>
                      <a:r>
                        <a:rPr lang="ru-RU" sz="12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Увязовское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ПХГ-</a:t>
                      </a:r>
                      <a:r>
                        <a:rPr lang="ru-RU" sz="1200" b="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Касимовское</a:t>
                      </a: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ПХГ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36,91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773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900" b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Серпуховское ЛПУМГ</a:t>
                      </a:r>
                      <a:endParaRPr lang="ru-RU" sz="900" b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МГ Горький-Центр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182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ru-RU" sz="900" b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Елецкое ЛПУМГ</a:t>
                      </a:r>
                      <a:endParaRPr lang="ru-RU" sz="900" b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МГ Елец-Щекино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102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900" b="0" dirty="0">
                        <a:solidFill>
                          <a:schemeClr val="tx2"/>
                        </a:solidFill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Тульское ЛПУМГ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МГ Елец-Щекино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146,3</a:t>
                      </a:r>
                      <a:endParaRPr lang="ru-RU" sz="900" b="0" dirty="0">
                        <a:effectLst/>
                        <a:latin typeface="Arial" panose="020B0604020202020204" pitchFamily="34" charset="0"/>
                        <a:ea typeface="Times New Roman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24" y="2665564"/>
            <a:ext cx="2402735" cy="338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882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4315" y="2"/>
            <a:ext cx="7059685" cy="1073020"/>
          </a:xfrm>
        </p:spPr>
        <p:txBody>
          <a:bodyPr/>
          <a:lstStyle/>
          <a:p>
            <a:r>
              <a:rPr lang="ru-RU" dirty="0" smtClean="0"/>
              <a:t>Предложения в протокол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87768"/>
            <a:ext cx="9144000" cy="5355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AutoNum type="arabicPeriod"/>
            </a:pPr>
            <a:r>
              <a:rPr lang="ru-RU" dirty="0" smtClean="0">
                <a:solidFill>
                  <a:srgbClr val="0070C0"/>
                </a:solidFill>
                <a:latin typeface="+mj-lt"/>
              </a:rPr>
              <a:t>В связи с отсутствием целевого лимита для комплектации аварийного запаса труб,                 соединительных деталей трубопроводов и трубопроводной арматуры рассмотреть возможность перераспределения 2% лимита по статье «Капитальный ремонт» на статью ПЭН/РЭН.</a:t>
            </a:r>
          </a:p>
          <a:p>
            <a:pPr algn="just"/>
            <a:endParaRPr lang="ru-RU" dirty="0" smtClean="0">
              <a:solidFill>
                <a:srgbClr val="0070C0"/>
              </a:solidFill>
              <a:latin typeface="+mj-lt"/>
            </a:endParaRPr>
          </a:p>
          <a:p>
            <a:pPr marL="342900" indent="-342900" algn="just">
              <a:buAutoNum type="arabicPeriod" startAt="2"/>
            </a:pPr>
            <a:r>
              <a:rPr lang="ru-RU" dirty="0" smtClean="0">
                <a:solidFill>
                  <a:srgbClr val="0070C0"/>
                </a:solidFill>
                <a:latin typeface="+mj-lt"/>
              </a:rPr>
              <a:t>В настоящее время отсутствует информация о дальнейшей схеме выполнения работ по перекачке газа с помощью МКУ -  отсутствует понимание, чьими силами будет осуществляться перекачка газа для достижения установленных показателей экономии и эффективности. В связи с чем предлагаем рассмотреть возможность  приобретения установки МКУ на баланс Общества.</a:t>
            </a:r>
          </a:p>
          <a:p>
            <a:pPr marL="342900" indent="-342900" algn="just">
              <a:buAutoNum type="arabicPeriod" startAt="2"/>
            </a:pPr>
            <a:endParaRPr lang="ru-RU" dirty="0">
              <a:solidFill>
                <a:srgbClr val="0070C0"/>
              </a:solidFill>
              <a:latin typeface="+mj-lt"/>
            </a:endParaRPr>
          </a:p>
          <a:p>
            <a:pPr marL="342900" indent="-342900" algn="just">
              <a:buAutoNum type="arabicPeriod" startAt="2"/>
            </a:pPr>
            <a:r>
              <a:rPr lang="ru-RU" dirty="0">
                <a:solidFill>
                  <a:srgbClr val="0070C0"/>
                </a:solidFill>
                <a:latin typeface="+mj-lt"/>
              </a:rPr>
              <a:t>Внесение изменений в Градостроительный 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кодекс,  </a:t>
            </a:r>
            <a:r>
              <a:rPr lang="ru-RU" dirty="0">
                <a:solidFill>
                  <a:srgbClr val="0070C0"/>
                </a:solidFill>
                <a:latin typeface="+mj-lt"/>
              </a:rPr>
              <a:t>в части исключения трактовки признаков реконструкции в законодательстве, при выполнении работ по капитальному ремонту газопроводов 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с повышением категории участка МГ</a:t>
            </a:r>
          </a:p>
          <a:p>
            <a:pPr marL="342900" indent="-342900" algn="just">
              <a:buAutoNum type="arabicPeriod" startAt="2"/>
            </a:pPr>
            <a:endParaRPr lang="ru-RU" dirty="0">
              <a:solidFill>
                <a:srgbClr val="0070C0"/>
              </a:solidFill>
              <a:latin typeface="+mj-lt"/>
            </a:endParaRPr>
          </a:p>
          <a:p>
            <a:pPr marL="342900" indent="-342900" algn="just">
              <a:buAutoNum type="arabicPeriod" startAt="2"/>
            </a:pPr>
            <a:r>
              <a:rPr lang="ru-RU" dirty="0" smtClean="0">
                <a:solidFill>
                  <a:srgbClr val="0070C0"/>
                </a:solidFill>
                <a:latin typeface="+mj-lt"/>
              </a:rPr>
              <a:t>В случае невозможности выполнения п.3, ввиду отсутствия </a:t>
            </a:r>
            <a:r>
              <a:rPr lang="ru-RU" dirty="0">
                <a:solidFill>
                  <a:srgbClr val="0070C0"/>
                </a:solidFill>
                <a:latin typeface="+mj-lt"/>
              </a:rPr>
              <a:t>«физических способов» устранения нарушений ОЗ и МР – капитальный ремонт не обеспечивает требований ФЗ «О промышленной безопасности опасных производственных объектов», реконструкция не проводится, судебная работа 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приостановлена, предлагаем выполнять </a:t>
            </a:r>
            <a:r>
              <a:rPr lang="ru-RU" dirty="0" err="1" smtClean="0">
                <a:solidFill>
                  <a:srgbClr val="0070C0"/>
                </a:solidFill>
                <a:latin typeface="+mj-lt"/>
              </a:rPr>
              <a:t>техперовооружение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 участков МГ с последующей разработкой ЭПБ, без включения данных работ в инвестиционную программу ПАО «Газпром».</a:t>
            </a:r>
            <a:endParaRPr lang="ru-RU" dirty="0">
              <a:solidFill>
                <a:srgbClr val="0070C0"/>
              </a:solidFill>
              <a:latin typeface="+mj-lt"/>
            </a:endParaRPr>
          </a:p>
          <a:p>
            <a:pPr marL="342900" indent="-342900" algn="just">
              <a:buAutoNum type="arabicPeriod" startAt="2"/>
            </a:pPr>
            <a:endParaRPr lang="ru-RU" dirty="0" smtClean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0263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84315" y="2"/>
            <a:ext cx="7059685" cy="1073020"/>
          </a:xfrm>
        </p:spPr>
        <p:txBody>
          <a:bodyPr/>
          <a:lstStyle/>
          <a:p>
            <a:r>
              <a:rPr lang="ru-RU" dirty="0" smtClean="0"/>
              <a:t>Предложения в протокол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087768"/>
            <a:ext cx="9144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ru-RU" dirty="0" smtClean="0">
              <a:solidFill>
                <a:srgbClr val="0070C0"/>
              </a:solidFill>
              <a:latin typeface="+mj-lt"/>
            </a:endParaRPr>
          </a:p>
          <a:p>
            <a:pPr marL="342900" indent="-342900" algn="just">
              <a:buAutoNum type="arabicPeriod" startAt="5"/>
            </a:pPr>
            <a:r>
              <a:rPr lang="ru-RU" dirty="0" smtClean="0">
                <a:solidFill>
                  <a:srgbClr val="0070C0"/>
                </a:solidFill>
                <a:latin typeface="+mj-lt"/>
              </a:rPr>
              <a:t>Рассмотреть возможность выполнения работ по расчистке трасс МГ от ДКР подрядным способом, до полного укомплектования Общества самоходными </a:t>
            </a:r>
            <a:r>
              <a:rPr lang="ru-RU" dirty="0" err="1" smtClean="0">
                <a:solidFill>
                  <a:srgbClr val="0070C0"/>
                </a:solidFill>
                <a:latin typeface="+mj-lt"/>
              </a:rPr>
              <a:t>мульчерами</a:t>
            </a:r>
            <a:r>
              <a:rPr lang="ru-RU" dirty="0" smtClean="0">
                <a:solidFill>
                  <a:srgbClr val="0070C0"/>
                </a:solidFill>
                <a:latin typeface="+mj-lt"/>
              </a:rPr>
              <a:t>, в соответствии с программой «Технического дооснащения УАВР».</a:t>
            </a:r>
          </a:p>
          <a:p>
            <a:pPr marL="342900" indent="-342900" algn="just">
              <a:buAutoNum type="arabicPeriod" startAt="5"/>
            </a:pPr>
            <a:endParaRPr lang="ru-RU" dirty="0">
              <a:solidFill>
                <a:srgbClr val="0070C0"/>
              </a:solidFill>
              <a:latin typeface="+mj-lt"/>
            </a:endParaRPr>
          </a:p>
          <a:p>
            <a:pPr marL="342900" indent="-342900" algn="just">
              <a:buAutoNum type="arabicPeriod" startAt="5"/>
            </a:pPr>
            <a:r>
              <a:rPr lang="ru-RU" dirty="0" smtClean="0">
                <a:solidFill>
                  <a:srgbClr val="0070C0"/>
                </a:solidFill>
                <a:latin typeface="+mj-lt"/>
              </a:rPr>
              <a:t>Отмена моратория на судебные разбирательства в вопросах нарушения ОЗ и ЗМР</a:t>
            </a:r>
          </a:p>
          <a:p>
            <a:pPr algn="just"/>
            <a:endParaRPr lang="ru-RU" dirty="0">
              <a:solidFill>
                <a:srgbClr val="0070C0"/>
              </a:solidFill>
              <a:latin typeface="+mj-lt"/>
            </a:endParaRPr>
          </a:p>
          <a:p>
            <a:pPr algn="just"/>
            <a:endParaRPr lang="ru-RU" dirty="0" smtClean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047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38150" y="3190846"/>
            <a:ext cx="79375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2000" b="1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Спасибо за внимание</a:t>
            </a:r>
            <a:endParaRPr lang="ru-RU" altLang="ru-RU" sz="20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7181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 bwMode="auto">
          <a:xfrm>
            <a:off x="1928813" y="0"/>
            <a:ext cx="7215187" cy="1081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Количество нарушений охранных зон и минимальных расстояний по областям РФ</a:t>
            </a:r>
          </a:p>
        </p:txBody>
      </p:sp>
      <p:graphicFrame>
        <p:nvGraphicFramePr>
          <p:cNvPr id="5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84710193"/>
              </p:ext>
            </p:extLst>
          </p:nvPr>
        </p:nvGraphicFramePr>
        <p:xfrm>
          <a:off x="0" y="1112111"/>
          <a:ext cx="9144000" cy="4395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96217" y="5507197"/>
            <a:ext cx="7585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defRPr/>
            </a:pPr>
            <a:r>
              <a:rPr lang="ru-RU" sz="1600" dirty="0" smtClean="0">
                <a:solidFill>
                  <a:srgbClr val="0070C0"/>
                </a:solidFill>
                <a:latin typeface="+mj-lt"/>
              </a:rPr>
              <a:t>Количество нарушений на 01.01.2017 – 515 мест, на 01.01.2018 </a:t>
            </a:r>
            <a:r>
              <a:rPr lang="ru-RU" sz="1600" dirty="0">
                <a:solidFill>
                  <a:srgbClr val="0070C0"/>
                </a:solidFill>
                <a:latin typeface="+mj-lt"/>
              </a:rPr>
              <a:t>– </a:t>
            </a:r>
            <a:r>
              <a:rPr lang="ru-RU" sz="1600" dirty="0" smtClean="0">
                <a:solidFill>
                  <a:srgbClr val="0070C0"/>
                </a:solidFill>
                <a:latin typeface="+mj-lt"/>
              </a:rPr>
              <a:t>1378 мест.</a:t>
            </a:r>
          </a:p>
          <a:p>
            <a:pPr marL="0" indent="0">
              <a:defRPr/>
            </a:pPr>
            <a:r>
              <a:rPr lang="ru-RU" sz="1600" dirty="0" smtClean="0">
                <a:solidFill>
                  <a:srgbClr val="0070C0"/>
                </a:solidFill>
                <a:latin typeface="+mj-lt"/>
              </a:rPr>
              <a:t>Увеличение в 2,7 раза.</a:t>
            </a:r>
            <a:endParaRPr lang="ru-RU" sz="1600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977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 bwMode="auto">
          <a:xfrm>
            <a:off x="1928813" y="0"/>
            <a:ext cx="7215187" cy="1081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Количество нарушений охранных зон и минимальных расстояний по областям РФ</a:t>
            </a: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96217" y="5507197"/>
            <a:ext cx="7585883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charset="0"/>
              </a:defRPr>
            </a:lvl5pPr>
            <a:lvl6pPr marL="26289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30861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5433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4000500" indent="-3429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defRPr/>
            </a:pPr>
            <a:r>
              <a:rPr lang="ru-RU" sz="1600" dirty="0" smtClean="0">
                <a:solidFill>
                  <a:srgbClr val="0070C0"/>
                </a:solidFill>
                <a:latin typeface="+mj-lt"/>
              </a:rPr>
              <a:t>Количество нарушений на 01.01.2017 – 13080 объектов, на 01.01.2018 </a:t>
            </a:r>
            <a:r>
              <a:rPr lang="ru-RU" sz="1600" dirty="0">
                <a:solidFill>
                  <a:srgbClr val="0070C0"/>
                </a:solidFill>
                <a:latin typeface="+mj-lt"/>
              </a:rPr>
              <a:t>– </a:t>
            </a:r>
            <a:r>
              <a:rPr lang="ru-RU" sz="1600" dirty="0" smtClean="0">
                <a:solidFill>
                  <a:srgbClr val="0070C0"/>
                </a:solidFill>
                <a:latin typeface="+mj-lt"/>
              </a:rPr>
              <a:t>35031 объектов.</a:t>
            </a:r>
          </a:p>
          <a:p>
            <a:pPr marL="0" indent="0">
              <a:defRPr/>
            </a:pPr>
            <a:r>
              <a:rPr lang="ru-RU" sz="1600" dirty="0" smtClean="0">
                <a:solidFill>
                  <a:srgbClr val="0070C0"/>
                </a:solidFill>
                <a:latin typeface="+mj-lt"/>
              </a:rPr>
              <a:t>Увеличение в 2,7 раза.</a:t>
            </a:r>
            <a:endParaRPr lang="ru-RU" sz="1600" dirty="0">
              <a:solidFill>
                <a:srgbClr val="0070C0"/>
              </a:solidFill>
              <a:latin typeface="+mj-lt"/>
            </a:endParaRPr>
          </a:p>
        </p:txBody>
      </p:sp>
      <p:graphicFrame>
        <p:nvGraphicFramePr>
          <p:cNvPr id="8" name="Объект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6284916"/>
              </p:ext>
            </p:extLst>
          </p:nvPr>
        </p:nvGraphicFramePr>
        <p:xfrm>
          <a:off x="0" y="1097281"/>
          <a:ext cx="9144000" cy="44099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58843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1961958" y="239703"/>
            <a:ext cx="7129311" cy="61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5076" tIns="47538" rIns="95076" bIns="47538" anchor="ctr"/>
          <a:lstStyle/>
          <a:p>
            <a:r>
              <a:rPr lang="ru-RU" altLang="ru-RU" sz="1800" dirty="0" smtClean="0">
                <a:cs typeface="Arial" charset="0"/>
              </a:rPr>
              <a:t>Структура системы передачи и обработки данных при воздушном патрулировании с помощью БПЛА</a:t>
            </a:r>
          </a:p>
        </p:txBody>
      </p:sp>
      <p:sp>
        <p:nvSpPr>
          <p:cNvPr id="15369" name="Text Box 15"/>
          <p:cNvSpPr txBox="1">
            <a:spLocks noChangeArrowheads="1"/>
          </p:cNvSpPr>
          <p:nvPr/>
        </p:nvSpPr>
        <p:spPr bwMode="auto">
          <a:xfrm>
            <a:off x="4709722" y="1443913"/>
            <a:ext cx="3733940" cy="205556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6408" tIns="33204" rIns="66408" bIns="33204">
            <a:spAutoFit/>
          </a:bodyPr>
          <a:lstStyle>
            <a:lvl1pPr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33413" indent="-244475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974725" indent="-195263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363663" indent="-195263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752600" indent="-193675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098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6670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242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14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900" b="1" dirty="0" smtClean="0">
                <a:solidFill>
                  <a:schemeClr val="bg1"/>
                </a:solidFill>
              </a:rPr>
              <a:t>Сервер хранения </a:t>
            </a:r>
            <a:r>
              <a:rPr lang="ru-RU" altLang="ru-RU" sz="900" b="1" dirty="0" err="1" smtClean="0">
                <a:solidFill>
                  <a:schemeClr val="bg1"/>
                </a:solidFill>
              </a:rPr>
              <a:t>геопространственной</a:t>
            </a:r>
            <a:r>
              <a:rPr lang="ru-RU" altLang="ru-RU" sz="900" b="1" dirty="0" smtClean="0">
                <a:solidFill>
                  <a:schemeClr val="bg1"/>
                </a:solidFill>
              </a:rPr>
              <a:t> информации</a:t>
            </a:r>
            <a:endParaRPr lang="ru-RU" altLang="ru-RU" sz="900" b="1" dirty="0">
              <a:solidFill>
                <a:schemeClr val="bg1"/>
              </a:solidFill>
            </a:endParaRPr>
          </a:p>
        </p:txBody>
      </p:sp>
      <p:sp>
        <p:nvSpPr>
          <p:cNvPr id="15375" name="Text Box 11"/>
          <p:cNvSpPr txBox="1">
            <a:spLocks noChangeArrowheads="1"/>
          </p:cNvSpPr>
          <p:nvPr/>
        </p:nvSpPr>
        <p:spPr bwMode="auto">
          <a:xfrm>
            <a:off x="4547547" y="1129392"/>
            <a:ext cx="4029680" cy="22094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 lIns="66408" tIns="33204" rIns="66408" bIns="33204">
            <a:spAutoFit/>
          </a:bodyPr>
          <a:lstStyle>
            <a:lvl1pPr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33413" indent="-244475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974725" indent="-195263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363663" indent="-195263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752600" indent="-193675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098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6670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242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14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000" b="1" dirty="0" smtClean="0">
                <a:solidFill>
                  <a:schemeClr val="bg1"/>
                </a:solidFill>
              </a:rPr>
              <a:t>ООО «ГАЗПРОМ ТРАНСГАЗ МОСКВА»</a:t>
            </a:r>
            <a:endParaRPr lang="ru-RU" altLang="ru-RU" sz="1000" b="1" dirty="0">
              <a:solidFill>
                <a:schemeClr val="bg1"/>
              </a:solidFill>
            </a:endParaRPr>
          </a:p>
        </p:txBody>
      </p:sp>
      <p:sp>
        <p:nvSpPr>
          <p:cNvPr id="15376" name="AutoShape 12"/>
          <p:cNvSpPr>
            <a:spLocks noChangeArrowheads="1"/>
          </p:cNvSpPr>
          <p:nvPr/>
        </p:nvSpPr>
        <p:spPr bwMode="auto">
          <a:xfrm rot="5400000">
            <a:off x="6434729" y="3395936"/>
            <a:ext cx="357089" cy="237109"/>
          </a:xfrm>
          <a:prstGeom prst="rightArrow">
            <a:avLst>
              <a:gd name="adj1" fmla="val 50000"/>
              <a:gd name="adj2" fmla="val 24404"/>
            </a:avLst>
          </a:prstGeom>
          <a:solidFill>
            <a:srgbClr val="99CCFF"/>
          </a:solidFill>
          <a:ln w="12700">
            <a:solidFill>
              <a:srgbClr val="0072BA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lIns="77925" tIns="38963" rIns="77925" bIns="38963" anchor="ctr"/>
          <a:lstStyle>
            <a:lvl1pPr defTabSz="77946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33413" indent="-244475" defTabSz="77946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974725" indent="-195263" defTabSz="77946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363663" indent="-195263" defTabSz="77946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752600" indent="-193675" defTabSz="77946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09800" indent="-193675" defTabSz="77946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667000" indent="-193675" defTabSz="77946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24200" indent="-193675" defTabSz="77946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1400" indent="-193675" defTabSz="77946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1700">
              <a:latin typeface="Times New Roman" pitchFamily="18" charset="0"/>
            </a:endParaRPr>
          </a:p>
        </p:txBody>
      </p:sp>
      <p:sp>
        <p:nvSpPr>
          <p:cNvPr id="15382" name="Номер слайда 6"/>
          <p:cNvSpPr txBox="1">
            <a:spLocks noGrp="1"/>
          </p:cNvSpPr>
          <p:nvPr/>
        </p:nvSpPr>
        <p:spPr bwMode="auto">
          <a:xfrm>
            <a:off x="8675688" y="6496051"/>
            <a:ext cx="430212" cy="29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 defTabSz="91281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33413" indent="-244475" defTabSz="91281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974725" indent="-195263" defTabSz="91281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363663" indent="-195263" defTabSz="91281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752600" indent="-193675" defTabSz="91281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09800" indent="-193675" defTabSz="9128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667000" indent="-193675" defTabSz="9128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24200" indent="-193675" defTabSz="9128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1400" indent="-193675" defTabSz="91281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fld id="{D5D39A37-F45F-4904-96D1-71115A11F94C}" type="slidenum">
              <a:rPr lang="ru-RU" altLang="ru-RU" sz="1200" b="1">
                <a:solidFill>
                  <a:schemeClr val="bg1"/>
                </a:solidFill>
              </a:rPr>
              <a:pPr algn="r" eaLnBrk="1" hangingPunct="1"/>
              <a:t>5</a:t>
            </a:fld>
            <a:endParaRPr lang="ru-RU" altLang="ru-RU" sz="1200" b="1">
              <a:solidFill>
                <a:schemeClr val="bg1"/>
              </a:solidFill>
            </a:endParaRPr>
          </a:p>
        </p:txBody>
      </p:sp>
      <p:sp>
        <p:nvSpPr>
          <p:cNvPr id="15366" name="AutoShape 6"/>
          <p:cNvSpPr>
            <a:spLocks noChangeArrowheads="1"/>
          </p:cNvSpPr>
          <p:nvPr/>
        </p:nvSpPr>
        <p:spPr bwMode="auto">
          <a:xfrm>
            <a:off x="3708809" y="3054880"/>
            <a:ext cx="838738" cy="707693"/>
          </a:xfrm>
          <a:prstGeom prst="rightArrow">
            <a:avLst>
              <a:gd name="adj1" fmla="val 50000"/>
              <a:gd name="adj2" fmla="val 33185"/>
            </a:avLst>
          </a:prstGeom>
          <a:solidFill>
            <a:srgbClr val="99CCFF"/>
          </a:solidFill>
          <a:ln w="12700">
            <a:solidFill>
              <a:srgbClr val="0072BA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>
            <a:lvl1pPr defTabSz="77946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33413" indent="-244475" defTabSz="77946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974725" indent="-195263" defTabSz="77946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363663" indent="-195263" defTabSz="77946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752600" indent="-193675" defTabSz="77946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09800" indent="-193675" defTabSz="77946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667000" indent="-193675" defTabSz="77946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24200" indent="-193675" defTabSz="77946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1400" indent="-193675" defTabSz="77946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1700">
              <a:latin typeface="Times New Roman" pitchFamily="18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4731667" y="1755736"/>
            <a:ext cx="3733940" cy="1554397"/>
            <a:chOff x="4506451" y="926185"/>
            <a:chExt cx="3733940" cy="1105564"/>
          </a:xfrm>
        </p:grpSpPr>
        <p:pic>
          <p:nvPicPr>
            <p:cNvPr id="2054" name="Picture 6" descr="\\sutsc\Exchange\Горяйнов М.С\БПЛА\_Газпром космические системы\_БПЛА_2017\_ВОЗДУШНОЕ ПАТРУЛИРОВАНИЕ\___ОТЧЕТНОСТЬ по нарушениям\_АКТЫ ЗАКЛЮЧИТЕЛЬНЫЕ\Презентация\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5775" y="970202"/>
              <a:ext cx="893698" cy="891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374" name="Text Box 22"/>
            <p:cNvSpPr txBox="1">
              <a:spLocks noChangeArrowheads="1"/>
            </p:cNvSpPr>
            <p:nvPr/>
          </p:nvSpPr>
          <p:spPr bwMode="auto">
            <a:xfrm>
              <a:off x="5672327" y="1835386"/>
              <a:ext cx="1128992" cy="135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6408" tIns="33204" rIns="66408" bIns="33204">
              <a:spAutoFit/>
            </a:bodyPr>
            <a:lstStyle>
              <a:lvl1pPr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33413" indent="-244475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974725" indent="-195263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363663" indent="-195263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1752600" indent="-193675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2098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6670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1242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5814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altLang="ru-RU" sz="800" b="1" dirty="0" smtClean="0">
                  <a:solidFill>
                    <a:srgbClr val="0072BA"/>
                  </a:solidFill>
                </a:rPr>
                <a:t>ОРТОФОТОПЛАНЫ</a:t>
              </a:r>
              <a:endParaRPr lang="ru-RU" altLang="ru-RU" sz="800" b="1" dirty="0">
                <a:solidFill>
                  <a:srgbClr val="0072BA"/>
                </a:solidFill>
              </a:endParaRPr>
            </a:p>
          </p:txBody>
        </p:sp>
        <p:sp>
          <p:nvSpPr>
            <p:cNvPr id="38" name="Text Box 22"/>
            <p:cNvSpPr txBox="1">
              <a:spLocks noChangeArrowheads="1"/>
            </p:cNvSpPr>
            <p:nvPr/>
          </p:nvSpPr>
          <p:spPr bwMode="auto">
            <a:xfrm>
              <a:off x="4586376" y="1830170"/>
              <a:ext cx="945629" cy="135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6408" tIns="33204" rIns="66408" bIns="33204">
              <a:spAutoFit/>
            </a:bodyPr>
            <a:lstStyle>
              <a:lvl1pPr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33413" indent="-244475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974725" indent="-195263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363663" indent="-195263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1752600" indent="-193675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2098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6670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1242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5814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altLang="ru-RU" sz="800" b="1" dirty="0" smtClean="0">
                  <a:solidFill>
                    <a:srgbClr val="0072BA"/>
                  </a:solidFill>
                </a:rPr>
                <a:t>КАРТОГРАФИЯ</a:t>
              </a:r>
              <a:endParaRPr lang="ru-RU" altLang="ru-RU" sz="800" b="1" dirty="0">
                <a:solidFill>
                  <a:srgbClr val="0072BA"/>
                </a:solidFill>
              </a:endParaRPr>
            </a:p>
          </p:txBody>
        </p:sp>
        <p:sp>
          <p:nvSpPr>
            <p:cNvPr id="39" name="Text Box 22"/>
            <p:cNvSpPr txBox="1">
              <a:spLocks noChangeArrowheads="1"/>
            </p:cNvSpPr>
            <p:nvPr/>
          </p:nvSpPr>
          <p:spPr bwMode="auto">
            <a:xfrm>
              <a:off x="6829341" y="1841582"/>
              <a:ext cx="1411050" cy="135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6408" tIns="33204" rIns="66408" bIns="33204">
              <a:spAutoFit/>
            </a:bodyPr>
            <a:lstStyle>
              <a:lvl1pPr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33413" indent="-244475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974725" indent="-195263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363663" indent="-195263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1752600" indent="-193675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2098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6670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1242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5814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ru-RU" altLang="ru-RU" sz="800" b="1" dirty="0" smtClean="0">
                  <a:solidFill>
                    <a:srgbClr val="0072BA"/>
                  </a:solidFill>
                </a:rPr>
                <a:t>КОСМИЧЕСКИЕ СНИМКИ</a:t>
              </a:r>
              <a:endParaRPr lang="ru-RU" altLang="ru-RU" sz="800" b="1" dirty="0">
                <a:solidFill>
                  <a:srgbClr val="0072BA"/>
                </a:solidFill>
              </a:endParaRPr>
            </a:p>
          </p:txBody>
        </p:sp>
        <p:sp>
          <p:nvSpPr>
            <p:cNvPr id="5" name="Прямоугольник 4"/>
            <p:cNvSpPr/>
            <p:nvPr/>
          </p:nvSpPr>
          <p:spPr bwMode="auto">
            <a:xfrm>
              <a:off x="4506451" y="926185"/>
              <a:ext cx="3733940" cy="1105564"/>
            </a:xfrm>
            <a:prstGeom prst="rect">
              <a:avLst/>
            </a:prstGeom>
            <a:no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7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pic>
          <p:nvPicPr>
            <p:cNvPr id="2055" name="Picture 7" descr="\\sutsc\Exchange\Горяйнов М.С\БПЛА\_Газпром космические системы\_БПЛА_2017\_ВОЗДУШНОЕ ПАТРУЛИРОВАНИЕ\___ОТЧЕТНОСТЬ по нарушениям\_АКТЫ ЗАКЛЮЧИТЕЛЬНЫЕ\Презентация\6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53548" y="1008681"/>
              <a:ext cx="1000888" cy="837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\\sutsc\Exchange\Горяйнов М.С\БПЛА\_Газпром космические системы\_БПЛА_2017\_ВОЗДУШНОЕ ПАТРУЛИРОВАНИЕ\___ОТЧЕТНОСТЬ по нарушениям\_АКТЫ ЗАКЛЮЧИТЕЛЬНЫЕ\Презентация\7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7605" y="1001744"/>
              <a:ext cx="899766" cy="867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5" name="AutoShape 6"/>
          <p:cNvSpPr>
            <a:spLocks noChangeArrowheads="1"/>
          </p:cNvSpPr>
          <p:nvPr/>
        </p:nvSpPr>
        <p:spPr bwMode="auto">
          <a:xfrm>
            <a:off x="1211759" y="5091069"/>
            <a:ext cx="418281" cy="286747"/>
          </a:xfrm>
          <a:prstGeom prst="rightArrow">
            <a:avLst>
              <a:gd name="adj1" fmla="val 50000"/>
              <a:gd name="adj2" fmla="val 33185"/>
            </a:avLst>
          </a:prstGeom>
          <a:solidFill>
            <a:srgbClr val="99CCFF"/>
          </a:solidFill>
          <a:ln w="12700">
            <a:solidFill>
              <a:srgbClr val="0072BA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7925" tIns="38963" rIns="77925" bIns="38963" anchor="ctr"/>
          <a:lstStyle>
            <a:lvl1pPr defTabSz="77946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33413" indent="-244475" defTabSz="77946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974725" indent="-195263" defTabSz="77946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363663" indent="-195263" defTabSz="77946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752600" indent="-193675" defTabSz="779463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09800" indent="-193675" defTabSz="77946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667000" indent="-193675" defTabSz="77946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24200" indent="-193675" defTabSz="77946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1400" indent="-193675" defTabSz="779463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ru-RU" altLang="ru-RU" sz="1700">
              <a:latin typeface="Times New Roman" pitchFamily="18" charset="0"/>
            </a:endParaRPr>
          </a:p>
        </p:txBody>
      </p:sp>
      <p:sp>
        <p:nvSpPr>
          <p:cNvPr id="60" name="Text Box 10"/>
          <p:cNvSpPr txBox="1">
            <a:spLocks noChangeArrowheads="1"/>
          </p:cNvSpPr>
          <p:nvPr/>
        </p:nvSpPr>
        <p:spPr bwMode="auto">
          <a:xfrm>
            <a:off x="5581871" y="4022026"/>
            <a:ext cx="2049304" cy="19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6408" tIns="33204" rIns="66408" bIns="33204">
            <a:spAutoFit/>
          </a:bodyPr>
          <a:lstStyle>
            <a:lvl1pPr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33413" indent="-244475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974725" indent="-195263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363663" indent="-195263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752600" indent="-193675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098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6670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242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14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800" b="1" dirty="0" smtClean="0">
                <a:solidFill>
                  <a:srgbClr val="0072BA"/>
                </a:solidFill>
              </a:rPr>
              <a:t>ВЫЯВЛЕНИЕ НАРУШЕНИЙ</a:t>
            </a:r>
            <a:endParaRPr lang="ru-RU" altLang="ru-RU" sz="800" b="1" dirty="0">
              <a:solidFill>
                <a:srgbClr val="0072BA"/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 bwMode="auto">
          <a:xfrm>
            <a:off x="4037990" y="4006318"/>
            <a:ext cx="5067909" cy="2255497"/>
          </a:xfrm>
          <a:prstGeom prst="rect">
            <a:avLst/>
          </a:prstGeom>
          <a:noFill/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sp>
        <p:nvSpPr>
          <p:cNvPr id="40" name="Text Box 15"/>
          <p:cNvSpPr txBox="1">
            <a:spLocks noChangeArrowheads="1"/>
          </p:cNvSpPr>
          <p:nvPr/>
        </p:nvSpPr>
        <p:spPr bwMode="auto">
          <a:xfrm>
            <a:off x="4811592" y="3718661"/>
            <a:ext cx="3733940" cy="205556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66408" tIns="33204" rIns="66408" bIns="33204">
            <a:spAutoFit/>
          </a:bodyPr>
          <a:lstStyle>
            <a:lvl1pPr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33413" indent="-244475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974725" indent="-195263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363663" indent="-195263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752600" indent="-193675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098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6670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242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14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900" b="1" dirty="0" smtClean="0">
                <a:solidFill>
                  <a:schemeClr val="bg1"/>
                </a:solidFill>
              </a:rPr>
              <a:t>Дистанционная обработка информации в ЛПУМГ</a:t>
            </a:r>
            <a:endParaRPr lang="ru-RU" altLang="ru-RU" sz="900" b="1" dirty="0">
              <a:solidFill>
                <a:schemeClr val="bg1"/>
              </a:solidFill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4314393" y="5846215"/>
            <a:ext cx="1246195" cy="31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6408" tIns="33204" rIns="66408" bIns="33204">
            <a:spAutoFit/>
          </a:bodyPr>
          <a:lstStyle>
            <a:lvl1pPr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33413" indent="-244475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974725" indent="-195263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363663" indent="-195263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752600" indent="-193675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098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6670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242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14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800" b="1" dirty="0" smtClean="0">
                <a:solidFill>
                  <a:srgbClr val="0072BA"/>
                </a:solidFill>
              </a:rPr>
              <a:t>Корректировка газопроводов в ГИС</a:t>
            </a:r>
            <a:endParaRPr lang="ru-RU" altLang="ru-RU" sz="800" b="1" dirty="0">
              <a:solidFill>
                <a:srgbClr val="0072BA"/>
              </a:solidFill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5869888" y="5836467"/>
            <a:ext cx="1515320" cy="31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6408" tIns="33204" rIns="66408" bIns="33204">
            <a:spAutoFit/>
          </a:bodyPr>
          <a:lstStyle>
            <a:lvl1pPr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33413" indent="-244475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974725" indent="-195263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363663" indent="-195263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752600" indent="-193675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098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6670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242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14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800" b="1" dirty="0" smtClean="0">
                <a:solidFill>
                  <a:srgbClr val="0072BA"/>
                </a:solidFill>
              </a:rPr>
              <a:t>Анализ </a:t>
            </a:r>
            <a:r>
              <a:rPr lang="ru-RU" altLang="ru-RU" sz="800" b="1" dirty="0" err="1" smtClean="0">
                <a:solidFill>
                  <a:srgbClr val="0072BA"/>
                </a:solidFill>
              </a:rPr>
              <a:t>аэрокосмоснимков</a:t>
            </a:r>
            <a:r>
              <a:rPr lang="ru-RU" altLang="ru-RU" sz="800" b="1" dirty="0" smtClean="0">
                <a:solidFill>
                  <a:srgbClr val="0072BA"/>
                </a:solidFill>
              </a:rPr>
              <a:t> в ГИС</a:t>
            </a:r>
            <a:endParaRPr lang="ru-RU" altLang="ru-RU" sz="800" b="1" dirty="0">
              <a:solidFill>
                <a:srgbClr val="0072BA"/>
              </a:solidFill>
            </a:endParaRPr>
          </a:p>
        </p:txBody>
      </p:sp>
      <p:sp>
        <p:nvSpPr>
          <p:cNvPr id="46" name="Text Box 10"/>
          <p:cNvSpPr txBox="1">
            <a:spLocks noChangeArrowheads="1"/>
          </p:cNvSpPr>
          <p:nvPr/>
        </p:nvSpPr>
        <p:spPr bwMode="auto">
          <a:xfrm>
            <a:off x="7609910" y="5844601"/>
            <a:ext cx="1490197" cy="3132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6408" tIns="33204" rIns="66408" bIns="33204">
            <a:spAutoFit/>
          </a:bodyPr>
          <a:lstStyle>
            <a:lvl1pPr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33413" indent="-244475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974725" indent="-195263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363663" indent="-195263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752600" indent="-193675" defTabSz="663575" eaLnBrk="0" hangingPunct="0"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2098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6670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242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1400" indent="-193675" defTabSz="663575" eaLnBrk="0" fontAlgn="base" hangingPunct="0">
              <a:spcBef>
                <a:spcPct val="0"/>
              </a:spcBef>
              <a:spcAft>
                <a:spcPct val="0"/>
              </a:spcAft>
              <a:defRPr sz="1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ru-RU" altLang="ru-RU" sz="800" b="1" dirty="0" smtClean="0">
                <a:solidFill>
                  <a:srgbClr val="0072BA"/>
                </a:solidFill>
              </a:rPr>
              <a:t>Создание карт нарушений в ГИС</a:t>
            </a:r>
            <a:endParaRPr lang="ru-RU" altLang="ru-RU" sz="800" b="1" dirty="0">
              <a:solidFill>
                <a:srgbClr val="0072BA"/>
              </a:solidFill>
            </a:endParaRPr>
          </a:p>
        </p:txBody>
      </p:sp>
      <p:pic>
        <p:nvPicPr>
          <p:cNvPr id="1027" name="Picture 3" descr="\\sutsc\Exchange\Горяйнов М.С\БПЛА\_Газпром космические системы\_БПЛА_2017\_ВОЗДУШНОЕ ПАТРУЛИРОВАНИЕ\___ОТЧЕТНОСТЬ по нарушениям\_АКТЫ ЗАКЛЮЧИТЕЛЬНЫЕ\Презентация\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735" y="4285335"/>
            <a:ext cx="1649957" cy="159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29266" y="1120915"/>
            <a:ext cx="3679545" cy="5140896"/>
            <a:chOff x="168249" y="840686"/>
            <a:chExt cx="3679545" cy="3855672"/>
          </a:xfrm>
        </p:grpSpPr>
        <p:sp>
          <p:nvSpPr>
            <p:cNvPr id="15372" name="Text Box 9"/>
            <p:cNvSpPr txBox="1">
              <a:spLocks noChangeArrowheads="1"/>
            </p:cNvSpPr>
            <p:nvPr/>
          </p:nvSpPr>
          <p:spPr bwMode="auto">
            <a:xfrm>
              <a:off x="168249" y="840686"/>
              <a:ext cx="3679545" cy="154167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 lIns="66408" tIns="33204" rIns="66408" bIns="33204">
              <a:spAutoFit/>
            </a:bodyPr>
            <a:lstStyle>
              <a:lvl1pPr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33413" indent="-244475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974725" indent="-195263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363663" indent="-195263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1752600" indent="-193675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2098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6670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1242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5814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900" b="1" dirty="0" smtClean="0">
                  <a:solidFill>
                    <a:schemeClr val="bg1"/>
                  </a:solidFill>
                </a:rPr>
                <a:t>ЭКИПАЖИ БПЛА  (Подрядная организация ООО «ФИНКО»)  </a:t>
              </a:r>
              <a:endParaRPr lang="ru-RU" altLang="ru-RU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15373" name="Text Box 10"/>
            <p:cNvSpPr txBox="1">
              <a:spLocks noChangeArrowheads="1"/>
            </p:cNvSpPr>
            <p:nvPr/>
          </p:nvSpPr>
          <p:spPr bwMode="auto">
            <a:xfrm>
              <a:off x="882895" y="1104766"/>
              <a:ext cx="1935702" cy="142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6408" tIns="33204" rIns="66408" bIns="33204">
              <a:spAutoFit/>
            </a:bodyPr>
            <a:lstStyle>
              <a:lvl1pPr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33413" indent="-244475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974725" indent="-195263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363663" indent="-195263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1752600" indent="-193675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2098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6670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1242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5814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 dirty="0">
                  <a:solidFill>
                    <a:srgbClr val="0072BA"/>
                  </a:solidFill>
                </a:rPr>
                <a:t>АВИАЦИОННЫЕ </a:t>
              </a:r>
              <a:r>
                <a:rPr lang="ru-RU" altLang="ru-RU" sz="800" b="1" dirty="0" smtClean="0">
                  <a:solidFill>
                    <a:srgbClr val="0072BA"/>
                  </a:solidFill>
                </a:rPr>
                <a:t>РАБОТЫ</a:t>
              </a:r>
              <a:endParaRPr lang="ru-RU" altLang="ru-RU" sz="800" b="1" dirty="0">
                <a:solidFill>
                  <a:srgbClr val="0072BA"/>
                </a:solidFill>
              </a:endParaRPr>
            </a:p>
          </p:txBody>
        </p:sp>
        <p:sp>
          <p:nvSpPr>
            <p:cNvPr id="47" name="Прямоугольник 46"/>
            <p:cNvSpPr/>
            <p:nvPr/>
          </p:nvSpPr>
          <p:spPr bwMode="auto">
            <a:xfrm>
              <a:off x="369458" y="1082936"/>
              <a:ext cx="3346664" cy="1609058"/>
            </a:xfrm>
            <a:prstGeom prst="rect">
              <a:avLst/>
            </a:prstGeom>
            <a:no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7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49" name="Text Box 10"/>
            <p:cNvSpPr txBox="1">
              <a:spLocks noChangeArrowheads="1"/>
            </p:cNvSpPr>
            <p:nvPr/>
          </p:nvSpPr>
          <p:spPr bwMode="auto">
            <a:xfrm>
              <a:off x="413880" y="2738550"/>
              <a:ext cx="1597109" cy="23495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6408" tIns="33204" rIns="66408" bIns="33204">
              <a:spAutoFit/>
            </a:bodyPr>
            <a:lstStyle>
              <a:lvl1pPr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33413" indent="-244475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974725" indent="-195263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363663" indent="-195263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1752600" indent="-193675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2098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6670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1242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5814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 dirty="0" smtClean="0">
                  <a:solidFill>
                    <a:srgbClr val="0072BA"/>
                  </a:solidFill>
                </a:rPr>
                <a:t>ПЕРВИЧНЫЙ АНАЛИЗ СНИМКОВ</a:t>
              </a:r>
              <a:endParaRPr lang="ru-RU" altLang="ru-RU" sz="800" b="1" dirty="0">
                <a:solidFill>
                  <a:srgbClr val="0072BA"/>
                </a:solidFill>
              </a:endParaRPr>
            </a:p>
          </p:txBody>
        </p:sp>
        <p:grpSp>
          <p:nvGrpSpPr>
            <p:cNvPr id="8" name="Группа 7"/>
            <p:cNvGrpSpPr/>
            <p:nvPr/>
          </p:nvGrpSpPr>
          <p:grpSpPr>
            <a:xfrm>
              <a:off x="420533" y="3039102"/>
              <a:ext cx="1177876" cy="909363"/>
              <a:chOff x="1909627" y="3588021"/>
              <a:chExt cx="1295972" cy="861429"/>
            </a:xfrm>
          </p:grpSpPr>
          <p:pic>
            <p:nvPicPr>
              <p:cNvPr id="15370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53815" y="3588021"/>
                <a:ext cx="951784" cy="574286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61761" y="3660104"/>
                <a:ext cx="951784" cy="574286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2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017561" y="3776268"/>
                <a:ext cx="951784" cy="574286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3" name="Picture 3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9627" y="3875164"/>
                <a:ext cx="951784" cy="574286"/>
              </a:xfrm>
              <a:prstGeom prst="rect">
                <a:avLst/>
              </a:prstGeom>
              <a:noFill/>
              <a:ln w="635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66" name="Прямоугольник 65"/>
            <p:cNvSpPr/>
            <p:nvPr/>
          </p:nvSpPr>
          <p:spPr bwMode="auto">
            <a:xfrm>
              <a:off x="369458" y="2745188"/>
              <a:ext cx="3346664" cy="1951170"/>
            </a:xfrm>
            <a:prstGeom prst="rect">
              <a:avLst/>
            </a:prstGeom>
            <a:noFill/>
            <a:ln w="9525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7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 Narrow" pitchFamily="34" charset="0"/>
              </a:endParaRPr>
            </a:p>
          </p:txBody>
        </p:sp>
        <p:sp>
          <p:nvSpPr>
            <p:cNvPr id="54" name="Text Box 10"/>
            <p:cNvSpPr txBox="1">
              <a:spLocks noChangeArrowheads="1"/>
            </p:cNvSpPr>
            <p:nvPr/>
          </p:nvSpPr>
          <p:spPr bwMode="auto">
            <a:xfrm>
              <a:off x="2206580" y="4423878"/>
              <a:ext cx="1216934" cy="1426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66408" tIns="33204" rIns="66408" bIns="33204">
              <a:spAutoFit/>
            </a:bodyPr>
            <a:lstStyle>
              <a:lvl1pPr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633413" indent="-244475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974725" indent="-195263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363663" indent="-195263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1752600" indent="-193675" defTabSz="663575" eaLnBrk="0" hangingPunct="0"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2098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6670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1242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581400" indent="-193675" defTabSz="663575" eaLnBrk="0" fontAlgn="base" hangingPunct="0">
                <a:spcBef>
                  <a:spcPct val="0"/>
                </a:spcBef>
                <a:spcAft>
                  <a:spcPct val="0"/>
                </a:spcAft>
                <a:defRPr sz="11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ru-RU" altLang="ru-RU" sz="800" b="1" dirty="0" smtClean="0">
                  <a:solidFill>
                    <a:srgbClr val="0072BA"/>
                  </a:solidFill>
                </a:rPr>
                <a:t>ОРТОФОТОПЛАНЫ</a:t>
              </a:r>
            </a:p>
          </p:txBody>
        </p:sp>
        <p:pic>
          <p:nvPicPr>
            <p:cNvPr id="56" name="Рисунок 55"/>
            <p:cNvPicPr/>
            <p:nvPr/>
          </p:nvPicPr>
          <p:blipFill>
            <a:blip r:embed="rId8"/>
            <a:stretch>
              <a:fillRect/>
            </a:stretch>
          </p:blipFill>
          <p:spPr bwMode="auto">
            <a:xfrm>
              <a:off x="882895" y="1324357"/>
              <a:ext cx="2304927" cy="131150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50746" y="3060541"/>
              <a:ext cx="1806854" cy="13731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645" y="4295084"/>
            <a:ext cx="1604624" cy="155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503" y="4283268"/>
            <a:ext cx="1628801" cy="1574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87732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6089" y="267846"/>
            <a:ext cx="7065503" cy="693457"/>
          </a:xfrm>
        </p:spPr>
        <p:txBody>
          <a:bodyPr/>
          <a:lstStyle/>
          <a:p>
            <a:r>
              <a:rPr lang="ru-RU" dirty="0" smtClean="0"/>
              <a:t>Проблемные вопросы при проведении воздушного патрулирования с помощью БПЛА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7781" y="2362665"/>
            <a:ext cx="3391427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ru-RU" altLang="ru-RU" sz="1200" dirty="0">
                <a:solidFill>
                  <a:srgbClr val="0070C0"/>
                </a:solidFill>
                <a:latin typeface="+mn-lt"/>
              </a:rPr>
              <a:t>При организации работ по воздушному патрулированию с помощью БПЛА отмечены следующие минусы</a:t>
            </a:r>
            <a:r>
              <a:rPr lang="ru-RU" altLang="ru-RU" sz="1200" dirty="0" smtClean="0">
                <a:solidFill>
                  <a:srgbClr val="0070C0"/>
                </a:solidFill>
                <a:latin typeface="+mn-lt"/>
              </a:rPr>
              <a:t>:</a:t>
            </a:r>
          </a:p>
          <a:p>
            <a:pPr marL="171450" indent="-171450">
              <a:spcAft>
                <a:spcPts val="600"/>
              </a:spcAft>
              <a:buFontTx/>
              <a:buChar char="-"/>
              <a:defRPr/>
            </a:pPr>
            <a:r>
              <a:rPr lang="ru-RU" altLang="ru-RU" sz="1200" dirty="0" smtClean="0">
                <a:solidFill>
                  <a:srgbClr val="0070C0"/>
                </a:solidFill>
                <a:latin typeface="+mn-lt"/>
              </a:rPr>
              <a:t>отсутствие </a:t>
            </a:r>
            <a:r>
              <a:rPr lang="ru-RU" altLang="ru-RU" sz="1200" dirty="0">
                <a:solidFill>
                  <a:srgbClr val="0070C0"/>
                </a:solidFill>
                <a:latin typeface="+mn-lt"/>
              </a:rPr>
              <a:t>облетов газопроводов протяженностью до 50 км в объеме </a:t>
            </a:r>
            <a:r>
              <a:rPr lang="ru-RU" altLang="ru-RU" sz="1200" dirty="0" smtClean="0">
                <a:solidFill>
                  <a:srgbClr val="0070C0"/>
                </a:solidFill>
                <a:latin typeface="+mn-lt"/>
              </a:rPr>
              <a:t>4 600 </a:t>
            </a:r>
            <a:r>
              <a:rPr lang="ru-RU" altLang="ru-RU" sz="1200" dirty="0">
                <a:solidFill>
                  <a:srgbClr val="0070C0"/>
                </a:solidFill>
                <a:latin typeface="+mn-lt"/>
              </a:rPr>
              <a:t>км (~37 %) при общей протяженности </a:t>
            </a:r>
            <a:r>
              <a:rPr lang="ru-RU" altLang="ru-RU" sz="1200" dirty="0" smtClean="0">
                <a:solidFill>
                  <a:srgbClr val="0070C0"/>
                </a:solidFill>
                <a:latin typeface="+mn-lt"/>
              </a:rPr>
              <a:t>12 500 </a:t>
            </a:r>
            <a:r>
              <a:rPr lang="ru-RU" altLang="ru-RU" sz="1200" dirty="0">
                <a:solidFill>
                  <a:srgbClr val="0070C0"/>
                </a:solidFill>
                <a:latin typeface="+mn-lt"/>
              </a:rPr>
              <a:t>км (в коридорном исполнении</a:t>
            </a:r>
            <a:r>
              <a:rPr lang="ru-RU" altLang="ru-RU" sz="1200" dirty="0" smtClean="0">
                <a:solidFill>
                  <a:srgbClr val="0070C0"/>
                </a:solidFill>
                <a:latin typeface="+mn-lt"/>
              </a:rPr>
              <a:t>);</a:t>
            </a:r>
          </a:p>
          <a:p>
            <a:pPr marL="171450" indent="-171450">
              <a:spcAft>
                <a:spcPts val="600"/>
              </a:spcAft>
              <a:buFontTx/>
              <a:buChar char="-"/>
              <a:defRPr/>
            </a:pPr>
            <a:r>
              <a:rPr lang="ru-RU" altLang="ru-RU" sz="1200" dirty="0" smtClean="0">
                <a:solidFill>
                  <a:srgbClr val="0070C0"/>
                </a:solidFill>
                <a:latin typeface="+mn-lt"/>
              </a:rPr>
              <a:t>наличие </a:t>
            </a:r>
            <a:r>
              <a:rPr lang="ru-RU" altLang="ru-RU" sz="1200" dirty="0">
                <a:solidFill>
                  <a:srgbClr val="0070C0"/>
                </a:solidFill>
                <a:latin typeface="+mn-lt"/>
              </a:rPr>
              <a:t>запретных зон для полетов протяженностью </a:t>
            </a:r>
            <a:r>
              <a:rPr lang="ru-RU" altLang="ru-RU" sz="1200" dirty="0" smtClean="0">
                <a:solidFill>
                  <a:srgbClr val="0070C0"/>
                </a:solidFill>
                <a:latin typeface="+mn-lt"/>
              </a:rPr>
              <a:t>320 </a:t>
            </a:r>
            <a:r>
              <a:rPr lang="ru-RU" altLang="ru-RU" sz="1200" dirty="0">
                <a:solidFill>
                  <a:srgbClr val="0070C0"/>
                </a:solidFill>
                <a:latin typeface="+mn-lt"/>
              </a:rPr>
              <a:t>км </a:t>
            </a:r>
            <a:r>
              <a:rPr lang="ru-RU" altLang="ru-RU" sz="1200" dirty="0" smtClean="0">
                <a:solidFill>
                  <a:srgbClr val="0070C0"/>
                </a:solidFill>
                <a:latin typeface="+mn-lt"/>
              </a:rPr>
              <a:t>(~4 </a:t>
            </a:r>
            <a:r>
              <a:rPr lang="ru-RU" altLang="ru-RU" sz="1200" dirty="0">
                <a:solidFill>
                  <a:srgbClr val="0070C0"/>
                </a:solidFill>
                <a:latin typeface="+mn-lt"/>
              </a:rPr>
              <a:t>%) при общей протяженности облетов </a:t>
            </a:r>
            <a:r>
              <a:rPr lang="ru-RU" altLang="ru-RU" sz="1200" dirty="0" smtClean="0">
                <a:solidFill>
                  <a:srgbClr val="0070C0"/>
                </a:solidFill>
                <a:latin typeface="+mn-lt"/>
              </a:rPr>
              <a:t>7 900 </a:t>
            </a:r>
            <a:r>
              <a:rPr lang="ru-RU" altLang="ru-RU" sz="1200" dirty="0">
                <a:solidFill>
                  <a:srgbClr val="0070C0"/>
                </a:solidFill>
                <a:latin typeface="+mn-lt"/>
              </a:rPr>
              <a:t>км</a:t>
            </a:r>
            <a:r>
              <a:rPr lang="ru-RU" altLang="ru-RU" sz="1200" dirty="0" smtClean="0">
                <a:solidFill>
                  <a:srgbClr val="0070C0"/>
                </a:solidFill>
                <a:latin typeface="+mn-lt"/>
              </a:rPr>
              <a:t>;</a:t>
            </a:r>
          </a:p>
          <a:p>
            <a:pPr marL="171450" indent="-171450">
              <a:spcAft>
                <a:spcPts val="600"/>
              </a:spcAft>
              <a:buFontTx/>
              <a:buChar char="-"/>
              <a:defRPr/>
            </a:pPr>
            <a:r>
              <a:rPr lang="ru-RU" altLang="ru-RU" sz="1200" dirty="0" smtClean="0">
                <a:solidFill>
                  <a:srgbClr val="0070C0"/>
                </a:solidFill>
                <a:latin typeface="+mn-lt"/>
              </a:rPr>
              <a:t>недостаточная </a:t>
            </a:r>
            <a:r>
              <a:rPr lang="ru-RU" altLang="ru-RU" sz="1200" dirty="0">
                <a:solidFill>
                  <a:srgbClr val="0070C0"/>
                </a:solidFill>
                <a:latin typeface="+mn-lt"/>
              </a:rPr>
              <a:t>оперативность реагирования в результате облетов в сравнении с воздушным патрулированием с помощью </a:t>
            </a:r>
            <a:r>
              <a:rPr lang="ru-RU" altLang="ru-RU" sz="1200" dirty="0" smtClean="0">
                <a:solidFill>
                  <a:srgbClr val="0070C0"/>
                </a:solidFill>
                <a:latin typeface="+mn-lt"/>
              </a:rPr>
              <a:t>вертолетов;</a:t>
            </a:r>
          </a:p>
          <a:p>
            <a:pPr marL="171450" indent="-171450">
              <a:spcAft>
                <a:spcPts val="600"/>
              </a:spcAft>
              <a:buFontTx/>
              <a:buChar char="-"/>
              <a:defRPr/>
            </a:pPr>
            <a:endParaRPr lang="ru-RU" altLang="ru-RU" sz="1200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1" name="20150915_12043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250" y="3090050"/>
            <a:ext cx="1882977" cy="1530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2320" y="1225241"/>
            <a:ext cx="1909270" cy="1753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250" y="4708497"/>
            <a:ext cx="1882977" cy="150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C:\Users\750-Goryaynov\Desktop\1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333" y="1959578"/>
            <a:ext cx="3467259" cy="379160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270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 bwMode="auto">
          <a:xfrm>
            <a:off x="1928813" y="0"/>
            <a:ext cx="7215187" cy="1081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Программа устранения нарушений охранных зон</a:t>
            </a:r>
            <a:br>
              <a:rPr lang="ru-RU" altLang="ru-RU" dirty="0" smtClean="0"/>
            </a:br>
            <a:r>
              <a:rPr lang="ru-RU" altLang="ru-RU" dirty="0" smtClean="0"/>
              <a:t>и минимальных расстояний</a:t>
            </a:r>
          </a:p>
        </p:txBody>
      </p:sp>
      <p:pic>
        <p:nvPicPr>
          <p:cNvPr id="1026" name="Picture 2" descr="C:\Users\2048-kotlyar\Documents\Котляр Е.А\Доклады\Организация эксплуатации ЛЧ МГ ООО ГТМ с учетом их технического состояния (Самара)\Мероприятия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11" y="1182549"/>
            <a:ext cx="4074262" cy="28154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2048-kotlyar\Documents\Котляр Е.А\Доклады\Организация эксплуатации ЛЧ МГ ООО ГТМ с учетом их технического состояния (Самара)\Мероприятия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430" y="3247564"/>
            <a:ext cx="4114084" cy="28154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 bwMode="auto">
          <a:xfrm>
            <a:off x="1168400" y="5334000"/>
            <a:ext cx="3968750" cy="5080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7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 Narrow" pitchFamily="34" charset="0"/>
            </a:endParaRPr>
          </a:p>
        </p:txBody>
      </p:sp>
      <p:pic>
        <p:nvPicPr>
          <p:cNvPr id="1028" name="Picture 4" descr="C:\Users\2048-kotlyar\Documents\Котляр Е.А\Доклады\Организация эксплуатации ЛЧ МГ ООО ГТМ с учетом их технического состояния (Самара)\Программа ООО ГТМ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266" y="1324303"/>
            <a:ext cx="3226117" cy="464744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01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 bwMode="auto">
          <a:xfrm>
            <a:off x="1928813" y="0"/>
            <a:ext cx="7215187" cy="1081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Программа устранения нарушений охранных зон</a:t>
            </a:r>
            <a:br>
              <a:rPr lang="ru-RU" altLang="ru-RU" dirty="0" smtClean="0"/>
            </a:br>
            <a:r>
              <a:rPr lang="ru-RU" altLang="ru-RU" dirty="0" smtClean="0"/>
              <a:t>и минимальных расстояний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157" y="1202909"/>
            <a:ext cx="43856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000" b="1" dirty="0" smtClean="0">
                <a:solidFill>
                  <a:srgbClr val="0070C0"/>
                </a:solidFill>
                <a:latin typeface="+mj-lt"/>
              </a:rPr>
              <a:t>Организационные мероприятия:</a:t>
            </a:r>
            <a:endParaRPr lang="ru-RU" altLang="ru-RU" sz="2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154" y="1603019"/>
            <a:ext cx="43856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sz="2000" dirty="0" err="1" smtClean="0">
                <a:solidFill>
                  <a:srgbClr val="0070C0"/>
                </a:solidFill>
                <a:latin typeface="+mj-lt"/>
              </a:rPr>
              <a:t>Претензионно</a:t>
            </a:r>
            <a:r>
              <a:rPr lang="ru-RU" altLang="ru-RU" sz="2000" dirty="0" smtClean="0">
                <a:solidFill>
                  <a:srgbClr val="0070C0"/>
                </a:solidFill>
                <a:latin typeface="+mj-lt"/>
              </a:rPr>
              <a:t>-исковая работа</a:t>
            </a:r>
            <a:endParaRPr lang="ru-RU" altLang="ru-RU" sz="2000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53" y="2874895"/>
            <a:ext cx="438564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altLang="ru-RU" sz="2000" b="1" dirty="0" smtClean="0">
                <a:solidFill>
                  <a:srgbClr val="0070C0"/>
                </a:solidFill>
                <a:latin typeface="+mj-lt"/>
              </a:rPr>
              <a:t>Технические мероприятия:</a:t>
            </a:r>
            <a:endParaRPr lang="ru-RU" altLang="ru-RU" sz="20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152" y="3589336"/>
            <a:ext cx="78035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sz="2000" dirty="0" smtClean="0">
                <a:solidFill>
                  <a:srgbClr val="0070C0"/>
                </a:solidFill>
                <a:latin typeface="+mj-lt"/>
              </a:rPr>
              <a:t>Переукладка непротяженных участков с повышением категории + ОБ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sz="2000" dirty="0" smtClean="0">
                <a:solidFill>
                  <a:srgbClr val="0070C0"/>
                </a:solidFill>
                <a:latin typeface="+mj-lt"/>
              </a:rPr>
              <a:t>Капитальный ремонт + ОБ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sz="2000" dirty="0" smtClean="0">
                <a:solidFill>
                  <a:srgbClr val="0070C0"/>
                </a:solidFill>
                <a:latin typeface="+mj-lt"/>
              </a:rPr>
              <a:t>Перевод во второй класс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078480" y="1946988"/>
            <a:ext cx="6012180" cy="132802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 smtClean="0">
                <a:solidFill>
                  <a:srgbClr val="FF0000"/>
                </a:solidFill>
              </a:rPr>
              <a:t>Мораторий на подачу судебных исков по результатам совещания в Общественной палате, а также с учетом проведенной прямой линии с Президентом РФ В.В. Путиным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59098" y="4218609"/>
            <a:ext cx="5928363" cy="1940957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b="1" i="1" dirty="0">
                <a:solidFill>
                  <a:srgbClr val="FF0000"/>
                </a:solidFill>
              </a:rPr>
              <a:t>Изменение технических характеристик линейного объекта, в том числе категории и полосы отвода, </a:t>
            </a:r>
            <a:r>
              <a:rPr lang="ru-RU" b="1" i="1" dirty="0" smtClean="0">
                <a:solidFill>
                  <a:srgbClr val="FF0000"/>
                </a:solidFill>
              </a:rPr>
              <a:t>в </a:t>
            </a:r>
            <a:r>
              <a:rPr lang="ru-RU" b="1" i="1" dirty="0">
                <a:solidFill>
                  <a:srgbClr val="FF0000"/>
                </a:solidFill>
              </a:rPr>
              <a:t>соответствии с требованиями Градостроительного кодекса Российской Федерации от 29.12.2004 № 190-ФЗ является признаком реконструкции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155" y="3270403"/>
            <a:ext cx="687390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altLang="ru-RU" sz="2000" dirty="0" smtClean="0">
                <a:solidFill>
                  <a:srgbClr val="0070C0"/>
                </a:solidFill>
                <a:latin typeface="+mj-lt"/>
              </a:rPr>
              <a:t>Реконструкция</a:t>
            </a:r>
          </a:p>
        </p:txBody>
      </p:sp>
    </p:spTree>
    <p:extLst>
      <p:ext uri="{BB962C8B-B14F-4D97-AF65-F5344CB8AC3E}">
        <p14:creationId xmlns:p14="http://schemas.microsoft.com/office/powerpoint/2010/main" val="188694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5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64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 bwMode="auto">
          <a:xfrm>
            <a:off x="1928813" y="0"/>
            <a:ext cx="7215187" cy="1081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ru-RU" altLang="ru-RU" dirty="0" smtClean="0"/>
              <a:t>Внесение сведений об охранных зонах и </a:t>
            </a:r>
            <a:br>
              <a:rPr lang="ru-RU" altLang="ru-RU" dirty="0" smtClean="0"/>
            </a:br>
            <a:r>
              <a:rPr lang="ru-RU" altLang="ru-RU" dirty="0" smtClean="0"/>
              <a:t>минимальных расстояниях ЕГРН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3152" y="1939183"/>
            <a:ext cx="3940207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solidFill>
                  <a:srgbClr val="003366"/>
                </a:solidFill>
              </a:rPr>
              <a:t>1. В </a:t>
            </a:r>
            <a:r>
              <a:rPr lang="ru-RU" sz="1200" dirty="0">
                <a:solidFill>
                  <a:srgbClr val="003366"/>
                </a:solidFill>
              </a:rPr>
              <a:t>период с 2014 по 2016 гг. проведена работа по внесению </a:t>
            </a:r>
            <a:r>
              <a:rPr lang="ru-RU" sz="1200" dirty="0" smtClean="0">
                <a:solidFill>
                  <a:srgbClr val="003366"/>
                </a:solidFill>
              </a:rPr>
              <a:t>сведений об ОЗ и МР </a:t>
            </a:r>
            <a:r>
              <a:rPr lang="ru-RU" sz="1200" dirty="0">
                <a:solidFill>
                  <a:srgbClr val="003366"/>
                </a:solidFill>
              </a:rPr>
              <a:t>в ЕГРН по 2 субъектам Российской Федерации (Московский регион, </a:t>
            </a:r>
            <a:r>
              <a:rPr lang="ru-RU" sz="1200" dirty="0" smtClean="0">
                <a:solidFill>
                  <a:srgbClr val="003366"/>
                </a:solidFill>
              </a:rPr>
              <a:t>5</a:t>
            </a:r>
            <a:r>
              <a:rPr lang="ru-RU" sz="1200" dirty="0">
                <a:solidFill>
                  <a:srgbClr val="003366"/>
                </a:solidFill>
              </a:rPr>
              <a:t> филиалов):</a:t>
            </a:r>
          </a:p>
          <a:p>
            <a:pPr algn="just"/>
            <a:r>
              <a:rPr lang="ru-RU" sz="1200" dirty="0">
                <a:solidFill>
                  <a:srgbClr val="003366"/>
                </a:solidFill>
              </a:rPr>
              <a:t>протяженность – 3,8 тыс. </a:t>
            </a:r>
            <a:r>
              <a:rPr lang="ru-RU" sz="1200" dirty="0" smtClean="0">
                <a:solidFill>
                  <a:srgbClr val="003366"/>
                </a:solidFill>
              </a:rPr>
              <a:t>км.</a:t>
            </a:r>
          </a:p>
          <a:p>
            <a:pPr algn="just"/>
            <a:endParaRPr lang="ru-RU" sz="1200" dirty="0">
              <a:solidFill>
                <a:srgbClr val="003366"/>
              </a:solidFill>
            </a:endParaRPr>
          </a:p>
          <a:p>
            <a:pPr algn="just"/>
            <a:r>
              <a:rPr lang="ru-RU" sz="1200" dirty="0" smtClean="0">
                <a:solidFill>
                  <a:srgbClr val="003366"/>
                </a:solidFill>
              </a:rPr>
              <a:t>2.</a:t>
            </a:r>
            <a:r>
              <a:rPr lang="ru-RU" sz="1200" dirty="0"/>
              <a:t> </a:t>
            </a:r>
            <a:r>
              <a:rPr lang="ru-RU" sz="1200" dirty="0" smtClean="0">
                <a:solidFill>
                  <a:srgbClr val="003366"/>
                </a:solidFill>
              </a:rPr>
              <a:t>В 2018 году будут продолжены работы по внесению сведений об ОЗ и МР по 6 субъектам Российской </a:t>
            </a:r>
            <a:r>
              <a:rPr lang="ru-RU" sz="1200" dirty="0">
                <a:solidFill>
                  <a:srgbClr val="003366"/>
                </a:solidFill>
              </a:rPr>
              <a:t>Федерации (7 филиалов);</a:t>
            </a:r>
          </a:p>
          <a:p>
            <a:pPr algn="just"/>
            <a:r>
              <a:rPr lang="ru-RU" sz="1200" dirty="0">
                <a:solidFill>
                  <a:srgbClr val="003366"/>
                </a:solidFill>
              </a:rPr>
              <a:t>протяженность – 4,3 тыс. </a:t>
            </a:r>
            <a:r>
              <a:rPr lang="ru-RU" sz="1200" dirty="0" smtClean="0">
                <a:solidFill>
                  <a:srgbClr val="003366"/>
                </a:solidFill>
              </a:rPr>
              <a:t>км.</a:t>
            </a:r>
          </a:p>
          <a:p>
            <a:pPr algn="just"/>
            <a:endParaRPr lang="ru-RU" sz="1200" dirty="0">
              <a:solidFill>
                <a:srgbClr val="003366"/>
              </a:solidFill>
            </a:endParaRPr>
          </a:p>
          <a:p>
            <a:pPr algn="just"/>
            <a:r>
              <a:rPr lang="ru-RU" sz="1200" dirty="0" smtClean="0">
                <a:solidFill>
                  <a:srgbClr val="003366"/>
                </a:solidFill>
              </a:rPr>
              <a:t>3. Оставшийся </a:t>
            </a:r>
            <a:r>
              <a:rPr lang="ru-RU" sz="1200" dirty="0">
                <a:solidFill>
                  <a:srgbClr val="003366"/>
                </a:solidFill>
              </a:rPr>
              <a:t>объем работ по 8 субъектам Российской Федерации (10 филиалов) включен в дополнение № 1 Плана конкурентных закупок на 2018 год:</a:t>
            </a:r>
          </a:p>
          <a:p>
            <a:pPr algn="just"/>
            <a:r>
              <a:rPr lang="ru-RU" sz="1200" dirty="0">
                <a:solidFill>
                  <a:srgbClr val="003366"/>
                </a:solidFill>
              </a:rPr>
              <a:t>протяженность – 13,0 тыс. </a:t>
            </a:r>
            <a:r>
              <a:rPr lang="ru-RU" sz="1200" dirty="0" smtClean="0">
                <a:solidFill>
                  <a:srgbClr val="003366"/>
                </a:solidFill>
              </a:rPr>
              <a:t>км</a:t>
            </a:r>
            <a:r>
              <a:rPr lang="ru-RU" sz="1200" dirty="0">
                <a:solidFill>
                  <a:srgbClr val="003366"/>
                </a:solidFill>
              </a:rPr>
              <a:t>.</a:t>
            </a:r>
          </a:p>
        </p:txBody>
      </p:sp>
      <p:pic>
        <p:nvPicPr>
          <p:cNvPr id="12" name="Рисунок 11"/>
          <p:cNvPicPr/>
          <p:nvPr/>
        </p:nvPicPr>
        <p:blipFill rotWithShape="1">
          <a:blip r:embed="rId2"/>
          <a:srcRect t="6463" r="30430" b="2913"/>
          <a:stretch/>
        </p:blipFill>
        <p:spPr bwMode="auto">
          <a:xfrm>
            <a:off x="4023361" y="1603019"/>
            <a:ext cx="5036820" cy="39039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6237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9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0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1_Специальное оформление">
  <a:themeElements>
    <a:clrScheme name="9_Специальное оформление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9_Специальное оформление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0" tIns="0" rIns="0" bIns="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7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 Narrow" pitchFamily="34" charset="0"/>
          </a:defRPr>
        </a:defPPr>
      </a:lstStyle>
    </a:lnDef>
  </a:objectDefaults>
  <a:extraClrSchemeLst>
    <a:extraClrScheme>
      <a:clrScheme name="9_Специальное оформление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9_Специальное оформление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9_Специальное оформление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GTT</Template>
  <TotalTime>17752</TotalTime>
  <Words>1547</Words>
  <Application>Microsoft Office PowerPoint</Application>
  <PresentationFormat>Экран (4:3)</PresentationFormat>
  <Paragraphs>289</Paragraphs>
  <Slides>27</Slides>
  <Notes>6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27</vt:i4>
      </vt:variant>
    </vt:vector>
  </HeadingPairs>
  <TitlesOfParts>
    <vt:vector size="35" baseType="lpstr">
      <vt:lpstr>Arial</vt:lpstr>
      <vt:lpstr>Arial Narrow</vt:lpstr>
      <vt:lpstr>Calibri</vt:lpstr>
      <vt:lpstr>Times New Roman</vt:lpstr>
      <vt:lpstr>9_Специальное оформление</vt:lpstr>
      <vt:lpstr>10_Специальное оформление</vt:lpstr>
      <vt:lpstr>11_Специальное оформление</vt:lpstr>
      <vt:lpstr>12_Специальное оформление</vt:lpstr>
      <vt:lpstr>Организация работы по устранению нарушений охранных зон и минимальных расстояний и не допущению новых  Заместитель начальника Управления – начальник производственного отдела по эксплуатации магистральных газопроводов Свиридов А.М.</vt:lpstr>
      <vt:lpstr>Зона ответственности ООО «Газпром трансгаз Москва»</vt:lpstr>
      <vt:lpstr>Количество нарушений охранных зон и минимальных расстояний по областям РФ</vt:lpstr>
      <vt:lpstr>Количество нарушений охранных зон и минимальных расстояний по областям РФ</vt:lpstr>
      <vt:lpstr>Структура системы передачи и обработки данных при воздушном патрулировании с помощью БПЛА</vt:lpstr>
      <vt:lpstr>Проблемные вопросы при проведении воздушного патрулирования с помощью БПЛА</vt:lpstr>
      <vt:lpstr>Программа устранения нарушений охранных зон и минимальных расстояний</vt:lpstr>
      <vt:lpstr>Программа устранения нарушений охранных зон и минимальных расстояний</vt:lpstr>
      <vt:lpstr>Внесение сведений об охранных зонах и  минимальных расстояниях ЕГРН</vt:lpstr>
      <vt:lpstr>Устранение нарушений в рамках капитального ремонта</vt:lpstr>
      <vt:lpstr>Устранение нарушений в рамках капитального ремонта</vt:lpstr>
      <vt:lpstr>Взаимодействие с Федеральной службой по экологическому, технологическому и атомному надзору</vt:lpstr>
      <vt:lpstr>Судебная практика в отношении нарушителей охранных зон и минимальных расстояний </vt:lpstr>
      <vt:lpstr>Переустройство объектов ГТС в интересах третьих лиц</vt:lpstr>
      <vt:lpstr>Система «Статус» Билайн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Организация работ по перекачке газа с помощью МКУ</vt:lpstr>
      <vt:lpstr>Ежегодное снижение лимитов по статье ПЭН/РЭН</vt:lpstr>
      <vt:lpstr>Текущее состояние аварийного запаса</vt:lpstr>
      <vt:lpstr>Проведение экспертизы промышленной безопасности собственными силами</vt:lpstr>
      <vt:lpstr>Предложения в протокол</vt:lpstr>
      <vt:lpstr>Предложения в протокол</vt:lpstr>
      <vt:lpstr>Презентация PowerPoint</vt:lpstr>
    </vt:vector>
  </TitlesOfParts>
  <Company>ООО "Газпром трансгаз Москва"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User</cp:lastModifiedBy>
  <cp:revision>1308</cp:revision>
  <cp:lastPrinted>2018-05-04T05:44:57Z</cp:lastPrinted>
  <dcterms:created xsi:type="dcterms:W3CDTF">2011-09-29T03:35:56Z</dcterms:created>
  <dcterms:modified xsi:type="dcterms:W3CDTF">2018-05-16T07:20:13Z</dcterms:modified>
</cp:coreProperties>
</file>