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56" r:id="rId2"/>
    <p:sldId id="355" r:id="rId3"/>
    <p:sldId id="377" r:id="rId4"/>
    <p:sldId id="361" r:id="rId5"/>
    <p:sldId id="365" r:id="rId6"/>
    <p:sldId id="366" r:id="rId7"/>
    <p:sldId id="379" r:id="rId8"/>
    <p:sldId id="372" r:id="rId9"/>
    <p:sldId id="370" r:id="rId10"/>
    <p:sldId id="375" r:id="rId11"/>
    <p:sldId id="380" r:id="rId12"/>
    <p:sldId id="367" r:id="rId13"/>
    <p:sldId id="369" r:id="rId14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54457B"/>
    <a:srgbClr val="006699"/>
    <a:srgbClr val="800000"/>
    <a:srgbClr val="FF9933"/>
    <a:srgbClr val="FF6600"/>
    <a:srgbClr val="C0C0C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30" autoAdjust="0"/>
    <p:restoredTop sz="94660"/>
  </p:normalViewPr>
  <p:slideViewPr>
    <p:cSldViewPr snapToObjects="1">
      <p:cViewPr>
        <p:scale>
          <a:sx n="150" d="100"/>
          <a:sy n="150" d="100"/>
        </p:scale>
        <p:origin x="-584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81" d="100"/>
          <a:sy n="81" d="100"/>
        </p:scale>
        <p:origin x="-135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file:///E:\&#1044;&#1086;&#1082;&#1091;&#1084;&#1077;&#1085;&#1090;&#1099;%20&#1060;&#1060;\&#1053;&#1086;&#1074;&#1072;&#1103;%20&#1088;&#1072;&#1073;&#1086;&#1090;&#1072;\&#1054;&#1090;&#1088;&#1072;&#1089;&#1083;&#1077;&#1074;&#1099;&#1077;\2009\&#1057;&#1077;&#1088;&#1090;%20&#1040;&#1085;&#1072;&#1087;&#1072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file:///E:\&#1044;&#1086;&#1082;&#1091;&#1084;&#1077;&#1085;&#1090;&#1099;%20&#1060;&#1060;\&#1053;&#1086;&#1074;&#1072;&#1103;%20&#1088;&#1072;&#1073;&#1086;&#1090;&#1072;\&#1054;&#1090;&#1088;&#1072;&#1089;&#1083;&#1077;&#1074;&#1099;&#1077;\2009\&#1057;&#1077;&#1088;&#1090;%20&#1040;&#1085;&#1072;&#1087;&#1072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explosion val="18"/>
          </c:dPt>
          <c:cat>
            <c:strRef>
              <c:f>Лист1!$A$7:$E$7</c:f>
              <c:strCache>
                <c:ptCount val="5"/>
                <c:pt idx="0">
                  <c:v>Коррозия</c:v>
                </c:pt>
                <c:pt idx="1">
                  <c:v>БракСМР</c:v>
                </c:pt>
                <c:pt idx="2">
                  <c:v>Брак материалов</c:v>
                </c:pt>
                <c:pt idx="3">
                  <c:v>Мех повреждения</c:v>
                </c:pt>
                <c:pt idx="4">
                  <c:v>Нарушения эксплуатации</c:v>
                </c:pt>
              </c:strCache>
            </c:strRef>
          </c:cat>
          <c:val>
            <c:numRef>
              <c:f>Лист1!$A$8:$E$8</c:f>
              <c:numCache>
                <c:formatCode>0%</c:formatCode>
                <c:ptCount val="5"/>
                <c:pt idx="0">
                  <c:v>0.700000000000001</c:v>
                </c:pt>
                <c:pt idx="1">
                  <c:v>0.15</c:v>
                </c:pt>
                <c:pt idx="2">
                  <c:v>0.02</c:v>
                </c:pt>
                <c:pt idx="3">
                  <c:v>0.1</c:v>
                </c:pt>
                <c:pt idx="4">
                  <c:v>0.0300000000000001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3008886677986"/>
          <c:y val="0.123633113307875"/>
          <c:w val="0.755330570712126"/>
          <c:h val="0.731456268631272"/>
        </c:manualLayout>
      </c:layout>
      <c:pie3DChart>
        <c:varyColors val="1"/>
        <c:ser>
          <c:idx val="0"/>
          <c:order val="0"/>
          <c:explosion val="12"/>
          <c:cat>
            <c:strRef>
              <c:f>Лист1!$A$12:$E$12</c:f>
              <c:strCache>
                <c:ptCount val="5"/>
                <c:pt idx="0">
                  <c:v>Коррозия</c:v>
                </c:pt>
                <c:pt idx="1">
                  <c:v>БракСМР</c:v>
                </c:pt>
                <c:pt idx="2">
                  <c:v>Брак материалов</c:v>
                </c:pt>
                <c:pt idx="3">
                  <c:v>Мех повреждения</c:v>
                </c:pt>
                <c:pt idx="4">
                  <c:v>Нарушения эксплуатации</c:v>
                </c:pt>
              </c:strCache>
            </c:strRef>
          </c:cat>
          <c:val>
            <c:numRef>
              <c:f>Лист1!$A$13:$E$13</c:f>
              <c:numCache>
                <c:formatCode>0%</c:formatCode>
                <c:ptCount val="5"/>
                <c:pt idx="0">
                  <c:v>0.37</c:v>
                </c:pt>
                <c:pt idx="1">
                  <c:v>0.1</c:v>
                </c:pt>
                <c:pt idx="2">
                  <c:v>0.13</c:v>
                </c:pt>
                <c:pt idx="3">
                  <c:v>0.14</c:v>
                </c:pt>
                <c:pt idx="4">
                  <c:v>0.26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География заявок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Россия</c:v>
                </c:pt>
                <c:pt idx="1">
                  <c:v>Беларусь</c:v>
                </c:pt>
                <c:pt idx="2">
                  <c:v>Прибалтика</c:v>
                </c:pt>
                <c:pt idx="3">
                  <c:v>Украина</c:v>
                </c:pt>
                <c:pt idx="4">
                  <c:v>Казахстан</c:v>
                </c:pt>
                <c:pt idx="5">
                  <c:v>Прочие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0.82</c:v>
                </c:pt>
                <c:pt idx="1">
                  <c:v>0.09</c:v>
                </c:pt>
                <c:pt idx="2">
                  <c:v>0.04</c:v>
                </c:pt>
                <c:pt idx="3">
                  <c:v>0.02</c:v>
                </c:pt>
                <c:pt idx="4">
                  <c:v>0.02</c:v>
                </c:pt>
                <c:pt idx="5">
                  <c:v>0.02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765-4842-A292-542C90161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effectLst>
      <a:outerShdw blurRad="387350" dist="38100" dir="2520000" sx="104000" sy="104000" algn="tl" rotWithShape="0">
        <a:srgbClr val="000000">
          <a:alpha val="43000"/>
        </a:srgbClr>
      </a:outerShdw>
    </a:effectLst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88AC580-999F-1B47-8D26-066876764E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0463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8050"/>
            <a:ext cx="543877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593A976-4DC7-3349-A788-1663F2E3A25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49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kumimoji="0"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79388" y="188913"/>
            <a:ext cx="8713787" cy="6532562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ea typeface="+mn-ea"/>
            </a:endParaRPr>
          </a:p>
        </p:txBody>
      </p:sp>
      <p:pic>
        <p:nvPicPr>
          <p:cNvPr id="5" name="Picture 4" descr="sopcor_logo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404813"/>
            <a:ext cx="1446212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463800"/>
            <a:ext cx="7772400" cy="1470025"/>
          </a:xfrm>
        </p:spPr>
        <p:txBody>
          <a:bodyPr/>
          <a:lstStyle>
            <a:lvl1pPr>
              <a:defRPr smtClean="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8788"/>
            <a:ext cx="6400800" cy="1752600"/>
          </a:xfrm>
        </p:spPr>
        <p:txBody>
          <a:bodyPr/>
          <a:lstStyle>
            <a:lvl1pPr marL="0" indent="0" algn="ctr">
              <a:defRPr smtClean="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49BED-3E12-C34A-9844-0A6DA968295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30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7EFE89-305F-354E-9341-BE39F2F3BF8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63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86550" y="0"/>
            <a:ext cx="2228850" cy="685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34150" cy="6858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70C64D-5E4E-B746-B706-07275EB771C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864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956550" cy="10525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268413"/>
            <a:ext cx="4267200" cy="55895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268413"/>
            <a:ext cx="4267200" cy="55895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345EE9-62A2-4B48-9808-8D6F421702D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274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956550" cy="10525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1268413"/>
            <a:ext cx="4267200" cy="271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28600" y="4138613"/>
            <a:ext cx="4267200" cy="2719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268413"/>
            <a:ext cx="4267200" cy="55895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9D6053-408C-8B48-8002-D5874ED2BAC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067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B509DA-6A73-244B-90D0-65BD8B84C97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1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0DEE4-B089-8F41-8676-A97BA38D6D2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910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4F1836-DEFD-8841-9EA9-1238625623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159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268413"/>
            <a:ext cx="4267200" cy="558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267200" cy="558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C690D-B73B-784D-B980-E62C696B82D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02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87A74F-6DA7-DD40-8D58-3AFFBB0D0C2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329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F76B73-030A-1F42-A1D9-24A0F908A7E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02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77EA98-6BFB-754D-82F5-CF922D47222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212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09592B-B45F-F443-82B1-D5DAAD792B8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68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1EBBC5-F2AB-1A4B-83CB-64A5EB497EA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65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7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8"/>
          <p:cNvSpPr txBox="1">
            <a:spLocks noChangeArrowheads="1"/>
          </p:cNvSpPr>
          <p:nvPr/>
        </p:nvSpPr>
        <p:spPr bwMode="auto">
          <a:xfrm>
            <a:off x="7956550" y="0"/>
            <a:ext cx="1187450" cy="105251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endParaRPr lang="ru-RU" altLang="ru-RU" dirty="0" smtClean="0">
              <a:ea typeface="+mn-ea"/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7956550" cy="1052513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6000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36000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268413"/>
            <a:ext cx="8686800" cy="558958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B3AD3CE-4ADA-FB49-A14E-E728B0C9894D}" type="slidenum">
              <a:rPr lang="ru-RU"/>
              <a:pPr/>
              <a:t>‹#›</a:t>
            </a:fld>
            <a:endParaRPr lang="ru-RU"/>
          </a:p>
        </p:txBody>
      </p:sp>
      <p:pic>
        <p:nvPicPr>
          <p:cNvPr id="3080" name="Picture 7" descr="sopcor_logo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388" y="187325"/>
            <a:ext cx="7127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39" r:id="rId1"/>
    <p:sldLayoutId id="2147484426" r:id="rId2"/>
    <p:sldLayoutId id="2147484427" r:id="rId3"/>
    <p:sldLayoutId id="2147484428" r:id="rId4"/>
    <p:sldLayoutId id="2147484429" r:id="rId5"/>
    <p:sldLayoutId id="2147484430" r:id="rId6"/>
    <p:sldLayoutId id="2147484431" r:id="rId7"/>
    <p:sldLayoutId id="2147484432" r:id="rId8"/>
    <p:sldLayoutId id="2147484433" r:id="rId9"/>
    <p:sldLayoutId id="2147484434" r:id="rId10"/>
    <p:sldLayoutId id="2147484435" r:id="rId11"/>
    <p:sldLayoutId id="2147484436" r:id="rId12"/>
    <p:sldLayoutId id="2147484437" r:id="rId13"/>
    <p:sldLayoutId id="2147484438" r:id="rId14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+mj-lt"/>
          <a:ea typeface="Arial" charset="0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Tahoma" pitchFamily="34" charset="0"/>
          <a:ea typeface="Arial" charset="0"/>
          <a:cs typeface="Arial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Tahoma" pitchFamily="34" charset="0"/>
          <a:ea typeface="Arial" charset="0"/>
          <a:cs typeface="Arial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Tahoma" pitchFamily="34" charset="0"/>
          <a:ea typeface="Arial" charset="0"/>
          <a:cs typeface="Arial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Tahoma" pitchFamily="34" charset="0"/>
          <a:ea typeface="Arial" charset="0"/>
          <a:cs typeface="Arial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  <a:cs typeface="Arial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  <a:cs typeface="Arial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  <a:cs typeface="Arial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kumimoji="1" sz="3200">
          <a:solidFill>
            <a:schemeClr val="tx1"/>
          </a:solidFill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kumimoji="1"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opcor.ru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emf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258888" y="4456113"/>
            <a:ext cx="6626225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600" dirty="0">
                <a:solidFill>
                  <a:srgbClr val="262626"/>
                </a:solidFill>
              </a:rPr>
              <a:t>Докладчик</a:t>
            </a:r>
          </a:p>
          <a:p>
            <a:pPr algn="ctr">
              <a:spcBef>
                <a:spcPct val="20000"/>
              </a:spcBef>
            </a:pPr>
            <a:r>
              <a:rPr lang="ru-RU" sz="1600" dirty="0"/>
              <a:t>Петров Н.Г</a:t>
            </a:r>
            <a:r>
              <a:rPr lang="ru-RU" sz="1600" dirty="0" smtClean="0"/>
              <a:t>., член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 профессиональным квалификациям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НГК, </a:t>
            </a:r>
            <a:r>
              <a:rPr lang="ru-RU" sz="1600" dirty="0" smtClean="0"/>
              <a:t>исполнительный </a:t>
            </a:r>
            <a:r>
              <a:rPr lang="ru-RU" sz="1600" dirty="0"/>
              <a:t>директор </a:t>
            </a:r>
            <a:r>
              <a:rPr lang="ru-RU" sz="1600" dirty="0" smtClean="0"/>
              <a:t>Ассоциации </a:t>
            </a:r>
            <a:r>
              <a:rPr lang="ru-RU" sz="1600" dirty="0"/>
              <a:t>«СОПКОР»</a:t>
            </a:r>
          </a:p>
          <a:p>
            <a:pPr algn="ctr">
              <a:spcBef>
                <a:spcPct val="20000"/>
              </a:spcBef>
            </a:pPr>
            <a:endParaRPr lang="ru-RU" sz="1600" dirty="0"/>
          </a:p>
          <a:p>
            <a:pPr algn="r" eaLnBrk="1" hangingPunct="1">
              <a:spcBef>
                <a:spcPct val="50000"/>
              </a:spcBef>
            </a:pPr>
            <a:endParaRPr lang="ru-RU" sz="1600" b="1" dirty="0">
              <a:solidFill>
                <a:schemeClr val="bg2"/>
              </a:solidFill>
            </a:endParaRP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4240399" y="6246813"/>
            <a:ext cx="69812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bg2"/>
                </a:solidFill>
              </a:rPr>
              <a:t> </a:t>
            </a:r>
            <a:r>
              <a:rPr lang="ru-RU" sz="1600" b="1" dirty="0" smtClean="0">
                <a:solidFill>
                  <a:schemeClr val="bg2"/>
                </a:solidFill>
              </a:rPr>
              <a:t>2019</a:t>
            </a:r>
            <a:endParaRPr lang="ru-RU" sz="1600" b="1" dirty="0">
              <a:solidFill>
                <a:schemeClr val="bg2"/>
              </a:solidFill>
            </a:endParaRPr>
          </a:p>
        </p:txBody>
      </p:sp>
      <p:sp>
        <p:nvSpPr>
          <p:cNvPr id="5124" name="Line 14"/>
          <p:cNvSpPr>
            <a:spLocks noChangeShapeType="1"/>
          </p:cNvSpPr>
          <p:nvPr/>
        </p:nvSpPr>
        <p:spPr bwMode="auto">
          <a:xfrm>
            <a:off x="2916238" y="6092825"/>
            <a:ext cx="3455987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5" name="TextBox 1"/>
          <p:cNvSpPr txBox="1">
            <a:spLocks noChangeArrowheads="1"/>
          </p:cNvSpPr>
          <p:nvPr/>
        </p:nvSpPr>
        <p:spPr bwMode="auto">
          <a:xfrm>
            <a:off x="468313" y="2827505"/>
            <a:ext cx="7848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«Состояние и направления развития системы независимой</a:t>
            </a: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оценки квалификаций нефтегазового сектора на примере</a:t>
            </a: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специалистов противокоррозионной защиты»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838" y="1916113"/>
            <a:ext cx="1800225" cy="33972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r>
              <a:rPr lang="ru-RU" sz="1500" b="1">
                <a:solidFill>
                  <a:srgbClr val="404040"/>
                </a:solidFill>
              </a:rPr>
              <a:t>СРО «СОПКОР</a:t>
            </a:r>
            <a:r>
              <a:rPr lang="ru-RU" sz="1600" b="1">
                <a:solidFill>
                  <a:srgbClr val="404040"/>
                </a:solidFill>
              </a:rPr>
              <a:t>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6572062-AC06-4CB2-BB8B-930E14D0875B}"/>
              </a:ext>
            </a:extLst>
          </p:cNvPr>
          <p:cNvSpPr/>
          <p:nvPr/>
        </p:nvSpPr>
        <p:spPr>
          <a:xfrm>
            <a:off x="468313" y="428430"/>
            <a:ext cx="3240360" cy="175432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3000" sy="103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Отраслевое совещание</a:t>
            </a:r>
            <a:endParaRPr lang="ru-RU" dirty="0"/>
          </a:p>
          <a:p>
            <a:pPr algn="ctr"/>
            <a:r>
              <a:rPr lang="ru-RU" b="1" dirty="0"/>
              <a:t>руководителей подразделений защиты от коррозии</a:t>
            </a:r>
            <a:endParaRPr lang="ru-RU" dirty="0"/>
          </a:p>
          <a:p>
            <a:pPr algn="ctr"/>
            <a:r>
              <a:rPr lang="ru-RU" b="1" dirty="0"/>
              <a:t>организаций Группы </a:t>
            </a:r>
            <a:r>
              <a:rPr lang="ru-RU" b="1" dirty="0" smtClean="0"/>
              <a:t>Газпром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66700" y="0"/>
            <a:ext cx="7689850" cy="1052513"/>
          </a:xfrm>
        </p:spPr>
        <p:txBody>
          <a:bodyPr/>
          <a:lstStyle/>
          <a:p>
            <a:pPr algn="ctr" eaLnBrk="1" hangingPunct="1"/>
            <a:r>
              <a:rPr lang="ru-RU" sz="2000" b="1" dirty="0">
                <a:solidFill>
                  <a:srgbClr val="595959"/>
                </a:solidFill>
              </a:rPr>
              <a:t>Организационная структура </a:t>
            </a:r>
            <a:r>
              <a:rPr lang="ru-RU" sz="2000" b="1" dirty="0" smtClean="0">
                <a:solidFill>
                  <a:srgbClr val="595959"/>
                </a:solidFill>
              </a:rPr>
              <a:t>национальной </a:t>
            </a:r>
            <a:r>
              <a:rPr lang="ru-RU" sz="2000" b="1" dirty="0">
                <a:solidFill>
                  <a:srgbClr val="595959"/>
                </a:solidFill>
              </a:rPr>
              <a:t>системы</a:t>
            </a:r>
            <a:r>
              <a:rPr lang="en-US" sz="2000" b="1" dirty="0">
                <a:solidFill>
                  <a:srgbClr val="595959"/>
                </a:solidFill>
              </a:rPr>
              <a:t> </a:t>
            </a:r>
            <a:r>
              <a:rPr lang="ru-RU" sz="2000" b="1" dirty="0">
                <a:solidFill>
                  <a:srgbClr val="595959"/>
                </a:solidFill>
              </a:rPr>
              <a:t>оценки квалификаций</a:t>
            </a:r>
          </a:p>
        </p:txBody>
      </p:sp>
      <p:sp>
        <p:nvSpPr>
          <p:cNvPr id="717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8F0B4480-0AD9-1F44-8DB6-EF17FDA1F546}" type="slidenum">
              <a:rPr lang="ru-RU"/>
              <a:pPr/>
              <a:t>10</a:t>
            </a:fld>
            <a:endParaRPr lang="ru-RU"/>
          </a:p>
        </p:txBody>
      </p:sp>
      <p:pic>
        <p:nvPicPr>
          <p:cNvPr id="4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2771800" y="1124744"/>
            <a:ext cx="6059016" cy="396044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3000" sy="103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Изображение 4" descr="Аттестат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55" y="1409874"/>
            <a:ext cx="2388735" cy="3384376"/>
          </a:xfrm>
          <a:prstGeom prst="rect">
            <a:avLst/>
          </a:prstGeom>
          <a:effectLst>
            <a:outerShdw blurRad="50800" dist="38100" dir="2700000" sx="103000" sy="103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Изображение 1" descr="Kotov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94250"/>
            <a:ext cx="30988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421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66700" y="0"/>
            <a:ext cx="7689850" cy="1052513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Arial" charset="0"/>
                <a:cs typeface="Arial" charset="0"/>
              </a:rPr>
              <a:t> Учебно-методические пособия для подготовки персонала.</a:t>
            </a:r>
            <a:endParaRPr lang="ru-RU" sz="2400" b="1" dirty="0">
              <a:latin typeface="Arial" charset="0"/>
              <a:cs typeface="Arial" charset="0"/>
            </a:endParaRPr>
          </a:p>
        </p:txBody>
      </p:sp>
      <p:sp>
        <p:nvSpPr>
          <p:cNvPr id="717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8F0B4480-0AD9-1F44-8DB6-EF17FDA1F546}" type="slidenum">
              <a:rPr lang="ru-RU"/>
              <a:pPr/>
              <a:t>11</a:t>
            </a:fld>
            <a:endParaRPr lang="ru-RU"/>
          </a:p>
        </p:txBody>
      </p:sp>
      <p:pic>
        <p:nvPicPr>
          <p:cNvPr id="7" name="Изображение 6" descr="Пособие 1.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29" y="1626403"/>
            <a:ext cx="3244902" cy="4077072"/>
          </a:xfrm>
          <a:prstGeom prst="rect">
            <a:avLst/>
          </a:prstGeom>
          <a:effectLst>
            <a:outerShdw blurRad="50800" dist="38100" dir="2700000" sx="103000" sy="103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Изображение 7" descr="Пособие 3.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940" y="1657151"/>
            <a:ext cx="3220430" cy="404632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3000" sy="103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4902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sz="2400" b="1">
                <a:solidFill>
                  <a:schemeClr val="tx1"/>
                </a:solidFill>
                <a:latin typeface="Tahoma" charset="0"/>
                <a:cs typeface="Arial" charset="0"/>
                <a:hlinkClick r:id="rId2"/>
              </a:rPr>
              <a:t>www.sopcor.ru</a:t>
            </a:r>
            <a:r>
              <a:rPr kumimoji="0" lang="en-US" sz="2400" b="1">
                <a:solidFill>
                  <a:srgbClr val="595959"/>
                </a:solidFill>
                <a:latin typeface="Tahoma" charset="0"/>
                <a:cs typeface="Arial" charset="0"/>
              </a:rPr>
              <a:t/>
            </a:r>
            <a:br>
              <a:rPr kumimoji="0" lang="en-US" sz="2400" b="1">
                <a:solidFill>
                  <a:srgbClr val="595959"/>
                </a:solidFill>
                <a:latin typeface="Tahoma" charset="0"/>
                <a:cs typeface="Arial" charset="0"/>
              </a:rPr>
            </a:br>
            <a:r>
              <a:rPr kumimoji="0" lang="ru-RU" sz="2400" b="1">
                <a:solidFill>
                  <a:srgbClr val="595959"/>
                </a:solidFill>
                <a:latin typeface="Tahoma" charset="0"/>
                <a:cs typeface="Arial" charset="0"/>
              </a:rPr>
              <a:t>Реестр специалистов</a:t>
            </a:r>
          </a:p>
        </p:txBody>
      </p:sp>
      <p:pic>
        <p:nvPicPr>
          <p:cNvPr id="14339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017588"/>
            <a:ext cx="7858125" cy="558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195"/>
                  </a:schemeClr>
                </a:solidFill>
              </a14:hiddenFill>
            </a:ext>
          </a:extLst>
        </p:spPr>
      </p:pic>
      <p:pic>
        <p:nvPicPr>
          <p:cNvPr id="14340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4149725"/>
            <a:ext cx="1584325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89750" y="6430963"/>
            <a:ext cx="2133600" cy="280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5E4AE371-7D1C-4141-A528-401652EAAA87}" type="slidenum">
              <a:rPr lang="ru-RU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8"/>
          <p:cNvSpPr>
            <a:spLocks noChangeShapeType="1"/>
          </p:cNvSpPr>
          <p:nvPr/>
        </p:nvSpPr>
        <p:spPr bwMode="auto">
          <a:xfrm>
            <a:off x="2916238" y="6165850"/>
            <a:ext cx="3240087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1" name="Text Box 9"/>
          <p:cNvSpPr txBox="1">
            <a:spLocks noChangeArrowheads="1"/>
          </p:cNvSpPr>
          <p:nvPr/>
        </p:nvSpPr>
        <p:spPr bwMode="auto">
          <a:xfrm>
            <a:off x="3563938" y="6261100"/>
            <a:ext cx="20161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600" dirty="0" smtClean="0">
                <a:solidFill>
                  <a:srgbClr val="4D4D4D"/>
                </a:solidFill>
              </a:rPr>
              <a:t>2019</a:t>
            </a:r>
          </a:p>
        </p:txBody>
      </p:sp>
      <p:sp>
        <p:nvSpPr>
          <p:cNvPr id="17412" name="Rectangle 8"/>
          <p:cNvSpPr>
            <a:spLocks noGrp="1" noChangeArrowheads="1"/>
          </p:cNvSpPr>
          <p:nvPr>
            <p:ph type="ctrTitle"/>
          </p:nvPr>
        </p:nvSpPr>
        <p:spPr>
          <a:gradFill>
            <a:gsLst>
              <a:gs pos="0">
                <a:srgbClr val="999999">
                  <a:alpha val="0"/>
                </a:srgbClr>
              </a:gs>
              <a:gs pos="100000">
                <a:schemeClr val="bg1"/>
              </a:gs>
            </a:gsLst>
            <a:lin ang="5400000"/>
          </a:gradFill>
        </p:spPr>
        <p:txBody>
          <a:bodyPr/>
          <a:lstStyle/>
          <a:p>
            <a:pPr algn="ctr"/>
            <a:r>
              <a:rPr kumimoji="0" lang="ru-RU" dirty="0">
                <a:solidFill>
                  <a:srgbClr val="FF3300"/>
                </a:solidFill>
                <a:latin typeface="Tahoma" charset="0"/>
                <a:cs typeface="Arial" charset="0"/>
              </a:rPr>
              <a:t>Спасибо за внимание !</a:t>
            </a:r>
          </a:p>
        </p:txBody>
      </p:sp>
      <p:sp>
        <p:nvSpPr>
          <p:cNvPr id="17413" name="Line 8"/>
          <p:cNvSpPr>
            <a:spLocks noChangeShapeType="1"/>
          </p:cNvSpPr>
          <p:nvPr/>
        </p:nvSpPr>
        <p:spPr bwMode="auto">
          <a:xfrm>
            <a:off x="2916238" y="6165850"/>
            <a:ext cx="3240087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4" name="Скругленный прямоугольник 4"/>
          <p:cNvSpPr>
            <a:spLocks noChangeArrowheads="1"/>
          </p:cNvSpPr>
          <p:nvPr/>
        </p:nvSpPr>
        <p:spPr bwMode="auto">
          <a:xfrm>
            <a:off x="465775" y="4191256"/>
            <a:ext cx="8207375" cy="841375"/>
          </a:xfrm>
          <a:prstGeom prst="roundRect">
            <a:avLst>
              <a:gd name="adj" fmla="val 16667"/>
            </a:avLst>
          </a:prstGeom>
          <a:solidFill>
            <a:srgbClr val="A6A6A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spcAft>
                <a:spcPts val="1000"/>
              </a:spcAft>
            </a:pPr>
            <a:r>
              <a:rPr lang="ru-RU" dirty="0" smtClean="0">
                <a:solidFill>
                  <a:srgbClr val="000000"/>
                </a:solidFill>
                <a:latin typeface="+mn-lt"/>
              </a:rPr>
              <a:t>«</a:t>
            </a:r>
            <a:r>
              <a:rPr lang="ru-RU" dirty="0">
                <a:solidFill>
                  <a:srgbClr val="000000"/>
                </a:solidFill>
                <a:latin typeface="+mn-lt"/>
              </a:rPr>
              <a:t>СОПКОР»   117218, Москва, ул. Большая Черёмушкинская, д. 21</a:t>
            </a:r>
          </a:p>
          <a:p>
            <a:pPr algn="ctr" eaLnBrk="1" hangingPunct="1"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+mn-lt"/>
              </a:rPr>
              <a:t>        </a:t>
            </a:r>
            <a:r>
              <a:rPr lang="en-US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ru-RU" dirty="0">
                <a:solidFill>
                  <a:srgbClr val="000000"/>
                </a:solidFill>
                <a:latin typeface="+mn-lt"/>
              </a:rPr>
              <a:t>тел. +7 (495) 255 16  36,  </a:t>
            </a:r>
            <a:r>
              <a:rPr lang="en-US" dirty="0" err="1">
                <a:solidFill>
                  <a:srgbClr val="000000"/>
                </a:solidFill>
                <a:latin typeface="+mn-lt"/>
              </a:rPr>
              <a:t>contact@sopcor.ru</a:t>
            </a:r>
            <a:r>
              <a:rPr lang="ru-RU" dirty="0">
                <a:solidFill>
                  <a:srgbClr val="000000"/>
                </a:solidFill>
                <a:latin typeface="+mn-lt"/>
              </a:rPr>
              <a:t>,  </a:t>
            </a:r>
            <a:r>
              <a:rPr lang="en-US" dirty="0" err="1">
                <a:solidFill>
                  <a:srgbClr val="000000"/>
                </a:solidFill>
                <a:latin typeface="+mn-lt"/>
              </a:rPr>
              <a:t>www.sopcor.ru</a:t>
            </a:r>
            <a:endParaRPr lang="ru-RU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9838" y="1955800"/>
            <a:ext cx="1800225" cy="33813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r>
              <a:rPr lang="ru-RU" sz="1500" b="1">
                <a:solidFill>
                  <a:srgbClr val="404040"/>
                </a:solidFill>
              </a:rPr>
              <a:t>СРО «СОПКОР</a:t>
            </a:r>
            <a:r>
              <a:rPr lang="ru-RU" sz="1600" b="1">
                <a:solidFill>
                  <a:srgbClr val="404040"/>
                </a:solidFill>
              </a:rPr>
              <a:t>»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66700" y="0"/>
            <a:ext cx="7689850" cy="1052513"/>
          </a:xfrm>
        </p:spPr>
        <p:txBody>
          <a:bodyPr/>
          <a:lstStyle/>
          <a:p>
            <a:pPr algn="ctr"/>
            <a:r>
              <a:rPr lang="ru-RU" sz="2000" b="1" dirty="0" smtClean="0">
                <a:latin typeface="Arial" charset="0"/>
                <a:cs typeface="Arial" charset="0"/>
              </a:rPr>
              <a:t>Ущерб и статистика </a:t>
            </a:r>
            <a:r>
              <a:rPr lang="ru-RU" sz="2000" b="1" dirty="0">
                <a:latin typeface="Arial" charset="0"/>
                <a:cs typeface="Arial" charset="0"/>
              </a:rPr>
              <a:t>аварий и инцидентов по причине коррозии</a:t>
            </a:r>
          </a:p>
        </p:txBody>
      </p:sp>
      <p:sp>
        <p:nvSpPr>
          <p:cNvPr id="717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8F0B4480-0AD9-1F44-8DB6-EF17FDA1F546}" type="slidenum">
              <a:rPr lang="ru-RU"/>
              <a:pPr/>
              <a:t>2</a:t>
            </a:fld>
            <a:endParaRPr lang="ru-RU"/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082418"/>
              </p:ext>
            </p:extLst>
          </p:nvPr>
        </p:nvGraphicFramePr>
        <p:xfrm>
          <a:off x="266700" y="3560552"/>
          <a:ext cx="2490790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017314"/>
              </p:ext>
            </p:extLst>
          </p:nvPr>
        </p:nvGraphicFramePr>
        <p:xfrm>
          <a:off x="309655" y="1494460"/>
          <a:ext cx="2372956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174" name="TextBox 12"/>
          <p:cNvSpPr txBox="1">
            <a:spLocks noChangeArrowheads="1"/>
          </p:cNvSpPr>
          <p:nvPr/>
        </p:nvSpPr>
        <p:spPr bwMode="auto">
          <a:xfrm>
            <a:off x="179512" y="3212976"/>
            <a:ext cx="2890664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00E7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rgbClr val="000000"/>
                </a:solidFill>
              </a:rPr>
              <a:t>Транспорт нефти и НП </a:t>
            </a:r>
          </a:p>
        </p:txBody>
      </p:sp>
      <p:sp>
        <p:nvSpPr>
          <p:cNvPr id="7175" name="TextBox 13"/>
          <p:cNvSpPr txBox="1">
            <a:spLocks noChangeArrowheads="1"/>
          </p:cNvSpPr>
          <p:nvPr/>
        </p:nvSpPr>
        <p:spPr bwMode="auto">
          <a:xfrm>
            <a:off x="271463" y="1052513"/>
            <a:ext cx="2492375" cy="369332"/>
          </a:xfrm>
          <a:prstGeom prst="rect">
            <a:avLst/>
          </a:prstGeom>
          <a:solidFill>
            <a:schemeClr val="bg1"/>
          </a:solidFill>
          <a:ln w="9525">
            <a:solidFill>
              <a:srgbClr val="0000E7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rgbClr val="000000"/>
                </a:solidFill>
              </a:rPr>
              <a:t>    Транспорт газа</a:t>
            </a:r>
          </a:p>
        </p:txBody>
      </p:sp>
      <p:sp>
        <p:nvSpPr>
          <p:cNvPr id="7176" name="Прямоугольник 9"/>
          <p:cNvSpPr>
            <a:spLocks noChangeArrowheads="1"/>
          </p:cNvSpPr>
          <p:nvPr/>
        </p:nvSpPr>
        <p:spPr bwMode="auto">
          <a:xfrm>
            <a:off x="271463" y="5619750"/>
            <a:ext cx="287337" cy="215900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ru-RU"/>
          </a:p>
        </p:txBody>
      </p:sp>
      <p:sp>
        <p:nvSpPr>
          <p:cNvPr id="7177" name="Прямоугольник 10"/>
          <p:cNvSpPr>
            <a:spLocks noChangeArrowheads="1"/>
          </p:cNvSpPr>
          <p:nvPr/>
        </p:nvSpPr>
        <p:spPr bwMode="auto">
          <a:xfrm>
            <a:off x="2021805" y="6137275"/>
            <a:ext cx="287337" cy="215900"/>
          </a:xfrm>
          <a:prstGeom prst="rect">
            <a:avLst/>
          </a:prstGeom>
          <a:solidFill>
            <a:srgbClr val="54457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ru-RU"/>
          </a:p>
        </p:txBody>
      </p:sp>
      <p:sp>
        <p:nvSpPr>
          <p:cNvPr id="7178" name="Прямоугольник 11"/>
          <p:cNvSpPr>
            <a:spLocks noChangeArrowheads="1"/>
          </p:cNvSpPr>
          <p:nvPr/>
        </p:nvSpPr>
        <p:spPr bwMode="auto">
          <a:xfrm>
            <a:off x="2021805" y="5619750"/>
            <a:ext cx="287338" cy="215900"/>
          </a:xfrm>
          <a:prstGeom prst="rect">
            <a:avLst/>
          </a:prstGeom>
          <a:solidFill>
            <a:srgbClr val="33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ru-RU"/>
          </a:p>
        </p:txBody>
      </p:sp>
      <p:sp>
        <p:nvSpPr>
          <p:cNvPr id="7179" name="Прямоугольник 12"/>
          <p:cNvSpPr>
            <a:spLocks noChangeArrowheads="1"/>
          </p:cNvSpPr>
          <p:nvPr/>
        </p:nvSpPr>
        <p:spPr bwMode="auto">
          <a:xfrm>
            <a:off x="266700" y="6399213"/>
            <a:ext cx="288925" cy="215900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ru-RU"/>
          </a:p>
        </p:txBody>
      </p:sp>
      <p:sp>
        <p:nvSpPr>
          <p:cNvPr id="7180" name="Прямоугольник 13"/>
          <p:cNvSpPr>
            <a:spLocks noChangeArrowheads="1"/>
          </p:cNvSpPr>
          <p:nvPr/>
        </p:nvSpPr>
        <p:spPr bwMode="auto">
          <a:xfrm>
            <a:off x="266700" y="6005513"/>
            <a:ext cx="288925" cy="2159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ru-RU"/>
          </a:p>
        </p:txBody>
      </p:sp>
      <p:sp>
        <p:nvSpPr>
          <p:cNvPr id="7181" name="TextBox 15"/>
          <p:cNvSpPr txBox="1">
            <a:spLocks noChangeArrowheads="1"/>
          </p:cNvSpPr>
          <p:nvPr/>
        </p:nvSpPr>
        <p:spPr bwMode="auto">
          <a:xfrm>
            <a:off x="555625" y="5573713"/>
            <a:ext cx="1874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r>
              <a:rPr lang="ru-RU" sz="1400"/>
              <a:t>- Коррозия </a:t>
            </a:r>
          </a:p>
        </p:txBody>
      </p:sp>
      <p:sp>
        <p:nvSpPr>
          <p:cNvPr id="7182" name="TextBox 16"/>
          <p:cNvSpPr txBox="1">
            <a:spLocks noChangeArrowheads="1"/>
          </p:cNvSpPr>
          <p:nvPr/>
        </p:nvSpPr>
        <p:spPr bwMode="auto">
          <a:xfrm>
            <a:off x="539750" y="5929313"/>
            <a:ext cx="1874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r>
              <a:rPr lang="ru-RU" sz="1400"/>
              <a:t>- Брак СМР</a:t>
            </a:r>
          </a:p>
        </p:txBody>
      </p:sp>
      <p:sp>
        <p:nvSpPr>
          <p:cNvPr id="7183" name="TextBox 17"/>
          <p:cNvSpPr txBox="1">
            <a:spLocks noChangeArrowheads="1"/>
          </p:cNvSpPr>
          <p:nvPr/>
        </p:nvSpPr>
        <p:spPr bwMode="auto">
          <a:xfrm>
            <a:off x="2309143" y="5496983"/>
            <a:ext cx="1727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400" dirty="0"/>
              <a:t>Механические </a:t>
            </a:r>
          </a:p>
          <a:p>
            <a:r>
              <a:rPr lang="ru-RU" sz="1400" dirty="0"/>
              <a:t>       повреждения</a:t>
            </a:r>
          </a:p>
        </p:txBody>
      </p:sp>
      <p:sp>
        <p:nvSpPr>
          <p:cNvPr id="7184" name="TextBox 18"/>
          <p:cNvSpPr txBox="1">
            <a:spLocks noChangeArrowheads="1"/>
          </p:cNvSpPr>
          <p:nvPr/>
        </p:nvSpPr>
        <p:spPr bwMode="auto">
          <a:xfrm>
            <a:off x="539750" y="6361113"/>
            <a:ext cx="1874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r>
              <a:rPr lang="ru-RU" sz="1400"/>
              <a:t>- Брак материалов</a:t>
            </a:r>
          </a:p>
        </p:txBody>
      </p:sp>
      <p:sp>
        <p:nvSpPr>
          <p:cNvPr id="7185" name="TextBox 19"/>
          <p:cNvSpPr txBox="1">
            <a:spLocks noChangeArrowheads="1"/>
          </p:cNvSpPr>
          <p:nvPr/>
        </p:nvSpPr>
        <p:spPr bwMode="auto">
          <a:xfrm>
            <a:off x="2414588" y="6091237"/>
            <a:ext cx="1747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400" dirty="0"/>
              <a:t>Нарушения </a:t>
            </a:r>
          </a:p>
          <a:p>
            <a:r>
              <a:rPr lang="ru-RU" sz="1400" dirty="0"/>
              <a:t>      эксплуатации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170458"/>
              </p:ext>
            </p:extLst>
          </p:nvPr>
        </p:nvGraphicFramePr>
        <p:xfrm>
          <a:off x="4159557" y="1052513"/>
          <a:ext cx="4767759" cy="5110793"/>
        </p:xfrm>
        <a:graphic>
          <a:graphicData uri="http://schemas.openxmlformats.org/drawingml/2006/table">
            <a:tbl>
              <a:tblPr>
                <a:effectLst>
                  <a:outerShdw blurRad="50800" dist="38100" dir="2700000" sx="103000" sy="103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1720837"/>
                <a:gridCol w="3046922"/>
              </a:tblGrid>
              <a:tr h="4830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Отрасль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/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Страна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Цена коррозии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245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Общий ущерб от коррозии в США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276 млрд. в год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472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Австралия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Около 2% от ВВП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245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Автомобилестроение / Финляндия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Около 160 $ на автомобиль (всего около $300 млн. в год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660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Мосты / США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$30 млрд. (1999) на ремонт дефектов, спровоцированных коррозией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3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Япония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0,8-1% от ВВП (цена коррозии по оценке 1997)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660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Нефтяная и газовая промышленность (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Agip</a:t>
                      </a: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Около $0,40 на баррель нефти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30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Швейцария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3-5% от ВВП или 10-15 млрд. швейцарских франков в год</a:t>
                      </a:r>
                    </a:p>
                  </a:txBody>
                  <a:tcPr marL="56276" marR="5627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7561262" cy="1052513"/>
          </a:xfrm>
          <a:gradFill>
            <a:gsLst>
              <a:gs pos="0">
                <a:srgbClr val="999999">
                  <a:alpha val="0"/>
                </a:srgbClr>
              </a:gs>
              <a:gs pos="100000">
                <a:schemeClr val="bg1"/>
              </a:gs>
            </a:gsLst>
            <a:lin ang="5400000"/>
          </a:gra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kumimoji="0" lang="ru-RU" sz="2000" b="1" dirty="0">
                <a:solidFill>
                  <a:srgbClr val="595959"/>
                </a:solidFill>
                <a:latin typeface="Arial" charset="0"/>
                <a:cs typeface="Arial" charset="0"/>
              </a:rPr>
              <a:t>Комплексная Программа повышения эффективности ПКЗ объектов П</a:t>
            </a:r>
            <a:r>
              <a:rPr kumimoji="0" lang="ru-RU" sz="2000" b="1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АО </a:t>
            </a:r>
            <a:r>
              <a:rPr kumimoji="0" lang="ru-RU" sz="2000" b="1" dirty="0">
                <a:solidFill>
                  <a:srgbClr val="595959"/>
                </a:solidFill>
                <a:latin typeface="Arial" charset="0"/>
                <a:cs typeface="Arial" charset="0"/>
              </a:rPr>
              <a:t>«Газпром</a:t>
            </a:r>
            <a:r>
              <a:rPr kumimoji="0" lang="ru-RU" sz="2400" b="1" dirty="0">
                <a:solidFill>
                  <a:srgbClr val="595959"/>
                </a:solidFill>
                <a:latin typeface="Arial" charset="0"/>
                <a:cs typeface="Arial" charset="0"/>
              </a:rPr>
              <a:t>»</a:t>
            </a:r>
          </a:p>
        </p:txBody>
      </p:sp>
      <p:sp>
        <p:nvSpPr>
          <p:cNvPr id="8195" name="TextBox 4"/>
          <p:cNvSpPr txBox="1">
            <a:spLocks noChangeArrowheads="1"/>
          </p:cNvSpPr>
          <p:nvPr/>
        </p:nvSpPr>
        <p:spPr bwMode="auto">
          <a:xfrm>
            <a:off x="254000" y="1341438"/>
            <a:ext cx="86423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just"/>
            <a:endParaRPr lang="ru-RU" sz="1400">
              <a:solidFill>
                <a:srgbClr val="595959"/>
              </a:solidFill>
            </a:endParaRPr>
          </a:p>
          <a:p>
            <a:pPr algn="just"/>
            <a:endParaRPr lang="ru-RU" sz="1400"/>
          </a:p>
        </p:txBody>
      </p:sp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217752" y="3789363"/>
            <a:ext cx="8497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endParaRPr lang="ru-RU">
              <a:solidFill>
                <a:srgbClr val="59595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1920" y="4437112"/>
            <a:ext cx="5151438" cy="16312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kumimoji="1" lang="ru-RU" sz="2000" b="1" dirty="0">
                <a:latin typeface="Calibri" charset="0"/>
              </a:rPr>
              <a:t>4.3.Формирование системы подготовки и </a:t>
            </a:r>
            <a:r>
              <a:rPr kumimoji="1" lang="ru-RU" sz="2000" b="1" dirty="0" smtClean="0">
                <a:latin typeface="Calibri" charset="0"/>
              </a:rPr>
              <a:t>оценки квалификации </a:t>
            </a:r>
            <a:r>
              <a:rPr kumimoji="1" lang="ru-RU" sz="2000" b="1" dirty="0">
                <a:latin typeface="Calibri" charset="0"/>
              </a:rPr>
              <a:t>рабочих и специалистов по противокоррозионной защите эксплуатирующих и сервисных </a:t>
            </a:r>
            <a:r>
              <a:rPr kumimoji="1" lang="ru-RU" sz="2000" b="1" dirty="0" smtClean="0">
                <a:latin typeface="Calibri" charset="0"/>
              </a:rPr>
              <a:t>организаций.</a:t>
            </a:r>
            <a:endParaRPr lang="ru-RU" sz="2000" b="1" dirty="0">
              <a:latin typeface="Calibri" charset="0"/>
            </a:endParaRPr>
          </a:p>
        </p:txBody>
      </p:sp>
      <p:sp>
        <p:nvSpPr>
          <p:cNvPr id="8199" name="Стрелка вниз 16"/>
          <p:cNvSpPr>
            <a:spLocks noChangeArrowheads="1"/>
          </p:cNvSpPr>
          <p:nvPr/>
        </p:nvSpPr>
        <p:spPr bwMode="auto">
          <a:xfrm rot="-5400000">
            <a:off x="2996407" y="2367756"/>
            <a:ext cx="1296988" cy="28892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ru-RU"/>
          </a:p>
        </p:txBody>
      </p:sp>
      <p:sp>
        <p:nvSpPr>
          <p:cNvPr id="820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0213" y="6384925"/>
            <a:ext cx="2133600" cy="280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5832429B-AC88-3B40-810C-C9D99BA1AFA8}" type="slidenum">
              <a:rPr lang="ru-RU"/>
              <a:pPr/>
              <a:t>3</a:t>
            </a:fld>
            <a:endParaRPr lang="ru-RU"/>
          </a:p>
        </p:txBody>
      </p:sp>
      <p:pic>
        <p:nvPicPr>
          <p:cNvPr id="8202" name="Picture 4" descr="C:\Users\ADMIN\Desktop\Скриншот 05-06-2016 1632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1341438"/>
            <a:ext cx="3175397" cy="226069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3" name="TextBox 15"/>
          <p:cNvSpPr txBox="1">
            <a:spLocks noChangeArrowheads="1"/>
          </p:cNvSpPr>
          <p:nvPr/>
        </p:nvSpPr>
        <p:spPr bwMode="auto">
          <a:xfrm>
            <a:off x="3851920" y="1423361"/>
            <a:ext cx="5151438" cy="255454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r>
              <a:rPr lang="ru-RU" sz="1600" b="1" dirty="0">
                <a:latin typeface="+mn-lt"/>
              </a:rPr>
              <a:t>1 Формирование единого нормативного комплекса по защите от коррозии;</a:t>
            </a:r>
          </a:p>
          <a:p>
            <a:r>
              <a:rPr lang="ru-RU" sz="1600" b="1" dirty="0">
                <a:latin typeface="+mn-lt"/>
              </a:rPr>
              <a:t>2 Разработка и внедрение новых методов и технологий защиты от коррозии для перспективных и строящихся объектов;</a:t>
            </a:r>
          </a:p>
          <a:p>
            <a:r>
              <a:rPr lang="ru-RU" sz="1600" b="1" dirty="0">
                <a:latin typeface="+mn-lt"/>
              </a:rPr>
              <a:t>3 Внедрение комплексных показателей эффективности противокоррозионной защиты;</a:t>
            </a:r>
          </a:p>
          <a:p>
            <a:r>
              <a:rPr lang="ru-RU" sz="1600" b="1" dirty="0">
                <a:solidFill>
                  <a:srgbClr val="FF0000"/>
                </a:solidFill>
                <a:latin typeface="+mn-lt"/>
              </a:rPr>
              <a:t>4 Совершенствование бизнес - процессов по направлению деятельности «защита от коррозии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».</a:t>
            </a:r>
            <a:endParaRPr lang="ru-RU" sz="1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204" name="Стрелка вниз 17"/>
          <p:cNvSpPr>
            <a:spLocks noChangeArrowheads="1"/>
          </p:cNvSpPr>
          <p:nvPr/>
        </p:nvSpPr>
        <p:spPr bwMode="auto">
          <a:xfrm>
            <a:off x="5580112" y="4018492"/>
            <a:ext cx="1295400" cy="28892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876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0"/>
            <a:ext cx="7129462" cy="1052513"/>
          </a:xfrm>
          <a:gradFill>
            <a:gsLst>
              <a:gs pos="0">
                <a:srgbClr val="999999">
                  <a:alpha val="0"/>
                </a:srgbClr>
              </a:gs>
              <a:gs pos="100000">
                <a:schemeClr val="bg1"/>
              </a:gs>
            </a:gsLst>
            <a:lin ang="5400000"/>
          </a:gra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ru-RU" sz="2000" b="1" dirty="0">
                <a:solidFill>
                  <a:srgbClr val="595959"/>
                </a:solidFill>
                <a:latin typeface="Arial" charset="0"/>
                <a:cs typeface="Arial" charset="0"/>
              </a:rPr>
              <a:t>Европейские квалификационные нормы</a:t>
            </a:r>
          </a:p>
        </p:txBody>
      </p:sp>
      <p:sp>
        <p:nvSpPr>
          <p:cNvPr id="10243" name="TextBox 4"/>
          <p:cNvSpPr txBox="1">
            <a:spLocks noChangeArrowheads="1"/>
          </p:cNvSpPr>
          <p:nvPr/>
        </p:nvSpPr>
        <p:spPr bwMode="auto">
          <a:xfrm>
            <a:off x="254000" y="1341438"/>
            <a:ext cx="86423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just"/>
            <a:endParaRPr lang="ru-RU" sz="1400">
              <a:solidFill>
                <a:srgbClr val="595959"/>
              </a:solidFill>
            </a:endParaRPr>
          </a:p>
          <a:p>
            <a:pPr algn="just"/>
            <a:endParaRPr lang="ru-RU" sz="1400"/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244475" y="3789363"/>
            <a:ext cx="8497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endParaRPr lang="ru-RU">
              <a:solidFill>
                <a:srgbClr val="59595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0238" y="1125538"/>
            <a:ext cx="7966075" cy="922337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EN ISO</a:t>
            </a:r>
            <a:r>
              <a:rPr lang="ru-RU" dirty="0">
                <a:solidFill>
                  <a:srgbClr val="000000"/>
                </a:solidFill>
              </a:rPr>
              <a:t>/</a:t>
            </a:r>
            <a:r>
              <a:rPr lang="en-US" dirty="0">
                <a:solidFill>
                  <a:srgbClr val="000000"/>
                </a:solidFill>
              </a:rPr>
              <a:t>IEC </a:t>
            </a:r>
            <a:r>
              <a:rPr lang="ru-RU" dirty="0">
                <a:solidFill>
                  <a:srgbClr val="000000"/>
                </a:solidFill>
              </a:rPr>
              <a:t>17024 «Оценка соответствия. Общие требования к органам, осуществляющим сертификацию персонала» (ГОСТ Р ИСО/МЭК 17024-2012)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134766"/>
              </p:ext>
            </p:extLst>
          </p:nvPr>
        </p:nvGraphicFramePr>
        <p:xfrm>
          <a:off x="638175" y="2360613"/>
          <a:ext cx="7966075" cy="1223963"/>
        </p:xfrm>
        <a:graphic>
          <a:graphicData uri="http://schemas.openxmlformats.org/drawingml/2006/table">
            <a:tbl>
              <a:tblPr/>
              <a:tblGrid>
                <a:gridCol w="3948113"/>
                <a:gridCol w="4017962"/>
              </a:tblGrid>
              <a:tr h="1223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EN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476 (17024 схема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FROSIO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«Материалы и покрытия – сертификация инспекторов по защитным покрытиям»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EN 15257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«Катодная защита – уровни квалификации и сертификация персонала, выполняющего катодную защиту»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30238" y="3933825"/>
            <a:ext cx="7966075" cy="64611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dirty="0"/>
              <a:t>СТО СОПКОР «Защитные покрытия. </a:t>
            </a:r>
            <a:r>
              <a:rPr lang="ru-RU" dirty="0" smtClean="0"/>
              <a:t>Сертификация </a:t>
            </a:r>
            <a:r>
              <a:rPr lang="ru-RU" dirty="0"/>
              <a:t>инспекторов защитных покрытий». </a:t>
            </a:r>
          </a:p>
        </p:txBody>
      </p:sp>
      <p:sp>
        <p:nvSpPr>
          <p:cNvPr id="10255" name="Прямоугольник 4"/>
          <p:cNvSpPr>
            <a:spLocks noChangeArrowheads="1"/>
          </p:cNvSpPr>
          <p:nvPr/>
        </p:nvSpPr>
        <p:spPr bwMode="auto">
          <a:xfrm>
            <a:off x="638175" y="4941888"/>
            <a:ext cx="7958138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 smtClean="0"/>
              <a:t>ПОЛОЖЕНИЕ СОПКОР</a:t>
            </a:r>
            <a:endParaRPr lang="ru-RU" dirty="0"/>
          </a:p>
          <a:p>
            <a:pPr algn="ctr"/>
            <a:r>
              <a:rPr lang="ru-RU" dirty="0"/>
              <a:t>О порядке проведения </a:t>
            </a:r>
            <a:r>
              <a:rPr lang="ru-RU" dirty="0" smtClean="0"/>
              <a:t>сертификации </a:t>
            </a:r>
            <a:r>
              <a:rPr lang="ru-RU" dirty="0"/>
              <a:t>квалификации кандидатов</a:t>
            </a:r>
          </a:p>
        </p:txBody>
      </p:sp>
      <p:sp>
        <p:nvSpPr>
          <p:cNvPr id="10256" name="Стрелка вниз 15"/>
          <p:cNvSpPr>
            <a:spLocks noChangeArrowheads="1"/>
          </p:cNvSpPr>
          <p:nvPr/>
        </p:nvSpPr>
        <p:spPr bwMode="auto">
          <a:xfrm>
            <a:off x="3932238" y="2073275"/>
            <a:ext cx="1296987" cy="28733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ru-RU"/>
          </a:p>
        </p:txBody>
      </p:sp>
      <p:sp>
        <p:nvSpPr>
          <p:cNvPr id="10257" name="Стрелка вниз 16"/>
          <p:cNvSpPr>
            <a:spLocks noChangeArrowheads="1"/>
          </p:cNvSpPr>
          <p:nvPr/>
        </p:nvSpPr>
        <p:spPr bwMode="auto">
          <a:xfrm>
            <a:off x="2195736" y="3593208"/>
            <a:ext cx="1296987" cy="28892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ru-RU"/>
          </a:p>
        </p:txBody>
      </p:sp>
      <p:sp>
        <p:nvSpPr>
          <p:cNvPr id="10258" name="Стрелка вниз 17"/>
          <p:cNvSpPr>
            <a:spLocks noChangeArrowheads="1"/>
          </p:cNvSpPr>
          <p:nvPr/>
        </p:nvSpPr>
        <p:spPr bwMode="auto">
          <a:xfrm>
            <a:off x="3933825" y="4603750"/>
            <a:ext cx="1295400" cy="28892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endParaRPr lang="ru-RU"/>
          </a:p>
        </p:txBody>
      </p:sp>
      <p:sp>
        <p:nvSpPr>
          <p:cNvPr id="1025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0213" y="6384925"/>
            <a:ext cx="2133600" cy="280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BC6896FA-EE71-4E49-86ED-FF75CD1FC645}" type="slidenum">
              <a:rPr lang="ru-RU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14"/>
          <p:cNvSpPr txBox="1">
            <a:spLocks noChangeArrowheads="1"/>
          </p:cNvSpPr>
          <p:nvPr/>
        </p:nvSpPr>
        <p:spPr bwMode="auto">
          <a:xfrm>
            <a:off x="827584" y="188640"/>
            <a:ext cx="70761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rgbClr val="595959"/>
                </a:solidFill>
              </a:rPr>
              <a:t>Организационная </a:t>
            </a:r>
            <a:r>
              <a:rPr lang="ru-RU" sz="2000" b="1" dirty="0" smtClean="0">
                <a:solidFill>
                  <a:srgbClr val="595959"/>
                </a:solidFill>
              </a:rPr>
              <a:t>структура европейской системы</a:t>
            </a:r>
            <a:r>
              <a:rPr lang="en-US" sz="2000" b="1" dirty="0" smtClean="0">
                <a:solidFill>
                  <a:srgbClr val="595959"/>
                </a:solidFill>
              </a:rPr>
              <a:t> </a:t>
            </a:r>
            <a:r>
              <a:rPr lang="ru-RU" sz="2000" b="1" dirty="0" smtClean="0">
                <a:solidFill>
                  <a:srgbClr val="595959"/>
                </a:solidFill>
              </a:rPr>
              <a:t>оценки квалификаций</a:t>
            </a:r>
            <a:endParaRPr lang="ru-RU" sz="2000" b="1" dirty="0">
              <a:solidFill>
                <a:srgbClr val="595959"/>
              </a:solidFill>
            </a:endParaRPr>
          </a:p>
        </p:txBody>
      </p:sp>
      <p:sp>
        <p:nvSpPr>
          <p:cNvPr id="1236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89750" y="6518275"/>
            <a:ext cx="2133600" cy="279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3875B8AC-F923-5641-9B6E-5A627C41CEE8}" type="slidenum">
              <a:rPr lang="ru-RU"/>
              <a:pPr/>
              <a:t>5</a:t>
            </a:fld>
            <a:endParaRPr lang="ru-RU"/>
          </a:p>
        </p:txBody>
      </p:sp>
      <p:pic>
        <p:nvPicPr>
          <p:cNvPr id="2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32402"/>
            <a:ext cx="167005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7" y="4900589"/>
            <a:ext cx="1655762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2"/>
          <p:cNvPicPr/>
          <p:nvPr/>
        </p:nvPicPr>
        <p:blipFill>
          <a:blip r:embed="rId4"/>
          <a:stretch>
            <a:fillRect/>
          </a:stretch>
        </p:blipFill>
        <p:spPr>
          <a:xfrm>
            <a:off x="3078634" y="1154807"/>
            <a:ext cx="5832648" cy="38884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sx="103000" sy="103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53236"/>
            <a:ext cx="2738904" cy="3672408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ChangeArrowheads="1"/>
          </p:cNvSpPr>
          <p:nvPr/>
        </p:nvSpPr>
        <p:spPr bwMode="auto">
          <a:xfrm>
            <a:off x="0" y="333375"/>
            <a:ext cx="79565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360000">
            <a:spAutoFit/>
          </a:bodyPr>
          <a:lstStyle/>
          <a:p>
            <a:pPr algn="r" eaLnBrk="1" hangingPunct="1"/>
            <a:r>
              <a:rPr lang="ru-RU" sz="2000" b="1" dirty="0">
                <a:solidFill>
                  <a:srgbClr val="595959"/>
                </a:solidFill>
                <a:latin typeface="+mn-lt"/>
              </a:rPr>
              <a:t>Учебные материалы, пособия </a:t>
            </a:r>
            <a:r>
              <a:rPr lang="ru-RU" sz="2000" b="1" dirty="0" smtClean="0">
                <a:solidFill>
                  <a:srgbClr val="595959"/>
                </a:solidFill>
                <a:latin typeface="+mn-lt"/>
              </a:rPr>
              <a:t>и оценочные средства</a:t>
            </a:r>
            <a:endParaRPr lang="ru-RU" sz="2000" b="1" dirty="0">
              <a:solidFill>
                <a:srgbClr val="595959"/>
              </a:solidFill>
              <a:latin typeface="+mn-lt"/>
            </a:endParaRPr>
          </a:p>
        </p:txBody>
      </p:sp>
      <p:pic>
        <p:nvPicPr>
          <p:cNvPr id="13315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763" y="981075"/>
            <a:ext cx="64404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889750" y="6524625"/>
            <a:ext cx="2133600" cy="280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67E0D55C-21DF-6D43-BCC1-55B868707503}" type="slidenum">
              <a:rPr lang="ru-RU"/>
              <a:pPr/>
              <a:t>6</a:t>
            </a:fld>
            <a:endParaRPr lang="ru-RU"/>
          </a:p>
        </p:txBody>
      </p:sp>
      <p:pic>
        <p:nvPicPr>
          <p:cNvPr id="13319" name="Picture 10" descr="Scan тит лист программ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18268"/>
            <a:ext cx="2548682" cy="3605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Изображение 4" descr="Справичник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9857"/>
            <a:ext cx="2016224" cy="2845756"/>
          </a:xfrm>
          <a:prstGeom prst="rect">
            <a:avLst/>
          </a:prstGeom>
        </p:spPr>
      </p:pic>
      <p:pic>
        <p:nvPicPr>
          <p:cNvPr id="6" name="Изображение 5" descr="Пособие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3" y="1108518"/>
            <a:ext cx="2578100" cy="3619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66700" y="0"/>
            <a:ext cx="7689850" cy="1052513"/>
          </a:xfrm>
        </p:spPr>
        <p:txBody>
          <a:bodyPr/>
          <a:lstStyle/>
          <a:p>
            <a:r>
              <a:rPr lang="ru-RU" sz="2000" b="1" dirty="0">
                <a:latin typeface="Arial"/>
              </a:rPr>
              <a:t>Распределение кандидатов по странам </a:t>
            </a:r>
          </a:p>
        </p:txBody>
      </p:sp>
      <p:sp>
        <p:nvSpPr>
          <p:cNvPr id="717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8F0B4480-0AD9-1F44-8DB6-EF17FDA1F546}" type="slidenum">
              <a:rPr lang="ru-RU"/>
              <a:pPr/>
              <a:t>7</a:t>
            </a:fld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340138639"/>
              </p:ext>
            </p:extLst>
          </p:nvPr>
        </p:nvGraphicFramePr>
        <p:xfrm>
          <a:off x="1331640" y="1916832"/>
          <a:ext cx="676875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3520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683567" y="188640"/>
            <a:ext cx="7290825" cy="1052513"/>
          </a:xfrm>
        </p:spPr>
        <p:txBody>
          <a:bodyPr/>
          <a:lstStyle/>
          <a:p>
            <a:pPr algn="ctr"/>
            <a:r>
              <a:rPr lang="ru-RU" sz="2000" b="1" dirty="0">
                <a:latin typeface="Arial"/>
              </a:rPr>
              <a:t>Распределение кандидатов по отраслям экономики</a:t>
            </a:r>
          </a:p>
        </p:txBody>
      </p:sp>
      <p:sp>
        <p:nvSpPr>
          <p:cNvPr id="717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8F0B4480-0AD9-1F44-8DB6-EF17FDA1F546}" type="slidenum">
              <a:rPr lang="ru-RU"/>
              <a:pPr/>
              <a:t>8</a:t>
            </a:fld>
            <a:endParaRPr lang="ru-RU"/>
          </a:p>
        </p:txBody>
      </p:sp>
      <p:pic>
        <p:nvPicPr>
          <p:cNvPr id="2" name="Изображение 1" descr="Диаграма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16" y="1484784"/>
            <a:ext cx="7821168" cy="463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89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6"/>
          <a:stretch>
            <a:fillRect/>
          </a:stretch>
        </p:blipFill>
        <p:spPr bwMode="auto">
          <a:xfrm>
            <a:off x="157460" y="1047751"/>
            <a:ext cx="1773237" cy="2519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Rectangle 12"/>
          <p:cNvSpPr>
            <a:spLocks noGrp="1" noChangeArrowheads="1"/>
          </p:cNvSpPr>
          <p:nvPr>
            <p:ph type="title"/>
          </p:nvPr>
        </p:nvSpPr>
        <p:spPr>
          <a:xfrm>
            <a:off x="755577" y="0"/>
            <a:ext cx="7200974" cy="1036638"/>
          </a:xfrm>
        </p:spPr>
        <p:txBody>
          <a:bodyPr/>
          <a:lstStyle/>
          <a:p>
            <a:pPr algn="ctr" eaLnBrk="1" hangingPunct="1"/>
            <a:r>
              <a:rPr kumimoji="0" lang="ru-RU" b="1" dirty="0">
                <a:solidFill>
                  <a:srgbClr val="595959"/>
                </a:solidFill>
                <a:latin typeface="Tahoma" charset="0"/>
                <a:cs typeface="Arial" charset="0"/>
              </a:rPr>
              <a:t> </a:t>
            </a:r>
            <a:r>
              <a:rPr kumimoji="0" lang="ru-RU" sz="2000" b="1" dirty="0" smtClean="0">
                <a:solidFill>
                  <a:schemeClr val="tx1"/>
                </a:solidFill>
                <a:latin typeface="+mn-lt"/>
                <a:cs typeface="Arial" charset="0"/>
              </a:rPr>
              <a:t>Национальные </a:t>
            </a:r>
            <a:r>
              <a:rPr kumimoji="0" lang="ru-RU" sz="2000" b="1" dirty="0">
                <a:solidFill>
                  <a:schemeClr val="tx1"/>
                </a:solidFill>
                <a:latin typeface="+mn-lt"/>
                <a:cs typeface="Arial" charset="0"/>
              </a:rPr>
              <a:t>п</a:t>
            </a:r>
            <a:r>
              <a:rPr kumimoji="0" lang="ru-RU" sz="2000" b="1" dirty="0" smtClean="0">
                <a:solidFill>
                  <a:schemeClr val="tx1"/>
                </a:solidFill>
                <a:latin typeface="+mn-lt"/>
                <a:cs typeface="Arial" charset="0"/>
              </a:rPr>
              <a:t>рофессиональные стандарты</a:t>
            </a:r>
            <a:r>
              <a:rPr kumimoji="0" lang="ru-RU" sz="2000" b="1" dirty="0">
                <a:solidFill>
                  <a:schemeClr val="tx1"/>
                </a:solidFill>
                <a:latin typeface="+mn-lt"/>
                <a:cs typeface="Arial" charset="0"/>
              </a:rPr>
              <a:t/>
            </a:r>
            <a:br>
              <a:rPr kumimoji="0" lang="ru-RU" sz="2000" b="1" dirty="0">
                <a:solidFill>
                  <a:schemeClr val="tx1"/>
                </a:solidFill>
                <a:latin typeface="+mn-lt"/>
                <a:cs typeface="Arial" charset="0"/>
              </a:rPr>
            </a:br>
            <a:r>
              <a:rPr kumimoji="0" lang="ru-RU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по защите от коррозии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2990850" y="1096963"/>
            <a:ext cx="5967413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endParaRPr lang="ru-RU" sz="1400"/>
          </a:p>
          <a:p>
            <a:r>
              <a:rPr lang="ru-RU" sz="1600" b="1"/>
              <a:t>«Специалист по электрохимической защите от коррозии линейных сооружений и объектов»</a:t>
            </a:r>
          </a:p>
          <a:p>
            <a:r>
              <a:rPr lang="ru-RU" sz="1400" b="1">
                <a:solidFill>
                  <a:srgbClr val="336600"/>
                </a:solidFill>
              </a:rPr>
              <a:t>Приказ Минтруда РФ от 08.09.2014 №614н</a:t>
            </a:r>
          </a:p>
          <a:p>
            <a:endParaRPr lang="ru-RU" sz="1400" b="1">
              <a:solidFill>
                <a:srgbClr val="336600"/>
              </a:solidFill>
            </a:endParaRPr>
          </a:p>
          <a:p>
            <a:r>
              <a:rPr lang="ru-RU" sz="1600" b="1"/>
              <a:t>«Специалист по системам защитных покрытий поверхности зданий и сооружений опасных производственных объектов»</a:t>
            </a:r>
          </a:p>
          <a:p>
            <a:r>
              <a:rPr lang="ru-RU" sz="1400" b="1">
                <a:solidFill>
                  <a:srgbClr val="336600"/>
                </a:solidFill>
              </a:rPr>
              <a:t>Приказ Минтруда РФ от 13.10.2014 №709н</a:t>
            </a:r>
          </a:p>
          <a:p>
            <a:endParaRPr lang="ru-RU" sz="1400">
              <a:solidFill>
                <a:srgbClr val="595959"/>
              </a:solidFill>
            </a:endParaRPr>
          </a:p>
          <a:p>
            <a:r>
              <a:rPr lang="ru-RU" sz="1600" b="1"/>
              <a:t>«Специалист по техническому контролю и диагностированию объектов нефтегазового комплекса»</a:t>
            </a:r>
          </a:p>
          <a:p>
            <a:r>
              <a:rPr lang="ru-RU" sz="1400" b="1">
                <a:solidFill>
                  <a:srgbClr val="336600"/>
                </a:solidFill>
              </a:rPr>
              <a:t>Приказ Минтруда РФ от 10.03.2015 № 156н </a:t>
            </a:r>
          </a:p>
          <a:p>
            <a:endParaRPr lang="ru-RU" sz="1400" u="sng">
              <a:solidFill>
                <a:srgbClr val="429098"/>
              </a:solidFill>
            </a:endParaRPr>
          </a:p>
          <a:p>
            <a:r>
              <a:rPr kumimoji="1" lang="ru-RU" sz="1600" b="1"/>
              <a:t>«Специалист по защите от коррозии внутренних поверхностей оборудования нефтегазового комплекса»</a:t>
            </a:r>
          </a:p>
          <a:p>
            <a:r>
              <a:rPr lang="ru-RU" sz="1400" b="1">
                <a:solidFill>
                  <a:srgbClr val="336600"/>
                </a:solidFill>
              </a:rPr>
              <a:t>Приказ Минтруда РФ от 28.12.2015 №1166н </a:t>
            </a:r>
            <a:endParaRPr kumimoji="1" lang="ru-RU" sz="1400" b="1">
              <a:solidFill>
                <a:srgbClr val="336600"/>
              </a:solidFill>
            </a:endParaRPr>
          </a:p>
          <a:p>
            <a:endParaRPr lang="ru-RU" sz="1400" u="sng">
              <a:solidFill>
                <a:srgbClr val="429098"/>
              </a:solidFill>
            </a:endParaRPr>
          </a:p>
          <a:p>
            <a:r>
              <a:rPr kumimoji="1" lang="ru-RU" sz="1600" b="1"/>
              <a:t>«Специалист по строительному контролю систем защиты от коррозии»</a:t>
            </a:r>
          </a:p>
          <a:p>
            <a:r>
              <a:rPr kumimoji="1" lang="ru-RU" sz="1400" b="1">
                <a:solidFill>
                  <a:srgbClr val="336600"/>
                </a:solidFill>
              </a:rPr>
              <a:t>Приказ </a:t>
            </a:r>
            <a:r>
              <a:rPr lang="ru-RU" sz="1400" b="1">
                <a:solidFill>
                  <a:srgbClr val="336600"/>
                </a:solidFill>
              </a:rPr>
              <a:t>Минтруда РФ от 13.04.2016 №165н </a:t>
            </a:r>
            <a:endParaRPr kumimoji="1" lang="ru-RU" sz="1400" b="1">
              <a:solidFill>
                <a:srgbClr val="336600"/>
              </a:solidFill>
            </a:endParaRPr>
          </a:p>
        </p:txBody>
      </p:sp>
      <p:pic>
        <p:nvPicPr>
          <p:cNvPr id="1536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5"/>
          <a:stretch>
            <a:fillRect/>
          </a:stretch>
        </p:blipFill>
        <p:spPr bwMode="auto">
          <a:xfrm>
            <a:off x="275506" y="1988840"/>
            <a:ext cx="1752600" cy="2554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2"/>
          <a:stretch>
            <a:fillRect/>
          </a:stretch>
        </p:blipFill>
        <p:spPr bwMode="auto">
          <a:xfrm>
            <a:off x="467544" y="2852936"/>
            <a:ext cx="1754188" cy="2492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824663" y="6516688"/>
            <a:ext cx="2133600" cy="279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fld id="{758E9D05-D91C-3D4C-910B-E07E87DCBF54}" type="slidenum">
              <a:rPr lang="ru-RU"/>
              <a:pPr/>
              <a:t>9</a:t>
            </a:fld>
            <a:endParaRPr lang="ru-RU"/>
          </a:p>
        </p:txBody>
      </p:sp>
      <p:pic>
        <p:nvPicPr>
          <p:cNvPr id="1536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5"/>
          <a:stretch>
            <a:fillRect/>
          </a:stretch>
        </p:blipFill>
        <p:spPr bwMode="auto">
          <a:xfrm>
            <a:off x="683568" y="3390900"/>
            <a:ext cx="1736725" cy="2554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6"/>
          <a:stretch>
            <a:fillRect/>
          </a:stretch>
        </p:blipFill>
        <p:spPr bwMode="auto">
          <a:xfrm>
            <a:off x="1044079" y="3861048"/>
            <a:ext cx="1728192" cy="25184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">
  <a:themeElements>
    <a:clrScheme name="Презентация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Презентация3">
      <a:majorFont>
        <a:latin typeface="Tahoma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Презентация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Эскиз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Эскиз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6833</TotalTime>
  <Words>532</Words>
  <Application>Microsoft Macintosh PowerPoint</Application>
  <PresentationFormat>Экран (4:3)</PresentationFormat>
  <Paragraphs>88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</vt:lpstr>
      <vt:lpstr>Презентация PowerPoint</vt:lpstr>
      <vt:lpstr>Ущерб и статистика аварий и инцидентов по причине коррозии</vt:lpstr>
      <vt:lpstr>Комплексная Программа повышения эффективности ПКЗ объектов ПАО «Газпром»</vt:lpstr>
      <vt:lpstr>Европейские квалификационные нормы</vt:lpstr>
      <vt:lpstr>Презентация PowerPoint</vt:lpstr>
      <vt:lpstr>Презентация PowerPoint</vt:lpstr>
      <vt:lpstr>Распределение кандидатов по странам </vt:lpstr>
      <vt:lpstr>Распределение кандидатов по отраслям экономики</vt:lpstr>
      <vt:lpstr> Национальные профессиональные стандарты по защите от коррозии</vt:lpstr>
      <vt:lpstr>Организационная структура национальной системы оценки квалификаций</vt:lpstr>
      <vt:lpstr> Учебно-методические пособия для подготовки персонала.</vt:lpstr>
      <vt:lpstr>www.sopcor.ru Реестр специалистов</vt:lpstr>
      <vt:lpstr>Спасибо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НП СОПКОР</dc:creator>
  <cp:lastModifiedBy>Mac</cp:lastModifiedBy>
  <cp:revision>292</cp:revision>
  <cp:lastPrinted>2015-10-26T12:28:34Z</cp:lastPrinted>
  <dcterms:created xsi:type="dcterms:W3CDTF">2013-12-24T09:52:45Z</dcterms:created>
  <dcterms:modified xsi:type="dcterms:W3CDTF">2019-05-27T05:27:42Z</dcterms:modified>
</cp:coreProperties>
</file>