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handoutMasterIdLst>
    <p:handoutMasterId r:id="rId20"/>
  </p:handoutMasterIdLst>
  <p:sldIdLst>
    <p:sldId id="261" r:id="rId2"/>
    <p:sldId id="305" r:id="rId3"/>
    <p:sldId id="306" r:id="rId4"/>
    <p:sldId id="298" r:id="rId5"/>
    <p:sldId id="279" r:id="rId6"/>
    <p:sldId id="310" r:id="rId7"/>
    <p:sldId id="304" r:id="rId8"/>
    <p:sldId id="311" r:id="rId9"/>
    <p:sldId id="312" r:id="rId10"/>
    <p:sldId id="307" r:id="rId11"/>
    <p:sldId id="299" r:id="rId12"/>
    <p:sldId id="300" r:id="rId13"/>
    <p:sldId id="308" r:id="rId14"/>
    <p:sldId id="309" r:id="rId15"/>
    <p:sldId id="271" r:id="rId16"/>
    <p:sldId id="313" r:id="rId17"/>
    <p:sldId id="295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EDF4"/>
    <a:srgbClr val="19BCCD"/>
    <a:srgbClr val="C1F2F7"/>
    <a:srgbClr val="BFCFEB"/>
    <a:srgbClr val="D4EDB9"/>
    <a:srgbClr val="E3F3D1"/>
    <a:srgbClr val="FFEBAB"/>
    <a:srgbClr val="FFF3CD"/>
    <a:srgbClr val="FFCDCD"/>
    <a:srgbClr val="FF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370" autoAdjust="0"/>
  </p:normalViewPr>
  <p:slideViewPr>
    <p:cSldViewPr snapToGrid="0">
      <p:cViewPr>
        <p:scale>
          <a:sx n="100" d="100"/>
          <a:sy n="100" d="100"/>
        </p:scale>
        <p:origin x="-840" y="-200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54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26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9395A-0F19-4653-95C3-D14188E8681B}" type="doc">
      <dgm:prSet loTypeId="urn:microsoft.com/office/officeart/2005/8/layout/hProcess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BD73A3E-020A-48E8-BA7B-B9E8698A1456}">
      <dgm:prSet phldrT="[Текст]" custT="1"/>
      <dgm:spPr>
        <a:solidFill>
          <a:srgbClr val="30E845"/>
        </a:solidFill>
      </dgm:spPr>
      <dgm:t>
        <a:bodyPr/>
        <a:lstStyle/>
        <a:p>
          <a:r>
            <a:rPr lang="ru-RU" sz="3200" dirty="0">
              <a:solidFill>
                <a:schemeClr val="tx1"/>
              </a:solidFill>
            </a:rPr>
            <a:t>ОКР</a:t>
          </a:r>
        </a:p>
      </dgm:t>
    </dgm:pt>
    <dgm:pt modelId="{0E76FF2A-6684-42F8-BA33-104A223DB6B8}" type="parTrans" cxnId="{FF9E4CF3-9058-44AF-AA45-1F5579B92CC7}">
      <dgm:prSet/>
      <dgm:spPr/>
      <dgm:t>
        <a:bodyPr/>
        <a:lstStyle/>
        <a:p>
          <a:endParaRPr lang="ru-RU"/>
        </a:p>
      </dgm:t>
    </dgm:pt>
    <dgm:pt modelId="{F1F6AD8D-E212-46B5-AA6E-29651B62C637}" type="sibTrans" cxnId="{FF9E4CF3-9058-44AF-AA45-1F5579B92CC7}">
      <dgm:prSet/>
      <dgm:spPr/>
      <dgm:t>
        <a:bodyPr/>
        <a:lstStyle/>
        <a:p>
          <a:endParaRPr lang="ru-RU"/>
        </a:p>
      </dgm:t>
    </dgm:pt>
    <dgm:pt modelId="{1013E08C-C003-4DFB-A04E-35F2D266BE6F}">
      <dgm:prSet phldrT="[Текст]" custT="1"/>
      <dgm:spPr>
        <a:solidFill>
          <a:srgbClr val="D3F9D6">
            <a:alpha val="90000"/>
          </a:srgbClr>
        </a:solidFill>
      </dgm:spPr>
      <dgm:t>
        <a:bodyPr/>
        <a:lstStyle/>
        <a:p>
          <a:pPr marL="0" indent="0">
            <a:tabLst/>
          </a:pPr>
          <a:r>
            <a:rPr lang="ru-RU" sz="1600" dirty="0"/>
            <a:t>КД, ТД, ЭД</a:t>
          </a:r>
        </a:p>
      </dgm:t>
    </dgm:pt>
    <dgm:pt modelId="{98ACB224-4E1D-4729-A328-92869D1E9883}" type="parTrans" cxnId="{D51C91AE-1CE5-44F3-8F2C-DDE0D130ED53}">
      <dgm:prSet/>
      <dgm:spPr/>
      <dgm:t>
        <a:bodyPr/>
        <a:lstStyle/>
        <a:p>
          <a:endParaRPr lang="ru-RU"/>
        </a:p>
      </dgm:t>
    </dgm:pt>
    <dgm:pt modelId="{9287AE0B-0353-4298-B881-CF7A344AA0A1}" type="sibTrans" cxnId="{D51C91AE-1CE5-44F3-8F2C-DDE0D130ED53}">
      <dgm:prSet/>
      <dgm:spPr/>
      <dgm:t>
        <a:bodyPr/>
        <a:lstStyle/>
        <a:p>
          <a:endParaRPr lang="ru-RU"/>
        </a:p>
      </dgm:t>
    </dgm:pt>
    <dgm:pt modelId="{584C7B85-374D-4E5E-99B2-BF8BABD06152}">
      <dgm:prSet phldrT="[Текст]" custT="1"/>
      <dgm:spPr>
        <a:solidFill>
          <a:srgbClr val="30E845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Опытный образец</a:t>
          </a:r>
        </a:p>
      </dgm:t>
    </dgm:pt>
    <dgm:pt modelId="{3082187A-8F39-4A86-B7F4-4936AEE5BB55}" type="parTrans" cxnId="{ED1B782B-5F69-4826-A9CC-CC3ABB353608}">
      <dgm:prSet/>
      <dgm:spPr/>
      <dgm:t>
        <a:bodyPr/>
        <a:lstStyle/>
        <a:p>
          <a:endParaRPr lang="ru-RU"/>
        </a:p>
      </dgm:t>
    </dgm:pt>
    <dgm:pt modelId="{2B811940-2DF7-4C2B-AAEA-719C204DF1C7}" type="sibTrans" cxnId="{ED1B782B-5F69-4826-A9CC-CC3ABB353608}">
      <dgm:prSet/>
      <dgm:spPr/>
      <dgm:t>
        <a:bodyPr/>
        <a:lstStyle/>
        <a:p>
          <a:endParaRPr lang="ru-RU"/>
        </a:p>
      </dgm:t>
    </dgm:pt>
    <dgm:pt modelId="{8865E621-5777-4FDA-972F-6559185CD955}">
      <dgm:prSet phldrT="[Текст]" custT="1"/>
      <dgm:spPr>
        <a:gradFill flip="none" rotWithShape="0">
          <a:gsLst>
            <a:gs pos="0">
              <a:srgbClr val="D3F9D6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sz="1300" dirty="0"/>
            <a:t>Приемочные</a:t>
          </a:r>
          <a:br>
            <a:rPr lang="ru-RU" sz="1300" dirty="0"/>
          </a:br>
          <a:r>
            <a:rPr lang="ru-RU" sz="1300" dirty="0"/>
            <a:t>испытания</a:t>
          </a:r>
        </a:p>
      </dgm:t>
    </dgm:pt>
    <dgm:pt modelId="{6F1EB7A7-2CA2-4A8B-BEEA-262C4258B4F7}" type="parTrans" cxnId="{3D407655-1B37-4E62-B461-001977BCD4AC}">
      <dgm:prSet/>
      <dgm:spPr/>
      <dgm:t>
        <a:bodyPr/>
        <a:lstStyle/>
        <a:p>
          <a:endParaRPr lang="ru-RU"/>
        </a:p>
      </dgm:t>
    </dgm:pt>
    <dgm:pt modelId="{13995B17-A07E-4CD9-9315-91CDC1802AE9}" type="sibTrans" cxnId="{3D407655-1B37-4E62-B461-001977BCD4AC}">
      <dgm:prSet/>
      <dgm:spPr/>
      <dgm:t>
        <a:bodyPr/>
        <a:lstStyle/>
        <a:p>
          <a:endParaRPr lang="ru-RU"/>
        </a:p>
      </dgm:t>
    </dgm:pt>
    <dgm:pt modelId="{5ED9D804-49DD-49ED-99D7-90BFF4A48F85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Серия</a:t>
          </a:r>
        </a:p>
      </dgm:t>
    </dgm:pt>
    <dgm:pt modelId="{4B3EC99F-803C-4C44-AE22-1B7FEF69A14C}" type="parTrans" cxnId="{E6DD693B-77E0-4298-8DB7-89F66E16D6A4}">
      <dgm:prSet/>
      <dgm:spPr/>
      <dgm:t>
        <a:bodyPr/>
        <a:lstStyle/>
        <a:p>
          <a:endParaRPr lang="ru-RU"/>
        </a:p>
      </dgm:t>
    </dgm:pt>
    <dgm:pt modelId="{36BA06A1-C25B-47E1-B075-474AD98A9797}" type="sibTrans" cxnId="{E6DD693B-77E0-4298-8DB7-89F66E16D6A4}">
      <dgm:prSet/>
      <dgm:spPr/>
      <dgm:t>
        <a:bodyPr/>
        <a:lstStyle/>
        <a:p>
          <a:endParaRPr lang="ru-RU"/>
        </a:p>
      </dgm:t>
    </dgm:pt>
    <dgm:pt modelId="{5B44B6FF-B608-44E4-B1B6-32BAC532830A}">
      <dgm:prSet phldrT="[Текст]"/>
      <dgm:spPr/>
      <dgm:t>
        <a:bodyPr/>
        <a:lstStyle/>
        <a:p>
          <a:r>
            <a:rPr lang="ru-RU" dirty="0"/>
            <a:t>Поставки</a:t>
          </a:r>
        </a:p>
      </dgm:t>
    </dgm:pt>
    <dgm:pt modelId="{9AB4EF66-EEB2-43FA-B605-587102983A77}" type="parTrans" cxnId="{682652D5-4C16-4DF2-AB90-B973408047EC}">
      <dgm:prSet/>
      <dgm:spPr/>
      <dgm:t>
        <a:bodyPr/>
        <a:lstStyle/>
        <a:p>
          <a:endParaRPr lang="ru-RU"/>
        </a:p>
      </dgm:t>
    </dgm:pt>
    <dgm:pt modelId="{FC2F3CA1-E5B4-4225-8EC3-A33F2FFB97ED}" type="sibTrans" cxnId="{682652D5-4C16-4DF2-AB90-B973408047EC}">
      <dgm:prSet/>
      <dgm:spPr/>
      <dgm:t>
        <a:bodyPr/>
        <a:lstStyle/>
        <a:p>
          <a:endParaRPr lang="ru-RU"/>
        </a:p>
      </dgm:t>
    </dgm:pt>
    <dgm:pt modelId="{1232912F-2A56-43CA-9C9E-171B4697F936}" type="pres">
      <dgm:prSet presAssocID="{3A69395A-0F19-4653-95C3-D14188E8681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25C3EF-B5D0-4A04-B37B-9A386BBA6FB7}" type="pres">
      <dgm:prSet presAssocID="{FBD73A3E-020A-48E8-BA7B-B9E8698A1456}" presName="compNode" presStyleCnt="0"/>
      <dgm:spPr/>
    </dgm:pt>
    <dgm:pt modelId="{42605E61-F9B2-4761-883E-675633BFF70C}" type="pres">
      <dgm:prSet presAssocID="{FBD73A3E-020A-48E8-BA7B-B9E8698A1456}" presName="noGeometry" presStyleCnt="0"/>
      <dgm:spPr/>
    </dgm:pt>
    <dgm:pt modelId="{3A40955A-5BBD-423F-8362-BA7D069C589C}" type="pres">
      <dgm:prSet presAssocID="{FBD73A3E-020A-48E8-BA7B-B9E8698A1456}" presName="childTextVisible" presStyleLbl="bgAccFollowNode1" presStyleIdx="0" presStyleCnt="3" custScaleY="50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BF387C-B210-40FC-85A4-B90085D027A4}" type="pres">
      <dgm:prSet presAssocID="{FBD73A3E-020A-48E8-BA7B-B9E8698A1456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6D277085-CC33-4BDB-9064-99D5F26576C5}" type="pres">
      <dgm:prSet presAssocID="{FBD73A3E-020A-48E8-BA7B-B9E8698A145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812DF-3195-48EC-8338-DFA2E02987D9}" type="pres">
      <dgm:prSet presAssocID="{FBD73A3E-020A-48E8-BA7B-B9E8698A1456}" presName="aSpace" presStyleCnt="0"/>
      <dgm:spPr/>
    </dgm:pt>
    <dgm:pt modelId="{4D923D35-D963-4B1E-B077-D38BD639422C}" type="pres">
      <dgm:prSet presAssocID="{584C7B85-374D-4E5E-99B2-BF8BABD06152}" presName="compNode" presStyleCnt="0"/>
      <dgm:spPr/>
    </dgm:pt>
    <dgm:pt modelId="{6C305C7B-5648-4715-88A2-DE1C536A4AFD}" type="pres">
      <dgm:prSet presAssocID="{584C7B85-374D-4E5E-99B2-BF8BABD06152}" presName="noGeometry" presStyleCnt="0"/>
      <dgm:spPr/>
    </dgm:pt>
    <dgm:pt modelId="{4A7DC92F-3B44-49F2-B0FA-28AA28C59FBB}" type="pres">
      <dgm:prSet presAssocID="{584C7B85-374D-4E5E-99B2-BF8BABD06152}" presName="childTextVisible" presStyleLbl="bgAccFollowNode1" presStyleIdx="1" presStyleCnt="3" custScaleY="46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F558C-5F6A-42EC-975D-B5B47DE829FC}" type="pres">
      <dgm:prSet presAssocID="{584C7B85-374D-4E5E-99B2-BF8BABD06152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D44C0A90-9D9F-458F-97A8-3F8CD6A91B48}" type="pres">
      <dgm:prSet presAssocID="{584C7B85-374D-4E5E-99B2-BF8BABD0615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F806E-C6E8-422F-9C47-D1E059D990F0}" type="pres">
      <dgm:prSet presAssocID="{584C7B85-374D-4E5E-99B2-BF8BABD06152}" presName="aSpace" presStyleCnt="0"/>
      <dgm:spPr/>
    </dgm:pt>
    <dgm:pt modelId="{143230A4-5BD4-4121-BF14-A1D480097448}" type="pres">
      <dgm:prSet presAssocID="{5ED9D804-49DD-49ED-99D7-90BFF4A48F85}" presName="compNode" presStyleCnt="0"/>
      <dgm:spPr/>
    </dgm:pt>
    <dgm:pt modelId="{E376E978-19DE-4DD7-923E-904111AB3819}" type="pres">
      <dgm:prSet presAssocID="{5ED9D804-49DD-49ED-99D7-90BFF4A48F85}" presName="noGeometry" presStyleCnt="0"/>
      <dgm:spPr/>
    </dgm:pt>
    <dgm:pt modelId="{FA68843D-DB15-4CA3-89DF-082E6EA3F634}" type="pres">
      <dgm:prSet presAssocID="{5ED9D804-49DD-49ED-99D7-90BFF4A48F85}" presName="childTextVisible" presStyleLbl="bgAccFollowNode1" presStyleIdx="2" presStyleCnt="3" custScaleY="40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5C97F-47DF-4AA3-A503-CC8CCF8AE18D}" type="pres">
      <dgm:prSet presAssocID="{5ED9D804-49DD-49ED-99D7-90BFF4A48F85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35643BF5-4D72-4117-9840-F9FF5DA886A3}" type="pres">
      <dgm:prSet presAssocID="{5ED9D804-49DD-49ED-99D7-90BFF4A48F8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41BE3E-B827-4848-BEC8-B2009E04C56D}" type="presOf" srcId="{3A69395A-0F19-4653-95C3-D14188E8681B}" destId="{1232912F-2A56-43CA-9C9E-171B4697F936}" srcOrd="0" destOrd="0" presId="urn:microsoft.com/office/officeart/2005/8/layout/hProcess6"/>
    <dgm:cxn modelId="{3D407655-1B37-4E62-B461-001977BCD4AC}" srcId="{584C7B85-374D-4E5E-99B2-BF8BABD06152}" destId="{8865E621-5777-4FDA-972F-6559185CD955}" srcOrd="0" destOrd="0" parTransId="{6F1EB7A7-2CA2-4A8B-BEEA-262C4258B4F7}" sibTransId="{13995B17-A07E-4CD9-9315-91CDC1802AE9}"/>
    <dgm:cxn modelId="{E6DD693B-77E0-4298-8DB7-89F66E16D6A4}" srcId="{3A69395A-0F19-4653-95C3-D14188E8681B}" destId="{5ED9D804-49DD-49ED-99D7-90BFF4A48F85}" srcOrd="2" destOrd="0" parTransId="{4B3EC99F-803C-4C44-AE22-1B7FEF69A14C}" sibTransId="{36BA06A1-C25B-47E1-B075-474AD98A9797}"/>
    <dgm:cxn modelId="{D51C91AE-1CE5-44F3-8F2C-DDE0D130ED53}" srcId="{FBD73A3E-020A-48E8-BA7B-B9E8698A1456}" destId="{1013E08C-C003-4DFB-A04E-35F2D266BE6F}" srcOrd="0" destOrd="0" parTransId="{98ACB224-4E1D-4729-A328-92869D1E9883}" sibTransId="{9287AE0B-0353-4298-B881-CF7A344AA0A1}"/>
    <dgm:cxn modelId="{682652D5-4C16-4DF2-AB90-B973408047EC}" srcId="{5ED9D804-49DD-49ED-99D7-90BFF4A48F85}" destId="{5B44B6FF-B608-44E4-B1B6-32BAC532830A}" srcOrd="0" destOrd="0" parTransId="{9AB4EF66-EEB2-43FA-B605-587102983A77}" sibTransId="{FC2F3CA1-E5B4-4225-8EC3-A33F2FFB97ED}"/>
    <dgm:cxn modelId="{9D46C080-3AA3-4099-816B-EAE8F0202DAF}" type="presOf" srcId="{5B44B6FF-B608-44E4-B1B6-32BAC532830A}" destId="{E535C97F-47DF-4AA3-A503-CC8CCF8AE18D}" srcOrd="1" destOrd="0" presId="urn:microsoft.com/office/officeart/2005/8/layout/hProcess6"/>
    <dgm:cxn modelId="{FF9E4CF3-9058-44AF-AA45-1F5579B92CC7}" srcId="{3A69395A-0F19-4653-95C3-D14188E8681B}" destId="{FBD73A3E-020A-48E8-BA7B-B9E8698A1456}" srcOrd="0" destOrd="0" parTransId="{0E76FF2A-6684-42F8-BA33-104A223DB6B8}" sibTransId="{F1F6AD8D-E212-46B5-AA6E-29651B62C637}"/>
    <dgm:cxn modelId="{1CDECEC7-0DC7-471A-BD0B-6E4180600D41}" type="presOf" srcId="{1013E08C-C003-4DFB-A04E-35F2D266BE6F}" destId="{66BF387C-B210-40FC-85A4-B90085D027A4}" srcOrd="1" destOrd="0" presId="urn:microsoft.com/office/officeart/2005/8/layout/hProcess6"/>
    <dgm:cxn modelId="{3A2291D3-BF49-4523-994E-83DEB9956F19}" type="presOf" srcId="{8865E621-5777-4FDA-972F-6559185CD955}" destId="{4A7DC92F-3B44-49F2-B0FA-28AA28C59FBB}" srcOrd="0" destOrd="0" presId="urn:microsoft.com/office/officeart/2005/8/layout/hProcess6"/>
    <dgm:cxn modelId="{957586C8-45C7-4F31-8C5C-A46ED94C1ED0}" type="presOf" srcId="{584C7B85-374D-4E5E-99B2-BF8BABD06152}" destId="{D44C0A90-9D9F-458F-97A8-3F8CD6A91B48}" srcOrd="0" destOrd="0" presId="urn:microsoft.com/office/officeart/2005/8/layout/hProcess6"/>
    <dgm:cxn modelId="{D743A42F-9A76-406C-B73F-D108A49FD908}" type="presOf" srcId="{5B44B6FF-B608-44E4-B1B6-32BAC532830A}" destId="{FA68843D-DB15-4CA3-89DF-082E6EA3F634}" srcOrd="0" destOrd="0" presId="urn:microsoft.com/office/officeart/2005/8/layout/hProcess6"/>
    <dgm:cxn modelId="{8C2F3C60-AE0D-47C1-B483-9DE2CC63EF7E}" type="presOf" srcId="{1013E08C-C003-4DFB-A04E-35F2D266BE6F}" destId="{3A40955A-5BBD-423F-8362-BA7D069C589C}" srcOrd="0" destOrd="0" presId="urn:microsoft.com/office/officeart/2005/8/layout/hProcess6"/>
    <dgm:cxn modelId="{D8671EA2-541E-419D-8864-FF42A7E0017B}" type="presOf" srcId="{5ED9D804-49DD-49ED-99D7-90BFF4A48F85}" destId="{35643BF5-4D72-4117-9840-F9FF5DA886A3}" srcOrd="0" destOrd="0" presId="urn:microsoft.com/office/officeart/2005/8/layout/hProcess6"/>
    <dgm:cxn modelId="{82EC1226-0EE2-4A59-AB82-339A0F2F1B5C}" type="presOf" srcId="{FBD73A3E-020A-48E8-BA7B-B9E8698A1456}" destId="{6D277085-CC33-4BDB-9064-99D5F26576C5}" srcOrd="0" destOrd="0" presId="urn:microsoft.com/office/officeart/2005/8/layout/hProcess6"/>
    <dgm:cxn modelId="{289B30DA-4165-4CFF-83C4-BE7178D1A636}" type="presOf" srcId="{8865E621-5777-4FDA-972F-6559185CD955}" destId="{80EF558C-5F6A-42EC-975D-B5B47DE829FC}" srcOrd="1" destOrd="0" presId="urn:microsoft.com/office/officeart/2005/8/layout/hProcess6"/>
    <dgm:cxn modelId="{ED1B782B-5F69-4826-A9CC-CC3ABB353608}" srcId="{3A69395A-0F19-4653-95C3-D14188E8681B}" destId="{584C7B85-374D-4E5E-99B2-BF8BABD06152}" srcOrd="1" destOrd="0" parTransId="{3082187A-8F39-4A86-B7F4-4936AEE5BB55}" sibTransId="{2B811940-2DF7-4C2B-AAEA-719C204DF1C7}"/>
    <dgm:cxn modelId="{E68A81C0-6BA8-4726-A4BF-1CA8FC523594}" type="presParOf" srcId="{1232912F-2A56-43CA-9C9E-171B4697F936}" destId="{D425C3EF-B5D0-4A04-B37B-9A386BBA6FB7}" srcOrd="0" destOrd="0" presId="urn:microsoft.com/office/officeart/2005/8/layout/hProcess6"/>
    <dgm:cxn modelId="{7FB7314A-48FD-49FC-9C76-0E910C13A173}" type="presParOf" srcId="{D425C3EF-B5D0-4A04-B37B-9A386BBA6FB7}" destId="{42605E61-F9B2-4761-883E-675633BFF70C}" srcOrd="0" destOrd="0" presId="urn:microsoft.com/office/officeart/2005/8/layout/hProcess6"/>
    <dgm:cxn modelId="{0A7B9C2D-4ECD-4DD8-A8A2-9433815CDE6B}" type="presParOf" srcId="{D425C3EF-B5D0-4A04-B37B-9A386BBA6FB7}" destId="{3A40955A-5BBD-423F-8362-BA7D069C589C}" srcOrd="1" destOrd="0" presId="urn:microsoft.com/office/officeart/2005/8/layout/hProcess6"/>
    <dgm:cxn modelId="{392039E8-2A33-4331-AFBF-DA3460665DC8}" type="presParOf" srcId="{D425C3EF-B5D0-4A04-B37B-9A386BBA6FB7}" destId="{66BF387C-B210-40FC-85A4-B90085D027A4}" srcOrd="2" destOrd="0" presId="urn:microsoft.com/office/officeart/2005/8/layout/hProcess6"/>
    <dgm:cxn modelId="{7CC660D7-302A-48E2-81E3-6516DB59C7C7}" type="presParOf" srcId="{D425C3EF-B5D0-4A04-B37B-9A386BBA6FB7}" destId="{6D277085-CC33-4BDB-9064-99D5F26576C5}" srcOrd="3" destOrd="0" presId="urn:microsoft.com/office/officeart/2005/8/layout/hProcess6"/>
    <dgm:cxn modelId="{ADB717A7-85A6-43C3-B6EF-27A8BE0704B8}" type="presParOf" srcId="{1232912F-2A56-43CA-9C9E-171B4697F936}" destId="{581812DF-3195-48EC-8338-DFA2E02987D9}" srcOrd="1" destOrd="0" presId="urn:microsoft.com/office/officeart/2005/8/layout/hProcess6"/>
    <dgm:cxn modelId="{642DEA9A-881B-4372-B803-1A2A556AD0EF}" type="presParOf" srcId="{1232912F-2A56-43CA-9C9E-171B4697F936}" destId="{4D923D35-D963-4B1E-B077-D38BD639422C}" srcOrd="2" destOrd="0" presId="urn:microsoft.com/office/officeart/2005/8/layout/hProcess6"/>
    <dgm:cxn modelId="{BCF2027A-1C06-49DA-B7FA-C341DC0280F2}" type="presParOf" srcId="{4D923D35-D963-4B1E-B077-D38BD639422C}" destId="{6C305C7B-5648-4715-88A2-DE1C536A4AFD}" srcOrd="0" destOrd="0" presId="urn:microsoft.com/office/officeart/2005/8/layout/hProcess6"/>
    <dgm:cxn modelId="{F0698E39-DAC6-422F-916A-1C506A38CB37}" type="presParOf" srcId="{4D923D35-D963-4B1E-B077-D38BD639422C}" destId="{4A7DC92F-3B44-49F2-B0FA-28AA28C59FBB}" srcOrd="1" destOrd="0" presId="urn:microsoft.com/office/officeart/2005/8/layout/hProcess6"/>
    <dgm:cxn modelId="{5F2EF159-8D45-46A8-9099-42C129211520}" type="presParOf" srcId="{4D923D35-D963-4B1E-B077-D38BD639422C}" destId="{80EF558C-5F6A-42EC-975D-B5B47DE829FC}" srcOrd="2" destOrd="0" presId="urn:microsoft.com/office/officeart/2005/8/layout/hProcess6"/>
    <dgm:cxn modelId="{1957EF2F-AC87-49C4-AB54-9D10E79E4998}" type="presParOf" srcId="{4D923D35-D963-4B1E-B077-D38BD639422C}" destId="{D44C0A90-9D9F-458F-97A8-3F8CD6A91B48}" srcOrd="3" destOrd="0" presId="urn:microsoft.com/office/officeart/2005/8/layout/hProcess6"/>
    <dgm:cxn modelId="{58EFB09F-1E60-4E80-8C97-909E4A3F2585}" type="presParOf" srcId="{1232912F-2A56-43CA-9C9E-171B4697F936}" destId="{B80F806E-C6E8-422F-9C47-D1E059D990F0}" srcOrd="3" destOrd="0" presId="urn:microsoft.com/office/officeart/2005/8/layout/hProcess6"/>
    <dgm:cxn modelId="{C5633D4F-E792-481A-847B-9C449F564938}" type="presParOf" srcId="{1232912F-2A56-43CA-9C9E-171B4697F936}" destId="{143230A4-5BD4-4121-BF14-A1D480097448}" srcOrd="4" destOrd="0" presId="urn:microsoft.com/office/officeart/2005/8/layout/hProcess6"/>
    <dgm:cxn modelId="{078EB5CD-2867-4BA8-BC0B-0002F4A815AC}" type="presParOf" srcId="{143230A4-5BD4-4121-BF14-A1D480097448}" destId="{E376E978-19DE-4DD7-923E-904111AB3819}" srcOrd="0" destOrd="0" presId="urn:microsoft.com/office/officeart/2005/8/layout/hProcess6"/>
    <dgm:cxn modelId="{589D6138-7FE1-4892-96B4-03DDD05E9DE5}" type="presParOf" srcId="{143230A4-5BD4-4121-BF14-A1D480097448}" destId="{FA68843D-DB15-4CA3-89DF-082E6EA3F634}" srcOrd="1" destOrd="0" presId="urn:microsoft.com/office/officeart/2005/8/layout/hProcess6"/>
    <dgm:cxn modelId="{D6DC45A9-2A15-437A-81D1-5945692E188B}" type="presParOf" srcId="{143230A4-5BD4-4121-BF14-A1D480097448}" destId="{E535C97F-47DF-4AA3-A503-CC8CCF8AE18D}" srcOrd="2" destOrd="0" presId="urn:microsoft.com/office/officeart/2005/8/layout/hProcess6"/>
    <dgm:cxn modelId="{B65677A1-F5C6-4D7D-9769-8BE73243B920}" type="presParOf" srcId="{143230A4-5BD4-4121-BF14-A1D480097448}" destId="{35643BF5-4D72-4117-9840-F9FF5DA886A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0955A-5BBD-423F-8362-BA7D069C589C}">
      <dsp:nvSpPr>
        <dsp:cNvPr id="0" name=""/>
        <dsp:cNvSpPr/>
      </dsp:nvSpPr>
      <dsp:spPr>
        <a:xfrm>
          <a:off x="763664" y="458732"/>
          <a:ext cx="2118865" cy="934690"/>
        </a:xfrm>
        <a:prstGeom prst="rightArrow">
          <a:avLst>
            <a:gd name="adj1" fmla="val 70000"/>
            <a:gd name="adj2" fmla="val 50000"/>
          </a:avLst>
        </a:prstGeom>
        <a:solidFill>
          <a:srgbClr val="D3F9D6">
            <a:alpha val="90000"/>
          </a:srgb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1600" kern="1200" dirty="0"/>
            <a:t>КД, ТД, ЭД</a:t>
          </a:r>
        </a:p>
      </dsp:txBody>
      <dsp:txXfrm>
        <a:off x="1293380" y="598936"/>
        <a:ext cx="1262007" cy="654283"/>
      </dsp:txXfrm>
    </dsp:sp>
    <dsp:sp modelId="{6D277085-CC33-4BDB-9064-99D5F26576C5}">
      <dsp:nvSpPr>
        <dsp:cNvPr id="0" name=""/>
        <dsp:cNvSpPr/>
      </dsp:nvSpPr>
      <dsp:spPr>
        <a:xfrm>
          <a:off x="233947" y="396361"/>
          <a:ext cx="1059432" cy="1059432"/>
        </a:xfrm>
        <a:prstGeom prst="ellipse">
          <a:avLst/>
        </a:prstGeom>
        <a:solidFill>
          <a:srgbClr val="30E8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>
              <a:solidFill>
                <a:schemeClr val="tx1"/>
              </a:solidFill>
            </a:rPr>
            <a:t>ОКР</a:t>
          </a:r>
        </a:p>
      </dsp:txBody>
      <dsp:txXfrm>
        <a:off x="389097" y="551511"/>
        <a:ext cx="749132" cy="749132"/>
      </dsp:txXfrm>
    </dsp:sp>
    <dsp:sp modelId="{4A7DC92F-3B44-49F2-B0FA-28AA28C59FBB}">
      <dsp:nvSpPr>
        <dsp:cNvPr id="0" name=""/>
        <dsp:cNvSpPr/>
      </dsp:nvSpPr>
      <dsp:spPr>
        <a:xfrm>
          <a:off x="3552331" y="496831"/>
          <a:ext cx="2118865" cy="858492"/>
        </a:xfrm>
        <a:prstGeom prst="rightArrow">
          <a:avLst>
            <a:gd name="adj1" fmla="val 70000"/>
            <a:gd name="adj2" fmla="val 50000"/>
          </a:avLst>
        </a:prstGeom>
        <a:gradFill flip="none" rotWithShape="0">
          <a:gsLst>
            <a:gs pos="0">
              <a:srgbClr val="D3F9D6"/>
            </a:gs>
            <a:gs pos="100000">
              <a:schemeClr val="accent1">
                <a:lumMod val="40000"/>
                <a:lumOff val="60000"/>
              </a:schemeClr>
            </a:gs>
          </a:gsLst>
          <a:lin ang="0" scaled="1"/>
          <a:tileRect/>
        </a:gradFill>
        <a:ln w="12700" cap="flat" cmpd="sng" algn="ctr">
          <a:solidFill>
            <a:schemeClr val="accent4">
              <a:tint val="40000"/>
              <a:alpha val="90000"/>
              <a:hueOff val="5430962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Приемочные</a:t>
          </a:r>
          <a:br>
            <a:rPr lang="ru-RU" sz="1300" kern="1200" dirty="0"/>
          </a:br>
          <a:r>
            <a:rPr lang="ru-RU" sz="1300" kern="1200" dirty="0"/>
            <a:t>испытания</a:t>
          </a:r>
        </a:p>
      </dsp:txBody>
      <dsp:txXfrm>
        <a:off x="4082047" y="625605"/>
        <a:ext cx="1288676" cy="600944"/>
      </dsp:txXfrm>
    </dsp:sp>
    <dsp:sp modelId="{D44C0A90-9D9F-458F-97A8-3F8CD6A91B48}">
      <dsp:nvSpPr>
        <dsp:cNvPr id="0" name=""/>
        <dsp:cNvSpPr/>
      </dsp:nvSpPr>
      <dsp:spPr>
        <a:xfrm>
          <a:off x="3022615" y="396361"/>
          <a:ext cx="1059432" cy="1059432"/>
        </a:xfrm>
        <a:prstGeom prst="ellipse">
          <a:avLst/>
        </a:prstGeom>
        <a:solidFill>
          <a:srgbClr val="30E84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Опытный образец</a:t>
          </a:r>
        </a:p>
      </dsp:txBody>
      <dsp:txXfrm>
        <a:off x="3177765" y="551511"/>
        <a:ext cx="749132" cy="749132"/>
      </dsp:txXfrm>
    </dsp:sp>
    <dsp:sp modelId="{FA68843D-DB15-4CA3-89DF-082E6EA3F634}">
      <dsp:nvSpPr>
        <dsp:cNvPr id="0" name=""/>
        <dsp:cNvSpPr/>
      </dsp:nvSpPr>
      <dsp:spPr>
        <a:xfrm>
          <a:off x="6340998" y="547626"/>
          <a:ext cx="2118865" cy="756901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10861924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4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5240" rIns="3048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Поставки</a:t>
          </a:r>
        </a:p>
      </dsp:txBody>
      <dsp:txXfrm>
        <a:off x="6870715" y="661161"/>
        <a:ext cx="1324233" cy="529831"/>
      </dsp:txXfrm>
    </dsp:sp>
    <dsp:sp modelId="{35643BF5-4D72-4117-9840-F9FF5DA886A3}">
      <dsp:nvSpPr>
        <dsp:cNvPr id="0" name=""/>
        <dsp:cNvSpPr/>
      </dsp:nvSpPr>
      <dsp:spPr>
        <a:xfrm>
          <a:off x="5811282" y="396361"/>
          <a:ext cx="1059432" cy="1059432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>
              <a:solidFill>
                <a:schemeClr val="tx1"/>
              </a:solidFill>
            </a:rPr>
            <a:t>Серия</a:t>
          </a:r>
        </a:p>
      </dsp:txBody>
      <dsp:txXfrm>
        <a:off x="5966432" y="551511"/>
        <a:ext cx="749132" cy="749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DED5592A-ACD2-4545-B3F4-F81273F2C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5F3F18C-B223-4A4C-9037-0408ECC86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A6C2A-1CAD-4A12-BC3F-E02CC50EDA63}" type="datetimeFigureOut">
              <a:rPr lang="ru-RU" smtClean="0"/>
              <a:t>03.10.17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B865A89-822B-4E39-A87E-460026BB68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6162285-E1CD-4399-92BB-9517D624F5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2131D-16BB-400B-8567-63501A2AEC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2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8E17B-0054-4EBC-9A42-53A6536C01AC}" type="datetimeFigureOut">
              <a:rPr lang="ru-RU" smtClean="0"/>
              <a:t>03.10.17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03D1B-C849-4B4C-93CA-0C741AF033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68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ru-RU" dirty="0"/>
              <a:t>Накопитель (аккумулятор) – устройство для накопления энергии с целью её последующего использования.</a:t>
            </a:r>
          </a:p>
          <a:p>
            <a:r>
              <a:rPr lang="ru-RU" dirty="0"/>
              <a:t>Суть использования накопителя в энергетике – возможность «развязать» производство и потребление электроэнергии.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3D1B-C849-4B4C-93CA-0C741AF0339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3D1B-C849-4B4C-93CA-0C741AF0339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518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3D1B-C849-4B4C-93CA-0C741AF0339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9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3D1B-C849-4B4C-93CA-0C741AF0339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64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3D1B-C849-4B4C-93CA-0C741AF0339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239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3D1B-C849-4B4C-93CA-0C741AF0339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63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3D1B-C849-4B4C-93CA-0C741AF0339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27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3D1B-C849-4B4C-93CA-0C741AF0339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701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3D1B-C849-4B4C-93CA-0C741AF0339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29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мире СНЭ применяются повсеместно, в том числе в составе крупных энергосистем.</a:t>
            </a:r>
          </a:p>
          <a:p>
            <a:r>
              <a:rPr lang="ru-RU" dirty="0"/>
              <a:t>В России на сегодняшний день реализован ряд НИОКР и пилотных внедрений СНЭ, в Минэнерго в 2017 году утверждена Концепция развития рынка систем хранения электроэнергии.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3D1B-C849-4B4C-93CA-0C741AF033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7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мире СНЭ применяются повсеместно, в том числе в составе крупных энергосистем.</a:t>
            </a:r>
          </a:p>
          <a:p>
            <a:r>
              <a:rPr lang="ru-RU" dirty="0"/>
              <a:t>В России на сегодняшний день реализован ряд НИОКР и пилотных внедрений СНЭ, в Минэнерго в 2017 году утверждена Концепция развития рынка систем хранения электроэнергии.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3D1B-C849-4B4C-93CA-0C741AF0339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4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44500" lvl="1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Реализация комплексных проектов по применению систем накопления в различных отраслях</a:t>
            </a:r>
          </a:p>
          <a:p>
            <a:pPr marL="444500" lvl="1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Разработка и постановка на производство систем накопления электроэнергии для промышленного и сетевого применения</a:t>
            </a:r>
          </a:p>
          <a:p>
            <a:pPr marL="444500" lvl="1" indent="-285750" algn="just">
              <a:buFont typeface="Arial" panose="020B0604020202020204" pitchFamily="34" charset="0"/>
              <a:buChar char="•"/>
              <a:defRPr/>
            </a:pPr>
            <a:r>
              <a:rPr lang="ru-RU" sz="1200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Разработка программно-технических комплексов для управления накопителями энергии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3D1B-C849-4B4C-93CA-0C741AF0339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1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Ноу-хау ООО «СНЭ» – Моделирование, </a:t>
            </a:r>
            <a:r>
              <a:rPr lang="en-US" baseline="0" dirty="0"/>
              <a:t>BMS, </a:t>
            </a:r>
            <a:r>
              <a:rPr lang="ru-RU" baseline="0" dirty="0"/>
              <a:t>АКБ (</a:t>
            </a:r>
            <a:r>
              <a:rPr lang="en-US" baseline="0" dirty="0"/>
              <a:t>Li+</a:t>
            </a:r>
            <a:r>
              <a:rPr lang="ru-RU" baseline="0" dirty="0"/>
              <a:t>СК), СУ.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3D1B-C849-4B4C-93CA-0C741AF0339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99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3D1B-C849-4B4C-93CA-0C741AF0339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19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Ноу-хау ООО «СНЭ» – Моделирование, </a:t>
            </a:r>
            <a:r>
              <a:rPr lang="en-US" baseline="0" dirty="0"/>
              <a:t>BMS, </a:t>
            </a:r>
            <a:r>
              <a:rPr lang="ru-RU" baseline="0" dirty="0"/>
              <a:t>АКБ (</a:t>
            </a:r>
            <a:r>
              <a:rPr lang="en-US" baseline="0" dirty="0"/>
              <a:t>Li+</a:t>
            </a:r>
            <a:r>
              <a:rPr lang="ru-RU" baseline="0" dirty="0"/>
              <a:t>СК), СУ.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3D1B-C849-4B4C-93CA-0C741AF0339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89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3D1B-C849-4B4C-93CA-0C741AF0339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411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03D1B-C849-4B4C-93CA-0C741AF0339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00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1C90DA-854E-42C3-B300-87B1243B4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058B6D0-DBBB-4A5C-AA1E-A9CC31E79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8E3B04-B612-4F98-8339-4F138BFD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CE6D-2E7F-4628-A6A0-30A53EE545B2}" type="datetime1">
              <a:rPr lang="ru-RU" smtClean="0"/>
              <a:t>03.10.17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669F2E-59F5-4FC3-B399-DAECDC6E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8F304E-0A4D-4FDE-80E5-4716C46EF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8D-AFF7-43E0-8DE6-11149137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9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22A681-2803-4BD1-AC7F-B525A12AD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369AE1-5BA0-41AA-B444-81C7FAEF9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AEC18BD-BB60-4235-83EC-CCA16814D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7D2D04B-B876-4ED9-BA5B-631D4AC2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6C30-4FB2-4C92-87B0-A8014986C98F}" type="datetime1">
              <a:rPr lang="ru-RU" smtClean="0"/>
              <a:t>03.10.17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5FA881C-1A54-4D9D-BDF2-6BA05692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8C87472-C648-4082-8469-3FAEC6AD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8D-AFF7-43E0-8DE6-11149137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1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248CFD-DF4D-495C-A260-1E2E3ACA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9F41DE3-7554-49CF-A639-3579C9C6B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E1AF28F-B716-455A-8C16-B0E06D2BA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6662550-5966-45FD-B99D-A299B8BA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B2B3-6627-4EBE-8775-5400B69BD752}" type="datetime1">
              <a:rPr lang="ru-RU" smtClean="0"/>
              <a:t>03.10.17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1BB089E-F73D-47B8-9E3C-B5BDF036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230DCAA-7EFB-45BC-B6C6-F61C58D7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8D-AFF7-43E0-8DE6-11149137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34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7A5AE0-111A-4C47-8D51-2E4E1E8F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FB65603-3332-458C-A783-84DFB201A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86AD2AB-6657-41BC-B064-693402F0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7E207-97F7-4330-B598-BC6070744E6C}" type="datetime1">
              <a:rPr lang="ru-RU" smtClean="0"/>
              <a:t>03.10.17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A34A90-4BEF-428B-8667-CDEB540A0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7093C8-0B56-40E1-94F0-CE58224C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8D-AFF7-43E0-8DE6-11149137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2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896DDC3-1EB7-4A5D-8E73-C648132767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FE87328-ABA5-4091-AA2D-EF89881B0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B9D268B-7507-4B9D-8CDE-0825EDB7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A2121-8656-4778-B0CD-C5F0209DD60D}" type="datetime1">
              <a:rPr lang="ru-RU" smtClean="0"/>
              <a:t>03.10.17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B389AB-CFFF-4FC2-950E-C8BF4AD7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F57E0B-3F5E-4AE8-9340-B41015ED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8D-AFF7-43E0-8DE6-11149137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66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6D041DD-875F-42C5-ABEB-C01584682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7350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703614-3D94-4B9B-9494-EEF87371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A576-5A20-44DC-9038-D9AA4927C27C}" type="datetime1">
              <a:rPr lang="ru-RU" smtClean="0"/>
              <a:t>03.10.17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4137AE-DF26-4E5A-8DFE-7F8A72A8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2D2D1E-D024-4E59-8211-EC29718F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178" y="6356350"/>
            <a:ext cx="1035222" cy="365125"/>
          </a:xfrm>
        </p:spPr>
        <p:txBody>
          <a:bodyPr/>
          <a:lstStyle/>
          <a:p>
            <a:fld id="{CF59FA8D-AFF7-43E0-8DE6-11149137461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1B9F7B6-17FE-4B3A-AD1D-6D8824DC480C}"/>
              </a:ext>
            </a:extLst>
          </p:cNvPr>
          <p:cNvSpPr txBox="1">
            <a:spLocks/>
          </p:cNvSpPr>
          <p:nvPr userDrawn="1"/>
        </p:nvSpPr>
        <p:spPr>
          <a:xfrm>
            <a:off x="1573428" y="0"/>
            <a:ext cx="10618572" cy="1150453"/>
          </a:xfrm>
          <a:prstGeom prst="rect">
            <a:avLst/>
          </a:prstGeom>
          <a:solidFill>
            <a:srgbClr val="138B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91F478B-8843-464F-B270-2DC7E675D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8" y="108043"/>
            <a:ext cx="1257229" cy="11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5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703614-3D94-4B9B-9494-EEF87371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A576-5A20-44DC-9038-D9AA4927C27C}" type="datetime1">
              <a:rPr lang="ru-RU" smtClean="0"/>
              <a:t>03.10.17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4137AE-DF26-4E5A-8DFE-7F8A72A8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2D2D1E-D024-4E59-8211-EC29718F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178" y="6356350"/>
            <a:ext cx="1035222" cy="365125"/>
          </a:xfrm>
        </p:spPr>
        <p:txBody>
          <a:bodyPr/>
          <a:lstStyle/>
          <a:p>
            <a:fld id="{CF59FA8D-AFF7-43E0-8DE6-11149137461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1B9F7B6-17FE-4B3A-AD1D-6D8824DC480C}"/>
              </a:ext>
            </a:extLst>
          </p:cNvPr>
          <p:cNvSpPr txBox="1">
            <a:spLocks/>
          </p:cNvSpPr>
          <p:nvPr userDrawn="1"/>
        </p:nvSpPr>
        <p:spPr>
          <a:xfrm>
            <a:off x="1573428" y="0"/>
            <a:ext cx="8913340" cy="1150453"/>
          </a:xfrm>
          <a:prstGeom prst="rect">
            <a:avLst/>
          </a:prstGeom>
          <a:solidFill>
            <a:srgbClr val="138B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91F478B-8843-464F-B270-2DC7E675D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8" y="108043"/>
            <a:ext cx="1257229" cy="1100076"/>
          </a:xfrm>
          <a:prstGeom prst="rect">
            <a:avLst/>
          </a:prstGeom>
        </p:spPr>
      </p:pic>
      <p:pic>
        <p:nvPicPr>
          <p:cNvPr id="1028" name="Picture 4" descr="Файл:Gazprom-Logo-rus.svg">
            <a:extLst>
              <a:ext uri="{FF2B5EF4-FFF2-40B4-BE49-F238E27FC236}">
                <a16:creationId xmlns="" xmlns:a16="http://schemas.microsoft.com/office/drawing/2014/main" id="{D28F4237-5CF3-402A-92E3-19A17000A7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683" y="365761"/>
            <a:ext cx="1480609" cy="72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61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6703614-3D94-4B9B-9494-EEF87371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A576-5A20-44DC-9038-D9AA4927C27C}" type="datetime1">
              <a:rPr lang="ru-RU" smtClean="0"/>
              <a:t>03.10.17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4137AE-DF26-4E5A-8DFE-7F8A72A8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2D2D1E-D024-4E59-8211-EC29718F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178" y="6356350"/>
            <a:ext cx="1035222" cy="365125"/>
          </a:xfrm>
        </p:spPr>
        <p:txBody>
          <a:bodyPr/>
          <a:lstStyle/>
          <a:p>
            <a:fld id="{CF59FA8D-AFF7-43E0-8DE6-11149137461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1B9F7B6-17FE-4B3A-AD1D-6D8824DC480C}"/>
              </a:ext>
            </a:extLst>
          </p:cNvPr>
          <p:cNvSpPr txBox="1">
            <a:spLocks/>
          </p:cNvSpPr>
          <p:nvPr userDrawn="1"/>
        </p:nvSpPr>
        <p:spPr>
          <a:xfrm>
            <a:off x="1573428" y="0"/>
            <a:ext cx="8913340" cy="1150453"/>
          </a:xfrm>
          <a:prstGeom prst="rect">
            <a:avLst/>
          </a:prstGeom>
          <a:solidFill>
            <a:srgbClr val="138B99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91F478B-8843-464F-B270-2DC7E675D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8" y="108043"/>
            <a:ext cx="1257229" cy="11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024595-0B1D-407F-B690-C5CA8D220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FD9751A-7CF9-488D-8E64-652CFB89E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07572C7-4498-41B6-A6E3-42ABAAE38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E9E63-E6AE-4881-8FB0-77F6B30CF6BE}" type="datetime1">
              <a:rPr lang="ru-RU" smtClean="0"/>
              <a:t>03.10.17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99F16CC-D82C-4EA9-93F9-8BC8162E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0911C92-1A11-4102-BED1-E9080FEE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8D-AFF7-43E0-8DE6-11149137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3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1959F1-D297-423F-8E9B-3472AC7CB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0AB6B0-4D47-48B7-B9E9-3D01011C5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A9A4716-CC63-47D7-821A-3AEC90ADE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2C63B7D-D376-4A8F-B8B5-24A570B2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122D-562F-4AFE-9DD1-8F8B400FA1F8}" type="datetime1">
              <a:rPr lang="ru-RU" smtClean="0"/>
              <a:t>03.10.17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A6B7A94-07EF-411B-A1E5-EC043D326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32A4B88-CAD1-4017-8438-3CE9AC80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8D-AFF7-43E0-8DE6-11149137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58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38BFF1-707F-4297-B6F9-782E63D93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A419C55-EDF2-421A-B0A7-EEBFECEA7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16EA92E-339A-4E4C-8E0D-69B58D5CB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E3479C1-B0D2-490B-AF2F-E7FDB3E02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C5CA59F-F890-4B50-AEB4-C056994A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2E4A22D-EF4E-4892-972D-10D4FB5F5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810EE-2696-48C2-9A7B-2151AD15852F}" type="datetime1">
              <a:rPr lang="ru-RU" smtClean="0"/>
              <a:t>03.10.17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3F59730-3F44-4A72-BFCA-C764A109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776BECD-F5A1-45D2-94F1-59F7F69B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8D-AFF7-43E0-8DE6-11149137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4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7407F2-51DB-469E-A226-9357C1090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0405D38-7910-4BFB-AA48-9DF31FE6C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7C3A-AE9C-4159-8285-F0B29F58D8FB}" type="datetime1">
              <a:rPr lang="ru-RU" smtClean="0"/>
              <a:t>03.10.17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6E94C75-3192-4D8B-AB78-6B42F76F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570DE67-A7D4-4CD9-A707-FB6D34EA8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8D-AFF7-43E0-8DE6-11149137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49A9036-1961-49AC-AFFF-DCE6DF244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1379-368D-4301-94DD-FFFC0945EB09}" type="datetime1">
              <a:rPr lang="ru-RU" smtClean="0"/>
              <a:t>03.10.17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BAC92F9-D9C6-4555-9253-5FB8D3D21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1CEAF6C-F803-4E31-AA92-69888F97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8D-AFF7-43E0-8DE6-11149137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5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04B7AE-523E-4FDB-A41D-334F9B44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2F92FE4-2790-4790-B17A-810548834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A1790C-9A04-4921-AA4B-B31AFABAB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52E23-D283-46D6-A4F0-680078F01CDF}" type="datetime1">
              <a:rPr lang="ru-RU" smtClean="0"/>
              <a:t>03.10.17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E162AAC-A407-4FD1-A55D-561729049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7182427-7AC8-4868-B63C-B284CFCB9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rgbClr val="138B99"/>
                </a:solidFill>
              </a:defRPr>
            </a:lvl1pPr>
          </a:lstStyle>
          <a:p>
            <a:fld id="{CF59FA8D-AFF7-43E0-8DE6-11149137461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86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91" r:id="rId3"/>
    <p:sldLayoutId id="2147483692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5.jpe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5.jpe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gif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4.png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microsoft.com/office/2007/relationships/hdphoto" Target="../media/hdphoto5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5.jpeg"/><Relationship Id="rId9" Type="http://schemas.openxmlformats.org/officeDocument/2006/relationships/image" Target="../media/image35.jpeg"/><Relationship Id="rId10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9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6.gif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6.png"/><Relationship Id="rId5" Type="http://schemas.microsoft.com/office/2007/relationships/hdphoto" Target="../media/hdphoto2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17.png"/><Relationship Id="rId5" Type="http://schemas.microsoft.com/office/2007/relationships/hdphoto" Target="../media/hdphoto3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6" Type="http://schemas.openxmlformats.org/officeDocument/2006/relationships/image" Target="../media/image24.png"/><Relationship Id="rId7" Type="http://schemas.microsoft.com/office/2007/relationships/hdphoto" Target="../media/hdphoto4.wdp"/><Relationship Id="rId8" Type="http://schemas.openxmlformats.org/officeDocument/2006/relationships/image" Target="../media/image25.jpeg"/><Relationship Id="rId9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3C2A84B-C8EE-4FA6-8527-135AF5BA0A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9" y="5629760"/>
            <a:ext cx="2008909" cy="108882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34133078-684A-45CE-AEFF-1E5CAA460817}"/>
              </a:ext>
            </a:extLst>
          </p:cNvPr>
          <p:cNvSpPr txBox="1">
            <a:spLocks/>
          </p:cNvSpPr>
          <p:nvPr/>
        </p:nvSpPr>
        <p:spPr>
          <a:xfrm>
            <a:off x="4909998" y="561294"/>
            <a:ext cx="6605727" cy="3224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0000"/>
              </a:lnSpc>
            </a:pPr>
            <a:r>
              <a:rPr lang="ru-RU" sz="2500" b="1" spc="100" dirty="0">
                <a:solidFill>
                  <a:srgbClr val="158391"/>
                </a:solidFill>
              </a:rPr>
              <a:t>Применение систем накопления энергии ‒</a:t>
            </a:r>
            <a:r>
              <a:rPr lang="en-US" sz="2500" b="1" spc="100" dirty="0">
                <a:solidFill>
                  <a:srgbClr val="158391"/>
                </a:solidFill>
              </a:rPr>
              <a:t/>
            </a:r>
            <a:br>
              <a:rPr lang="en-US" sz="2500" b="1" spc="100" dirty="0">
                <a:solidFill>
                  <a:srgbClr val="158391"/>
                </a:solidFill>
              </a:rPr>
            </a:br>
            <a:r>
              <a:rPr lang="ru-RU" sz="2500" b="1" spc="100" dirty="0">
                <a:solidFill>
                  <a:srgbClr val="158391"/>
                </a:solidFill>
              </a:rPr>
              <a:t>новая ступень технологического развития</a:t>
            </a:r>
            <a:r>
              <a:rPr lang="en-US" sz="2500" b="1" spc="100" dirty="0">
                <a:solidFill>
                  <a:srgbClr val="158391"/>
                </a:solidFill>
              </a:rPr>
              <a:t/>
            </a:r>
            <a:br>
              <a:rPr lang="en-US" sz="2500" b="1" spc="100" dirty="0">
                <a:solidFill>
                  <a:srgbClr val="158391"/>
                </a:solidFill>
              </a:rPr>
            </a:br>
            <a:r>
              <a:rPr lang="ru-RU" sz="2500" b="1" spc="100" dirty="0">
                <a:solidFill>
                  <a:srgbClr val="158391"/>
                </a:solidFill>
              </a:rPr>
              <a:t>систем электроснабжения объектов газовой отрасли</a:t>
            </a:r>
            <a:endParaRPr lang="en-US" sz="2500" b="1" spc="100" dirty="0">
              <a:solidFill>
                <a:srgbClr val="158391"/>
              </a:solidFill>
            </a:endParaRPr>
          </a:p>
          <a:p>
            <a:pPr>
              <a:lnSpc>
                <a:spcPct val="110000"/>
              </a:lnSpc>
            </a:pPr>
            <a:endParaRPr lang="en-US" sz="2500" b="1" spc="100" dirty="0">
              <a:solidFill>
                <a:srgbClr val="15839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500" b="1" spc="100" dirty="0">
                <a:solidFill>
                  <a:srgbClr val="158391"/>
                </a:solidFill>
              </a:rPr>
              <a:t>Energy Storage Systems application</a:t>
            </a:r>
            <a:br>
              <a:rPr lang="en-US" sz="2500" b="1" spc="100" dirty="0">
                <a:solidFill>
                  <a:srgbClr val="158391"/>
                </a:solidFill>
              </a:rPr>
            </a:br>
            <a:r>
              <a:rPr lang="en-US" sz="2500" b="1" spc="100" dirty="0">
                <a:solidFill>
                  <a:srgbClr val="158391"/>
                </a:solidFill>
              </a:rPr>
              <a:t>is a new level of</a:t>
            </a:r>
            <a:r>
              <a:rPr lang="ru-RU" sz="2500" b="1" spc="100" dirty="0">
                <a:solidFill>
                  <a:srgbClr val="158391"/>
                </a:solidFill>
              </a:rPr>
              <a:t> </a:t>
            </a:r>
            <a:r>
              <a:rPr lang="en-US" sz="2500" b="1" spc="100" dirty="0">
                <a:solidFill>
                  <a:srgbClr val="158391"/>
                </a:solidFill>
              </a:rPr>
              <a:t>gas industry power supply   technological evolution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6"/>
          <a:stretch/>
        </p:blipFill>
        <p:spPr>
          <a:xfrm>
            <a:off x="-12160" y="-23751"/>
            <a:ext cx="4714794" cy="688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4EBBB9E5-F5D3-4AFB-8963-493021EC0553}"/>
              </a:ext>
            </a:extLst>
          </p:cNvPr>
          <p:cNvSpPr txBox="1">
            <a:spLocks/>
          </p:cNvSpPr>
          <p:nvPr/>
        </p:nvSpPr>
        <p:spPr>
          <a:xfrm>
            <a:off x="4702634" y="4554250"/>
            <a:ext cx="7372472" cy="19794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ru-RU" sz="2000" b="1" spc="100" dirty="0">
                <a:solidFill>
                  <a:srgbClr val="158391"/>
                </a:solidFill>
              </a:rPr>
              <a:t>Технический директор ООО «Системы накопления энергии»</a:t>
            </a:r>
          </a:p>
          <a:p>
            <a:pPr algn="l">
              <a:lnSpc>
                <a:spcPct val="110000"/>
              </a:lnSpc>
            </a:pPr>
            <a:r>
              <a:rPr lang="ru-RU" sz="2000" b="1" spc="100" dirty="0">
                <a:solidFill>
                  <a:srgbClr val="158391"/>
                </a:solidFill>
              </a:rPr>
              <a:t>Потапенко А.М.</a:t>
            </a:r>
          </a:p>
          <a:p>
            <a:pPr algn="l">
              <a:lnSpc>
                <a:spcPct val="110000"/>
              </a:lnSpc>
            </a:pPr>
            <a:endParaRPr lang="ru-RU" sz="2000" spc="100" dirty="0">
              <a:solidFill>
                <a:srgbClr val="158391"/>
              </a:solidFill>
            </a:endParaRPr>
          </a:p>
          <a:p>
            <a:pPr algn="l">
              <a:lnSpc>
                <a:spcPct val="110000"/>
              </a:lnSpc>
            </a:pPr>
            <a:r>
              <a:rPr lang="en-US" sz="2000" b="1" spc="100" dirty="0">
                <a:solidFill>
                  <a:srgbClr val="158391"/>
                </a:solidFill>
              </a:rPr>
              <a:t>Technical Director LLC “Energy Storage Systems”</a:t>
            </a:r>
          </a:p>
          <a:p>
            <a:pPr algn="l">
              <a:lnSpc>
                <a:spcPct val="110000"/>
              </a:lnSpc>
            </a:pPr>
            <a:r>
              <a:rPr lang="en-US" sz="2000" b="1" spc="100" dirty="0">
                <a:solidFill>
                  <a:srgbClr val="158391"/>
                </a:solidFill>
              </a:rPr>
              <a:t>Anton </a:t>
            </a:r>
            <a:r>
              <a:rPr lang="en-US" sz="2000" b="1" spc="100" dirty="0" err="1">
                <a:solidFill>
                  <a:srgbClr val="158391"/>
                </a:solidFill>
              </a:rPr>
              <a:t>Potapenko</a:t>
            </a:r>
            <a:endParaRPr lang="ru-RU" sz="2000" b="1" spc="100" dirty="0">
              <a:solidFill>
                <a:srgbClr val="1583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3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65DDAF4-667C-42D0-82D9-610DBE310C26}"/>
              </a:ext>
            </a:extLst>
          </p:cNvPr>
          <p:cNvSpPr/>
          <p:nvPr/>
        </p:nvSpPr>
        <p:spPr>
          <a:xfrm>
            <a:off x="964917" y="56955"/>
            <a:ext cx="1009461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 dirty="0">
                <a:solidFill>
                  <a:schemeClr val="bg1"/>
                </a:solidFill>
              </a:rPr>
              <a:t>Решение для газовой отрасли </a:t>
            </a:r>
          </a:p>
          <a:p>
            <a:pPr algn="ctr"/>
            <a:r>
              <a:rPr lang="ru-RU" sz="2600" b="1" dirty="0">
                <a:solidFill>
                  <a:schemeClr val="bg1"/>
                </a:solidFill>
              </a:rPr>
              <a:t>Компенсация </a:t>
            </a:r>
            <a:r>
              <a:rPr lang="ru-RU" sz="2600" b="1" dirty="0" smtClean="0">
                <a:solidFill>
                  <a:schemeClr val="bg1"/>
                </a:solidFill>
              </a:rPr>
              <a:t>резкопеременной </a:t>
            </a:r>
            <a:r>
              <a:rPr lang="ru-RU" sz="2600" b="1" dirty="0">
                <a:solidFill>
                  <a:schemeClr val="bg1"/>
                </a:solidFill>
              </a:rPr>
              <a:t>нагрузки буровой установки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BC2C6FC-FEEB-4E44-8C9B-AF433916F80D}"/>
              </a:ext>
            </a:extLst>
          </p:cNvPr>
          <p:cNvSpPr txBox="1"/>
          <p:nvPr/>
        </p:nvSpPr>
        <p:spPr>
          <a:xfrm>
            <a:off x="796435" y="3969129"/>
            <a:ext cx="6359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Эффект от применения СНЭ</a:t>
            </a:r>
          </a:p>
          <a:p>
            <a:pPr>
              <a:spcAft>
                <a:spcPts val="600"/>
              </a:spcAft>
            </a:pPr>
            <a:endParaRPr lang="ru-RU" sz="1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Сглаживание пиков нагрузки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Снижение установленной мощности источника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Снижение потерь в силовых кабелях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Повышение срока службы генераторных установок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Повышение качества электроэнергии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Значительное увеличение ресурса генераторных агрегатов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5E9F7E5E-643F-4715-BD04-8F4608C7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677B-5585-4783-AC6C-910EC4DB025B}" type="slidenum">
              <a:rPr lang="ru-RU" smtClean="0"/>
              <a:t>10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DEE5AC9-C8EF-491C-BDBA-816D0A099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50" y="3324765"/>
            <a:ext cx="5213350" cy="25184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6A1E30C-7730-459F-BED1-BBDBE5ED7CE4}"/>
              </a:ext>
            </a:extLst>
          </p:cNvPr>
          <p:cNvSpPr txBox="1"/>
          <p:nvPr/>
        </p:nvSpPr>
        <p:spPr>
          <a:xfrm>
            <a:off x="796435" y="1323739"/>
            <a:ext cx="693202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Электроснабжение буровой установки от ДГУ (ГПУ)</a:t>
            </a:r>
          </a:p>
          <a:p>
            <a:pPr>
              <a:spcAft>
                <a:spcPts val="600"/>
              </a:spcAft>
            </a:pPr>
            <a:endParaRPr lang="ru-RU" sz="1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Проблемы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Перерасход топлива ДЭС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Высокие издержки на содержание генерации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Низкий ресурс генераторных агрегатов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Большие потери электроэнергии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Низкое качество электроэнергии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B55FB9C-5E88-4F1B-82B5-7863BF7C7B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7"/>
          <a:stretch/>
        </p:blipFill>
        <p:spPr>
          <a:xfrm>
            <a:off x="8112639" y="1352461"/>
            <a:ext cx="2606161" cy="18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6BAB927-4619-49CD-8ECB-34CD4826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8D-AFF7-43E0-8DE6-111491374616}" type="slidenum">
              <a:rPr lang="ru-RU" smtClean="0"/>
              <a:t>11</a:t>
            </a:fld>
            <a:endParaRPr lang="ru-RU" dirty="0"/>
          </a:p>
        </p:txBody>
      </p:sp>
      <p:pic>
        <p:nvPicPr>
          <p:cNvPr id="10" name="Picture 3" descr="S:\RZD\ЛОГО\Ольдам RUS\OLDHAM_Системы_Электропитания.gif">
            <a:extLst>
              <a:ext uri="{FF2B5EF4-FFF2-40B4-BE49-F238E27FC236}">
                <a16:creationId xmlns="" xmlns:a16="http://schemas.microsoft.com/office/drawing/2014/main" id="{6F3A741D-9AF8-43AC-8A48-B6EA9ABC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914" y="5626996"/>
            <a:ext cx="1808230" cy="45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5C4A64E1-26E4-462C-ACE4-93793BDE8970}"/>
              </a:ext>
            </a:extLst>
          </p:cNvPr>
          <p:cNvSpPr/>
          <p:nvPr/>
        </p:nvSpPr>
        <p:spPr>
          <a:xfrm>
            <a:off x="10155311" y="6193655"/>
            <a:ext cx="1246468" cy="509351"/>
          </a:xfrm>
          <a:custGeom>
            <a:avLst/>
            <a:gdLst>
              <a:gd name="connsiteX0" fmla="*/ 0 w 1656043"/>
              <a:gd name="connsiteY0" fmla="*/ 0 h 676717"/>
              <a:gd name="connsiteX1" fmla="*/ 1656043 w 1656043"/>
              <a:gd name="connsiteY1" fmla="*/ 0 h 676717"/>
              <a:gd name="connsiteX2" fmla="*/ 1656043 w 1656043"/>
              <a:gd name="connsiteY2" fmla="*/ 676717 h 676717"/>
              <a:gd name="connsiteX3" fmla="*/ 0 w 1656043"/>
              <a:gd name="connsiteY3" fmla="*/ 676717 h 676717"/>
              <a:gd name="connsiteX4" fmla="*/ 0 w 1656043"/>
              <a:gd name="connsiteY4" fmla="*/ 0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043" h="676717">
                <a:moveTo>
                  <a:pt x="0" y="0"/>
                </a:moveTo>
                <a:lnTo>
                  <a:pt x="1656043" y="0"/>
                </a:lnTo>
                <a:lnTo>
                  <a:pt x="1656043" y="676717"/>
                </a:lnTo>
                <a:lnTo>
                  <a:pt x="0" y="67671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3900" kern="1200" dirty="0"/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AD5D144-D62B-441C-8F95-F5018E82C4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25"/>
          <a:stretch/>
        </p:blipFill>
        <p:spPr>
          <a:xfrm>
            <a:off x="6264609" y="1263529"/>
            <a:ext cx="4165266" cy="229384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F54BFF1-B1CA-45A4-9A9B-EC4811216FCB}"/>
              </a:ext>
            </a:extLst>
          </p:cNvPr>
          <p:cNvSpPr/>
          <p:nvPr/>
        </p:nvSpPr>
        <p:spPr>
          <a:xfrm>
            <a:off x="716344" y="1564117"/>
            <a:ext cx="603403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Проблемы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Слабая связь с энергосистемой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Высокая стоимость строительства ВЛ и ПС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Большие потери энергии газоперекачивающих агрегатов (КПД порядка 30%)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Энергозависимость от сетевой компании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F051CAD-AA67-4951-902D-70553D5176DC}"/>
              </a:ext>
            </a:extLst>
          </p:cNvPr>
          <p:cNvSpPr/>
          <p:nvPr/>
        </p:nvSpPr>
        <p:spPr>
          <a:xfrm>
            <a:off x="716344" y="3729564"/>
            <a:ext cx="1033883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Концепция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активно-адаптивной системы электроснабжения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– новый принцип построения сети: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интеграция в сеть любых видов генерации, включая малые и альтернативные источники энергии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работа энергосистемы (ЭС) в автоматическом режиме, при этом возможна:</a:t>
            </a:r>
          </a:p>
          <a:p>
            <a:pPr marL="13144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работа ЭС в автономном  режиме и параллельно с сетью</a:t>
            </a:r>
          </a:p>
          <a:p>
            <a:pPr marL="13144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работа отдельных частей ЭС изолированно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управление спросом на электроэнергию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выбор оптимального состава работающего оборудования и схемы сети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самовосстановление и самобаланс ЭС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максимальное использование вторичных энергоресурсов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AB52DDFF-C20D-42BE-8376-2B0666F35D27}"/>
              </a:ext>
            </a:extLst>
          </p:cNvPr>
          <p:cNvSpPr txBox="1">
            <a:spLocks/>
          </p:cNvSpPr>
          <p:nvPr/>
        </p:nvSpPr>
        <p:spPr>
          <a:xfrm>
            <a:off x="1394733" y="87602"/>
            <a:ext cx="9148468" cy="10309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Решение для газовой отрасли</a:t>
            </a:r>
          </a:p>
          <a:p>
            <a:pPr marL="0" indent="0" algn="ctr">
              <a:buNone/>
            </a:pPr>
            <a:r>
              <a:rPr lang="ru-RU" sz="2500" b="1" dirty="0">
                <a:solidFill>
                  <a:schemeClr val="bg1"/>
                </a:solidFill>
              </a:rPr>
              <a:t>Создание активно-адаптивной системы электроснабжения КС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40B450C-1843-43D3-BB3A-9CF75C4F8FBC}"/>
              </a:ext>
            </a:extLst>
          </p:cNvPr>
          <p:cNvSpPr txBox="1"/>
          <p:nvPr/>
        </p:nvSpPr>
        <p:spPr>
          <a:xfrm>
            <a:off x="716345" y="1187520"/>
            <a:ext cx="693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Электроснабжение компрессорной станции (КС)</a:t>
            </a:r>
          </a:p>
        </p:txBody>
      </p:sp>
    </p:spTree>
    <p:extLst>
      <p:ext uri="{BB962C8B-B14F-4D97-AF65-F5344CB8AC3E}">
        <p14:creationId xmlns:p14="http://schemas.microsoft.com/office/powerpoint/2010/main" val="22043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6BAB927-4619-49CD-8ECB-34CD4826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8D-AFF7-43E0-8DE6-111491374616}" type="slidenum">
              <a:rPr lang="ru-RU" smtClean="0"/>
              <a:t>12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C86ACF55-5477-4928-94B1-21E84A5345CB}"/>
              </a:ext>
            </a:extLst>
          </p:cNvPr>
          <p:cNvSpPr/>
          <p:nvPr/>
        </p:nvSpPr>
        <p:spPr>
          <a:xfrm>
            <a:off x="647646" y="2797302"/>
            <a:ext cx="6124629" cy="296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Эффект от применения СНЭ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Повышение энергоэффективности работы КС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Обеспечение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самобаланса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генерации и потребления э/э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Существенное снижение затрат на покупку э/э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Снижение потерь внутри распределительной сети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Энергонезависимость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Экономия денежных средств в сравнении со строительством ВЛ высокого напряжения и ПС</a:t>
            </a:r>
          </a:p>
        </p:txBody>
      </p:sp>
      <p:pic>
        <p:nvPicPr>
          <p:cNvPr id="10" name="Picture 3" descr="S:\RZD\ЛОГО\Ольдам RUS\OLDHAM_Системы_Электропитания.gif">
            <a:extLst>
              <a:ext uri="{FF2B5EF4-FFF2-40B4-BE49-F238E27FC236}">
                <a16:creationId xmlns="" xmlns:a16="http://schemas.microsoft.com/office/drawing/2014/main" id="{6F3A741D-9AF8-43AC-8A48-B6EA9ABCA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414" y="6166938"/>
            <a:ext cx="2092004" cy="5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5C4A64E1-26E4-462C-ACE4-93793BDE8970}"/>
              </a:ext>
            </a:extLst>
          </p:cNvPr>
          <p:cNvSpPr/>
          <p:nvPr/>
        </p:nvSpPr>
        <p:spPr>
          <a:xfrm>
            <a:off x="106849" y="6017991"/>
            <a:ext cx="1656043" cy="676717"/>
          </a:xfrm>
          <a:custGeom>
            <a:avLst/>
            <a:gdLst>
              <a:gd name="connsiteX0" fmla="*/ 0 w 1656043"/>
              <a:gd name="connsiteY0" fmla="*/ 0 h 676717"/>
              <a:gd name="connsiteX1" fmla="*/ 1656043 w 1656043"/>
              <a:gd name="connsiteY1" fmla="*/ 0 h 676717"/>
              <a:gd name="connsiteX2" fmla="*/ 1656043 w 1656043"/>
              <a:gd name="connsiteY2" fmla="*/ 676717 h 676717"/>
              <a:gd name="connsiteX3" fmla="*/ 0 w 1656043"/>
              <a:gd name="connsiteY3" fmla="*/ 676717 h 676717"/>
              <a:gd name="connsiteX4" fmla="*/ 0 w 1656043"/>
              <a:gd name="connsiteY4" fmla="*/ 0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043" h="676717">
                <a:moveTo>
                  <a:pt x="0" y="0"/>
                </a:moveTo>
                <a:lnTo>
                  <a:pt x="1656043" y="0"/>
                </a:lnTo>
                <a:lnTo>
                  <a:pt x="1656043" y="676717"/>
                </a:lnTo>
                <a:lnTo>
                  <a:pt x="0" y="67671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3900" kern="1200" dirty="0"/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72CD473-0CCA-4952-9F59-286281712739}"/>
              </a:ext>
            </a:extLst>
          </p:cNvPr>
          <p:cNvSpPr/>
          <p:nvPr/>
        </p:nvSpPr>
        <p:spPr>
          <a:xfrm>
            <a:off x="647646" y="1219159"/>
            <a:ext cx="6577843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Функции СНЭ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Обеспечение устойчивости (при сбросах/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набросах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нагрузки)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Обеспечение горячего резерва мощности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Поддержание качества электроэнергии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CB3D4E5-A9BD-4367-B98B-FEC3C00315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68" y="1369750"/>
            <a:ext cx="5789032" cy="4797188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C8D52F7E-31FD-40A2-9DC4-B5201DF7FD2C}"/>
              </a:ext>
            </a:extLst>
          </p:cNvPr>
          <p:cNvSpPr txBox="1">
            <a:spLocks/>
          </p:cNvSpPr>
          <p:nvPr/>
        </p:nvSpPr>
        <p:spPr>
          <a:xfrm>
            <a:off x="1394733" y="87602"/>
            <a:ext cx="9148468" cy="10309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Решение для газовой отрасли</a:t>
            </a:r>
          </a:p>
          <a:p>
            <a:pPr marL="0" indent="0" algn="ctr">
              <a:buNone/>
            </a:pPr>
            <a:r>
              <a:rPr lang="ru-RU" sz="2500" b="1" dirty="0">
                <a:solidFill>
                  <a:schemeClr val="bg1"/>
                </a:solidFill>
              </a:rPr>
              <a:t>Создание активно-адаптивной системы электроснабжения КС</a:t>
            </a:r>
          </a:p>
        </p:txBody>
      </p:sp>
    </p:spTree>
    <p:extLst>
      <p:ext uri="{BB962C8B-B14F-4D97-AF65-F5344CB8AC3E}">
        <p14:creationId xmlns:p14="http://schemas.microsoft.com/office/powerpoint/2010/main" val="122467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87057E4-F1AF-4448-8F04-29E6A887E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521" y="1266006"/>
            <a:ext cx="4438650" cy="241935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65DDAF4-667C-42D0-82D9-610DBE310C26}"/>
              </a:ext>
            </a:extLst>
          </p:cNvPr>
          <p:cNvSpPr/>
          <p:nvPr/>
        </p:nvSpPr>
        <p:spPr>
          <a:xfrm>
            <a:off x="904275" y="46491"/>
            <a:ext cx="1009461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 dirty="0">
                <a:solidFill>
                  <a:schemeClr val="bg1"/>
                </a:solidFill>
              </a:rPr>
              <a:t>Решение для газовой отрасли</a:t>
            </a:r>
          </a:p>
          <a:p>
            <a:pPr algn="ctr"/>
            <a:r>
              <a:rPr lang="ru-RU" sz="2600" b="1" dirty="0">
                <a:solidFill>
                  <a:schemeClr val="bg1"/>
                </a:solidFill>
              </a:rPr>
              <a:t>Системы электроснабжения на базе  ВИЭ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B562D18-997B-48EB-A825-5307AEEE05E6}"/>
              </a:ext>
            </a:extLst>
          </p:cNvPr>
          <p:cNvSpPr txBox="1"/>
          <p:nvPr/>
        </p:nvSpPr>
        <p:spPr>
          <a:xfrm>
            <a:off x="430927" y="3655315"/>
            <a:ext cx="668933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Низкий коэффициент использования установленной мощности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Низкие экономические показатели использования установок ВИЭ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Отсутствие гарантии выработки необходимого количества энергии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Сложность регулирования выдаваемой мощности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Необходимость использования мощностей традиционной генерации для балансировки ВИЭ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Проблемы с качеством электроэнергии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A56AA4D-4D02-4D75-8431-11D9D44C5D2F}"/>
              </a:ext>
            </a:extLst>
          </p:cNvPr>
          <p:cNvSpPr txBox="1"/>
          <p:nvPr/>
        </p:nvSpPr>
        <p:spPr>
          <a:xfrm>
            <a:off x="430926" y="2650778"/>
            <a:ext cx="663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Труднопредсказуемый характер изменения во времени генерируемой мощности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AF0E623-C598-4387-A453-8B18FCD736D5}"/>
              </a:ext>
            </a:extLst>
          </p:cNvPr>
          <p:cNvSpPr txBox="1"/>
          <p:nvPr/>
        </p:nvSpPr>
        <p:spPr>
          <a:xfrm>
            <a:off x="446201" y="2137131"/>
            <a:ext cx="126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Проблемы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="" xmlns:a16="http://schemas.microsoft.com/office/drawing/2014/main" id="{B1059B7D-599E-45C7-A3A0-5DDDDAEF7986}"/>
              </a:ext>
            </a:extLst>
          </p:cNvPr>
          <p:cNvSpPr/>
          <p:nvPr/>
        </p:nvSpPr>
        <p:spPr>
          <a:xfrm rot="5400000">
            <a:off x="1806162" y="3270490"/>
            <a:ext cx="228167" cy="411443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138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E1B563-DBF7-4025-98A9-E517303856CE}"/>
              </a:ext>
            </a:extLst>
          </p:cNvPr>
          <p:cNvSpPr txBox="1"/>
          <p:nvPr/>
        </p:nvSpPr>
        <p:spPr>
          <a:xfrm>
            <a:off x="7069147" y="1156245"/>
            <a:ext cx="243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Солнечная электростанция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49FC269-A40F-4E22-BD09-3E199136BC9E}"/>
              </a:ext>
            </a:extLst>
          </p:cNvPr>
          <p:cNvSpPr txBox="1"/>
          <p:nvPr/>
        </p:nvSpPr>
        <p:spPr>
          <a:xfrm>
            <a:off x="10782300" y="3558800"/>
            <a:ext cx="1052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Нагрузка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04E4D83-4E5D-474E-978C-FFDC064CBAA5}"/>
              </a:ext>
            </a:extLst>
          </p:cNvPr>
          <p:cNvSpPr txBox="1"/>
          <p:nvPr/>
        </p:nvSpPr>
        <p:spPr>
          <a:xfrm>
            <a:off x="7069147" y="3558801"/>
            <a:ext cx="2435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Традиционная генерация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C69CCB1-0CA8-4378-A075-EB0FB153E10C}"/>
              </a:ext>
            </a:extLst>
          </p:cNvPr>
          <p:cNvSpPr txBox="1"/>
          <p:nvPr/>
        </p:nvSpPr>
        <p:spPr>
          <a:xfrm>
            <a:off x="9945777" y="1169475"/>
            <a:ext cx="2353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Ветряная электростанция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9903E203-1F07-423A-9CAC-089163C2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677B-5585-4783-AC6C-910EC4DB025B}" type="slidenum">
              <a:rPr lang="ru-RU" smtClean="0"/>
              <a:t>13</a:t>
            </a:fld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91A80D11-F3D3-4BDF-AB8F-50B200B06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840" y="3953794"/>
            <a:ext cx="4402589" cy="267560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2B16D51-CCD2-48E3-A3FF-35F28B1F8CCB}"/>
              </a:ext>
            </a:extLst>
          </p:cNvPr>
          <p:cNvSpPr/>
          <p:nvPr/>
        </p:nvSpPr>
        <p:spPr>
          <a:xfrm>
            <a:off x="7620000" y="4152900"/>
            <a:ext cx="14351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6B6FDF0-9E6B-45C4-9CC3-0F11E333CFD1}"/>
              </a:ext>
            </a:extLst>
          </p:cNvPr>
          <p:cNvSpPr txBox="1"/>
          <p:nvPr/>
        </p:nvSpPr>
        <p:spPr>
          <a:xfrm>
            <a:off x="430926" y="1459079"/>
            <a:ext cx="668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Электроснабжение с использованием возобновляемых источников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404618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F6CFE5D-5706-4E48-9A0A-C348A3E23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079" y="1370360"/>
            <a:ext cx="4686300" cy="22574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50E53AD-E87F-4CA9-BDA3-C309A3B60170}"/>
              </a:ext>
            </a:extLst>
          </p:cNvPr>
          <p:cNvSpPr txBox="1"/>
          <p:nvPr/>
        </p:nvSpPr>
        <p:spPr>
          <a:xfrm>
            <a:off x="717164" y="1958362"/>
            <a:ext cx="560153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Выравнивание неравномерности генерации ВИЭ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Обеспечение балансов электроэнергии и мощности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Обеспечение устойчивости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Обеспечение качества электроэнергии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Оптимальное распределение загрузки генераторов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Обеспечение резервирования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Повышение надёжности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9903E203-1F07-423A-9CAC-089163C2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677B-5585-4783-AC6C-910EC4DB025B}" type="slidenum">
              <a:rPr lang="ru-RU" smtClean="0"/>
              <a:t>14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6F1E600-0C81-4696-8ADA-ED4E22B0B444}"/>
              </a:ext>
            </a:extLst>
          </p:cNvPr>
          <p:cNvSpPr txBox="1"/>
          <p:nvPr/>
        </p:nvSpPr>
        <p:spPr>
          <a:xfrm>
            <a:off x="717164" y="1508633"/>
            <a:ext cx="300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Эффект от применения СНЭ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C7D424D-02DF-4B66-BF55-C1A9BCECCE10}"/>
              </a:ext>
            </a:extLst>
          </p:cNvPr>
          <p:cNvSpPr txBox="1"/>
          <p:nvPr/>
        </p:nvSpPr>
        <p:spPr>
          <a:xfrm>
            <a:off x="717164" y="4815502"/>
            <a:ext cx="5706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Обеспечение эффективной интеграции установок на основе ВИЭ в энергосистемы с повышением их экономических показателей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="" xmlns:a16="http://schemas.microsoft.com/office/drawing/2014/main" id="{39BC4D38-CA85-4A19-9C7C-CA5514B7FB84}"/>
              </a:ext>
            </a:extLst>
          </p:cNvPr>
          <p:cNvSpPr/>
          <p:nvPr/>
        </p:nvSpPr>
        <p:spPr>
          <a:xfrm rot="5400000">
            <a:off x="2104323" y="4469702"/>
            <a:ext cx="228167" cy="411443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138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B1E408A6-2C4D-455E-8814-2C3D2137D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079" y="3953795"/>
            <a:ext cx="4484350" cy="2675606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CE70D91D-234E-4928-990F-25D8E10936C7}"/>
              </a:ext>
            </a:extLst>
          </p:cNvPr>
          <p:cNvSpPr/>
          <p:nvPr/>
        </p:nvSpPr>
        <p:spPr>
          <a:xfrm>
            <a:off x="7569200" y="4152900"/>
            <a:ext cx="15748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B29463D-D0ED-407C-9F7E-74C74DFE043B}"/>
              </a:ext>
            </a:extLst>
          </p:cNvPr>
          <p:cNvSpPr txBox="1"/>
          <p:nvPr/>
        </p:nvSpPr>
        <p:spPr>
          <a:xfrm>
            <a:off x="7069147" y="1156245"/>
            <a:ext cx="2438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Солнечная электростанция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FABDA24-4CE6-4ADD-9F5D-ACEFE4EBBE96}"/>
              </a:ext>
            </a:extLst>
          </p:cNvPr>
          <p:cNvSpPr txBox="1"/>
          <p:nvPr/>
        </p:nvSpPr>
        <p:spPr>
          <a:xfrm>
            <a:off x="10782300" y="3558800"/>
            <a:ext cx="1052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Нагрузка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3C4B0A-A92D-4FAC-8273-0673A1356209}"/>
              </a:ext>
            </a:extLst>
          </p:cNvPr>
          <p:cNvSpPr txBox="1"/>
          <p:nvPr/>
        </p:nvSpPr>
        <p:spPr>
          <a:xfrm>
            <a:off x="7069147" y="3558801"/>
            <a:ext cx="2435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Традиционная генерация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3029EA0-5E0A-4BFB-B08C-8383F23888D3}"/>
              </a:ext>
            </a:extLst>
          </p:cNvPr>
          <p:cNvSpPr txBox="1"/>
          <p:nvPr/>
        </p:nvSpPr>
        <p:spPr>
          <a:xfrm>
            <a:off x="9945777" y="1169475"/>
            <a:ext cx="2353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Ветряная электростанция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CA75EBC-DB4D-4D75-A842-B38A0E023CD0}"/>
              </a:ext>
            </a:extLst>
          </p:cNvPr>
          <p:cNvSpPr txBox="1"/>
          <p:nvPr/>
        </p:nvSpPr>
        <p:spPr>
          <a:xfrm>
            <a:off x="6187876" y="2659027"/>
            <a:ext cx="2438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СНЭ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36A6A15-0ECA-4738-A7C6-BFCAE8C3E697}"/>
              </a:ext>
            </a:extLst>
          </p:cNvPr>
          <p:cNvSpPr/>
          <p:nvPr/>
        </p:nvSpPr>
        <p:spPr>
          <a:xfrm>
            <a:off x="904275" y="46491"/>
            <a:ext cx="1009461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 dirty="0">
                <a:solidFill>
                  <a:schemeClr val="bg1"/>
                </a:solidFill>
              </a:rPr>
              <a:t>Решение для газовой отрасли</a:t>
            </a:r>
          </a:p>
          <a:p>
            <a:pPr algn="ctr"/>
            <a:r>
              <a:rPr lang="ru-RU" sz="2600" b="1" dirty="0">
                <a:solidFill>
                  <a:schemeClr val="bg1"/>
                </a:solidFill>
              </a:rPr>
              <a:t>Системы электроснабжения на базе  ВИЭ</a:t>
            </a:r>
          </a:p>
        </p:txBody>
      </p:sp>
    </p:spTree>
    <p:extLst>
      <p:ext uri="{BB962C8B-B14F-4D97-AF65-F5344CB8AC3E}">
        <p14:creationId xmlns:p14="http://schemas.microsoft.com/office/powerpoint/2010/main" val="34500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65DDAF4-667C-42D0-82D9-610DBE310C26}"/>
              </a:ext>
            </a:extLst>
          </p:cNvPr>
          <p:cNvSpPr/>
          <p:nvPr/>
        </p:nvSpPr>
        <p:spPr>
          <a:xfrm>
            <a:off x="531862" y="295406"/>
            <a:ext cx="11275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Текущие проекты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24571F7-FC9A-4E17-A6AB-CD41BC5F8BAA}"/>
              </a:ext>
            </a:extLst>
          </p:cNvPr>
          <p:cNvSpPr txBox="1"/>
          <p:nvPr/>
        </p:nvSpPr>
        <p:spPr>
          <a:xfrm>
            <a:off x="531862" y="1161558"/>
            <a:ext cx="11107688" cy="6078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Совместная научно-исследовательская лаборатория в области систем накопления электрической энергии</a:t>
            </a:r>
          </a:p>
          <a:p>
            <a:pPr algn="just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 базе Новосибирского государственного технического университета, при участии ИСЭМ имени Мелентьева, ООО «Системы накопления энергии», ООО «Системы постоянного тока»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Создание и развитие кластера «Системы накопления энергии» в Новосибирской области </a:t>
            </a:r>
          </a:p>
          <a:p>
            <a:pPr algn="just">
              <a:spcAft>
                <a:spcPts val="6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Цель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̶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формирование и развитие производственно-технологических компетенций под различные сферы применения накопителей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Разработка национальных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стандартов: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Системы накопления энергии. Часть 2-1. Параметры установок и методы испытаний. Общие требования (на основе МЭК 62933-2-1)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Системы накопления энергии. Часть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3-1. Проектирование и установка. Общие требования (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основе МЭК 62933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-3-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1)</a:t>
            </a:r>
          </a:p>
          <a:p>
            <a:pPr marL="742950" lvl="1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623888" algn="just">
              <a:spcAft>
                <a:spcPts val="600"/>
              </a:spcAft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BCA82F5F-FCD5-41C0-9E02-D0291159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677B-5585-4783-AC6C-910EC4DB025B}" type="slidenum">
              <a:rPr lang="ru-RU" smtClean="0"/>
              <a:t>15</a:t>
            </a:fld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="" xmlns:a16="http://schemas.microsoft.com/office/drawing/2014/main" id="{9FDA3322-31A7-489D-B4B1-69202E3900DF}"/>
              </a:ext>
            </a:extLst>
          </p:cNvPr>
          <p:cNvSpPr/>
          <p:nvPr/>
        </p:nvSpPr>
        <p:spPr>
          <a:xfrm>
            <a:off x="10494168" y="485920"/>
            <a:ext cx="1656043" cy="676717"/>
          </a:xfrm>
          <a:custGeom>
            <a:avLst/>
            <a:gdLst>
              <a:gd name="connsiteX0" fmla="*/ 0 w 1656043"/>
              <a:gd name="connsiteY0" fmla="*/ 0 h 676717"/>
              <a:gd name="connsiteX1" fmla="*/ 1656043 w 1656043"/>
              <a:gd name="connsiteY1" fmla="*/ 0 h 676717"/>
              <a:gd name="connsiteX2" fmla="*/ 1656043 w 1656043"/>
              <a:gd name="connsiteY2" fmla="*/ 676717 h 676717"/>
              <a:gd name="connsiteX3" fmla="*/ 0 w 1656043"/>
              <a:gd name="connsiteY3" fmla="*/ 676717 h 676717"/>
              <a:gd name="connsiteX4" fmla="*/ 0 w 1656043"/>
              <a:gd name="connsiteY4" fmla="*/ 0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043" h="676717">
                <a:moveTo>
                  <a:pt x="0" y="0"/>
                </a:moveTo>
                <a:lnTo>
                  <a:pt x="1656043" y="0"/>
                </a:lnTo>
                <a:lnTo>
                  <a:pt x="1656043" y="676717"/>
                </a:lnTo>
                <a:lnTo>
                  <a:pt x="0" y="67671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3900" kern="1200" dirty="0"/>
              <a:t> </a:t>
            </a:r>
          </a:p>
        </p:txBody>
      </p:sp>
      <p:pic>
        <p:nvPicPr>
          <p:cNvPr id="8" name="Picture 3" descr="S:\RZD\ЛОГО\Ольдам RUS\OLDHAM_Системы_Электропитания.gif">
            <a:extLst>
              <a:ext uri="{FF2B5EF4-FFF2-40B4-BE49-F238E27FC236}">
                <a16:creationId xmlns="" xmlns:a16="http://schemas.microsoft.com/office/drawing/2014/main" id="{BEC46ADB-EDD9-4C67-B14A-C0401EB0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183" y="6193705"/>
            <a:ext cx="2092004" cy="5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73DE012E-99C2-4F43-A8D0-9427FF49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0" y="6201672"/>
            <a:ext cx="2778257" cy="51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0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AF460DA-68E2-4CF7-85AD-6942E0E9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8D-AFF7-43E0-8DE6-111491374616}" type="slidenum">
              <a:rPr lang="ru-RU" smtClean="0"/>
              <a:t>16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4D8840F-4B91-4671-AE5E-7621AAC81F8D}"/>
              </a:ext>
            </a:extLst>
          </p:cNvPr>
          <p:cNvSpPr/>
          <p:nvPr/>
        </p:nvSpPr>
        <p:spPr>
          <a:xfrm>
            <a:off x="1711414" y="251755"/>
            <a:ext cx="8769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Приглашаем к сотрудничеству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4885A49-D9F5-4C9F-8B5A-3C73096D3DB8}"/>
              </a:ext>
            </a:extLst>
          </p:cNvPr>
          <p:cNvSpPr txBox="1"/>
          <p:nvPr/>
        </p:nvSpPr>
        <p:spPr>
          <a:xfrm>
            <a:off x="1555928" y="1474628"/>
            <a:ext cx="8938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Предлагаем к применению на объектах ПАО «Газпром» инновационные технические решения по системам накопления энергии на базе литий-ионных аккумуляторов и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суперконденсаторов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для повышения энергоэффективности, качества электроэнергии и обеспечения бесперебойного электроснабжения</a:t>
            </a: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F0D85915-F5CD-4409-AC6B-516BE2C5A117}"/>
              </a:ext>
            </a:extLst>
          </p:cNvPr>
          <p:cNvSpPr/>
          <p:nvPr/>
        </p:nvSpPr>
        <p:spPr>
          <a:xfrm>
            <a:off x="10494168" y="485920"/>
            <a:ext cx="1656043" cy="676717"/>
          </a:xfrm>
          <a:custGeom>
            <a:avLst/>
            <a:gdLst>
              <a:gd name="connsiteX0" fmla="*/ 0 w 1656043"/>
              <a:gd name="connsiteY0" fmla="*/ 0 h 676717"/>
              <a:gd name="connsiteX1" fmla="*/ 1656043 w 1656043"/>
              <a:gd name="connsiteY1" fmla="*/ 0 h 676717"/>
              <a:gd name="connsiteX2" fmla="*/ 1656043 w 1656043"/>
              <a:gd name="connsiteY2" fmla="*/ 676717 h 676717"/>
              <a:gd name="connsiteX3" fmla="*/ 0 w 1656043"/>
              <a:gd name="connsiteY3" fmla="*/ 676717 h 676717"/>
              <a:gd name="connsiteX4" fmla="*/ 0 w 1656043"/>
              <a:gd name="connsiteY4" fmla="*/ 0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043" h="676717">
                <a:moveTo>
                  <a:pt x="0" y="0"/>
                </a:moveTo>
                <a:lnTo>
                  <a:pt x="1656043" y="0"/>
                </a:lnTo>
                <a:lnTo>
                  <a:pt x="1656043" y="676717"/>
                </a:lnTo>
                <a:lnTo>
                  <a:pt x="0" y="67671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3900" kern="1200" dirty="0"/>
              <a:t>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E265FEB1-0DA4-42A2-8201-A758E9979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0" y="6201672"/>
            <a:ext cx="2778257" cy="51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S:\RZD\ЛОГО\Ольдам RUS\OLDHAM_Системы_Электропитания.gif">
            <a:extLst>
              <a:ext uri="{FF2B5EF4-FFF2-40B4-BE49-F238E27FC236}">
                <a16:creationId xmlns="" xmlns:a16="http://schemas.microsoft.com/office/drawing/2014/main" id="{89B6DAFA-04FC-4EF0-97F3-98965CA5C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183" y="6193705"/>
            <a:ext cx="2092004" cy="5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20265B2-8A00-411B-902B-ED3902B9FCBD}"/>
              </a:ext>
            </a:extLst>
          </p:cNvPr>
          <p:cNvSpPr/>
          <p:nvPr/>
        </p:nvSpPr>
        <p:spPr>
          <a:xfrm>
            <a:off x="2977048" y="4193157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138B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www.estorsys.ru</a:t>
            </a:r>
            <a:endParaRPr lang="ru-RU" sz="3200" b="1" dirty="0">
              <a:solidFill>
                <a:srgbClr val="138B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rgbClr val="138B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138B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info@estorsys.ru </a:t>
            </a:r>
          </a:p>
          <a:p>
            <a:pPr algn="ctr"/>
            <a:endParaRPr lang="ru-RU" sz="1200" b="1" dirty="0">
              <a:solidFill>
                <a:srgbClr val="138B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138B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8 800 707 66 50</a:t>
            </a:r>
          </a:p>
        </p:txBody>
      </p:sp>
    </p:spTree>
    <p:extLst>
      <p:ext uri="{BB962C8B-B14F-4D97-AF65-F5344CB8AC3E}">
        <p14:creationId xmlns:p14="http://schemas.microsoft.com/office/powerpoint/2010/main" val="337445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ED6996D4-F8A5-4C16-ADC1-81B2F99CE2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559984"/>
              </p:ext>
            </p:extLst>
          </p:nvPr>
        </p:nvGraphicFramePr>
        <p:xfrm>
          <a:off x="1749094" y="4490615"/>
          <a:ext cx="8693812" cy="185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65DDAF4-667C-42D0-82D9-610DBE310C26}"/>
              </a:ext>
            </a:extLst>
          </p:cNvPr>
          <p:cNvSpPr/>
          <p:nvPr/>
        </p:nvSpPr>
        <p:spPr>
          <a:xfrm>
            <a:off x="1642607" y="301058"/>
            <a:ext cx="8800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Испытания опытного образца СНЭ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50E53AD-E87F-4CA9-BDA3-C309A3B60170}"/>
              </a:ext>
            </a:extLst>
          </p:cNvPr>
          <p:cNvSpPr txBox="1"/>
          <p:nvPr/>
        </p:nvSpPr>
        <p:spPr>
          <a:xfrm>
            <a:off x="2628899" y="6016774"/>
            <a:ext cx="6934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Сегодня СНЭ в Новосибирске готовится к приемочным испытаниям.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том числе по совместной работе с ДГУ и ГПУ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9903E203-1F07-423A-9CAC-089163C2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677B-5585-4783-AC6C-910EC4DB025B}" type="slidenum">
              <a:rPr lang="ru-RU" smtClean="0"/>
              <a:t>17</a:t>
            </a:fld>
            <a:endParaRPr lang="ru-RU" dirty="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B21B30C0-5F6B-45D7-8FE3-AD35FF0A1444}"/>
              </a:ext>
            </a:extLst>
          </p:cNvPr>
          <p:cNvSpPr/>
          <p:nvPr/>
        </p:nvSpPr>
        <p:spPr>
          <a:xfrm>
            <a:off x="10494168" y="485920"/>
            <a:ext cx="1656043" cy="676717"/>
          </a:xfrm>
          <a:custGeom>
            <a:avLst/>
            <a:gdLst>
              <a:gd name="connsiteX0" fmla="*/ 0 w 1656043"/>
              <a:gd name="connsiteY0" fmla="*/ 0 h 676717"/>
              <a:gd name="connsiteX1" fmla="*/ 1656043 w 1656043"/>
              <a:gd name="connsiteY1" fmla="*/ 0 h 676717"/>
              <a:gd name="connsiteX2" fmla="*/ 1656043 w 1656043"/>
              <a:gd name="connsiteY2" fmla="*/ 676717 h 676717"/>
              <a:gd name="connsiteX3" fmla="*/ 0 w 1656043"/>
              <a:gd name="connsiteY3" fmla="*/ 676717 h 676717"/>
              <a:gd name="connsiteX4" fmla="*/ 0 w 1656043"/>
              <a:gd name="connsiteY4" fmla="*/ 0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043" h="676717">
                <a:moveTo>
                  <a:pt x="0" y="0"/>
                </a:moveTo>
                <a:lnTo>
                  <a:pt x="1656043" y="0"/>
                </a:lnTo>
                <a:lnTo>
                  <a:pt x="1656043" y="676717"/>
                </a:lnTo>
                <a:lnTo>
                  <a:pt x="0" y="67671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3900" kern="12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58276C1-08EF-4134-84A2-2DDC08F4FDC4}"/>
              </a:ext>
            </a:extLst>
          </p:cNvPr>
          <p:cNvSpPr txBox="1"/>
          <p:nvPr/>
        </p:nvSpPr>
        <p:spPr>
          <a:xfrm>
            <a:off x="3639318" y="4389901"/>
            <a:ext cx="4913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Испытания на заводе ООО «СПТ», Новосибирск, август 2017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BBF0AAB6-E5C2-4AAF-AEF7-6E020269AEFA}"/>
              </a:ext>
            </a:extLst>
          </p:cNvPr>
          <p:cNvGrpSpPr/>
          <p:nvPr/>
        </p:nvGrpSpPr>
        <p:grpSpPr>
          <a:xfrm>
            <a:off x="687935" y="1250368"/>
            <a:ext cx="10710454" cy="3137698"/>
            <a:chOff x="1727708" y="1191694"/>
            <a:chExt cx="8551831" cy="2505314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3A22EE58-F056-43D5-A104-D56A31FC0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315" y="1191694"/>
              <a:ext cx="1870125" cy="2493500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="" xmlns:a16="http://schemas.microsoft.com/office/drawing/2014/main" id="{4F9CE330-FE0B-4C79-8639-95A14873A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708" y="1222058"/>
              <a:ext cx="3299934" cy="2474950"/>
            </a:xfrm>
            <a:prstGeom prst="rect">
              <a:avLst/>
            </a:prstGeom>
          </p:spPr>
        </p:pic>
        <p:grpSp>
          <p:nvGrpSpPr>
            <p:cNvPr id="7" name="Группа 6">
              <a:extLst>
                <a:ext uri="{FF2B5EF4-FFF2-40B4-BE49-F238E27FC236}">
                  <a16:creationId xmlns="" xmlns:a16="http://schemas.microsoft.com/office/drawing/2014/main" id="{6B813FEB-6362-4398-BFC3-1366985B9A52}"/>
                </a:ext>
              </a:extLst>
            </p:cNvPr>
            <p:cNvGrpSpPr/>
            <p:nvPr/>
          </p:nvGrpSpPr>
          <p:grpSpPr>
            <a:xfrm>
              <a:off x="7348555" y="1222057"/>
              <a:ext cx="2930984" cy="2474951"/>
              <a:chOff x="7347110" y="1425257"/>
              <a:chExt cx="2952951" cy="2493500"/>
            </a:xfrm>
          </p:grpSpPr>
          <p:pic>
            <p:nvPicPr>
              <p:cNvPr id="1026" name="Picture 2" descr="http://www.rusavtomatika.com/upload_files/images/ifc/IFC-M170/lg/IFC-M170_1.png">
                <a:extLst>
                  <a:ext uri="{FF2B5EF4-FFF2-40B4-BE49-F238E27FC236}">
                    <a16:creationId xmlns="" xmlns:a16="http://schemas.microsoft.com/office/drawing/2014/main" id="{39DA7CBD-3FA9-473B-AD96-41F2F591F6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47110" y="1425257"/>
                <a:ext cx="2952951" cy="2493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Рисунок 5">
                <a:extLst>
                  <a:ext uri="{FF2B5EF4-FFF2-40B4-BE49-F238E27FC236}">
                    <a16:creationId xmlns="" xmlns:a16="http://schemas.microsoft.com/office/drawing/2014/main" id="{EB80655A-D1F4-40B6-9AEA-AE18A55429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-25000"/>
                        </a14:imgEffect>
                        <a14:imgEffect>
                          <a14:colorTemperature colorTemp="7200"/>
                        </a14:imgEffect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</a:extLst>
              </a:blip>
              <a:srcRect b="4933"/>
              <a:stretch/>
            </p:blipFill>
            <p:spPr>
              <a:xfrm>
                <a:off x="7604471" y="1679956"/>
                <a:ext cx="2438229" cy="194160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0089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B3879E2-F1BF-4BA4-8477-E6D90C37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8D-AFF7-43E0-8DE6-111491374616}" type="slidenum">
              <a:rPr lang="ru-RU" smtClean="0"/>
              <a:t>2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A1B5DFD-A26D-40C0-9233-112905086CAC}"/>
              </a:ext>
            </a:extLst>
          </p:cNvPr>
          <p:cNvSpPr/>
          <p:nvPr/>
        </p:nvSpPr>
        <p:spPr>
          <a:xfrm>
            <a:off x="1544324" y="284877"/>
            <a:ext cx="8958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Содержание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AE7D29D6-F445-4DA8-AC7E-E8AF28059C2E}"/>
              </a:ext>
            </a:extLst>
          </p:cNvPr>
          <p:cNvSpPr txBox="1">
            <a:spLocks/>
          </p:cNvSpPr>
          <p:nvPr/>
        </p:nvSpPr>
        <p:spPr>
          <a:xfrm>
            <a:off x="11055178" y="6347714"/>
            <a:ext cx="1035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800" kern="1200">
                <a:solidFill>
                  <a:srgbClr val="138B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8E677B-5585-4783-AC6C-910EC4DB025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="" xmlns:a16="http://schemas.microsoft.com/office/drawing/2014/main" id="{634F6960-FEA9-4177-BCBE-D93FD3075EEA}"/>
              </a:ext>
            </a:extLst>
          </p:cNvPr>
          <p:cNvSpPr/>
          <p:nvPr/>
        </p:nvSpPr>
        <p:spPr>
          <a:xfrm>
            <a:off x="60822" y="6186311"/>
            <a:ext cx="1422680" cy="632508"/>
          </a:xfrm>
          <a:custGeom>
            <a:avLst/>
            <a:gdLst>
              <a:gd name="connsiteX0" fmla="*/ 0 w 1656043"/>
              <a:gd name="connsiteY0" fmla="*/ 0 h 676717"/>
              <a:gd name="connsiteX1" fmla="*/ 1656043 w 1656043"/>
              <a:gd name="connsiteY1" fmla="*/ 0 h 676717"/>
              <a:gd name="connsiteX2" fmla="*/ 1656043 w 1656043"/>
              <a:gd name="connsiteY2" fmla="*/ 676717 h 676717"/>
              <a:gd name="connsiteX3" fmla="*/ 0 w 1656043"/>
              <a:gd name="connsiteY3" fmla="*/ 676717 h 676717"/>
              <a:gd name="connsiteX4" fmla="*/ 0 w 1656043"/>
              <a:gd name="connsiteY4" fmla="*/ 0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043" h="676717">
                <a:moveTo>
                  <a:pt x="0" y="0"/>
                </a:moveTo>
                <a:lnTo>
                  <a:pt x="1656043" y="0"/>
                </a:lnTo>
                <a:lnTo>
                  <a:pt x="1656043" y="676717"/>
                </a:lnTo>
                <a:lnTo>
                  <a:pt x="0" y="67671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3900" kern="1200" dirty="0"/>
              <a:t> </a:t>
            </a:r>
          </a:p>
        </p:txBody>
      </p:sp>
      <p:pic>
        <p:nvPicPr>
          <p:cNvPr id="11" name="Picture 3" descr="S:\RZD\ЛОГО\Ольдам RUS\OLDHAM_Системы_Электропитания.gif">
            <a:extLst>
              <a:ext uri="{FF2B5EF4-FFF2-40B4-BE49-F238E27FC236}">
                <a16:creationId xmlns="" xmlns:a16="http://schemas.microsoft.com/office/drawing/2014/main" id="{82895E73-E78E-4447-A0F5-F6CC37307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359" y="6238680"/>
            <a:ext cx="2092004" cy="5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3242313-A2F6-47B6-9973-4DDAF74E8F6D}"/>
              </a:ext>
            </a:extLst>
          </p:cNvPr>
          <p:cNvSpPr/>
          <p:nvPr/>
        </p:nvSpPr>
        <p:spPr>
          <a:xfrm>
            <a:off x="1544324" y="1239586"/>
            <a:ext cx="10251436" cy="4920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СНЭ: Опыт применения в России и мире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Сведения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компании</a:t>
            </a:r>
          </a:p>
          <a:p>
            <a:pPr marL="342900" lvl="0" indent="-342900" algn="just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Продукты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компании</a:t>
            </a:r>
          </a:p>
          <a:p>
            <a:pPr lvl="1" algn="just">
              <a:lnSpc>
                <a:spcPct val="90000"/>
              </a:lnSpc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2.1. Элементы систем накопления энергии</a:t>
            </a:r>
          </a:p>
          <a:p>
            <a:pPr lvl="1" algn="just">
              <a:lnSpc>
                <a:spcPct val="90000"/>
              </a:lnSpc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 Системы накопления энергии</a:t>
            </a:r>
          </a:p>
          <a:p>
            <a:pPr lvl="1" algn="just">
              <a:lnSpc>
                <a:spcPct val="90000"/>
              </a:lnSpc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2.3. Методики обследования и моделирования</a:t>
            </a:r>
          </a:p>
          <a:p>
            <a:pPr marL="342900" lvl="0" indent="-342900" algn="just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Решения для газовой отрасли</a:t>
            </a:r>
          </a:p>
          <a:p>
            <a:pPr lvl="1" algn="just">
              <a:lnSpc>
                <a:spcPct val="90000"/>
              </a:lnSpc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3.1. Замещение вращающегося резерва</a:t>
            </a:r>
          </a:p>
          <a:p>
            <a:pPr lvl="1" algn="just">
              <a:lnSpc>
                <a:spcPct val="90000"/>
              </a:lnSpc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3.2. Компенсация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резкопеременной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нагрузки буровой установки</a:t>
            </a:r>
          </a:p>
          <a:p>
            <a:pPr lvl="1" algn="just">
              <a:lnSpc>
                <a:spcPct val="90000"/>
              </a:lnSpc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3.3. Создание активно-адаптивной системы электроснабжения КС</a:t>
            </a:r>
          </a:p>
          <a:p>
            <a:pPr lvl="1" algn="just">
              <a:lnSpc>
                <a:spcPct val="90000"/>
              </a:lnSpc>
              <a:spcAft>
                <a:spcPts val="12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3.4. Системы электроснабжения на базе ВИЭ</a:t>
            </a:r>
          </a:p>
          <a:p>
            <a:pPr marL="342900" lvl="0" indent="-342900" algn="just">
              <a:lnSpc>
                <a:spcPct val="9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Текущие проекты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2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FB3879E2-F1BF-4BA4-8477-E6D90C37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FA8D-AFF7-43E0-8DE6-111491374616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A1B5DFD-A26D-40C0-9233-112905086CAC}"/>
              </a:ext>
            </a:extLst>
          </p:cNvPr>
          <p:cNvSpPr/>
          <p:nvPr/>
        </p:nvSpPr>
        <p:spPr>
          <a:xfrm>
            <a:off x="1544324" y="284877"/>
            <a:ext cx="8958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СНЭ: опыт применения в России и мире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AE7D29D6-F445-4DA8-AC7E-E8AF28059C2E}"/>
              </a:ext>
            </a:extLst>
          </p:cNvPr>
          <p:cNvSpPr txBox="1">
            <a:spLocks/>
          </p:cNvSpPr>
          <p:nvPr/>
        </p:nvSpPr>
        <p:spPr>
          <a:xfrm>
            <a:off x="11055178" y="6347714"/>
            <a:ext cx="1035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800" kern="1200">
                <a:solidFill>
                  <a:srgbClr val="138B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8E677B-5585-4783-AC6C-910EC4DB025B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Picture 2" descr="C:\Users\CD86~1\AppData\Local\Temp\Rar$DR19.208\IMG_1364.JPG">
            <a:extLst>
              <a:ext uri="{FF2B5EF4-FFF2-40B4-BE49-F238E27FC236}">
                <a16:creationId xmlns="" xmlns:a16="http://schemas.microsoft.com/office/drawing/2014/main" id="{17C3F359-75EF-4F90-B36C-54EE8DF9F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18" y="3138301"/>
            <a:ext cx="1275707" cy="17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3CA9E9A-C233-4A8E-83E2-9ACEB7A48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711" y="3138300"/>
            <a:ext cx="1188381" cy="17009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F73A8EF-E9E5-486A-B445-EEA2182535EC}"/>
              </a:ext>
            </a:extLst>
          </p:cNvPr>
          <p:cNvSpPr txBox="1"/>
          <p:nvPr/>
        </p:nvSpPr>
        <p:spPr>
          <a:xfrm>
            <a:off x="8039675" y="4889934"/>
            <a:ext cx="356812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Гибридная СНЭ (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НИОКР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ПАО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ФСК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ЕЭС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Год реализации: 2013 г.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Мощность: 2 х 100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Энергоемкость: ЛИА 100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кВтч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+ батареи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суперконденсаторов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5850722-577B-4CE4-8436-302790D747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9" y="3138301"/>
            <a:ext cx="2724388" cy="17009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221E93-6B7A-4ED4-83AE-7BE7F7E41BF4}"/>
              </a:ext>
            </a:extLst>
          </p:cNvPr>
          <p:cNvSpPr txBox="1"/>
          <p:nvPr/>
        </p:nvSpPr>
        <p:spPr>
          <a:xfrm>
            <a:off x="577925" y="4904135"/>
            <a:ext cx="362248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СНЭ для станции зарядки электромобилей (НИОКР МОЭСК)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г. Рязань, 2015 г.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Мощность: 100 кВА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Энергоемкость: ЛИА 70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кВтч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3770340-B963-46BB-9AF3-565232A3A7A9}"/>
              </a:ext>
            </a:extLst>
          </p:cNvPr>
          <p:cNvSpPr txBox="1"/>
          <p:nvPr/>
        </p:nvSpPr>
        <p:spPr>
          <a:xfrm>
            <a:off x="4236592" y="4902417"/>
            <a:ext cx="376695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СНЭ для объектов ПАО ФСК ЕЭС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ПС Смирново 220кВ и ПС Сколково 220кВ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Мощность: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х 250кВт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Энергоемкость: ЛИА 2 х 250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кВтч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="" xmlns:a16="http://schemas.microsoft.com/office/drawing/2014/main" id="{5C3E2D5A-6E72-43F2-9C47-D1EEA45AA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9" y="3138302"/>
            <a:ext cx="1316343" cy="170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24407A9B-0725-459A-90BB-55E355DCE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249" y="3138302"/>
            <a:ext cx="1234691" cy="170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vmelnikov\Desktop\Новая папка\deployment_4.jpg">
            <a:extLst>
              <a:ext uri="{FF2B5EF4-FFF2-40B4-BE49-F238E27FC236}">
                <a16:creationId xmlns="" xmlns:a16="http://schemas.microsoft.com/office/drawing/2014/main" id="{6B7E15CF-55A1-437C-8628-07338CBF5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 r="655"/>
          <a:stretch/>
        </p:blipFill>
        <p:spPr bwMode="auto">
          <a:xfrm>
            <a:off x="1614174" y="1263092"/>
            <a:ext cx="2861756" cy="163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5C863AA-E9F9-484F-982A-55A934DCFB17}"/>
              </a:ext>
            </a:extLst>
          </p:cNvPr>
          <p:cNvSpPr txBox="1"/>
          <p:nvPr/>
        </p:nvSpPr>
        <p:spPr>
          <a:xfrm>
            <a:off x="4703766" y="1310391"/>
            <a:ext cx="5214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AES Los Andes Battery ESS (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Чили, 2009 г.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Отрасль: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горнодобывающая промышленность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Параметры: 12 МВт, 4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МВтч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Назначение: регулирование частоты, замещение вращающегося резерва</a:t>
            </a: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="" xmlns:a16="http://schemas.microsoft.com/office/drawing/2014/main" id="{1DF640D1-063B-4296-A210-154BE246877B}"/>
              </a:ext>
            </a:extLst>
          </p:cNvPr>
          <p:cNvSpPr/>
          <p:nvPr/>
        </p:nvSpPr>
        <p:spPr>
          <a:xfrm>
            <a:off x="10494168" y="485920"/>
            <a:ext cx="1656043" cy="676717"/>
          </a:xfrm>
          <a:custGeom>
            <a:avLst/>
            <a:gdLst>
              <a:gd name="connsiteX0" fmla="*/ 0 w 1656043"/>
              <a:gd name="connsiteY0" fmla="*/ 0 h 676717"/>
              <a:gd name="connsiteX1" fmla="*/ 1656043 w 1656043"/>
              <a:gd name="connsiteY1" fmla="*/ 0 h 676717"/>
              <a:gd name="connsiteX2" fmla="*/ 1656043 w 1656043"/>
              <a:gd name="connsiteY2" fmla="*/ 676717 h 676717"/>
              <a:gd name="connsiteX3" fmla="*/ 0 w 1656043"/>
              <a:gd name="connsiteY3" fmla="*/ 676717 h 676717"/>
              <a:gd name="connsiteX4" fmla="*/ 0 w 1656043"/>
              <a:gd name="connsiteY4" fmla="*/ 0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043" h="676717">
                <a:moveTo>
                  <a:pt x="0" y="0"/>
                </a:moveTo>
                <a:lnTo>
                  <a:pt x="1656043" y="0"/>
                </a:lnTo>
                <a:lnTo>
                  <a:pt x="1656043" y="676717"/>
                </a:lnTo>
                <a:lnTo>
                  <a:pt x="0" y="67671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3900" kern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397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08FD797-B21C-4C3E-B6C6-23544ECD8C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00996" y="338150"/>
            <a:ext cx="10515600" cy="4654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ООО «Системы накопления энергии»: сведения о компании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715A7C-1371-43EF-B30C-125A1CC0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677B-5585-4783-AC6C-910EC4DB025B}" type="slidenum">
              <a:rPr lang="ru-RU" smtClean="0"/>
              <a:t>4</a:t>
            </a:fld>
            <a:endParaRPr lang="ru-RU" dirty="0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="" xmlns:a16="http://schemas.microsoft.com/office/drawing/2014/main" id="{C9C871F5-5B7B-4081-92D2-81662F0DA22E}"/>
              </a:ext>
            </a:extLst>
          </p:cNvPr>
          <p:cNvSpPr/>
          <p:nvPr/>
        </p:nvSpPr>
        <p:spPr>
          <a:xfrm>
            <a:off x="3425669" y="2547517"/>
            <a:ext cx="5471041" cy="919101"/>
          </a:xfrm>
          <a:custGeom>
            <a:avLst/>
            <a:gdLst>
              <a:gd name="connsiteX0" fmla="*/ 0 w 2763290"/>
              <a:gd name="connsiteY0" fmla="*/ 0 h 1560133"/>
              <a:gd name="connsiteX1" fmla="*/ 2763290 w 2763290"/>
              <a:gd name="connsiteY1" fmla="*/ 0 h 1560133"/>
              <a:gd name="connsiteX2" fmla="*/ 2763290 w 2763290"/>
              <a:gd name="connsiteY2" fmla="*/ 1560133 h 1560133"/>
              <a:gd name="connsiteX3" fmla="*/ 0 w 2763290"/>
              <a:gd name="connsiteY3" fmla="*/ 1560133 h 1560133"/>
              <a:gd name="connsiteX4" fmla="*/ 0 w 2763290"/>
              <a:gd name="connsiteY4" fmla="*/ 0 h 156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3290" h="1560133">
                <a:moveTo>
                  <a:pt x="0" y="0"/>
                </a:moveTo>
                <a:lnTo>
                  <a:pt x="2763290" y="0"/>
                </a:lnTo>
                <a:lnTo>
                  <a:pt x="2763290" y="1560133"/>
                </a:lnTo>
                <a:lnTo>
                  <a:pt x="0" y="1560133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              Технологическая инжиниринговая компания </a:t>
            </a:r>
          </a:p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ООО «Системы накопления энергии»</a:t>
            </a: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E999E67A-F077-48A2-AC24-F2BBDE9A70BA}"/>
              </a:ext>
            </a:extLst>
          </p:cNvPr>
          <p:cNvSpPr/>
          <p:nvPr/>
        </p:nvSpPr>
        <p:spPr>
          <a:xfrm>
            <a:off x="6520138" y="1290579"/>
            <a:ext cx="4935261" cy="748283"/>
          </a:xfrm>
          <a:custGeom>
            <a:avLst/>
            <a:gdLst>
              <a:gd name="connsiteX0" fmla="*/ 0 w 2763290"/>
              <a:gd name="connsiteY0" fmla="*/ 0 h 1560133"/>
              <a:gd name="connsiteX1" fmla="*/ 2763290 w 2763290"/>
              <a:gd name="connsiteY1" fmla="*/ 0 h 1560133"/>
              <a:gd name="connsiteX2" fmla="*/ 2763290 w 2763290"/>
              <a:gd name="connsiteY2" fmla="*/ 1560133 h 1560133"/>
              <a:gd name="connsiteX3" fmla="*/ 0 w 2763290"/>
              <a:gd name="connsiteY3" fmla="*/ 1560133 h 1560133"/>
              <a:gd name="connsiteX4" fmla="*/ 0 w 2763290"/>
              <a:gd name="connsiteY4" fmla="*/ 0 h 156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3290" h="1560133">
                <a:moveTo>
                  <a:pt x="0" y="0"/>
                </a:moveTo>
                <a:lnTo>
                  <a:pt x="2763290" y="0"/>
                </a:lnTo>
                <a:lnTo>
                  <a:pt x="2763290" y="1560133"/>
                </a:lnTo>
                <a:lnTo>
                  <a:pt x="0" y="1560133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1435100"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ООО «Системы постоянного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тока»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1435100"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(Группа компаний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Ольдам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="" xmlns:a16="http://schemas.microsoft.com/office/drawing/2014/main" id="{0B044518-7F87-4110-A650-57323E0A87FE}"/>
              </a:ext>
            </a:extLst>
          </p:cNvPr>
          <p:cNvSpPr/>
          <p:nvPr/>
        </p:nvSpPr>
        <p:spPr>
          <a:xfrm>
            <a:off x="1275667" y="1266670"/>
            <a:ext cx="4448468" cy="748283"/>
          </a:xfrm>
          <a:custGeom>
            <a:avLst/>
            <a:gdLst>
              <a:gd name="connsiteX0" fmla="*/ 0 w 2763290"/>
              <a:gd name="connsiteY0" fmla="*/ 0 h 1560133"/>
              <a:gd name="connsiteX1" fmla="*/ 2763290 w 2763290"/>
              <a:gd name="connsiteY1" fmla="*/ 0 h 1560133"/>
              <a:gd name="connsiteX2" fmla="*/ 2763290 w 2763290"/>
              <a:gd name="connsiteY2" fmla="*/ 1560133 h 1560133"/>
              <a:gd name="connsiteX3" fmla="*/ 0 w 2763290"/>
              <a:gd name="connsiteY3" fmla="*/ 1560133 h 1560133"/>
              <a:gd name="connsiteX4" fmla="*/ 0 w 2763290"/>
              <a:gd name="connsiteY4" fmla="*/ 0 h 156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3290" h="1560133">
                <a:moveTo>
                  <a:pt x="0" y="0"/>
                </a:moveTo>
                <a:lnTo>
                  <a:pt x="2763290" y="0"/>
                </a:lnTo>
                <a:lnTo>
                  <a:pt x="2763290" y="1560133"/>
                </a:lnTo>
                <a:lnTo>
                  <a:pt x="0" y="1560133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                      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Фонд инфраструктурных и   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                      образовательных программ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03608AA4-2788-4F67-A079-1A478CF07943}"/>
              </a:ext>
            </a:extLst>
          </p:cNvPr>
          <p:cNvCxnSpPr>
            <a:cxnSpLocks/>
          </p:cNvCxnSpPr>
          <p:nvPr/>
        </p:nvCxnSpPr>
        <p:spPr bwMode="auto">
          <a:xfrm>
            <a:off x="8822479" y="2030233"/>
            <a:ext cx="0" cy="26453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6A1BEF4D-7AE8-41F8-BA68-715F7183FCF3}"/>
              </a:ext>
            </a:extLst>
          </p:cNvPr>
          <p:cNvCxnSpPr>
            <a:cxnSpLocks/>
          </p:cNvCxnSpPr>
          <p:nvPr/>
        </p:nvCxnSpPr>
        <p:spPr bwMode="auto">
          <a:xfrm>
            <a:off x="6161189" y="2303393"/>
            <a:ext cx="0" cy="23845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C040F0C5-85F6-4FDE-8E7A-54AE7D1E2D37}"/>
              </a:ext>
            </a:extLst>
          </p:cNvPr>
          <p:cNvCxnSpPr>
            <a:cxnSpLocks/>
          </p:cNvCxnSpPr>
          <p:nvPr/>
        </p:nvCxnSpPr>
        <p:spPr bwMode="auto">
          <a:xfrm>
            <a:off x="3499901" y="2294767"/>
            <a:ext cx="532257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505E4B73-B4EB-4037-A626-39B3AD35BBD4}"/>
              </a:ext>
            </a:extLst>
          </p:cNvPr>
          <p:cNvCxnSpPr>
            <a:cxnSpLocks/>
          </p:cNvCxnSpPr>
          <p:nvPr/>
        </p:nvCxnSpPr>
        <p:spPr bwMode="auto">
          <a:xfrm>
            <a:off x="3499901" y="2030233"/>
            <a:ext cx="0" cy="26453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EA8B09C7-4508-4505-BB3E-456907ABD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996" y="1345664"/>
            <a:ext cx="855299" cy="5785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8EBDAB7B-5EE7-45C4-B2C7-BDDCCE6A4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518" y="2609992"/>
            <a:ext cx="437422" cy="784159"/>
          </a:xfrm>
          <a:prstGeom prst="rect">
            <a:avLst/>
          </a:prstGeom>
        </p:spPr>
      </p:pic>
      <p:pic>
        <p:nvPicPr>
          <p:cNvPr id="28" name="Picture 3" descr="S:\RZD\ЛОГО\Ольдам RUS\OLDHAM_Системы_Электропитания.gif">
            <a:extLst>
              <a:ext uri="{FF2B5EF4-FFF2-40B4-BE49-F238E27FC236}">
                <a16:creationId xmlns="" xmlns:a16="http://schemas.microsoft.com/office/drawing/2014/main" id="{B4A475FB-DE69-42A2-921A-FBF9B6D63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140" y="1473743"/>
            <a:ext cx="1319994" cy="34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DD0881A-680D-4DBC-ABA3-2324DF2DDB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294" y="3719367"/>
            <a:ext cx="10429789" cy="27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0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5">
            <a:extLst>
              <a:ext uri="{FF2B5EF4-FFF2-40B4-BE49-F238E27FC236}">
                <a16:creationId xmlns="" xmlns:a16="http://schemas.microsoft.com/office/drawing/2014/main" id="{569CA5BC-A070-40E8-881E-D78236EF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677B-5585-4783-AC6C-910EC4DB025B}" type="slidenum">
              <a:rPr lang="ru-RU" smtClean="0"/>
              <a:t>5</a:t>
            </a:fld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BFBB260F-94C7-4CDE-BA6E-5836037040F7}"/>
              </a:ext>
            </a:extLst>
          </p:cNvPr>
          <p:cNvSpPr/>
          <p:nvPr/>
        </p:nvSpPr>
        <p:spPr>
          <a:xfrm>
            <a:off x="10494168" y="485920"/>
            <a:ext cx="1656043" cy="676717"/>
          </a:xfrm>
          <a:custGeom>
            <a:avLst/>
            <a:gdLst>
              <a:gd name="connsiteX0" fmla="*/ 0 w 1656043"/>
              <a:gd name="connsiteY0" fmla="*/ 0 h 676717"/>
              <a:gd name="connsiteX1" fmla="*/ 1656043 w 1656043"/>
              <a:gd name="connsiteY1" fmla="*/ 0 h 676717"/>
              <a:gd name="connsiteX2" fmla="*/ 1656043 w 1656043"/>
              <a:gd name="connsiteY2" fmla="*/ 676717 h 676717"/>
              <a:gd name="connsiteX3" fmla="*/ 0 w 1656043"/>
              <a:gd name="connsiteY3" fmla="*/ 676717 h 676717"/>
              <a:gd name="connsiteX4" fmla="*/ 0 w 1656043"/>
              <a:gd name="connsiteY4" fmla="*/ 0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043" h="676717">
                <a:moveTo>
                  <a:pt x="0" y="0"/>
                </a:moveTo>
                <a:lnTo>
                  <a:pt x="1656043" y="0"/>
                </a:lnTo>
                <a:lnTo>
                  <a:pt x="1656043" y="676717"/>
                </a:lnTo>
                <a:lnTo>
                  <a:pt x="0" y="67671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3900" kern="1200" dirty="0"/>
              <a:t> 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C9D0C2B1-7A38-4850-8846-B7357DBC455D}"/>
              </a:ext>
            </a:extLst>
          </p:cNvPr>
          <p:cNvSpPr txBox="1">
            <a:spLocks/>
          </p:cNvSpPr>
          <p:nvPr/>
        </p:nvSpPr>
        <p:spPr>
          <a:xfrm>
            <a:off x="1652781" y="45215"/>
            <a:ext cx="8861878" cy="10309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Продукты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bg1"/>
                </a:solidFill>
              </a:rPr>
              <a:t>Элементы систем накопления энергии </a:t>
            </a:r>
          </a:p>
        </p:txBody>
      </p:sp>
      <p:grpSp>
        <p:nvGrpSpPr>
          <p:cNvPr id="1038" name="Группа 1037">
            <a:extLst>
              <a:ext uri="{FF2B5EF4-FFF2-40B4-BE49-F238E27FC236}">
                <a16:creationId xmlns="" xmlns:a16="http://schemas.microsoft.com/office/drawing/2014/main" id="{2B95828F-4195-4152-A55B-F18A78F258F0}"/>
              </a:ext>
            </a:extLst>
          </p:cNvPr>
          <p:cNvGrpSpPr/>
          <p:nvPr/>
        </p:nvGrpSpPr>
        <p:grpSpPr>
          <a:xfrm>
            <a:off x="6101012" y="1501741"/>
            <a:ext cx="5890196" cy="4520264"/>
            <a:chOff x="6101012" y="1603342"/>
            <a:chExt cx="5890196" cy="4520264"/>
          </a:xfrm>
        </p:grpSpPr>
        <p:cxnSp>
          <p:nvCxnSpPr>
            <p:cNvPr id="75" name="Прямая соединительная линия 74">
              <a:extLst>
                <a:ext uri="{FF2B5EF4-FFF2-40B4-BE49-F238E27FC236}">
                  <a16:creationId xmlns="" xmlns:a16="http://schemas.microsoft.com/office/drawing/2014/main" id="{CEFEBEC3-DFA0-451E-8479-FFB4444DBD43}"/>
                </a:ext>
              </a:extLst>
            </p:cNvPr>
            <p:cNvCxnSpPr/>
            <p:nvPr/>
          </p:nvCxnSpPr>
          <p:spPr>
            <a:xfrm flipV="1">
              <a:off x="9831705" y="4847240"/>
              <a:ext cx="0" cy="1264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>
              <a:extLst>
                <a:ext uri="{FF2B5EF4-FFF2-40B4-BE49-F238E27FC236}">
                  <a16:creationId xmlns="" xmlns:a16="http://schemas.microsoft.com/office/drawing/2014/main" id="{7C1119DF-5E90-4966-8CC8-E2FCD1C596B1}"/>
                </a:ext>
              </a:extLst>
            </p:cNvPr>
            <p:cNvCxnSpPr/>
            <p:nvPr/>
          </p:nvCxnSpPr>
          <p:spPr>
            <a:xfrm flipH="1">
              <a:off x="8245061" y="4823658"/>
              <a:ext cx="158664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>
              <a:extLst>
                <a:ext uri="{FF2B5EF4-FFF2-40B4-BE49-F238E27FC236}">
                  <a16:creationId xmlns="" xmlns:a16="http://schemas.microsoft.com/office/drawing/2014/main" id="{4B44D2B7-E766-4723-9124-FBFDBF35386D}"/>
                </a:ext>
              </a:extLst>
            </p:cNvPr>
            <p:cNvCxnSpPr/>
            <p:nvPr/>
          </p:nvCxnSpPr>
          <p:spPr>
            <a:xfrm flipV="1">
              <a:off x="8484712" y="4847240"/>
              <a:ext cx="0" cy="1264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Прямоугольник 77">
              <a:extLst>
                <a:ext uri="{FF2B5EF4-FFF2-40B4-BE49-F238E27FC236}">
                  <a16:creationId xmlns="" xmlns:a16="http://schemas.microsoft.com/office/drawing/2014/main" id="{CAEA3DC7-9F5E-4E83-AFFE-8BB64093B67B}"/>
                </a:ext>
              </a:extLst>
            </p:cNvPr>
            <p:cNvSpPr/>
            <p:nvPr/>
          </p:nvSpPr>
          <p:spPr>
            <a:xfrm>
              <a:off x="6160182" y="4550378"/>
              <a:ext cx="5680648" cy="1551735"/>
            </a:xfrm>
            <a:prstGeom prst="rect">
              <a:avLst/>
            </a:prstGeom>
            <a:noFill/>
            <a:ln w="19050">
              <a:solidFill>
                <a:srgbClr val="D4EDB9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79" name="Прямая соединительная линия 78">
              <a:extLst>
                <a:ext uri="{FF2B5EF4-FFF2-40B4-BE49-F238E27FC236}">
                  <a16:creationId xmlns="" xmlns:a16="http://schemas.microsoft.com/office/drawing/2014/main" id="{214A2C91-DC88-437E-AC97-283D673213A5}"/>
                </a:ext>
              </a:extLst>
            </p:cNvPr>
            <p:cNvCxnSpPr>
              <a:cxnSpLocks/>
            </p:cNvCxnSpPr>
            <p:nvPr/>
          </p:nvCxnSpPr>
          <p:spPr>
            <a:xfrm>
              <a:off x="10195862" y="2353494"/>
              <a:ext cx="1633308" cy="0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>
              <a:extLst>
                <a:ext uri="{FF2B5EF4-FFF2-40B4-BE49-F238E27FC236}">
                  <a16:creationId xmlns="" xmlns:a16="http://schemas.microsoft.com/office/drawing/2014/main" id="{1BF7A858-E492-4F31-BF23-360AD95688A4}"/>
                </a:ext>
              </a:extLst>
            </p:cNvPr>
            <p:cNvCxnSpPr>
              <a:stCxn id="107" idx="3"/>
            </p:cNvCxnSpPr>
            <p:nvPr/>
          </p:nvCxnSpPr>
          <p:spPr>
            <a:xfrm>
              <a:off x="8242259" y="2352704"/>
              <a:ext cx="1704785" cy="0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>
              <a:extLst>
                <a:ext uri="{FF2B5EF4-FFF2-40B4-BE49-F238E27FC236}">
                  <a16:creationId xmlns="" xmlns:a16="http://schemas.microsoft.com/office/drawing/2014/main" id="{A5DE1D6F-DC29-4B92-8759-7EDC6D8DCF43}"/>
                </a:ext>
              </a:extLst>
            </p:cNvPr>
            <p:cNvCxnSpPr>
              <a:endCxn id="107" idx="1"/>
            </p:cNvCxnSpPr>
            <p:nvPr/>
          </p:nvCxnSpPr>
          <p:spPr>
            <a:xfrm>
              <a:off x="7164315" y="2351280"/>
              <a:ext cx="236260" cy="1424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2" name="Прямоугольник 81">
              <a:extLst>
                <a:ext uri="{FF2B5EF4-FFF2-40B4-BE49-F238E27FC236}">
                  <a16:creationId xmlns="" xmlns:a16="http://schemas.microsoft.com/office/drawing/2014/main" id="{B5140D96-607D-46F1-88D7-4B4D7D7252FA}"/>
                </a:ext>
              </a:extLst>
            </p:cNvPr>
            <p:cNvSpPr/>
            <p:nvPr/>
          </p:nvSpPr>
          <p:spPr>
            <a:xfrm>
              <a:off x="10810564" y="1977703"/>
              <a:ext cx="11806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</a:rPr>
                <a:t>Нагрузка</a:t>
              </a: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="" xmlns:a16="http://schemas.microsoft.com/office/drawing/2014/main" id="{A1B18771-3352-4EBC-ADA9-57CBE2ED61FF}"/>
                </a:ext>
              </a:extLst>
            </p:cNvPr>
            <p:cNvSpPr/>
            <p:nvPr/>
          </p:nvSpPr>
          <p:spPr>
            <a:xfrm>
              <a:off x="6101012" y="2000018"/>
              <a:ext cx="676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accent1">
                      <a:lumMod val="50000"/>
                    </a:schemeClr>
                  </a:solidFill>
                </a:rPr>
                <a:t>Сеть</a:t>
              </a:r>
            </a:p>
          </p:txBody>
        </p:sp>
        <p:cxnSp>
          <p:nvCxnSpPr>
            <p:cNvPr id="84" name="Прямая соединительная линия 83">
              <a:extLst>
                <a:ext uri="{FF2B5EF4-FFF2-40B4-BE49-F238E27FC236}">
                  <a16:creationId xmlns="" xmlns:a16="http://schemas.microsoft.com/office/drawing/2014/main" id="{80B4C0E5-E4EE-442A-8FC8-D9C391B5CE9E}"/>
                </a:ext>
              </a:extLst>
            </p:cNvPr>
            <p:cNvCxnSpPr/>
            <p:nvPr/>
          </p:nvCxnSpPr>
          <p:spPr>
            <a:xfrm>
              <a:off x="6147205" y="2351280"/>
              <a:ext cx="747623" cy="0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>
              <a:extLst>
                <a:ext uri="{FF2B5EF4-FFF2-40B4-BE49-F238E27FC236}">
                  <a16:creationId xmlns="" xmlns:a16="http://schemas.microsoft.com/office/drawing/2014/main" id="{E7789794-21D5-46CB-9003-565083713B71}"/>
                </a:ext>
              </a:extLst>
            </p:cNvPr>
            <p:cNvCxnSpPr/>
            <p:nvPr/>
          </p:nvCxnSpPr>
          <p:spPr>
            <a:xfrm flipV="1">
              <a:off x="6894828" y="2180208"/>
              <a:ext cx="237006" cy="171072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>
              <a:extLst>
                <a:ext uri="{FF2B5EF4-FFF2-40B4-BE49-F238E27FC236}">
                  <a16:creationId xmlns="" xmlns:a16="http://schemas.microsoft.com/office/drawing/2014/main" id="{9D510030-0856-4E3E-BBF6-EFEF300F042D}"/>
                </a:ext>
              </a:extLst>
            </p:cNvPr>
            <p:cNvCxnSpPr>
              <a:cxnSpLocks/>
              <a:endCxn id="191" idx="0"/>
            </p:cNvCxnSpPr>
            <p:nvPr/>
          </p:nvCxnSpPr>
          <p:spPr>
            <a:xfrm>
              <a:off x="9386286" y="2349872"/>
              <a:ext cx="0" cy="791952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>
              <a:extLst>
                <a:ext uri="{FF2B5EF4-FFF2-40B4-BE49-F238E27FC236}">
                  <a16:creationId xmlns="" xmlns:a16="http://schemas.microsoft.com/office/drawing/2014/main" id="{6BCACF4A-DA55-4125-A56F-CFA8D8FB4DCC}"/>
                </a:ext>
              </a:extLst>
            </p:cNvPr>
            <p:cNvCxnSpPr/>
            <p:nvPr/>
          </p:nvCxnSpPr>
          <p:spPr>
            <a:xfrm flipV="1">
              <a:off x="9933918" y="2178800"/>
              <a:ext cx="237006" cy="171072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8" name="Овал 87">
              <a:extLst>
                <a:ext uri="{FF2B5EF4-FFF2-40B4-BE49-F238E27FC236}">
                  <a16:creationId xmlns="" xmlns:a16="http://schemas.microsoft.com/office/drawing/2014/main" id="{9BD4A90B-40D8-4AF9-BFBD-E2CEA9C5F9FE}"/>
                </a:ext>
              </a:extLst>
            </p:cNvPr>
            <p:cNvSpPr/>
            <p:nvPr/>
          </p:nvSpPr>
          <p:spPr>
            <a:xfrm>
              <a:off x="9347151" y="2312936"/>
              <a:ext cx="78112" cy="7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89" name="Прямая соединительная линия 88">
              <a:extLst>
                <a:ext uri="{FF2B5EF4-FFF2-40B4-BE49-F238E27FC236}">
                  <a16:creationId xmlns="" xmlns:a16="http://schemas.microsoft.com/office/drawing/2014/main" id="{94256A1F-8F22-4735-B12D-D690C5E270BF}"/>
                </a:ext>
              </a:extLst>
            </p:cNvPr>
            <p:cNvCxnSpPr/>
            <p:nvPr/>
          </p:nvCxnSpPr>
          <p:spPr>
            <a:xfrm>
              <a:off x="9380380" y="4228781"/>
              <a:ext cx="1106" cy="434890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>
              <a:extLst>
                <a:ext uri="{FF2B5EF4-FFF2-40B4-BE49-F238E27FC236}">
                  <a16:creationId xmlns="" xmlns:a16="http://schemas.microsoft.com/office/drawing/2014/main" id="{D867A06B-F9D0-4CA0-A50E-9C658492201F}"/>
                </a:ext>
              </a:extLst>
            </p:cNvPr>
            <p:cNvCxnSpPr/>
            <p:nvPr/>
          </p:nvCxnSpPr>
          <p:spPr>
            <a:xfrm>
              <a:off x="8747481" y="4701939"/>
              <a:ext cx="1270796" cy="0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>
              <a:extLst>
                <a:ext uri="{FF2B5EF4-FFF2-40B4-BE49-F238E27FC236}">
                  <a16:creationId xmlns="" xmlns:a16="http://schemas.microsoft.com/office/drawing/2014/main" id="{22EF1405-09C7-40FB-BA4B-A0D4FDEFD107}"/>
                </a:ext>
              </a:extLst>
            </p:cNvPr>
            <p:cNvCxnSpPr>
              <a:endCxn id="148" idx="0"/>
            </p:cNvCxnSpPr>
            <p:nvPr/>
          </p:nvCxnSpPr>
          <p:spPr>
            <a:xfrm>
              <a:off x="10018277" y="4701939"/>
              <a:ext cx="0" cy="271702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>
              <a:extLst>
                <a:ext uri="{FF2B5EF4-FFF2-40B4-BE49-F238E27FC236}">
                  <a16:creationId xmlns="" xmlns:a16="http://schemas.microsoft.com/office/drawing/2014/main" id="{B607E412-65F4-4846-BF0F-7A7D9CA65A58}"/>
                </a:ext>
              </a:extLst>
            </p:cNvPr>
            <p:cNvCxnSpPr>
              <a:endCxn id="93" idx="0"/>
            </p:cNvCxnSpPr>
            <p:nvPr/>
          </p:nvCxnSpPr>
          <p:spPr>
            <a:xfrm>
              <a:off x="8747481" y="4701939"/>
              <a:ext cx="0" cy="271702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3" name="Скругленный прямоугольник 38">
              <a:extLst>
                <a:ext uri="{FF2B5EF4-FFF2-40B4-BE49-F238E27FC236}">
                  <a16:creationId xmlns="" xmlns:a16="http://schemas.microsoft.com/office/drawing/2014/main" id="{6B3EBAFB-865A-4FAC-A2FF-61CB97A865C7}"/>
                </a:ext>
              </a:extLst>
            </p:cNvPr>
            <p:cNvSpPr/>
            <p:nvPr/>
          </p:nvSpPr>
          <p:spPr>
            <a:xfrm>
              <a:off x="8326638" y="4973641"/>
              <a:ext cx="841685" cy="841685"/>
            </a:xfrm>
            <a:prstGeom prst="roundRect">
              <a:avLst/>
            </a:prstGeom>
            <a:noFill/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94" name="Группа 93">
              <a:extLst>
                <a:ext uri="{FF2B5EF4-FFF2-40B4-BE49-F238E27FC236}">
                  <a16:creationId xmlns="" xmlns:a16="http://schemas.microsoft.com/office/drawing/2014/main" id="{8A82258C-B9C7-4969-9069-C7FE276B8EBD}"/>
                </a:ext>
              </a:extLst>
            </p:cNvPr>
            <p:cNvGrpSpPr/>
            <p:nvPr/>
          </p:nvGrpSpPr>
          <p:grpSpPr>
            <a:xfrm>
              <a:off x="8400916" y="5092340"/>
              <a:ext cx="318954" cy="232939"/>
              <a:chOff x="5243830" y="4681299"/>
              <a:chExt cx="685800" cy="500853"/>
            </a:xfrm>
          </p:grpSpPr>
          <p:cxnSp>
            <p:nvCxnSpPr>
              <p:cNvPr id="95" name="Прямая соединительная линия 94">
                <a:extLst>
                  <a:ext uri="{FF2B5EF4-FFF2-40B4-BE49-F238E27FC236}">
                    <a16:creationId xmlns="" xmlns:a16="http://schemas.microsoft.com/office/drawing/2014/main" id="{AF85EF39-8B91-4FB1-88F8-F08245E9CCA5}"/>
                  </a:ext>
                </a:extLst>
              </p:cNvPr>
              <p:cNvCxnSpPr/>
              <p:nvPr/>
            </p:nvCxnSpPr>
            <p:spPr>
              <a:xfrm>
                <a:off x="5243830" y="4931728"/>
                <a:ext cx="2698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>
                <a:extLst>
                  <a:ext uri="{FF2B5EF4-FFF2-40B4-BE49-F238E27FC236}">
                    <a16:creationId xmlns="" xmlns:a16="http://schemas.microsoft.com/office/drawing/2014/main" id="{B85D76E6-3C66-4F52-91C2-3143175F39D4}"/>
                  </a:ext>
                </a:extLst>
              </p:cNvPr>
              <p:cNvCxnSpPr/>
              <p:nvPr/>
            </p:nvCxnSpPr>
            <p:spPr>
              <a:xfrm>
                <a:off x="5523230" y="4790439"/>
                <a:ext cx="6350" cy="2825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>
                <a:extLst>
                  <a:ext uri="{FF2B5EF4-FFF2-40B4-BE49-F238E27FC236}">
                    <a16:creationId xmlns="" xmlns:a16="http://schemas.microsoft.com/office/drawing/2014/main" id="{B47E7488-50D9-4D1D-B2DA-FAA80811C2B1}"/>
                  </a:ext>
                </a:extLst>
              </p:cNvPr>
              <p:cNvCxnSpPr/>
              <p:nvPr/>
            </p:nvCxnSpPr>
            <p:spPr>
              <a:xfrm>
                <a:off x="5650230" y="4681299"/>
                <a:ext cx="0" cy="5008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Прямая соединительная линия 97">
                <a:extLst>
                  <a:ext uri="{FF2B5EF4-FFF2-40B4-BE49-F238E27FC236}">
                    <a16:creationId xmlns="" xmlns:a16="http://schemas.microsoft.com/office/drawing/2014/main" id="{0AB41CF5-814A-4B81-8278-914F9A4D7BA8}"/>
                  </a:ext>
                </a:extLst>
              </p:cNvPr>
              <p:cNvCxnSpPr/>
              <p:nvPr/>
            </p:nvCxnSpPr>
            <p:spPr>
              <a:xfrm>
                <a:off x="5659755" y="4931728"/>
                <a:ext cx="2698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Группа 98">
              <a:extLst>
                <a:ext uri="{FF2B5EF4-FFF2-40B4-BE49-F238E27FC236}">
                  <a16:creationId xmlns="" xmlns:a16="http://schemas.microsoft.com/office/drawing/2014/main" id="{64A6F9E4-9D5F-4E83-B69B-86D0C4EF1834}"/>
                </a:ext>
              </a:extLst>
            </p:cNvPr>
            <p:cNvGrpSpPr/>
            <p:nvPr/>
          </p:nvGrpSpPr>
          <p:grpSpPr>
            <a:xfrm>
              <a:off x="9600197" y="3294150"/>
              <a:ext cx="841685" cy="841685"/>
              <a:chOff x="10425112" y="0"/>
              <a:chExt cx="904875" cy="904875"/>
            </a:xfrm>
          </p:grpSpPr>
          <p:sp>
            <p:nvSpPr>
              <p:cNvPr id="100" name="Скругленный прямоугольник 50">
                <a:extLst>
                  <a:ext uri="{FF2B5EF4-FFF2-40B4-BE49-F238E27FC236}">
                    <a16:creationId xmlns="" xmlns:a16="http://schemas.microsoft.com/office/drawing/2014/main" id="{AC162AB5-94E8-457F-859D-AC5D0E1B163A}"/>
                  </a:ext>
                </a:extLst>
              </p:cNvPr>
              <p:cNvSpPr/>
              <p:nvPr/>
            </p:nvSpPr>
            <p:spPr>
              <a:xfrm>
                <a:off x="10425112" y="0"/>
                <a:ext cx="904875" cy="904875"/>
              </a:xfrm>
              <a:prstGeom prst="roundRect">
                <a:avLst/>
              </a:prstGeom>
              <a:noFill/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01" name="Прямая со стрелкой 100">
                <a:extLst>
                  <a:ext uri="{FF2B5EF4-FFF2-40B4-BE49-F238E27FC236}">
                    <a16:creationId xmlns="" xmlns:a16="http://schemas.microsoft.com/office/drawing/2014/main" id="{34A96A0D-E4ED-4AD0-A327-7CAC4FC6174C}"/>
                  </a:ext>
                </a:extLst>
              </p:cNvPr>
              <p:cNvCxnSpPr/>
              <p:nvPr/>
            </p:nvCxnSpPr>
            <p:spPr>
              <a:xfrm flipV="1">
                <a:off x="10558463" y="154780"/>
                <a:ext cx="0" cy="56911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 стрелкой 101">
                <a:extLst>
                  <a:ext uri="{FF2B5EF4-FFF2-40B4-BE49-F238E27FC236}">
                    <a16:creationId xmlns="" xmlns:a16="http://schemas.microsoft.com/office/drawing/2014/main" id="{563A50D8-E9D2-4AE8-94F8-4BEA428E9238}"/>
                  </a:ext>
                </a:extLst>
              </p:cNvPr>
              <p:cNvCxnSpPr/>
              <p:nvPr/>
            </p:nvCxnSpPr>
            <p:spPr>
              <a:xfrm>
                <a:off x="11189495" y="154779"/>
                <a:ext cx="0" cy="56911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>
                <a:extLst>
                  <a:ext uri="{FF2B5EF4-FFF2-40B4-BE49-F238E27FC236}">
                    <a16:creationId xmlns="" xmlns:a16="http://schemas.microsoft.com/office/drawing/2014/main" id="{B50045BB-62E5-4956-8819-0BAA4D4DFB23}"/>
                  </a:ext>
                </a:extLst>
              </p:cNvPr>
              <p:cNvCxnSpPr/>
              <p:nvPr/>
            </p:nvCxnSpPr>
            <p:spPr>
              <a:xfrm flipH="1">
                <a:off x="10689431" y="264319"/>
                <a:ext cx="376238" cy="37623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Скругленная соединительная линия 54">
                <a:extLst>
                  <a:ext uri="{FF2B5EF4-FFF2-40B4-BE49-F238E27FC236}">
                    <a16:creationId xmlns="" xmlns:a16="http://schemas.microsoft.com/office/drawing/2014/main" id="{5CC4B262-93EE-48FF-8698-00943135FD79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7440000">
                <a:off x="10691683" y="222563"/>
                <a:ext cx="152662" cy="152662"/>
              </a:xfrm>
              <a:prstGeom prst="curved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Равно 104">
                <a:extLst>
                  <a:ext uri="{FF2B5EF4-FFF2-40B4-BE49-F238E27FC236}">
                    <a16:creationId xmlns="" xmlns:a16="http://schemas.microsoft.com/office/drawing/2014/main" id="{5C56AEDB-F781-490D-909E-8B0CC4EA1477}"/>
                  </a:ext>
                </a:extLst>
              </p:cNvPr>
              <p:cNvSpPr/>
              <p:nvPr/>
            </p:nvSpPr>
            <p:spPr>
              <a:xfrm>
                <a:off x="10885928" y="439338"/>
                <a:ext cx="272610" cy="272610"/>
              </a:xfrm>
              <a:prstGeom prst="mathEqual">
                <a:avLst>
                  <a:gd name="adj1" fmla="val 9544"/>
                  <a:gd name="adj2" fmla="val 25154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06" name="Группа 105">
              <a:extLst>
                <a:ext uri="{FF2B5EF4-FFF2-40B4-BE49-F238E27FC236}">
                  <a16:creationId xmlns="" xmlns:a16="http://schemas.microsoft.com/office/drawing/2014/main" id="{BDCE92C7-011A-4247-AACA-760183AFCF1D}"/>
                </a:ext>
              </a:extLst>
            </p:cNvPr>
            <p:cNvGrpSpPr/>
            <p:nvPr/>
          </p:nvGrpSpPr>
          <p:grpSpPr>
            <a:xfrm>
              <a:off x="7400574" y="1931861"/>
              <a:ext cx="841685" cy="841685"/>
              <a:chOff x="10885928" y="2136972"/>
              <a:chExt cx="904875" cy="904875"/>
            </a:xfrm>
          </p:grpSpPr>
          <p:sp>
            <p:nvSpPr>
              <p:cNvPr id="107" name="Скругленный прямоугольник 57">
                <a:extLst>
                  <a:ext uri="{FF2B5EF4-FFF2-40B4-BE49-F238E27FC236}">
                    <a16:creationId xmlns="" xmlns:a16="http://schemas.microsoft.com/office/drawing/2014/main" id="{976D6DB3-E5EC-4CF3-A513-B76E1244D71A}"/>
                  </a:ext>
                </a:extLst>
              </p:cNvPr>
              <p:cNvSpPr/>
              <p:nvPr/>
            </p:nvSpPr>
            <p:spPr>
              <a:xfrm>
                <a:off x="10885928" y="2136972"/>
                <a:ext cx="904875" cy="904875"/>
              </a:xfrm>
              <a:prstGeom prst="roundRect">
                <a:avLst/>
              </a:prstGeom>
              <a:noFill/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08" name="Группа 107">
                <a:extLst>
                  <a:ext uri="{FF2B5EF4-FFF2-40B4-BE49-F238E27FC236}">
                    <a16:creationId xmlns="" xmlns:a16="http://schemas.microsoft.com/office/drawing/2014/main" id="{1E5ABD50-A7DB-475E-B097-25C9106D7011}"/>
                  </a:ext>
                </a:extLst>
              </p:cNvPr>
              <p:cNvGrpSpPr/>
              <p:nvPr/>
            </p:nvGrpSpPr>
            <p:grpSpPr>
              <a:xfrm>
                <a:off x="10981495" y="2319474"/>
                <a:ext cx="713740" cy="539872"/>
                <a:chOff x="5007610" y="2303005"/>
                <a:chExt cx="713740" cy="539872"/>
              </a:xfrm>
            </p:grpSpPr>
            <p:cxnSp>
              <p:nvCxnSpPr>
                <p:cNvPr id="109" name="Прямая соединительная линия 108">
                  <a:extLst>
                    <a:ext uri="{FF2B5EF4-FFF2-40B4-BE49-F238E27FC236}">
                      <a16:creationId xmlns="" xmlns:a16="http://schemas.microsoft.com/office/drawing/2014/main" id="{1827768B-BB01-47B1-93E1-5ECD1C601AE8}"/>
                    </a:ext>
                  </a:extLst>
                </p:cNvPr>
                <p:cNvCxnSpPr/>
                <p:nvPr/>
              </p:nvCxnSpPr>
              <p:spPr>
                <a:xfrm>
                  <a:off x="5643562" y="2572941"/>
                  <a:ext cx="7778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Прямая соединительная линия 109">
                  <a:extLst>
                    <a:ext uri="{FF2B5EF4-FFF2-40B4-BE49-F238E27FC236}">
                      <a16:creationId xmlns="" xmlns:a16="http://schemas.microsoft.com/office/drawing/2014/main" id="{AAE89DA2-ED17-4E4B-94FA-1D6E0732EEA6}"/>
                    </a:ext>
                  </a:extLst>
                </p:cNvPr>
                <p:cNvCxnSpPr/>
                <p:nvPr/>
              </p:nvCxnSpPr>
              <p:spPr>
                <a:xfrm>
                  <a:off x="5007610" y="2572941"/>
                  <a:ext cx="7778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Прямоугольник 110">
                  <a:extLst>
                    <a:ext uri="{FF2B5EF4-FFF2-40B4-BE49-F238E27FC236}">
                      <a16:creationId xmlns="" xmlns:a16="http://schemas.microsoft.com/office/drawing/2014/main" id="{C81A63A4-8834-482F-A72F-57454F2309AD}"/>
                    </a:ext>
                  </a:extLst>
                </p:cNvPr>
                <p:cNvSpPr/>
                <p:nvPr/>
              </p:nvSpPr>
              <p:spPr>
                <a:xfrm>
                  <a:off x="5085398" y="2478882"/>
                  <a:ext cx="558164" cy="18811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112" name="Группа 111">
                  <a:extLst>
                    <a:ext uri="{FF2B5EF4-FFF2-40B4-BE49-F238E27FC236}">
                      <a16:creationId xmlns="" xmlns:a16="http://schemas.microsoft.com/office/drawing/2014/main" id="{922919EA-89A3-43CB-AFCC-A1D0355A012B}"/>
                    </a:ext>
                  </a:extLst>
                </p:cNvPr>
                <p:cNvGrpSpPr/>
                <p:nvPr/>
              </p:nvGrpSpPr>
              <p:grpSpPr>
                <a:xfrm>
                  <a:off x="5364480" y="2303005"/>
                  <a:ext cx="229647" cy="269936"/>
                  <a:chOff x="5364480" y="2303005"/>
                  <a:chExt cx="229647" cy="269936"/>
                </a:xfrm>
              </p:grpSpPr>
              <p:sp>
                <p:nvSpPr>
                  <p:cNvPr id="118" name="Равнобедренный треугольник 117">
                    <a:extLst>
                      <a:ext uri="{FF2B5EF4-FFF2-40B4-BE49-F238E27FC236}">
                        <a16:creationId xmlns="" xmlns:a16="http://schemas.microsoft.com/office/drawing/2014/main" id="{882D3519-E849-4D2A-929F-E28A635B070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441780" y="2408351"/>
                    <a:ext cx="163632" cy="141062"/>
                  </a:xfrm>
                  <a:prstGeom prst="triangl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19" name="Прямая соединительная линия 118">
                    <a:extLst>
                      <a:ext uri="{FF2B5EF4-FFF2-40B4-BE49-F238E27FC236}">
                        <a16:creationId xmlns="" xmlns:a16="http://schemas.microsoft.com/office/drawing/2014/main" id="{90EBA865-CA30-4DBA-9739-5A315275435F}"/>
                      </a:ext>
                    </a:extLst>
                  </p:cNvPr>
                  <p:cNvCxnSpPr/>
                  <p:nvPr/>
                </p:nvCxnSpPr>
                <p:spPr>
                  <a:xfrm>
                    <a:off x="5453065" y="2378869"/>
                    <a:ext cx="0" cy="1940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Прямая соединительная линия 119">
                    <a:extLst>
                      <a:ext uri="{FF2B5EF4-FFF2-40B4-BE49-F238E27FC236}">
                        <a16:creationId xmlns="" xmlns:a16="http://schemas.microsoft.com/office/drawing/2014/main" id="{8847C265-E4AD-42F0-8F7E-8F7A239B7029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5364480" y="2378869"/>
                    <a:ext cx="88585" cy="5953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Прямая соединительная линия 120">
                    <a:extLst>
                      <a:ext uri="{FF2B5EF4-FFF2-40B4-BE49-F238E27FC236}">
                        <a16:creationId xmlns="" xmlns:a16="http://schemas.microsoft.com/office/drawing/2014/main" id="{A8738157-73DC-4AEC-82BD-C376BE86060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364480" y="2303005"/>
                    <a:ext cx="0" cy="8181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Группа 112">
                  <a:extLst>
                    <a:ext uri="{FF2B5EF4-FFF2-40B4-BE49-F238E27FC236}">
                      <a16:creationId xmlns="" xmlns:a16="http://schemas.microsoft.com/office/drawing/2014/main" id="{734BF001-19F4-47A9-8085-859B98C27A24}"/>
                    </a:ext>
                  </a:extLst>
                </p:cNvPr>
                <p:cNvGrpSpPr/>
                <p:nvPr/>
              </p:nvGrpSpPr>
              <p:grpSpPr>
                <a:xfrm rot="10800000">
                  <a:off x="5145630" y="2572941"/>
                  <a:ext cx="229647" cy="269936"/>
                  <a:chOff x="5364480" y="2303005"/>
                  <a:chExt cx="229647" cy="269936"/>
                </a:xfrm>
              </p:grpSpPr>
              <p:sp>
                <p:nvSpPr>
                  <p:cNvPr id="114" name="Равнобедренный треугольник 113">
                    <a:extLst>
                      <a:ext uri="{FF2B5EF4-FFF2-40B4-BE49-F238E27FC236}">
                        <a16:creationId xmlns="" xmlns:a16="http://schemas.microsoft.com/office/drawing/2014/main" id="{A9C1F0E8-78F6-4408-AFA3-AECF12FEA0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441780" y="2408351"/>
                    <a:ext cx="163632" cy="141062"/>
                  </a:xfrm>
                  <a:prstGeom prst="triangle">
                    <a:avLst/>
                  </a:prstGeom>
                  <a:solidFill>
                    <a:schemeClr val="tx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15" name="Прямая соединительная линия 114">
                    <a:extLst>
                      <a:ext uri="{FF2B5EF4-FFF2-40B4-BE49-F238E27FC236}">
                        <a16:creationId xmlns="" xmlns:a16="http://schemas.microsoft.com/office/drawing/2014/main" id="{A86588D8-E255-41FC-AC89-EFC87085E4B3}"/>
                      </a:ext>
                    </a:extLst>
                  </p:cNvPr>
                  <p:cNvCxnSpPr/>
                  <p:nvPr/>
                </p:nvCxnSpPr>
                <p:spPr>
                  <a:xfrm>
                    <a:off x="5453065" y="2378869"/>
                    <a:ext cx="0" cy="19407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Прямая соединительная линия 115">
                    <a:extLst>
                      <a:ext uri="{FF2B5EF4-FFF2-40B4-BE49-F238E27FC236}">
                        <a16:creationId xmlns="" xmlns:a16="http://schemas.microsoft.com/office/drawing/2014/main" id="{1FE2C222-8680-411D-AE91-C3EEF02285B0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5364480" y="2378869"/>
                    <a:ext cx="88585" cy="5953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Прямая соединительная линия 116">
                    <a:extLst>
                      <a:ext uri="{FF2B5EF4-FFF2-40B4-BE49-F238E27FC236}">
                        <a16:creationId xmlns="" xmlns:a16="http://schemas.microsoft.com/office/drawing/2014/main" id="{99097A58-6218-4A80-929B-7B1E6C799A1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5364480" y="2303005"/>
                    <a:ext cx="0" cy="8181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22" name="Прямоугольник 121">
              <a:extLst>
                <a:ext uri="{FF2B5EF4-FFF2-40B4-BE49-F238E27FC236}">
                  <a16:creationId xmlns="" xmlns:a16="http://schemas.microsoft.com/office/drawing/2014/main" id="{6739D9DF-8C5E-49B7-A6F2-587B9C036519}"/>
                </a:ext>
              </a:extLst>
            </p:cNvPr>
            <p:cNvSpPr/>
            <p:nvPr/>
          </p:nvSpPr>
          <p:spPr>
            <a:xfrm>
              <a:off x="9641845" y="5804409"/>
              <a:ext cx="17344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accent1">
                      <a:lumMod val="50000"/>
                    </a:schemeClr>
                  </a:solidFill>
                </a:rPr>
                <a:t>Суперконденсаторы</a:t>
              </a:r>
              <a:endParaRPr lang="ru-RU" sz="1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23" name="Группа 122">
              <a:extLst>
                <a:ext uri="{FF2B5EF4-FFF2-40B4-BE49-F238E27FC236}">
                  <a16:creationId xmlns="" xmlns:a16="http://schemas.microsoft.com/office/drawing/2014/main" id="{96CE9636-AF75-43A7-A99F-F0DCF67E9713}"/>
                </a:ext>
              </a:extLst>
            </p:cNvPr>
            <p:cNvGrpSpPr/>
            <p:nvPr/>
          </p:nvGrpSpPr>
          <p:grpSpPr>
            <a:xfrm>
              <a:off x="8781828" y="5092340"/>
              <a:ext cx="318954" cy="232939"/>
              <a:chOff x="5243830" y="4681299"/>
              <a:chExt cx="685800" cy="500853"/>
            </a:xfrm>
          </p:grpSpPr>
          <p:cxnSp>
            <p:nvCxnSpPr>
              <p:cNvPr id="124" name="Прямая соединительная линия 123">
                <a:extLst>
                  <a:ext uri="{FF2B5EF4-FFF2-40B4-BE49-F238E27FC236}">
                    <a16:creationId xmlns="" xmlns:a16="http://schemas.microsoft.com/office/drawing/2014/main" id="{3A960821-4746-4DC7-BBA4-14EE1260812C}"/>
                  </a:ext>
                </a:extLst>
              </p:cNvPr>
              <p:cNvCxnSpPr/>
              <p:nvPr/>
            </p:nvCxnSpPr>
            <p:spPr>
              <a:xfrm>
                <a:off x="5243830" y="4931728"/>
                <a:ext cx="2698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>
                <a:extLst>
                  <a:ext uri="{FF2B5EF4-FFF2-40B4-BE49-F238E27FC236}">
                    <a16:creationId xmlns="" xmlns:a16="http://schemas.microsoft.com/office/drawing/2014/main" id="{90C8F2C8-B29E-40E7-9961-2532FF6AB71B}"/>
                  </a:ext>
                </a:extLst>
              </p:cNvPr>
              <p:cNvCxnSpPr/>
              <p:nvPr/>
            </p:nvCxnSpPr>
            <p:spPr>
              <a:xfrm>
                <a:off x="5523230" y="4790439"/>
                <a:ext cx="6350" cy="2825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>
                <a:extLst>
                  <a:ext uri="{FF2B5EF4-FFF2-40B4-BE49-F238E27FC236}">
                    <a16:creationId xmlns="" xmlns:a16="http://schemas.microsoft.com/office/drawing/2014/main" id="{6DBC13D2-ACC8-4FF8-B7C9-157E5CD47F5D}"/>
                  </a:ext>
                </a:extLst>
              </p:cNvPr>
              <p:cNvCxnSpPr/>
              <p:nvPr/>
            </p:nvCxnSpPr>
            <p:spPr>
              <a:xfrm>
                <a:off x="5650230" y="4681299"/>
                <a:ext cx="0" cy="5008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>
                <a:extLst>
                  <a:ext uri="{FF2B5EF4-FFF2-40B4-BE49-F238E27FC236}">
                    <a16:creationId xmlns="" xmlns:a16="http://schemas.microsoft.com/office/drawing/2014/main" id="{6C4BC42E-3982-410E-A0FF-2E32E9653C74}"/>
                  </a:ext>
                </a:extLst>
              </p:cNvPr>
              <p:cNvCxnSpPr/>
              <p:nvPr/>
            </p:nvCxnSpPr>
            <p:spPr>
              <a:xfrm>
                <a:off x="5659755" y="4931728"/>
                <a:ext cx="2698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Группа 127">
              <a:extLst>
                <a:ext uri="{FF2B5EF4-FFF2-40B4-BE49-F238E27FC236}">
                  <a16:creationId xmlns="" xmlns:a16="http://schemas.microsoft.com/office/drawing/2014/main" id="{70CF1684-0114-4185-B2AC-A0DC3223836B}"/>
                </a:ext>
              </a:extLst>
            </p:cNvPr>
            <p:cNvGrpSpPr/>
            <p:nvPr/>
          </p:nvGrpSpPr>
          <p:grpSpPr>
            <a:xfrm>
              <a:off x="8400916" y="5479211"/>
              <a:ext cx="318954" cy="232939"/>
              <a:chOff x="5243830" y="4681299"/>
              <a:chExt cx="685800" cy="500853"/>
            </a:xfrm>
          </p:grpSpPr>
          <p:cxnSp>
            <p:nvCxnSpPr>
              <p:cNvPr id="129" name="Прямая соединительная линия 128">
                <a:extLst>
                  <a:ext uri="{FF2B5EF4-FFF2-40B4-BE49-F238E27FC236}">
                    <a16:creationId xmlns="" xmlns:a16="http://schemas.microsoft.com/office/drawing/2014/main" id="{9A4E2C78-DE72-4063-A9EE-22C94A15AF51}"/>
                  </a:ext>
                </a:extLst>
              </p:cNvPr>
              <p:cNvCxnSpPr/>
              <p:nvPr/>
            </p:nvCxnSpPr>
            <p:spPr>
              <a:xfrm>
                <a:off x="5243830" y="4931728"/>
                <a:ext cx="2698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>
                <a:extLst>
                  <a:ext uri="{FF2B5EF4-FFF2-40B4-BE49-F238E27FC236}">
                    <a16:creationId xmlns="" xmlns:a16="http://schemas.microsoft.com/office/drawing/2014/main" id="{90F9A91A-10C4-4712-9379-C5706FFCBE91}"/>
                  </a:ext>
                </a:extLst>
              </p:cNvPr>
              <p:cNvCxnSpPr/>
              <p:nvPr/>
            </p:nvCxnSpPr>
            <p:spPr>
              <a:xfrm>
                <a:off x="5523230" y="4790439"/>
                <a:ext cx="6350" cy="2825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>
                <a:extLst>
                  <a:ext uri="{FF2B5EF4-FFF2-40B4-BE49-F238E27FC236}">
                    <a16:creationId xmlns="" xmlns:a16="http://schemas.microsoft.com/office/drawing/2014/main" id="{FECC4CB8-F106-45D4-8C03-9E68B8273E52}"/>
                  </a:ext>
                </a:extLst>
              </p:cNvPr>
              <p:cNvCxnSpPr/>
              <p:nvPr/>
            </p:nvCxnSpPr>
            <p:spPr>
              <a:xfrm>
                <a:off x="5650230" y="4681299"/>
                <a:ext cx="0" cy="5008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>
                <a:extLst>
                  <a:ext uri="{FF2B5EF4-FFF2-40B4-BE49-F238E27FC236}">
                    <a16:creationId xmlns="" xmlns:a16="http://schemas.microsoft.com/office/drawing/2014/main" id="{DB24A076-E64C-423E-9FD8-229DA9104E97}"/>
                  </a:ext>
                </a:extLst>
              </p:cNvPr>
              <p:cNvCxnSpPr/>
              <p:nvPr/>
            </p:nvCxnSpPr>
            <p:spPr>
              <a:xfrm>
                <a:off x="5659755" y="4931728"/>
                <a:ext cx="2698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Группа 132">
              <a:extLst>
                <a:ext uri="{FF2B5EF4-FFF2-40B4-BE49-F238E27FC236}">
                  <a16:creationId xmlns="" xmlns:a16="http://schemas.microsoft.com/office/drawing/2014/main" id="{DBA6C036-4189-4DFD-A29A-7FB98EE81760}"/>
                </a:ext>
              </a:extLst>
            </p:cNvPr>
            <p:cNvGrpSpPr/>
            <p:nvPr/>
          </p:nvGrpSpPr>
          <p:grpSpPr>
            <a:xfrm>
              <a:off x="8781828" y="5479211"/>
              <a:ext cx="318954" cy="232939"/>
              <a:chOff x="5243830" y="4681299"/>
              <a:chExt cx="685800" cy="500853"/>
            </a:xfrm>
          </p:grpSpPr>
          <p:cxnSp>
            <p:nvCxnSpPr>
              <p:cNvPr id="134" name="Прямая соединительная линия 133">
                <a:extLst>
                  <a:ext uri="{FF2B5EF4-FFF2-40B4-BE49-F238E27FC236}">
                    <a16:creationId xmlns="" xmlns:a16="http://schemas.microsoft.com/office/drawing/2014/main" id="{596E950F-D7EA-4F31-ACC2-8ACD5321BED9}"/>
                  </a:ext>
                </a:extLst>
              </p:cNvPr>
              <p:cNvCxnSpPr/>
              <p:nvPr/>
            </p:nvCxnSpPr>
            <p:spPr>
              <a:xfrm>
                <a:off x="5243830" y="4931728"/>
                <a:ext cx="2698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>
                <a:extLst>
                  <a:ext uri="{FF2B5EF4-FFF2-40B4-BE49-F238E27FC236}">
                    <a16:creationId xmlns="" xmlns:a16="http://schemas.microsoft.com/office/drawing/2014/main" id="{3091C66C-6247-4496-918E-2B5F756894A4}"/>
                  </a:ext>
                </a:extLst>
              </p:cNvPr>
              <p:cNvCxnSpPr/>
              <p:nvPr/>
            </p:nvCxnSpPr>
            <p:spPr>
              <a:xfrm>
                <a:off x="5523230" y="4790439"/>
                <a:ext cx="6350" cy="2825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135">
                <a:extLst>
                  <a:ext uri="{FF2B5EF4-FFF2-40B4-BE49-F238E27FC236}">
                    <a16:creationId xmlns="" xmlns:a16="http://schemas.microsoft.com/office/drawing/2014/main" id="{1454805B-E8C1-4242-A05C-9B1B7880816B}"/>
                  </a:ext>
                </a:extLst>
              </p:cNvPr>
              <p:cNvCxnSpPr/>
              <p:nvPr/>
            </p:nvCxnSpPr>
            <p:spPr>
              <a:xfrm>
                <a:off x="5650230" y="4681299"/>
                <a:ext cx="0" cy="5008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136">
                <a:extLst>
                  <a:ext uri="{FF2B5EF4-FFF2-40B4-BE49-F238E27FC236}">
                    <a16:creationId xmlns="" xmlns:a16="http://schemas.microsoft.com/office/drawing/2014/main" id="{48663FFE-0BBD-466E-8E49-140550691CBD}"/>
                  </a:ext>
                </a:extLst>
              </p:cNvPr>
              <p:cNvCxnSpPr/>
              <p:nvPr/>
            </p:nvCxnSpPr>
            <p:spPr>
              <a:xfrm>
                <a:off x="5659755" y="4931728"/>
                <a:ext cx="2698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Прямоугольник 137">
              <a:extLst>
                <a:ext uri="{FF2B5EF4-FFF2-40B4-BE49-F238E27FC236}">
                  <a16:creationId xmlns="" xmlns:a16="http://schemas.microsoft.com/office/drawing/2014/main" id="{331696A1-F244-4B84-915F-A516EE92B875}"/>
                </a:ext>
              </a:extLst>
            </p:cNvPr>
            <p:cNvSpPr/>
            <p:nvPr/>
          </p:nvSpPr>
          <p:spPr>
            <a:xfrm>
              <a:off x="8511766" y="5815829"/>
              <a:ext cx="4828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АКБ</a:t>
              </a:r>
            </a:p>
          </p:txBody>
        </p:sp>
        <p:sp>
          <p:nvSpPr>
            <p:cNvPr id="139" name="Овал 138">
              <a:extLst>
                <a:ext uri="{FF2B5EF4-FFF2-40B4-BE49-F238E27FC236}">
                  <a16:creationId xmlns="" xmlns:a16="http://schemas.microsoft.com/office/drawing/2014/main" id="{470617DC-8E4B-4A1D-B464-C17F6EC9370E}"/>
                </a:ext>
              </a:extLst>
            </p:cNvPr>
            <p:cNvSpPr/>
            <p:nvPr/>
          </p:nvSpPr>
          <p:spPr>
            <a:xfrm>
              <a:off x="9347151" y="4662883"/>
              <a:ext cx="78112" cy="7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="" xmlns:a16="http://schemas.microsoft.com/office/drawing/2014/main" id="{9908FCE7-61F5-4A89-AA57-8EDEA939CE3B}"/>
                </a:ext>
              </a:extLst>
            </p:cNvPr>
            <p:cNvSpPr/>
            <p:nvPr/>
          </p:nvSpPr>
          <p:spPr>
            <a:xfrm>
              <a:off x="8086032" y="3052858"/>
              <a:ext cx="3756278" cy="1311801"/>
            </a:xfrm>
            <a:prstGeom prst="rect">
              <a:avLst/>
            </a:prstGeom>
            <a:noFill/>
            <a:ln w="19050">
              <a:solidFill>
                <a:srgbClr val="FFEBAB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1" name="Прямоугольник 140">
              <a:extLst>
                <a:ext uri="{FF2B5EF4-FFF2-40B4-BE49-F238E27FC236}">
                  <a16:creationId xmlns="" xmlns:a16="http://schemas.microsoft.com/office/drawing/2014/main" id="{C60AFE37-486B-4801-802E-7841E06922B3}"/>
                </a:ext>
              </a:extLst>
            </p:cNvPr>
            <p:cNvSpPr/>
            <p:nvPr/>
          </p:nvSpPr>
          <p:spPr>
            <a:xfrm>
              <a:off x="6809921" y="1604073"/>
              <a:ext cx="4016945" cy="1269173"/>
            </a:xfrm>
            <a:prstGeom prst="rect">
              <a:avLst/>
            </a:prstGeom>
            <a:noFill/>
            <a:ln w="19050">
              <a:solidFill>
                <a:srgbClr val="BFCFEB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2" name="Прямоугольник 141">
              <a:extLst>
                <a:ext uri="{FF2B5EF4-FFF2-40B4-BE49-F238E27FC236}">
                  <a16:creationId xmlns="" xmlns:a16="http://schemas.microsoft.com/office/drawing/2014/main" id="{89C07C54-C1FB-4FC9-B85D-5E2A6D992CB2}"/>
                </a:ext>
              </a:extLst>
            </p:cNvPr>
            <p:cNvSpPr/>
            <p:nvPr/>
          </p:nvSpPr>
          <p:spPr>
            <a:xfrm>
              <a:off x="9164570" y="1603342"/>
              <a:ext cx="16892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Шкаф подключения и распределения</a:t>
              </a:r>
            </a:p>
          </p:txBody>
        </p:sp>
        <p:sp>
          <p:nvSpPr>
            <p:cNvPr id="143" name="Прямоугольник 142">
              <a:extLst>
                <a:ext uri="{FF2B5EF4-FFF2-40B4-BE49-F238E27FC236}">
                  <a16:creationId xmlns="" xmlns:a16="http://schemas.microsoft.com/office/drawing/2014/main" id="{6D037F78-4A37-4F41-9BB1-32FA17CBABBC}"/>
                </a:ext>
              </a:extLst>
            </p:cNvPr>
            <p:cNvSpPr/>
            <p:nvPr/>
          </p:nvSpPr>
          <p:spPr>
            <a:xfrm>
              <a:off x="10178507" y="3080739"/>
              <a:ext cx="1689273" cy="68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Двунаправленный</a:t>
              </a:r>
            </a:p>
            <a:p>
              <a:pPr algn="r"/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модульный преобразователь</a:t>
              </a:r>
            </a:p>
          </p:txBody>
        </p:sp>
        <p:sp>
          <p:nvSpPr>
            <p:cNvPr id="144" name="Прямоугольник 143">
              <a:extLst>
                <a:ext uri="{FF2B5EF4-FFF2-40B4-BE49-F238E27FC236}">
                  <a16:creationId xmlns="" xmlns:a16="http://schemas.microsoft.com/office/drawing/2014/main" id="{C4A7FD5F-526A-4D9F-B99F-F417CCA136CC}"/>
                </a:ext>
              </a:extLst>
            </p:cNvPr>
            <p:cNvSpPr/>
            <p:nvPr/>
          </p:nvSpPr>
          <p:spPr>
            <a:xfrm>
              <a:off x="10139897" y="4548229"/>
              <a:ext cx="16892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Модули</a:t>
              </a:r>
              <a:b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хранения</a:t>
              </a:r>
            </a:p>
          </p:txBody>
        </p:sp>
        <p:sp>
          <p:nvSpPr>
            <p:cNvPr id="145" name="Скругленный прямоугольник 137">
              <a:extLst>
                <a:ext uri="{FF2B5EF4-FFF2-40B4-BE49-F238E27FC236}">
                  <a16:creationId xmlns="" xmlns:a16="http://schemas.microsoft.com/office/drawing/2014/main" id="{D1B7D923-F071-436B-9554-2717B96A00DB}"/>
                </a:ext>
              </a:extLst>
            </p:cNvPr>
            <p:cNvSpPr/>
            <p:nvPr/>
          </p:nvSpPr>
          <p:spPr>
            <a:xfrm>
              <a:off x="6280561" y="4894378"/>
              <a:ext cx="1208483" cy="841685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BMS</a:t>
              </a:r>
              <a:endParaRPr lang="ru-RU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6" name="Скругленный прямоугольник 138">
              <a:extLst>
                <a:ext uri="{FF2B5EF4-FFF2-40B4-BE49-F238E27FC236}">
                  <a16:creationId xmlns="" xmlns:a16="http://schemas.microsoft.com/office/drawing/2014/main" id="{A48E8631-753C-4DC6-A25B-4A75CED132D4}"/>
                </a:ext>
              </a:extLst>
            </p:cNvPr>
            <p:cNvSpPr/>
            <p:nvPr/>
          </p:nvSpPr>
          <p:spPr>
            <a:xfrm>
              <a:off x="6286099" y="3405577"/>
              <a:ext cx="1195179" cy="841685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</a:rPr>
                <a:t>Система управления</a:t>
              </a:r>
            </a:p>
          </p:txBody>
        </p:sp>
        <p:grpSp>
          <p:nvGrpSpPr>
            <p:cNvPr id="147" name="Группа 146">
              <a:extLst>
                <a:ext uri="{FF2B5EF4-FFF2-40B4-BE49-F238E27FC236}">
                  <a16:creationId xmlns="" xmlns:a16="http://schemas.microsoft.com/office/drawing/2014/main" id="{928FE82C-F0BC-4999-946A-DC3C8270B944}"/>
                </a:ext>
              </a:extLst>
            </p:cNvPr>
            <p:cNvGrpSpPr/>
            <p:nvPr/>
          </p:nvGrpSpPr>
          <p:grpSpPr>
            <a:xfrm>
              <a:off x="9597434" y="4973641"/>
              <a:ext cx="841685" cy="841685"/>
              <a:chOff x="6851014" y="4479290"/>
              <a:chExt cx="904875" cy="904875"/>
            </a:xfrm>
          </p:grpSpPr>
          <p:sp>
            <p:nvSpPr>
              <p:cNvPr id="148" name="Скругленный прямоугольник 44">
                <a:extLst>
                  <a:ext uri="{FF2B5EF4-FFF2-40B4-BE49-F238E27FC236}">
                    <a16:creationId xmlns="" xmlns:a16="http://schemas.microsoft.com/office/drawing/2014/main" id="{53CC33DB-2202-4659-AF13-A1335C575C18}"/>
                  </a:ext>
                </a:extLst>
              </p:cNvPr>
              <p:cNvSpPr/>
              <p:nvPr/>
            </p:nvSpPr>
            <p:spPr>
              <a:xfrm>
                <a:off x="6851014" y="4479290"/>
                <a:ext cx="904875" cy="904875"/>
              </a:xfrm>
              <a:prstGeom prst="roundRect">
                <a:avLst/>
              </a:prstGeom>
              <a:noFill/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149" name="Группа 148">
                <a:extLst>
                  <a:ext uri="{FF2B5EF4-FFF2-40B4-BE49-F238E27FC236}">
                    <a16:creationId xmlns="" xmlns:a16="http://schemas.microsoft.com/office/drawing/2014/main" id="{9C1763F6-3774-4CF8-A175-54E7F5A3616E}"/>
                  </a:ext>
                </a:extLst>
              </p:cNvPr>
              <p:cNvGrpSpPr/>
              <p:nvPr/>
            </p:nvGrpSpPr>
            <p:grpSpPr>
              <a:xfrm>
                <a:off x="6930786" y="4602916"/>
                <a:ext cx="342900" cy="250428"/>
                <a:chOff x="6960552" y="4681299"/>
                <a:chExt cx="685800" cy="500855"/>
              </a:xfrm>
            </p:grpSpPr>
            <p:cxnSp>
              <p:nvCxnSpPr>
                <p:cNvPr id="165" name="Прямая соединительная линия 164">
                  <a:extLst>
                    <a:ext uri="{FF2B5EF4-FFF2-40B4-BE49-F238E27FC236}">
                      <a16:creationId xmlns="" xmlns:a16="http://schemas.microsoft.com/office/drawing/2014/main" id="{4927BE10-9BDF-4F08-8142-343E323EC7C0}"/>
                    </a:ext>
                  </a:extLst>
                </p:cNvPr>
                <p:cNvCxnSpPr/>
                <p:nvPr/>
              </p:nvCxnSpPr>
              <p:spPr>
                <a:xfrm>
                  <a:off x="6960552" y="4931728"/>
                  <a:ext cx="26987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Прямая соединительная линия 165">
                  <a:extLst>
                    <a:ext uri="{FF2B5EF4-FFF2-40B4-BE49-F238E27FC236}">
                      <a16:creationId xmlns="" xmlns:a16="http://schemas.microsoft.com/office/drawing/2014/main" id="{E6D15DEF-4397-4412-857A-C5D6757E1EC3}"/>
                    </a:ext>
                  </a:extLst>
                </p:cNvPr>
                <p:cNvCxnSpPr/>
                <p:nvPr/>
              </p:nvCxnSpPr>
              <p:spPr>
                <a:xfrm>
                  <a:off x="7366952" y="4681299"/>
                  <a:ext cx="0" cy="50085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Прямая соединительная линия 166">
                  <a:extLst>
                    <a:ext uri="{FF2B5EF4-FFF2-40B4-BE49-F238E27FC236}">
                      <a16:creationId xmlns="" xmlns:a16="http://schemas.microsoft.com/office/drawing/2014/main" id="{66752DB8-D013-4B3C-9A33-F536A8637DC7}"/>
                    </a:ext>
                  </a:extLst>
                </p:cNvPr>
                <p:cNvCxnSpPr/>
                <p:nvPr/>
              </p:nvCxnSpPr>
              <p:spPr>
                <a:xfrm>
                  <a:off x="7376477" y="4931728"/>
                  <a:ext cx="26987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Прямая соединительная линия 167">
                  <a:extLst>
                    <a:ext uri="{FF2B5EF4-FFF2-40B4-BE49-F238E27FC236}">
                      <a16:creationId xmlns="" xmlns:a16="http://schemas.microsoft.com/office/drawing/2014/main" id="{48B6FA68-E7E9-49AF-86E6-AF49D0416094}"/>
                    </a:ext>
                  </a:extLst>
                </p:cNvPr>
                <p:cNvCxnSpPr/>
                <p:nvPr/>
              </p:nvCxnSpPr>
              <p:spPr>
                <a:xfrm>
                  <a:off x="7242333" y="4681301"/>
                  <a:ext cx="0" cy="50085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0" name="Группа 149">
                <a:extLst>
                  <a:ext uri="{FF2B5EF4-FFF2-40B4-BE49-F238E27FC236}">
                    <a16:creationId xmlns="" xmlns:a16="http://schemas.microsoft.com/office/drawing/2014/main" id="{52B61D51-AE10-444D-9B5E-D8573E7BCF2F}"/>
                  </a:ext>
                </a:extLst>
              </p:cNvPr>
              <p:cNvGrpSpPr/>
              <p:nvPr/>
            </p:nvGrpSpPr>
            <p:grpSpPr>
              <a:xfrm>
                <a:off x="7348556" y="4602916"/>
                <a:ext cx="342900" cy="250428"/>
                <a:chOff x="6960552" y="4681299"/>
                <a:chExt cx="685800" cy="500855"/>
              </a:xfrm>
            </p:grpSpPr>
            <p:cxnSp>
              <p:nvCxnSpPr>
                <p:cNvPr id="161" name="Прямая соединительная линия 160">
                  <a:extLst>
                    <a:ext uri="{FF2B5EF4-FFF2-40B4-BE49-F238E27FC236}">
                      <a16:creationId xmlns="" xmlns:a16="http://schemas.microsoft.com/office/drawing/2014/main" id="{410E24C2-F475-417B-9270-899E68538657}"/>
                    </a:ext>
                  </a:extLst>
                </p:cNvPr>
                <p:cNvCxnSpPr/>
                <p:nvPr/>
              </p:nvCxnSpPr>
              <p:spPr>
                <a:xfrm>
                  <a:off x="6960552" y="4931728"/>
                  <a:ext cx="26987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Прямая соединительная линия 161">
                  <a:extLst>
                    <a:ext uri="{FF2B5EF4-FFF2-40B4-BE49-F238E27FC236}">
                      <a16:creationId xmlns="" xmlns:a16="http://schemas.microsoft.com/office/drawing/2014/main" id="{D98226D6-7596-46CC-A344-405D95A395AF}"/>
                    </a:ext>
                  </a:extLst>
                </p:cNvPr>
                <p:cNvCxnSpPr/>
                <p:nvPr/>
              </p:nvCxnSpPr>
              <p:spPr>
                <a:xfrm>
                  <a:off x="7366952" y="4681299"/>
                  <a:ext cx="0" cy="50085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Прямая соединительная линия 162">
                  <a:extLst>
                    <a:ext uri="{FF2B5EF4-FFF2-40B4-BE49-F238E27FC236}">
                      <a16:creationId xmlns="" xmlns:a16="http://schemas.microsoft.com/office/drawing/2014/main" id="{67CB5557-CEF6-47AB-9500-6E331DDF1C2D}"/>
                    </a:ext>
                  </a:extLst>
                </p:cNvPr>
                <p:cNvCxnSpPr/>
                <p:nvPr/>
              </p:nvCxnSpPr>
              <p:spPr>
                <a:xfrm>
                  <a:off x="7376477" y="4931728"/>
                  <a:ext cx="26987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Прямая соединительная линия 163">
                  <a:extLst>
                    <a:ext uri="{FF2B5EF4-FFF2-40B4-BE49-F238E27FC236}">
                      <a16:creationId xmlns="" xmlns:a16="http://schemas.microsoft.com/office/drawing/2014/main" id="{8F9B9197-F57F-4430-8422-0BA360E0B36C}"/>
                    </a:ext>
                  </a:extLst>
                </p:cNvPr>
                <p:cNvCxnSpPr/>
                <p:nvPr/>
              </p:nvCxnSpPr>
              <p:spPr>
                <a:xfrm>
                  <a:off x="7242333" y="4681301"/>
                  <a:ext cx="0" cy="50085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1" name="Группа 150">
                <a:extLst>
                  <a:ext uri="{FF2B5EF4-FFF2-40B4-BE49-F238E27FC236}">
                    <a16:creationId xmlns="" xmlns:a16="http://schemas.microsoft.com/office/drawing/2014/main" id="{25973652-72EA-4F85-B081-9A74A7B5480C}"/>
                  </a:ext>
                </a:extLst>
              </p:cNvPr>
              <p:cNvGrpSpPr/>
              <p:nvPr/>
            </p:nvGrpSpPr>
            <p:grpSpPr>
              <a:xfrm>
                <a:off x="6928564" y="5022141"/>
                <a:ext cx="342900" cy="250428"/>
                <a:chOff x="6960552" y="4681299"/>
                <a:chExt cx="685800" cy="500855"/>
              </a:xfrm>
            </p:grpSpPr>
            <p:cxnSp>
              <p:nvCxnSpPr>
                <p:cNvPr id="157" name="Прямая соединительная линия 156">
                  <a:extLst>
                    <a:ext uri="{FF2B5EF4-FFF2-40B4-BE49-F238E27FC236}">
                      <a16:creationId xmlns="" xmlns:a16="http://schemas.microsoft.com/office/drawing/2014/main" id="{1070DA5D-2615-4A7A-AD7A-A7EE9F86F77B}"/>
                    </a:ext>
                  </a:extLst>
                </p:cNvPr>
                <p:cNvCxnSpPr/>
                <p:nvPr/>
              </p:nvCxnSpPr>
              <p:spPr>
                <a:xfrm>
                  <a:off x="6960552" y="4931728"/>
                  <a:ext cx="26987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Прямая соединительная линия 157">
                  <a:extLst>
                    <a:ext uri="{FF2B5EF4-FFF2-40B4-BE49-F238E27FC236}">
                      <a16:creationId xmlns="" xmlns:a16="http://schemas.microsoft.com/office/drawing/2014/main" id="{0F19F584-1464-4DCA-B597-38F96320D04F}"/>
                    </a:ext>
                  </a:extLst>
                </p:cNvPr>
                <p:cNvCxnSpPr/>
                <p:nvPr/>
              </p:nvCxnSpPr>
              <p:spPr>
                <a:xfrm>
                  <a:off x="7366952" y="4681299"/>
                  <a:ext cx="0" cy="50085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Прямая соединительная линия 158">
                  <a:extLst>
                    <a:ext uri="{FF2B5EF4-FFF2-40B4-BE49-F238E27FC236}">
                      <a16:creationId xmlns="" xmlns:a16="http://schemas.microsoft.com/office/drawing/2014/main" id="{81056C49-F0E9-41F2-BFE1-AAC28CCE7F83}"/>
                    </a:ext>
                  </a:extLst>
                </p:cNvPr>
                <p:cNvCxnSpPr/>
                <p:nvPr/>
              </p:nvCxnSpPr>
              <p:spPr>
                <a:xfrm>
                  <a:off x="7376477" y="4931728"/>
                  <a:ext cx="26987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Прямая соединительная линия 159">
                  <a:extLst>
                    <a:ext uri="{FF2B5EF4-FFF2-40B4-BE49-F238E27FC236}">
                      <a16:creationId xmlns="" xmlns:a16="http://schemas.microsoft.com/office/drawing/2014/main" id="{F3ACD746-DE8C-4F39-BE62-AAF008DBCC81}"/>
                    </a:ext>
                  </a:extLst>
                </p:cNvPr>
                <p:cNvCxnSpPr/>
                <p:nvPr/>
              </p:nvCxnSpPr>
              <p:spPr>
                <a:xfrm>
                  <a:off x="7242333" y="4681301"/>
                  <a:ext cx="0" cy="50085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2" name="Группа 151">
                <a:extLst>
                  <a:ext uri="{FF2B5EF4-FFF2-40B4-BE49-F238E27FC236}">
                    <a16:creationId xmlns="" xmlns:a16="http://schemas.microsoft.com/office/drawing/2014/main" id="{2ED1CFCF-61F4-40CB-A1C7-E3E56EF7A172}"/>
                  </a:ext>
                </a:extLst>
              </p:cNvPr>
              <p:cNvGrpSpPr/>
              <p:nvPr/>
            </p:nvGrpSpPr>
            <p:grpSpPr>
              <a:xfrm>
                <a:off x="7346334" y="5022141"/>
                <a:ext cx="342900" cy="250428"/>
                <a:chOff x="6960552" y="4681299"/>
                <a:chExt cx="685800" cy="500855"/>
              </a:xfrm>
            </p:grpSpPr>
            <p:cxnSp>
              <p:nvCxnSpPr>
                <p:cNvPr id="153" name="Прямая соединительная линия 152">
                  <a:extLst>
                    <a:ext uri="{FF2B5EF4-FFF2-40B4-BE49-F238E27FC236}">
                      <a16:creationId xmlns="" xmlns:a16="http://schemas.microsoft.com/office/drawing/2014/main" id="{3B4C637D-3447-484B-901D-4DB61F0B9284}"/>
                    </a:ext>
                  </a:extLst>
                </p:cNvPr>
                <p:cNvCxnSpPr/>
                <p:nvPr/>
              </p:nvCxnSpPr>
              <p:spPr>
                <a:xfrm>
                  <a:off x="6960552" y="4931728"/>
                  <a:ext cx="26987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Прямая соединительная линия 153">
                  <a:extLst>
                    <a:ext uri="{FF2B5EF4-FFF2-40B4-BE49-F238E27FC236}">
                      <a16:creationId xmlns="" xmlns:a16="http://schemas.microsoft.com/office/drawing/2014/main" id="{A51D599B-4066-4241-8041-439B67309D38}"/>
                    </a:ext>
                  </a:extLst>
                </p:cNvPr>
                <p:cNvCxnSpPr/>
                <p:nvPr/>
              </p:nvCxnSpPr>
              <p:spPr>
                <a:xfrm>
                  <a:off x="7366952" y="4681299"/>
                  <a:ext cx="0" cy="50085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Прямая соединительная линия 154">
                  <a:extLst>
                    <a:ext uri="{FF2B5EF4-FFF2-40B4-BE49-F238E27FC236}">
                      <a16:creationId xmlns="" xmlns:a16="http://schemas.microsoft.com/office/drawing/2014/main" id="{851D6B9D-F85C-489D-9AD3-383F9C1654E4}"/>
                    </a:ext>
                  </a:extLst>
                </p:cNvPr>
                <p:cNvCxnSpPr/>
                <p:nvPr/>
              </p:nvCxnSpPr>
              <p:spPr>
                <a:xfrm>
                  <a:off x="7376477" y="4931728"/>
                  <a:ext cx="26987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Прямая соединительная линия 155">
                  <a:extLst>
                    <a:ext uri="{FF2B5EF4-FFF2-40B4-BE49-F238E27FC236}">
                      <a16:creationId xmlns="" xmlns:a16="http://schemas.microsoft.com/office/drawing/2014/main" id="{9137DEC7-764A-4126-A937-C28CFA0BA533}"/>
                    </a:ext>
                  </a:extLst>
                </p:cNvPr>
                <p:cNvCxnSpPr/>
                <p:nvPr/>
              </p:nvCxnSpPr>
              <p:spPr>
                <a:xfrm>
                  <a:off x="7242333" y="4681301"/>
                  <a:ext cx="0" cy="500853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9" name="Прямая соединительная линия 168">
              <a:extLst>
                <a:ext uri="{FF2B5EF4-FFF2-40B4-BE49-F238E27FC236}">
                  <a16:creationId xmlns="" xmlns:a16="http://schemas.microsoft.com/office/drawing/2014/main" id="{0824811F-9AE3-42A2-A26A-2B8C2D0A8D22}"/>
                </a:ext>
              </a:extLst>
            </p:cNvPr>
            <p:cNvCxnSpPr>
              <a:cxnSpLocks/>
              <a:stCxn id="145" idx="0"/>
              <a:endCxn id="146" idx="2"/>
            </p:cNvCxnSpPr>
            <p:nvPr/>
          </p:nvCxnSpPr>
          <p:spPr>
            <a:xfrm flipH="1" flipV="1">
              <a:off x="6883689" y="4247262"/>
              <a:ext cx="1114" cy="64711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>
              <a:extLst>
                <a:ext uri="{FF2B5EF4-FFF2-40B4-BE49-F238E27FC236}">
                  <a16:creationId xmlns="" xmlns:a16="http://schemas.microsoft.com/office/drawing/2014/main" id="{CA75AD0C-84B1-4F9F-87DD-9C3E4764A65A}"/>
                </a:ext>
              </a:extLst>
            </p:cNvPr>
            <p:cNvCxnSpPr/>
            <p:nvPr/>
          </p:nvCxnSpPr>
          <p:spPr>
            <a:xfrm flipH="1">
              <a:off x="7494583" y="3727146"/>
              <a:ext cx="50255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>
              <a:extLst>
                <a:ext uri="{FF2B5EF4-FFF2-40B4-BE49-F238E27FC236}">
                  <a16:creationId xmlns="" xmlns:a16="http://schemas.microsoft.com/office/drawing/2014/main" id="{34690323-82DB-43AC-97EC-6ABE1A63B0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7881" y="2773546"/>
              <a:ext cx="0" cy="95360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Прямоугольник 171">
              <a:extLst>
                <a:ext uri="{FF2B5EF4-FFF2-40B4-BE49-F238E27FC236}">
                  <a16:creationId xmlns="" xmlns:a16="http://schemas.microsoft.com/office/drawing/2014/main" id="{35FA4E6F-4AE7-465C-929E-01028A8CFA8B}"/>
                </a:ext>
              </a:extLst>
            </p:cNvPr>
            <p:cNvSpPr/>
            <p:nvPr/>
          </p:nvSpPr>
          <p:spPr>
            <a:xfrm>
              <a:off x="6160182" y="3052858"/>
              <a:ext cx="1694262" cy="1311801"/>
            </a:xfrm>
            <a:prstGeom prst="rect">
              <a:avLst/>
            </a:prstGeom>
            <a:noFill/>
            <a:ln w="19050">
              <a:solidFill>
                <a:srgbClr val="FFCDCD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73" name="Прямая соединительная линия 172">
              <a:extLst>
                <a:ext uri="{FF2B5EF4-FFF2-40B4-BE49-F238E27FC236}">
                  <a16:creationId xmlns="" xmlns:a16="http://schemas.microsoft.com/office/drawing/2014/main" id="{5351E5D4-947D-40F1-9BA8-706FEE00E4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5607" y="3836467"/>
              <a:ext cx="841031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>
              <a:extLst>
                <a:ext uri="{FF2B5EF4-FFF2-40B4-BE49-F238E27FC236}">
                  <a16:creationId xmlns="" xmlns:a16="http://schemas.microsoft.com/office/drawing/2014/main" id="{EBBD4FAE-164D-4EF8-BA32-8CF5273FC3AE}"/>
                </a:ext>
              </a:extLst>
            </p:cNvPr>
            <p:cNvCxnSpPr/>
            <p:nvPr/>
          </p:nvCxnSpPr>
          <p:spPr>
            <a:xfrm flipV="1">
              <a:off x="8245061" y="4823659"/>
              <a:ext cx="0" cy="54724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единительная линия 177">
              <a:extLst>
                <a:ext uri="{FF2B5EF4-FFF2-40B4-BE49-F238E27FC236}">
                  <a16:creationId xmlns="" xmlns:a16="http://schemas.microsoft.com/office/drawing/2014/main" id="{1B64B66F-3A3F-490F-935E-3444F59055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4583" y="5370900"/>
              <a:ext cx="747676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Прямоугольник 178">
              <a:extLst>
                <a:ext uri="{FF2B5EF4-FFF2-40B4-BE49-F238E27FC236}">
                  <a16:creationId xmlns="" xmlns:a16="http://schemas.microsoft.com/office/drawing/2014/main" id="{AD674509-8950-4973-AEC5-C3523F74AA69}"/>
                </a:ext>
              </a:extLst>
            </p:cNvPr>
            <p:cNvSpPr/>
            <p:nvPr/>
          </p:nvSpPr>
          <p:spPr>
            <a:xfrm>
              <a:off x="6176876" y="3057817"/>
              <a:ext cx="169975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accent1">
                      <a:lumMod val="50000"/>
                    </a:schemeClr>
                  </a:solidFill>
                </a:rPr>
                <a:t>Шкаф управления</a:t>
              </a:r>
            </a:p>
          </p:txBody>
        </p:sp>
        <p:grpSp>
          <p:nvGrpSpPr>
            <p:cNvPr id="180" name="Группа 179">
              <a:extLst>
                <a:ext uri="{FF2B5EF4-FFF2-40B4-BE49-F238E27FC236}">
                  <a16:creationId xmlns="" xmlns:a16="http://schemas.microsoft.com/office/drawing/2014/main" id="{3717AA4A-B510-4882-915D-55037AFADB8D}"/>
                </a:ext>
              </a:extLst>
            </p:cNvPr>
            <p:cNvGrpSpPr/>
            <p:nvPr/>
          </p:nvGrpSpPr>
          <p:grpSpPr>
            <a:xfrm>
              <a:off x="8328536" y="3294150"/>
              <a:ext cx="841685" cy="841685"/>
              <a:chOff x="10425112" y="0"/>
              <a:chExt cx="904875" cy="904875"/>
            </a:xfrm>
          </p:grpSpPr>
          <p:sp>
            <p:nvSpPr>
              <p:cNvPr id="181" name="Скругленный прямоугольник 224">
                <a:extLst>
                  <a:ext uri="{FF2B5EF4-FFF2-40B4-BE49-F238E27FC236}">
                    <a16:creationId xmlns="" xmlns:a16="http://schemas.microsoft.com/office/drawing/2014/main" id="{F003EFAF-FC36-4B57-9645-597EC5210D90}"/>
                  </a:ext>
                </a:extLst>
              </p:cNvPr>
              <p:cNvSpPr/>
              <p:nvPr/>
            </p:nvSpPr>
            <p:spPr>
              <a:xfrm>
                <a:off x="10425112" y="0"/>
                <a:ext cx="904875" cy="904875"/>
              </a:xfrm>
              <a:prstGeom prst="roundRect">
                <a:avLst/>
              </a:prstGeom>
              <a:noFill/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82" name="Прямая со стрелкой 181">
                <a:extLst>
                  <a:ext uri="{FF2B5EF4-FFF2-40B4-BE49-F238E27FC236}">
                    <a16:creationId xmlns="" xmlns:a16="http://schemas.microsoft.com/office/drawing/2014/main" id="{C9CC3942-097C-4CB4-8791-DE6AFF7D622C}"/>
                  </a:ext>
                </a:extLst>
              </p:cNvPr>
              <p:cNvCxnSpPr/>
              <p:nvPr/>
            </p:nvCxnSpPr>
            <p:spPr>
              <a:xfrm flipV="1">
                <a:off x="10558463" y="154780"/>
                <a:ext cx="0" cy="56911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 стрелкой 182">
                <a:extLst>
                  <a:ext uri="{FF2B5EF4-FFF2-40B4-BE49-F238E27FC236}">
                    <a16:creationId xmlns="" xmlns:a16="http://schemas.microsoft.com/office/drawing/2014/main" id="{D4E64A04-531E-4850-B4D8-B3F5CD42ACEC}"/>
                  </a:ext>
                </a:extLst>
              </p:cNvPr>
              <p:cNvCxnSpPr/>
              <p:nvPr/>
            </p:nvCxnSpPr>
            <p:spPr>
              <a:xfrm>
                <a:off x="11189495" y="154779"/>
                <a:ext cx="0" cy="56911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>
                <a:extLst>
                  <a:ext uri="{FF2B5EF4-FFF2-40B4-BE49-F238E27FC236}">
                    <a16:creationId xmlns="" xmlns:a16="http://schemas.microsoft.com/office/drawing/2014/main" id="{BACBB4AE-668B-48F1-814F-08A080F82715}"/>
                  </a:ext>
                </a:extLst>
              </p:cNvPr>
              <p:cNvCxnSpPr/>
              <p:nvPr/>
            </p:nvCxnSpPr>
            <p:spPr>
              <a:xfrm flipH="1">
                <a:off x="10689431" y="264319"/>
                <a:ext cx="376238" cy="37623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Скругленная соединительная линия 228">
                <a:extLst>
                  <a:ext uri="{FF2B5EF4-FFF2-40B4-BE49-F238E27FC236}">
                    <a16:creationId xmlns="" xmlns:a16="http://schemas.microsoft.com/office/drawing/2014/main" id="{4AD9B8CB-B554-4BBF-90CB-F917CE2A1BE8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rot="7440000">
                <a:off x="10691683" y="222563"/>
                <a:ext cx="152662" cy="152662"/>
              </a:xfrm>
              <a:prstGeom prst="curved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Равно 185">
                <a:extLst>
                  <a:ext uri="{FF2B5EF4-FFF2-40B4-BE49-F238E27FC236}">
                    <a16:creationId xmlns="" xmlns:a16="http://schemas.microsoft.com/office/drawing/2014/main" id="{4356631D-FC8B-4624-A257-2C63741D5899}"/>
                  </a:ext>
                </a:extLst>
              </p:cNvPr>
              <p:cNvSpPr/>
              <p:nvPr/>
            </p:nvSpPr>
            <p:spPr>
              <a:xfrm>
                <a:off x="10885928" y="439338"/>
                <a:ext cx="272610" cy="272610"/>
              </a:xfrm>
              <a:prstGeom prst="mathEqual">
                <a:avLst>
                  <a:gd name="adj1" fmla="val 9544"/>
                  <a:gd name="adj2" fmla="val 25154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87" name="Группа 186">
              <a:extLst>
                <a:ext uri="{FF2B5EF4-FFF2-40B4-BE49-F238E27FC236}">
                  <a16:creationId xmlns="" xmlns:a16="http://schemas.microsoft.com/office/drawing/2014/main" id="{834FFC39-F790-4F27-B9AB-1A419EAE7746}"/>
                </a:ext>
              </a:extLst>
            </p:cNvPr>
            <p:cNvGrpSpPr/>
            <p:nvPr/>
          </p:nvGrpSpPr>
          <p:grpSpPr>
            <a:xfrm>
              <a:off x="9210974" y="5368526"/>
              <a:ext cx="328619" cy="63789"/>
              <a:chOff x="6226214" y="4929175"/>
              <a:chExt cx="353290" cy="68578"/>
            </a:xfrm>
          </p:grpSpPr>
          <p:sp>
            <p:nvSpPr>
              <p:cNvPr id="188" name="Овал 187">
                <a:extLst>
                  <a:ext uri="{FF2B5EF4-FFF2-40B4-BE49-F238E27FC236}">
                    <a16:creationId xmlns="" xmlns:a16="http://schemas.microsoft.com/office/drawing/2014/main" id="{01D1861D-B982-47BF-963A-0408A27D4AEC}"/>
                  </a:ext>
                </a:extLst>
              </p:cNvPr>
              <p:cNvSpPr/>
              <p:nvPr/>
            </p:nvSpPr>
            <p:spPr>
              <a:xfrm rot="5400000">
                <a:off x="6510926" y="4929175"/>
                <a:ext cx="68578" cy="68578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9" name="Овал 188">
                <a:extLst>
                  <a:ext uri="{FF2B5EF4-FFF2-40B4-BE49-F238E27FC236}">
                    <a16:creationId xmlns="" xmlns:a16="http://schemas.microsoft.com/office/drawing/2014/main" id="{C0D1BFC4-DC44-45F2-B71B-C3A7D484819C}"/>
                  </a:ext>
                </a:extLst>
              </p:cNvPr>
              <p:cNvSpPr/>
              <p:nvPr/>
            </p:nvSpPr>
            <p:spPr>
              <a:xfrm rot="5400000">
                <a:off x="6362929" y="4929175"/>
                <a:ext cx="68578" cy="68578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0" name="Овал 189">
                <a:extLst>
                  <a:ext uri="{FF2B5EF4-FFF2-40B4-BE49-F238E27FC236}">
                    <a16:creationId xmlns="" xmlns:a16="http://schemas.microsoft.com/office/drawing/2014/main" id="{CC5C9E9B-E12C-4B05-BF50-031F6A60415A}"/>
                  </a:ext>
                </a:extLst>
              </p:cNvPr>
              <p:cNvSpPr/>
              <p:nvPr/>
            </p:nvSpPr>
            <p:spPr>
              <a:xfrm rot="5400000">
                <a:off x="6226214" y="4929175"/>
                <a:ext cx="68578" cy="68578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91" name="Овал 190">
              <a:extLst>
                <a:ext uri="{FF2B5EF4-FFF2-40B4-BE49-F238E27FC236}">
                  <a16:creationId xmlns="" xmlns:a16="http://schemas.microsoft.com/office/drawing/2014/main" id="{DF4CCF14-2EFA-4EE9-BA29-A8190FC6C14B}"/>
                </a:ext>
              </a:extLst>
            </p:cNvPr>
            <p:cNvSpPr/>
            <p:nvPr/>
          </p:nvSpPr>
          <p:spPr>
            <a:xfrm>
              <a:off x="9347230" y="3141824"/>
              <a:ext cx="78112" cy="7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2" name="Овал 191">
              <a:extLst>
                <a:ext uri="{FF2B5EF4-FFF2-40B4-BE49-F238E27FC236}">
                  <a16:creationId xmlns="" xmlns:a16="http://schemas.microsoft.com/office/drawing/2014/main" id="{7DDD7585-4AB6-46C1-99DE-3146507300FC}"/>
                </a:ext>
              </a:extLst>
            </p:cNvPr>
            <p:cNvSpPr/>
            <p:nvPr/>
          </p:nvSpPr>
          <p:spPr>
            <a:xfrm>
              <a:off x="9341324" y="4208659"/>
              <a:ext cx="78112" cy="78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93" name="Прямая соединительная линия 192">
              <a:extLst>
                <a:ext uri="{FF2B5EF4-FFF2-40B4-BE49-F238E27FC236}">
                  <a16:creationId xmlns="" xmlns:a16="http://schemas.microsoft.com/office/drawing/2014/main" id="{719AD205-2860-4D90-849E-A05B3C2F0B22}"/>
                </a:ext>
              </a:extLst>
            </p:cNvPr>
            <p:cNvCxnSpPr/>
            <p:nvPr/>
          </p:nvCxnSpPr>
          <p:spPr>
            <a:xfrm>
              <a:off x="8746924" y="4241174"/>
              <a:ext cx="1270796" cy="0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4" name="Прямая соединительная линия 193">
              <a:extLst>
                <a:ext uri="{FF2B5EF4-FFF2-40B4-BE49-F238E27FC236}">
                  <a16:creationId xmlns="" xmlns:a16="http://schemas.microsoft.com/office/drawing/2014/main" id="{2B905FF5-5668-4042-9F54-37C6FC15C349}"/>
                </a:ext>
              </a:extLst>
            </p:cNvPr>
            <p:cNvCxnSpPr>
              <a:stCxn id="100" idx="2"/>
            </p:cNvCxnSpPr>
            <p:nvPr/>
          </p:nvCxnSpPr>
          <p:spPr>
            <a:xfrm>
              <a:off x="10021040" y="4135835"/>
              <a:ext cx="0" cy="118189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5" name="Прямая соединительная линия 194">
              <a:extLst>
                <a:ext uri="{FF2B5EF4-FFF2-40B4-BE49-F238E27FC236}">
                  <a16:creationId xmlns="" xmlns:a16="http://schemas.microsoft.com/office/drawing/2014/main" id="{A2B7041F-8509-4568-8A3E-F1E124D4CB8C}"/>
                </a:ext>
              </a:extLst>
            </p:cNvPr>
            <p:cNvCxnSpPr/>
            <p:nvPr/>
          </p:nvCxnSpPr>
          <p:spPr>
            <a:xfrm>
              <a:off x="8757171" y="4135835"/>
              <a:ext cx="0" cy="118189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96" name="Группа 195">
              <a:extLst>
                <a:ext uri="{FF2B5EF4-FFF2-40B4-BE49-F238E27FC236}">
                  <a16:creationId xmlns="" xmlns:a16="http://schemas.microsoft.com/office/drawing/2014/main" id="{615175CD-6A8B-4D8A-86E8-165657A04157}"/>
                </a:ext>
              </a:extLst>
            </p:cNvPr>
            <p:cNvGrpSpPr/>
            <p:nvPr/>
          </p:nvGrpSpPr>
          <p:grpSpPr>
            <a:xfrm>
              <a:off x="9228957" y="3708759"/>
              <a:ext cx="328619" cy="63789"/>
              <a:chOff x="6226214" y="4929175"/>
              <a:chExt cx="353290" cy="68578"/>
            </a:xfrm>
          </p:grpSpPr>
          <p:sp>
            <p:nvSpPr>
              <p:cNvPr id="197" name="Овал 196">
                <a:extLst>
                  <a:ext uri="{FF2B5EF4-FFF2-40B4-BE49-F238E27FC236}">
                    <a16:creationId xmlns="" xmlns:a16="http://schemas.microsoft.com/office/drawing/2014/main" id="{F2F19AD4-F116-4219-BD6F-B49AD667322B}"/>
                  </a:ext>
                </a:extLst>
              </p:cNvPr>
              <p:cNvSpPr/>
              <p:nvPr/>
            </p:nvSpPr>
            <p:spPr>
              <a:xfrm rot="5400000">
                <a:off x="6510926" y="4929175"/>
                <a:ext cx="68578" cy="68578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8" name="Овал 197">
                <a:extLst>
                  <a:ext uri="{FF2B5EF4-FFF2-40B4-BE49-F238E27FC236}">
                    <a16:creationId xmlns="" xmlns:a16="http://schemas.microsoft.com/office/drawing/2014/main" id="{70B30844-EB93-47B5-B796-FBF14D292383}"/>
                  </a:ext>
                </a:extLst>
              </p:cNvPr>
              <p:cNvSpPr/>
              <p:nvPr/>
            </p:nvSpPr>
            <p:spPr>
              <a:xfrm rot="5400000">
                <a:off x="6362929" y="4929175"/>
                <a:ext cx="68578" cy="68578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9" name="Овал 198">
                <a:extLst>
                  <a:ext uri="{FF2B5EF4-FFF2-40B4-BE49-F238E27FC236}">
                    <a16:creationId xmlns="" xmlns:a16="http://schemas.microsoft.com/office/drawing/2014/main" id="{9AECE965-7996-4C48-9CDA-1A7BF17BBB0A}"/>
                  </a:ext>
                </a:extLst>
              </p:cNvPr>
              <p:cNvSpPr/>
              <p:nvPr/>
            </p:nvSpPr>
            <p:spPr>
              <a:xfrm rot="5400000">
                <a:off x="6226214" y="4929175"/>
                <a:ext cx="68578" cy="68578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200" name="Прямая соединительная линия 199">
              <a:extLst>
                <a:ext uri="{FF2B5EF4-FFF2-40B4-BE49-F238E27FC236}">
                  <a16:creationId xmlns="" xmlns:a16="http://schemas.microsoft.com/office/drawing/2014/main" id="{87AAE99F-71EF-4B5F-B541-BA9C72EC29E6}"/>
                </a:ext>
              </a:extLst>
            </p:cNvPr>
            <p:cNvCxnSpPr/>
            <p:nvPr/>
          </p:nvCxnSpPr>
          <p:spPr>
            <a:xfrm>
              <a:off x="8766533" y="3180880"/>
              <a:ext cx="1270796" cy="0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1" name="Прямая соединительная линия 200">
              <a:extLst>
                <a:ext uri="{FF2B5EF4-FFF2-40B4-BE49-F238E27FC236}">
                  <a16:creationId xmlns="" xmlns:a16="http://schemas.microsoft.com/office/drawing/2014/main" id="{4EB758B9-5C3D-42A4-91AC-F382510DEC44}"/>
                </a:ext>
              </a:extLst>
            </p:cNvPr>
            <p:cNvCxnSpPr/>
            <p:nvPr/>
          </p:nvCxnSpPr>
          <p:spPr>
            <a:xfrm>
              <a:off x="10029373" y="3174973"/>
              <a:ext cx="0" cy="118189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2" name="Прямая соединительная линия 201">
              <a:extLst>
                <a:ext uri="{FF2B5EF4-FFF2-40B4-BE49-F238E27FC236}">
                  <a16:creationId xmlns="" xmlns:a16="http://schemas.microsoft.com/office/drawing/2014/main" id="{EDAC1318-7497-4730-AFD1-63E384A47ED2}"/>
                </a:ext>
              </a:extLst>
            </p:cNvPr>
            <p:cNvCxnSpPr/>
            <p:nvPr/>
          </p:nvCxnSpPr>
          <p:spPr>
            <a:xfrm>
              <a:off x="8765504" y="3174973"/>
              <a:ext cx="0" cy="118189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10" name="Прямоугольник 209">
            <a:extLst>
              <a:ext uri="{FF2B5EF4-FFF2-40B4-BE49-F238E27FC236}">
                <a16:creationId xmlns="" xmlns:a16="http://schemas.microsoft.com/office/drawing/2014/main" id="{50D8ECD7-C2D0-466F-AB4B-705257C7867A}"/>
              </a:ext>
            </a:extLst>
          </p:cNvPr>
          <p:cNvSpPr/>
          <p:nvPr/>
        </p:nvSpPr>
        <p:spPr>
          <a:xfrm>
            <a:off x="6421332" y="6122386"/>
            <a:ext cx="5178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Структурная схема СНЭ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="" xmlns:a16="http://schemas.microsoft.com/office/drawing/2014/main" id="{D1497E59-11F8-43D0-B464-C3E7E5A15F90}"/>
              </a:ext>
            </a:extLst>
          </p:cNvPr>
          <p:cNvSpPr/>
          <p:nvPr/>
        </p:nvSpPr>
        <p:spPr>
          <a:xfrm>
            <a:off x="158405" y="1603342"/>
            <a:ext cx="550748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Система управления СНЭ</a:t>
            </a:r>
          </a:p>
          <a:p>
            <a:pPr lvl="0" algn="just">
              <a:spcAft>
                <a:spcPts val="1800"/>
              </a:spcAft>
            </a:pPr>
            <a:r>
              <a:rPr lang="ru-RU" dirty="0">
                <a:solidFill>
                  <a:srgbClr val="4472C4">
                    <a:lumMod val="50000"/>
                  </a:srgbClr>
                </a:solidFill>
              </a:rPr>
              <a:t>Обеспечивает гибкую настройку СНЭ, двусторонний информационный обмен с системами среднего и верхнего уровней (АСУ, SCADA, РДУ и т.д.)</a:t>
            </a:r>
            <a:endParaRPr lang="en-US" dirty="0">
              <a:solidFill>
                <a:srgbClr val="4472C4">
                  <a:lumMod val="50000"/>
                </a:srgbClr>
              </a:solidFill>
            </a:endParaRPr>
          </a:p>
          <a:p>
            <a:pPr marL="533400" indent="-5334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BMS (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Система управления АКБ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spcAft>
                <a:spcPts val="1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Система, обеспечивающая мониторинг, балансировку и защиту составных частей (ячеек) аккумуляторных батарей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533400" indent="-5334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Модули хранения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Комплектные модули содержат аккумуляторные батареи,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суперконденсаторы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BMS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4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50E53AD-E87F-4CA9-BDA3-C309A3B60170}"/>
              </a:ext>
            </a:extLst>
          </p:cNvPr>
          <p:cNvSpPr txBox="1"/>
          <p:nvPr/>
        </p:nvSpPr>
        <p:spPr>
          <a:xfrm>
            <a:off x="-43755" y="5059316"/>
            <a:ext cx="7608032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algn="just">
              <a:spcAft>
                <a:spcPts val="3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Модульная конструкция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62230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Мощность обеспечивается параллельно работающими инверторами</a:t>
            </a:r>
          </a:p>
          <a:p>
            <a:pPr marL="62230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Энергоемкость обеспечивается изменением количества шкафов АКБ/СК</a:t>
            </a:r>
          </a:p>
          <a:p>
            <a:pPr marL="62230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Опционально – общий входной трансформатор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9903E203-1F07-423A-9CAC-089163C2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677B-5585-4783-AC6C-910EC4DB025B}" type="slidenum">
              <a:rPr lang="ru-RU" smtClean="0"/>
              <a:t>6</a:t>
            </a:fld>
            <a:endParaRPr lang="ru-RU" dirty="0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="" xmlns:a16="http://schemas.microsoft.com/office/drawing/2014/main" id="{30C3B22F-6BB5-4F5C-AF51-B9996D707CD1}"/>
              </a:ext>
            </a:extLst>
          </p:cNvPr>
          <p:cNvSpPr/>
          <p:nvPr/>
        </p:nvSpPr>
        <p:spPr>
          <a:xfrm>
            <a:off x="10494168" y="485920"/>
            <a:ext cx="1656043" cy="676717"/>
          </a:xfrm>
          <a:custGeom>
            <a:avLst/>
            <a:gdLst>
              <a:gd name="connsiteX0" fmla="*/ 0 w 1656043"/>
              <a:gd name="connsiteY0" fmla="*/ 0 h 676717"/>
              <a:gd name="connsiteX1" fmla="*/ 1656043 w 1656043"/>
              <a:gd name="connsiteY1" fmla="*/ 0 h 676717"/>
              <a:gd name="connsiteX2" fmla="*/ 1656043 w 1656043"/>
              <a:gd name="connsiteY2" fmla="*/ 676717 h 676717"/>
              <a:gd name="connsiteX3" fmla="*/ 0 w 1656043"/>
              <a:gd name="connsiteY3" fmla="*/ 676717 h 676717"/>
              <a:gd name="connsiteX4" fmla="*/ 0 w 1656043"/>
              <a:gd name="connsiteY4" fmla="*/ 0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043" h="676717">
                <a:moveTo>
                  <a:pt x="0" y="0"/>
                </a:moveTo>
                <a:lnTo>
                  <a:pt x="1656043" y="0"/>
                </a:lnTo>
                <a:lnTo>
                  <a:pt x="1656043" y="676717"/>
                </a:lnTo>
                <a:lnTo>
                  <a:pt x="0" y="67671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3900" kern="1200" dirty="0"/>
              <a:t> 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="" xmlns:a16="http://schemas.microsoft.com/office/drawing/2014/main" id="{648AE482-9A53-48A0-A103-88F38347DD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38764"/>
              </p:ext>
            </p:extLst>
          </p:nvPr>
        </p:nvGraphicFramePr>
        <p:xfrm>
          <a:off x="398933" y="2339529"/>
          <a:ext cx="7475146" cy="256641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109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31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21004">
                  <a:extLst>
                    <a:ext uri="{9D8B030D-6E8A-4147-A177-3AD203B41FA5}">
                      <a16:colId xmlns="" xmlns:a16="http://schemas.microsoft.com/office/drawing/2014/main" val="299607298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Параметр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СНЭ-1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СНЭ-2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71758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Номинальное напряжение, </a:t>
                      </a:r>
                      <a:r>
                        <a:rPr lang="ru-RU" sz="16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кВ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DF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0,4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DF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6;</a:t>
                      </a:r>
                      <a:r>
                        <a:rPr lang="ru-RU" sz="1600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10; 35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DF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Мощность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, МВА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0,05 – 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 – 32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Время резервирования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DF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 минут до суток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DF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от минут до суток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DF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КПД, %, не ниже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96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Напряжение в звене постоянного тока, В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DF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450 … 750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DF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450 … 750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EDF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Конструктивное исполнение 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шкафное / контейнерное 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шкафное / контейнерное 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5" name="Подзаголовок 2">
            <a:extLst>
              <a:ext uri="{FF2B5EF4-FFF2-40B4-BE49-F238E27FC236}">
                <a16:creationId xmlns="" xmlns:a16="http://schemas.microsoft.com/office/drawing/2014/main" id="{A029D1DF-BC5C-4DB2-8D00-9B8419A3E59C}"/>
              </a:ext>
            </a:extLst>
          </p:cNvPr>
          <p:cNvSpPr txBox="1">
            <a:spLocks/>
          </p:cNvSpPr>
          <p:nvPr/>
        </p:nvSpPr>
        <p:spPr>
          <a:xfrm>
            <a:off x="1652781" y="45215"/>
            <a:ext cx="8861878" cy="10309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Продукты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bg1"/>
                </a:solidFill>
              </a:rPr>
              <a:t>Системы накопления энергии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C869D2D2-22A8-481A-93FD-989DEEEB8A31}"/>
              </a:ext>
            </a:extLst>
          </p:cNvPr>
          <p:cNvSpPr/>
          <p:nvPr/>
        </p:nvSpPr>
        <p:spPr>
          <a:xfrm>
            <a:off x="398933" y="1232051"/>
            <a:ext cx="57740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СНЭ-1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dirty="0">
                <a:solidFill>
                  <a:srgbClr val="4472C4">
                    <a:lumMod val="50000"/>
                  </a:srgbClr>
                </a:solidFill>
              </a:rPr>
              <a:t>Промышленного назначения</a:t>
            </a:r>
            <a:endParaRPr lang="ru-RU" sz="2000" dirty="0">
              <a:solidFill>
                <a:srgbClr val="4472C4">
                  <a:lumMod val="50000"/>
                </a:srgbClr>
              </a:solidFill>
            </a:endParaRPr>
          </a:p>
          <a:p>
            <a:pPr marL="533400" lvl="0" indent="-5334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СНЭ-2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Сетевого назначения</a:t>
            </a:r>
            <a:endParaRPr lang="en-US" sz="2000" dirty="0">
              <a:solidFill>
                <a:srgbClr val="4472C4">
                  <a:lumMod val="50000"/>
                </a:srgbClr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7684A475-50B6-4C07-AE5C-900A410CD6A6}"/>
              </a:ext>
            </a:extLst>
          </p:cNvPr>
          <p:cNvGrpSpPr/>
          <p:nvPr/>
        </p:nvGrpSpPr>
        <p:grpSpPr>
          <a:xfrm>
            <a:off x="7496175" y="1475528"/>
            <a:ext cx="4495714" cy="4825093"/>
            <a:chOff x="7077075" y="1475529"/>
            <a:chExt cx="4495714" cy="4825093"/>
          </a:xfrm>
        </p:grpSpPr>
        <p:pic>
          <p:nvPicPr>
            <p:cNvPr id="4" name="Рисунок 3">
              <a:extLst>
                <a:ext uri="{FF2B5EF4-FFF2-40B4-BE49-F238E27FC236}">
                  <a16:creationId xmlns="" xmlns:a16="http://schemas.microsoft.com/office/drawing/2014/main" id="{521A9401-E72E-40DA-B246-F83D3DB71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98192" y="1475529"/>
              <a:ext cx="3190197" cy="4013895"/>
            </a:xfrm>
            <a:prstGeom prst="rect">
              <a:avLst/>
            </a:prstGeom>
          </p:spPr>
        </p:pic>
        <p:cxnSp>
          <p:nvCxnSpPr>
            <p:cNvPr id="23" name="Прямая соединительная линия 22">
              <a:extLst>
                <a:ext uri="{FF2B5EF4-FFF2-40B4-BE49-F238E27FC236}">
                  <a16:creationId xmlns="" xmlns:a16="http://schemas.microsoft.com/office/drawing/2014/main" id="{26DD3B4B-65AA-49C3-BB2E-E4064859CB0D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>
              <a:off x="9150040" y="4866363"/>
              <a:ext cx="705742" cy="941815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solid"/>
            </a:ln>
            <a:effectLst>
              <a:glow rad="381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="" xmlns:a16="http://schemas.microsoft.com/office/drawing/2014/main" id="{2F4DD99C-042F-49BC-8EE2-51E112A79377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 flipH="1">
              <a:off x="8164280" y="4678981"/>
              <a:ext cx="353784" cy="1129198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solid"/>
            </a:ln>
            <a:effectLst>
              <a:glow rad="381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="" xmlns:a16="http://schemas.microsoft.com/office/drawing/2014/main" id="{6C8F58BB-E1F8-40A9-A581-05D072A893F2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>
              <a:off x="9965860" y="5064561"/>
              <a:ext cx="1098416" cy="743518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solid"/>
            </a:ln>
            <a:effectLst>
              <a:glow rad="381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CEA32F97-6257-40E4-ADF3-F0468963A8DD}"/>
                </a:ext>
              </a:extLst>
            </p:cNvPr>
            <p:cNvSpPr/>
            <p:nvPr/>
          </p:nvSpPr>
          <p:spPr>
            <a:xfrm>
              <a:off x="9107967" y="5808178"/>
              <a:ext cx="149562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Шкаф </a:t>
              </a:r>
            </a:p>
            <a:p>
              <a:pPr algn="ctr"/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преобразователя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3D9583E1-F9E5-4D0F-8496-BB21DB137905}"/>
                </a:ext>
              </a:extLst>
            </p:cNvPr>
            <p:cNvSpPr/>
            <p:nvPr/>
          </p:nvSpPr>
          <p:spPr>
            <a:xfrm>
              <a:off x="7077075" y="5808179"/>
              <a:ext cx="217441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Шкаф </a:t>
              </a:r>
            </a:p>
            <a:p>
              <a:pPr algn="ctr"/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АКБ/</a:t>
              </a:r>
              <a:r>
                <a:rPr lang="ru-RU" sz="1300" dirty="0" err="1">
                  <a:solidFill>
                    <a:schemeClr val="accent1">
                      <a:lumMod val="50000"/>
                    </a:schemeClr>
                  </a:solidFill>
                </a:rPr>
                <a:t>суперконденсаторов</a:t>
              </a:r>
              <a:endParaRPr lang="ru-RU" sz="13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33B92769-2A1F-47A8-89B6-6DF093BFBCC4}"/>
                </a:ext>
              </a:extLst>
            </p:cNvPr>
            <p:cNvSpPr/>
            <p:nvPr/>
          </p:nvSpPr>
          <p:spPr>
            <a:xfrm>
              <a:off x="10555763" y="5808079"/>
              <a:ext cx="101702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Шкаф </a:t>
              </a:r>
            </a:p>
            <a:p>
              <a:pPr algn="ctr"/>
              <a:r>
                <a:rPr lang="ru-RU" sz="1300" dirty="0">
                  <a:solidFill>
                    <a:schemeClr val="accent1">
                      <a:lumMod val="50000"/>
                    </a:schemeClr>
                  </a:solidFill>
                </a:rPr>
                <a:t>управления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203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5">
            <a:extLst>
              <a:ext uri="{FF2B5EF4-FFF2-40B4-BE49-F238E27FC236}">
                <a16:creationId xmlns="" xmlns:a16="http://schemas.microsoft.com/office/drawing/2014/main" id="{569CA5BC-A070-40E8-881E-D78236EF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677B-5585-4783-AC6C-910EC4DB025B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="" xmlns:a16="http://schemas.microsoft.com/office/drawing/2014/main" id="{BFBB260F-94C7-4CDE-BA6E-5836037040F7}"/>
              </a:ext>
            </a:extLst>
          </p:cNvPr>
          <p:cNvSpPr/>
          <p:nvPr/>
        </p:nvSpPr>
        <p:spPr>
          <a:xfrm>
            <a:off x="10494168" y="485920"/>
            <a:ext cx="1656043" cy="676717"/>
          </a:xfrm>
          <a:custGeom>
            <a:avLst/>
            <a:gdLst>
              <a:gd name="connsiteX0" fmla="*/ 0 w 1656043"/>
              <a:gd name="connsiteY0" fmla="*/ 0 h 676717"/>
              <a:gd name="connsiteX1" fmla="*/ 1656043 w 1656043"/>
              <a:gd name="connsiteY1" fmla="*/ 0 h 676717"/>
              <a:gd name="connsiteX2" fmla="*/ 1656043 w 1656043"/>
              <a:gd name="connsiteY2" fmla="*/ 676717 h 676717"/>
              <a:gd name="connsiteX3" fmla="*/ 0 w 1656043"/>
              <a:gd name="connsiteY3" fmla="*/ 676717 h 676717"/>
              <a:gd name="connsiteX4" fmla="*/ 0 w 1656043"/>
              <a:gd name="connsiteY4" fmla="*/ 0 h 67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043" h="676717">
                <a:moveTo>
                  <a:pt x="0" y="0"/>
                </a:moveTo>
                <a:lnTo>
                  <a:pt x="1656043" y="0"/>
                </a:lnTo>
                <a:lnTo>
                  <a:pt x="1656043" y="676717"/>
                </a:lnTo>
                <a:lnTo>
                  <a:pt x="0" y="676717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3900" kern="1200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BC4A8B4-F99F-4C21-8859-C7DA3A2C7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2239" y="1603342"/>
            <a:ext cx="5213849" cy="3746109"/>
          </a:xfrm>
          <a:prstGeom prst="rect">
            <a:avLst/>
          </a:prstGeom>
        </p:spPr>
      </p:pic>
      <p:sp>
        <p:nvSpPr>
          <p:cNvPr id="211" name="Прямоугольник 210">
            <a:extLst>
              <a:ext uri="{FF2B5EF4-FFF2-40B4-BE49-F238E27FC236}">
                <a16:creationId xmlns="" xmlns:a16="http://schemas.microsoft.com/office/drawing/2014/main" id="{774DDC93-B319-492E-8411-C5828FC503C9}"/>
              </a:ext>
            </a:extLst>
          </p:cNvPr>
          <p:cNvSpPr/>
          <p:nvPr/>
        </p:nvSpPr>
        <p:spPr>
          <a:xfrm>
            <a:off x="6532239" y="5497768"/>
            <a:ext cx="5178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Динамическая модель системы электроснабжения промышленного предприятия</a:t>
            </a:r>
          </a:p>
        </p:txBody>
      </p:sp>
      <p:sp>
        <p:nvSpPr>
          <p:cNvPr id="204" name="Прямоугольник 203">
            <a:extLst>
              <a:ext uri="{FF2B5EF4-FFF2-40B4-BE49-F238E27FC236}">
                <a16:creationId xmlns="" xmlns:a16="http://schemas.microsoft.com/office/drawing/2014/main" id="{3CC72CF2-FB28-4BDF-983F-EC13C484FABD}"/>
              </a:ext>
            </a:extLst>
          </p:cNvPr>
          <p:cNvSpPr/>
          <p:nvPr/>
        </p:nvSpPr>
        <p:spPr>
          <a:xfrm>
            <a:off x="309626" y="1603342"/>
            <a:ext cx="577409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Методика обследования объекта</a:t>
            </a:r>
          </a:p>
          <a:p>
            <a:pPr lvl="0" algn="just">
              <a:spcAft>
                <a:spcPts val="1800"/>
              </a:spcAft>
            </a:pPr>
            <a:r>
              <a:rPr lang="ru-RU" dirty="0">
                <a:solidFill>
                  <a:srgbClr val="4472C4">
                    <a:lumMod val="50000"/>
                  </a:srgbClr>
                </a:solidFill>
              </a:rPr>
              <a:t>Сбор и анализ информации о составе, структуре, параметрах и режимах работы системы электроснабжения объекта </a:t>
            </a:r>
          </a:p>
          <a:p>
            <a:pPr marL="533400" lvl="0" indent="-53340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Компьютерное моделирование</a:t>
            </a:r>
          </a:p>
          <a:p>
            <a:pPr algn="just">
              <a:spcAft>
                <a:spcPts val="18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Разработка динамической компьютерной модели для анализа статических и динамических режимов </a:t>
            </a:r>
            <a:r>
              <a:rPr lang="ru-RU" dirty="0">
                <a:solidFill>
                  <a:srgbClr val="4472C4">
                    <a:lumMod val="50000"/>
                  </a:srgbClr>
                </a:solidFill>
              </a:rPr>
              <a:t>с целью выявления технических эффектов от применения систем накопления энергии, выбора их оптимальных параметров, точек подключения и мест размещения</a:t>
            </a:r>
            <a:endParaRPr lang="en-US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06" name="Подзаголовок 2">
            <a:extLst>
              <a:ext uri="{FF2B5EF4-FFF2-40B4-BE49-F238E27FC236}">
                <a16:creationId xmlns="" xmlns:a16="http://schemas.microsoft.com/office/drawing/2014/main" id="{D829DB6E-AC93-4F4D-9D5A-4BD00F213167}"/>
              </a:ext>
            </a:extLst>
          </p:cNvPr>
          <p:cNvSpPr txBox="1">
            <a:spLocks/>
          </p:cNvSpPr>
          <p:nvPr/>
        </p:nvSpPr>
        <p:spPr>
          <a:xfrm>
            <a:off x="1652781" y="45215"/>
            <a:ext cx="8861878" cy="10309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Продукты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</a:rPr>
              <a:t>Методики обследования и моделирования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67110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BC2C6FC-FEEB-4E44-8C9B-AF433916F80D}"/>
              </a:ext>
            </a:extLst>
          </p:cNvPr>
          <p:cNvSpPr txBox="1"/>
          <p:nvPr/>
        </p:nvSpPr>
        <p:spPr>
          <a:xfrm>
            <a:off x="1045425" y="3968076"/>
            <a:ext cx="5474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Постоянно в работе «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N+1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»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генераторов (обеспечение резерва)</a:t>
            </a:r>
          </a:p>
        </p:txBody>
      </p:sp>
      <p:sp>
        <p:nvSpPr>
          <p:cNvPr id="29" name="Номер слайда 5">
            <a:extLst>
              <a:ext uri="{FF2B5EF4-FFF2-40B4-BE49-F238E27FC236}">
                <a16:creationId xmlns="" xmlns:a16="http://schemas.microsoft.com/office/drawing/2014/main" id="{DF5773C1-09D2-4634-95B1-7D867BE7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677B-5585-4783-AC6C-910EC4DB025B}" type="slidenum">
              <a:rPr lang="ru-RU" smtClean="0"/>
              <a:t>8</a:t>
            </a:fld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8DF5EA98-0E63-4CFC-83AE-865DE7068578}"/>
              </a:ext>
            </a:extLst>
          </p:cNvPr>
          <p:cNvCxnSpPr/>
          <p:nvPr/>
        </p:nvCxnSpPr>
        <p:spPr>
          <a:xfrm flipH="1">
            <a:off x="7715913" y="2451424"/>
            <a:ext cx="267334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BFD89854-DEB7-4F75-AD54-8BC29E0706AD}"/>
              </a:ext>
            </a:extLst>
          </p:cNvPr>
          <p:cNvCxnSpPr>
            <a:cxnSpLocks/>
          </p:cNvCxnSpPr>
          <p:nvPr/>
        </p:nvCxnSpPr>
        <p:spPr>
          <a:xfrm flipV="1">
            <a:off x="10394949" y="2076450"/>
            <a:ext cx="0" cy="3929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9A023B6C-867B-4C0E-A0A0-F5D2421A622D}"/>
              </a:ext>
            </a:extLst>
          </p:cNvPr>
          <p:cNvCxnSpPr>
            <a:cxnSpLocks/>
          </p:cNvCxnSpPr>
          <p:nvPr/>
        </p:nvCxnSpPr>
        <p:spPr>
          <a:xfrm flipV="1">
            <a:off x="8820041" y="2076451"/>
            <a:ext cx="0" cy="3749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8" descr="http://s7d2.scene7.com/is/image/Caterpillar/C833504?$cc-g$">
            <a:extLst>
              <a:ext uri="{FF2B5EF4-FFF2-40B4-BE49-F238E27FC236}">
                <a16:creationId xmlns="" xmlns:a16="http://schemas.microsoft.com/office/drawing/2014/main" id="{79D06F92-E106-4238-9FE1-442C7C2E4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7" b="11188"/>
          <a:stretch/>
        </p:blipFill>
        <p:spPr bwMode="auto">
          <a:xfrm>
            <a:off x="9932046" y="1256099"/>
            <a:ext cx="1673666" cy="93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DE587CC4-48D1-44DE-9B6F-B33FA233CDCE}"/>
              </a:ext>
            </a:extLst>
          </p:cNvPr>
          <p:cNvSpPr/>
          <p:nvPr/>
        </p:nvSpPr>
        <p:spPr>
          <a:xfrm>
            <a:off x="8988469" y="2072270"/>
            <a:ext cx="113524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ДГУ (ГПУ)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" name="Picture 8" descr="http://s7d2.scene7.com/is/image/Caterpillar/C833504?$cc-g$">
            <a:extLst>
              <a:ext uri="{FF2B5EF4-FFF2-40B4-BE49-F238E27FC236}">
                <a16:creationId xmlns="" xmlns:a16="http://schemas.microsoft.com/office/drawing/2014/main" id="{BD6A348B-EC8E-4E32-B870-F9FF6E49C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7" b="11188"/>
          <a:stretch/>
        </p:blipFill>
        <p:spPr bwMode="auto">
          <a:xfrm>
            <a:off x="7715914" y="1256099"/>
            <a:ext cx="1673666" cy="93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2308687C-40B3-4C60-8B80-260EFDF44898}"/>
              </a:ext>
            </a:extLst>
          </p:cNvPr>
          <p:cNvSpPr txBox="1"/>
          <p:nvPr/>
        </p:nvSpPr>
        <p:spPr>
          <a:xfrm>
            <a:off x="1045425" y="2536177"/>
            <a:ext cx="6383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Непродолжительные пики нагрузки большой величины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Резкие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набросы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/сбросы мощности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Требования надёжности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B7B5020-AF07-42BC-A768-3D253A1E4C2D}"/>
              </a:ext>
            </a:extLst>
          </p:cNvPr>
          <p:cNvSpPr txBox="1"/>
          <p:nvPr/>
        </p:nvSpPr>
        <p:spPr>
          <a:xfrm>
            <a:off x="1045425" y="5015019"/>
            <a:ext cx="4363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Неоптимальная загрузка генераторов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Повышенный расход топлива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Повышенный износ</a:t>
            </a:r>
          </a:p>
        </p:txBody>
      </p:sp>
      <p:sp>
        <p:nvSpPr>
          <p:cNvPr id="41" name="Стрелка: вправо 40">
            <a:extLst>
              <a:ext uri="{FF2B5EF4-FFF2-40B4-BE49-F238E27FC236}">
                <a16:creationId xmlns="" xmlns:a16="http://schemas.microsoft.com/office/drawing/2014/main" id="{E8EB6BEF-2462-44E2-BACE-8B28578F6B66}"/>
              </a:ext>
            </a:extLst>
          </p:cNvPr>
          <p:cNvSpPr/>
          <p:nvPr/>
        </p:nvSpPr>
        <p:spPr>
          <a:xfrm rot="5400000">
            <a:off x="2350820" y="3641830"/>
            <a:ext cx="228167" cy="411443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138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F263167-34C1-4DF4-822F-9275834080C1}"/>
              </a:ext>
            </a:extLst>
          </p:cNvPr>
          <p:cNvSpPr txBox="1"/>
          <p:nvPr/>
        </p:nvSpPr>
        <p:spPr>
          <a:xfrm>
            <a:off x="1045425" y="1932705"/>
            <a:ext cx="126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Проблемы</a:t>
            </a:r>
          </a:p>
        </p:txBody>
      </p:sp>
      <p:sp>
        <p:nvSpPr>
          <p:cNvPr id="44" name="Стрелка: вправо 43">
            <a:extLst>
              <a:ext uri="{FF2B5EF4-FFF2-40B4-BE49-F238E27FC236}">
                <a16:creationId xmlns="" xmlns:a16="http://schemas.microsoft.com/office/drawing/2014/main" id="{C3E8F500-4FBF-4DC0-A046-C02A7C4508F0}"/>
              </a:ext>
            </a:extLst>
          </p:cNvPr>
          <p:cNvSpPr/>
          <p:nvPr/>
        </p:nvSpPr>
        <p:spPr>
          <a:xfrm rot="5400000">
            <a:off x="2358214" y="4682332"/>
            <a:ext cx="228167" cy="411443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138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69A95103-E04F-42A5-85F8-239B0CAA2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0332" y="2643408"/>
            <a:ext cx="2767070" cy="169076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A2BC918-5C35-45E0-94A1-B0C0C10D4744}"/>
              </a:ext>
            </a:extLst>
          </p:cNvPr>
          <p:cNvSpPr txBox="1"/>
          <p:nvPr/>
        </p:nvSpPr>
        <p:spPr>
          <a:xfrm>
            <a:off x="7821884" y="2395402"/>
            <a:ext cx="64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ru-RU" i="1" baseline="-25000" dirty="0">
                <a:solidFill>
                  <a:schemeClr val="accent1">
                    <a:lumMod val="50000"/>
                  </a:schemeClr>
                </a:solidFill>
              </a:rPr>
              <a:t>ген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3EE6316-CB2C-4CAD-9209-6C10035C8BC9}"/>
              </a:ext>
            </a:extLst>
          </p:cNvPr>
          <p:cNvSpPr txBox="1"/>
          <p:nvPr/>
        </p:nvSpPr>
        <p:spPr>
          <a:xfrm>
            <a:off x="10295381" y="3885559"/>
            <a:ext cx="2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F7B7DA4-5516-479A-B434-E2049F959DE7}"/>
              </a:ext>
            </a:extLst>
          </p:cNvPr>
          <p:cNvSpPr/>
          <p:nvPr/>
        </p:nvSpPr>
        <p:spPr>
          <a:xfrm>
            <a:off x="1046398" y="1446303"/>
            <a:ext cx="593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Электроснабжение объектов газовой отрасли от ДГУ (ГПУ)</a:t>
            </a:r>
          </a:p>
        </p:txBody>
      </p:sp>
      <p:pic>
        <p:nvPicPr>
          <p:cNvPr id="36" name="Picture 2" descr="https://png.icons8.com/engine/dotty/1600">
            <a:extLst>
              <a:ext uri="{FF2B5EF4-FFF2-40B4-BE49-F238E27FC236}">
                <a16:creationId xmlns="" xmlns:a16="http://schemas.microsoft.com/office/drawing/2014/main" id="{3B33F5A3-2CAC-473C-A89E-98B223729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913" y="5579607"/>
            <a:ext cx="709882" cy="7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93D3ADB9-D1A3-4A40-9A52-C7B3E3815F6D}"/>
              </a:ext>
            </a:extLst>
          </p:cNvPr>
          <p:cNvCxnSpPr>
            <a:cxnSpLocks/>
          </p:cNvCxnSpPr>
          <p:nvPr/>
        </p:nvCxnSpPr>
        <p:spPr>
          <a:xfrm flipV="1">
            <a:off x="8117279" y="5514236"/>
            <a:ext cx="0" cy="1101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9FAD6123-11CF-4949-8E27-9C3E5B1B73B0}"/>
              </a:ext>
            </a:extLst>
          </p:cNvPr>
          <p:cNvSpPr/>
          <p:nvPr/>
        </p:nvSpPr>
        <p:spPr>
          <a:xfrm>
            <a:off x="10389262" y="5366159"/>
            <a:ext cx="2260211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Нагрузка переменного характера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F6F4A513-7D60-4F44-B99F-1FEE0E0E7B15}"/>
              </a:ext>
            </a:extLst>
          </p:cNvPr>
          <p:cNvCxnSpPr>
            <a:cxnSpLocks/>
          </p:cNvCxnSpPr>
          <p:nvPr/>
        </p:nvCxnSpPr>
        <p:spPr>
          <a:xfrm>
            <a:off x="7738270" y="2451424"/>
            <a:ext cx="0" cy="3073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AB5913A1-5155-43AA-B8CE-73A7AD3CB7F9}"/>
              </a:ext>
            </a:extLst>
          </p:cNvPr>
          <p:cNvCxnSpPr>
            <a:cxnSpLocks/>
          </p:cNvCxnSpPr>
          <p:nvPr/>
        </p:nvCxnSpPr>
        <p:spPr>
          <a:xfrm flipH="1">
            <a:off x="7715914" y="5524500"/>
            <a:ext cx="22161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 descr="https://png.icons8.com/engine/dotty/1600">
            <a:extLst>
              <a:ext uri="{FF2B5EF4-FFF2-40B4-BE49-F238E27FC236}">
                <a16:creationId xmlns="" xmlns:a16="http://schemas.microsoft.com/office/drawing/2014/main" id="{31DA11CD-BB66-48E4-8678-919A8D42B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91" y="5585012"/>
            <a:ext cx="709882" cy="7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6A157EDD-20F7-459A-8A8A-6053F23E7479}"/>
              </a:ext>
            </a:extLst>
          </p:cNvPr>
          <p:cNvCxnSpPr>
            <a:cxnSpLocks/>
          </p:cNvCxnSpPr>
          <p:nvPr/>
        </p:nvCxnSpPr>
        <p:spPr>
          <a:xfrm flipV="1">
            <a:off x="9017657" y="5519641"/>
            <a:ext cx="0" cy="1101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https://png.icons8.com/engine/dotty/1600">
            <a:extLst>
              <a:ext uri="{FF2B5EF4-FFF2-40B4-BE49-F238E27FC236}">
                <a16:creationId xmlns="" xmlns:a16="http://schemas.microsoft.com/office/drawing/2014/main" id="{7419F2EF-C33B-4996-85ED-D101CB3AF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669" y="5590416"/>
            <a:ext cx="709882" cy="7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0F74B380-B69E-4E85-8612-11536311C5EC}"/>
              </a:ext>
            </a:extLst>
          </p:cNvPr>
          <p:cNvCxnSpPr>
            <a:cxnSpLocks/>
          </p:cNvCxnSpPr>
          <p:nvPr/>
        </p:nvCxnSpPr>
        <p:spPr>
          <a:xfrm flipV="1">
            <a:off x="9918035" y="5514236"/>
            <a:ext cx="0" cy="1209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дзаголовок 2">
            <a:extLst>
              <a:ext uri="{FF2B5EF4-FFF2-40B4-BE49-F238E27FC236}">
                <a16:creationId xmlns="" xmlns:a16="http://schemas.microsoft.com/office/drawing/2014/main" id="{A2F5BEC5-FEBE-4F2B-91CD-C1AE89732BA9}"/>
              </a:ext>
            </a:extLst>
          </p:cNvPr>
          <p:cNvSpPr txBox="1">
            <a:spLocks/>
          </p:cNvSpPr>
          <p:nvPr/>
        </p:nvSpPr>
        <p:spPr>
          <a:xfrm>
            <a:off x="1589281" y="96015"/>
            <a:ext cx="8861878" cy="10309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Решение для газовой </a:t>
            </a:r>
            <a:r>
              <a:rPr lang="ru-RU" b="1" dirty="0">
                <a:solidFill>
                  <a:schemeClr val="bg1"/>
                </a:solidFill>
              </a:rPr>
              <a:t>отрасли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bg1"/>
                </a:solidFill>
              </a:rPr>
              <a:t>Замещение вращающегося резерва</a:t>
            </a:r>
          </a:p>
        </p:txBody>
      </p:sp>
    </p:spTree>
    <p:extLst>
      <p:ext uri="{BB962C8B-B14F-4D97-AF65-F5344CB8AC3E}">
        <p14:creationId xmlns:p14="http://schemas.microsoft.com/office/powerpoint/2010/main" val="421657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s://png.icons8.com/engine/dotty/1600">
            <a:extLst>
              <a:ext uri="{FF2B5EF4-FFF2-40B4-BE49-F238E27FC236}">
                <a16:creationId xmlns="" xmlns:a16="http://schemas.microsoft.com/office/drawing/2014/main" id="{A4A3E524-06BF-4047-A988-792F09A4E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913" y="5579607"/>
            <a:ext cx="709882" cy="7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5DC141B3-4F45-4369-B60B-34842860CB0C}"/>
              </a:ext>
            </a:extLst>
          </p:cNvPr>
          <p:cNvCxnSpPr>
            <a:cxnSpLocks/>
          </p:cNvCxnSpPr>
          <p:nvPr/>
        </p:nvCxnSpPr>
        <p:spPr>
          <a:xfrm flipV="1">
            <a:off x="8117279" y="5514236"/>
            <a:ext cx="0" cy="1101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C7F94719-3ABA-4D5D-9949-2DEE438B6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499" y="2607697"/>
            <a:ext cx="2720496" cy="1692753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05566A6B-63AA-4BEC-93BA-45A76236A7B0}"/>
              </a:ext>
            </a:extLst>
          </p:cNvPr>
          <p:cNvCxnSpPr/>
          <p:nvPr/>
        </p:nvCxnSpPr>
        <p:spPr>
          <a:xfrm flipH="1">
            <a:off x="7715914" y="4850017"/>
            <a:ext cx="267334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BC2C6FC-FEEB-4E44-8C9B-AF433916F80D}"/>
              </a:ext>
            </a:extLst>
          </p:cNvPr>
          <p:cNvSpPr txBox="1"/>
          <p:nvPr/>
        </p:nvSpPr>
        <p:spPr>
          <a:xfrm>
            <a:off x="816697" y="2191206"/>
            <a:ext cx="638360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Выравнивание нагрузки на ДГУ (ГПУ)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Работа генераторов в оптимальном режиме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Снижение расхода топлива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 50%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Ликвидация необходимости в нахождении в работе дополнительного генератора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Возможность выбора оборудования на меньшую мощность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Увеличение моторесурса ДГУ (ГПУ)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18E0D975-F8A3-45E9-B926-7450F9E2851B}"/>
              </a:ext>
            </a:extLst>
          </p:cNvPr>
          <p:cNvCxnSpPr/>
          <p:nvPr/>
        </p:nvCxnSpPr>
        <p:spPr>
          <a:xfrm flipH="1">
            <a:off x="7715913" y="2451424"/>
            <a:ext cx="267334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7AAFF257-AC6D-45E7-9980-0C827799B784}"/>
              </a:ext>
            </a:extLst>
          </p:cNvPr>
          <p:cNvCxnSpPr>
            <a:cxnSpLocks/>
          </p:cNvCxnSpPr>
          <p:nvPr/>
        </p:nvCxnSpPr>
        <p:spPr>
          <a:xfrm flipV="1">
            <a:off x="10394949" y="2076450"/>
            <a:ext cx="0" cy="3929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E2342960-8EB7-407C-B853-071DD1782428}"/>
              </a:ext>
            </a:extLst>
          </p:cNvPr>
          <p:cNvCxnSpPr>
            <a:cxnSpLocks/>
          </p:cNvCxnSpPr>
          <p:nvPr/>
        </p:nvCxnSpPr>
        <p:spPr>
          <a:xfrm flipV="1">
            <a:off x="8820041" y="2076451"/>
            <a:ext cx="0" cy="3749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privatfinance.com/wp-content/uploads/2016/04/Kak-pravilno-vyibrat-VPS-server-1024x819.jpg">
            <a:extLst>
              <a:ext uri="{FF2B5EF4-FFF2-40B4-BE49-F238E27FC236}">
                <a16:creationId xmlns="" xmlns:a16="http://schemas.microsoft.com/office/drawing/2014/main" id="{F32D1BE0-9D02-4A8F-8E32-66270B07E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24" y="4429300"/>
            <a:ext cx="990283" cy="79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s7d2.scene7.com/is/image/Caterpillar/C833504?$cc-g$">
            <a:extLst>
              <a:ext uri="{FF2B5EF4-FFF2-40B4-BE49-F238E27FC236}">
                <a16:creationId xmlns="" xmlns:a16="http://schemas.microsoft.com/office/drawing/2014/main" id="{B3BED510-9E68-48BF-84B2-79023B98E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7" b="11188"/>
          <a:stretch/>
        </p:blipFill>
        <p:spPr bwMode="auto">
          <a:xfrm>
            <a:off x="9932046" y="1256099"/>
            <a:ext cx="1673666" cy="93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1A10DDE-FD49-4F4B-B839-5A71F5873804}"/>
              </a:ext>
            </a:extLst>
          </p:cNvPr>
          <p:cNvSpPr/>
          <p:nvPr/>
        </p:nvSpPr>
        <p:spPr>
          <a:xfrm>
            <a:off x="8988469" y="2072270"/>
            <a:ext cx="113524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ДГУ (ГПУ)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3A60B22-6FA4-4956-B176-A76BC8BB1EAF}"/>
              </a:ext>
            </a:extLst>
          </p:cNvPr>
          <p:cNvSpPr/>
          <p:nvPr/>
        </p:nvSpPr>
        <p:spPr>
          <a:xfrm>
            <a:off x="10806522" y="4640674"/>
            <a:ext cx="577402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СНЭ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4" name="Picture 10" descr="http://www.polsov.com/upload/006/u642/072/3ce9b62d.jpg">
            <a:extLst>
              <a:ext uri="{FF2B5EF4-FFF2-40B4-BE49-F238E27FC236}">
                <a16:creationId xmlns="" xmlns:a16="http://schemas.microsoft.com/office/drawing/2014/main" id="{79E86293-6283-401D-894A-3B1CC114FA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0" r="17936" b="15862"/>
          <a:stretch/>
        </p:blipFill>
        <p:spPr bwMode="auto">
          <a:xfrm>
            <a:off x="9646862" y="4484407"/>
            <a:ext cx="1072482" cy="68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s7d2.scene7.com/is/image/Caterpillar/C833504?$cc-g$">
            <a:extLst>
              <a:ext uri="{FF2B5EF4-FFF2-40B4-BE49-F238E27FC236}">
                <a16:creationId xmlns="" xmlns:a16="http://schemas.microsoft.com/office/drawing/2014/main" id="{E3EFFD03-8449-4BF2-82EF-1EDE90553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7" b="11188"/>
          <a:stretch/>
        </p:blipFill>
        <p:spPr bwMode="auto">
          <a:xfrm>
            <a:off x="7715914" y="1256099"/>
            <a:ext cx="1673666" cy="93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Номер слайда 5">
            <a:extLst>
              <a:ext uri="{FF2B5EF4-FFF2-40B4-BE49-F238E27FC236}">
                <a16:creationId xmlns="" xmlns:a16="http://schemas.microsoft.com/office/drawing/2014/main" id="{DF5773C1-09D2-4634-95B1-7D867BE7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E677B-5585-4783-AC6C-910EC4DB025B}" type="slidenum">
              <a:rPr lang="ru-RU" smtClean="0"/>
              <a:t>9</a:t>
            </a:fld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17199BF-09C1-4CA0-8FF6-53D5232502A1}"/>
              </a:ext>
            </a:extLst>
          </p:cNvPr>
          <p:cNvSpPr txBox="1"/>
          <p:nvPr/>
        </p:nvSpPr>
        <p:spPr>
          <a:xfrm>
            <a:off x="816697" y="1556837"/>
            <a:ext cx="350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Эффект от применения СНЭ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125622FA-9A67-4EB2-9628-19E5D4D808BC}"/>
              </a:ext>
            </a:extLst>
          </p:cNvPr>
          <p:cNvSpPr txBox="1"/>
          <p:nvPr/>
        </p:nvSpPr>
        <p:spPr>
          <a:xfrm>
            <a:off x="7859984" y="2395402"/>
            <a:ext cx="64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ru-RU" i="1" baseline="-25000" dirty="0">
                <a:solidFill>
                  <a:schemeClr val="accent1">
                    <a:lumMod val="50000"/>
                  </a:schemeClr>
                </a:solidFill>
              </a:rPr>
              <a:t>ген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707F456B-304F-4414-8836-349C7F172C15}"/>
              </a:ext>
            </a:extLst>
          </p:cNvPr>
          <p:cNvSpPr txBox="1"/>
          <p:nvPr/>
        </p:nvSpPr>
        <p:spPr>
          <a:xfrm>
            <a:off x="10333481" y="3796659"/>
            <a:ext cx="232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21EE0E7D-84D2-42E9-BD5B-6CE01877B379}"/>
              </a:ext>
            </a:extLst>
          </p:cNvPr>
          <p:cNvSpPr/>
          <p:nvPr/>
        </p:nvSpPr>
        <p:spPr>
          <a:xfrm>
            <a:off x="10389262" y="5366159"/>
            <a:ext cx="2260211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Нагрузка переменного характера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Подзаголовок 2">
            <a:extLst>
              <a:ext uri="{FF2B5EF4-FFF2-40B4-BE49-F238E27FC236}">
                <a16:creationId xmlns="" xmlns:a16="http://schemas.microsoft.com/office/drawing/2014/main" id="{A2F5BEC5-FEBE-4F2B-91CD-C1AE89732BA9}"/>
              </a:ext>
            </a:extLst>
          </p:cNvPr>
          <p:cNvSpPr txBox="1">
            <a:spLocks/>
          </p:cNvSpPr>
          <p:nvPr/>
        </p:nvSpPr>
        <p:spPr>
          <a:xfrm>
            <a:off x="1589281" y="96015"/>
            <a:ext cx="8861878" cy="10309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Решение для газовой </a:t>
            </a:r>
            <a:r>
              <a:rPr lang="ru-RU" b="1" dirty="0">
                <a:solidFill>
                  <a:schemeClr val="bg1"/>
                </a:solidFill>
              </a:rPr>
              <a:t>отрасли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bg1"/>
                </a:solidFill>
              </a:rPr>
              <a:t>Замещение вращающегося резерва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81A80C43-B304-4E7F-BC7A-6A795EE931FA}"/>
              </a:ext>
            </a:extLst>
          </p:cNvPr>
          <p:cNvCxnSpPr>
            <a:cxnSpLocks/>
          </p:cNvCxnSpPr>
          <p:nvPr/>
        </p:nvCxnSpPr>
        <p:spPr>
          <a:xfrm>
            <a:off x="7738270" y="2451424"/>
            <a:ext cx="0" cy="30730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9FD46283-9CCA-43FC-A9F2-8772DEB44DDD}"/>
              </a:ext>
            </a:extLst>
          </p:cNvPr>
          <p:cNvCxnSpPr>
            <a:cxnSpLocks/>
          </p:cNvCxnSpPr>
          <p:nvPr/>
        </p:nvCxnSpPr>
        <p:spPr>
          <a:xfrm flipH="1">
            <a:off x="7715914" y="5524500"/>
            <a:ext cx="22161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 descr="https://png.icons8.com/engine/dotty/1600">
            <a:extLst>
              <a:ext uri="{FF2B5EF4-FFF2-40B4-BE49-F238E27FC236}">
                <a16:creationId xmlns="" xmlns:a16="http://schemas.microsoft.com/office/drawing/2014/main" id="{EF84D4AB-F7C6-46B3-B165-FB86D2DF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91" y="5585012"/>
            <a:ext cx="709882" cy="7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102DF499-BC98-422F-BE06-A1752ACAFCE1}"/>
              </a:ext>
            </a:extLst>
          </p:cNvPr>
          <p:cNvCxnSpPr>
            <a:cxnSpLocks/>
          </p:cNvCxnSpPr>
          <p:nvPr/>
        </p:nvCxnSpPr>
        <p:spPr>
          <a:xfrm flipV="1">
            <a:off x="9017657" y="5519641"/>
            <a:ext cx="0" cy="1101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 descr="https://png.icons8.com/engine/dotty/1600">
            <a:extLst>
              <a:ext uri="{FF2B5EF4-FFF2-40B4-BE49-F238E27FC236}">
                <a16:creationId xmlns="" xmlns:a16="http://schemas.microsoft.com/office/drawing/2014/main" id="{1FE44DBC-3AFB-4BF3-8358-D9964073B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669" y="5590416"/>
            <a:ext cx="709882" cy="70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026C49BA-1D1B-4E99-9A9B-F2473CA6CB3D}"/>
              </a:ext>
            </a:extLst>
          </p:cNvPr>
          <p:cNvCxnSpPr>
            <a:cxnSpLocks/>
          </p:cNvCxnSpPr>
          <p:nvPr/>
        </p:nvCxnSpPr>
        <p:spPr>
          <a:xfrm flipV="1">
            <a:off x="9918035" y="5514236"/>
            <a:ext cx="0" cy="1209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/>
      </p:transition>
    </mc:Choice>
    <mc:Fallback xmlns="">
      <p:transition>
        <p:push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5529</TotalTime>
  <Words>1372</Words>
  <Application>Microsoft Macintosh PowerPoint</Application>
  <PresentationFormat>Другой</PresentationFormat>
  <Paragraphs>301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Vikentiy melnikov</cp:lastModifiedBy>
  <cp:revision>295</cp:revision>
  <cp:lastPrinted>2017-10-03T07:17:23Z</cp:lastPrinted>
  <dcterms:created xsi:type="dcterms:W3CDTF">2017-08-08T03:26:47Z</dcterms:created>
  <dcterms:modified xsi:type="dcterms:W3CDTF">2017-10-03T13:02:16Z</dcterms:modified>
</cp:coreProperties>
</file>