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297" r:id="rId3"/>
    <p:sldId id="298" r:id="rId4"/>
    <p:sldId id="271" r:id="rId5"/>
    <p:sldId id="285" r:id="rId6"/>
    <p:sldId id="295" r:id="rId7"/>
    <p:sldId id="288" r:id="rId8"/>
    <p:sldId id="289" r:id="rId9"/>
    <p:sldId id="257" r:id="rId10"/>
    <p:sldId id="283" r:id="rId11"/>
    <p:sldId id="291" r:id="rId12"/>
    <p:sldId id="286" r:id="rId13"/>
    <p:sldId id="301" r:id="rId14"/>
    <p:sldId id="302" r:id="rId15"/>
    <p:sldId id="296" r:id="rId16"/>
    <p:sldId id="284" r:id="rId17"/>
    <p:sldId id="281" r:id="rId18"/>
    <p:sldId id="258" r:id="rId19"/>
    <p:sldId id="290" r:id="rId20"/>
    <p:sldId id="259" r:id="rId21"/>
    <p:sldId id="260" r:id="rId22"/>
    <p:sldId id="274" r:id="rId23"/>
    <p:sldId id="275" r:id="rId24"/>
    <p:sldId id="276" r:id="rId25"/>
    <p:sldId id="292" r:id="rId26"/>
    <p:sldId id="293" r:id="rId27"/>
    <p:sldId id="294" r:id="rId28"/>
    <p:sldId id="300" r:id="rId29"/>
    <p:sldId id="279" r:id="rId30"/>
    <p:sldId id="299" r:id="rId31"/>
    <p:sldId id="280" r:id="rId32"/>
  </p:sldIdLst>
  <p:sldSz cx="9144000" cy="5143500" type="screen16x9"/>
  <p:notesSz cx="6669088" cy="99187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Грошев" initials="А.А.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99"/>
    <a:srgbClr val="C6D9F1"/>
    <a:srgbClr val="00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75919" autoAdjust="0"/>
  </p:normalViewPr>
  <p:slideViewPr>
    <p:cSldViewPr>
      <p:cViewPr varScale="1">
        <p:scale>
          <a:sx n="99" d="100"/>
          <a:sy n="99" d="100"/>
        </p:scale>
        <p:origin x="-164" y="-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9938" cy="495935"/>
          </a:xfrm>
          <a:prstGeom prst="rect">
            <a:avLst/>
          </a:prstGeom>
        </p:spPr>
        <p:txBody>
          <a:bodyPr vert="horz" lIns="90683" tIns="45341" rIns="90683" bIns="45341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8" y="1"/>
            <a:ext cx="2889938" cy="495935"/>
          </a:xfrm>
          <a:prstGeom prst="rect">
            <a:avLst/>
          </a:prstGeom>
        </p:spPr>
        <p:txBody>
          <a:bodyPr vert="horz" lIns="90683" tIns="45341" rIns="90683" bIns="45341" rtlCol="0"/>
          <a:lstStyle>
            <a:lvl1pPr algn="r">
              <a:defRPr sz="1100"/>
            </a:lvl1pPr>
          </a:lstStyle>
          <a:p>
            <a:fld id="{E4406086-D246-40D8-A75B-8E0F30CFF1A7}" type="datetimeFigureOut">
              <a:rPr lang="ru-RU" smtClean="0"/>
              <a:pPr/>
              <a:t>17.10.2017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163" y="744538"/>
            <a:ext cx="6608762" cy="3717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83" tIns="45341" rIns="90683" bIns="4534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1383"/>
            <a:ext cx="5335270" cy="4463415"/>
          </a:xfrm>
          <a:prstGeom prst="rect">
            <a:avLst/>
          </a:prstGeom>
        </p:spPr>
        <p:txBody>
          <a:bodyPr vert="horz" lIns="90683" tIns="45341" rIns="90683" bIns="4534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1044"/>
            <a:ext cx="2889938" cy="495935"/>
          </a:xfrm>
          <a:prstGeom prst="rect">
            <a:avLst/>
          </a:prstGeom>
        </p:spPr>
        <p:txBody>
          <a:bodyPr vert="horz" lIns="90683" tIns="45341" rIns="90683" bIns="45341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8" y="9421044"/>
            <a:ext cx="2889938" cy="495935"/>
          </a:xfrm>
          <a:prstGeom prst="rect">
            <a:avLst/>
          </a:prstGeom>
        </p:spPr>
        <p:txBody>
          <a:bodyPr vert="horz" lIns="90683" tIns="45341" rIns="90683" bIns="45341" rtlCol="0" anchor="b"/>
          <a:lstStyle>
            <a:lvl1pPr algn="r">
              <a:defRPr sz="1100"/>
            </a:lvl1pPr>
          </a:lstStyle>
          <a:p>
            <a:fld id="{A5581817-FEAD-4C85-8A28-F716D61BFC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942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5885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500" dirty="0" smtClean="0">
                <a:latin typeface="Arial" panose="020B0604020202020204" pitchFamily="34" charset="0"/>
              </a:rPr>
              <a:t>Необходимо </a:t>
            </a:r>
            <a:endParaRPr lang="ru-RU" sz="500" dirty="0">
              <a:latin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Оборудование испытывается в реальных условиях.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600" dirty="0" smtClean="0"/>
              <a:t>Приведена функциональная схема </a:t>
            </a:r>
            <a:r>
              <a:rPr lang="ru-RU" sz="600" dirty="0" err="1" smtClean="0"/>
              <a:t>пневмосистемы</a:t>
            </a:r>
            <a:r>
              <a:rPr lang="ru-RU" sz="600" dirty="0" smtClean="0"/>
              <a:t> управления краном. </a:t>
            </a:r>
          </a:p>
          <a:p>
            <a:r>
              <a:rPr lang="ru-RU" sz="600" dirty="0" smtClean="0"/>
              <a:t>Эл. питание компрессора и формирование команд управления обеспечивает энергонезависимое </a:t>
            </a:r>
            <a:r>
              <a:rPr lang="ru-RU" sz="1100" dirty="0" smtClean="0"/>
              <a:t>оборудование</a:t>
            </a:r>
            <a:r>
              <a:rPr lang="ru-RU" sz="700" dirty="0" smtClean="0"/>
              <a:t>.</a:t>
            </a:r>
            <a:endParaRPr lang="ru-RU" sz="7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7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7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163" y="744538"/>
            <a:ext cx="6608762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81817-FEAD-4C85-8A28-F716D61BFC4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75FB2-5EF6-420C-AA11-A99D96815DEE}" type="datetime1">
              <a:rPr lang="ru-RU" smtClean="0"/>
              <a:pPr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E0ED8-F0CC-4DBD-B5CD-65D7CCB26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3270-FB01-43DF-82AA-03EA00B726E6}" type="datetime1">
              <a:rPr lang="ru-RU" smtClean="0"/>
              <a:pPr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E0ED8-F0CC-4DBD-B5CD-65D7CCB26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C2C9-C120-4674-AAD3-F11DD21ADE30}" type="datetime1">
              <a:rPr lang="ru-RU" smtClean="0"/>
              <a:pPr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E0ED8-F0CC-4DBD-B5CD-65D7CCB26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8598-0050-4284-BF04-1FF93B522545}" type="datetime1">
              <a:rPr lang="ru-RU" smtClean="0"/>
              <a:pPr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E0ED8-F0CC-4DBD-B5CD-65D7CCB26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BCA4D-3114-4EE9-AB6C-3E2867223544}" type="datetime1">
              <a:rPr lang="ru-RU" smtClean="0"/>
              <a:pPr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E0ED8-F0CC-4DBD-B5CD-65D7CCB26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8D33-3C2D-4E6D-BA1B-AB132E95C0C5}" type="datetime1">
              <a:rPr lang="ru-RU" smtClean="0"/>
              <a:pPr/>
              <a:t>17.10.2017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E0ED8-F0CC-4DBD-B5CD-65D7CCB26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91FCE-D924-4434-A655-774B6ED59374}" type="datetime1">
              <a:rPr lang="ru-RU" smtClean="0"/>
              <a:pPr/>
              <a:t>17.10.2017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E0ED8-F0CC-4DBD-B5CD-65D7CCB26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4AE01-438A-4339-86C7-CBBE86DDA992}" type="datetime1">
              <a:rPr lang="ru-RU" smtClean="0"/>
              <a:pPr/>
              <a:t>17.10.2017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E0ED8-F0CC-4DBD-B5CD-65D7CCB26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CF3-2354-4977-8DD6-C87B4BA016E8}" type="datetime1">
              <a:rPr lang="ru-RU" smtClean="0"/>
              <a:pPr/>
              <a:t>17.10.2017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E0ED8-F0CC-4DBD-B5CD-65D7CCB26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18126-9F7F-4A40-86B6-F3386A6FD6B1}" type="datetime1">
              <a:rPr lang="ru-RU" smtClean="0"/>
              <a:pPr/>
              <a:t>17.10.2017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E0ED8-F0CC-4DBD-B5CD-65D7CCB26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52526-A7C1-4B59-89B9-714C051F3F7C}" type="datetime1">
              <a:rPr lang="ru-RU" smtClean="0"/>
              <a:pPr/>
              <a:t>17.10.2017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E0ED8-F0CC-4DBD-B5CD-65D7CCB26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544D7-7BB4-4A0F-AA8F-BACAFB26A436}" type="datetime1">
              <a:rPr lang="ru-RU" smtClean="0"/>
              <a:pPr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E0ED8-F0CC-4DBD-B5CD-65D7CCB26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5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1821651"/>
            <a:ext cx="8572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3399"/>
                </a:solidFill>
                <a:cs typeface="Arial" panose="020B0604020202020204" pitchFamily="34" charset="0"/>
              </a:rPr>
              <a:t>Программно-технологический комплекс </a:t>
            </a:r>
          </a:p>
          <a:p>
            <a:pPr algn="ctr"/>
            <a:r>
              <a:rPr lang="ru-RU" sz="2400" b="1" dirty="0">
                <a:solidFill>
                  <a:srgbClr val="003399"/>
                </a:solidFill>
                <a:cs typeface="Arial" panose="020B0604020202020204" pitchFamily="34" charset="0"/>
              </a:rPr>
              <a:t>для повышения эффективности  </a:t>
            </a:r>
            <a:r>
              <a:rPr lang="ru-RU" sz="2400" b="1" dirty="0" smtClean="0">
                <a:solidFill>
                  <a:srgbClr val="003399"/>
                </a:solidFill>
                <a:cs typeface="Arial" panose="020B0604020202020204" pitchFamily="34" charset="0"/>
              </a:rPr>
              <a:t>неэлектрифицированных </a:t>
            </a:r>
            <a:r>
              <a:rPr lang="ru-RU" sz="2400" b="1" dirty="0">
                <a:solidFill>
                  <a:srgbClr val="003399"/>
                </a:solidFill>
                <a:cs typeface="Arial" panose="020B0604020202020204" pitchFamily="34" charset="0"/>
              </a:rPr>
              <a:t>объектов ГТС на малолюдных </a:t>
            </a:r>
            <a:r>
              <a:rPr lang="ru-RU" sz="2400" b="1" dirty="0" smtClean="0">
                <a:solidFill>
                  <a:srgbClr val="003399"/>
                </a:solidFill>
                <a:cs typeface="Arial" panose="020B0604020202020204" pitchFamily="34" charset="0"/>
              </a:rPr>
              <a:t>территориях</a:t>
            </a:r>
            <a:r>
              <a:rPr lang="en-US" sz="2400" b="1" dirty="0" smtClean="0">
                <a:solidFill>
                  <a:srgbClr val="003399"/>
                </a:solidFill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rgbClr val="003399"/>
                </a:solidFill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rgbClr val="003399"/>
                </a:solidFill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rgbClr val="003399"/>
                </a:solidFill>
                <a:cs typeface="Arial" panose="020B0604020202020204" pitchFamily="34" charset="0"/>
              </a:rPr>
            </a:br>
            <a:r>
              <a:rPr lang="ru-RU" sz="2400" i="1" dirty="0" smtClean="0">
                <a:solidFill>
                  <a:srgbClr val="003399"/>
                </a:solidFill>
                <a:cs typeface="Arial" panose="020B0604020202020204" pitchFamily="34" charset="0"/>
              </a:rPr>
              <a:t>Олег Викторович </a:t>
            </a:r>
            <a:r>
              <a:rPr lang="ru-RU" sz="2400" i="1" dirty="0" err="1" smtClean="0">
                <a:solidFill>
                  <a:srgbClr val="003399"/>
                </a:solidFill>
                <a:cs typeface="Arial" panose="020B0604020202020204" pitchFamily="34" charset="0"/>
              </a:rPr>
              <a:t>Хашкин</a:t>
            </a:r>
            <a:r>
              <a:rPr lang="ru-RU" sz="2400" i="1" dirty="0" smtClean="0">
                <a:solidFill>
                  <a:srgbClr val="003399"/>
                </a:solidFill>
                <a:cs typeface="Arial" panose="020B0604020202020204" pitchFamily="34" charset="0"/>
              </a:rPr>
              <a:t> </a:t>
            </a:r>
            <a:br>
              <a:rPr lang="ru-RU" sz="2400" i="1" dirty="0" smtClean="0">
                <a:solidFill>
                  <a:srgbClr val="003399"/>
                </a:solidFill>
                <a:cs typeface="Arial" panose="020B0604020202020204" pitchFamily="34" charset="0"/>
              </a:rPr>
            </a:br>
            <a:r>
              <a:rPr lang="ru-RU" sz="2400" i="1" dirty="0" smtClean="0">
                <a:solidFill>
                  <a:srgbClr val="003399"/>
                </a:solidFill>
                <a:cs typeface="Arial" panose="020B0604020202020204" pitchFamily="34" charset="0"/>
              </a:rPr>
              <a:t>(ООО «АСУ ПРО»)</a:t>
            </a:r>
            <a:endParaRPr lang="ru-RU" sz="2200" b="1" dirty="0">
              <a:solidFill>
                <a:srgbClr val="003399"/>
              </a:solidFill>
            </a:endParaRPr>
          </a:p>
        </p:txBody>
      </p:sp>
      <p:pic>
        <p:nvPicPr>
          <p:cNvPr id="7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34" y="4631310"/>
            <a:ext cx="784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Комплексное проектирование и автоматизация объектов промышленности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Y:\08 Выставки и конференции\2017\02 ПАО Газпром ПХГ 2017 Санкт-Петербург\Презентация\Рисунки\Логотип АСУ ПРО с заливко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428610"/>
            <a:ext cx="1857388" cy="10662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14282" y="71420"/>
            <a:ext cx="85725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3399"/>
                </a:solidFill>
              </a:rPr>
              <a:t>Схема протоколов обмена в ПТК</a:t>
            </a:r>
            <a:endParaRPr lang="ru-RU" sz="2200" b="1" dirty="0">
              <a:solidFill>
                <a:srgbClr val="003399"/>
              </a:solidFill>
            </a:endParaRPr>
          </a:p>
        </p:txBody>
      </p:sp>
      <p:pic>
        <p:nvPicPr>
          <p:cNvPr id="14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00035" y="4651390"/>
            <a:ext cx="605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Программно-технологический комплекс для объектов ГТС</a:t>
            </a:r>
          </a:p>
        </p:txBody>
      </p:sp>
      <p:pic>
        <p:nvPicPr>
          <p:cNvPr id="16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1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12985" y="4364843"/>
            <a:ext cx="252000" cy="316800"/>
          </a:xfrm>
          <a:solidFill>
            <a:schemeClr val="bg1"/>
          </a:solidFill>
          <a:effectLst/>
        </p:spPr>
        <p:txBody>
          <a:bodyPr lIns="0" tIns="0" rIns="0" bIns="0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1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0" name="Номер слайда 10"/>
          <p:cNvSpPr txBox="1">
            <a:spLocks/>
          </p:cNvSpPr>
          <p:nvPr/>
        </p:nvSpPr>
        <p:spPr>
          <a:xfrm>
            <a:off x="8431286" y="4347369"/>
            <a:ext cx="216024" cy="319113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0" tIns="0" rIns="0" bIns="0" rtlCol="0" anchor="ctr"/>
          <a:lstStyle>
            <a:defPPr>
              <a:defRPr lang="ru-RU"/>
            </a:defPPr>
            <a:lvl1pPr algn="ctr">
              <a:defRPr b="1"/>
            </a:lvl1pPr>
          </a:lstStyle>
          <a:p>
            <a:fld id="{8DE4ACDD-A366-44D0-B6EF-8A2494EA7B88}" type="slidenum">
              <a:rPr lang="ru-RU"/>
              <a:pPr/>
              <a:t>10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83" y="502307"/>
            <a:ext cx="7518400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1815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35" y="4651390"/>
            <a:ext cx="605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Программно-технологический комплекс для объектов ГТС</a:t>
            </a:r>
          </a:p>
        </p:txBody>
      </p:sp>
      <p:pic>
        <p:nvPicPr>
          <p:cNvPr id="15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71420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008080"/>
              </a:buClr>
              <a:defRPr/>
            </a:pPr>
            <a:r>
              <a:rPr lang="ru-RU" altLang="ru-RU" sz="2400" b="1" dirty="0" smtClean="0">
                <a:solidFill>
                  <a:srgbClr val="003399"/>
                </a:solidFill>
              </a:rPr>
              <a:t>Эскизная структурная схема системы с каналом связи – </a:t>
            </a:r>
            <a:r>
              <a:rPr lang="en-US" altLang="ru-RU" sz="2400" b="1" dirty="0" smtClean="0">
                <a:solidFill>
                  <a:srgbClr val="003399"/>
                </a:solidFill>
              </a:rPr>
              <a:t>SMS</a:t>
            </a:r>
            <a:r>
              <a:rPr lang="ru-RU" altLang="ru-RU" sz="2400" b="1" dirty="0" smtClean="0">
                <a:solidFill>
                  <a:srgbClr val="003399"/>
                </a:solidFill>
              </a:rPr>
              <a:t>.</a:t>
            </a:r>
            <a:endParaRPr lang="ru-RU" sz="2400" b="1" dirty="0">
              <a:solidFill>
                <a:srgbClr val="003399"/>
              </a:solidFill>
            </a:endParaRPr>
          </a:p>
        </p:txBody>
      </p:sp>
      <p:sp>
        <p:nvSpPr>
          <p:cNvPr id="10" name="Номер слайда 10"/>
          <p:cNvSpPr txBox="1">
            <a:spLocks/>
          </p:cNvSpPr>
          <p:nvPr/>
        </p:nvSpPr>
        <p:spPr>
          <a:xfrm>
            <a:off x="8431286" y="4347369"/>
            <a:ext cx="216024" cy="319113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0" tIns="0" rIns="0" bIns="0" rtlCol="0" anchor="ctr"/>
          <a:lstStyle>
            <a:defPPr>
              <a:defRPr lang="ru-RU"/>
            </a:defPPr>
            <a:lvl1pPr algn="ctr">
              <a:defRPr b="1"/>
            </a:lvl1pPr>
          </a:lstStyle>
          <a:p>
            <a:fld id="{8DE4ACDD-A366-44D0-B6EF-8A2494EA7B88}" type="slidenum">
              <a:rPr lang="ru-RU"/>
              <a:pPr/>
              <a:t>11</a:t>
            </a:fld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45" y="699542"/>
            <a:ext cx="8720044" cy="3091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712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35" y="4651390"/>
            <a:ext cx="605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Программно-технологический комплекс для объектов ГТС</a:t>
            </a:r>
          </a:p>
        </p:txBody>
      </p:sp>
      <p:pic>
        <p:nvPicPr>
          <p:cNvPr id="15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71420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008080"/>
              </a:buClr>
              <a:defRPr/>
            </a:pPr>
            <a:r>
              <a:rPr lang="ru-RU" altLang="ru-RU" sz="2400" b="1" dirty="0" smtClean="0">
                <a:solidFill>
                  <a:srgbClr val="003399"/>
                </a:solidFill>
              </a:rPr>
              <a:t>Экономный способ организации связи</a:t>
            </a:r>
            <a:endParaRPr lang="ru-RU" sz="2400" b="1" dirty="0">
              <a:solidFill>
                <a:srgbClr val="0033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699542"/>
            <a:ext cx="82089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/>
            <a:r>
              <a:rPr lang="ru-RU" dirty="0" smtClean="0"/>
              <a:t>Организация </a:t>
            </a:r>
            <a:r>
              <a:rPr lang="ru-RU" dirty="0"/>
              <a:t>связи </a:t>
            </a:r>
            <a:r>
              <a:rPr lang="ru-RU" dirty="0" smtClean="0"/>
              <a:t>с помощью сервиса </a:t>
            </a:r>
            <a:r>
              <a:rPr lang="en-US" dirty="0" smtClean="0"/>
              <a:t>SMS</a:t>
            </a:r>
            <a:r>
              <a:rPr lang="ru-RU" dirty="0" smtClean="0"/>
              <a:t>-сообщений является наиболее </a:t>
            </a:r>
            <a:r>
              <a:rPr lang="ru-RU" dirty="0"/>
              <a:t>простым и экономичным решением для построения канала связи </a:t>
            </a:r>
            <a:r>
              <a:rPr lang="ru-RU" dirty="0" smtClean="0"/>
              <a:t>в системах с энергонезависимым оборудованием. </a:t>
            </a:r>
          </a:p>
          <a:p>
            <a:pPr indent="355600"/>
            <a:r>
              <a:rPr lang="ru-RU" dirty="0"/>
              <a:t>Необходимо </a:t>
            </a:r>
            <a:r>
              <a:rPr lang="ru-RU" dirty="0" smtClean="0"/>
              <a:t> только наличие </a:t>
            </a:r>
            <a:r>
              <a:rPr lang="en-US" dirty="0" smtClean="0"/>
              <a:t>“</a:t>
            </a:r>
            <a:r>
              <a:rPr lang="ru-RU" dirty="0" smtClean="0"/>
              <a:t>сотового</a:t>
            </a:r>
            <a:r>
              <a:rPr lang="en-US" dirty="0" smtClean="0"/>
              <a:t>”</a:t>
            </a:r>
            <a:r>
              <a:rPr lang="ru-RU" dirty="0" smtClean="0"/>
              <a:t> покрытия территории.</a:t>
            </a:r>
            <a:endParaRPr lang="ru-RU" dirty="0"/>
          </a:p>
          <a:p>
            <a:pPr indent="355600"/>
            <a:r>
              <a:rPr lang="ru-RU" dirty="0" smtClean="0"/>
              <a:t>После перехода в активное состояние( включение эл. питания) энергонезависимое оборудование </a:t>
            </a:r>
            <a:r>
              <a:rPr lang="ru-RU" dirty="0"/>
              <a:t>отправляет </a:t>
            </a:r>
            <a:r>
              <a:rPr lang="ru-RU" dirty="0" smtClean="0"/>
              <a:t>информационное </a:t>
            </a:r>
            <a:r>
              <a:rPr lang="en-US" dirty="0" smtClean="0"/>
              <a:t>SMS-</a:t>
            </a:r>
            <a:r>
              <a:rPr lang="ru-RU" dirty="0"/>
              <a:t>с</a:t>
            </a:r>
            <a:r>
              <a:rPr lang="ru-RU" dirty="0" smtClean="0"/>
              <a:t>ообщение</a:t>
            </a:r>
            <a:r>
              <a:rPr lang="ru-RU" dirty="0"/>
              <a:t>, получает подтверждение отправки </a:t>
            </a:r>
            <a:r>
              <a:rPr lang="en-US" dirty="0"/>
              <a:t>SMS</a:t>
            </a:r>
            <a:r>
              <a:rPr lang="ru-RU" dirty="0"/>
              <a:t> и выключается</a:t>
            </a:r>
            <a:r>
              <a:rPr lang="ru-RU" dirty="0" smtClean="0"/>
              <a:t>.</a:t>
            </a:r>
            <a:endParaRPr lang="ru-RU" dirty="0"/>
          </a:p>
          <a:p>
            <a:pPr indent="355600"/>
            <a:r>
              <a:rPr lang="ru-RU" dirty="0"/>
              <a:t>Сотовый оператор доставляет </a:t>
            </a:r>
            <a:r>
              <a:rPr lang="en-US" dirty="0" smtClean="0"/>
              <a:t>SMS</a:t>
            </a:r>
            <a:r>
              <a:rPr lang="ru-RU" dirty="0" smtClean="0"/>
              <a:t> до абонента назначения(Диспетчерский пункт), тем самым энергонезависимому оборудованию </a:t>
            </a:r>
            <a:r>
              <a:rPr lang="ru-RU" dirty="0"/>
              <a:t>не требуется </a:t>
            </a:r>
            <a:r>
              <a:rPr lang="ru-RU" dirty="0" smtClean="0"/>
              <a:t>оставаться в активном состоянии, ожидая </a:t>
            </a:r>
            <a:r>
              <a:rPr lang="ru-RU" dirty="0"/>
              <a:t>подтверждения </a:t>
            </a:r>
            <a:r>
              <a:rPr lang="ru-RU" dirty="0" smtClean="0"/>
              <a:t>от Диспетчерского пункта.</a:t>
            </a:r>
            <a:endParaRPr lang="ru-RU" dirty="0"/>
          </a:p>
          <a:p>
            <a:pPr indent="355600"/>
            <a:r>
              <a:rPr lang="ru-RU" dirty="0"/>
              <a:t>Аналогично, команды </a:t>
            </a:r>
            <a:r>
              <a:rPr lang="ru-RU" dirty="0" smtClean="0"/>
              <a:t>управления или изменения </a:t>
            </a:r>
            <a:r>
              <a:rPr lang="ru-RU" dirty="0"/>
              <a:t>настроек </a:t>
            </a:r>
            <a:r>
              <a:rPr lang="ru-RU" dirty="0" smtClean="0"/>
              <a:t>приходят на КП в </a:t>
            </a:r>
            <a:r>
              <a:rPr lang="ru-RU" dirty="0"/>
              <a:t>виде </a:t>
            </a:r>
            <a:r>
              <a:rPr lang="en-US" dirty="0"/>
              <a:t>SMS</a:t>
            </a:r>
            <a:r>
              <a:rPr lang="ru-RU" dirty="0"/>
              <a:t>, гарантию доставки которых обеспечивает сотовый оператор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0" name="Номер слайда 10"/>
          <p:cNvSpPr txBox="1">
            <a:spLocks/>
          </p:cNvSpPr>
          <p:nvPr/>
        </p:nvSpPr>
        <p:spPr>
          <a:xfrm>
            <a:off x="8431286" y="4347369"/>
            <a:ext cx="216024" cy="319113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0" tIns="0" rIns="0" bIns="0" rtlCol="0" anchor="ctr"/>
          <a:lstStyle>
            <a:defPPr>
              <a:defRPr lang="ru-RU"/>
            </a:defPPr>
            <a:lvl1pPr algn="ctr">
              <a:defRPr b="1"/>
            </a:lvl1pPr>
          </a:lstStyle>
          <a:p>
            <a:fld id="{8DE4ACDD-A366-44D0-B6EF-8A2494EA7B88}" type="slidenum">
              <a:rPr lang="ru-RU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1164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35" y="4651390"/>
            <a:ext cx="605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Программно-технологический комплекс для объектов ГТС</a:t>
            </a:r>
          </a:p>
        </p:txBody>
      </p:sp>
      <p:pic>
        <p:nvPicPr>
          <p:cNvPr id="15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165869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008080"/>
              </a:buClr>
              <a:defRPr/>
            </a:pPr>
            <a:r>
              <a:rPr lang="ru-RU" altLang="ru-RU" sz="2400" b="1" dirty="0" smtClean="0">
                <a:solidFill>
                  <a:srgbClr val="003399"/>
                </a:solidFill>
              </a:rPr>
              <a:t>Эффективность применения ПТК ООО «АСУ ПРО»</a:t>
            </a:r>
            <a:endParaRPr lang="ru-RU" sz="2400" b="1" dirty="0">
              <a:solidFill>
                <a:srgbClr val="0033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987574"/>
            <a:ext cx="8208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 algn="just"/>
            <a:r>
              <a:rPr lang="ru-RU" dirty="0" smtClean="0"/>
              <a:t>На примере УКПГ с 50 скважинами, экономический </a:t>
            </a:r>
            <a:r>
              <a:rPr lang="ru-RU" dirty="0"/>
              <a:t>эффект </a:t>
            </a:r>
            <a:r>
              <a:rPr lang="ru-RU" dirty="0" smtClean="0"/>
              <a:t>от применения автономного оборудования, в сравнении </a:t>
            </a:r>
            <a:r>
              <a:rPr lang="ru-RU" dirty="0"/>
              <a:t>с </a:t>
            </a:r>
            <a:r>
              <a:rPr lang="ru-RU" dirty="0" smtClean="0"/>
              <a:t>электроснабжением объекта </a:t>
            </a:r>
            <a:r>
              <a:rPr lang="ru-RU" dirty="0"/>
              <a:t>по постоянной схеме (ЛЭП, ПС), является </a:t>
            </a:r>
            <a:r>
              <a:rPr lang="ru-RU" dirty="0" smtClean="0"/>
              <a:t>высокоэффективным, </a:t>
            </a:r>
            <a:r>
              <a:rPr lang="ru-RU" dirty="0"/>
              <a:t>т.к. </a:t>
            </a:r>
            <a:r>
              <a:rPr lang="ru-RU" dirty="0" smtClean="0"/>
              <a:t>полученное при расчёте значение </a:t>
            </a:r>
            <a:r>
              <a:rPr lang="ru-RU" dirty="0"/>
              <a:t>интегрального эффекта положительно и индекс эффективности значительно больше </a:t>
            </a:r>
            <a:r>
              <a:rPr lang="ru-RU" dirty="0" smtClean="0"/>
              <a:t>единицы.</a:t>
            </a:r>
          </a:p>
        </p:txBody>
      </p:sp>
      <p:sp>
        <p:nvSpPr>
          <p:cNvPr id="10" name="Номер слайда 10"/>
          <p:cNvSpPr txBox="1">
            <a:spLocks/>
          </p:cNvSpPr>
          <p:nvPr/>
        </p:nvSpPr>
        <p:spPr>
          <a:xfrm>
            <a:off x="8431286" y="4347369"/>
            <a:ext cx="216024" cy="319113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0" tIns="0" rIns="0" bIns="0" rtlCol="0" anchor="ctr"/>
          <a:lstStyle>
            <a:defPPr>
              <a:defRPr lang="ru-RU"/>
            </a:defPPr>
            <a:lvl1pPr algn="ctr">
              <a:defRPr b="1"/>
            </a:lvl1pPr>
          </a:lstStyle>
          <a:p>
            <a:fld id="{8DE4ACDD-A366-44D0-B6EF-8A2494EA7B88}" type="slidenum">
              <a:rPr lang="ru-RU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9157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35" y="4651390"/>
            <a:ext cx="605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Программно-технологический комплекс для объектов ГТС</a:t>
            </a:r>
          </a:p>
        </p:txBody>
      </p:sp>
      <p:pic>
        <p:nvPicPr>
          <p:cNvPr id="15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71420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008080"/>
              </a:buClr>
              <a:defRPr/>
            </a:pPr>
            <a:r>
              <a:rPr lang="ru-RU" altLang="ru-RU" sz="2400" b="1" dirty="0" smtClean="0">
                <a:solidFill>
                  <a:srgbClr val="003399"/>
                </a:solidFill>
              </a:rPr>
              <a:t>Эффективность применения ПТК ООО «АСУ ПРО»</a:t>
            </a:r>
            <a:endParaRPr lang="ru-RU" sz="2400" b="1" dirty="0">
              <a:solidFill>
                <a:srgbClr val="003399"/>
              </a:solidFill>
            </a:endParaRPr>
          </a:p>
        </p:txBody>
      </p:sp>
      <p:sp>
        <p:nvSpPr>
          <p:cNvPr id="10" name="Номер слайда 10"/>
          <p:cNvSpPr txBox="1">
            <a:spLocks/>
          </p:cNvSpPr>
          <p:nvPr/>
        </p:nvSpPr>
        <p:spPr>
          <a:xfrm>
            <a:off x="8431286" y="4347369"/>
            <a:ext cx="216024" cy="319113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0" tIns="0" rIns="0" bIns="0" rtlCol="0" anchor="ctr"/>
          <a:lstStyle>
            <a:defPPr>
              <a:defRPr lang="ru-RU"/>
            </a:defPPr>
            <a:lvl1pPr algn="ctr">
              <a:defRPr b="1"/>
            </a:lvl1pPr>
          </a:lstStyle>
          <a:p>
            <a:fld id="{8DE4ACDD-A366-44D0-B6EF-8A2494EA7B88}" type="slidenum">
              <a:rPr lang="ru-RU"/>
              <a:pPr/>
              <a:t>14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411510"/>
            <a:ext cx="3455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Таблица 1 - Исходные данные для расчёта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70744532"/>
              </p:ext>
            </p:extLst>
          </p:nvPr>
        </p:nvGraphicFramePr>
        <p:xfrm>
          <a:off x="650372" y="688509"/>
          <a:ext cx="7089980" cy="25349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785724"/>
                <a:gridCol w="864096"/>
                <a:gridCol w="144016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Наименование показателей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Единица измерения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</a:rPr>
                        <a:t>Значение показателя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Количество КП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шт.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Установленная мощность шкафа КП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Вт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700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Количество точек подключения/БКТП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шт.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Номинальное напряжение точек подключения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кВ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Расстояние от точки подключения до БКТП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км.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Количество КП подключенных от одной БКТП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шт.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Общая протяженность ВЛ-10 кВ – 10 км;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км.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Общая протяженность ВЛ 0,4(0,22) кВ – 100 км;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км.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Затраты при эл.снабжении КП по постоянной схеме( оборудование и монтаж ЛЭП, ПС) в первый год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тыс.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  63 667,05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Затраты при эл.снабжении КП по постоянной схеме(ЛЭП, ПС) в последующие года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тыс.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    3 667,05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Затраты при</a:t>
                      </a: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применении варианта автономного КП (солнечная батарея и ветрогенератор)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тыс.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Ставка налога на прибыль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4515409"/>
              </p:ext>
            </p:extLst>
          </p:nvPr>
        </p:nvGraphicFramePr>
        <p:xfrm>
          <a:off x="683568" y="3710737"/>
          <a:ext cx="7056785" cy="63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866819"/>
                <a:gridCol w="1911213"/>
                <a:gridCol w="2278753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Показатель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Единица измерения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Значение показателя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/>
                          <a:ea typeface="Times New Roman"/>
                        </a:rPr>
                        <a:t>Интегральный эффект </a:t>
                      </a:r>
                      <a:r>
                        <a:rPr lang="ru-RU" sz="1100" b="0" dirty="0" err="1">
                          <a:effectLst/>
                          <a:latin typeface="Times New Roman"/>
                          <a:ea typeface="Times New Roman"/>
                        </a:rPr>
                        <a:t>Э</a:t>
                      </a:r>
                      <a:r>
                        <a:rPr lang="ru-RU" sz="1100" b="0" baseline="-25000" dirty="0" err="1">
                          <a:effectLst/>
                          <a:latin typeface="Times New Roman"/>
                          <a:ea typeface="Times New Roman"/>
                        </a:rPr>
                        <a:t>и</a:t>
                      </a:r>
                      <a:endParaRPr lang="ru-RU" sz="11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/>
                          <a:ea typeface="Times New Roman"/>
                        </a:rPr>
                        <a:t>тыс. руб.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/>
                          <a:ea typeface="Times New Roman"/>
                        </a:rPr>
                        <a:t>48 756,47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/>
                          <a:ea typeface="Times New Roman"/>
                        </a:rPr>
                        <a:t>Индекс эффективности </a:t>
                      </a:r>
                      <a:r>
                        <a:rPr lang="ru-RU" sz="1100" b="0" dirty="0" err="1">
                          <a:effectLst/>
                          <a:latin typeface="Times New Roman"/>
                          <a:ea typeface="Times New Roman"/>
                        </a:rPr>
                        <a:t>ИЭ</a:t>
                      </a:r>
                      <a:r>
                        <a:rPr lang="ru-RU" sz="1100" b="0" baseline="-25000" dirty="0" err="1">
                          <a:effectLst/>
                          <a:latin typeface="Times New Roman"/>
                          <a:ea typeface="Times New Roman"/>
                        </a:rPr>
                        <a:t>р</a:t>
                      </a:r>
                      <a:endParaRPr lang="ru-RU" sz="11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 err="1">
                          <a:effectLst/>
                          <a:latin typeface="Times New Roman"/>
                          <a:ea typeface="Times New Roman"/>
                        </a:rPr>
                        <a:t>отн</a:t>
                      </a:r>
                      <a:r>
                        <a:rPr lang="ru-RU" sz="1100" b="0" dirty="0">
                          <a:effectLst/>
                          <a:latin typeface="Times New Roman"/>
                          <a:ea typeface="Times New Roman"/>
                        </a:rPr>
                        <a:t>. ед.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/>
                          <a:ea typeface="Times New Roman"/>
                        </a:rPr>
                        <a:t>11,43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899592" y="3363838"/>
            <a:ext cx="55215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Таблица </a:t>
            </a:r>
            <a:r>
              <a:rPr lang="ru-RU" sz="1400" dirty="0" smtClean="0"/>
              <a:t>2 </a:t>
            </a:r>
            <a:r>
              <a:rPr lang="ru-RU" sz="1400" dirty="0"/>
              <a:t>- Рассчитанные показатели экономической эффективности </a:t>
            </a:r>
          </a:p>
        </p:txBody>
      </p:sp>
    </p:spTree>
    <p:extLst>
      <p:ext uri="{BB962C8B-B14F-4D97-AF65-F5344CB8AC3E}">
        <p14:creationId xmlns="" xmlns:p14="http://schemas.microsoft.com/office/powerpoint/2010/main" val="275710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35" y="4651390"/>
            <a:ext cx="605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Программно-технологический комплекс для объектов ГТС</a:t>
            </a:r>
          </a:p>
        </p:txBody>
      </p:sp>
      <p:pic>
        <p:nvPicPr>
          <p:cNvPr id="15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71420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008080"/>
              </a:buClr>
              <a:defRPr/>
            </a:pPr>
            <a:r>
              <a:rPr lang="ru-RU" altLang="ru-RU" sz="2400" b="1" dirty="0" smtClean="0">
                <a:solidFill>
                  <a:srgbClr val="003399"/>
                </a:solidFill>
              </a:rPr>
              <a:t>Эффективность применения ПТК ООО «АСУ ПРО»</a:t>
            </a:r>
            <a:endParaRPr lang="ru-RU" sz="2400" b="1" dirty="0">
              <a:solidFill>
                <a:srgbClr val="0033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627534"/>
            <a:ext cx="82089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 algn="just"/>
            <a:r>
              <a:rPr lang="ru-RU" dirty="0" smtClean="0"/>
              <a:t>Так же, проведённые оценочные расчёты эффективности применения ПТК на объектах добычи, показывают :</a:t>
            </a:r>
          </a:p>
          <a:p>
            <a:pPr indent="358775" algn="just"/>
            <a:r>
              <a:rPr lang="ru-RU" dirty="0" smtClean="0"/>
              <a:t>1) возможность снизить затраты на обслуживание за счёт оперативного получения точной информации об объекте. </a:t>
            </a:r>
          </a:p>
          <a:p>
            <a:pPr indent="358775" algn="just"/>
            <a:r>
              <a:rPr lang="ru-RU" dirty="0" smtClean="0"/>
              <a:t>2) Возможность увеличения объёмов добычи, не только за счёт сокращения времени реагирования на внештатное снижение добычи, но и за счёт возможности упредительно планировать реагирование.</a:t>
            </a:r>
          </a:p>
          <a:p>
            <a:pPr indent="358775" algn="just"/>
            <a:endParaRPr lang="ru-RU" dirty="0"/>
          </a:p>
          <a:p>
            <a:pPr indent="358775" algn="just"/>
            <a:r>
              <a:rPr lang="ru-RU" dirty="0" smtClean="0"/>
              <a:t>Невысокие затраты на внедрение предлагаемого ПТК, позволяют рассматривать его для применения на месторождениях с завершающей стадией добычи, когда большие затраты средств не оправданы.     </a:t>
            </a:r>
          </a:p>
        </p:txBody>
      </p:sp>
      <p:sp>
        <p:nvSpPr>
          <p:cNvPr id="10" name="Номер слайда 10"/>
          <p:cNvSpPr txBox="1">
            <a:spLocks/>
          </p:cNvSpPr>
          <p:nvPr/>
        </p:nvSpPr>
        <p:spPr>
          <a:xfrm>
            <a:off x="8431286" y="4347369"/>
            <a:ext cx="216024" cy="319113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0" tIns="0" rIns="0" bIns="0" rtlCol="0" anchor="ctr"/>
          <a:lstStyle>
            <a:defPPr>
              <a:defRPr lang="ru-RU"/>
            </a:defPPr>
            <a:lvl1pPr algn="ctr">
              <a:defRPr b="1"/>
            </a:lvl1pPr>
          </a:lstStyle>
          <a:p>
            <a:fld id="{8DE4ACDD-A366-44D0-B6EF-8A2494EA7B88}" type="slidenum">
              <a:rPr lang="ru-RU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8741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00035" y="4651390"/>
            <a:ext cx="605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Программно-технологический комплекс для объектов ГТС</a:t>
            </a:r>
          </a:p>
        </p:txBody>
      </p:sp>
      <p:pic>
        <p:nvPicPr>
          <p:cNvPr id="16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1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12985" y="4364843"/>
            <a:ext cx="252000" cy="316800"/>
          </a:xfrm>
          <a:solidFill>
            <a:schemeClr val="bg1"/>
          </a:solidFill>
          <a:effectLst/>
        </p:spPr>
        <p:txBody>
          <a:bodyPr lIns="0" tIns="0" rIns="0" bIns="0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1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0" name="Номер слайда 10"/>
          <p:cNvSpPr txBox="1">
            <a:spLocks/>
          </p:cNvSpPr>
          <p:nvPr/>
        </p:nvSpPr>
        <p:spPr>
          <a:xfrm>
            <a:off x="8431286" y="4347369"/>
            <a:ext cx="216024" cy="319113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0" tIns="0" rIns="0" bIns="0" rtlCol="0" anchor="ctr"/>
          <a:lstStyle>
            <a:defPPr>
              <a:defRPr lang="ru-RU"/>
            </a:defPPr>
            <a:lvl1pPr algn="ctr">
              <a:defRPr b="1"/>
            </a:lvl1pPr>
          </a:lstStyle>
          <a:p>
            <a:fld id="{8DE4ACDD-A366-44D0-B6EF-8A2494EA7B88}" type="slidenum">
              <a:rPr lang="ru-RU"/>
              <a:pPr/>
              <a:t>16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76058" y="1707654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008080"/>
              </a:buClr>
              <a:defRPr/>
            </a:pPr>
            <a:r>
              <a:rPr lang="ru-RU" sz="2400" b="1" dirty="0" smtClean="0">
                <a:solidFill>
                  <a:srgbClr val="003399"/>
                </a:solidFill>
                <a:cs typeface="Arial" panose="020B0604020202020204" pitchFamily="34" charset="0"/>
              </a:rPr>
              <a:t>Оборудование производства ООО </a:t>
            </a:r>
            <a:r>
              <a:rPr lang="en-US" sz="2400" b="1" dirty="0" smtClean="0">
                <a:solidFill>
                  <a:srgbClr val="003399"/>
                </a:solidFill>
                <a:cs typeface="Arial" panose="020B0604020202020204" pitchFamily="34" charset="0"/>
              </a:rPr>
              <a:t>“</a:t>
            </a:r>
            <a:r>
              <a:rPr lang="ru-RU" sz="2400" b="1" dirty="0" smtClean="0">
                <a:solidFill>
                  <a:srgbClr val="003399"/>
                </a:solidFill>
                <a:cs typeface="Arial" panose="020B0604020202020204" pitchFamily="34" charset="0"/>
              </a:rPr>
              <a:t>АСУ</a:t>
            </a:r>
            <a:r>
              <a:rPr lang="en-US" sz="2400" b="1" dirty="0" smtClean="0">
                <a:solidFill>
                  <a:srgbClr val="003399"/>
                </a:solidFill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3399"/>
                </a:solidFill>
                <a:cs typeface="Arial" panose="020B0604020202020204" pitchFamily="34" charset="0"/>
              </a:rPr>
              <a:t>ПРО</a:t>
            </a:r>
            <a:r>
              <a:rPr lang="en-US" sz="2400" b="1" dirty="0" smtClean="0">
                <a:solidFill>
                  <a:srgbClr val="003399"/>
                </a:solidFill>
                <a:cs typeface="Arial" panose="020B0604020202020204" pitchFamily="34" charset="0"/>
              </a:rPr>
              <a:t>”</a:t>
            </a:r>
            <a:r>
              <a:rPr lang="ru-RU" sz="2400" b="1" dirty="0" smtClean="0">
                <a:solidFill>
                  <a:srgbClr val="003399"/>
                </a:solidFill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716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14282" y="71420"/>
            <a:ext cx="8572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200" b="1" dirty="0" smtClean="0">
                <a:solidFill>
                  <a:srgbClr val="003399"/>
                </a:solidFill>
                <a:latin typeface="+mn-lt"/>
              </a:rPr>
              <a:t>Малоканальный программируемый контроллер телемеханики КАПП-82-168</a:t>
            </a:r>
            <a:endParaRPr lang="ru-RU" sz="2200" b="1" dirty="0">
              <a:solidFill>
                <a:srgbClr val="003399"/>
              </a:solidFill>
            </a:endParaRPr>
          </a:p>
        </p:txBody>
      </p:sp>
      <p:pic>
        <p:nvPicPr>
          <p:cNvPr id="14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00035" y="4651390"/>
            <a:ext cx="544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Оборудование для ПТК, производства ООО АСУ ПРО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1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12985" y="4364843"/>
            <a:ext cx="252000" cy="316800"/>
          </a:xfrm>
          <a:solidFill>
            <a:schemeClr val="bg1"/>
          </a:solidFill>
          <a:effectLst/>
        </p:spPr>
        <p:txBody>
          <a:bodyPr lIns="0" tIns="0" rIns="0" bIns="0"/>
          <a:lstStyle/>
          <a:p>
            <a:pPr algn="ctr"/>
            <a:fld id="{8DE4ACDD-A366-44D0-B6EF-8A2494EA7B88}" type="slidenum">
              <a:rPr lang="ru-RU" sz="1800" b="1">
                <a:solidFill>
                  <a:schemeClr val="tx1"/>
                </a:solidFill>
              </a:rPr>
              <a:pPr algn="ctr"/>
              <a:t>17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302"/>
          <p:cNvSpPr>
            <a:spLocks noChangeArrowheads="1"/>
          </p:cNvSpPr>
          <p:nvPr/>
        </p:nvSpPr>
        <p:spPr bwMode="auto">
          <a:xfrm>
            <a:off x="251520" y="857238"/>
            <a:ext cx="8712968" cy="3600986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indent="462681">
              <a:spcBef>
                <a:spcPct val="20000"/>
              </a:spcBef>
              <a:buClr>
                <a:srgbClr val="008080"/>
              </a:buClr>
              <a:defRPr/>
            </a:pPr>
            <a:r>
              <a:rPr lang="ru-RU" altLang="ru-RU" dirty="0" smtClean="0"/>
              <a:t>Разработан </a:t>
            </a:r>
            <a:r>
              <a:rPr lang="ru-RU" altLang="ru-RU" dirty="0"/>
              <a:t>ООО «АСУ ПРО</a:t>
            </a:r>
            <a:r>
              <a:rPr lang="ru-RU" altLang="ru-RU" dirty="0" smtClean="0"/>
              <a:t>» в </a:t>
            </a:r>
            <a:r>
              <a:rPr lang="ru-RU" altLang="ru-RU" dirty="0"/>
              <a:t>2015 году.</a:t>
            </a:r>
          </a:p>
          <a:p>
            <a:pPr>
              <a:defRPr/>
            </a:pPr>
            <a:r>
              <a:rPr lang="ru-RU" i="1" u="sng" dirty="0"/>
              <a:t>Основные характеристики :</a:t>
            </a:r>
          </a:p>
          <a:p>
            <a:pPr>
              <a:buFontTx/>
              <a:buChar char="-"/>
              <a:defRPr/>
            </a:pPr>
            <a:r>
              <a:rPr lang="ru-RU" dirty="0"/>
              <a:t> разработка прикладных программ на языках </a:t>
            </a:r>
            <a:r>
              <a:rPr lang="ru-RU" b="1" dirty="0" smtClean="0"/>
              <a:t>МЭК 61131-3 </a:t>
            </a:r>
            <a:r>
              <a:rPr lang="ru-RU" dirty="0" smtClean="0"/>
              <a:t>в среде </a:t>
            </a:r>
            <a:r>
              <a:rPr lang="ru-RU" b="1" dirty="0" err="1" smtClean="0"/>
              <a:t>CoDeSys</a:t>
            </a:r>
            <a:r>
              <a:rPr lang="ru-RU" b="1" dirty="0" smtClean="0"/>
              <a:t> V3</a:t>
            </a:r>
            <a:r>
              <a:rPr lang="ru-RU" dirty="0" smtClean="0"/>
              <a:t>;</a:t>
            </a:r>
            <a:endParaRPr lang="ru-RU" dirty="0"/>
          </a:p>
          <a:p>
            <a:pPr>
              <a:defRPr/>
            </a:pPr>
            <a:r>
              <a:rPr lang="ru-RU" dirty="0"/>
              <a:t>- поддержка </a:t>
            </a:r>
            <a:r>
              <a:rPr lang="ru-RU" dirty="0" smtClean="0"/>
              <a:t>протоколов </a:t>
            </a:r>
            <a:r>
              <a:rPr lang="en-US" dirty="0" smtClean="0"/>
              <a:t>M</a:t>
            </a:r>
            <a:r>
              <a:rPr lang="ru-RU" dirty="0" err="1" smtClean="0"/>
              <a:t>odbus</a:t>
            </a:r>
            <a:r>
              <a:rPr lang="ru-RU" dirty="0" smtClean="0"/>
              <a:t> и </a:t>
            </a:r>
            <a:r>
              <a:rPr lang="ru-RU" b="1" dirty="0" smtClean="0"/>
              <a:t>МЭК </a:t>
            </a:r>
            <a:r>
              <a:rPr lang="ru-RU" b="1" dirty="0"/>
              <a:t>60870-5-104 </a:t>
            </a:r>
            <a:r>
              <a:rPr lang="ru-RU" dirty="0"/>
              <a:t>с присвоением данным меток времени;</a:t>
            </a:r>
          </a:p>
          <a:p>
            <a:pPr>
              <a:defRPr/>
            </a:pPr>
            <a:r>
              <a:rPr lang="ru-RU" dirty="0"/>
              <a:t>- диапазон рабочих температур </a:t>
            </a:r>
            <a:r>
              <a:rPr lang="ru-RU" b="1" dirty="0"/>
              <a:t>от </a:t>
            </a:r>
            <a:r>
              <a:rPr lang="ru-RU" b="1" dirty="0" smtClean="0"/>
              <a:t>- 40 </a:t>
            </a:r>
            <a:r>
              <a:rPr lang="ru-RU" b="1" dirty="0"/>
              <a:t>°С до </a:t>
            </a:r>
            <a:r>
              <a:rPr lang="ru-RU" b="1" dirty="0" smtClean="0"/>
              <a:t>+ 60 </a:t>
            </a:r>
            <a:r>
              <a:rPr lang="ru-RU" b="1" dirty="0"/>
              <a:t>°С</a:t>
            </a:r>
            <a:r>
              <a:rPr lang="ru-RU" dirty="0"/>
              <a:t>;</a:t>
            </a:r>
          </a:p>
          <a:p>
            <a:pPr>
              <a:buFontTx/>
              <a:buChar char="-"/>
              <a:defRPr/>
            </a:pPr>
            <a:r>
              <a:rPr lang="ru-RU" dirty="0"/>
              <a:t> низкая потребляемая мощность (1,2 Вт);</a:t>
            </a:r>
          </a:p>
          <a:p>
            <a:pPr>
              <a:buFontTx/>
              <a:buChar char="-"/>
              <a:defRPr/>
            </a:pPr>
            <a:r>
              <a:rPr lang="ru-RU" dirty="0"/>
              <a:t> интерфейсы:</a:t>
            </a:r>
          </a:p>
          <a:p>
            <a:pPr indent="447675">
              <a:defRPr/>
            </a:pPr>
            <a:r>
              <a:rPr lang="en-US" dirty="0" smtClean="0"/>
              <a:t>RS-232</a:t>
            </a:r>
            <a:r>
              <a:rPr lang="ru-RU" dirty="0" smtClean="0"/>
              <a:t> - 3 </a:t>
            </a:r>
            <a:r>
              <a:rPr lang="ru-RU" dirty="0"/>
              <a:t>шт</a:t>
            </a:r>
            <a:r>
              <a:rPr lang="ru-RU" dirty="0" smtClean="0"/>
              <a:t>.; </a:t>
            </a:r>
            <a:r>
              <a:rPr lang="en-US" dirty="0" smtClean="0"/>
              <a:t>RS-</a:t>
            </a:r>
            <a:r>
              <a:rPr lang="ru-RU" dirty="0"/>
              <a:t>485 </a:t>
            </a:r>
            <a:r>
              <a:rPr lang="ru-RU" dirty="0" smtClean="0"/>
              <a:t>-1 </a:t>
            </a:r>
            <a:r>
              <a:rPr lang="ru-RU" dirty="0"/>
              <a:t>шт</a:t>
            </a:r>
            <a:r>
              <a:rPr lang="ru-RU" dirty="0" smtClean="0"/>
              <a:t>.; </a:t>
            </a:r>
            <a:r>
              <a:rPr lang="en-US" dirty="0" smtClean="0"/>
              <a:t>Ethernet</a:t>
            </a:r>
            <a:r>
              <a:rPr lang="ru-RU" dirty="0" smtClean="0"/>
              <a:t> - </a:t>
            </a:r>
            <a:r>
              <a:rPr lang="ru-RU" dirty="0"/>
              <a:t>1 шт</a:t>
            </a:r>
            <a:r>
              <a:rPr lang="ru-RU" dirty="0" smtClean="0"/>
              <a:t>.</a:t>
            </a:r>
            <a:endParaRPr lang="ru-RU" dirty="0"/>
          </a:p>
          <a:p>
            <a:pPr>
              <a:buFontTx/>
              <a:buChar char="-"/>
              <a:defRPr/>
            </a:pPr>
            <a:r>
              <a:rPr lang="ru-RU" dirty="0"/>
              <a:t> каналы ввода/вывода:</a:t>
            </a:r>
          </a:p>
          <a:p>
            <a:pPr indent="447675">
              <a:defRPr/>
            </a:pPr>
            <a:r>
              <a:rPr lang="en-US" dirty="0" smtClean="0"/>
              <a:t>AI </a:t>
            </a:r>
            <a:r>
              <a:rPr lang="en-US" dirty="0"/>
              <a:t>(4-20</a:t>
            </a:r>
            <a:r>
              <a:rPr lang="ru-RU" dirty="0"/>
              <a:t>; 0-20) мА, (0-5; ± 5) </a:t>
            </a:r>
            <a:r>
              <a:rPr lang="ru-RU" dirty="0" smtClean="0"/>
              <a:t>В - </a:t>
            </a:r>
            <a:r>
              <a:rPr lang="ru-RU" dirty="0"/>
              <a:t>8 шт.;</a:t>
            </a:r>
          </a:p>
          <a:p>
            <a:pPr indent="447675">
              <a:defRPr/>
            </a:pPr>
            <a:r>
              <a:rPr lang="en-US" dirty="0" smtClean="0"/>
              <a:t>AO </a:t>
            </a:r>
            <a:r>
              <a:rPr lang="en-US" dirty="0"/>
              <a:t>(4-20</a:t>
            </a:r>
            <a:r>
              <a:rPr lang="ru-RU" dirty="0"/>
              <a:t> мА) </a:t>
            </a:r>
            <a:r>
              <a:rPr lang="ru-RU" dirty="0" smtClean="0"/>
              <a:t>- </a:t>
            </a:r>
            <a:r>
              <a:rPr lang="en-US" dirty="0" smtClean="0"/>
              <a:t>2</a:t>
            </a:r>
            <a:r>
              <a:rPr lang="ru-RU" dirty="0" smtClean="0"/>
              <a:t> </a:t>
            </a:r>
            <a:r>
              <a:rPr lang="ru-RU" dirty="0"/>
              <a:t>шт.;</a:t>
            </a:r>
            <a:endParaRPr lang="en-US" dirty="0"/>
          </a:p>
          <a:p>
            <a:pPr indent="447675">
              <a:defRPr/>
            </a:pPr>
            <a:r>
              <a:rPr lang="en-US" dirty="0" smtClean="0"/>
              <a:t>DI </a:t>
            </a:r>
            <a:r>
              <a:rPr lang="ru-RU" dirty="0"/>
              <a:t>(«сухой  контакт») </a:t>
            </a:r>
            <a:r>
              <a:rPr lang="ru-RU" dirty="0" smtClean="0"/>
              <a:t>- 16 </a:t>
            </a:r>
            <a:r>
              <a:rPr lang="ru-RU" dirty="0"/>
              <a:t>шт</a:t>
            </a:r>
            <a:r>
              <a:rPr lang="ru-RU" dirty="0" smtClean="0"/>
              <a:t>.; </a:t>
            </a:r>
            <a:r>
              <a:rPr lang="en-US" dirty="0" smtClean="0"/>
              <a:t>DO </a:t>
            </a:r>
            <a:r>
              <a:rPr lang="ru-RU" dirty="0"/>
              <a:t>(</a:t>
            </a:r>
            <a:r>
              <a:rPr lang="en-US" dirty="0"/>
              <a:t>Imax</a:t>
            </a:r>
            <a:r>
              <a:rPr lang="ru-RU" dirty="0"/>
              <a:t> </a:t>
            </a:r>
            <a:r>
              <a:rPr lang="en-US" dirty="0"/>
              <a:t>= </a:t>
            </a:r>
            <a:r>
              <a:rPr lang="ru-RU" dirty="0"/>
              <a:t>0,5 А</a:t>
            </a:r>
            <a:r>
              <a:rPr lang="ru-RU" dirty="0" smtClean="0"/>
              <a:t>) - </a:t>
            </a:r>
            <a:r>
              <a:rPr lang="ru-RU" dirty="0"/>
              <a:t>8 шт.</a:t>
            </a:r>
            <a:endParaRPr lang="ru-RU" altLang="ru-RU" dirty="0"/>
          </a:p>
        </p:txBody>
      </p:sp>
      <p:pic>
        <p:nvPicPr>
          <p:cNvPr id="19" name="Picture 10" descr="C:\Users\tes\Desktop\Отправить\Фото общего вида, обраб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9" y="2071684"/>
            <a:ext cx="3643337" cy="177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4466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14282" y="71420"/>
            <a:ext cx="8572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3399"/>
                </a:solidFill>
                <a:cs typeface="Arial"/>
              </a:rPr>
              <a:t>Модульный программируемый контроллер </a:t>
            </a:r>
          </a:p>
          <a:p>
            <a:pPr algn="ctr"/>
            <a:r>
              <a:rPr lang="ru-RU" sz="2200" b="1" dirty="0" smtClean="0">
                <a:solidFill>
                  <a:srgbClr val="003399"/>
                </a:solidFill>
                <a:cs typeface="Arial"/>
              </a:rPr>
              <a:t>КАПП2</a:t>
            </a:r>
            <a:endParaRPr lang="ru-RU" sz="2200" b="1" dirty="0">
              <a:solidFill>
                <a:srgbClr val="003399"/>
              </a:solidFill>
            </a:endParaRPr>
          </a:p>
        </p:txBody>
      </p:sp>
      <p:pic>
        <p:nvPicPr>
          <p:cNvPr id="12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00035" y="4651390"/>
            <a:ext cx="544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Оборудование для ПТК, производства ООО АСУ ПРО</a:t>
            </a:r>
          </a:p>
        </p:txBody>
      </p:sp>
      <p:pic>
        <p:nvPicPr>
          <p:cNvPr id="17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19" name="Прямоугольник 302"/>
          <p:cNvSpPr>
            <a:spLocks noChangeArrowheads="1"/>
          </p:cNvSpPr>
          <p:nvPr/>
        </p:nvSpPr>
        <p:spPr bwMode="auto">
          <a:xfrm>
            <a:off x="323528" y="785800"/>
            <a:ext cx="8568952" cy="366254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indent="462681">
              <a:spcBef>
                <a:spcPct val="20000"/>
              </a:spcBef>
              <a:buClr>
                <a:srgbClr val="008080"/>
              </a:buClr>
              <a:defRPr/>
            </a:pPr>
            <a:r>
              <a:rPr lang="ru-RU" altLang="ru-RU" dirty="0" smtClean="0"/>
              <a:t>Предназначен для построения локальных и распределенных АСУ ТП.</a:t>
            </a:r>
          </a:p>
          <a:p>
            <a:pPr>
              <a:defRPr/>
            </a:pPr>
            <a:r>
              <a:rPr lang="ru-RU" altLang="ru-RU" i="1" u="sng" dirty="0" smtClean="0"/>
              <a:t>Основные характеристики:</a:t>
            </a:r>
          </a:p>
          <a:p>
            <a:pPr>
              <a:buFontTx/>
              <a:buChar char="-"/>
              <a:defRPr/>
            </a:pPr>
            <a:r>
              <a:rPr lang="ru-RU" altLang="ru-RU" dirty="0" smtClean="0"/>
              <a:t> </a:t>
            </a:r>
            <a:r>
              <a:rPr lang="ru-RU" dirty="0" smtClean="0"/>
              <a:t>разработка прикладных программ на языках </a:t>
            </a:r>
            <a:r>
              <a:rPr lang="ru-RU" b="1" dirty="0" smtClean="0"/>
              <a:t>МЭК 61131-3 </a:t>
            </a:r>
            <a:r>
              <a:rPr lang="ru-RU" dirty="0" smtClean="0"/>
              <a:t>в среде </a:t>
            </a:r>
            <a:r>
              <a:rPr lang="ru-RU" b="1" dirty="0" err="1" smtClean="0"/>
              <a:t>CoDeSys</a:t>
            </a:r>
            <a:r>
              <a:rPr lang="ru-RU" b="1" dirty="0" smtClean="0"/>
              <a:t> V3</a:t>
            </a:r>
            <a:r>
              <a:rPr lang="ru-RU" dirty="0" smtClean="0"/>
              <a:t>;</a:t>
            </a:r>
            <a:endParaRPr lang="ru-RU" altLang="ru-RU" dirty="0" smtClean="0"/>
          </a:p>
          <a:p>
            <a:pPr>
              <a:defRPr/>
            </a:pPr>
            <a:r>
              <a:rPr lang="ru-RU" altLang="ru-RU" dirty="0" smtClean="0"/>
              <a:t>- поддержка протокола </a:t>
            </a:r>
            <a:r>
              <a:rPr lang="ru-RU" altLang="ru-RU" b="1" dirty="0" smtClean="0"/>
              <a:t>МЭК 60870-5-104 </a:t>
            </a:r>
            <a:r>
              <a:rPr lang="ru-RU" altLang="ru-RU" dirty="0" smtClean="0"/>
              <a:t>с присвоением данным меток времени;</a:t>
            </a:r>
          </a:p>
          <a:p>
            <a:pPr>
              <a:buFontTx/>
              <a:buChar char="-"/>
              <a:defRPr/>
            </a:pPr>
            <a:r>
              <a:rPr lang="ru-RU" altLang="ru-RU" dirty="0" smtClean="0"/>
              <a:t> диапазон рабочих температур </a:t>
            </a:r>
            <a:r>
              <a:rPr lang="ru-RU" altLang="ru-RU" b="1" dirty="0" smtClean="0"/>
              <a:t>от -40 °С до +70 °С</a:t>
            </a:r>
            <a:r>
              <a:rPr lang="ru-RU" altLang="ru-RU" dirty="0" smtClean="0"/>
              <a:t>;</a:t>
            </a:r>
          </a:p>
          <a:p>
            <a:pPr>
              <a:buFontTx/>
              <a:buChar char="-"/>
              <a:defRPr/>
            </a:pPr>
            <a:r>
              <a:rPr lang="ru-RU" altLang="ru-RU" dirty="0" smtClean="0"/>
              <a:t> интерфейсы:</a:t>
            </a:r>
          </a:p>
          <a:p>
            <a:pPr indent="447675">
              <a:defRPr/>
            </a:pPr>
            <a:r>
              <a:rPr lang="en-US" altLang="ru-RU" sz="1400" dirty="0" smtClean="0"/>
              <a:t>RS-232</a:t>
            </a:r>
            <a:r>
              <a:rPr lang="ru-RU" altLang="ru-RU" sz="1400" dirty="0" smtClean="0"/>
              <a:t> - 2 шт.; </a:t>
            </a:r>
            <a:r>
              <a:rPr lang="en-US" altLang="ru-RU" sz="1400" dirty="0" smtClean="0"/>
              <a:t>RS-</a:t>
            </a:r>
            <a:r>
              <a:rPr lang="ru-RU" altLang="ru-RU" sz="1400" dirty="0" smtClean="0"/>
              <a:t>485 - 2 шт.; </a:t>
            </a:r>
            <a:r>
              <a:rPr lang="en-US" altLang="ru-RU" sz="1400" dirty="0" smtClean="0"/>
              <a:t>Ethernet</a:t>
            </a:r>
            <a:r>
              <a:rPr lang="ru-RU" altLang="ru-RU" sz="1400" dirty="0" smtClean="0"/>
              <a:t> - 2 шт.;</a:t>
            </a:r>
          </a:p>
          <a:p>
            <a:pPr indent="447675">
              <a:defRPr/>
            </a:pPr>
            <a:r>
              <a:rPr lang="en-US" altLang="ru-RU" sz="1400" dirty="0" smtClean="0"/>
              <a:t>USB 2</a:t>
            </a:r>
            <a:r>
              <a:rPr lang="ru-RU" altLang="ru-RU" sz="1400" dirty="0" smtClean="0"/>
              <a:t>.0 (внешняя </a:t>
            </a:r>
            <a:r>
              <a:rPr lang="en-US" altLang="ru-RU" sz="1400" dirty="0" smtClean="0"/>
              <a:t>Flash-</a:t>
            </a:r>
            <a:r>
              <a:rPr lang="ru-RU" altLang="ru-RU" sz="1400" dirty="0" smtClean="0"/>
              <a:t>карта) - 1 шт.;</a:t>
            </a:r>
          </a:p>
          <a:p>
            <a:pPr>
              <a:buFontTx/>
              <a:buChar char="-"/>
              <a:defRPr/>
            </a:pPr>
            <a:r>
              <a:rPr lang="ru-RU" altLang="ru-RU" dirty="0" smtClean="0"/>
              <a:t> каналы ввода/вывода:</a:t>
            </a:r>
          </a:p>
          <a:p>
            <a:pPr indent="447675">
              <a:defRPr/>
            </a:pPr>
            <a:r>
              <a:rPr lang="en-US" altLang="ru-RU" sz="1400" dirty="0" smtClean="0"/>
              <a:t>AI (4-20</a:t>
            </a:r>
            <a:r>
              <a:rPr lang="ru-RU" altLang="ru-RU" sz="1400" dirty="0" smtClean="0"/>
              <a:t>; 0-20) мА, (± 5; ± 10) В до 248 шт.;</a:t>
            </a:r>
          </a:p>
          <a:p>
            <a:pPr indent="447675">
              <a:defRPr/>
            </a:pPr>
            <a:r>
              <a:rPr lang="en-US" altLang="ru-RU" sz="1400" dirty="0" smtClean="0"/>
              <a:t>AI (</a:t>
            </a:r>
            <a:r>
              <a:rPr lang="ru-RU" altLang="ru-RU" sz="1400" dirty="0" err="1" smtClean="0"/>
              <a:t>термосопротивления</a:t>
            </a:r>
            <a:r>
              <a:rPr lang="ru-RU" altLang="ru-RU" sz="1400" dirty="0" smtClean="0"/>
              <a:t>) до 124 шт.;</a:t>
            </a:r>
          </a:p>
          <a:p>
            <a:pPr indent="447675">
              <a:defRPr/>
            </a:pPr>
            <a:r>
              <a:rPr lang="en-US" altLang="ru-RU" sz="1400" dirty="0" smtClean="0"/>
              <a:t>AI (</a:t>
            </a:r>
            <a:r>
              <a:rPr lang="ru-RU" altLang="ru-RU" sz="1400" dirty="0" smtClean="0"/>
              <a:t>термопары) до 124 шт.;</a:t>
            </a:r>
            <a:r>
              <a:rPr lang="en-US" altLang="ru-RU" sz="1400" dirty="0" smtClean="0"/>
              <a:t> </a:t>
            </a:r>
            <a:endParaRPr lang="ru-RU" altLang="ru-RU" sz="1400" dirty="0" smtClean="0"/>
          </a:p>
          <a:p>
            <a:pPr indent="447675">
              <a:defRPr/>
            </a:pPr>
            <a:r>
              <a:rPr lang="en-US" altLang="ru-RU" sz="1400" dirty="0" smtClean="0"/>
              <a:t>AI</a:t>
            </a:r>
            <a:r>
              <a:rPr lang="ru-RU" altLang="ru-RU" sz="1400" dirty="0" smtClean="0"/>
              <a:t> </a:t>
            </a:r>
            <a:r>
              <a:rPr lang="en-US" altLang="ru-RU" sz="1400" dirty="0" smtClean="0"/>
              <a:t>(</a:t>
            </a:r>
            <a:r>
              <a:rPr lang="ru-RU" altLang="ru-RU" sz="1400" dirty="0" smtClean="0"/>
              <a:t>3-х фазная сеть: </a:t>
            </a:r>
            <a:r>
              <a:rPr lang="en-US" altLang="ru-RU" sz="1400" dirty="0" smtClean="0"/>
              <a:t>~400 </a:t>
            </a:r>
            <a:r>
              <a:rPr lang="ru-RU" altLang="ru-RU" sz="1400" dirty="0" smtClean="0"/>
              <a:t>В, 5А) до 31 шт.;</a:t>
            </a:r>
            <a:r>
              <a:rPr lang="en-US" altLang="ru-RU" sz="1400" dirty="0" smtClean="0"/>
              <a:t> </a:t>
            </a:r>
            <a:endParaRPr lang="ru-RU" altLang="ru-RU" sz="1400" dirty="0" smtClean="0"/>
          </a:p>
          <a:p>
            <a:pPr indent="447675">
              <a:defRPr/>
            </a:pPr>
            <a:r>
              <a:rPr lang="en-US" altLang="ru-RU" sz="1400" dirty="0" smtClean="0"/>
              <a:t>AO (4-20</a:t>
            </a:r>
            <a:r>
              <a:rPr lang="ru-RU" altLang="ru-RU" sz="1400" dirty="0" smtClean="0"/>
              <a:t> мА; ± 10 В) до 124 шт.;</a:t>
            </a:r>
            <a:r>
              <a:rPr lang="en-US" altLang="ru-RU" sz="1400" dirty="0" smtClean="0"/>
              <a:t> </a:t>
            </a:r>
          </a:p>
          <a:p>
            <a:pPr indent="447675">
              <a:defRPr/>
            </a:pPr>
            <a:r>
              <a:rPr lang="en-US" altLang="ru-RU" sz="1400" dirty="0" smtClean="0"/>
              <a:t>DI </a:t>
            </a:r>
            <a:r>
              <a:rPr lang="ru-RU" altLang="ru-RU" sz="1400" dirty="0" smtClean="0"/>
              <a:t>(«сухой  контакт») до 496 шт.;</a:t>
            </a:r>
            <a:r>
              <a:rPr lang="en-US" altLang="ru-RU" sz="1400" dirty="0" smtClean="0"/>
              <a:t> DI </a:t>
            </a:r>
            <a:r>
              <a:rPr lang="ru-RU" altLang="ru-RU" sz="1400" dirty="0" smtClean="0"/>
              <a:t>(счетно-импульсный) до 31 шт.; </a:t>
            </a:r>
            <a:r>
              <a:rPr lang="en-US" altLang="ru-RU" sz="1400" dirty="0" smtClean="0"/>
              <a:t>DO </a:t>
            </a:r>
            <a:r>
              <a:rPr lang="ru-RU" altLang="ru-RU" sz="1400" dirty="0" smtClean="0"/>
              <a:t>(</a:t>
            </a:r>
            <a:r>
              <a:rPr lang="en-US" altLang="ru-RU" sz="1400" dirty="0" smtClean="0"/>
              <a:t>Imax</a:t>
            </a:r>
            <a:r>
              <a:rPr lang="ru-RU" altLang="ru-RU" sz="1400" dirty="0" smtClean="0"/>
              <a:t> </a:t>
            </a:r>
            <a:r>
              <a:rPr lang="en-US" altLang="ru-RU" sz="1400" dirty="0" smtClean="0"/>
              <a:t>= </a:t>
            </a:r>
            <a:r>
              <a:rPr lang="ru-RU" altLang="ru-RU" sz="1400" dirty="0" smtClean="0"/>
              <a:t>0,25 А) до 248 шт.</a:t>
            </a:r>
          </a:p>
        </p:txBody>
      </p:sp>
      <p:pic>
        <p:nvPicPr>
          <p:cNvPr id="20" name="Picture 18" descr="Y:\01 Разработки\01 Контроллеры\02 КАПП2\Рендеры\Без имени-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8615" y="1928808"/>
            <a:ext cx="4093913" cy="143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2" descr="Y:\08 Выставки и конференции\2017\02 ПАО Газпром ПХГ 2017 Санкт-Петербург\Презентация\КАПП2-00-000-1 (Крупным планом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2324" y="2786064"/>
            <a:ext cx="4004518" cy="144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12985" y="4364843"/>
            <a:ext cx="252000" cy="316800"/>
          </a:xfrm>
          <a:solidFill>
            <a:schemeClr val="bg1"/>
          </a:solidFill>
          <a:effectLst/>
        </p:spPr>
        <p:txBody>
          <a:bodyPr lIns="0" tIns="0" rIns="0" bIns="0"/>
          <a:lstStyle/>
          <a:p>
            <a:pPr algn="ctr"/>
            <a:fld id="{8DE4ACDD-A366-44D0-B6EF-8A2494EA7B88}" type="slidenum">
              <a:rPr lang="ru-RU" sz="1800" b="1">
                <a:solidFill>
                  <a:schemeClr val="tx1"/>
                </a:solidFill>
              </a:rPr>
              <a:pPr algn="ctr"/>
              <a:t>18</a:t>
            </a:fld>
            <a:endParaRPr lang="ru-RU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00035" y="4651390"/>
            <a:ext cx="544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Оборудование для ПТК, производства ООО АСУ ПРО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1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12985" y="4364843"/>
            <a:ext cx="252000" cy="316800"/>
          </a:xfrm>
          <a:solidFill>
            <a:schemeClr val="bg1"/>
          </a:solidFill>
          <a:effectLst/>
        </p:spPr>
        <p:txBody>
          <a:bodyPr lIns="0" tIns="0" rIns="0" bIns="0"/>
          <a:lstStyle/>
          <a:p>
            <a:pPr algn="ctr"/>
            <a:fld id="{8DE4ACDD-A366-44D0-B6EF-8A2494EA7B88}" type="slidenum">
              <a:rPr lang="ru-RU" sz="1800" b="1">
                <a:solidFill>
                  <a:schemeClr val="tx1"/>
                </a:solidFill>
              </a:rPr>
              <a:pPr algn="ctr"/>
              <a:t>19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82" y="71420"/>
            <a:ext cx="85725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200" b="1" dirty="0" smtClean="0">
                <a:solidFill>
                  <a:srgbClr val="003399"/>
                </a:solidFill>
                <a:latin typeface="+mn-lt"/>
              </a:rPr>
              <a:t>Устройство периодического включения нагрузки</a:t>
            </a:r>
            <a:endParaRPr lang="ru-RU" sz="2200" b="1" dirty="0">
              <a:solidFill>
                <a:srgbClr val="003399"/>
              </a:solidFill>
            </a:endParaRPr>
          </a:p>
        </p:txBody>
      </p:sp>
      <p:sp>
        <p:nvSpPr>
          <p:cNvPr id="10" name="Прямоугольник 302"/>
          <p:cNvSpPr>
            <a:spLocks noChangeArrowheads="1"/>
          </p:cNvSpPr>
          <p:nvPr/>
        </p:nvSpPr>
        <p:spPr bwMode="auto">
          <a:xfrm>
            <a:off x="251520" y="857238"/>
            <a:ext cx="8712968" cy="3046988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indent="462681">
              <a:spcBef>
                <a:spcPct val="20000"/>
              </a:spcBef>
              <a:buClr>
                <a:srgbClr val="008080"/>
              </a:buClr>
              <a:defRPr/>
            </a:pPr>
            <a:r>
              <a:rPr lang="ru-RU" dirty="0"/>
              <a:t>Преобразователь постоянного тока с настраиваемым таймером включения/выключения нагрузки </a:t>
            </a:r>
            <a:r>
              <a:rPr lang="ru-RU" dirty="0" smtClean="0"/>
              <a:t>р</a:t>
            </a:r>
            <a:r>
              <a:rPr lang="ru-RU" altLang="ru-RU" dirty="0" smtClean="0"/>
              <a:t>азработано </a:t>
            </a:r>
            <a:r>
              <a:rPr lang="ru-RU" altLang="ru-RU" dirty="0"/>
              <a:t>ООО «АСУ ПРО</a:t>
            </a:r>
            <a:r>
              <a:rPr lang="ru-RU" altLang="ru-RU" dirty="0" smtClean="0"/>
              <a:t>» в 2017 году, предназначено для применения в составе энергонезависимого оборудования.</a:t>
            </a:r>
            <a:endParaRPr lang="ru-RU" altLang="ru-RU" dirty="0"/>
          </a:p>
          <a:p>
            <a:pPr>
              <a:defRPr/>
            </a:pPr>
            <a:r>
              <a:rPr lang="ru-RU" i="1" u="sng" dirty="0"/>
              <a:t>Основные характеристики :</a:t>
            </a:r>
          </a:p>
          <a:p>
            <a:pPr>
              <a:buFontTx/>
              <a:buChar char="-"/>
              <a:defRPr/>
            </a:pPr>
            <a:r>
              <a:rPr lang="ru-RU" dirty="0" smtClean="0"/>
              <a:t> Напряжение на входе 9-36 В, на выходе 24 В. Максимальный ток нагрузки 1 А;</a:t>
            </a:r>
            <a:endParaRPr lang="ru-RU" dirty="0"/>
          </a:p>
          <a:p>
            <a:pPr>
              <a:defRPr/>
            </a:pPr>
            <a:r>
              <a:rPr lang="ru-RU" dirty="0"/>
              <a:t>- поддержка </a:t>
            </a:r>
            <a:r>
              <a:rPr lang="ru-RU" dirty="0" smtClean="0"/>
              <a:t>протокола </a:t>
            </a:r>
            <a:r>
              <a:rPr lang="en-US" dirty="0" smtClean="0"/>
              <a:t>M</a:t>
            </a:r>
            <a:r>
              <a:rPr lang="ru-RU" dirty="0" err="1" smtClean="0"/>
              <a:t>odbus</a:t>
            </a:r>
            <a:r>
              <a:rPr lang="ru-RU" dirty="0" smtClean="0"/>
              <a:t> </a:t>
            </a:r>
            <a:r>
              <a:rPr lang="en-US" dirty="0" smtClean="0"/>
              <a:t>RTU;</a:t>
            </a:r>
            <a:endParaRPr lang="ru-RU" dirty="0"/>
          </a:p>
          <a:p>
            <a:pPr>
              <a:defRPr/>
            </a:pPr>
            <a:r>
              <a:rPr lang="ru-RU" dirty="0"/>
              <a:t>- диапазон рабочих температур </a:t>
            </a:r>
            <a:r>
              <a:rPr lang="ru-RU" b="1" dirty="0"/>
              <a:t>от </a:t>
            </a:r>
            <a:r>
              <a:rPr lang="ru-RU" b="1" dirty="0" smtClean="0"/>
              <a:t>- 40 </a:t>
            </a:r>
            <a:r>
              <a:rPr lang="ru-RU" b="1" dirty="0"/>
              <a:t>°С до </a:t>
            </a:r>
            <a:r>
              <a:rPr lang="ru-RU" b="1" dirty="0" smtClean="0"/>
              <a:t>+ 60 </a:t>
            </a:r>
            <a:r>
              <a:rPr lang="ru-RU" b="1" dirty="0"/>
              <a:t>°С</a:t>
            </a:r>
            <a:r>
              <a:rPr lang="ru-RU" dirty="0"/>
              <a:t>;</a:t>
            </a:r>
          </a:p>
          <a:p>
            <a:pPr>
              <a:buFontTx/>
              <a:buChar char="-"/>
              <a:defRPr/>
            </a:pPr>
            <a:r>
              <a:rPr lang="en-US" dirty="0" smtClean="0"/>
              <a:t> </a:t>
            </a:r>
            <a:r>
              <a:rPr lang="ru-RU" dirty="0" smtClean="0"/>
              <a:t>интерфейсы</a:t>
            </a:r>
            <a:r>
              <a:rPr lang="ru-RU" dirty="0"/>
              <a:t>:</a:t>
            </a:r>
          </a:p>
          <a:p>
            <a:pPr indent="447675">
              <a:defRPr/>
            </a:pPr>
            <a:r>
              <a:rPr lang="en-US" dirty="0" smtClean="0"/>
              <a:t>RS-232</a:t>
            </a:r>
            <a:r>
              <a:rPr lang="ru-RU" dirty="0" smtClean="0"/>
              <a:t> - 1 шт.;</a:t>
            </a:r>
            <a:r>
              <a:rPr lang="en-US" dirty="0" smtClean="0"/>
              <a:t> USB</a:t>
            </a:r>
            <a:r>
              <a:rPr lang="ru-RU" dirty="0" smtClean="0"/>
              <a:t> </a:t>
            </a:r>
            <a:r>
              <a:rPr lang="en-US" dirty="0" smtClean="0"/>
              <a:t>- 1 </a:t>
            </a:r>
            <a:r>
              <a:rPr lang="ru-RU" dirty="0" smtClean="0"/>
              <a:t>шт.</a:t>
            </a:r>
          </a:p>
          <a:p>
            <a:pPr>
              <a:buFontTx/>
              <a:buChar char="-"/>
              <a:defRPr/>
            </a:pPr>
            <a:r>
              <a:rPr lang="ru-RU" dirty="0" smtClean="0"/>
              <a:t> </a:t>
            </a:r>
            <a:r>
              <a:rPr lang="en-US" dirty="0" smtClean="0"/>
              <a:t>DI </a:t>
            </a:r>
            <a:r>
              <a:rPr lang="ru-RU" dirty="0"/>
              <a:t>(«сухой  контакт») - </a:t>
            </a:r>
            <a:r>
              <a:rPr lang="en-US" dirty="0"/>
              <a:t>2</a:t>
            </a:r>
            <a:r>
              <a:rPr lang="ru-RU" dirty="0" smtClean="0"/>
              <a:t> </a:t>
            </a:r>
            <a:r>
              <a:rPr lang="ru-RU" dirty="0"/>
              <a:t>шт.; </a:t>
            </a:r>
            <a:r>
              <a:rPr lang="en-US" dirty="0"/>
              <a:t>DO </a:t>
            </a:r>
            <a:r>
              <a:rPr lang="ru-RU" dirty="0"/>
              <a:t>(</a:t>
            </a:r>
            <a:r>
              <a:rPr lang="en-US" dirty="0"/>
              <a:t>Imax</a:t>
            </a:r>
            <a:r>
              <a:rPr lang="ru-RU" dirty="0"/>
              <a:t> </a:t>
            </a:r>
            <a:r>
              <a:rPr lang="en-US" dirty="0"/>
              <a:t>= </a:t>
            </a:r>
            <a:r>
              <a:rPr lang="en-US" dirty="0" smtClean="0"/>
              <a:t>2</a:t>
            </a:r>
            <a:r>
              <a:rPr lang="ru-RU" dirty="0" smtClean="0"/>
              <a:t>,5 </a:t>
            </a:r>
            <a:r>
              <a:rPr lang="ru-RU" dirty="0"/>
              <a:t>А) - </a:t>
            </a:r>
            <a:r>
              <a:rPr lang="en-US" dirty="0" smtClean="0"/>
              <a:t>1</a:t>
            </a:r>
            <a:r>
              <a:rPr lang="ru-RU" dirty="0" smtClean="0"/>
              <a:t> </a:t>
            </a:r>
            <a:r>
              <a:rPr lang="ru-RU" dirty="0"/>
              <a:t>шт.</a:t>
            </a:r>
            <a:endParaRPr lang="ru-RU" altLang="ru-RU" dirty="0"/>
          </a:p>
          <a:p>
            <a:pPr>
              <a:defRPr/>
            </a:pPr>
            <a:endParaRPr lang="ru-RU" alt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427734"/>
            <a:ext cx="1512168" cy="18913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945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35" y="4651390"/>
            <a:ext cx="605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Программно-технологический комплекс для объектов ГТС</a:t>
            </a:r>
          </a:p>
        </p:txBody>
      </p:sp>
      <p:pic>
        <p:nvPicPr>
          <p:cNvPr id="15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71420"/>
            <a:ext cx="857256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008080"/>
              </a:buClr>
              <a:defRPr/>
            </a:pPr>
            <a:r>
              <a:rPr lang="ru-RU" altLang="ru-RU" sz="2400" b="1" dirty="0" smtClean="0">
                <a:solidFill>
                  <a:srgbClr val="003399"/>
                </a:solidFill>
              </a:rPr>
              <a:t>Программно-технологический комплекс ООО «АСУ ПРО».</a:t>
            </a:r>
          </a:p>
          <a:p>
            <a:pPr algn="ctr">
              <a:spcBef>
                <a:spcPct val="20000"/>
              </a:spcBef>
              <a:buClr>
                <a:srgbClr val="008080"/>
              </a:buClr>
              <a:defRPr/>
            </a:pPr>
            <a:r>
              <a:rPr lang="ru-RU" sz="2400" b="1" dirty="0">
                <a:solidFill>
                  <a:srgbClr val="003399"/>
                </a:solidFill>
              </a:rPr>
              <a:t>Актуальность </a:t>
            </a:r>
            <a:r>
              <a:rPr lang="ru-RU" sz="2400" b="1" dirty="0" smtClean="0">
                <a:solidFill>
                  <a:srgbClr val="003399"/>
                </a:solidFill>
              </a:rPr>
              <a:t>разработки ПТК.</a:t>
            </a:r>
            <a:endParaRPr lang="ru-RU" sz="2400" b="1" dirty="0">
              <a:solidFill>
                <a:srgbClr val="0033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976283"/>
            <a:ext cx="84969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/>
            <a:r>
              <a:rPr lang="ru-RU" dirty="0"/>
              <a:t>В настоящее время в ПАО «Газпром», и в первую очередь на объектах добычи газа, эксплуатируется достаточно большое количество </a:t>
            </a:r>
            <a:r>
              <a:rPr lang="ru-RU" dirty="0" smtClean="0"/>
              <a:t>неэлектрифицированных </a:t>
            </a:r>
            <a:r>
              <a:rPr lang="ru-RU" dirty="0"/>
              <a:t>объектов, а также объектов, не требующих постоянной </a:t>
            </a:r>
            <a:r>
              <a:rPr lang="ru-RU" dirty="0" smtClean="0"/>
              <a:t>электрификации</a:t>
            </a:r>
            <a:r>
              <a:rPr lang="ru-RU" dirty="0"/>
              <a:t>. </a:t>
            </a:r>
          </a:p>
          <a:p>
            <a:pPr indent="355600"/>
            <a:r>
              <a:rPr lang="ru-RU" dirty="0"/>
              <a:t>Периодичность обхода такого типа объектов производится не чаще одного раза </a:t>
            </a:r>
            <a:r>
              <a:rPr lang="ru-RU" dirty="0" smtClean="0"/>
              <a:t>в неделю, </a:t>
            </a:r>
            <a:r>
              <a:rPr lang="ru-RU" dirty="0"/>
              <a:t>что </a:t>
            </a:r>
            <a:r>
              <a:rPr lang="ru-RU" dirty="0" smtClean="0"/>
              <a:t>является приемлемым, при функционирования объекта в штатном режиме. Однако при нештатной работе объекта, для повышения надёжности ГТС, имеется потребность не только как можно быстрей определить такую ситуацию, а зачастую и наличие возможности дистанционного управления. </a:t>
            </a:r>
          </a:p>
          <a:p>
            <a:pPr indent="355600" algn="just"/>
            <a:r>
              <a:rPr lang="ru-RU" dirty="0" smtClean="0"/>
              <a:t> </a:t>
            </a:r>
            <a:r>
              <a:rPr lang="ru-RU" dirty="0"/>
              <a:t>Для решения данных потребностей и обеспечения </a:t>
            </a:r>
            <a:r>
              <a:rPr lang="ru-RU" dirty="0" smtClean="0"/>
              <a:t>надежного </a:t>
            </a:r>
            <a:r>
              <a:rPr lang="ru-RU" dirty="0"/>
              <a:t>и </a:t>
            </a:r>
            <a:r>
              <a:rPr lang="ru-RU" dirty="0" smtClean="0"/>
              <a:t>экономичного режима </a:t>
            </a:r>
            <a:r>
              <a:rPr lang="ru-RU" dirty="0"/>
              <a:t>контроля, управления </a:t>
            </a:r>
            <a:r>
              <a:rPr lang="ru-RU" dirty="0" smtClean="0"/>
              <a:t>различных </a:t>
            </a:r>
            <a:r>
              <a:rPr lang="ru-RU" dirty="0"/>
              <a:t>объектов добычи, транспорта, хранения и использования газа ПАО «Газпром</a:t>
            </a:r>
            <a:r>
              <a:rPr lang="ru-RU" dirty="0" smtClean="0"/>
              <a:t>», ООО </a:t>
            </a:r>
            <a:r>
              <a:rPr lang="en-US" dirty="0" smtClean="0"/>
              <a:t>“</a:t>
            </a:r>
            <a:r>
              <a:rPr lang="ru-RU" dirty="0" smtClean="0"/>
              <a:t>АСУ</a:t>
            </a:r>
            <a:r>
              <a:rPr lang="en-US" dirty="0" smtClean="0"/>
              <a:t> </a:t>
            </a:r>
            <a:r>
              <a:rPr lang="ru-RU" dirty="0" smtClean="0"/>
              <a:t>ПРО</a:t>
            </a:r>
            <a:r>
              <a:rPr lang="en-US" dirty="0" smtClean="0"/>
              <a:t>”</a:t>
            </a:r>
            <a:r>
              <a:rPr lang="ru-RU" dirty="0" smtClean="0"/>
              <a:t>  разрабатывает ПТК.</a:t>
            </a:r>
            <a:endParaRPr lang="ru-RU" dirty="0"/>
          </a:p>
        </p:txBody>
      </p:sp>
      <p:sp>
        <p:nvSpPr>
          <p:cNvPr id="10" name="Номер слайда 10"/>
          <p:cNvSpPr txBox="1">
            <a:spLocks/>
          </p:cNvSpPr>
          <p:nvPr/>
        </p:nvSpPr>
        <p:spPr>
          <a:xfrm>
            <a:off x="8431286" y="4347369"/>
            <a:ext cx="216024" cy="319113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0" tIns="0" rIns="0" bIns="0" rtlCol="0" anchor="ctr"/>
          <a:lstStyle>
            <a:defPPr>
              <a:defRPr lang="ru-RU"/>
            </a:defPPr>
            <a:lvl1pPr algn="ctr">
              <a:defRPr b="1"/>
            </a:lvl1pPr>
          </a:lstStyle>
          <a:p>
            <a:fld id="{8DE4ACDD-A366-44D0-B6EF-8A2494EA7B88}" type="slidenum">
              <a:rPr lang="ru-RU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2670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35" y="4651390"/>
            <a:ext cx="544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Оборудование для ПТК, производства ООО АСУ ПРО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4282" y="71420"/>
            <a:ext cx="8572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3399"/>
                </a:solidFill>
                <a:cs typeface="Arial"/>
              </a:rPr>
              <a:t>В разработанном оборудовании применяются отечественные микроконтроллеры и электронные компоненты</a:t>
            </a:r>
            <a:endParaRPr lang="ru-RU" sz="2200" b="1" dirty="0">
              <a:solidFill>
                <a:srgbClr val="003399"/>
              </a:solidFill>
            </a:endParaRPr>
          </a:p>
        </p:txBody>
      </p:sp>
      <p:sp>
        <p:nvSpPr>
          <p:cNvPr id="10" name="Прямоугольник 302"/>
          <p:cNvSpPr>
            <a:spLocks noChangeArrowheads="1"/>
          </p:cNvSpPr>
          <p:nvPr/>
        </p:nvSpPr>
        <p:spPr bwMode="auto">
          <a:xfrm>
            <a:off x="323528" y="1071552"/>
            <a:ext cx="8568952" cy="276999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indent="447675"/>
            <a:r>
              <a:rPr lang="ru-RU" dirty="0" smtClean="0"/>
              <a:t>В КАПП2 используются отечественные 32-разрядные микроконтроллеры: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85720" y="3286130"/>
            <a:ext cx="8572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/>
            <a:r>
              <a:rPr lang="ru-RU" dirty="0" smtClean="0"/>
              <a:t>Доля стоимости сырья, материалов и  компонентов российского производства (</a:t>
            </a:r>
            <a:r>
              <a:rPr lang="ru-RU" dirty="0" err="1" smtClean="0"/>
              <a:t>производства</a:t>
            </a:r>
            <a:r>
              <a:rPr lang="ru-RU" dirty="0" smtClean="0"/>
              <a:t> стран, не вводивших санкции против РФ), в себестоимости готового продукта составляет </a:t>
            </a:r>
            <a:r>
              <a:rPr lang="ru-RU" b="1" dirty="0" smtClean="0"/>
              <a:t>85 %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5720" y="2428874"/>
            <a:ext cx="6357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/>
            <a:r>
              <a:rPr lang="ru-RU" dirty="0" smtClean="0"/>
              <a:t>- в модулях ввода/вывода </a:t>
            </a:r>
          </a:p>
          <a:p>
            <a:r>
              <a:rPr lang="ru-RU" b="1" dirty="0" smtClean="0"/>
              <a:t>К1986ВЕ92</a:t>
            </a:r>
            <a:r>
              <a:rPr lang="en-US" b="1" dirty="0" smtClean="0"/>
              <a:t>QI</a:t>
            </a:r>
            <a:r>
              <a:rPr lang="ru-RU" b="1" dirty="0" smtClean="0"/>
              <a:t> </a:t>
            </a:r>
            <a:r>
              <a:rPr lang="ru-RU" dirty="0" smtClean="0"/>
              <a:t>производства </a:t>
            </a:r>
            <a:r>
              <a:rPr lang="ru-RU" b="1" dirty="0" smtClean="0"/>
              <a:t>АО «ПКК </a:t>
            </a:r>
            <a:r>
              <a:rPr lang="ru-RU" b="1" dirty="0" err="1" smtClean="0"/>
              <a:t>Миландр</a:t>
            </a:r>
            <a:r>
              <a:rPr lang="ru-RU" b="1" dirty="0" smtClean="0"/>
              <a:t>» г. Зеленоград</a:t>
            </a:r>
            <a:r>
              <a:rPr lang="ru-RU" dirty="0" smtClean="0"/>
              <a:t>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57158" y="1643056"/>
            <a:ext cx="6357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/>
            <a:r>
              <a:rPr lang="ru-RU" dirty="0" smtClean="0"/>
              <a:t>- в процессорных модулях </a:t>
            </a:r>
          </a:p>
          <a:p>
            <a:r>
              <a:rPr lang="ru-RU" b="1" dirty="0" smtClean="0"/>
              <a:t>К1921ВК01Т </a:t>
            </a:r>
            <a:r>
              <a:rPr lang="ru-RU" dirty="0" smtClean="0"/>
              <a:t>производства</a:t>
            </a:r>
            <a:r>
              <a:rPr lang="ru-RU" b="1" dirty="0" smtClean="0"/>
              <a:t> АО «НИИЭТ», г. Воронеж</a:t>
            </a:r>
            <a:r>
              <a:rPr lang="ru-RU" dirty="0" smtClean="0"/>
              <a:t>; </a:t>
            </a:r>
          </a:p>
        </p:txBody>
      </p:sp>
      <p:pic>
        <p:nvPicPr>
          <p:cNvPr id="15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pic>
        <p:nvPicPr>
          <p:cNvPr id="21" name="Рисунок 20" descr="Y:\08 Выставки и конференции\2017\02 ПАО Газпром ПХГ 2017 Санкт-Петербург\Презентация\Рисунки\ФОТО без тени\IMG_20170321_135722_HDR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6481" y="1285866"/>
            <a:ext cx="1507353" cy="147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Y:\08 Выставки и конференции\2017\02 ПАО Газпром ПХГ 2017 Санкт-Петербург\Презентация\Рисунки\ФОТО без тени\IMG_20170321_143719_HDR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04216" y="2071684"/>
            <a:ext cx="1468312" cy="138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12985" y="4364843"/>
            <a:ext cx="252000" cy="316800"/>
          </a:xfrm>
          <a:solidFill>
            <a:schemeClr val="bg1"/>
          </a:solidFill>
          <a:effectLst/>
        </p:spPr>
        <p:txBody>
          <a:bodyPr lIns="0" tIns="0" rIns="0" bIns="0"/>
          <a:lstStyle/>
          <a:p>
            <a:pPr algn="ctr"/>
            <a:fld id="{8DE4ACDD-A366-44D0-B6EF-8A2494EA7B88}" type="slidenum">
              <a:rPr lang="ru-RU" sz="1800" b="1">
                <a:solidFill>
                  <a:schemeClr val="tx1"/>
                </a:solidFill>
              </a:rPr>
              <a:pPr algn="ctr"/>
              <a:t>20</a:t>
            </a:fld>
            <a:endParaRPr lang="ru-RU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148" y="402604"/>
            <a:ext cx="2801308" cy="404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35" y="4651390"/>
            <a:ext cx="544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Оборудование для ПТК, производства ООО АСУ ПРО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4282" y="71420"/>
            <a:ext cx="85725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3399"/>
                </a:solidFill>
                <a:cs typeface="Arial"/>
              </a:rPr>
              <a:t>Сертификаты</a:t>
            </a:r>
            <a:endParaRPr lang="ru-RU" sz="2200" b="1" dirty="0">
              <a:solidFill>
                <a:srgbClr val="003399"/>
              </a:solidFill>
            </a:endParaRPr>
          </a:p>
        </p:txBody>
      </p:sp>
      <p:pic>
        <p:nvPicPr>
          <p:cNvPr id="15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489360"/>
            <a:ext cx="2738468" cy="393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489360"/>
            <a:ext cx="2886385" cy="393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12985" y="4364843"/>
            <a:ext cx="252000" cy="316800"/>
          </a:xfrm>
          <a:solidFill>
            <a:schemeClr val="bg1"/>
          </a:solidFill>
          <a:effectLst/>
        </p:spPr>
        <p:txBody>
          <a:bodyPr lIns="0" tIns="0" rIns="0" bIns="0"/>
          <a:lstStyle/>
          <a:p>
            <a:pPr algn="ctr"/>
            <a:fld id="{8DE4ACDD-A366-44D0-B6EF-8A2494EA7B88}" type="slidenum">
              <a:rPr lang="ru-RU" sz="1800" b="1">
                <a:solidFill>
                  <a:schemeClr val="tx1"/>
                </a:solidFill>
              </a:rPr>
              <a:pPr algn="ctr"/>
              <a:t>21</a:t>
            </a:fld>
            <a:endParaRPr lang="ru-RU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674" y="1813264"/>
            <a:ext cx="2447830" cy="270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35" y="4651390"/>
            <a:ext cx="544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Оборудование для ПТК, производства ООО АСУ ПРО</a:t>
            </a:r>
          </a:p>
        </p:txBody>
      </p:sp>
      <p:pic>
        <p:nvPicPr>
          <p:cNvPr id="15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71420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008080"/>
              </a:buClr>
              <a:defRPr/>
            </a:pPr>
            <a:r>
              <a:rPr lang="ru-RU" altLang="ru-RU" sz="2400" b="1" dirty="0" smtClean="0">
                <a:solidFill>
                  <a:srgbClr val="003399"/>
                </a:solidFill>
              </a:rPr>
              <a:t>Оборудование для неэлектрифицированных объектов</a:t>
            </a:r>
            <a:endParaRPr lang="ru-RU" sz="2400" b="1" dirty="0">
              <a:solidFill>
                <a:srgbClr val="0033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42861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/>
            <a:r>
              <a:rPr lang="ru-RU" dirty="0" smtClean="0"/>
              <a:t>Энергонезависимый контролируемый пункт.  </a:t>
            </a:r>
            <a:endParaRPr lang="ru-RU" dirty="0"/>
          </a:p>
        </p:txBody>
      </p:sp>
      <p:sp>
        <p:nvSpPr>
          <p:cNvPr id="11" name="Прямоугольник 302"/>
          <p:cNvSpPr>
            <a:spLocks noChangeArrowheads="1"/>
          </p:cNvSpPr>
          <p:nvPr/>
        </p:nvSpPr>
        <p:spPr bwMode="auto">
          <a:xfrm>
            <a:off x="2843808" y="1037993"/>
            <a:ext cx="2193680" cy="2585323"/>
          </a:xfrm>
          <a:prstGeom prst="rect">
            <a:avLst/>
          </a:prstGeom>
          <a:solidFill>
            <a:srgbClr val="C6D9F1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28600" indent="-228600">
              <a:buFontTx/>
              <a:buAutoNum type="arabicPeriod"/>
            </a:pPr>
            <a:r>
              <a:rPr lang="ru-RU" sz="1400" dirty="0"/>
              <a:t>Солнечная батарея.</a:t>
            </a:r>
          </a:p>
          <a:p>
            <a:pPr marL="228600" indent="-228600">
              <a:buFontTx/>
              <a:buAutoNum type="arabicPeriod"/>
            </a:pPr>
            <a:r>
              <a:rPr lang="ru-RU" sz="1400" dirty="0"/>
              <a:t>Антенна</a:t>
            </a:r>
          </a:p>
          <a:p>
            <a:pPr marL="228600" indent="-228600">
              <a:buFontTx/>
              <a:buAutoNum type="arabicPeriod"/>
            </a:pPr>
            <a:r>
              <a:rPr lang="ru-RU" sz="1400" dirty="0"/>
              <a:t>Кабель антенны.</a:t>
            </a:r>
          </a:p>
          <a:p>
            <a:pPr marL="228600" indent="-228600">
              <a:buFontTx/>
              <a:buAutoNum type="arabicPeriod"/>
            </a:pPr>
            <a:r>
              <a:rPr lang="ru-RU" sz="1400" dirty="0"/>
              <a:t>Кабель от солнечной батареи</a:t>
            </a:r>
          </a:p>
          <a:p>
            <a:pPr marL="228600" indent="-228600">
              <a:buFontTx/>
              <a:buAutoNum type="arabicPeriod"/>
            </a:pPr>
            <a:r>
              <a:rPr lang="ru-RU" sz="1400" dirty="0"/>
              <a:t>Шкаф </a:t>
            </a:r>
          </a:p>
          <a:p>
            <a:pPr marL="228600" indent="-228600">
              <a:buFontTx/>
              <a:buAutoNum type="arabicPeriod"/>
            </a:pPr>
            <a:r>
              <a:rPr lang="ru-RU" sz="1400" dirty="0"/>
              <a:t>Отсек электроники</a:t>
            </a:r>
          </a:p>
          <a:p>
            <a:pPr marL="228600" indent="-228600">
              <a:buFontTx/>
              <a:buAutoNum type="arabicPeriod"/>
            </a:pPr>
            <a:r>
              <a:rPr lang="ru-RU" sz="1400" dirty="0"/>
              <a:t>Отсек аккумуляторных батарей</a:t>
            </a:r>
          </a:p>
          <a:p>
            <a:pPr marL="228600" indent="-228600">
              <a:buFontTx/>
              <a:buAutoNum type="arabicPeriod"/>
            </a:pPr>
            <a:r>
              <a:rPr lang="ru-RU" sz="1400" dirty="0" err="1"/>
              <a:t>Грозоразрядник</a:t>
            </a:r>
            <a:r>
              <a:rPr lang="ru-RU" sz="1400" dirty="0"/>
              <a:t> антенны</a:t>
            </a:r>
          </a:p>
          <a:p>
            <a:pPr marL="228600" indent="-228600">
              <a:buFontTx/>
              <a:buAutoNum type="arabicPeriod"/>
            </a:pPr>
            <a:r>
              <a:rPr lang="ru-RU" sz="1400" dirty="0"/>
              <a:t>Мачта</a:t>
            </a:r>
          </a:p>
          <a:p>
            <a:pPr marL="228600" indent="-228600">
              <a:buFontTx/>
              <a:buAutoNum type="arabicPeriod"/>
            </a:pPr>
            <a:r>
              <a:rPr lang="ru-RU" sz="1400" dirty="0"/>
              <a:t>Заземляющее устройство</a:t>
            </a:r>
          </a:p>
        </p:txBody>
      </p:sp>
      <p:pic>
        <p:nvPicPr>
          <p:cNvPr id="2051" name="Picture 3" descr="Y:\08 Выставки и конференции\2017\02 ПАО Газпром ПХГ 2017 Санкт-Петербург\Презентация\Рисунки\Мачт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071552"/>
            <a:ext cx="2928958" cy="3387470"/>
          </a:xfrm>
          <a:prstGeom prst="rect">
            <a:avLst/>
          </a:prstGeom>
          <a:noFill/>
        </p:spPr>
      </p:pic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12985" y="4364843"/>
            <a:ext cx="252000" cy="316800"/>
          </a:xfrm>
          <a:solidFill>
            <a:schemeClr val="bg1"/>
          </a:solidFill>
          <a:effectLst/>
        </p:spPr>
        <p:txBody>
          <a:bodyPr lIns="0" tIns="0" rIns="0" bIns="0"/>
          <a:lstStyle/>
          <a:p>
            <a:pPr algn="ctr"/>
            <a:fld id="{8DE4ACDD-A366-44D0-B6EF-8A2494EA7B88}" type="slidenum">
              <a:rPr lang="ru-RU" sz="1800" b="1">
                <a:solidFill>
                  <a:schemeClr val="tx1"/>
                </a:solidFill>
              </a:rPr>
              <a:pPr algn="ctr"/>
              <a:t>22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2" name="Picture 2" descr="Y:\08 Выставки и конференции\2017\02 ПАО Газпром ПХГ 2017 Санкт-Петербург\Презентация\Рисунки\Шкаф вид спереди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722342"/>
            <a:ext cx="3409018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35" y="4651390"/>
            <a:ext cx="544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Оборудование для ПТК, производства ООО АСУ ПРО</a:t>
            </a:r>
          </a:p>
        </p:txBody>
      </p:sp>
      <p:pic>
        <p:nvPicPr>
          <p:cNvPr id="15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2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12985" y="4364843"/>
            <a:ext cx="252000" cy="316800"/>
          </a:xfrm>
          <a:solidFill>
            <a:schemeClr val="bg1"/>
          </a:solidFill>
          <a:effectLst/>
        </p:spPr>
        <p:txBody>
          <a:bodyPr lIns="0" tIns="0" rIns="0" bIns="0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19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71420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008080"/>
              </a:buClr>
              <a:defRPr/>
            </a:pPr>
            <a:r>
              <a:rPr lang="ru-RU" altLang="ru-RU" sz="2400" b="1" dirty="0" smtClean="0">
                <a:solidFill>
                  <a:srgbClr val="003399"/>
                </a:solidFill>
              </a:rPr>
              <a:t>Структурная схема системы телемеханики</a:t>
            </a:r>
            <a:endParaRPr lang="ru-RU" sz="2400" b="1" dirty="0">
              <a:solidFill>
                <a:srgbClr val="003399"/>
              </a:solidFill>
            </a:endParaRPr>
          </a:p>
        </p:txBody>
      </p:sp>
      <p:pic>
        <p:nvPicPr>
          <p:cNvPr id="1027" name="Picture 3" descr="Y:\08 Выставки и конференции\2017\02 ПАО Газпром ПХГ 2017 Санкт-Петербург\Презентация\Рисунки\2016_03_24_стр схема СТМ скважин Совхозного ПХГ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96438"/>
            <a:ext cx="7102002" cy="4032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8515" y="857238"/>
            <a:ext cx="2805973" cy="34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35" y="4651390"/>
            <a:ext cx="544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Оборудование для ПТК, производства ООО АСУ ПРО</a:t>
            </a:r>
          </a:p>
        </p:txBody>
      </p:sp>
      <p:pic>
        <p:nvPicPr>
          <p:cNvPr id="15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2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12985" y="4364843"/>
            <a:ext cx="252000" cy="316800"/>
          </a:xfrm>
          <a:solidFill>
            <a:schemeClr val="bg1"/>
          </a:solidFill>
          <a:effectLst/>
        </p:spPr>
        <p:txBody>
          <a:bodyPr lIns="0" tIns="0" rIns="0" bIns="0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20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71420"/>
            <a:ext cx="857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008080"/>
              </a:buClr>
              <a:defRPr/>
            </a:pPr>
            <a:r>
              <a:rPr lang="ru-RU" altLang="ru-RU" sz="2400" b="1" dirty="0" smtClean="0">
                <a:solidFill>
                  <a:srgbClr val="003399"/>
                </a:solidFill>
              </a:rPr>
              <a:t>Опробование и внедрение энергонезависимого оборудования.</a:t>
            </a:r>
            <a:endParaRPr lang="ru-RU" sz="2400" b="1" dirty="0">
              <a:solidFill>
                <a:srgbClr val="003399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857237"/>
            <a:ext cx="2969903" cy="34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41575" y="857238"/>
            <a:ext cx="2770585" cy="34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35" y="4651390"/>
            <a:ext cx="544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Оборудование для ПТК, производства ООО АСУ ПРО</a:t>
            </a:r>
          </a:p>
        </p:txBody>
      </p:sp>
      <p:pic>
        <p:nvPicPr>
          <p:cNvPr id="15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2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12985" y="4364843"/>
            <a:ext cx="252000" cy="316800"/>
          </a:xfrm>
          <a:solidFill>
            <a:schemeClr val="bg1"/>
          </a:solidFill>
          <a:effectLst/>
        </p:spPr>
        <p:txBody>
          <a:bodyPr lIns="0" tIns="0" rIns="0" bIns="0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20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71420"/>
            <a:ext cx="857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008080"/>
              </a:buClr>
              <a:defRPr/>
            </a:pPr>
            <a:r>
              <a:rPr lang="ru-RU" sz="2400" b="1" dirty="0">
                <a:solidFill>
                  <a:srgbClr val="003399"/>
                </a:solidFill>
              </a:rPr>
              <a:t>Опыт применения - Энергонезависимый контролируемый пункт скважин </a:t>
            </a:r>
            <a:r>
              <a:rPr lang="ru-RU" sz="2400" b="1" dirty="0" smtClean="0">
                <a:solidFill>
                  <a:srgbClr val="003399"/>
                </a:solidFill>
              </a:rPr>
              <a:t>ПАО </a:t>
            </a:r>
            <a:r>
              <a:rPr lang="ru-RU" sz="2400" b="1" dirty="0">
                <a:solidFill>
                  <a:srgbClr val="003399"/>
                </a:solidFill>
              </a:rPr>
              <a:t>«НК «Роснефть</a:t>
            </a:r>
            <a:r>
              <a:rPr lang="ru-RU" sz="2400" b="1" dirty="0" smtClean="0">
                <a:solidFill>
                  <a:srgbClr val="003399"/>
                </a:solidFill>
              </a:rPr>
              <a:t>».</a:t>
            </a:r>
            <a:endParaRPr lang="ru-RU" sz="2400" b="1" dirty="0">
              <a:solidFill>
                <a:srgbClr val="003399"/>
              </a:solidFill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967" y="1419622"/>
            <a:ext cx="2267097" cy="308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13964"/>
            <a:ext cx="3096344" cy="235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5" y="1419622"/>
            <a:ext cx="2127749" cy="308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87574" y="771550"/>
            <a:ext cx="870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 algn="just"/>
            <a:r>
              <a:rPr lang="ru-RU" dirty="0" smtClean="0"/>
              <a:t>Оборудование </a:t>
            </a:r>
            <a:r>
              <a:rPr lang="ru-RU" dirty="0"/>
              <a:t>функционируют в периодическом </a:t>
            </a:r>
            <a:r>
              <a:rPr lang="ru-RU" dirty="0" smtClean="0"/>
              <a:t>режиме, совместно с  беспроводными датчиками давления. Период </a:t>
            </a:r>
            <a:r>
              <a:rPr lang="ru-RU" dirty="0"/>
              <a:t>сбора информации настроен на 60 </a:t>
            </a:r>
            <a:r>
              <a:rPr lang="ru-RU" dirty="0" smtClean="0"/>
              <a:t>мин.</a:t>
            </a:r>
          </a:p>
        </p:txBody>
      </p:sp>
    </p:spTree>
    <p:extLst>
      <p:ext uri="{BB962C8B-B14F-4D97-AF65-F5344CB8AC3E}">
        <p14:creationId xmlns="" xmlns:p14="http://schemas.microsoft.com/office/powerpoint/2010/main" val="106927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521" y="1327046"/>
            <a:ext cx="22129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35" y="4651390"/>
            <a:ext cx="544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Оборудование для ПТК, производства ООО АСУ ПРО</a:t>
            </a:r>
          </a:p>
        </p:txBody>
      </p:sp>
      <p:pic>
        <p:nvPicPr>
          <p:cNvPr id="15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2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12985" y="4364843"/>
            <a:ext cx="252000" cy="316800"/>
          </a:xfrm>
          <a:solidFill>
            <a:schemeClr val="bg1"/>
          </a:solidFill>
          <a:effectLst/>
        </p:spPr>
        <p:txBody>
          <a:bodyPr lIns="0" tIns="0" rIns="0" bIns="0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20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71420"/>
            <a:ext cx="857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008080"/>
              </a:buClr>
              <a:defRPr/>
            </a:pPr>
            <a:r>
              <a:rPr lang="ru-RU" sz="2000" b="1" dirty="0">
                <a:solidFill>
                  <a:srgbClr val="003399"/>
                </a:solidFill>
              </a:rPr>
              <a:t>Опыт применения - Энергонезависимый контролируемый пункт на нефтесборном коллекторе ООО “ Иркутская нефтяная </a:t>
            </a:r>
            <a:r>
              <a:rPr lang="ru-RU" sz="2000" b="1" dirty="0" smtClean="0">
                <a:solidFill>
                  <a:srgbClr val="003399"/>
                </a:solidFill>
              </a:rPr>
              <a:t>компания.</a:t>
            </a:r>
            <a:r>
              <a:rPr lang="en-US" sz="2000" b="1" dirty="0" smtClean="0">
                <a:solidFill>
                  <a:srgbClr val="003399"/>
                </a:solidFill>
              </a:rPr>
              <a:t>”</a:t>
            </a:r>
            <a:endParaRPr lang="ru-RU" sz="2000" b="1" dirty="0">
              <a:solidFill>
                <a:srgbClr val="0033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282" y="712316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/>
            <a:r>
              <a:rPr lang="ru-RU" dirty="0" smtClean="0"/>
              <a:t>Оборудование обеспечивает </a:t>
            </a:r>
            <a:r>
              <a:rPr lang="ru-RU" dirty="0"/>
              <a:t>постоянный контроль </a:t>
            </a:r>
            <a:r>
              <a:rPr lang="ru-RU" dirty="0" smtClean="0"/>
              <a:t>параметров</a:t>
            </a:r>
            <a:r>
              <a:rPr lang="en-US" dirty="0" smtClean="0"/>
              <a:t> </a:t>
            </a:r>
            <a:r>
              <a:rPr lang="ru-RU" dirty="0" smtClean="0"/>
              <a:t>удалённого нефтесборного коллектора </a:t>
            </a:r>
            <a:r>
              <a:rPr lang="ru-RU" dirty="0" err="1" smtClean="0"/>
              <a:t>Ярактинского</a:t>
            </a:r>
            <a:r>
              <a:rPr lang="ru-RU" dirty="0" smtClean="0"/>
              <a:t> </a:t>
            </a:r>
            <a:r>
              <a:rPr lang="ru-RU" dirty="0"/>
              <a:t>НГКМ(</a:t>
            </a:r>
            <a:r>
              <a:rPr lang="ru-RU" dirty="0" err="1"/>
              <a:t>Усть-Кутский</a:t>
            </a:r>
            <a:r>
              <a:rPr lang="ru-RU" dirty="0"/>
              <a:t> район Иркутской области), в составе системы телемеханики промысла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" name="Рисунок 10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51670"/>
            <a:ext cx="2966085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79662"/>
            <a:ext cx="3394710" cy="2495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0460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35" y="4651390"/>
            <a:ext cx="544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Оборудование для ПТК, производства ООО АСУ ПРО</a:t>
            </a:r>
          </a:p>
        </p:txBody>
      </p:sp>
      <p:pic>
        <p:nvPicPr>
          <p:cNvPr id="15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2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12985" y="4364843"/>
            <a:ext cx="252000" cy="316800"/>
          </a:xfrm>
          <a:solidFill>
            <a:schemeClr val="bg1"/>
          </a:solidFill>
          <a:effectLst/>
        </p:spPr>
        <p:txBody>
          <a:bodyPr lIns="0" tIns="0" rIns="0" bIns="0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20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71420"/>
            <a:ext cx="857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008080"/>
              </a:buClr>
              <a:defRPr/>
            </a:pPr>
            <a:r>
              <a:rPr lang="ru-RU" sz="2400" b="1" dirty="0">
                <a:solidFill>
                  <a:srgbClr val="003399"/>
                </a:solidFill>
              </a:rPr>
              <a:t>Опыт применения - Энергонезависимый контролируемый пункт на </a:t>
            </a:r>
            <a:r>
              <a:rPr lang="ru-RU" sz="2400" b="1" dirty="0" smtClean="0">
                <a:solidFill>
                  <a:srgbClr val="003399"/>
                </a:solidFill>
              </a:rPr>
              <a:t>скважине </a:t>
            </a:r>
            <a:r>
              <a:rPr lang="ru-RU" sz="2400" b="1" dirty="0">
                <a:solidFill>
                  <a:srgbClr val="003399"/>
                </a:solidFill>
              </a:rPr>
              <a:t>ООО </a:t>
            </a:r>
            <a:r>
              <a:rPr lang="ru-RU" sz="2400" b="1" dirty="0" smtClean="0">
                <a:solidFill>
                  <a:srgbClr val="003399"/>
                </a:solidFill>
              </a:rPr>
              <a:t>“</a:t>
            </a:r>
            <a:r>
              <a:rPr lang="ru-RU" sz="2400" b="1" dirty="0" err="1" smtClean="0">
                <a:solidFill>
                  <a:srgbClr val="003399"/>
                </a:solidFill>
              </a:rPr>
              <a:t>Газпромнефть</a:t>
            </a:r>
            <a:r>
              <a:rPr lang="ru-RU" sz="2400" b="1" dirty="0" smtClean="0">
                <a:solidFill>
                  <a:srgbClr val="003399"/>
                </a:solidFill>
              </a:rPr>
              <a:t> Оренбург.</a:t>
            </a:r>
            <a:r>
              <a:rPr lang="en-US" sz="2400" b="1" dirty="0" smtClean="0">
                <a:solidFill>
                  <a:srgbClr val="003399"/>
                </a:solidFill>
              </a:rPr>
              <a:t>”</a:t>
            </a:r>
            <a:endParaRPr lang="ru-RU" sz="2400" b="1" dirty="0">
              <a:solidFill>
                <a:srgbClr val="0033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536" y="910277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/>
            <a:r>
              <a:rPr lang="ru-RU" dirty="0"/>
              <a:t>КП ШТ-А обеспечивает постоянный контроль </a:t>
            </a:r>
            <a:r>
              <a:rPr lang="ru-RU" dirty="0" smtClean="0"/>
              <a:t>параметров</a:t>
            </a:r>
            <a:r>
              <a:rPr lang="en-US" dirty="0" smtClean="0"/>
              <a:t> </a:t>
            </a:r>
            <a:r>
              <a:rPr lang="ru-RU" dirty="0" smtClean="0"/>
              <a:t>скважины №</a:t>
            </a:r>
            <a:r>
              <a:rPr lang="ru-RU" dirty="0"/>
              <a:t>1123 ООО ”</a:t>
            </a:r>
            <a:r>
              <a:rPr lang="ru-RU" dirty="0" err="1"/>
              <a:t>Газпромнефть</a:t>
            </a:r>
            <a:r>
              <a:rPr lang="ru-RU" dirty="0"/>
              <a:t>-Оренбург”, в составе системы телемеханики промысла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" name="Рисунок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556608"/>
            <a:ext cx="4392488" cy="285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1556608"/>
            <a:ext cx="2736304" cy="274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5479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35" y="4651390"/>
            <a:ext cx="544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Оборудование для ПТК, производства ООО АСУ ПРО</a:t>
            </a:r>
          </a:p>
        </p:txBody>
      </p:sp>
      <p:pic>
        <p:nvPicPr>
          <p:cNvPr id="15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2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12985" y="4364843"/>
            <a:ext cx="252000" cy="316800"/>
          </a:xfrm>
          <a:solidFill>
            <a:schemeClr val="bg1"/>
          </a:solidFill>
          <a:effectLst/>
        </p:spPr>
        <p:txBody>
          <a:bodyPr lIns="0" tIns="0" rIns="0" bIns="0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20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71420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008080"/>
              </a:buClr>
              <a:defRPr/>
            </a:pPr>
            <a:r>
              <a:rPr lang="ru-RU" sz="2400" b="1" dirty="0" smtClean="0">
                <a:solidFill>
                  <a:srgbClr val="003399"/>
                </a:solidFill>
              </a:rPr>
              <a:t>Зарядные характеристики энергонезависимого КП</a:t>
            </a:r>
            <a:endParaRPr lang="ru-RU" sz="2400" b="1" dirty="0">
              <a:solidFill>
                <a:srgbClr val="003399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34" y="776811"/>
            <a:ext cx="6692702" cy="179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74297"/>
            <a:ext cx="45815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55526"/>
            <a:ext cx="3181722" cy="22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35" y="2577011"/>
            <a:ext cx="6692702" cy="182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172" y="2649019"/>
            <a:ext cx="4196780" cy="17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1188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816" y="879798"/>
            <a:ext cx="2434680" cy="349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35" y="4651390"/>
            <a:ext cx="544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Оборудование для ПТК, производства ООО АСУ ПРО</a:t>
            </a:r>
          </a:p>
        </p:txBody>
      </p:sp>
      <p:pic>
        <p:nvPicPr>
          <p:cNvPr id="15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2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12985" y="4364843"/>
            <a:ext cx="252000" cy="316800"/>
          </a:xfrm>
          <a:solidFill>
            <a:schemeClr val="bg1"/>
          </a:solidFill>
          <a:effectLst/>
        </p:spPr>
        <p:txBody>
          <a:bodyPr lIns="0" tIns="0" rIns="0" bIns="0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23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391" y="123478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008080"/>
              </a:buClr>
              <a:defRPr/>
            </a:pPr>
            <a:r>
              <a:rPr lang="ru-RU" altLang="ru-RU" sz="2400" b="1" dirty="0" smtClean="0">
                <a:solidFill>
                  <a:srgbClr val="003399"/>
                </a:solidFill>
              </a:rPr>
              <a:t>Результаты испытаний ПТК</a:t>
            </a:r>
            <a:endParaRPr lang="ru-RU" sz="2400" b="1" dirty="0">
              <a:solidFill>
                <a:srgbClr val="0033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555526"/>
            <a:ext cx="7300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 hangingPunct="0"/>
            <a:r>
              <a:rPr lang="ru-RU" dirty="0" smtClean="0"/>
              <a:t>Проведены круглогодичные опытно-промышленные испытания энергонезависимого оборудования, в реальных климатических условиях Оренбургской области.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8298" y="1886510"/>
            <a:ext cx="60759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 hangingPunct="0"/>
            <a:r>
              <a:rPr lang="ru-RU" dirty="0" smtClean="0"/>
              <a:t>Результаты  испытаний подтверждают  :</a:t>
            </a:r>
          </a:p>
          <a:p>
            <a:pPr indent="358775" hangingPunct="0">
              <a:buAutoNum type="arabicParenR"/>
            </a:pPr>
            <a:r>
              <a:rPr lang="ru-RU" dirty="0" smtClean="0"/>
              <a:t>Возможность обеспечить гарантированное и надежное эл. питание. </a:t>
            </a:r>
          </a:p>
          <a:p>
            <a:pPr indent="358775" hangingPunct="0">
              <a:buAutoNum type="arabicParenR"/>
            </a:pPr>
            <a:r>
              <a:rPr lang="ru-RU" dirty="0" smtClean="0"/>
              <a:t>Возможность обеспечить контроль за удалёнными объектами.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35" y="4651390"/>
            <a:ext cx="605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Программно-технологический комплекс для объектов ГТС</a:t>
            </a:r>
          </a:p>
        </p:txBody>
      </p:sp>
      <p:pic>
        <p:nvPicPr>
          <p:cNvPr id="15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71420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008080"/>
              </a:buClr>
              <a:defRPr/>
            </a:pPr>
            <a:r>
              <a:rPr lang="ru-RU" sz="2400" b="1" dirty="0" smtClean="0">
                <a:solidFill>
                  <a:srgbClr val="003399"/>
                </a:solidFill>
              </a:rPr>
              <a:t>Удалённые не электрифицированные объекты - скважины .</a:t>
            </a:r>
            <a:endParaRPr lang="ru-RU" sz="2400" b="1" dirty="0">
              <a:solidFill>
                <a:srgbClr val="003399"/>
              </a:solidFill>
            </a:endParaRPr>
          </a:p>
        </p:txBody>
      </p:sp>
      <p:sp>
        <p:nvSpPr>
          <p:cNvPr id="10" name="Номер слайда 10"/>
          <p:cNvSpPr txBox="1">
            <a:spLocks/>
          </p:cNvSpPr>
          <p:nvPr/>
        </p:nvSpPr>
        <p:spPr>
          <a:xfrm>
            <a:off x="8431286" y="4347369"/>
            <a:ext cx="216024" cy="319113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0" tIns="0" rIns="0" bIns="0" rtlCol="0" anchor="ctr"/>
          <a:lstStyle>
            <a:defPPr>
              <a:defRPr lang="ru-RU"/>
            </a:defPPr>
            <a:lvl1pPr algn="ctr">
              <a:defRPr b="1"/>
            </a:lvl1pPr>
          </a:lstStyle>
          <a:p>
            <a:fld id="{8DE4ACDD-A366-44D0-B6EF-8A2494EA7B88}" type="slidenum">
              <a:rPr lang="ru-RU"/>
              <a:pPr/>
              <a:t>3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7574"/>
            <a:ext cx="3935301" cy="241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9542"/>
            <a:ext cx="4697537" cy="195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41282"/>
            <a:ext cx="3823176" cy="172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1910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3516"/>
            <a:ext cx="2736304" cy="358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35" y="4651390"/>
            <a:ext cx="544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Оборудование для ПТК, производства ООО АСУ ПРО</a:t>
            </a:r>
          </a:p>
        </p:txBody>
      </p:sp>
      <p:pic>
        <p:nvPicPr>
          <p:cNvPr id="15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2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12985" y="4364843"/>
            <a:ext cx="252000" cy="316800"/>
          </a:xfrm>
          <a:solidFill>
            <a:schemeClr val="bg1"/>
          </a:solidFill>
          <a:effectLst/>
        </p:spPr>
        <p:txBody>
          <a:bodyPr lIns="0" tIns="0" rIns="0" bIns="0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23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391" y="123478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008080"/>
              </a:buClr>
              <a:defRPr/>
            </a:pPr>
            <a:r>
              <a:rPr lang="ru-RU" altLang="ru-RU" sz="2400" b="1" dirty="0" smtClean="0">
                <a:solidFill>
                  <a:srgbClr val="003399"/>
                </a:solidFill>
              </a:rPr>
              <a:t>Результаты испытаний ПТК</a:t>
            </a:r>
            <a:endParaRPr lang="ru-RU" sz="2400" b="1" dirty="0">
              <a:solidFill>
                <a:srgbClr val="003399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662" y="627534"/>
            <a:ext cx="247537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49" y="843558"/>
            <a:ext cx="2442235" cy="356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5977"/>
            <a:ext cx="2240475" cy="307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2215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35" y="4651390"/>
            <a:ext cx="6764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Оборудование для телемеханизации и диагностики скважин ПХГ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2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12985" y="4364843"/>
            <a:ext cx="252000" cy="316800"/>
          </a:xfrm>
          <a:solidFill>
            <a:schemeClr val="bg1"/>
          </a:solidFill>
          <a:effectLst/>
        </p:spPr>
        <p:txBody>
          <a:bodyPr lIns="0" tIns="0" rIns="0" bIns="0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24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1824333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008080"/>
              </a:buClr>
              <a:defRPr/>
            </a:pPr>
            <a:r>
              <a:rPr lang="ru-RU" sz="2400" b="1" dirty="0" smtClean="0">
                <a:solidFill>
                  <a:srgbClr val="003366"/>
                </a:solidFill>
              </a:rPr>
              <a:t>Спасибо за внимание!</a:t>
            </a:r>
            <a:endParaRPr lang="ru-RU" sz="2400" b="1" dirty="0">
              <a:solidFill>
                <a:srgbClr val="003399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44062" y="3028964"/>
            <a:ext cx="73152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5" tIns="38963" rIns="77925" bIns="38963"/>
          <a:lstStyle/>
          <a:p>
            <a:pPr marL="273279" indent="-273279" algn="ctr" eaLnBrk="0" hangingPunct="0">
              <a:spcBef>
                <a:spcPct val="20000"/>
              </a:spcBef>
            </a:pPr>
            <a:r>
              <a:rPr lang="en-US" sz="2000" dirty="0"/>
              <a:t>460048</a:t>
            </a:r>
            <a:r>
              <a:rPr lang="ru-RU" sz="2000" dirty="0"/>
              <a:t>, Оренбург, проезд Автоматики, 12Е</a:t>
            </a:r>
          </a:p>
          <a:p>
            <a:pPr marL="273279" indent="-273279" algn="ctr" eaLnBrk="0" hangingPunct="0">
              <a:spcBef>
                <a:spcPct val="20000"/>
              </a:spcBef>
            </a:pPr>
            <a:r>
              <a:rPr lang="ru-RU" sz="2000" dirty="0"/>
              <a:t>Тел./Факс: (3532) </a:t>
            </a:r>
            <a:r>
              <a:rPr lang="en-US" sz="2000" dirty="0"/>
              <a:t>689</a:t>
            </a:r>
            <a:r>
              <a:rPr lang="ru-RU" sz="2000" dirty="0"/>
              <a:t>-0</a:t>
            </a:r>
            <a:r>
              <a:rPr lang="en-US" sz="2000" dirty="0"/>
              <a:t>88</a:t>
            </a:r>
            <a:r>
              <a:rPr lang="ru-RU" sz="2000" dirty="0"/>
              <a:t>, </a:t>
            </a:r>
            <a:r>
              <a:rPr lang="en-US" sz="2000" dirty="0"/>
              <a:t>730-104</a:t>
            </a:r>
            <a:endParaRPr lang="ru-RU" sz="2000" dirty="0"/>
          </a:p>
          <a:p>
            <a:pPr marL="273279" indent="-273279" algn="ctr" eaLnBrk="0" hangingPunct="0">
              <a:spcBef>
                <a:spcPct val="20000"/>
              </a:spcBef>
            </a:pPr>
            <a:r>
              <a:rPr lang="en-US" sz="2000" dirty="0"/>
              <a:t>E-mail: asupro@asupro.ru</a:t>
            </a:r>
          </a:p>
          <a:p>
            <a:pPr marL="273279" indent="-273279" algn="ctr" eaLnBrk="0" hangingPunct="0">
              <a:spcBef>
                <a:spcPct val="20000"/>
              </a:spcBef>
            </a:pPr>
            <a:r>
              <a:rPr lang="en-US" sz="2000" dirty="0"/>
              <a:t>http: www.asupro.ru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35" y="4651390"/>
            <a:ext cx="605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Программно-технологический комплекс для объектов ГТС</a:t>
            </a:r>
          </a:p>
        </p:txBody>
      </p:sp>
      <p:pic>
        <p:nvPicPr>
          <p:cNvPr id="15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71420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008080"/>
              </a:buClr>
              <a:defRPr/>
            </a:pPr>
            <a:r>
              <a:rPr lang="ru-RU" altLang="ru-RU" sz="2400" b="1" dirty="0" smtClean="0">
                <a:solidFill>
                  <a:srgbClr val="003399"/>
                </a:solidFill>
              </a:rPr>
              <a:t>Программно-технологический комплекс ООО «АСУ ПРО»</a:t>
            </a:r>
            <a:endParaRPr lang="ru-RU" sz="2400" b="1" dirty="0">
              <a:solidFill>
                <a:srgbClr val="0033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843558"/>
            <a:ext cx="82089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 algn="just"/>
            <a:r>
              <a:rPr lang="ru-RU" dirty="0" smtClean="0"/>
              <a:t>ООО ”АСУ ПРО” предлагает программно-технологический комплекс (далее ПТК), на основе опробованных энергонезависимых решений, для применения на неэлектрифицированных объектах </a:t>
            </a:r>
            <a:r>
              <a:rPr lang="ru-RU" dirty="0"/>
              <a:t>добычи, транспорта, хранения и использования </a:t>
            </a:r>
            <a:r>
              <a:rPr lang="ru-RU" dirty="0" smtClean="0"/>
              <a:t>газа.</a:t>
            </a:r>
          </a:p>
          <a:p>
            <a:pPr indent="358775" algn="just"/>
            <a:r>
              <a:rPr lang="ru-RU" dirty="0" smtClean="0"/>
              <a:t>Применение предлагаемого ПТК позволит</a:t>
            </a:r>
            <a:r>
              <a:rPr lang="en-US" dirty="0" smtClean="0"/>
              <a:t> </a:t>
            </a:r>
            <a:r>
              <a:rPr lang="ru-RU" dirty="0"/>
              <a:t>с минимальными затратами внедрить </a:t>
            </a:r>
            <a:r>
              <a:rPr lang="ru-RU" dirty="0" smtClean="0"/>
              <a:t>систему контроля параметров удалённых неэлектрифицированных объектов, тем самым повысить эффективность и надёжность их эксплуатации.</a:t>
            </a:r>
          </a:p>
          <a:p>
            <a:pPr indent="358775" algn="just"/>
            <a:endParaRPr lang="ru-RU" dirty="0" smtClean="0"/>
          </a:p>
          <a:p>
            <a:pPr indent="358775" algn="just"/>
            <a:r>
              <a:rPr lang="ru-RU" dirty="0" smtClean="0"/>
              <a:t>В некоторых случаях ПТК может обеспечить управление удалённым технологическим объектом.  Для этих целей ПТК оборудуется пневмосистемой управления.  </a:t>
            </a:r>
          </a:p>
        </p:txBody>
      </p:sp>
      <p:sp>
        <p:nvSpPr>
          <p:cNvPr id="10" name="Номер слайда 10"/>
          <p:cNvSpPr txBox="1">
            <a:spLocks/>
          </p:cNvSpPr>
          <p:nvPr/>
        </p:nvSpPr>
        <p:spPr>
          <a:xfrm>
            <a:off x="8431286" y="4347369"/>
            <a:ext cx="216024" cy="319113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0" tIns="0" rIns="0" bIns="0" rtlCol="0" anchor="ctr"/>
          <a:lstStyle>
            <a:defPPr>
              <a:defRPr lang="ru-RU"/>
            </a:defPPr>
            <a:lvl1pPr algn="ctr">
              <a:defRPr b="1"/>
            </a:lvl1pPr>
          </a:lstStyle>
          <a:p>
            <a:fld id="{8DE4ACDD-A366-44D0-B6EF-8A2494EA7B88}" type="slidenum">
              <a:rPr lang="ru-RU"/>
              <a:pPr/>
              <a:t>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14282" y="71420"/>
            <a:ext cx="85725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3399"/>
                </a:solidFill>
              </a:rPr>
              <a:t>Управление обеспечивается </a:t>
            </a:r>
            <a:r>
              <a:rPr lang="ru-RU" sz="2200" b="1" dirty="0" err="1" smtClean="0">
                <a:solidFill>
                  <a:srgbClr val="003399"/>
                </a:solidFill>
              </a:rPr>
              <a:t>пневмоподсистемой</a:t>
            </a:r>
            <a:r>
              <a:rPr lang="ru-RU" sz="2200" b="1" dirty="0" smtClean="0">
                <a:solidFill>
                  <a:srgbClr val="003399"/>
                </a:solidFill>
              </a:rPr>
              <a:t>. </a:t>
            </a:r>
            <a:endParaRPr lang="ru-RU" sz="2200" b="1" dirty="0">
              <a:solidFill>
                <a:srgbClr val="003399"/>
              </a:solidFill>
            </a:endParaRPr>
          </a:p>
        </p:txBody>
      </p:sp>
      <p:pic>
        <p:nvPicPr>
          <p:cNvPr id="14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00035" y="4651390"/>
            <a:ext cx="605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Программно-технологический комплекс для объектов ГТС</a:t>
            </a:r>
          </a:p>
        </p:txBody>
      </p:sp>
      <p:pic>
        <p:nvPicPr>
          <p:cNvPr id="16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1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12985" y="4364843"/>
            <a:ext cx="252000" cy="316800"/>
          </a:xfrm>
          <a:solidFill>
            <a:schemeClr val="bg1"/>
          </a:solidFill>
          <a:effectLst/>
        </p:spPr>
        <p:txBody>
          <a:bodyPr lIns="0" tIns="0" rIns="0" bIns="0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1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0" name="Номер слайда 10"/>
          <p:cNvSpPr txBox="1">
            <a:spLocks/>
          </p:cNvSpPr>
          <p:nvPr/>
        </p:nvSpPr>
        <p:spPr>
          <a:xfrm>
            <a:off x="8431286" y="4347369"/>
            <a:ext cx="216024" cy="319113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0" tIns="0" rIns="0" bIns="0" rtlCol="0" anchor="ctr"/>
          <a:lstStyle>
            <a:defPPr>
              <a:defRPr lang="ru-RU"/>
            </a:defPPr>
            <a:lvl1pPr algn="ctr">
              <a:defRPr b="1"/>
            </a:lvl1pPr>
          </a:lstStyle>
          <a:p>
            <a:fld id="{8DE4ACDD-A366-44D0-B6EF-8A2494EA7B88}" type="slidenum">
              <a:rPr lang="ru-RU"/>
              <a:pPr/>
              <a:t>5</a:t>
            </a:fld>
            <a:endParaRPr lang="ru-RU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3518"/>
            <a:ext cx="8930290" cy="404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1540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14282" y="71420"/>
            <a:ext cx="85725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err="1" smtClean="0">
                <a:solidFill>
                  <a:srgbClr val="003399"/>
                </a:solidFill>
              </a:rPr>
              <a:t>Пневмоподсистема</a:t>
            </a:r>
            <a:r>
              <a:rPr lang="ru-RU" sz="2200" b="1" dirty="0" smtClean="0">
                <a:solidFill>
                  <a:srgbClr val="003399"/>
                </a:solidFill>
              </a:rPr>
              <a:t> для управления скважиной. </a:t>
            </a:r>
            <a:endParaRPr lang="ru-RU" sz="2200" b="1" dirty="0">
              <a:solidFill>
                <a:srgbClr val="003399"/>
              </a:solidFill>
            </a:endParaRPr>
          </a:p>
        </p:txBody>
      </p:sp>
      <p:pic>
        <p:nvPicPr>
          <p:cNvPr id="14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00035" y="4651390"/>
            <a:ext cx="605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Программно-технологический комплекс для объектов ГТС</a:t>
            </a:r>
          </a:p>
        </p:txBody>
      </p:sp>
      <p:pic>
        <p:nvPicPr>
          <p:cNvPr id="16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1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12985" y="4364843"/>
            <a:ext cx="252000" cy="316800"/>
          </a:xfrm>
          <a:solidFill>
            <a:schemeClr val="bg1"/>
          </a:solidFill>
          <a:effectLst/>
        </p:spPr>
        <p:txBody>
          <a:bodyPr lIns="0" tIns="0" rIns="0" bIns="0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1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0" name="Номер слайда 10"/>
          <p:cNvSpPr txBox="1">
            <a:spLocks/>
          </p:cNvSpPr>
          <p:nvPr/>
        </p:nvSpPr>
        <p:spPr>
          <a:xfrm>
            <a:off x="8431286" y="4347369"/>
            <a:ext cx="216024" cy="319113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0" tIns="0" rIns="0" bIns="0" rtlCol="0" anchor="ctr"/>
          <a:lstStyle>
            <a:defPPr>
              <a:defRPr lang="ru-RU"/>
            </a:defPPr>
            <a:lvl1pPr algn="ctr">
              <a:defRPr b="1"/>
            </a:lvl1pPr>
          </a:lstStyle>
          <a:p>
            <a:fld id="{8DE4ACDD-A366-44D0-B6EF-8A2494EA7B88}" type="slidenum">
              <a:rPr lang="ru-RU"/>
              <a:pPr/>
              <a:t>6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31591"/>
            <a:ext cx="2880320" cy="260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915565"/>
            <a:ext cx="1064294" cy="128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75487"/>
            <a:ext cx="2088232" cy="304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671" y="1951785"/>
            <a:ext cx="3116364" cy="245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9477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35" y="4651390"/>
            <a:ext cx="605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Программно-технологический комплекс для объектов ГТС</a:t>
            </a:r>
          </a:p>
        </p:txBody>
      </p:sp>
      <p:pic>
        <p:nvPicPr>
          <p:cNvPr id="15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71420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008080"/>
              </a:buClr>
              <a:defRPr/>
            </a:pPr>
            <a:r>
              <a:rPr lang="ru-RU" sz="2400" b="1" dirty="0">
                <a:solidFill>
                  <a:srgbClr val="003399"/>
                </a:solidFill>
              </a:rPr>
              <a:t>Основной принцип работы </a:t>
            </a:r>
            <a:r>
              <a:rPr lang="ru-RU" sz="2400" b="1" dirty="0" smtClean="0">
                <a:solidFill>
                  <a:srgbClr val="003399"/>
                </a:solidFill>
              </a:rPr>
              <a:t>ПТК</a:t>
            </a:r>
            <a:endParaRPr lang="ru-RU" sz="2400" b="1" dirty="0">
              <a:solidFill>
                <a:srgbClr val="0033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843558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/>
            <a:r>
              <a:rPr lang="ru-RU" dirty="0" smtClean="0"/>
              <a:t>ПТК позволяет контролировать удалённые объекты, </a:t>
            </a:r>
            <a:r>
              <a:rPr lang="ru-RU" dirty="0"/>
              <a:t>периодически </a:t>
            </a:r>
            <a:r>
              <a:rPr lang="ru-RU" dirty="0" smtClean="0"/>
              <a:t>получая информацию о их состоянии.</a:t>
            </a:r>
            <a:endParaRPr lang="ru-RU" dirty="0"/>
          </a:p>
          <a:p>
            <a:pPr indent="355600"/>
            <a:r>
              <a:rPr lang="ru-RU" dirty="0" smtClean="0"/>
              <a:t>Большую часть времени ПТК находится </a:t>
            </a:r>
            <a:r>
              <a:rPr lang="ru-RU" dirty="0"/>
              <a:t>в состоянии пониженного энергопотребления. </a:t>
            </a:r>
            <a:r>
              <a:rPr lang="en-US" dirty="0" smtClean="0"/>
              <a:t>(</a:t>
            </a:r>
            <a:r>
              <a:rPr lang="ru-RU" dirty="0" smtClean="0"/>
              <a:t>до 10 Вт </a:t>
            </a:r>
            <a:r>
              <a:rPr lang="ru-RU" dirty="0"/>
              <a:t>в активном </a:t>
            </a:r>
            <a:r>
              <a:rPr lang="ru-RU" dirty="0" smtClean="0"/>
              <a:t>режиме; 0,2 Вт </a:t>
            </a:r>
            <a:r>
              <a:rPr lang="ru-RU" dirty="0"/>
              <a:t>– в режиме ожидания)</a:t>
            </a:r>
          </a:p>
          <a:p>
            <a:pPr indent="355600"/>
            <a:r>
              <a:rPr lang="ru-RU" dirty="0" smtClean="0"/>
              <a:t>При штатной работе объекта, вся информация поступает </a:t>
            </a:r>
            <a:r>
              <a:rPr lang="ru-RU" dirty="0"/>
              <a:t>в ПТК</a:t>
            </a:r>
            <a:r>
              <a:rPr lang="ru-RU" dirty="0" smtClean="0"/>
              <a:t> с </a:t>
            </a:r>
            <a:r>
              <a:rPr lang="ru-RU" dirty="0"/>
              <a:t>заданным </a:t>
            </a:r>
            <a:r>
              <a:rPr lang="ru-RU" dirty="0" smtClean="0"/>
              <a:t>периодом.</a:t>
            </a:r>
          </a:p>
          <a:p>
            <a:pPr indent="355600"/>
            <a:r>
              <a:rPr lang="ru-RU" dirty="0" smtClean="0"/>
              <a:t>При нештатной работе объекта, например при наличии аварийных событий, информация об объекте поступает непрерывно либо с минимальным периодом.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0" name="Номер слайда 10"/>
          <p:cNvSpPr txBox="1">
            <a:spLocks/>
          </p:cNvSpPr>
          <p:nvPr/>
        </p:nvSpPr>
        <p:spPr>
          <a:xfrm>
            <a:off x="8431286" y="4347369"/>
            <a:ext cx="216024" cy="319113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0" tIns="0" rIns="0" bIns="0" rtlCol="0" anchor="ctr"/>
          <a:lstStyle>
            <a:defPPr>
              <a:defRPr lang="ru-RU"/>
            </a:defPPr>
            <a:lvl1pPr algn="ctr">
              <a:defRPr b="1"/>
            </a:lvl1pPr>
          </a:lstStyle>
          <a:p>
            <a:fld id="{8DE4ACDD-A366-44D0-B6EF-8A2494EA7B88}" type="slidenum">
              <a:rPr lang="ru-RU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59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14282" y="71420"/>
            <a:ext cx="8572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3399"/>
                </a:solidFill>
              </a:rPr>
              <a:t>Пульт управления ПТК </a:t>
            </a:r>
          </a:p>
          <a:p>
            <a:pPr algn="ctr"/>
            <a:r>
              <a:rPr lang="ru-RU" sz="2200" b="1" dirty="0">
                <a:solidFill>
                  <a:srgbClr val="003399"/>
                </a:solidFill>
              </a:rPr>
              <a:t>на основе российских программно-технических средств</a:t>
            </a:r>
          </a:p>
        </p:txBody>
      </p:sp>
      <p:pic>
        <p:nvPicPr>
          <p:cNvPr id="14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00035" y="4651390"/>
            <a:ext cx="605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Программно-технологический комплекс для объектов ГТС</a:t>
            </a:r>
          </a:p>
        </p:txBody>
      </p:sp>
      <p:pic>
        <p:nvPicPr>
          <p:cNvPr id="16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1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12985" y="4364843"/>
            <a:ext cx="252000" cy="316800"/>
          </a:xfrm>
          <a:solidFill>
            <a:schemeClr val="bg1"/>
          </a:solidFill>
          <a:effectLst/>
        </p:spPr>
        <p:txBody>
          <a:bodyPr lIns="0" tIns="0" rIns="0" bIns="0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1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0" name="Номер слайда 10"/>
          <p:cNvSpPr txBox="1">
            <a:spLocks/>
          </p:cNvSpPr>
          <p:nvPr/>
        </p:nvSpPr>
        <p:spPr>
          <a:xfrm>
            <a:off x="8431286" y="4347369"/>
            <a:ext cx="216024" cy="319113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0" tIns="0" rIns="0" bIns="0" rtlCol="0" anchor="ctr"/>
          <a:lstStyle>
            <a:defPPr>
              <a:defRPr lang="ru-RU"/>
            </a:defPPr>
            <a:lvl1pPr algn="ctr">
              <a:defRPr b="1"/>
            </a:lvl1pPr>
          </a:lstStyle>
          <a:p>
            <a:fld id="{8DE4ACDD-A366-44D0-B6EF-8A2494EA7B88}" type="slidenum">
              <a:rPr lang="ru-RU"/>
              <a:pPr/>
              <a:t>8</a:t>
            </a:fld>
            <a:endParaRPr lang="ru-RU" dirty="0"/>
          </a:p>
        </p:txBody>
      </p:sp>
      <p:sp>
        <p:nvSpPr>
          <p:cNvPr id="23" name="Текст 2"/>
          <p:cNvSpPr txBox="1">
            <a:spLocks/>
          </p:cNvSpPr>
          <p:nvPr/>
        </p:nvSpPr>
        <p:spPr>
          <a:xfrm>
            <a:off x="467544" y="1059582"/>
            <a:ext cx="8424936" cy="2736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2000" dirty="0"/>
              <a:t>Р</a:t>
            </a:r>
            <a:r>
              <a:rPr lang="ru-RU" sz="2000" dirty="0" smtClean="0"/>
              <a:t>оссийская </a:t>
            </a:r>
            <a:r>
              <a:rPr lang="en-US" sz="2000" dirty="0" smtClean="0"/>
              <a:t>SCADA</a:t>
            </a:r>
            <a:r>
              <a:rPr lang="ru-RU" sz="2000" dirty="0" smtClean="0"/>
              <a:t>-система «</a:t>
            </a:r>
            <a:r>
              <a:rPr lang="en-US" sz="2000" dirty="0" err="1" smtClean="0"/>
              <a:t>MasterSCADA</a:t>
            </a:r>
            <a:r>
              <a:rPr lang="ru-RU" sz="2000" dirty="0" smtClean="0"/>
              <a:t>», работающая под управлением ОС </a:t>
            </a:r>
            <a:r>
              <a:rPr lang="en-US" sz="2000" dirty="0" smtClean="0"/>
              <a:t>Windows</a:t>
            </a:r>
            <a:r>
              <a:rPr lang="ru-RU" sz="2000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 smtClean="0"/>
              <a:t>Аппаратная часть выполнена</a:t>
            </a:r>
            <a:r>
              <a:rPr lang="en-US" sz="2000" dirty="0" smtClean="0"/>
              <a:t> </a:t>
            </a:r>
            <a:r>
              <a:rPr lang="ru-RU" sz="2000" dirty="0" smtClean="0"/>
              <a:t>ООО </a:t>
            </a:r>
            <a:r>
              <a:rPr lang="en-US" sz="2000" dirty="0" smtClean="0"/>
              <a:t>“</a:t>
            </a:r>
            <a:r>
              <a:rPr lang="ru-RU" sz="2000" dirty="0" smtClean="0"/>
              <a:t>АСУ</a:t>
            </a:r>
            <a:r>
              <a:rPr lang="en-US" sz="2000" dirty="0" smtClean="0"/>
              <a:t> </a:t>
            </a:r>
            <a:r>
              <a:rPr lang="ru-RU" sz="2000" dirty="0" smtClean="0"/>
              <a:t>ПРО</a:t>
            </a:r>
            <a:r>
              <a:rPr lang="en-US" sz="2000" dirty="0" smtClean="0"/>
              <a:t>”</a:t>
            </a:r>
            <a:r>
              <a:rPr lang="ru-RU" sz="2000" dirty="0" smtClean="0"/>
              <a:t> на базе технических средств российского производства.</a:t>
            </a:r>
          </a:p>
        </p:txBody>
      </p:sp>
    </p:spTree>
    <p:extLst>
      <p:ext uri="{BB962C8B-B14F-4D97-AF65-F5344CB8AC3E}">
        <p14:creationId xmlns="" xmlns:p14="http://schemas.microsoft.com/office/powerpoint/2010/main" val="438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14282" y="71420"/>
            <a:ext cx="85725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3399"/>
                </a:solidFill>
              </a:rPr>
              <a:t>Схема структурная ПТК</a:t>
            </a:r>
            <a:endParaRPr lang="ru-RU" sz="2200" b="1" dirty="0">
              <a:solidFill>
                <a:srgbClr val="003399"/>
              </a:solidFill>
            </a:endParaRPr>
          </a:p>
        </p:txBody>
      </p:sp>
      <p:pic>
        <p:nvPicPr>
          <p:cNvPr id="14" name="Picture 2" descr="Y:\08 Выставки и конференции\2017\02 ПАО Газпром ПХГ 2017 Санкт-Петербург\Презентация\Рисунки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57" y="4511688"/>
            <a:ext cx="9154657" cy="630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00035" y="4651390"/>
            <a:ext cx="605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Программно</a:t>
            </a:r>
            <a:r>
              <a:rPr lang="ru-RU" b="1" dirty="0">
                <a:solidFill>
                  <a:schemeClr val="bg1"/>
                </a:solidFill>
              </a:rPr>
              <a:t>-</a:t>
            </a:r>
            <a:r>
              <a:rPr lang="ru-RU" b="1" dirty="0" smtClean="0">
                <a:solidFill>
                  <a:schemeClr val="bg1"/>
                </a:solidFill>
              </a:rPr>
              <a:t>технологический комплекс для объектов ГТС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Y:\08 Выставки и конференции\2017\02 ПАО Газпром ПХГ 2017 Санкт-Петербург\Презентация\Рисунки\Логотип Соты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3896934"/>
            <a:ext cx="1214414" cy="1246566"/>
          </a:xfrm>
          <a:prstGeom prst="rect">
            <a:avLst/>
          </a:prstGeom>
          <a:noFill/>
        </p:spPr>
      </p:pic>
      <p:sp>
        <p:nvSpPr>
          <p:cNvPr id="1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12985" y="4364843"/>
            <a:ext cx="252000" cy="316800"/>
          </a:xfrm>
          <a:solidFill>
            <a:schemeClr val="bg1"/>
          </a:solidFill>
          <a:effectLst/>
        </p:spPr>
        <p:txBody>
          <a:bodyPr lIns="0" tIns="0" rIns="0" bIns="0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1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0" name="Номер слайда 10"/>
          <p:cNvSpPr txBox="1">
            <a:spLocks/>
          </p:cNvSpPr>
          <p:nvPr/>
        </p:nvSpPr>
        <p:spPr>
          <a:xfrm>
            <a:off x="8431286" y="4347369"/>
            <a:ext cx="216024" cy="319113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0" tIns="0" rIns="0" bIns="0" rtlCol="0" anchor="ctr"/>
          <a:lstStyle>
            <a:defPPr>
              <a:defRPr lang="ru-RU"/>
            </a:defPPr>
            <a:lvl1pPr algn="ctr">
              <a:defRPr b="1"/>
            </a:lvl1pPr>
          </a:lstStyle>
          <a:p>
            <a:fld id="{8DE4ACDD-A366-44D0-B6EF-8A2494EA7B88}" type="slidenum">
              <a:rPr lang="ru-RU"/>
              <a:pPr/>
              <a:t>9</a:t>
            </a:fld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40" y="339502"/>
            <a:ext cx="8343900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748</TotalTime>
  <Words>1812</Words>
  <Application>Microsoft Office PowerPoint</Application>
  <PresentationFormat>Экран (16:9)</PresentationFormat>
  <Paragraphs>276</Paragraphs>
  <Slides>31</Slides>
  <Notes>31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tes</dc:creator>
  <cp:lastModifiedBy>hashkin</cp:lastModifiedBy>
  <cp:revision>150</cp:revision>
  <dcterms:created xsi:type="dcterms:W3CDTF">2017-03-30T10:54:05Z</dcterms:created>
  <dcterms:modified xsi:type="dcterms:W3CDTF">2017-10-17T12:00:12Z</dcterms:modified>
</cp:coreProperties>
</file>