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35" r:id="rId2"/>
    <p:sldId id="374" r:id="rId3"/>
    <p:sldId id="436" r:id="rId4"/>
    <p:sldId id="443" r:id="rId5"/>
    <p:sldId id="444" r:id="rId6"/>
    <p:sldId id="456" r:id="rId7"/>
    <p:sldId id="445" r:id="rId8"/>
    <p:sldId id="446" r:id="rId9"/>
    <p:sldId id="447" r:id="rId10"/>
    <p:sldId id="448" r:id="rId11"/>
    <p:sldId id="450" r:id="rId12"/>
    <p:sldId id="452" r:id="rId13"/>
    <p:sldId id="403" r:id="rId14"/>
    <p:sldId id="420" r:id="rId15"/>
    <p:sldId id="421" r:id="rId16"/>
    <p:sldId id="390" r:id="rId17"/>
    <p:sldId id="415" r:id="rId18"/>
    <p:sldId id="417" r:id="rId19"/>
    <p:sldId id="407" r:id="rId20"/>
    <p:sldId id="455" r:id="rId21"/>
    <p:sldId id="453" r:id="rId22"/>
    <p:sldId id="395" r:id="rId23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0000"/>
    <a:srgbClr val="FF66FF"/>
    <a:srgbClr val="FFFFCC"/>
    <a:srgbClr val="C8FDC5"/>
    <a:srgbClr val="B8088A"/>
    <a:srgbClr val="B30D2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01" autoAdjust="0"/>
    <p:restoredTop sz="98934" autoAdjust="0"/>
  </p:normalViewPr>
  <p:slideViewPr>
    <p:cSldViewPr>
      <p:cViewPr varScale="1">
        <p:scale>
          <a:sx n="112" d="100"/>
          <a:sy n="112" d="100"/>
        </p:scale>
        <p:origin x="208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4" tIns="45646" rIns="91294" bIns="4564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4" tIns="45646" rIns="91294" bIns="4564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4" tIns="45646" rIns="91294" bIns="45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4" tIns="45646" rIns="91294" bIns="4564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4" tIns="45646" rIns="91294" bIns="456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8A8EA0-326B-4587-9125-934967C08F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5494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Нужна ли «ё»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28696-88F4-4519-BC41-202A9178ED6C}" type="slidenum">
              <a:rPr lang="uk-UA" smtClean="0"/>
              <a:pPr>
                <a:defRPr/>
              </a:pPr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844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93C796-D144-461F-A17B-C1B994EC831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B4033-E653-4933-8655-3287AA03CF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1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93C796-D144-461F-A17B-C1B994EC831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B4033-E653-4933-8655-3287AA03CF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48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93C796-D144-461F-A17B-C1B994EC831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B4033-E653-4933-8655-3287AA03CF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68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55949-65F8-4291-92B3-73C3408554E1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7F0A9C-33FB-485B-A99B-B97274CBE4AF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32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C4538D-2B18-4526-AE64-A83C50B19CA4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DBD97C-9A98-4A97-BFC2-9C942CBE7770}" type="slidenum">
              <a:rPr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59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C4538D-2B18-4526-AE64-A83C50B19CA4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DBD97C-9A98-4A97-BFC2-9C942CBE7770}" type="slidenum">
              <a:rPr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02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FB2A60-ED11-4A7A-830B-E58BF4B1E4AE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F3E3AF-6F75-4A58-8F07-96F3B8B5FF0F}" type="slidenum">
              <a:rPr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87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94DBA2-801A-419B-88C0-B569D9D4027E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A8AC53-3BA8-4D38-ADAD-28A39D34D287}" type="slidenum">
              <a:rPr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77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BA2AAB-9902-44D6-A0D3-77D5B9F56529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0A5A06-0856-414D-AA16-B121F5DC89C6}" type="slidenum">
              <a:rPr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69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2BF520-1FB4-4FCA-AFD3-0EA4529224AC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4E670E-23FF-490D-913A-989EE20DE0B4}" type="slidenum">
              <a:rPr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4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93C796-D144-461F-A17B-C1B994EC831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B4033-E653-4933-8655-3287AA03CF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25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2BF520-1FB4-4FCA-AFD3-0EA4529224AC}" type="slidenum">
              <a:rPr lang="ru-RU" altLang="ru-RU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4E670E-23FF-490D-913A-989EE20DE0B4}" type="slidenum">
              <a:rPr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01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55949-65F8-4291-92B3-73C3408554E1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7F0A9C-33FB-485B-A99B-B97274CBE4AF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81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62525" cy="3721100"/>
          </a:xfrm>
          <a:ln/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>
                <a:latin typeface="Arial" panose="020B0604020202020204" pitchFamily="34" charset="0"/>
              </a:rPr>
              <a:t>Нужна ли «ё»</a:t>
            </a:r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EB8750-8487-4B24-A08B-FB486243CBC0}" type="slidenum">
              <a:rPr lang="uk-UA" smtClean="0"/>
              <a:pPr/>
              <a:t>22</a:t>
            </a:fld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74728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</a:ln>
        </p:spPr>
        <p:txBody>
          <a:bodyPr/>
          <a:lstStyle/>
          <a:p>
            <a:fld id="{C2578D65-0EC4-497A-B12E-48178B10063B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3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46895" y="9430538"/>
            <a:ext cx="2941179" cy="4833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B77251BE-E07A-4C67-B3E9-91C37F578A4E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3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46895" y="9430538"/>
            <a:ext cx="2944379" cy="4865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9B165315-F7FA-46F2-94B9-F875D9A4F962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3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/>
        </p:spPr>
      </p:sp>
      <p:sp>
        <p:nvSpPr>
          <p:cNvPr id="440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0088" y="4716865"/>
            <a:ext cx="5439100" cy="44664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56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</a:ln>
        </p:spPr>
        <p:txBody>
          <a:bodyPr/>
          <a:lstStyle/>
          <a:p>
            <a:fld id="{C2578D65-0EC4-497A-B12E-48178B10063B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4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46895" y="9430538"/>
            <a:ext cx="2941179" cy="4833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B77251BE-E07A-4C67-B3E9-91C37F578A4E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4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46895" y="9430538"/>
            <a:ext cx="2944379" cy="4865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9B165315-F7FA-46F2-94B9-F875D9A4F962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4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/>
        </p:spPr>
      </p:sp>
      <p:sp>
        <p:nvSpPr>
          <p:cNvPr id="440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0088" y="4716865"/>
            <a:ext cx="5439100" cy="44664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2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</a:ln>
        </p:spPr>
        <p:txBody>
          <a:bodyPr/>
          <a:lstStyle/>
          <a:p>
            <a:fld id="{C2578D65-0EC4-497A-B12E-48178B10063B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5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46895" y="9430538"/>
            <a:ext cx="2941179" cy="4833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B77251BE-E07A-4C67-B3E9-91C37F578A4E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46895" y="9430538"/>
            <a:ext cx="2944379" cy="4865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9B165315-F7FA-46F2-94B9-F875D9A4F962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/>
        </p:spPr>
      </p:sp>
      <p:sp>
        <p:nvSpPr>
          <p:cNvPr id="440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0088" y="4716865"/>
            <a:ext cx="5439100" cy="44664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7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</a:ln>
        </p:spPr>
        <p:txBody>
          <a:bodyPr/>
          <a:lstStyle/>
          <a:p>
            <a:fld id="{C2578D65-0EC4-497A-B12E-48178B10063B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6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46895" y="9430538"/>
            <a:ext cx="2941179" cy="4833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B77251BE-E07A-4C67-B3E9-91C37F578A4E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6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46895" y="9430538"/>
            <a:ext cx="2944379" cy="4865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9B165315-F7FA-46F2-94B9-F875D9A4F962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6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/>
        </p:spPr>
      </p:sp>
      <p:sp>
        <p:nvSpPr>
          <p:cNvPr id="440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0088" y="4716865"/>
            <a:ext cx="5439100" cy="44664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2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93C796-D144-461F-A17B-C1B994EC831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B4033-E653-4933-8655-3287AA03CF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65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93C796-D144-461F-A17B-C1B994EC831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B4033-E653-4933-8655-3287AA03CF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93C796-D144-461F-A17B-C1B994EC831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1" tIns="45545" rIns="91091" bIns="4554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B4033-E653-4933-8655-3287AA03CF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718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2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EC3E2-CDC0-49F8-9416-F0F7163629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304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1AC1F-CDEF-48AE-A3FF-68AE7BE91A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968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CBC3C-DE2E-451B-BF2E-82D00E3CD5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07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ptaran\Desktop\Обложка для презентации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55625"/>
            <a:ext cx="830897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10"/>
          <p:cNvSpPr>
            <a:spLocks noGrp="1"/>
          </p:cNvSpPr>
          <p:nvPr>
            <p:ph type="body" sz="quarter" idx="10"/>
          </p:nvPr>
        </p:nvSpPr>
        <p:spPr>
          <a:xfrm>
            <a:off x="4509835" y="6007910"/>
            <a:ext cx="2647705" cy="261535"/>
          </a:xfrm>
          <a:prstGeom prst="rect">
            <a:avLst/>
          </a:prstGeom>
        </p:spPr>
        <p:txBody>
          <a:bodyPr lIns="80049" tIns="40025" rIns="80049" bIns="40025"/>
          <a:lstStyle>
            <a:lvl1pPr marL="0" indent="0" algn="l">
              <a:buNone/>
              <a:defRPr sz="1200">
                <a:solidFill>
                  <a:srgbClr val="939598"/>
                </a:solidFill>
                <a:latin typeface="Myriad Pro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1"/>
          </p:nvPr>
        </p:nvSpPr>
        <p:spPr>
          <a:xfrm>
            <a:off x="4510425" y="4408659"/>
            <a:ext cx="4187833" cy="1567455"/>
          </a:xfrm>
          <a:prstGeom prst="rect">
            <a:avLst/>
          </a:prstGeom>
        </p:spPr>
        <p:txBody>
          <a:bodyPr lIns="80049" tIns="40025" rIns="80049" bIns="40025"/>
          <a:lstStyle>
            <a:lvl1pPr marL="0" indent="0">
              <a:lnSpc>
                <a:spcPts val="2892"/>
              </a:lnSpc>
              <a:spcBef>
                <a:spcPts val="0"/>
              </a:spcBef>
              <a:buNone/>
              <a:defRPr sz="3100">
                <a:solidFill>
                  <a:srgbClr val="414141"/>
                </a:solidFill>
                <a:latin typeface="Neo Sans Pro Cyr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498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F536-17AE-477F-9E24-4E9E18F979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832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906AC-D29C-4B20-B687-F1B9A88201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359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3A3D-4C04-4E16-8343-0AF095F406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223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F1BB0-3E95-4EB4-938F-9B70F45A93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89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10331-E5DE-4BE2-AFB6-D958C22091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209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37914-3EA2-4863-A879-2B0379168E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28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57B21-A068-40AB-B6BC-0D938FA782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030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021F1-824C-46B6-91CD-4FEB3890ED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01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93CAA31-984B-4062-8BC3-0EFCA6796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D1ED64.745958A0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cid:image001.png@01D1ED73.2956A060" TargetMode="External"/><Relationship Id="rId5" Type="http://schemas.openxmlformats.org/officeDocument/2006/relationships/image" Target="../media/image39.png"/><Relationship Id="rId10" Type="http://schemas.openxmlformats.org/officeDocument/2006/relationships/image" Target="cid:image002.png@01D1ED64.745958A0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7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emf"/><Relationship Id="rId5" Type="http://schemas.openxmlformats.org/officeDocument/2006/relationships/image" Target="../media/image56.png"/><Relationship Id="rId15" Type="http://schemas.openxmlformats.org/officeDocument/2006/relationships/image" Target="../media/image66.jpeg"/><Relationship Id="rId10" Type="http://schemas.openxmlformats.org/officeDocument/2006/relationships/image" Target="../media/image61.emf"/><Relationship Id="rId19" Type="http://schemas.openxmlformats.org/officeDocument/2006/relationships/image" Target="../media/image70.emf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10" Type="http://schemas.openxmlformats.org/officeDocument/2006/relationships/image" Target="cid:CB3E1A2F0669054099277CA32E4CC60E@trubodetal.local" TargetMode="External"/><Relationship Id="rId4" Type="http://schemas.openxmlformats.org/officeDocument/2006/relationships/image" Target="../media/image72.emf"/><Relationship Id="rId9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tc-ufa@omk.r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hyperlink" Target="http://www.omk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Текст 3"/>
          <p:cNvSpPr>
            <a:spLocks noGrp="1"/>
          </p:cNvSpPr>
          <p:nvPr>
            <p:ph type="body" sz="quarter" idx="10"/>
          </p:nvPr>
        </p:nvSpPr>
        <p:spPr bwMode="auto">
          <a:xfrm>
            <a:off x="3586807" y="6432996"/>
            <a:ext cx="2647705" cy="2615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ctr" eaLnBrk="1" hangingPunct="1"/>
            <a:r>
              <a:rPr lang="uk-UA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Мінськ, </a:t>
            </a:r>
            <a:r>
              <a:rPr lang="uk-UA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2016 г.</a:t>
            </a:r>
          </a:p>
        </p:txBody>
      </p:sp>
      <p:sp>
        <p:nvSpPr>
          <p:cNvPr id="9220" name="Текст 4"/>
          <p:cNvSpPr>
            <a:spLocks noGrp="1"/>
          </p:cNvSpPr>
          <p:nvPr>
            <p:ph type="body" sz="quarter" idx="11"/>
          </p:nvPr>
        </p:nvSpPr>
        <p:spPr bwMode="auto">
          <a:xfrm>
            <a:off x="1370124" y="4996455"/>
            <a:ext cx="7635243" cy="130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ru-RU" sz="2000" b="1" dirty="0" smtClean="0">
                <a:cs typeface="Arial" panose="020B0604020202020204" pitchFamily="34" charset="0"/>
              </a:rPr>
              <a:t>Концепция </a:t>
            </a:r>
            <a:r>
              <a:rPr lang="ru-RU" sz="2000" b="1" dirty="0">
                <a:cs typeface="Arial" panose="020B0604020202020204" pitchFamily="34" charset="0"/>
              </a:rPr>
              <a:t>АГРС </a:t>
            </a:r>
            <a:r>
              <a:rPr lang="ru-RU" sz="2000" b="1" dirty="0" smtClean="0">
                <a:cs typeface="Arial" panose="020B0604020202020204" pitchFamily="34" charset="0"/>
              </a:rPr>
              <a:t>Нового Поколения </a:t>
            </a:r>
          </a:p>
          <a:p>
            <a:pPr algn="ctr" eaLnBrk="1" hangingPunct="1">
              <a:spcBef>
                <a:spcPct val="0"/>
              </a:spcBef>
            </a:pPr>
            <a:r>
              <a:rPr lang="ru-RU" sz="2000" b="1" dirty="0" smtClean="0">
                <a:cs typeface="Arial" panose="020B0604020202020204" pitchFamily="34" charset="0"/>
              </a:rPr>
              <a:t>Объединенная Металлургическая Компания  </a:t>
            </a:r>
            <a:endParaRPr lang="ru-RU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ru-RU" altLang="ru-RU" sz="2000" b="1" cap="all" dirty="0">
              <a:solidFill>
                <a:srgbClr val="666666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219" name="Picture 6" descr="C:\Users\PTaran\Desktop\OMK_Logo - C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43" y="359963"/>
            <a:ext cx="1787804" cy="168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8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C36EF-0501-41B5-8EA6-0296771E340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Концепция </a:t>
            </a: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АГРС-НП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117475" y="1038920"/>
            <a:ext cx="446184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переключений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17475" y="4630734"/>
            <a:ext cx="38449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000" b="1" u="sng" dirty="0" smtClean="0">
                <a:solidFill>
                  <a:srgbClr val="C00000"/>
                </a:solidFill>
              </a:rPr>
              <a:t>Основные моменты: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00" b="1" u="sng" dirty="0" smtClean="0"/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Блок переключения изначально рассчитывается и конструируется на максимальную производительность АГРС;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Блок переключения в плане имеет габариты 3х9 м и размещается в отдельном не отапливаемом блоке;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В блоке переключения на запорной и регулирующей арматуре установлены электропривода отечественного производства;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В части функциональности блок переключения соответствует требованиям СТО Газпром.</a:t>
            </a: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95463"/>
            <a:ext cx="2895600" cy="267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3733800" y="1038920"/>
            <a:ext cx="5903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технологический совмещенный с котельной</a:t>
            </a:r>
          </a:p>
        </p:txBody>
      </p:sp>
      <p:pic>
        <p:nvPicPr>
          <p:cNvPr id="22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27942"/>
            <a:ext cx="44672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76800" y="4692968"/>
            <a:ext cx="416083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000" b="1" u="sng" dirty="0" smtClean="0">
                <a:solidFill>
                  <a:srgbClr val="C00000"/>
                </a:solidFill>
              </a:rPr>
              <a:t>Основные моменты: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00" b="1" u="sng" dirty="0" smtClean="0"/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000" dirty="0" smtClean="0"/>
              <a:t>Узел </a:t>
            </a:r>
            <a:r>
              <a:rPr lang="ru-RU" sz="1000" dirty="0"/>
              <a:t>подготовки теплоносителя находится в одном здании с технологическим блоком и отделяется от него герметичной </a:t>
            </a:r>
            <a:r>
              <a:rPr lang="ru-RU" sz="1000" dirty="0" smtClean="0"/>
              <a:t>перегородкой;</a:t>
            </a:r>
            <a:endParaRPr lang="ru-RU" altLang="ru-RU" sz="1000" dirty="0" smtClean="0"/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Максимальная производительность одного блока составляет 30 тыс.н.м3 /ч, минимальная – 0,05 тыс.нм3/ч. Габариты блока в плане 3х12 м;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Узел измерения расхода оснащен ультразвуковым расходомером «Вымпел-100», либо «Вымпел-500» с расширенным диапазоном измерений</a:t>
            </a:r>
            <a:r>
              <a:rPr lang="ru-RU" altLang="ru-RU" sz="1000" dirty="0" smtClean="0"/>
              <a:t>;</a:t>
            </a:r>
            <a:endParaRPr lang="ru-RU" altLang="ru-RU" sz="1000" dirty="0" smtClean="0"/>
          </a:p>
        </p:txBody>
      </p:sp>
    </p:spTree>
    <p:extLst>
      <p:ext uri="{BB962C8B-B14F-4D97-AF65-F5344CB8AC3E}">
        <p14:creationId xmlns:p14="http://schemas.microsoft.com/office/powerpoint/2010/main" val="1571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C36EF-0501-41B5-8EA6-0296771E340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Концепция </a:t>
            </a: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АГРС-НП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1908175" y="922338"/>
            <a:ext cx="5903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Подключение блоков технологических к межблочным коллекторам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84300"/>
            <a:ext cx="467995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23850" y="4524375"/>
            <a:ext cx="46799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sz="10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000">
                <a:latin typeface="Arial" panose="020B0604020202020204" pitchFamily="34" charset="0"/>
              </a:rPr>
              <a:t> Узлы подключения являются стандартными, поставляются полной заводской готовности;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altLang="ru-RU" sz="10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000">
                <a:latin typeface="Arial" panose="020B0604020202020204" pitchFamily="34" charset="0"/>
              </a:rPr>
              <a:t> В составе узлов подключения имеется компенсаторы для снятия напряжений в трубопроводе при допускаемых погрешностях в строительно-монтажных работах во время прокладки коллекторов;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altLang="ru-RU" sz="10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000">
                <a:latin typeface="Arial" panose="020B0604020202020204" pitchFamily="34" charset="0"/>
              </a:rPr>
              <a:t> Схема подключения обеспечивает беспрепятственный допуск к дверным проемам;</a:t>
            </a:r>
            <a:endParaRPr lang="ru-RU" altLang="ru-RU" sz="1000">
              <a:latin typeface="Arial" panose="020B0604020202020204" pitchFamily="34" charset="0"/>
            </a:endParaRPr>
          </a:p>
        </p:txBody>
      </p:sp>
      <p:pic>
        <p:nvPicPr>
          <p:cNvPr id="8" name="Рисунок 7" descr="cid:image001.png@01D1ED73.2956A060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95525"/>
            <a:ext cx="36480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76825" y="1303338"/>
            <a:ext cx="401161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sz="1000" u="sng">
                <a:latin typeface="Arial" panose="020B0604020202020204" pitchFamily="34" charset="0"/>
                <a:cs typeface="Arial" panose="020B0604020202020204" pitchFamily="34" charset="0"/>
              </a:rPr>
              <a:t>Для общего коллектора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u="sng">
                <a:latin typeface="Arial" panose="020B0604020202020204" pitchFamily="34" charset="0"/>
                <a:cs typeface="Arial" panose="020B0604020202020204" pitchFamily="34" charset="0"/>
              </a:rPr>
              <a:t>Ду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ru-RU" sz="1000" u="sng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 Средняя скорость на входах – 14,97 м/с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Средняя скорость газа на выходе из коллектора – 13,27 м/с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Сопротивление коллектора: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По первому блоку 0,0036 МПа, по второму блоку 0,0025 МПа.</a:t>
            </a:r>
          </a:p>
        </p:txBody>
      </p:sp>
      <p:pic>
        <p:nvPicPr>
          <p:cNvPr id="10" name="Рисунок 10" descr="cid:image001.png@01D1ED64.745958A0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4143375"/>
            <a:ext cx="170021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1" descr="cid:image002.png@01D1ED64.745958A0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167188"/>
            <a:ext cx="160972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6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C36EF-0501-41B5-8EA6-0296771E340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Концепция </a:t>
            </a: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АГРС-НП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2204626" y="1447710"/>
            <a:ext cx="5903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Регулирующее оборудование АГРС-НП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119821" y="1863332"/>
            <a:ext cx="407352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ru-RU" sz="1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 от 10 до 30 000 м3/ч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Рабочее давление – до 10МПа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Условный проход 100 мм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Напряжение питания 24 В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Возможна как сдвоенная конструкция, так и в одинарном исполнении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Коэффициент условной пропускной способности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= 133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Возможна схема работы как ступенчатого регулирования, так и по схеме рабочий + дублирующий регулятор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7" y="1709525"/>
            <a:ext cx="2051717" cy="190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09027" y="3930649"/>
            <a:ext cx="36718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buFontTx/>
              <a:buNone/>
              <a:defRPr sz="1200" b="1">
                <a:solidFill>
                  <a:srgbClr val="C0000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ru-RU" dirty="0"/>
              <a:t>Ультразвуковой расходомер «Вымпел-500»</a:t>
            </a:r>
          </a:p>
        </p:txBody>
      </p:sp>
      <p:pic>
        <p:nvPicPr>
          <p:cNvPr id="10" name="Picture 11" descr="IMG_29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292600"/>
            <a:ext cx="16605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2" descr="1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1" y="5512594"/>
            <a:ext cx="17018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268538" y="4221163"/>
            <a:ext cx="676751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ru-RU" sz="1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Функции измерения расхода/объема газа, корректор расхода, протокол вмешательств и архив данных в едином блоке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Диапазон измеряемых расходов 200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:1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погрешность измерений 0,5%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Интервал между поверками 4 года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Номинальные диаметры Ду150 – Ду400, прямой участок на входе 10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на выходе -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Рабочие скорости 0,16 – 33 м/с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Встроенная система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автодиагностики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Защищенность от сторонних акустических шумов, благодаря использованию преобразователей с повышенными рабочими частотами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Замена преобразователей под давлением без остановки процесса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Дополнительный измерительный сигнал для контроля загрязнения внутренней поверхности трубопровода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Локализация производства на территории РФ – 95%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Мировые аналоги –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Flowsick600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094" y="1042375"/>
            <a:ext cx="1629202" cy="369353"/>
          </a:xfrm>
          <a:prstGeom prst="rect">
            <a:avLst/>
          </a:prstGeom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28600" y="1052707"/>
            <a:ext cx="7048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о Партнёрстве - Научно-производственное объединение «Вымпел»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6"/>
          <p:cNvSpPr/>
          <p:nvPr/>
        </p:nvSpPr>
        <p:spPr>
          <a:xfrm>
            <a:off x="533400" y="1306513"/>
            <a:ext cx="8145463" cy="5094287"/>
          </a:xfrm>
          <a:prstGeom prst="roundRect">
            <a:avLst>
              <a:gd name="adj" fmla="val 495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pic>
        <p:nvPicPr>
          <p:cNvPr id="14339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0853871-0F20-4A03-9C9D-C93D4E329CDC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26"/>
          <p:cNvSpPr/>
          <p:nvPr/>
        </p:nvSpPr>
        <p:spPr>
          <a:xfrm>
            <a:off x="533400" y="990600"/>
            <a:ext cx="8154988" cy="3159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11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Инженерно-Технологический Центр в г. Уфа.</a:t>
            </a:r>
            <a:endParaRPr lang="ru-RU" sz="10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algn="ctr" eaLnBrk="1" fontAlgn="b" hangingPunct="1">
              <a:defRPr/>
            </a:pP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14342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Возможности и опыт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4343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01775"/>
            <a:ext cx="7926387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26"/>
          <p:cNvSpPr/>
          <p:nvPr/>
        </p:nvSpPr>
        <p:spPr>
          <a:xfrm>
            <a:off x="2590800" y="2886075"/>
            <a:ext cx="3886200" cy="211455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Более 20 сотрудников, в составе штата ИТЦ;</a:t>
            </a: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Специалисты имеют высшее техническое образование, с окончанием магистратуры и аспирантуры; Кандидаты технических наук;</a:t>
            </a: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Опыт работы в лабораториях и </a:t>
            </a:r>
            <a:r>
              <a:rPr 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преподавания </a:t>
            </a: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 на специализированных кафедрах;</a:t>
            </a: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Опыт разработки проектной, технической, конструкторской и производственно- технологической документации. </a:t>
            </a: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26"/>
          <p:cNvSpPr/>
          <p:nvPr/>
        </p:nvSpPr>
        <p:spPr>
          <a:xfrm>
            <a:off x="838200" y="5204125"/>
            <a:ext cx="2205252" cy="54768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Лицензионное </a:t>
            </a:r>
            <a:r>
              <a:rPr lang="en-US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CAD/CAE </a:t>
            </a: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программное обеспечение . </a:t>
            </a: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26"/>
          <p:cNvSpPr/>
          <p:nvPr/>
        </p:nvSpPr>
        <p:spPr>
          <a:xfrm>
            <a:off x="6705600" y="1989737"/>
            <a:ext cx="1671852" cy="54768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Расчетная станция:</a:t>
            </a: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56 </a:t>
            </a:r>
            <a:r>
              <a:rPr lang="en-US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CPU</a:t>
            </a: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/ 128 ГБ</a:t>
            </a: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555DB63-DA86-4BD6-884E-F2AC6F420B22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37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Возможности и опыт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1224846"/>
            <a:ext cx="8077200" cy="466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Инженерно-технологического центр - команда инженеров, работающая над созданием </a:t>
            </a:r>
            <a:r>
              <a:rPr lang="ru-RU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блочно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-модульных решений и проектов по производству специального оборудования для обустройства нефтяных и газовых месторождений. </a:t>
            </a:r>
            <a:endParaRPr lang="ru-RU" sz="12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ea typeface="Calibri" panose="020F0502020204030204" pitchFamily="34" charset="0"/>
                <a:cs typeface="Times New Roman" panose="02020603050405020304" pitchFamily="18" charset="0"/>
              </a:rPr>
              <a:t>Инженерный центр выполняет комплекс работ, который включает в себя: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Предпроектное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обследование нефтегазовых объектов, выдача инженерных решений;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Разработка решений для вновь устанавливаемого оборудования и строящихся объектов;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Решения по реконструкции и переоборудованию существующих объектов;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Расчет параметров течения жидкости или газа в трубопроводах и емкостях;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Расчет параметров течения многофазных потоков типа жидкость/газ или жидкость/частички твердого тела с установка сепарации или смешения;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Расчет лопаточных машин с определением геометрии проточной части и параметров потока (компрессоры, насосы, газовые детандеры);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Моделирование горения газообразных и жидких топлив в горелках;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Моделирование теплообменных аппаратов;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Моделирование процесса сепарации и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массообмена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5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555DB63-DA86-4BD6-884E-F2AC6F420B22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37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Возможности и опыт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1224846"/>
            <a:ext cx="8077200" cy="5283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Инженерно-технологического центр - команда инженеров, работающая над созданием </a:t>
            </a:r>
            <a:r>
              <a:rPr lang="ru-RU" sz="12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блочно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-модульных решений и проектов по производству специального оборудования для обустройства нефтяных и газовых месторождений.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ea typeface="Calibri" panose="020F0502020204030204" pitchFamily="34" charset="0"/>
                <a:cs typeface="Times New Roman" panose="02020603050405020304" pitchFamily="18" charset="0"/>
              </a:rPr>
              <a:t>Инженерный центр выполняет комплекс работ, который включает в себя: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Расчет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статической прочности металлических конструкций (емкостей, трубопроводов, ферм);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Расчет сейсмического воздействия на металлоконструкции;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Определение потери устойчивости тонкостенных оболочек и ферм;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Расчет технологических параметров в различных точках технологического процесса;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Расчет регулирующей и предохранительной арматуры;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Разработка схем технологических установок подготовки нефти и газа, установок предварительного сброса воды, пунктов сбора, сепарационных установок, насосных станций различного назначения, узлов учета нефти и газа, отдельных узлов и аппаратов;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Разработка материального и теплового баланса нефтегазовых объектов;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Эскизная проработка нефтегазового оборудования;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Разработка 3D моделей разрабатываемой продукции;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Детальная разработка конструкторской документации для производства;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 Проведение прочностных расчетов трубопроводных сетей, оборудования и аппаратов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Скругленный прямоугольник 26"/>
          <p:cNvSpPr/>
          <p:nvPr/>
        </p:nvSpPr>
        <p:spPr>
          <a:xfrm>
            <a:off x="469900" y="1458913"/>
            <a:ext cx="2925763" cy="2351087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ru-RU" sz="16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ПАССАТ</a:t>
            </a:r>
            <a:endParaRPr lang="ru-RU" sz="7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20484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CA1FBD-6B38-47F8-A6A9-FE286DAFA2DC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26"/>
          <p:cNvSpPr/>
          <p:nvPr/>
        </p:nvSpPr>
        <p:spPr>
          <a:xfrm>
            <a:off x="533400" y="990600"/>
            <a:ext cx="8154988" cy="3159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11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Выполняются специализированные технические расчеты, моделирование процессов и оборудования.</a:t>
            </a:r>
            <a:endParaRPr lang="ru-RU" sz="10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algn="ctr" eaLnBrk="1" fontAlgn="b" hangingPunct="1">
              <a:defRPr/>
            </a:pP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Скругленный прямоугольник 26"/>
          <p:cNvSpPr/>
          <p:nvPr/>
        </p:nvSpPr>
        <p:spPr>
          <a:xfrm>
            <a:off x="469900" y="3736975"/>
            <a:ext cx="3459163" cy="281622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en-US" sz="16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HYSYS</a:t>
            </a:r>
            <a:endParaRPr lang="ru-RU" sz="7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Скругленный прямоугольник 26"/>
          <p:cNvSpPr/>
          <p:nvPr/>
        </p:nvSpPr>
        <p:spPr>
          <a:xfrm>
            <a:off x="3797300" y="3103563"/>
            <a:ext cx="4584700" cy="3282950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en-US" sz="16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ANSYS</a:t>
            </a:r>
            <a:endParaRPr lang="ru-RU" sz="7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Скругленный прямоугольник 26"/>
          <p:cNvSpPr/>
          <p:nvPr/>
        </p:nvSpPr>
        <p:spPr>
          <a:xfrm>
            <a:off x="4292600" y="1728788"/>
            <a:ext cx="2108200" cy="800100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ru-RU" sz="1600" b="1" dirty="0">
                <a:solidFill>
                  <a:srgbClr val="262626"/>
                </a:solidFill>
                <a:latin typeface="Arial Narrow" panose="020B0606020202030204" pitchFamily="34" charset="0"/>
              </a:rPr>
              <a:t>КОМПАС 3Д</a:t>
            </a:r>
            <a:endParaRPr lang="ru-RU" sz="700" b="1" dirty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algn="ctr" eaLnBrk="1" fontAlgn="b" hangingPunct="1">
              <a:defRPr/>
            </a:pPr>
            <a:endParaRPr lang="ru-RU" sz="7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Скругленный прямоугольник 26"/>
          <p:cNvSpPr/>
          <p:nvPr/>
        </p:nvSpPr>
        <p:spPr>
          <a:xfrm>
            <a:off x="5700713" y="2446338"/>
            <a:ext cx="2620962" cy="32702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ru-RU" sz="16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СТАРТ</a:t>
            </a:r>
            <a:endParaRPr lang="ru-RU" sz="7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Скругленный прямоугольник 26"/>
          <p:cNvSpPr/>
          <p:nvPr/>
        </p:nvSpPr>
        <p:spPr>
          <a:xfrm>
            <a:off x="3325813" y="2682875"/>
            <a:ext cx="2619375" cy="503238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ru-RU" sz="16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Гидросистема</a:t>
            </a:r>
            <a:endParaRPr lang="ru-RU" sz="7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Скругленный прямоугольник 26"/>
          <p:cNvSpPr/>
          <p:nvPr/>
        </p:nvSpPr>
        <p:spPr>
          <a:xfrm>
            <a:off x="5722938" y="1479550"/>
            <a:ext cx="2620962" cy="32702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en-US" sz="16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AutoCAD</a:t>
            </a:r>
            <a:endParaRPr lang="ru-RU" sz="7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pic>
        <p:nvPicPr>
          <p:cNvPr id="2049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3590925"/>
            <a:ext cx="42306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76725"/>
            <a:ext cx="31210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839913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Возможности и опыт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48E877D-7C3F-48FF-8003-F33F40337502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26"/>
          <p:cNvSpPr/>
          <p:nvPr/>
        </p:nvSpPr>
        <p:spPr>
          <a:xfrm>
            <a:off x="533400" y="990600"/>
            <a:ext cx="8154988" cy="3159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Оценка </a:t>
            </a:r>
            <a:r>
              <a:rPr 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гидравлического сопротивления фильтра и качества проточной части</a:t>
            </a:r>
          </a:p>
        </p:txBody>
      </p:sp>
      <p:pic>
        <p:nvPicPr>
          <p:cNvPr id="2253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874838"/>
            <a:ext cx="7608887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52400" y="4572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Возможности и опыт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EBF4A00-1F2E-4B8A-8E6D-08543DDEB327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26"/>
          <p:cNvSpPr/>
          <p:nvPr/>
        </p:nvSpPr>
        <p:spPr>
          <a:xfrm>
            <a:off x="533400" y="990600"/>
            <a:ext cx="8154988" cy="3159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r>
              <a:rPr 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Оптимизация конструкции основания блок-боксов</a:t>
            </a:r>
          </a:p>
        </p:txBody>
      </p:sp>
      <p:pic>
        <p:nvPicPr>
          <p:cNvPr id="2663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01850"/>
            <a:ext cx="7421563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Возможности и опыт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17CD75-71F0-4F1D-9D9B-C0908E52D4E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26"/>
          <p:cNvSpPr/>
          <p:nvPr/>
        </p:nvSpPr>
        <p:spPr>
          <a:xfrm>
            <a:off x="533400" y="990600"/>
            <a:ext cx="8154988" cy="3159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11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Примеры решения задач и реализации расчетов </a:t>
            </a:r>
            <a:r>
              <a:rPr lang="en-US" sz="1400" b="1" dirty="0" err="1" smtClean="0">
                <a:solidFill>
                  <a:srgbClr val="262626"/>
                </a:solidFill>
                <a:latin typeface="Arial Narrow" panose="020B0606020202030204" pitchFamily="34" charset="0"/>
              </a:rPr>
              <a:t>HYSYS</a:t>
            </a:r>
            <a:r>
              <a:rPr 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на примере узлов </a:t>
            </a:r>
            <a:r>
              <a:rPr lang="ru-RU" sz="1400" b="1" dirty="0" err="1" smtClean="0">
                <a:solidFill>
                  <a:srgbClr val="262626"/>
                </a:solidFill>
                <a:latin typeface="Arial Narrow" panose="020B0606020202030204" pitchFamily="34" charset="0"/>
              </a:rPr>
              <a:t>АГРС-НП</a:t>
            </a:r>
            <a:endParaRPr lang="ru-RU" sz="10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algn="ctr" eaLnBrk="1" fontAlgn="b" hangingPunct="1">
              <a:defRPr/>
            </a:pP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4"/>
          <a:srcRect r="49942" b="5482"/>
          <a:stretch/>
        </p:blipFill>
        <p:spPr>
          <a:xfrm>
            <a:off x="457200" y="1462088"/>
            <a:ext cx="5236565" cy="2780922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17" name="Объект 3"/>
          <p:cNvPicPr>
            <a:picLocks noChangeAspect="1"/>
          </p:cNvPicPr>
          <p:nvPr/>
        </p:nvPicPr>
        <p:blipFill rotWithShape="1">
          <a:blip r:embed="rId5"/>
          <a:srcRect r="49857" b="5870"/>
          <a:stretch/>
        </p:blipFill>
        <p:spPr>
          <a:xfrm>
            <a:off x="1447800" y="3505200"/>
            <a:ext cx="5453205" cy="2879133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r="47814" b="5552"/>
          <a:stretch/>
        </p:blipFill>
        <p:spPr>
          <a:xfrm>
            <a:off x="5910515" y="2514600"/>
            <a:ext cx="2957946" cy="1505667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Возможности и опыт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C36EF-0501-41B5-8EA6-0296771E340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0000"/>
                </a:solidFill>
                <a:cs typeface="Arial" panose="020B0604020202020204" pitchFamily="34" charset="0"/>
              </a:rPr>
              <a:t>Содержание</a:t>
            </a:r>
          </a:p>
        </p:txBody>
      </p:sp>
      <p:sp>
        <p:nvSpPr>
          <p:cNvPr id="15" name="Скругленный прямоугольник 26"/>
          <p:cNvSpPr/>
          <p:nvPr/>
        </p:nvSpPr>
        <p:spPr>
          <a:xfrm>
            <a:off x="533400" y="1143000"/>
            <a:ext cx="8154988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11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1. О компании</a:t>
            </a:r>
            <a:endParaRPr lang="ru-RU" sz="10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algn="ctr" eaLnBrk="1" fontAlgn="b" hangingPunct="1">
              <a:defRPr/>
            </a:pP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26"/>
          <p:cNvSpPr/>
          <p:nvPr/>
        </p:nvSpPr>
        <p:spPr>
          <a:xfrm>
            <a:off x="531813" y="2028825"/>
            <a:ext cx="8154987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11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2</a:t>
            </a:r>
            <a:r>
              <a:rPr 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. </a:t>
            </a:r>
            <a:r>
              <a:rPr 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Концепция АГРС-НП</a:t>
            </a:r>
            <a:endParaRPr lang="ru-RU" sz="10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algn="ctr" eaLnBrk="1" fontAlgn="b" hangingPunct="1">
              <a:defRPr/>
            </a:pP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26"/>
          <p:cNvSpPr/>
          <p:nvPr/>
        </p:nvSpPr>
        <p:spPr>
          <a:xfrm>
            <a:off x="531813" y="2914650"/>
            <a:ext cx="8154987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1400" b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eaLnBrk="1" fontAlgn="b" hangingPunct="1">
              <a:defRPr/>
            </a:pP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3. </a:t>
            </a:r>
            <a:r>
              <a:rPr 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Возможности и опыт</a:t>
            </a:r>
            <a:endParaRPr lang="ru-RU" sz="10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  <a:p>
            <a:pPr algn="ctr" eaLnBrk="1" fontAlgn="b" hangingPunct="1">
              <a:defRPr/>
            </a:pPr>
            <a:endParaRPr lang="ru-RU" sz="1100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17CD75-71F0-4F1D-9D9B-C0908E52D4E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796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Изготовление блочного оборудования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5511" t="8455" r="16279" b="7205"/>
          <a:stretch/>
        </p:blipFill>
        <p:spPr>
          <a:xfrm>
            <a:off x="6629400" y="3287163"/>
            <a:ext cx="2263774" cy="15744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Скругленный прямоугольник 26"/>
          <p:cNvSpPr/>
          <p:nvPr/>
        </p:nvSpPr>
        <p:spPr>
          <a:xfrm>
            <a:off x="304800" y="1265238"/>
            <a:ext cx="1530350" cy="367347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7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5006975"/>
            <a:ext cx="16002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235325" y="5710238"/>
            <a:ext cx="16033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cs typeface="Arial" panose="020B0604020202020204" pitchFamily="34" charset="0"/>
              </a:rPr>
              <a:t>Установка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cs typeface="Arial" panose="020B0604020202020204" pitchFamily="34" charset="0"/>
              </a:rPr>
              <a:t>дозирования химреагентов</a:t>
            </a: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565275"/>
            <a:ext cx="10414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886200"/>
            <a:ext cx="93186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3"/>
          <p:cNvGrpSpPr>
            <a:grpSpLocks/>
          </p:cNvGrpSpPr>
          <p:nvPr/>
        </p:nvGrpSpPr>
        <p:grpSpPr bwMode="auto">
          <a:xfrm>
            <a:off x="428625" y="2667000"/>
            <a:ext cx="1355725" cy="670643"/>
            <a:chOff x="-1982787" y="3663950"/>
            <a:chExt cx="1355725" cy="670648"/>
          </a:xfrm>
        </p:grpSpPr>
        <p:sp>
          <p:nvSpPr>
            <p:cNvPr id="19" name="TextBox 6"/>
            <p:cNvSpPr txBox="1">
              <a:spLocks noChangeArrowheads="1"/>
            </p:cNvSpPr>
            <p:nvPr/>
          </p:nvSpPr>
          <p:spPr bwMode="auto">
            <a:xfrm>
              <a:off x="-1982787" y="3996041"/>
              <a:ext cx="1355725" cy="3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800" dirty="0">
                  <a:solidFill>
                    <a:srgbClr val="7F7F7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Инженерно-технологический центр </a:t>
              </a:r>
            </a:p>
          </p:txBody>
        </p:sp>
        <p:pic>
          <p:nvPicPr>
            <p:cNvPr id="20" name="Рисунок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3639" y="3663950"/>
              <a:ext cx="397427" cy="27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 t="24210" r="24071" b="14816"/>
          <a:stretch>
            <a:fillRect/>
          </a:stretch>
        </p:blipFill>
        <p:spPr bwMode="auto">
          <a:xfrm>
            <a:off x="3106738" y="1724025"/>
            <a:ext cx="215423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6"/>
          <p:cNvSpPr/>
          <p:nvPr/>
        </p:nvSpPr>
        <p:spPr>
          <a:xfrm>
            <a:off x="2755900" y="1565275"/>
            <a:ext cx="3406775" cy="175577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Скругленный прямоугольник 26"/>
          <p:cNvSpPr/>
          <p:nvPr/>
        </p:nvSpPr>
        <p:spPr>
          <a:xfrm>
            <a:off x="2438400" y="3182938"/>
            <a:ext cx="3406775" cy="175577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Скругленный прямоугольник 26"/>
          <p:cNvSpPr/>
          <p:nvPr/>
        </p:nvSpPr>
        <p:spPr>
          <a:xfrm>
            <a:off x="6842125" y="1565275"/>
            <a:ext cx="2054225" cy="175577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981200" y="2487613"/>
            <a:ext cx="536575" cy="109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6305550" y="2487613"/>
            <a:ext cx="304800" cy="109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352800"/>
            <a:ext cx="186213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2349500" y="3349625"/>
            <a:ext cx="2209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cs typeface="Arial" panose="020B0604020202020204" pitchFamily="34" charset="0"/>
              </a:rPr>
              <a:t>Автоматизированная групповая замерная установка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4559300" y="1676400"/>
            <a:ext cx="16033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cs typeface="Arial" panose="020B0604020202020204" pitchFamily="34" charset="0"/>
              </a:rPr>
              <a:t>Блок напорной гребенки</a:t>
            </a:r>
          </a:p>
        </p:txBody>
      </p:sp>
      <p:pic>
        <p:nvPicPr>
          <p:cNvPr id="30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90" y="4810744"/>
            <a:ext cx="1076686" cy="151945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трелка вправо 30"/>
          <p:cNvSpPr/>
          <p:nvPr/>
        </p:nvSpPr>
        <p:spPr>
          <a:xfrm>
            <a:off x="1981200" y="3943350"/>
            <a:ext cx="304800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6149975" y="3943350"/>
            <a:ext cx="304800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5191125" y="5568950"/>
            <a:ext cx="304800" cy="109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Двойная стрелка влево/вверх 8"/>
          <p:cNvSpPr/>
          <p:nvPr/>
        </p:nvSpPr>
        <p:spPr>
          <a:xfrm flipH="1">
            <a:off x="958850" y="5032375"/>
            <a:ext cx="320675" cy="765175"/>
          </a:xfrm>
          <a:custGeom>
            <a:avLst/>
            <a:gdLst>
              <a:gd name="connsiteX0" fmla="*/ 0 w 400567"/>
              <a:gd name="connsiteY0" fmla="*/ 661858 h 762000"/>
              <a:gd name="connsiteX1" fmla="*/ 100142 w 400567"/>
              <a:gd name="connsiteY1" fmla="*/ 561717 h 762000"/>
              <a:gd name="connsiteX2" fmla="*/ 100142 w 400567"/>
              <a:gd name="connsiteY2" fmla="*/ 640362 h 762000"/>
              <a:gd name="connsiteX3" fmla="*/ 278929 w 400567"/>
              <a:gd name="connsiteY3" fmla="*/ 640362 h 762000"/>
              <a:gd name="connsiteX4" fmla="*/ 278929 w 400567"/>
              <a:gd name="connsiteY4" fmla="*/ 100142 h 762000"/>
              <a:gd name="connsiteX5" fmla="*/ 200284 w 400567"/>
              <a:gd name="connsiteY5" fmla="*/ 100142 h 762000"/>
              <a:gd name="connsiteX6" fmla="*/ 300425 w 400567"/>
              <a:gd name="connsiteY6" fmla="*/ 0 h 762000"/>
              <a:gd name="connsiteX7" fmla="*/ 400567 w 400567"/>
              <a:gd name="connsiteY7" fmla="*/ 100142 h 762000"/>
              <a:gd name="connsiteX8" fmla="*/ 321922 w 400567"/>
              <a:gd name="connsiteY8" fmla="*/ 100142 h 762000"/>
              <a:gd name="connsiteX9" fmla="*/ 321922 w 400567"/>
              <a:gd name="connsiteY9" fmla="*/ 683355 h 762000"/>
              <a:gd name="connsiteX10" fmla="*/ 100142 w 400567"/>
              <a:gd name="connsiteY10" fmla="*/ 683355 h 762000"/>
              <a:gd name="connsiteX11" fmla="*/ 100142 w 400567"/>
              <a:gd name="connsiteY11" fmla="*/ 762000 h 762000"/>
              <a:gd name="connsiteX12" fmla="*/ 0 w 400567"/>
              <a:gd name="connsiteY12" fmla="*/ 661858 h 762000"/>
              <a:gd name="connsiteX0" fmla="*/ 0 w 321922"/>
              <a:gd name="connsiteY0" fmla="*/ 876041 h 976183"/>
              <a:gd name="connsiteX1" fmla="*/ 100142 w 321922"/>
              <a:gd name="connsiteY1" fmla="*/ 775900 h 976183"/>
              <a:gd name="connsiteX2" fmla="*/ 100142 w 321922"/>
              <a:gd name="connsiteY2" fmla="*/ 854545 h 976183"/>
              <a:gd name="connsiteX3" fmla="*/ 278929 w 321922"/>
              <a:gd name="connsiteY3" fmla="*/ 854545 h 976183"/>
              <a:gd name="connsiteX4" fmla="*/ 278929 w 321922"/>
              <a:gd name="connsiteY4" fmla="*/ 314325 h 976183"/>
              <a:gd name="connsiteX5" fmla="*/ 200284 w 321922"/>
              <a:gd name="connsiteY5" fmla="*/ 314325 h 976183"/>
              <a:gd name="connsiteX6" fmla="*/ 300425 w 321922"/>
              <a:gd name="connsiteY6" fmla="*/ 214183 h 976183"/>
              <a:gd name="connsiteX7" fmla="*/ 305317 w 321922"/>
              <a:gd name="connsiteY7" fmla="*/ 0 h 976183"/>
              <a:gd name="connsiteX8" fmla="*/ 321922 w 321922"/>
              <a:gd name="connsiteY8" fmla="*/ 314325 h 976183"/>
              <a:gd name="connsiteX9" fmla="*/ 321922 w 321922"/>
              <a:gd name="connsiteY9" fmla="*/ 897538 h 976183"/>
              <a:gd name="connsiteX10" fmla="*/ 100142 w 321922"/>
              <a:gd name="connsiteY10" fmla="*/ 897538 h 976183"/>
              <a:gd name="connsiteX11" fmla="*/ 100142 w 321922"/>
              <a:gd name="connsiteY11" fmla="*/ 976183 h 976183"/>
              <a:gd name="connsiteX12" fmla="*/ 0 w 321922"/>
              <a:gd name="connsiteY12" fmla="*/ 876041 h 976183"/>
              <a:gd name="connsiteX0" fmla="*/ 0 w 321922"/>
              <a:gd name="connsiteY0" fmla="*/ 885566 h 985708"/>
              <a:gd name="connsiteX1" fmla="*/ 100142 w 321922"/>
              <a:gd name="connsiteY1" fmla="*/ 785425 h 985708"/>
              <a:gd name="connsiteX2" fmla="*/ 100142 w 321922"/>
              <a:gd name="connsiteY2" fmla="*/ 864070 h 985708"/>
              <a:gd name="connsiteX3" fmla="*/ 278929 w 321922"/>
              <a:gd name="connsiteY3" fmla="*/ 864070 h 985708"/>
              <a:gd name="connsiteX4" fmla="*/ 278929 w 321922"/>
              <a:gd name="connsiteY4" fmla="*/ 323850 h 985708"/>
              <a:gd name="connsiteX5" fmla="*/ 266959 w 321922"/>
              <a:gd name="connsiteY5" fmla="*/ 0 h 985708"/>
              <a:gd name="connsiteX6" fmla="*/ 300425 w 321922"/>
              <a:gd name="connsiteY6" fmla="*/ 223708 h 985708"/>
              <a:gd name="connsiteX7" fmla="*/ 305317 w 321922"/>
              <a:gd name="connsiteY7" fmla="*/ 9525 h 985708"/>
              <a:gd name="connsiteX8" fmla="*/ 321922 w 321922"/>
              <a:gd name="connsiteY8" fmla="*/ 323850 h 985708"/>
              <a:gd name="connsiteX9" fmla="*/ 321922 w 321922"/>
              <a:gd name="connsiteY9" fmla="*/ 907063 h 985708"/>
              <a:gd name="connsiteX10" fmla="*/ 100142 w 321922"/>
              <a:gd name="connsiteY10" fmla="*/ 907063 h 985708"/>
              <a:gd name="connsiteX11" fmla="*/ 100142 w 321922"/>
              <a:gd name="connsiteY11" fmla="*/ 985708 h 985708"/>
              <a:gd name="connsiteX12" fmla="*/ 0 w 321922"/>
              <a:gd name="connsiteY12" fmla="*/ 885566 h 985708"/>
              <a:gd name="connsiteX0" fmla="*/ 0 w 321986"/>
              <a:gd name="connsiteY0" fmla="*/ 885566 h 985708"/>
              <a:gd name="connsiteX1" fmla="*/ 100142 w 321986"/>
              <a:gd name="connsiteY1" fmla="*/ 785425 h 985708"/>
              <a:gd name="connsiteX2" fmla="*/ 100142 w 321986"/>
              <a:gd name="connsiteY2" fmla="*/ 864070 h 985708"/>
              <a:gd name="connsiteX3" fmla="*/ 278929 w 321986"/>
              <a:gd name="connsiteY3" fmla="*/ 864070 h 985708"/>
              <a:gd name="connsiteX4" fmla="*/ 278929 w 321986"/>
              <a:gd name="connsiteY4" fmla="*/ 323850 h 985708"/>
              <a:gd name="connsiteX5" fmla="*/ 266959 w 321986"/>
              <a:gd name="connsiteY5" fmla="*/ 0 h 985708"/>
              <a:gd name="connsiteX6" fmla="*/ 300425 w 321986"/>
              <a:gd name="connsiteY6" fmla="*/ 223708 h 985708"/>
              <a:gd name="connsiteX7" fmla="*/ 321986 w 321986"/>
              <a:gd name="connsiteY7" fmla="*/ 223838 h 985708"/>
              <a:gd name="connsiteX8" fmla="*/ 321922 w 321986"/>
              <a:gd name="connsiteY8" fmla="*/ 323850 h 985708"/>
              <a:gd name="connsiteX9" fmla="*/ 321922 w 321986"/>
              <a:gd name="connsiteY9" fmla="*/ 907063 h 985708"/>
              <a:gd name="connsiteX10" fmla="*/ 100142 w 321986"/>
              <a:gd name="connsiteY10" fmla="*/ 907063 h 985708"/>
              <a:gd name="connsiteX11" fmla="*/ 100142 w 321986"/>
              <a:gd name="connsiteY11" fmla="*/ 985708 h 985708"/>
              <a:gd name="connsiteX12" fmla="*/ 0 w 321986"/>
              <a:gd name="connsiteY12" fmla="*/ 885566 h 985708"/>
              <a:gd name="connsiteX0" fmla="*/ 0 w 321986"/>
              <a:gd name="connsiteY0" fmla="*/ 664110 h 764252"/>
              <a:gd name="connsiteX1" fmla="*/ 100142 w 321986"/>
              <a:gd name="connsiteY1" fmla="*/ 563969 h 764252"/>
              <a:gd name="connsiteX2" fmla="*/ 100142 w 321986"/>
              <a:gd name="connsiteY2" fmla="*/ 642614 h 764252"/>
              <a:gd name="connsiteX3" fmla="*/ 278929 w 321986"/>
              <a:gd name="connsiteY3" fmla="*/ 642614 h 764252"/>
              <a:gd name="connsiteX4" fmla="*/ 278929 w 321986"/>
              <a:gd name="connsiteY4" fmla="*/ 102394 h 764252"/>
              <a:gd name="connsiteX5" fmla="*/ 274102 w 321986"/>
              <a:gd name="connsiteY5" fmla="*/ 0 h 764252"/>
              <a:gd name="connsiteX6" fmla="*/ 300425 w 321986"/>
              <a:gd name="connsiteY6" fmla="*/ 2252 h 764252"/>
              <a:gd name="connsiteX7" fmla="*/ 321986 w 321986"/>
              <a:gd name="connsiteY7" fmla="*/ 2382 h 764252"/>
              <a:gd name="connsiteX8" fmla="*/ 321922 w 321986"/>
              <a:gd name="connsiteY8" fmla="*/ 102394 h 764252"/>
              <a:gd name="connsiteX9" fmla="*/ 321922 w 321986"/>
              <a:gd name="connsiteY9" fmla="*/ 685607 h 764252"/>
              <a:gd name="connsiteX10" fmla="*/ 100142 w 321986"/>
              <a:gd name="connsiteY10" fmla="*/ 685607 h 764252"/>
              <a:gd name="connsiteX11" fmla="*/ 100142 w 321986"/>
              <a:gd name="connsiteY11" fmla="*/ 764252 h 764252"/>
              <a:gd name="connsiteX12" fmla="*/ 0 w 321986"/>
              <a:gd name="connsiteY12" fmla="*/ 664110 h 764252"/>
              <a:gd name="connsiteX0" fmla="*/ 0 w 321986"/>
              <a:gd name="connsiteY0" fmla="*/ 664110 h 764252"/>
              <a:gd name="connsiteX1" fmla="*/ 100142 w 321986"/>
              <a:gd name="connsiteY1" fmla="*/ 563969 h 764252"/>
              <a:gd name="connsiteX2" fmla="*/ 100142 w 321986"/>
              <a:gd name="connsiteY2" fmla="*/ 642614 h 764252"/>
              <a:gd name="connsiteX3" fmla="*/ 278929 w 321986"/>
              <a:gd name="connsiteY3" fmla="*/ 642614 h 764252"/>
              <a:gd name="connsiteX4" fmla="*/ 278929 w 321986"/>
              <a:gd name="connsiteY4" fmla="*/ 102394 h 764252"/>
              <a:gd name="connsiteX5" fmla="*/ 274102 w 321986"/>
              <a:gd name="connsiteY5" fmla="*/ 0 h 764252"/>
              <a:gd name="connsiteX6" fmla="*/ 300425 w 321986"/>
              <a:gd name="connsiteY6" fmla="*/ 2252 h 764252"/>
              <a:gd name="connsiteX7" fmla="*/ 321986 w 321986"/>
              <a:gd name="connsiteY7" fmla="*/ 2382 h 764252"/>
              <a:gd name="connsiteX8" fmla="*/ 321922 w 321986"/>
              <a:gd name="connsiteY8" fmla="*/ 102394 h 764252"/>
              <a:gd name="connsiteX9" fmla="*/ 321922 w 321986"/>
              <a:gd name="connsiteY9" fmla="*/ 685607 h 764252"/>
              <a:gd name="connsiteX10" fmla="*/ 100142 w 321986"/>
              <a:gd name="connsiteY10" fmla="*/ 685607 h 764252"/>
              <a:gd name="connsiteX11" fmla="*/ 100142 w 321986"/>
              <a:gd name="connsiteY11" fmla="*/ 764252 h 764252"/>
              <a:gd name="connsiteX12" fmla="*/ 0 w 321986"/>
              <a:gd name="connsiteY12" fmla="*/ 664110 h 764252"/>
              <a:gd name="connsiteX0" fmla="*/ 0 w 321986"/>
              <a:gd name="connsiteY0" fmla="*/ 664110 h 764252"/>
              <a:gd name="connsiteX1" fmla="*/ 100142 w 321986"/>
              <a:gd name="connsiteY1" fmla="*/ 563969 h 764252"/>
              <a:gd name="connsiteX2" fmla="*/ 100142 w 321986"/>
              <a:gd name="connsiteY2" fmla="*/ 642614 h 764252"/>
              <a:gd name="connsiteX3" fmla="*/ 278929 w 321986"/>
              <a:gd name="connsiteY3" fmla="*/ 642614 h 764252"/>
              <a:gd name="connsiteX4" fmla="*/ 278929 w 321986"/>
              <a:gd name="connsiteY4" fmla="*/ 102394 h 764252"/>
              <a:gd name="connsiteX5" fmla="*/ 274102 w 321986"/>
              <a:gd name="connsiteY5" fmla="*/ 0 h 764252"/>
              <a:gd name="connsiteX6" fmla="*/ 300425 w 321986"/>
              <a:gd name="connsiteY6" fmla="*/ 2252 h 764252"/>
              <a:gd name="connsiteX7" fmla="*/ 321986 w 321986"/>
              <a:gd name="connsiteY7" fmla="*/ 2382 h 764252"/>
              <a:gd name="connsiteX8" fmla="*/ 321922 w 321986"/>
              <a:gd name="connsiteY8" fmla="*/ 102394 h 764252"/>
              <a:gd name="connsiteX9" fmla="*/ 321922 w 321986"/>
              <a:gd name="connsiteY9" fmla="*/ 685607 h 764252"/>
              <a:gd name="connsiteX10" fmla="*/ 100142 w 321986"/>
              <a:gd name="connsiteY10" fmla="*/ 685607 h 764252"/>
              <a:gd name="connsiteX11" fmla="*/ 100142 w 321986"/>
              <a:gd name="connsiteY11" fmla="*/ 764252 h 764252"/>
              <a:gd name="connsiteX12" fmla="*/ 0 w 321986"/>
              <a:gd name="connsiteY12" fmla="*/ 664110 h 764252"/>
              <a:gd name="connsiteX0" fmla="*/ 0 w 321986"/>
              <a:gd name="connsiteY0" fmla="*/ 661858 h 762000"/>
              <a:gd name="connsiteX1" fmla="*/ 100142 w 321986"/>
              <a:gd name="connsiteY1" fmla="*/ 561717 h 762000"/>
              <a:gd name="connsiteX2" fmla="*/ 100142 w 321986"/>
              <a:gd name="connsiteY2" fmla="*/ 640362 h 762000"/>
              <a:gd name="connsiteX3" fmla="*/ 278929 w 321986"/>
              <a:gd name="connsiteY3" fmla="*/ 640362 h 762000"/>
              <a:gd name="connsiteX4" fmla="*/ 278929 w 321986"/>
              <a:gd name="connsiteY4" fmla="*/ 100142 h 762000"/>
              <a:gd name="connsiteX5" fmla="*/ 281246 w 321986"/>
              <a:gd name="connsiteY5" fmla="*/ 4892 h 762000"/>
              <a:gd name="connsiteX6" fmla="*/ 300425 w 321986"/>
              <a:gd name="connsiteY6" fmla="*/ 0 h 762000"/>
              <a:gd name="connsiteX7" fmla="*/ 321986 w 321986"/>
              <a:gd name="connsiteY7" fmla="*/ 130 h 762000"/>
              <a:gd name="connsiteX8" fmla="*/ 321922 w 321986"/>
              <a:gd name="connsiteY8" fmla="*/ 100142 h 762000"/>
              <a:gd name="connsiteX9" fmla="*/ 321922 w 321986"/>
              <a:gd name="connsiteY9" fmla="*/ 683355 h 762000"/>
              <a:gd name="connsiteX10" fmla="*/ 100142 w 321986"/>
              <a:gd name="connsiteY10" fmla="*/ 683355 h 762000"/>
              <a:gd name="connsiteX11" fmla="*/ 100142 w 321986"/>
              <a:gd name="connsiteY11" fmla="*/ 762000 h 762000"/>
              <a:gd name="connsiteX12" fmla="*/ 0 w 321986"/>
              <a:gd name="connsiteY12" fmla="*/ 661858 h 762000"/>
              <a:gd name="connsiteX0" fmla="*/ 0 w 321986"/>
              <a:gd name="connsiteY0" fmla="*/ 661858 h 762000"/>
              <a:gd name="connsiteX1" fmla="*/ 100142 w 321986"/>
              <a:gd name="connsiteY1" fmla="*/ 561717 h 762000"/>
              <a:gd name="connsiteX2" fmla="*/ 100142 w 321986"/>
              <a:gd name="connsiteY2" fmla="*/ 640362 h 762000"/>
              <a:gd name="connsiteX3" fmla="*/ 278929 w 321986"/>
              <a:gd name="connsiteY3" fmla="*/ 640362 h 762000"/>
              <a:gd name="connsiteX4" fmla="*/ 278929 w 321986"/>
              <a:gd name="connsiteY4" fmla="*/ 100142 h 762000"/>
              <a:gd name="connsiteX5" fmla="*/ 278865 w 321986"/>
              <a:gd name="connsiteY5" fmla="*/ 2511 h 762000"/>
              <a:gd name="connsiteX6" fmla="*/ 300425 w 321986"/>
              <a:gd name="connsiteY6" fmla="*/ 0 h 762000"/>
              <a:gd name="connsiteX7" fmla="*/ 321986 w 321986"/>
              <a:gd name="connsiteY7" fmla="*/ 130 h 762000"/>
              <a:gd name="connsiteX8" fmla="*/ 321922 w 321986"/>
              <a:gd name="connsiteY8" fmla="*/ 100142 h 762000"/>
              <a:gd name="connsiteX9" fmla="*/ 321922 w 321986"/>
              <a:gd name="connsiteY9" fmla="*/ 683355 h 762000"/>
              <a:gd name="connsiteX10" fmla="*/ 100142 w 321986"/>
              <a:gd name="connsiteY10" fmla="*/ 683355 h 762000"/>
              <a:gd name="connsiteX11" fmla="*/ 100142 w 321986"/>
              <a:gd name="connsiteY11" fmla="*/ 762000 h 762000"/>
              <a:gd name="connsiteX12" fmla="*/ 0 w 321986"/>
              <a:gd name="connsiteY12" fmla="*/ 661858 h 762000"/>
              <a:gd name="connsiteX0" fmla="*/ 0 w 321986"/>
              <a:gd name="connsiteY0" fmla="*/ 661858 h 762000"/>
              <a:gd name="connsiteX1" fmla="*/ 100142 w 321986"/>
              <a:gd name="connsiteY1" fmla="*/ 561717 h 762000"/>
              <a:gd name="connsiteX2" fmla="*/ 100142 w 321986"/>
              <a:gd name="connsiteY2" fmla="*/ 640362 h 762000"/>
              <a:gd name="connsiteX3" fmla="*/ 278929 w 321986"/>
              <a:gd name="connsiteY3" fmla="*/ 640362 h 762000"/>
              <a:gd name="connsiteX4" fmla="*/ 278929 w 321986"/>
              <a:gd name="connsiteY4" fmla="*/ 100142 h 762000"/>
              <a:gd name="connsiteX5" fmla="*/ 278865 w 321986"/>
              <a:gd name="connsiteY5" fmla="*/ 2511 h 762000"/>
              <a:gd name="connsiteX6" fmla="*/ 300425 w 321986"/>
              <a:gd name="connsiteY6" fmla="*/ 0 h 762000"/>
              <a:gd name="connsiteX7" fmla="*/ 321986 w 321986"/>
              <a:gd name="connsiteY7" fmla="*/ 130 h 762000"/>
              <a:gd name="connsiteX8" fmla="*/ 321922 w 321986"/>
              <a:gd name="connsiteY8" fmla="*/ 100142 h 762000"/>
              <a:gd name="connsiteX9" fmla="*/ 321922 w 321986"/>
              <a:gd name="connsiteY9" fmla="*/ 683355 h 762000"/>
              <a:gd name="connsiteX10" fmla="*/ 100142 w 321986"/>
              <a:gd name="connsiteY10" fmla="*/ 683355 h 762000"/>
              <a:gd name="connsiteX11" fmla="*/ 100142 w 321986"/>
              <a:gd name="connsiteY11" fmla="*/ 762000 h 762000"/>
              <a:gd name="connsiteX12" fmla="*/ 0 w 321986"/>
              <a:gd name="connsiteY12" fmla="*/ 661858 h 762000"/>
              <a:gd name="connsiteX0" fmla="*/ 0 w 321986"/>
              <a:gd name="connsiteY0" fmla="*/ 664109 h 764251"/>
              <a:gd name="connsiteX1" fmla="*/ 100142 w 321986"/>
              <a:gd name="connsiteY1" fmla="*/ 563968 h 764251"/>
              <a:gd name="connsiteX2" fmla="*/ 100142 w 321986"/>
              <a:gd name="connsiteY2" fmla="*/ 642613 h 764251"/>
              <a:gd name="connsiteX3" fmla="*/ 278929 w 321986"/>
              <a:gd name="connsiteY3" fmla="*/ 642613 h 764251"/>
              <a:gd name="connsiteX4" fmla="*/ 278929 w 321986"/>
              <a:gd name="connsiteY4" fmla="*/ 102393 h 764251"/>
              <a:gd name="connsiteX5" fmla="*/ 278865 w 321986"/>
              <a:gd name="connsiteY5" fmla="*/ 0 h 764251"/>
              <a:gd name="connsiteX6" fmla="*/ 300425 w 321986"/>
              <a:gd name="connsiteY6" fmla="*/ 2251 h 764251"/>
              <a:gd name="connsiteX7" fmla="*/ 321986 w 321986"/>
              <a:gd name="connsiteY7" fmla="*/ 2381 h 764251"/>
              <a:gd name="connsiteX8" fmla="*/ 321922 w 321986"/>
              <a:gd name="connsiteY8" fmla="*/ 102393 h 764251"/>
              <a:gd name="connsiteX9" fmla="*/ 321922 w 321986"/>
              <a:gd name="connsiteY9" fmla="*/ 685606 h 764251"/>
              <a:gd name="connsiteX10" fmla="*/ 100142 w 321986"/>
              <a:gd name="connsiteY10" fmla="*/ 685606 h 764251"/>
              <a:gd name="connsiteX11" fmla="*/ 100142 w 321986"/>
              <a:gd name="connsiteY11" fmla="*/ 764251 h 764251"/>
              <a:gd name="connsiteX12" fmla="*/ 0 w 321986"/>
              <a:gd name="connsiteY12" fmla="*/ 664109 h 76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1986" h="764251">
                <a:moveTo>
                  <a:pt x="0" y="664109"/>
                </a:moveTo>
                <a:lnTo>
                  <a:pt x="100142" y="563968"/>
                </a:lnTo>
                <a:lnTo>
                  <a:pt x="100142" y="642613"/>
                </a:lnTo>
                <a:lnTo>
                  <a:pt x="278929" y="642613"/>
                </a:lnTo>
                <a:lnTo>
                  <a:pt x="278929" y="102393"/>
                </a:lnTo>
                <a:cubicBezTo>
                  <a:pt x="277320" y="68262"/>
                  <a:pt x="280473" y="46037"/>
                  <a:pt x="278865" y="0"/>
                </a:cubicBezTo>
                <a:lnTo>
                  <a:pt x="300425" y="2251"/>
                </a:lnTo>
                <a:lnTo>
                  <a:pt x="321986" y="2381"/>
                </a:lnTo>
                <a:cubicBezTo>
                  <a:pt x="321965" y="35718"/>
                  <a:pt x="321943" y="69056"/>
                  <a:pt x="321922" y="102393"/>
                </a:cubicBezTo>
                <a:lnTo>
                  <a:pt x="321922" y="685606"/>
                </a:lnTo>
                <a:lnTo>
                  <a:pt x="100142" y="685606"/>
                </a:lnTo>
                <a:lnTo>
                  <a:pt x="100142" y="764251"/>
                </a:lnTo>
                <a:lnTo>
                  <a:pt x="0" y="6641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08" y="4104935"/>
            <a:ext cx="704481" cy="642225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914541"/>
            <a:ext cx="627773" cy="352659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9440" y="1295400"/>
            <a:ext cx="1064896" cy="7444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Скругленный прямоугольник 26"/>
          <p:cNvSpPr/>
          <p:nvPr/>
        </p:nvSpPr>
        <p:spPr>
          <a:xfrm>
            <a:off x="6629400" y="3217863"/>
            <a:ext cx="2266950" cy="169862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Скругленный прямоугольник 26"/>
          <p:cNvSpPr/>
          <p:nvPr/>
        </p:nvSpPr>
        <p:spPr>
          <a:xfrm>
            <a:off x="7440613" y="4810125"/>
            <a:ext cx="1077912" cy="1571625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Скругленный прямоугольник 26"/>
          <p:cNvSpPr/>
          <p:nvPr/>
        </p:nvSpPr>
        <p:spPr>
          <a:xfrm>
            <a:off x="7086600" y="4119563"/>
            <a:ext cx="682625" cy="604837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Скругленный прямоугольник 26"/>
          <p:cNvSpPr/>
          <p:nvPr/>
        </p:nvSpPr>
        <p:spPr>
          <a:xfrm>
            <a:off x="8001000" y="3587750"/>
            <a:ext cx="609600" cy="292100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Скругленный прямоугольник 26"/>
          <p:cNvSpPr/>
          <p:nvPr/>
        </p:nvSpPr>
        <p:spPr>
          <a:xfrm>
            <a:off x="7924800" y="1311275"/>
            <a:ext cx="1009650" cy="685800"/>
          </a:xfrm>
          <a:prstGeom prst="roundRect">
            <a:avLst>
              <a:gd name="adj" fmla="val 4957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defRPr/>
            </a:pPr>
            <a:endParaRPr lang="ru-RU" sz="700" i="1" dirty="0" smtClean="0">
              <a:solidFill>
                <a:srgbClr val="262626"/>
              </a:solidFill>
              <a:latin typeface="Arial Narrow" panose="020B060602020203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75" y="2607803"/>
            <a:ext cx="1679575" cy="946819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6" t="-16344" r="-14910" b="-13641"/>
          <a:stretch/>
        </p:blipFill>
        <p:spPr>
          <a:xfrm>
            <a:off x="7518402" y="4132207"/>
            <a:ext cx="1447799" cy="990600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4251647"/>
            <a:ext cx="1554562" cy="1165297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75" y="3299900"/>
            <a:ext cx="1290979" cy="857441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47" name="Рисунок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59" y="5139529"/>
            <a:ext cx="2001237" cy="141367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15416"/>
          <a:stretch>
            <a:fillRect/>
          </a:stretch>
        </p:blipFill>
        <p:spPr bwMode="auto">
          <a:xfrm>
            <a:off x="6685844" y="1597300"/>
            <a:ext cx="2367193" cy="1817869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0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0853871-0F20-4A03-9C9D-C93D4E329CDC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342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Блочно</a:t>
            </a: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-модульные конструкции ОМК: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869" y="917786"/>
            <a:ext cx="8892480" cy="792088"/>
          </a:xfrm>
          <a:prstGeom prst="round2Diag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271463" algn="just"/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году были изготовлены и поставлены на опытно-промышленные испытания первые блоки (блок дозирования метанола, АГЗУ и открытый блок гребенок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действующем месторождении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7" y="1623604"/>
            <a:ext cx="1643233" cy="235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02" y="2553786"/>
            <a:ext cx="1622903" cy="229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22" y="3333797"/>
            <a:ext cx="1728888" cy="24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19" y="4157601"/>
            <a:ext cx="1705898" cy="241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8" r="20909"/>
          <a:stretch/>
        </p:blipFill>
        <p:spPr>
          <a:xfrm rot="5400000">
            <a:off x="2697648" y="1227915"/>
            <a:ext cx="1956165" cy="26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15344" r="12698" b="16930"/>
          <a:stretch/>
        </p:blipFill>
        <p:spPr>
          <a:xfrm>
            <a:off x="5405911" y="1524000"/>
            <a:ext cx="2961118" cy="1895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B3E1A2F0669054099277CA32E4CC60E@trubodetal.local" descr="cid:CB3E1A2F0669054099277CA32E4CC60E@trubodetal.local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72" y="3689338"/>
            <a:ext cx="2822720" cy="2117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48572" y="5858267"/>
            <a:ext cx="172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 дозирования метанола</a:t>
            </a:r>
            <a:endParaRPr lang="ru-RU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56260" y="3447950"/>
            <a:ext cx="172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Открытая напорная гребенка</a:t>
            </a:r>
            <a:endParaRPr lang="ru-RU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05911" y="3405576"/>
            <a:ext cx="29611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АГЗУ (Автоматическая групповая замерная установка)</a:t>
            </a:r>
            <a:endParaRPr lang="ru-RU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5264810" y="4509007"/>
            <a:ext cx="3634348" cy="1059879"/>
          </a:xfrm>
          <a:prstGeom prst="round2Diag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271463" algn="just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Трубодеталь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настоящее время имеет возможность проектирования и изготовления: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Блоков с применением расчетов в программах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HYSYS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ANSYS</a:t>
            </a:r>
            <a:endParaRPr lang="ru-RU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Блоков пожаротушения;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Блока пожарных гидрантов;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Блоков насосной;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Площадок подготовки, разделения и замера нефти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Мобильных установок предварительного сброса воды (УПСВ)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Других блоков используемых при обустройстве месторождений.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Текст 4"/>
          <p:cNvSpPr>
            <a:spLocks noGrp="1"/>
          </p:cNvSpPr>
          <p:nvPr>
            <p:ph type="body" sz="quarter" idx="11"/>
          </p:nvPr>
        </p:nvSpPr>
        <p:spPr>
          <a:xfrm>
            <a:off x="5181600" y="5181600"/>
            <a:ext cx="3886200" cy="1371600"/>
          </a:xfrm>
          <a:extLst/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rgbClr val="666666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Инженерно-Технологический Центр</a:t>
            </a:r>
            <a:endParaRPr lang="ru-RU" altLang="ru-RU" sz="1400" b="1" dirty="0">
              <a:solidFill>
                <a:srgbClr val="666666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ru-RU" sz="1400" b="1" dirty="0" smtClean="0">
                <a:solidFill>
                  <a:srgbClr val="666666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hlinkClick r:id="rId3"/>
              </a:rPr>
              <a:t>Etc-ufa@omk.ru</a:t>
            </a:r>
            <a:endParaRPr lang="ru-RU" altLang="ru-RU" sz="1400" b="1" dirty="0" smtClean="0">
              <a:solidFill>
                <a:srgbClr val="666666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ru-RU" sz="1400" b="1" dirty="0">
                <a:solidFill>
                  <a:srgbClr val="666666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hlinkClick r:id="rId4"/>
              </a:rPr>
              <a:t>http://www.omk.ru</a:t>
            </a:r>
            <a:r>
              <a:rPr lang="en-US" altLang="ru-RU" sz="1400" b="1" dirty="0" smtClean="0">
                <a:solidFill>
                  <a:srgbClr val="666666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hlinkClick r:id="rId4"/>
              </a:rPr>
              <a:t>/</a:t>
            </a:r>
            <a:endParaRPr lang="ru-RU" altLang="ru-RU" sz="1400" b="1" dirty="0" smtClean="0">
              <a:solidFill>
                <a:srgbClr val="666666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ru-RU" sz="1400" b="1" dirty="0">
              <a:solidFill>
                <a:srgbClr val="666666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7" name="Picture 6" descr="C:\Users\PTaran\Desktop\OMK_Logo - C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60363"/>
            <a:ext cx="17875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Заголовок 1"/>
          <p:cNvSpPr txBox="1">
            <a:spLocks/>
          </p:cNvSpPr>
          <p:nvPr/>
        </p:nvSpPr>
        <p:spPr bwMode="auto">
          <a:xfrm>
            <a:off x="-9525" y="609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0000"/>
                </a:solidFill>
                <a:cs typeface="Arial" panose="020B0604020202020204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5408" y="4797152"/>
            <a:ext cx="1643063" cy="146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5288" y="4893146"/>
            <a:ext cx="1460500" cy="146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3160" y="4873625"/>
            <a:ext cx="1460500" cy="146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016" y="4873625"/>
            <a:ext cx="1460500" cy="146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315913" y="1989138"/>
            <a:ext cx="8491537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FF0000"/>
                </a:solidFill>
                <a:latin typeface="Arial" charset="0"/>
                <a:cs typeface="Arial" charset="0"/>
              </a:rPr>
              <a:t>ОМК</a:t>
            </a:r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325438" y="2663825"/>
            <a:ext cx="8375650" cy="1844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4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666666"/>
                </a:solidFill>
                <a:latin typeface="Arial" charset="0"/>
                <a:cs typeface="Arial" charset="0"/>
              </a:rPr>
              <a:t>Объединенная металлургическая компания – один </a:t>
            </a:r>
            <a:r>
              <a:rPr lang="ru-RU" sz="18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из крупнейших </a:t>
            </a:r>
            <a:r>
              <a:rPr lang="ru-RU" sz="1800" dirty="0">
                <a:solidFill>
                  <a:srgbClr val="666666"/>
                </a:solidFill>
                <a:latin typeface="Arial" charset="0"/>
                <a:cs typeface="Arial" charset="0"/>
              </a:rPr>
              <a:t>отечественных производителей труб, </a:t>
            </a:r>
            <a:r>
              <a:rPr lang="ru-RU" sz="18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железнодорожных </a:t>
            </a:r>
            <a:r>
              <a:rPr lang="ru-RU" sz="1800" dirty="0">
                <a:solidFill>
                  <a:srgbClr val="666666"/>
                </a:solidFill>
                <a:latin typeface="Arial" charset="0"/>
                <a:cs typeface="Arial" charset="0"/>
              </a:rPr>
              <a:t>колес и другой металлопродукции </a:t>
            </a:r>
            <a:r>
              <a:rPr lang="ru-RU" sz="18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для </a:t>
            </a:r>
            <a:r>
              <a:rPr lang="ru-RU" sz="1800" dirty="0">
                <a:solidFill>
                  <a:srgbClr val="666666"/>
                </a:solidFill>
                <a:latin typeface="Arial" charset="0"/>
                <a:cs typeface="Arial" charset="0"/>
              </a:rPr>
              <a:t>энергетических, транспортных и промышленных </a:t>
            </a:r>
            <a:br>
              <a:rPr lang="ru-RU" sz="1800" dirty="0">
                <a:solidFill>
                  <a:srgbClr val="666666"/>
                </a:solidFill>
                <a:latin typeface="Arial" charset="0"/>
                <a:cs typeface="Arial" charset="0"/>
              </a:rPr>
            </a:br>
            <a:r>
              <a:rPr lang="ru-RU" sz="1800" dirty="0">
                <a:solidFill>
                  <a:srgbClr val="666666"/>
                </a:solidFill>
                <a:latin typeface="Arial" charset="0"/>
                <a:cs typeface="Arial" charset="0"/>
              </a:rPr>
              <a:t>компаний. </a:t>
            </a:r>
            <a:br>
              <a:rPr lang="ru-RU" sz="1800" dirty="0">
                <a:solidFill>
                  <a:srgbClr val="666666"/>
                </a:solidFill>
                <a:latin typeface="Arial" charset="0"/>
                <a:cs typeface="Arial" charset="0"/>
              </a:rPr>
            </a:br>
            <a:endParaRPr lang="ru-RU" sz="1800" dirty="0">
              <a:solidFill>
                <a:srgbClr val="666666"/>
              </a:solidFill>
              <a:latin typeface="Arial" charset="0"/>
              <a:cs typeface="Arial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В составе ОМК шесть крупных предприятий</a:t>
            </a:r>
            <a:br>
              <a:rPr lang="ru-RU" sz="1800" b="1" i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металлургической отрасли: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rgbClr val="666666"/>
              </a:solidFill>
              <a:latin typeface="Arial" charset="0"/>
              <a:cs typeface="Arial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rgbClr val="666666"/>
              </a:solidFill>
              <a:latin typeface="Arial" charset="0"/>
              <a:cs typeface="Arial" charset="0"/>
            </a:endParaRPr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251520" y="6093296"/>
            <a:ext cx="9059863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</a:pPr>
            <a:r>
              <a:rPr lang="ru-RU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    (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Нижегородская </a:t>
            </a:r>
            <a:r>
              <a:rPr lang="ru-RU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обл.)</a:t>
            </a:r>
            <a:r>
              <a:rPr lang="en-US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    </a:t>
            </a:r>
            <a:r>
              <a:rPr lang="ru-RU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(Татарстан)                 (Челябинск)</a:t>
            </a:r>
            <a:r>
              <a:rPr lang="en-US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 </a:t>
            </a:r>
            <a:r>
              <a:rPr lang="ru-RU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          </a:t>
            </a:r>
            <a:r>
              <a:rPr lang="en-US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 </a:t>
            </a:r>
            <a:r>
              <a:rPr lang="ru-RU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(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Нижегородская </a:t>
            </a:r>
            <a:r>
              <a:rPr lang="ru-RU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обл.)</a:t>
            </a:r>
            <a:r>
              <a:rPr lang="en-US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 </a:t>
            </a:r>
            <a:r>
              <a:rPr lang="ru-RU" sz="900" dirty="0" smtClean="0">
                <a:solidFill>
                  <a:srgbClr val="666666"/>
                </a:solidFill>
                <a:latin typeface="Arial" charset="0"/>
                <a:cs typeface="Arial" charset="0"/>
              </a:rPr>
              <a:t>         (Башкортостан)                   (Пермский край)</a:t>
            </a:r>
            <a:endParaRPr lang="ru-RU" sz="900" dirty="0">
              <a:solidFill>
                <a:srgbClr val="666666"/>
              </a:solidFill>
              <a:latin typeface="Arial" charset="0"/>
              <a:cs typeface="Arial" charset="0"/>
            </a:endParaRPr>
          </a:p>
        </p:txBody>
      </p:sp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3050" y="260648"/>
            <a:ext cx="5060950" cy="210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85" name="Picture 13" descr="C:\Users\design\Desktop\Untitled-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5568" y="5013176"/>
            <a:ext cx="144303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tech024\Рабочий стол\logo_chusovskoy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8605" y="4999852"/>
            <a:ext cx="1368152" cy="1055100"/>
          </a:xfrm>
          <a:prstGeom prst="rect">
            <a:avLst/>
          </a:prstGeom>
          <a:noFill/>
        </p:spPr>
      </p:pic>
      <p:sp>
        <p:nvSpPr>
          <p:cNvPr id="1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604448" y="6381328"/>
            <a:ext cx="384506" cy="3651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r"/>
            <a:fld id="{3B440F93-35A5-4656-B9F0-8441B3D19270}" type="slidenum">
              <a:rPr 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913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604448" y="6381328"/>
            <a:ext cx="384506" cy="3651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r"/>
            <a:fld id="{3B440F93-35A5-4656-B9F0-8441B3D19270}" type="slidenum">
              <a:rPr 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0652"/>
          <a:stretch/>
        </p:blipFill>
        <p:spPr bwMode="auto">
          <a:xfrm>
            <a:off x="7610018" y="2239327"/>
            <a:ext cx="1168075" cy="118967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pic>
        <p:nvPicPr>
          <p:cNvPr id="17" name="Picture 32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t="11018" b="25652"/>
          <a:stretch/>
        </p:blipFill>
        <p:spPr bwMode="auto">
          <a:xfrm>
            <a:off x="5668591" y="5124010"/>
            <a:ext cx="1044000" cy="104449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pic>
        <p:nvPicPr>
          <p:cNvPr id="18" name="Picture 32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r="31057"/>
          <a:stretch/>
        </p:blipFill>
        <p:spPr bwMode="auto">
          <a:xfrm>
            <a:off x="2866990" y="5046026"/>
            <a:ext cx="1044000" cy="108582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pic>
        <p:nvPicPr>
          <p:cNvPr id="19" name="Picture 32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6680" r="6556"/>
          <a:stretch/>
        </p:blipFill>
        <p:spPr bwMode="auto">
          <a:xfrm>
            <a:off x="4360819" y="3569524"/>
            <a:ext cx="1044000" cy="104875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pic>
        <p:nvPicPr>
          <p:cNvPr id="20" name="Picture 32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3333" r="9091" b="3333"/>
          <a:stretch/>
        </p:blipFill>
        <p:spPr bwMode="auto">
          <a:xfrm>
            <a:off x="2895869" y="2132914"/>
            <a:ext cx="1044000" cy="1116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35476"/>
          <a:stretch/>
        </p:blipFill>
        <p:spPr bwMode="auto">
          <a:xfrm>
            <a:off x="1567071" y="3505216"/>
            <a:ext cx="1044000" cy="114462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pic>
        <p:nvPicPr>
          <p:cNvPr id="22" name="Picture 30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17507"/>
          <a:stretch/>
        </p:blipFill>
        <p:spPr bwMode="auto">
          <a:xfrm>
            <a:off x="228600" y="4982946"/>
            <a:ext cx="1044000" cy="1116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sp>
        <p:nvSpPr>
          <p:cNvPr id="23" name="TextBox 22"/>
          <p:cNvSpPr txBox="1"/>
          <p:nvPr/>
        </p:nvSpPr>
        <p:spPr bwMode="auto">
          <a:xfrm>
            <a:off x="7162800" y="3606775"/>
            <a:ext cx="1988711" cy="479470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Трубопроводная арматура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 bwMode="auto">
          <a:xfrm>
            <a:off x="990600" y="835026"/>
            <a:ext cx="7787494" cy="123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6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ts val="2367"/>
              </a:lnSpc>
              <a:spcBef>
                <a:spcPts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100" baseline="0">
                <a:solidFill>
                  <a:srgbClr val="414141"/>
                </a:solidFill>
                <a:latin typeface="Neo Sans Pro Cyr" pitchFamily="34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defRPr sz="25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239" rtl="0" eaLnBrk="1" fontAlgn="auto" latinLnBrk="0" hangingPunct="1">
              <a:lnSpc>
                <a:spcPts val="23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ea typeface="Microsoft YaHei"/>
                <a:cs typeface="+mn-cs"/>
              </a:rPr>
              <a:t>Высокотехнологичный интегрированный производитель </a:t>
            </a:r>
          </a:p>
          <a:p>
            <a:pPr marL="0" marR="0" lvl="0" indent="0" algn="l" defTabSz="914239" rtl="0" eaLnBrk="1" fontAlgn="auto" latinLnBrk="0" hangingPunct="1">
              <a:lnSpc>
                <a:spcPts val="23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>
                  <a:solidFill>
                    <a:srgbClr val="E2231A"/>
                  </a:solidFill>
                </a:uFill>
                <a:ea typeface="Microsoft YaHei"/>
                <a:cs typeface="+mn-cs"/>
              </a:rPr>
              <a:t>стали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ea typeface="Microsoft YaHei"/>
                <a:cs typeface="+mn-cs"/>
              </a:rPr>
              <a:t>,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>
                  <a:solidFill>
                    <a:srgbClr val="E2231A"/>
                  </a:solidFill>
                </a:uFill>
                <a:ea typeface="Microsoft YaHei"/>
                <a:cs typeface="+mn-cs"/>
              </a:rPr>
              <a:t>проката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ea typeface="Microsoft YaHei"/>
                <a:cs typeface="+mn-cs"/>
              </a:rPr>
              <a:t>,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>
                  <a:solidFill>
                    <a:srgbClr val="E2231A"/>
                  </a:solidFill>
                </a:uFill>
                <a:ea typeface="Microsoft YaHei"/>
                <a:cs typeface="+mn-cs"/>
              </a:rPr>
              <a:t>труб, ж/д колес, рессор, трубопроводной арматуры, соединительных деталей трубопроводов, трубных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>
                  <a:solidFill>
                    <a:srgbClr val="E2231A"/>
                  </a:solidFill>
                </a:uFill>
                <a:ea typeface="Microsoft YaHei"/>
                <a:cs typeface="+mn-cs"/>
              </a:rPr>
              <a:t> узлов и блочного нефтегазового оборудования</a:t>
            </a:r>
            <a:endParaRPr kumimoji="0" lang="uk-UA" sz="1800" b="0" i="0" u="none" strike="noStrike" kern="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>
                <a:solidFill>
                  <a:srgbClr val="E2231A"/>
                </a:solidFill>
              </a:uFill>
              <a:ea typeface="Microsoft YaHei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200" y="4776758"/>
            <a:ext cx="1231237" cy="27329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Трубы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2859673">
            <a:off x="2660009" y="3255757"/>
            <a:ext cx="23757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7663871">
            <a:off x="2672472" y="4757504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 rot="2953065">
            <a:off x="4066930" y="4773116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7629625">
            <a:off x="4057407" y="3274641"/>
            <a:ext cx="23757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30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99" y="2576560"/>
            <a:ext cx="309506" cy="26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90" y="5588939"/>
            <a:ext cx="309506" cy="26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12" y="5646258"/>
            <a:ext cx="309506" cy="26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65" y="2599130"/>
            <a:ext cx="309506" cy="26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 bwMode="auto">
          <a:xfrm>
            <a:off x="0" y="6339654"/>
            <a:ext cx="1724002" cy="27329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Рессоры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1450728" y="4775541"/>
            <a:ext cx="1231236" cy="27329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Сталь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2809670" y="3477123"/>
            <a:ext cx="1231237" cy="46565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Широкий лист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2514600" y="6330954"/>
            <a:ext cx="1543457" cy="27329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Рулон и лист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5771427" y="3876049"/>
            <a:ext cx="1491873" cy="27329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 smtClean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Трубные узлы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39" name="Равнобедренный треугольник 38"/>
          <p:cNvSpPr/>
          <p:nvPr/>
        </p:nvSpPr>
        <p:spPr>
          <a:xfrm rot="2416742">
            <a:off x="5456464" y="3274641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40" name="Равнобедренный треугольник 39"/>
          <p:cNvSpPr/>
          <p:nvPr/>
        </p:nvSpPr>
        <p:spPr>
          <a:xfrm rot="7883969">
            <a:off x="5459804" y="4796838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41" name="Picture 30"/>
          <p:cNvPicPr>
            <a:picLocks noChangeAspect="1" noChangeArrowheads="1"/>
          </p:cNvPicPr>
          <p:nvPr/>
        </p:nvPicPr>
        <p:blipFill rotWithShape="1">
          <a:blip r:embed="rId15" cstate="print">
            <a:extLst/>
          </a:blip>
          <a:srcRect l="35440"/>
          <a:stretch/>
        </p:blipFill>
        <p:spPr bwMode="auto">
          <a:xfrm>
            <a:off x="271389" y="2163760"/>
            <a:ext cx="1044000" cy="11254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/>
        </p:spPr>
      </p:pic>
      <p:sp>
        <p:nvSpPr>
          <p:cNvPr id="42" name="TextBox 41"/>
          <p:cNvSpPr txBox="1"/>
          <p:nvPr/>
        </p:nvSpPr>
        <p:spPr bwMode="auto">
          <a:xfrm>
            <a:off x="27910" y="3518991"/>
            <a:ext cx="1724002" cy="27329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uk-UA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Ж</a:t>
            </a:r>
            <a:r>
              <a:rPr lang="en-US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/</a:t>
            </a: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д колеса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43" name="Равнобедренный треугольник 42"/>
          <p:cNvSpPr/>
          <p:nvPr/>
        </p:nvSpPr>
        <p:spPr>
          <a:xfrm rot="13500000">
            <a:off x="1283402" y="4764545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44" name="Равнобедренный треугольник 43"/>
          <p:cNvSpPr/>
          <p:nvPr/>
        </p:nvSpPr>
        <p:spPr>
          <a:xfrm rot="18499287">
            <a:off x="1244259" y="3239487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26" y="2074130"/>
            <a:ext cx="1053293" cy="158384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6" name="Равнобедренный треугольник 45"/>
          <p:cNvSpPr/>
          <p:nvPr/>
        </p:nvSpPr>
        <p:spPr>
          <a:xfrm rot="10800000">
            <a:off x="8012511" y="4188827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4923672" y="6374042"/>
            <a:ext cx="2239128" cy="273291"/>
          </a:xfrm>
          <a:prstGeom prst="rect">
            <a:avLst/>
          </a:prstGeom>
          <a:noFill/>
        </p:spPr>
        <p:txBody>
          <a:bodyPr wrap="square"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Трубные соединения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77" y="4588659"/>
            <a:ext cx="1217277" cy="1623035"/>
          </a:xfrm>
          <a:prstGeom prst="roundRect">
            <a:avLst>
              <a:gd name="adj" fmla="val 12578"/>
            </a:avLst>
          </a:prstGeom>
        </p:spPr>
      </p:pic>
      <p:sp>
        <p:nvSpPr>
          <p:cNvPr id="51" name="TextBox 50"/>
          <p:cNvSpPr txBox="1"/>
          <p:nvPr/>
        </p:nvSpPr>
        <p:spPr bwMode="auto">
          <a:xfrm>
            <a:off x="7433084" y="6234773"/>
            <a:ext cx="1491873" cy="465651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defTabSz="914239" hangingPunct="0">
              <a:lnSpc>
                <a:spcPts val="149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 smtClean="0">
                <a:solidFill>
                  <a:srgbClr val="58595B"/>
                </a:solidFill>
                <a:latin typeface="Arial" pitchFamily="34" charset="0"/>
                <a:ea typeface="Microsoft YaHei" charset="-122"/>
              </a:rPr>
              <a:t>Блочные решения</a:t>
            </a:r>
            <a:endParaRPr lang="uk-UA" sz="1600" dirty="0">
              <a:solidFill>
                <a:srgbClr val="58595B"/>
              </a:solidFill>
              <a:latin typeface="Arial" pitchFamily="34" charset="0"/>
              <a:ea typeface="Microsoft YaHei" charset="-122"/>
            </a:endParaRPr>
          </a:p>
        </p:txBody>
      </p:sp>
      <p:sp>
        <p:nvSpPr>
          <p:cNvPr id="52" name="Равнобедренный треугольник 51"/>
          <p:cNvSpPr/>
          <p:nvPr/>
        </p:nvSpPr>
        <p:spPr>
          <a:xfrm rot="16200000">
            <a:off x="7085419" y="2633109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Продукция АО «ОМК»: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5" name="Равнобедренный треугольник 54"/>
          <p:cNvSpPr/>
          <p:nvPr/>
        </p:nvSpPr>
        <p:spPr>
          <a:xfrm rot="5400000">
            <a:off x="7006279" y="5433213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56" name="Равнобедренный треугольник 55"/>
          <p:cNvSpPr/>
          <p:nvPr/>
        </p:nvSpPr>
        <p:spPr>
          <a:xfrm>
            <a:off x="6290966" y="4666016"/>
            <a:ext cx="239015" cy="230772"/>
          </a:xfrm>
          <a:prstGeom prst="triangle">
            <a:avLst/>
          </a:prstGeom>
          <a:solidFill>
            <a:srgbClr val="8CC63E"/>
          </a:solidFill>
          <a:ln w="25400" cap="flat" cmpd="sng" algn="ctr">
            <a:noFill/>
            <a:prstDash val="solid"/>
          </a:ln>
          <a:effectLst/>
        </p:spPr>
        <p:txBody>
          <a:bodyPr lIns="80147" tIns="40074" rIns="80147" bIns="40074" anchor="ctr"/>
          <a:lstStyle/>
          <a:p>
            <a:pPr marL="0" marR="0" lvl="0" indent="0" algn="ctr" defTabSz="9142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8CC63E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85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604448" y="6381328"/>
            <a:ext cx="384506" cy="3651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r"/>
            <a:fld id="{3B440F93-35A5-4656-B9F0-8441B3D19270}" type="slidenum">
              <a:rPr 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</a:t>
            </a:fld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Крановые </a:t>
            </a: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узлы заводского изготовления: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5" name="Прямоугольник с двумя скругленными противолежащими углами 54"/>
          <p:cNvSpPr/>
          <p:nvPr/>
        </p:nvSpPr>
        <p:spPr>
          <a:xfrm>
            <a:off x="84452" y="906270"/>
            <a:ext cx="8892480" cy="792088"/>
          </a:xfrm>
          <a:prstGeom prst="round2Diag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271463" algn="just"/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 году АО «ОМК» освоил изготовление крановых узлов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заводского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исполнения для магистральных газопроводов. Крановые узлы изготавливаются с применением собственных шаровых кранов  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– 1200 мм с использованием электрогидравлических приводов НПФ «Вымпел», электрических приводов ОАО «Томский электромеханический завод (ТЭМЗ)», собственных пневматических приводов и других приводов по желанию заказчика.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2" y="1824019"/>
            <a:ext cx="3513366" cy="4968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42" y="1914414"/>
            <a:ext cx="3240360" cy="2598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3813842" y="4611341"/>
            <a:ext cx="307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Май 2015г. г. Волжский.</a:t>
            </a:r>
            <a:b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Опытный образец кранового узла </a:t>
            </a:r>
            <a:r>
              <a:rPr lang="ru-RU" sz="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Ду</a:t>
            </a:r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700 с электрогидравлическим приводом НПФ «Вымпел»</a:t>
            </a:r>
            <a:endParaRPr lang="ru-RU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85" y="3306609"/>
            <a:ext cx="2013006" cy="2979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Овал 59"/>
          <p:cNvSpPr/>
          <p:nvPr/>
        </p:nvSpPr>
        <p:spPr>
          <a:xfrm>
            <a:off x="6247533" y="3749751"/>
            <a:ext cx="432048" cy="43204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Прямая соединительная линия 60"/>
          <p:cNvCxnSpPr>
            <a:stCxn id="60" idx="5"/>
          </p:cNvCxnSpPr>
          <p:nvPr/>
        </p:nvCxnSpPr>
        <p:spPr>
          <a:xfrm>
            <a:off x="6616309" y="4118527"/>
            <a:ext cx="1052035" cy="954479"/>
          </a:xfrm>
          <a:prstGeom prst="line">
            <a:avLst/>
          </a:prstGeom>
          <a:ln w="2857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522268" y="6324721"/>
            <a:ext cx="307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Опытный образец шарового крана </a:t>
            </a:r>
            <a:r>
              <a:rPr lang="ru-RU" sz="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Ду</a:t>
            </a:r>
            <a:r>
              <a:rPr lang="ru-RU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300 с электрическим приводом Томского электромеханического завода (ТЭМЗ) </a:t>
            </a:r>
            <a:endParaRPr lang="ru-RU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95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604448" y="6381328"/>
            <a:ext cx="384506" cy="3651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r"/>
            <a:fld id="{3B440F93-35A5-4656-B9F0-8441B3D19270}" type="slidenum">
              <a:rPr 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Партнер АГРС НП: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6247533" y="3749751"/>
            <a:ext cx="432048" cy="43204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Прямая соединительная линия 60"/>
          <p:cNvCxnSpPr>
            <a:stCxn id="60" idx="5"/>
          </p:cNvCxnSpPr>
          <p:nvPr/>
        </p:nvCxnSpPr>
        <p:spPr>
          <a:xfrm>
            <a:off x="6616309" y="4118527"/>
            <a:ext cx="1052035" cy="954479"/>
          </a:xfrm>
          <a:prstGeom prst="line">
            <a:avLst/>
          </a:prstGeom>
          <a:ln w="2857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83215"/>
            <a:ext cx="7391399" cy="56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C36EF-0501-41B5-8EA6-0296771E340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Преимущества </a:t>
            </a: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концепции АГРС-НП 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412776"/>
            <a:ext cx="7659346" cy="4914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/>
          <a:p>
            <a:pPr eaLnBrk="1" fontAlgn="b" hangingPunct="1"/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- Применение </a:t>
            </a:r>
            <a:r>
              <a:rPr lang="ru-RU" alt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безлюдных технологий, увеличенный интервал между плановым обслуживанием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1988840"/>
            <a:ext cx="7659346" cy="4914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/>
          <a:p>
            <a:pPr eaLnBrk="1" fontAlgn="b" hangingPunct="1"/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-</a:t>
            </a:r>
            <a:r>
              <a:rPr lang="en-US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Интеллектуальная система автоматизированного управления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552" y="2564904"/>
            <a:ext cx="7659346" cy="4914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/>
          <a:p>
            <a:pPr eaLnBrk="1" fontAlgn="b" hangingPunct="1"/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-</a:t>
            </a:r>
            <a:r>
              <a:rPr lang="en-US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 err="1">
                <a:solidFill>
                  <a:srgbClr val="262626"/>
                </a:solidFill>
                <a:latin typeface="Arial Narrow" panose="020B0606020202030204" pitchFamily="34" charset="0"/>
              </a:rPr>
              <a:t>Энергонезависимость</a:t>
            </a:r>
            <a:r>
              <a:rPr lang="ru-RU" alt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 – выработка электроэнергии из газа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2" y="3153542"/>
            <a:ext cx="7659346" cy="4914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/>
          <a:p>
            <a:pPr eaLnBrk="1" fontAlgn="b" hangingPunct="1"/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-</a:t>
            </a:r>
            <a:r>
              <a:rPr lang="en-US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Модульная схема - возможно изменение производительности в процессе эксплуатации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2" y="3729606"/>
            <a:ext cx="7659346" cy="4914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/>
          <a:p>
            <a:pPr eaLnBrk="1" fontAlgn="b" hangingPunct="1"/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-</a:t>
            </a:r>
            <a:r>
              <a:rPr lang="en-US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Применение конструкций полной заводской готовности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9552" y="4305670"/>
            <a:ext cx="7659346" cy="4914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 anchor="ctr"/>
          <a:lstStyle/>
          <a:p>
            <a:pPr eaLnBrk="1" fontAlgn="b" hangingPunct="1"/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-</a:t>
            </a:r>
            <a:r>
              <a:rPr lang="en-US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b="1" dirty="0">
                <a:solidFill>
                  <a:srgbClr val="262626"/>
                </a:solidFill>
                <a:latin typeface="Arial Narrow" panose="020B0606020202030204" pitchFamily="34" charset="0"/>
              </a:rPr>
              <a:t>Применение высокотехнологичного оборудования отечественного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37078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C36EF-0501-41B5-8EA6-0296771E340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Концепция АГРС-НП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33400" y="4076700"/>
            <a:ext cx="2747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00" b="1" u="sng">
                <a:solidFill>
                  <a:srgbClr val="C00000"/>
                </a:solidFill>
                <a:latin typeface="Arial" panose="020B0604020202020204" pitchFamily="34" charset="0"/>
              </a:rPr>
              <a:t>Ряд единичных блоков: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000" b="1" u="sng">
              <a:latin typeface="Arial" panose="020B0604020202020204" pitchFamily="34" charset="0"/>
            </a:endParaRPr>
          </a:p>
        </p:txBody>
      </p:sp>
      <p:pic>
        <p:nvPicPr>
          <p:cNvPr id="15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4391025"/>
            <a:ext cx="3778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957763" y="4651375"/>
            <a:ext cx="2746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000" dirty="0" smtClean="0"/>
              <a:t>Допустимые производительности блоков и количество линий редуцирования в одном блоке определены для условий минимального сброса давления: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800" dirty="0" smtClean="0"/>
          </a:p>
          <a:p>
            <a:pPr marL="171450" indent="-171450"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altLang="ru-RU" sz="1000" dirty="0" smtClean="0"/>
              <a:t>на входе в АГРС 1,6 МПа</a:t>
            </a:r>
          </a:p>
          <a:p>
            <a:pPr marL="171450" indent="-171450"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altLang="ru-RU" sz="1000" dirty="0" smtClean="0"/>
              <a:t>на выходе из АГРС 1,2 МПа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00" b="1" u="sng" dirty="0" smtClean="0"/>
          </a:p>
        </p:txBody>
      </p:sp>
      <p:pic>
        <p:nvPicPr>
          <p:cNvPr id="17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557338"/>
            <a:ext cx="906938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4838"/>
            <a:ext cx="39131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3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\Desktop\OMK_Business_Documentation\OMK_Word_Documents - White\_Images\01_OMK_PNG\01_OMK_Adres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27000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Номер слайда 3"/>
          <p:cNvSpPr txBox="1">
            <a:spLocks noGrp="1"/>
          </p:cNvSpPr>
          <p:nvPr/>
        </p:nvSpPr>
        <p:spPr bwMode="auto">
          <a:xfrm>
            <a:off x="8131175" y="62976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C36EF-0501-41B5-8EA6-0296771E3406}" type="slidenum">
              <a:rPr lang="ru-RU" altLang="ru-RU" sz="12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Заголовок 1"/>
          <p:cNvSpPr txBox="1">
            <a:spLocks/>
          </p:cNvSpPr>
          <p:nvPr/>
        </p:nvSpPr>
        <p:spPr bwMode="auto">
          <a:xfrm>
            <a:off x="0" y="3048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cs typeface="Arial" panose="020B0604020202020204" pitchFamily="34" charset="0"/>
              </a:rPr>
              <a:t>Концепция </a:t>
            </a:r>
            <a:r>
              <a:rPr lang="ru-RU" altLang="ru-RU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АГРС-НП</a:t>
            </a:r>
            <a:endParaRPr lang="ru-RU" altLang="ru-RU" sz="2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1908175" y="922338"/>
            <a:ext cx="5903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сепаратора-пробкоуловителя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416050"/>
            <a:ext cx="47879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950" y="4933950"/>
            <a:ext cx="8864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000" b="1" u="sng" dirty="0" smtClean="0">
                <a:solidFill>
                  <a:srgbClr val="C00000"/>
                </a:solidFill>
              </a:rPr>
              <a:t>Основные моменты: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00" b="1" u="sng" dirty="0" smtClean="0"/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Блок сепаратора-</a:t>
            </a:r>
            <a:r>
              <a:rPr lang="ru-RU" altLang="ru-RU" sz="1000" dirty="0" err="1" smtClean="0"/>
              <a:t>пробкоуловителя</a:t>
            </a:r>
            <a:r>
              <a:rPr lang="ru-RU" altLang="ru-RU" sz="1000" dirty="0" smtClean="0"/>
              <a:t> предназначен для улавливания из потока газа пробок воды и конденсата идущего по трубопроводу как сплошным сечением, так и в виде расслоенного потока;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Блок сепаратора-</a:t>
            </a:r>
            <a:r>
              <a:rPr lang="ru-RU" altLang="ru-RU" sz="1000" dirty="0" err="1" smtClean="0"/>
              <a:t>пробкоуловителя</a:t>
            </a:r>
            <a:r>
              <a:rPr lang="ru-RU" altLang="ru-RU" sz="1000" dirty="0" smtClean="0"/>
              <a:t> в плане имеет габариты 3х9 м и размещается на раме в открытом исполнении с теплоизоляцией емкостей;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Сепаратор выполнен в трубном исполнении </a:t>
            </a:r>
            <a:r>
              <a:rPr lang="ru-RU" sz="1000" dirty="0"/>
              <a:t>из двух горизонтально-ориентированных емкостей соединенных перекидными патрубками. В верхней емкости происходит улавливание и отведение жидкостной пробки от газового потока, в нижней емкости происходит сбор и хранение отделенной влаги</a:t>
            </a:r>
            <a:r>
              <a:rPr lang="ru-RU" altLang="ru-RU" sz="1000" dirty="0" smtClean="0"/>
              <a:t>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Вместимость емкости сбора воды (конденсата) составляет 4 м3;</a:t>
            </a:r>
          </a:p>
          <a:p>
            <a:pPr marL="228600" indent="-2286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altLang="ru-RU" sz="1000" dirty="0" smtClean="0"/>
              <a:t>Блок сепаратора-</a:t>
            </a:r>
            <a:r>
              <a:rPr lang="ru-RU" altLang="ru-RU" sz="1000" dirty="0" err="1" smtClean="0"/>
              <a:t>пробкоуловителя</a:t>
            </a:r>
            <a:r>
              <a:rPr lang="ru-RU" altLang="ru-RU" sz="1000" dirty="0" smtClean="0"/>
              <a:t> имеет </a:t>
            </a:r>
            <a:r>
              <a:rPr lang="ru-RU" altLang="ru-RU" sz="1000" dirty="0" err="1" smtClean="0"/>
              <a:t>байпасную</a:t>
            </a:r>
            <a:r>
              <a:rPr lang="ru-RU" altLang="ru-RU" sz="1000" dirty="0" smtClean="0"/>
              <a:t> линию для проведения технического обслуживания </a:t>
            </a:r>
          </a:p>
        </p:txBody>
      </p:sp>
      <p:pic>
        <p:nvPicPr>
          <p:cNvPr id="13" name="Рисунок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514475"/>
            <a:ext cx="32258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548313" y="1268413"/>
            <a:ext cx="3246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2060"/>
                </a:solidFill>
                <a:latin typeface="Arial" panose="020B0604020202020204" pitchFamily="34" charset="0"/>
              </a:rPr>
              <a:t>Начало входа жидкостной пробки (красный цвет)</a:t>
            </a:r>
          </a:p>
        </p:txBody>
      </p:sp>
      <p:pic>
        <p:nvPicPr>
          <p:cNvPr id="20" name="Рисунок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3387725"/>
            <a:ext cx="32258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5548313" y="3141663"/>
            <a:ext cx="3246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2060"/>
                </a:solidFill>
                <a:latin typeface="Arial" panose="020B0604020202020204" pitchFamily="34" charset="0"/>
              </a:rPr>
              <a:t>Отвод пробки через сливные кольца </a:t>
            </a:r>
          </a:p>
        </p:txBody>
      </p:sp>
    </p:spTree>
    <p:extLst>
      <p:ext uri="{BB962C8B-B14F-4D97-AF65-F5344CB8AC3E}">
        <p14:creationId xmlns:p14="http://schemas.microsoft.com/office/powerpoint/2010/main" val="22813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55251</TotalTime>
  <Words>1427</Words>
  <Application>Microsoft Office PowerPoint</Application>
  <PresentationFormat>Экран (4:3)</PresentationFormat>
  <Paragraphs>255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 Unicode MS</vt:lpstr>
      <vt:lpstr>Microsoft YaHei</vt:lpstr>
      <vt:lpstr>Arial</vt:lpstr>
      <vt:lpstr>Arial Narrow</vt:lpstr>
      <vt:lpstr>Calibri</vt:lpstr>
      <vt:lpstr>Myriad Pro</vt:lpstr>
      <vt:lpstr>Neo Sans Pro Cyr</vt:lpstr>
      <vt:lpstr>Tahoma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jsc-trubodetal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tech019</dc:creator>
  <cp:lastModifiedBy>Чащин Геннадий Николаевич</cp:lastModifiedBy>
  <cp:revision>823</cp:revision>
  <cp:lastPrinted>2016-09-16T04:08:44Z</cp:lastPrinted>
  <dcterms:created xsi:type="dcterms:W3CDTF">2012-12-21T02:56:43Z</dcterms:created>
  <dcterms:modified xsi:type="dcterms:W3CDTF">2016-10-20T08:28:19Z</dcterms:modified>
</cp:coreProperties>
</file>