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9" r:id="rId2"/>
    <p:sldId id="256" r:id="rId3"/>
    <p:sldId id="257" r:id="rId4"/>
    <p:sldId id="262" r:id="rId5"/>
    <p:sldId id="261" r:id="rId6"/>
    <p:sldId id="258" r:id="rId7"/>
    <p:sldId id="272" r:id="rId8"/>
    <p:sldId id="264" r:id="rId9"/>
    <p:sldId id="267" r:id="rId10"/>
    <p:sldId id="274" r:id="rId11"/>
    <p:sldId id="2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99" autoAdjust="0"/>
  </p:normalViewPr>
  <p:slideViewPr>
    <p:cSldViewPr snapToGrid="0">
      <p:cViewPr varScale="1">
        <p:scale>
          <a:sx n="79" d="100"/>
          <a:sy n="79" d="100"/>
        </p:scale>
        <p:origin x="7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0F0DA-4C5F-404C-90AC-18A002F93C5B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7D9E7-1DAF-446B-9B55-BB5114185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80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7D9E7-1DAF-446B-9B55-BB5114185B5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57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79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716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5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14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18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45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86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985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53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49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30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14899-8257-4A08-A21E-DC384026DBF6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6EE47-A947-4E41-B9E7-6EA800D0A3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83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416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883177-9187-4092-BF5E-D14F6F27A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5572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3E4F5-E075-43EC-80AF-08B5CB400D0C}"/>
              </a:ext>
            </a:extLst>
          </p:cNvPr>
          <p:cNvSpPr txBox="1"/>
          <p:nvPr/>
        </p:nvSpPr>
        <p:spPr>
          <a:xfrm>
            <a:off x="1532944" y="3184007"/>
            <a:ext cx="91261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Модельный ряд изделий компании «ТехноПром» имеет технические решения, способствующие  внедрению полномасштабных, в том числе автоматических технологий коррозионного мониторинга.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Изделия компании «ТехноПром» совмещают в себе легкость и надежность, эстетичность и антивандальные свойства, морозостойкость и устойчивость при высоких температурах, не теряют различимости на фоне природной окраски местности, легко адаптируются к новым технологиям мониторинга и контроля состояния трубопроводов. Оборудование противокоррозионной защиты компании «ТехноПром» позволяет добиться высокой эффективности защиты от коррозии в течение длительного срока эксплуатации.</a:t>
            </a:r>
          </a:p>
        </p:txBody>
      </p:sp>
      <p:pic>
        <p:nvPicPr>
          <p:cNvPr id="8" name="Рисунок 7" descr="Изображение выглядит как объект&#10;&#10;Автоматически созданное описание">
            <a:extLst>
              <a:ext uri="{FF2B5EF4-FFF2-40B4-BE49-F238E27FC236}">
                <a16:creationId xmlns:a16="http://schemas.microsoft.com/office/drawing/2014/main" id="{43FB8B2B-1B85-4180-99EC-1AD4E6A78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186" y="6070188"/>
            <a:ext cx="4547625" cy="35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84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568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D859625-EE0B-49E5-8D54-A2BF34BAB870}"/>
              </a:ext>
            </a:extLst>
          </p:cNvPr>
          <p:cNvSpPr txBox="1"/>
          <p:nvPr/>
        </p:nvSpPr>
        <p:spPr>
          <a:xfrm>
            <a:off x="6537159" y="2766670"/>
            <a:ext cx="53981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1"/>
                </a:solidFill>
              </a:rPr>
              <a:t>О КОМПАНИИ</a:t>
            </a:r>
            <a:endParaRPr lang="en-US" sz="3600" dirty="0">
              <a:solidFill>
                <a:schemeClr val="accent1"/>
              </a:solidFill>
            </a:endParaRP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ООО НПК «ТехноПром» является одним из лидирующих предприятий, производящим оборудование для электрохимической защиты трубопроводов и металлических конструкций от коррозии.</a:t>
            </a:r>
          </a:p>
        </p:txBody>
      </p:sp>
      <p:pic>
        <p:nvPicPr>
          <p:cNvPr id="11" name="Рисунок 10" descr="Изображение выглядит как небо, здание, синий, вода&#10;&#10;Автоматически созданное описание">
            <a:extLst>
              <a:ext uri="{FF2B5EF4-FFF2-40B4-BE49-F238E27FC236}">
                <a16:creationId xmlns:a16="http://schemas.microsoft.com/office/drawing/2014/main" id="{2F873DAA-6879-4DD8-8726-A3E648C3C3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5086"/>
            <a:ext cx="5654842" cy="596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54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7695022-3E7D-4652-A992-0130D6C5C3C5}"/>
              </a:ext>
            </a:extLst>
          </p:cNvPr>
          <p:cNvSpPr txBox="1"/>
          <p:nvPr/>
        </p:nvSpPr>
        <p:spPr>
          <a:xfrm>
            <a:off x="346599" y="2113806"/>
            <a:ext cx="3831702" cy="37854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Мы</a:t>
            </a:r>
            <a:r>
              <a:rPr lang="en-US" dirty="0"/>
              <a:t> </a:t>
            </a:r>
            <a:r>
              <a:rPr lang="en-US" dirty="0" err="1"/>
              <a:t>занимаемся</a:t>
            </a:r>
            <a:r>
              <a:rPr lang="en-US" dirty="0"/>
              <a:t> </a:t>
            </a:r>
            <a:r>
              <a:rPr lang="en-US" dirty="0" err="1"/>
              <a:t>разработкой</a:t>
            </a:r>
            <a:r>
              <a:rPr lang="en-US" dirty="0"/>
              <a:t>, </a:t>
            </a:r>
            <a:r>
              <a:rPr lang="en-US" dirty="0" err="1"/>
              <a:t>производством</a:t>
            </a:r>
            <a:r>
              <a:rPr lang="en-US" dirty="0"/>
              <a:t> и </a:t>
            </a:r>
            <a:r>
              <a:rPr lang="en-US" dirty="0" err="1"/>
              <a:t>поставкой</a:t>
            </a:r>
            <a:r>
              <a:rPr lang="en-US" dirty="0"/>
              <a:t> </a:t>
            </a:r>
            <a:r>
              <a:rPr lang="en-US" dirty="0" err="1"/>
              <a:t>оборудования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комплексного</a:t>
            </a:r>
            <a:r>
              <a:rPr lang="en-US" dirty="0"/>
              <a:t> </a:t>
            </a:r>
            <a:r>
              <a:rPr lang="en-US" dirty="0" err="1"/>
              <a:t>решения</a:t>
            </a:r>
            <a:r>
              <a:rPr lang="en-US" dirty="0"/>
              <a:t> </a:t>
            </a:r>
            <a:r>
              <a:rPr lang="en-US" dirty="0" err="1"/>
              <a:t>проблем</a:t>
            </a:r>
            <a:r>
              <a:rPr lang="en-US" dirty="0"/>
              <a:t> </a:t>
            </a:r>
            <a:r>
              <a:rPr lang="en-US" dirty="0" err="1"/>
              <a:t>борьбы</a:t>
            </a:r>
            <a:r>
              <a:rPr lang="en-US" dirty="0"/>
              <a:t> с </a:t>
            </a:r>
            <a:r>
              <a:rPr lang="en-US" dirty="0" err="1"/>
              <a:t>коррозией</a:t>
            </a:r>
            <a:r>
              <a:rPr lang="ru-RU" dirty="0"/>
              <a:t> - комплектов системы электрохимической защиты (материалы)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pic>
        <p:nvPicPr>
          <p:cNvPr id="17" name="Рисунок 16" descr="Изображение выглядит как небо&#10;&#10;Автоматически созданное описание">
            <a:extLst>
              <a:ext uri="{FF2B5EF4-FFF2-40B4-BE49-F238E27FC236}">
                <a16:creationId xmlns:a16="http://schemas.microsoft.com/office/drawing/2014/main" id="{C08DB76B-B506-4939-B3F0-3A556F60F9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3" r="-1" b="-1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85263E1-8DDB-4A90-B197-32C569ED5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206"/>
            <a:ext cx="12192000" cy="502920"/>
          </a:xfrm>
          <a:prstGeom prst="rect">
            <a:avLst/>
          </a:prstGeom>
        </p:spPr>
      </p:pic>
      <p:pic>
        <p:nvPicPr>
          <p:cNvPr id="25" name="Рисунок 24" descr="Изображение выглядит как вод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40FEBCA3-E090-45F4-928C-F18509BA63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9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77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E5E5B1D8-3846-4C82-AF50-F686D249C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6829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87FF64-F05C-4E3F-868D-0F72F0293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57" y="661738"/>
            <a:ext cx="4904242" cy="5020066"/>
          </a:xfrm>
          <a:prstGeom prst="rect">
            <a:avLst/>
          </a:prstGeom>
        </p:spPr>
      </p:pic>
      <p:pic>
        <p:nvPicPr>
          <p:cNvPr id="9" name="Рисунок 8" descr="Изображение выглядит как монитор, небо, объект&#10;&#10;Автоматически созданное описание">
            <a:extLst>
              <a:ext uri="{FF2B5EF4-FFF2-40B4-BE49-F238E27FC236}">
                <a16:creationId xmlns:a16="http://schemas.microsoft.com/office/drawing/2014/main" id="{04D14582-5A9D-414E-9DB8-4D394C8F3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903" y="218814"/>
            <a:ext cx="2944974" cy="442924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объект&#10;&#10;Автоматически созданное описание">
            <a:extLst>
              <a:ext uri="{FF2B5EF4-FFF2-40B4-BE49-F238E27FC236}">
                <a16:creationId xmlns:a16="http://schemas.microsoft.com/office/drawing/2014/main" id="{15C3216B-07F3-4E9C-AD41-470AB093E7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299" y="6341942"/>
            <a:ext cx="3758368" cy="29724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A809F5-AAD5-4433-8E18-D78A8291B68D}"/>
              </a:ext>
            </a:extLst>
          </p:cNvPr>
          <p:cNvSpPr txBox="1"/>
          <p:nvPr/>
        </p:nvSpPr>
        <p:spPr>
          <a:xfrm>
            <a:off x="3501192" y="5605608"/>
            <a:ext cx="574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КИП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тип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D44C2F-6804-468C-A709-85CC2CB3CC8A}"/>
              </a:ext>
            </a:extLst>
          </p:cNvPr>
          <p:cNvSpPr txBox="1"/>
          <p:nvPr/>
        </p:nvSpPr>
        <p:spPr>
          <a:xfrm>
            <a:off x="4577749" y="5577641"/>
            <a:ext cx="574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КИП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тип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B1E85B-6FA8-47C5-8F25-BFE4DAC91DE5}"/>
              </a:ext>
            </a:extLst>
          </p:cNvPr>
          <p:cNvSpPr txBox="1"/>
          <p:nvPr/>
        </p:nvSpPr>
        <p:spPr>
          <a:xfrm>
            <a:off x="5463748" y="5577641"/>
            <a:ext cx="574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КИП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тип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8BAF62-8B07-42A0-B3FA-F7085B1751DB}"/>
              </a:ext>
            </a:extLst>
          </p:cNvPr>
          <p:cNvSpPr txBox="1"/>
          <p:nvPr/>
        </p:nvSpPr>
        <p:spPr>
          <a:xfrm>
            <a:off x="6270306" y="5610516"/>
            <a:ext cx="1035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КИП Винчестер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83BB3E-5E55-4C89-9390-1F6865CB4C08}"/>
              </a:ext>
            </a:extLst>
          </p:cNvPr>
          <p:cNvSpPr txBox="1"/>
          <p:nvPr/>
        </p:nvSpPr>
        <p:spPr>
          <a:xfrm>
            <a:off x="7346863" y="5577641"/>
            <a:ext cx="1035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КИП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Ковер</a:t>
            </a:r>
          </a:p>
        </p:txBody>
      </p:sp>
      <p:pic>
        <p:nvPicPr>
          <p:cNvPr id="20" name="Рисунок 19" descr="Изображение выглядит как небо&#10;&#10;Автоматически созданное описание">
            <a:extLst>
              <a:ext uri="{FF2B5EF4-FFF2-40B4-BE49-F238E27FC236}">
                <a16:creationId xmlns:a16="http://schemas.microsoft.com/office/drawing/2014/main" id="{FDCD4F96-99A5-41B6-990D-72C43BAE29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089" y="3304636"/>
            <a:ext cx="2033020" cy="1261875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цепь, электроника&#10;&#10;Автоматически созданное описание">
            <a:extLst>
              <a:ext uri="{FF2B5EF4-FFF2-40B4-BE49-F238E27FC236}">
                <a16:creationId xmlns:a16="http://schemas.microsoft.com/office/drawing/2014/main" id="{F6BB0B75-5C8A-425C-A0D6-711BC22D5F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840" y="1045916"/>
            <a:ext cx="1755518" cy="21338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C708B2A-0EB6-4F6E-8735-405F7CB29F76}"/>
              </a:ext>
            </a:extLst>
          </p:cNvPr>
          <p:cNvSpPr txBox="1"/>
          <p:nvPr/>
        </p:nvSpPr>
        <p:spPr>
          <a:xfrm>
            <a:off x="8833903" y="1121283"/>
            <a:ext cx="1256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accent1"/>
                </a:solidFill>
              </a:rPr>
              <a:t>Клеммная </a:t>
            </a:r>
          </a:p>
          <a:p>
            <a:pPr algn="r"/>
            <a:r>
              <a:rPr lang="ru-RU" sz="1600" dirty="0">
                <a:solidFill>
                  <a:schemeClr val="accent1"/>
                </a:solidFill>
              </a:rPr>
              <a:t>плата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858880-E485-455A-9EDF-DBA8795D2909}"/>
              </a:ext>
            </a:extLst>
          </p:cNvPr>
          <p:cNvSpPr txBox="1"/>
          <p:nvPr/>
        </p:nvSpPr>
        <p:spPr>
          <a:xfrm>
            <a:off x="7492546" y="2917763"/>
            <a:ext cx="2715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accent1"/>
                </a:solidFill>
              </a:rPr>
              <a:t>Ремонтный</a:t>
            </a:r>
          </a:p>
          <a:p>
            <a:pPr algn="r"/>
            <a:r>
              <a:rPr lang="ru-RU" sz="1600" dirty="0">
                <a:solidFill>
                  <a:schemeClr val="accent1"/>
                </a:solidFill>
              </a:rPr>
              <a:t>комплект ЗИП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2E819B-1FCF-40C3-B01F-71F5DAB31ACA}"/>
              </a:ext>
            </a:extLst>
          </p:cNvPr>
          <p:cNvSpPr txBox="1"/>
          <p:nvPr/>
        </p:nvSpPr>
        <p:spPr>
          <a:xfrm>
            <a:off x="8673190" y="4264722"/>
            <a:ext cx="31809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Комплектация ЗИП:</a:t>
            </a:r>
          </a:p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Набор инструментов;</a:t>
            </a:r>
          </a:p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Измерительные приборы;</a:t>
            </a:r>
          </a:p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Средства индивидуальной защиты;</a:t>
            </a:r>
          </a:p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Расходные материалы;</a:t>
            </a:r>
          </a:p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Метизы.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617AE44-7992-4636-937E-0F37E8FAA81B}"/>
              </a:ext>
            </a:extLst>
          </p:cNvPr>
          <p:cNvSpPr/>
          <p:nvPr/>
        </p:nvSpPr>
        <p:spPr>
          <a:xfrm>
            <a:off x="8453949" y="757139"/>
            <a:ext cx="53695" cy="52837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872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6DBE7F-5C6C-41A8-B64B-7AFA00E3EF05}"/>
              </a:ext>
            </a:extLst>
          </p:cNvPr>
          <p:cNvSpPr txBox="1"/>
          <p:nvPr/>
        </p:nvSpPr>
        <p:spPr>
          <a:xfrm>
            <a:off x="668997" y="2186374"/>
            <a:ext cx="19760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Повышение устойчивости стойки КИП к ультрафиолетовому облучению (УФ)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351CD3-17F4-4A6A-A464-84E8CEACB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81" y="1288146"/>
            <a:ext cx="899897" cy="8668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9D0F47-9397-4A6A-BAFD-99E76D035447}"/>
              </a:ext>
            </a:extLst>
          </p:cNvPr>
          <p:cNvSpPr txBox="1"/>
          <p:nvPr/>
        </p:nvSpPr>
        <p:spPr>
          <a:xfrm>
            <a:off x="4810069" y="5190746"/>
            <a:ext cx="16678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Влияние ультрафиолета на КИП других производителей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9DD2D3-B481-4EFD-9A65-5F5D0FCE23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13" y="3409049"/>
            <a:ext cx="1284577" cy="11827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0752CE6-2AE1-4BAE-831B-E9521D305331}"/>
              </a:ext>
            </a:extLst>
          </p:cNvPr>
          <p:cNvSpPr txBox="1"/>
          <p:nvPr/>
        </p:nvSpPr>
        <p:spPr>
          <a:xfrm>
            <a:off x="668996" y="4654460"/>
            <a:ext cx="1976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Повышение стойкости к тепловому воздействию</a:t>
            </a:r>
          </a:p>
          <a:p>
            <a:pPr algn="ctr"/>
            <a:r>
              <a:rPr lang="ru-RU" sz="1400" dirty="0"/>
              <a:t>ПВХ панелей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4FA4C8-4760-419E-B1C6-1D40BFE3F9CA}"/>
              </a:ext>
            </a:extLst>
          </p:cNvPr>
          <p:cNvSpPr txBox="1"/>
          <p:nvPr/>
        </p:nvSpPr>
        <p:spPr>
          <a:xfrm>
            <a:off x="6556377" y="1298131"/>
            <a:ext cx="520981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ВАЖНО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Каждая партия ПВХ панелей ООО НПК «ТЕХНОПРОМ» проходит обязательную проверку на стойкость к тепловому воздействию (испытания проводят раскаленной проволокой), ультрафиолетовому излучению, а так-же стойкость к механическим воздействиям.</a:t>
            </a:r>
            <a:endParaRPr lang="ru-RU" sz="1600" dirty="0">
              <a:solidFill>
                <a:schemeClr val="accent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E7AA456-4BCD-4063-BEB4-3E28B1E8F5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211" y="3542867"/>
            <a:ext cx="4061481" cy="2406108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внутренний, контроллер, видео, удаленный&#10;&#10;Автоматически созданное описание">
            <a:extLst>
              <a:ext uri="{FF2B5EF4-FFF2-40B4-BE49-F238E27FC236}">
                <a16:creationId xmlns:a16="http://schemas.microsoft.com/office/drawing/2014/main" id="{70282CA2-7AF1-4765-A6A9-73F476401E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783" y="279629"/>
            <a:ext cx="1932436" cy="603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2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книг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5BA3601C-EA75-4564-8564-C9D9699B3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64" y="-62254"/>
            <a:ext cx="3568396" cy="64225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15D07A-0C18-498F-BDF5-44C6FCB87BE1}"/>
              </a:ext>
            </a:extLst>
          </p:cNvPr>
          <p:cNvSpPr txBox="1"/>
          <p:nvPr/>
        </p:nvSpPr>
        <p:spPr>
          <a:xfrm>
            <a:off x="5306354" y="2428726"/>
            <a:ext cx="639602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accent1"/>
                </a:solidFill>
              </a:rPr>
              <a:t>НОВЫЙ</a:t>
            </a:r>
          </a:p>
          <a:p>
            <a:r>
              <a:rPr lang="ru-RU" sz="2800" dirty="0">
                <a:solidFill>
                  <a:schemeClr val="accent1"/>
                </a:solidFill>
              </a:rPr>
              <a:t>КИП ПВЕК Тип –2В (Винчестер)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Теперь грани изделия составляют 250 мм. Данное конструкторское решение позволило увеличить эксплуатационные возможности конструкции, ее надежность. </a:t>
            </a:r>
          </a:p>
        </p:txBody>
      </p:sp>
    </p:spTree>
    <p:extLst>
      <p:ext uri="{BB962C8B-B14F-4D97-AF65-F5344CB8AC3E}">
        <p14:creationId xmlns:p14="http://schemas.microsoft.com/office/powerpoint/2010/main" val="349088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внутренний, стена, следующий&#10;&#10;Автоматически созданное описание">
            <a:extLst>
              <a:ext uri="{FF2B5EF4-FFF2-40B4-BE49-F238E27FC236}">
                <a16:creationId xmlns:a16="http://schemas.microsoft.com/office/drawing/2014/main" id="{BD150E44-77A3-4DA5-AF21-EC8BD4DF89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54"/>
          <a:stretch/>
        </p:blipFill>
        <p:spPr>
          <a:xfrm flipH="1">
            <a:off x="982069" y="534188"/>
            <a:ext cx="2756383" cy="4698785"/>
          </a:xfrm>
          <a:prstGeom prst="rect">
            <a:avLst/>
          </a:prstGeom>
        </p:spPr>
      </p:pic>
      <p:pic>
        <p:nvPicPr>
          <p:cNvPr id="7" name="Рисунок 6" descr="Изображение выглядит как объект&#10;&#10;Автоматически созданное описание">
            <a:extLst>
              <a:ext uri="{FF2B5EF4-FFF2-40B4-BE49-F238E27FC236}">
                <a16:creationId xmlns:a16="http://schemas.microsoft.com/office/drawing/2014/main" id="{717F7388-47F7-4585-983A-2EA12B60DC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87" y="303272"/>
            <a:ext cx="2064246" cy="51606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522C8E-1C8A-4F0E-83C9-B9416D288248}"/>
              </a:ext>
            </a:extLst>
          </p:cNvPr>
          <p:cNvSpPr txBox="1"/>
          <p:nvPr/>
        </p:nvSpPr>
        <p:spPr>
          <a:xfrm>
            <a:off x="7772328" y="965297"/>
            <a:ext cx="42256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</a:rPr>
              <a:t>Материал анодных заземлителей комплектных: 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железокремнистый сплав –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ферросилид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коррозионностойкий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поликомпозит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Решение проблемы уязвимости контактного узла: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контактный узел рабочего электрода имеет серебряное покрытие, нанесенное гальваническим методом, толщиной 20 микрон;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в заземлителях с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ферросилидовым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электродом контактный узел заглублен в тело отливки;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внутренняя полость контактного узла изолируется полимерно-композитной смолой;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для предотвращения проникновения влаги по кабелю и со стороны электрода контактный узел дополнительно изолирован термоусаживаемой муфтой.</a:t>
            </a:r>
            <a:endParaRPr lang="ru-RU" sz="16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B5DF95-6656-4F7C-94A2-E36206B131C1}"/>
              </a:ext>
            </a:extLst>
          </p:cNvPr>
          <p:cNvSpPr txBox="1"/>
          <p:nvPr/>
        </p:nvSpPr>
        <p:spPr>
          <a:xfrm>
            <a:off x="4720590" y="5077330"/>
            <a:ext cx="2732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Поликомпозитный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электрод</a:t>
            </a:r>
          </a:p>
          <a:p>
            <a:pPr algn="ctr"/>
            <a:r>
              <a:rPr lang="ru-RU" sz="1600" dirty="0">
                <a:solidFill>
                  <a:schemeClr val="accent1"/>
                </a:solidFill>
              </a:rPr>
              <a:t>производство </a:t>
            </a:r>
          </a:p>
          <a:p>
            <a:pPr algn="ctr"/>
            <a:r>
              <a:rPr lang="ru-RU" sz="1600" dirty="0">
                <a:solidFill>
                  <a:schemeClr val="accent1"/>
                </a:solidFill>
              </a:rPr>
              <a:t>ООО НПК «ТЕХНОПРОМ»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2D28AE-97FB-43CB-8F1F-EE7D7B84F31F}"/>
              </a:ext>
            </a:extLst>
          </p:cNvPr>
          <p:cNvSpPr txBox="1"/>
          <p:nvPr/>
        </p:nvSpPr>
        <p:spPr>
          <a:xfrm>
            <a:off x="1187332" y="5077330"/>
            <a:ext cx="2732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Анодный заземлитель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комплектный АЗК</a:t>
            </a:r>
          </a:p>
          <a:p>
            <a:pPr algn="ctr"/>
            <a:r>
              <a:rPr lang="ru-RU" sz="1600" dirty="0">
                <a:solidFill>
                  <a:schemeClr val="accent1"/>
                </a:solidFill>
              </a:rPr>
              <a:t>производство </a:t>
            </a:r>
          </a:p>
          <a:p>
            <a:pPr algn="ctr"/>
            <a:r>
              <a:rPr lang="ru-RU" sz="1600" dirty="0">
                <a:solidFill>
                  <a:schemeClr val="accent1"/>
                </a:solidFill>
              </a:rPr>
              <a:t>ООО НПК «ТЕХНОПРОМ»</a:t>
            </a:r>
          </a:p>
        </p:txBody>
      </p:sp>
    </p:spTree>
    <p:extLst>
      <p:ext uri="{BB962C8B-B14F-4D97-AF65-F5344CB8AC3E}">
        <p14:creationId xmlns:p14="http://schemas.microsoft.com/office/powerpoint/2010/main" val="132703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инструмент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232F3FBA-5BA8-4A1B-ACCA-208A0BA2E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243192"/>
            <a:ext cx="10350228" cy="32004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4487DA-69AB-4AD0-A4AA-2D03DDFFE373}"/>
              </a:ext>
            </a:extLst>
          </p:cNvPr>
          <p:cNvSpPr txBox="1"/>
          <p:nvPr/>
        </p:nvSpPr>
        <p:spPr>
          <a:xfrm>
            <a:off x="264984" y="1839948"/>
            <a:ext cx="631091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accent1"/>
                </a:solidFill>
              </a:rPr>
              <a:t>НОВАЯ</a:t>
            </a:r>
          </a:p>
          <a:p>
            <a:r>
              <a:rPr lang="ru-RU" sz="4800" b="1" dirty="0">
                <a:solidFill>
                  <a:schemeClr val="accent1"/>
                </a:solidFill>
              </a:rPr>
              <a:t>РАЗРАБОТКА</a:t>
            </a:r>
          </a:p>
          <a:p>
            <a:r>
              <a:rPr lang="ru-RU" sz="2400" dirty="0" err="1">
                <a:solidFill>
                  <a:schemeClr val="accent1"/>
                </a:solidFill>
              </a:rPr>
              <a:t>Ферросилидовый</a:t>
            </a:r>
            <a:r>
              <a:rPr lang="ru-RU" sz="2400" dirty="0">
                <a:solidFill>
                  <a:schemeClr val="accent1"/>
                </a:solidFill>
              </a:rPr>
              <a:t> электрод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Анодный заземлитель состоит из малорастворимого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ферросилидового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электрода с формой сечения в виде шестигранной звезды, имеющий равноудаленные выступы, соединенные дугами, выгнутыми от центра электрода, контактного узла рабочего электрода, кабеля присоединения и термоусаживаемой муфты. </a:t>
            </a:r>
          </a:p>
          <a:p>
            <a:r>
              <a:rPr lang="ru-RU" sz="1600" dirty="0">
                <a:solidFill>
                  <a:schemeClr val="accent1"/>
                </a:solidFill>
              </a:rPr>
              <a:t>Благодаря форме сечения в виде шестигранной звезды площадь поверхности электрода анодного заземлителя увеличивается до 36% по сравнению с круглым сечением. Это позволяет повысить эффективность работы анодного заземлителя – его </a:t>
            </a:r>
            <a:r>
              <a:rPr lang="ru-RU" sz="1600" dirty="0" err="1">
                <a:solidFill>
                  <a:schemeClr val="accent1"/>
                </a:solidFill>
              </a:rPr>
              <a:t>токоотдачу</a:t>
            </a:r>
            <a:r>
              <a:rPr lang="ru-RU" sz="1600" dirty="0">
                <a:solidFill>
                  <a:schemeClr val="accent1"/>
                </a:solidFill>
              </a:rPr>
              <a:t> и снизить температуру нагрева электрода.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6C81F7-BFFC-4A4D-AEEB-562362C10E15}"/>
              </a:ext>
            </a:extLst>
          </p:cNvPr>
          <p:cNvSpPr txBox="1"/>
          <p:nvPr/>
        </p:nvSpPr>
        <p:spPr>
          <a:xfrm>
            <a:off x="7354962" y="3578019"/>
            <a:ext cx="450396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</a:rPr>
              <a:t>Основные преимущества:</a:t>
            </a:r>
          </a:p>
          <a:p>
            <a:r>
              <a:rPr lang="ru-RU" sz="1600" dirty="0">
                <a:solidFill>
                  <a:schemeClr val="accent1"/>
                </a:solidFill>
              </a:rPr>
              <a:t>Срок службы анодного заземлителя – </a:t>
            </a:r>
          </a:p>
          <a:p>
            <a:r>
              <a:rPr lang="ru-RU" sz="1600" dirty="0">
                <a:solidFill>
                  <a:schemeClr val="accent1"/>
                </a:solidFill>
              </a:rPr>
              <a:t>не менее 50 лет.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Номинальная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токоотдача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анодного  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заземлителя – 6,5 А. 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Переходное сопротивление анод-кабель -  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не более 0,035 Ом. 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Скорость анодного растворения материала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рабочего электрода - не более 0,1 кг/ (А*год).</a:t>
            </a:r>
          </a:p>
        </p:txBody>
      </p:sp>
    </p:spTree>
    <p:extLst>
      <p:ext uri="{BB962C8B-B14F-4D97-AF65-F5344CB8AC3E}">
        <p14:creationId xmlns:p14="http://schemas.microsoft.com/office/powerpoint/2010/main" val="4035078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EEE968-D4B5-4DF4-BF14-E8DD88F0D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6614"/>
            <a:ext cx="12192000" cy="46299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3A1B84-F7E1-4767-AB01-0F8EF19C0DFF}"/>
              </a:ext>
            </a:extLst>
          </p:cNvPr>
          <p:cNvSpPr txBox="1"/>
          <p:nvPr/>
        </p:nvSpPr>
        <p:spPr>
          <a:xfrm>
            <a:off x="4717915" y="1025491"/>
            <a:ext cx="73735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Защита трубопроводов при прокладке в городской черте, под автомобильными и железными дорогами, а также под водными преградами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гелевым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протяженным анодным заземлителем.</a:t>
            </a:r>
          </a:p>
          <a:p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Монтаж осуществляется методом горизонтально-направленного бурения.</a:t>
            </a:r>
          </a:p>
        </p:txBody>
      </p:sp>
      <p:pic>
        <p:nvPicPr>
          <p:cNvPr id="8" name="Рисунок 7" descr="Изображение выглядит как электроника&#10;&#10;Автоматически созданное описание">
            <a:extLst>
              <a:ext uri="{FF2B5EF4-FFF2-40B4-BE49-F238E27FC236}">
                <a16:creationId xmlns:a16="http://schemas.microsoft.com/office/drawing/2014/main" id="{314AC474-9B05-42CA-925C-18B1E6526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9" y="1564100"/>
            <a:ext cx="4206249" cy="231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7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868</TotalTime>
  <Words>522</Words>
  <Application>Microsoft Office PowerPoint</Application>
  <PresentationFormat>Широкоэкранный</PresentationFormat>
  <Paragraphs>67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Aleksandr Chumanov</dc:creator>
  <cp:lastModifiedBy>Довгаль Сергей</cp:lastModifiedBy>
  <cp:revision>42</cp:revision>
  <dcterms:created xsi:type="dcterms:W3CDTF">2019-05-23T09:15:22Z</dcterms:created>
  <dcterms:modified xsi:type="dcterms:W3CDTF">2019-05-28T22:51:21Z</dcterms:modified>
</cp:coreProperties>
</file>