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278" r:id="rId5"/>
    <p:sldId id="276" r:id="rId6"/>
    <p:sldId id="277" r:id="rId7"/>
    <p:sldId id="279" r:id="rId8"/>
    <p:sldId id="261" r:id="rId9"/>
    <p:sldId id="268" r:id="rId10"/>
    <p:sldId id="281" r:id="rId11"/>
    <p:sldId id="295" r:id="rId12"/>
    <p:sldId id="294" r:id="rId13"/>
    <p:sldId id="282" r:id="rId14"/>
    <p:sldId id="284" r:id="rId15"/>
    <p:sldId id="285" r:id="rId16"/>
    <p:sldId id="287" r:id="rId17"/>
    <p:sldId id="288" r:id="rId18"/>
    <p:sldId id="289" r:id="rId19"/>
    <p:sldId id="291" r:id="rId20"/>
    <p:sldId id="292" r:id="rId21"/>
    <p:sldId id="296" r:id="rId22"/>
    <p:sldId id="293" r:id="rId23"/>
    <p:sldId id="273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 showGuides="1">
      <p:cViewPr varScale="1">
        <p:scale>
          <a:sx n="92" d="100"/>
          <a:sy n="92" d="100"/>
        </p:scale>
        <p:origin x="-29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8A5A4-4B93-41BD-B266-93B1FFAEBD0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C193A-5423-4D0F-83DD-568F0DBC0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1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png"/><Relationship Id="rId18" Type="http://schemas.openxmlformats.org/officeDocument/2006/relationships/image" Target="../media/image37.gif"/><Relationship Id="rId26" Type="http://schemas.openxmlformats.org/officeDocument/2006/relationships/image" Target="../media/image45.jpeg"/><Relationship Id="rId3" Type="http://schemas.openxmlformats.org/officeDocument/2006/relationships/image" Target="../media/image23.png"/><Relationship Id="rId21" Type="http://schemas.openxmlformats.org/officeDocument/2006/relationships/image" Target="../media/image40.jpe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17" Type="http://schemas.openxmlformats.org/officeDocument/2006/relationships/image" Target="../media/image36.gif"/><Relationship Id="rId25" Type="http://schemas.openxmlformats.org/officeDocument/2006/relationships/image" Target="../media/image44.jpeg"/><Relationship Id="rId2" Type="http://schemas.openxmlformats.org/officeDocument/2006/relationships/image" Target="../media/image14.png"/><Relationship Id="rId16" Type="http://schemas.openxmlformats.org/officeDocument/2006/relationships/image" Target="../media/image35.png"/><Relationship Id="rId20" Type="http://schemas.openxmlformats.org/officeDocument/2006/relationships/image" Target="../media/image39.jpeg"/><Relationship Id="rId29" Type="http://schemas.openxmlformats.org/officeDocument/2006/relationships/image" Target="../media/image4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gif"/><Relationship Id="rId15" Type="http://schemas.openxmlformats.org/officeDocument/2006/relationships/image" Target="../media/image34.jpeg"/><Relationship Id="rId23" Type="http://schemas.openxmlformats.org/officeDocument/2006/relationships/image" Target="../media/image42.png"/><Relationship Id="rId28" Type="http://schemas.openxmlformats.org/officeDocument/2006/relationships/image" Target="../media/image47.jpeg"/><Relationship Id="rId10" Type="http://schemas.openxmlformats.org/officeDocument/2006/relationships/image" Target="../media/image29.jpeg"/><Relationship Id="rId19" Type="http://schemas.openxmlformats.org/officeDocument/2006/relationships/image" Target="../media/image38.png"/><Relationship Id="rId4" Type="http://schemas.openxmlformats.org/officeDocument/2006/relationships/image" Target="../media/image16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Relationship Id="rId22" Type="http://schemas.openxmlformats.org/officeDocument/2006/relationships/image" Target="../media/image41.png"/><Relationship Id="rId27" Type="http://schemas.openxmlformats.org/officeDocument/2006/relationships/image" Target="../media/image46.jpeg"/><Relationship Id="rId30" Type="http://schemas.openxmlformats.org/officeDocument/2006/relationships/image" Target="../media/image49.jpe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pic>
        <p:nvPicPr>
          <p:cNvPr id="8194" name="Picture 2" descr="T:\Marketing\Презентации\2015 НОВЫЙ ШАБЛОН\IT_PPT_template_Folder\Лого\all_logo-3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499742"/>
            <a:ext cx="215232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7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_eng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11960" y="205979"/>
            <a:ext cx="3384376" cy="8572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3"/>
              </a:buBlip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251520" y="1749028"/>
            <a:ext cx="2664296" cy="305497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3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8650" indent="-171450">
              <a:buClr>
                <a:srgbClr val="C00000"/>
              </a:buClr>
              <a:buFontTx/>
              <a:buBlip>
                <a:blip r:embed="rId4"/>
              </a:buBlip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3"/>
          </p:nvPr>
        </p:nvSpPr>
        <p:spPr>
          <a:xfrm>
            <a:off x="2987824" y="1749028"/>
            <a:ext cx="2664296" cy="305497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3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8650" indent="-171450">
              <a:buClr>
                <a:srgbClr val="C00000"/>
              </a:buClr>
              <a:buFontTx/>
              <a:buBlip>
                <a:blip r:embed="rId4"/>
              </a:buBlip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4"/>
          </p:nvPr>
        </p:nvSpPr>
        <p:spPr>
          <a:xfrm>
            <a:off x="5724128" y="1749028"/>
            <a:ext cx="2664296" cy="305497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3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8650" indent="-171450">
              <a:buClr>
                <a:srgbClr val="C00000"/>
              </a:buClr>
              <a:buFontTx/>
              <a:buBlip>
                <a:blip r:embed="rId4"/>
              </a:buBlip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Picture 3" descr="T:\Marketing\Презентации\2015 НОВЫЙ ШАБЛОН\IT_PPT_template_Folder\logo-0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1" y="266155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79512" y="77155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ENGINEERING SOLUTIONS AND TECHNOLOGIES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Picture 2" descr="T:\Marketing\Презентации\2015 НОВЫЙ ШАБЛОН\IT_PPT_template_Folder\Лого\all_logo-2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7198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3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_eng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5736" y="348037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"/>
          </p:nvPr>
        </p:nvSpPr>
        <p:spPr>
          <a:xfrm>
            <a:off x="2195736" y="339502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2195736" y="390542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3" descr="T:\Marketing\Презентации\2015 НОВЫЙ ШАБЛОН\IT_PPT_template_Folder\logo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1" y="266155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Picture 2" descr="T:\Marketing\Презентации\2015 НОВЫЙ ШАБЛОН\IT_PPT_template_Folder\Лого\all_logo-2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7198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936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труктура ру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www.intratool.com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79512" y="78608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СТРУКТУРА</a:t>
            </a:r>
            <a:r>
              <a:rPr kumimoji="0" lang="ru-RU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ГРУППЫ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3" descr="T:\Marketing\Презентации\2015 НОВЫЙ ШАБЛОН\IT_PPT_template_Folder\it_r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944562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398790" y="1419622"/>
            <a:ext cx="1111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solidFill>
                  <a:srgbClr val="C00000"/>
                </a:solidFill>
              </a:rPr>
              <a:t>Группа компаний </a:t>
            </a:r>
            <a:r>
              <a:rPr lang="en-US" sz="800" b="1" dirty="0" smtClean="0">
                <a:solidFill>
                  <a:srgbClr val="C00000"/>
                </a:solidFill>
              </a:rPr>
              <a:t>INTRATOOL </a:t>
            </a:r>
            <a:r>
              <a:rPr lang="en-US" sz="800" dirty="0" smtClean="0"/>
              <a:t>- </a:t>
            </a:r>
            <a:r>
              <a:rPr lang="ru-RU" sz="800" dirty="0" smtClean="0"/>
              <a:t>Российская инжиниринговая корпорация, деятельность которой направлена на создание, поддержку и развитие инфраструктуры предприятий ТЭК.</a:t>
            </a:r>
            <a:endParaRPr lang="ru-RU" sz="8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11228" y="3795886"/>
            <a:ext cx="129614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Основана в 2002 году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800 сотрудников  </a:t>
            </a:r>
          </a:p>
          <a:p>
            <a:endParaRPr lang="ru-RU" sz="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11228" y="4267441"/>
            <a:ext cx="192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Более 20 представительств по России, СНГ и странам дальнего зарубежья </a:t>
            </a:r>
          </a:p>
          <a:p>
            <a:endParaRPr lang="ru-RU" sz="800" dirty="0"/>
          </a:p>
        </p:txBody>
      </p:sp>
      <p:pic>
        <p:nvPicPr>
          <p:cNvPr id="4" name="Picture 2" descr="T:\Marketing\Презентации\2015 НОВЫЙ ШАБЛОН\struct2016-08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56" y="120978"/>
            <a:ext cx="10480152" cy="497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144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труктура ру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www.intratool.com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79512" y="69954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СТРУКТУРА</a:t>
            </a:r>
            <a:r>
              <a:rPr kumimoji="0" lang="ru-RU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ГРУППЫ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3" descr="T:\Marketing\Презентации\2015 НОВЫЙ ШАБЛОН\IT_PPT_template_Folder\it_r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944562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79512" y="987574"/>
            <a:ext cx="1111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solidFill>
                  <a:srgbClr val="C00000"/>
                </a:solidFill>
              </a:rPr>
              <a:t>Группа компаний </a:t>
            </a:r>
            <a:r>
              <a:rPr lang="en-US" sz="800" b="1" dirty="0" smtClean="0">
                <a:solidFill>
                  <a:srgbClr val="C00000"/>
                </a:solidFill>
              </a:rPr>
              <a:t>INTRATOOL </a:t>
            </a:r>
            <a:r>
              <a:rPr lang="en-US" sz="800" dirty="0" smtClean="0"/>
              <a:t>- </a:t>
            </a:r>
            <a:r>
              <a:rPr lang="ru-RU" sz="800" dirty="0" smtClean="0"/>
              <a:t>Российская инжиниринговая корпорация, деятельность которой направлена на создание, поддержку и развитие инфраструктуры предприятий ТЭК.</a:t>
            </a:r>
            <a:endParaRPr lang="ru-RU" sz="8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79512" y="3795886"/>
            <a:ext cx="129614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Основана в 2002 году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Более 900 сотрудников  </a:t>
            </a:r>
          </a:p>
          <a:p>
            <a:endParaRPr lang="ru-RU" sz="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79512" y="4267441"/>
            <a:ext cx="192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Более 20 представительств по России, СНГ и странам дальнего зарубежья </a:t>
            </a:r>
          </a:p>
          <a:p>
            <a:endParaRPr lang="ru-RU" sz="800" dirty="0"/>
          </a:p>
        </p:txBody>
      </p:sp>
      <p:pic>
        <p:nvPicPr>
          <p:cNvPr id="1026" name="Picture 2" descr="T:\Marketing\Презентации\Структуры для презентаций\Структура от 09.06.2016 рус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0538"/>
            <a:ext cx="10614213" cy="50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1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ucture_e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www.intratool.com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84051" y="69954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GROUP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STRUCTURE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3" descr="T:\Marketing\Презентации\2015 НОВЫЙ ШАБЛОН\IT_PPT_template_Folder\logo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1" y="266155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398791" y="1563638"/>
            <a:ext cx="10048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C00000"/>
                </a:solidFill>
              </a:rPr>
              <a:t>INTRATOOL</a:t>
            </a:r>
            <a:r>
              <a:rPr lang="ru-RU" sz="800" b="1" dirty="0" smtClean="0">
                <a:solidFill>
                  <a:srgbClr val="C00000"/>
                </a:solidFill>
              </a:rPr>
              <a:t> </a:t>
            </a:r>
            <a:r>
              <a:rPr lang="en-US" sz="800" b="1" dirty="0" smtClean="0">
                <a:solidFill>
                  <a:srgbClr val="C00000"/>
                </a:solidFill>
              </a:rPr>
              <a:t>Group </a:t>
            </a:r>
            <a:r>
              <a:rPr lang="en-US" sz="800" dirty="0" smtClean="0">
                <a:solidFill>
                  <a:prstClr val="black"/>
                </a:solidFill>
              </a:rPr>
              <a:t>– a Russian engineering  corporation whose core activity is construction, support and development of production facilities for oil and gas companies. </a:t>
            </a:r>
            <a:endParaRPr lang="ru-RU" sz="800" b="1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7544" y="3937589"/>
            <a:ext cx="1296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Established in 2002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800 specialists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More than 20 representative offices</a:t>
            </a:r>
          </a:p>
          <a:p>
            <a:endParaRPr lang="ru-RU" sz="800" dirty="0">
              <a:solidFill>
                <a:srgbClr val="C00000"/>
              </a:solidFill>
            </a:endParaRPr>
          </a:p>
        </p:txBody>
      </p:sp>
      <p:pic>
        <p:nvPicPr>
          <p:cNvPr id="2" name="Picture 2" descr="T:\Marketing\Презентации\2015 НОВЫЙ ШАБЛОН\struct2016eng-0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740"/>
            <a:ext cx="10221083" cy="48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740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ucture_e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www.intratool.com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84051" y="69954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GROUP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STRUCTURE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3" descr="T:\Marketing\Презентации\2015 НОВЫЙ ШАБЛОН\IT_PPT_template_Folder\logo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1" y="266155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398791" y="1563638"/>
            <a:ext cx="10048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C00000"/>
                </a:solidFill>
              </a:rPr>
              <a:t>INTRATOOL</a:t>
            </a:r>
            <a:r>
              <a:rPr lang="ru-RU" sz="800" b="1" dirty="0" smtClean="0">
                <a:solidFill>
                  <a:srgbClr val="C00000"/>
                </a:solidFill>
              </a:rPr>
              <a:t> </a:t>
            </a:r>
            <a:r>
              <a:rPr lang="en-US" sz="800" b="1" dirty="0" smtClean="0">
                <a:solidFill>
                  <a:srgbClr val="C00000"/>
                </a:solidFill>
              </a:rPr>
              <a:t>Group </a:t>
            </a:r>
            <a:r>
              <a:rPr lang="en-US" sz="800" dirty="0" smtClean="0">
                <a:solidFill>
                  <a:prstClr val="black"/>
                </a:solidFill>
              </a:rPr>
              <a:t>– a Russian engineering  corporation whose core activity is construction, support and development of production facilities for oil and gas companies. </a:t>
            </a:r>
            <a:endParaRPr lang="ru-RU" sz="800" b="1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7544" y="3937589"/>
            <a:ext cx="1296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Established in 2002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800 specialists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More than 20 representative offices</a:t>
            </a:r>
          </a:p>
          <a:p>
            <a:endParaRPr lang="ru-RU" sz="800" dirty="0">
              <a:solidFill>
                <a:srgbClr val="C00000"/>
              </a:solidFill>
            </a:endParaRPr>
          </a:p>
        </p:txBody>
      </p:sp>
      <p:pic>
        <p:nvPicPr>
          <p:cNvPr id="2" name="Picture 2" descr="T:\Marketing\Презентации\2015 НОВЫЙ ШАБЛОН\struct2016eng-0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740"/>
            <a:ext cx="10221083" cy="48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3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еография ру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www.intratool.com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 descr="T:\Marketing\Презентации\2015 НОВЫЙ ШАБЛОН\IT_PPT_template_Folder\geography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236562"/>
            <a:ext cx="7702368" cy="433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T:\Marketing\Презентации\2015 НОВЫЙ ШАБЛОН\IT_PPT_template_Folder\it_ru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944562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84051" y="77155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ГЕОГРАФИЯ</a:t>
            </a:r>
            <a:r>
              <a:rPr kumimoji="0" lang="ru-RU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ГРУППЫ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84051" y="3236772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ЗАКАЗЧИКИ</a:t>
            </a:r>
          </a:p>
        </p:txBody>
      </p:sp>
      <p:pic>
        <p:nvPicPr>
          <p:cNvPr id="10" name="Picture 7" descr="C:\Users\DemidovaNN\Desktop\Рисунок2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08536"/>
            <a:ext cx="9001000" cy="117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ography_e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www.intratool.com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84051" y="77155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GROUP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GEOGRAPHY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9" name="Picture 3" descr="T:\Marketing\Презентации\2015 НОВЫЙ ШАБЛОН\IT_PPT_template_Folder\geography-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84" y="-20538"/>
            <a:ext cx="716658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T:\Marketing\Презентации\2015 НОВЫЙ ШАБЛОН\IT_PPT_template_Folder\logo-0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1" y="266155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03071" y="307580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OUR CLIENTS</a:t>
            </a:r>
            <a:endParaRPr kumimoji="0" lang="ru-RU" sz="9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35496" y="3445138"/>
            <a:ext cx="9001000" cy="1358860"/>
            <a:chOff x="35496" y="3445138"/>
            <a:chExt cx="9001000" cy="1358860"/>
          </a:xfrm>
        </p:grpSpPr>
        <p:sp>
          <p:nvSpPr>
            <p:cNvPr id="2" name="Прямоугольник 1"/>
            <p:cNvSpPr/>
            <p:nvPr userDrawn="1"/>
          </p:nvSpPr>
          <p:spPr>
            <a:xfrm>
              <a:off x="35496" y="3445138"/>
              <a:ext cx="9001000" cy="1358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 descr="D:\old\08 - Дэйлики\Prezentacia dlya Chekaleva\Логотипы\yanos-logo-en.gif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0221" y="4025029"/>
              <a:ext cx="514540" cy="130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D:\old\08 - Дэйлики\Prezentacia dlya Chekaleva\Логотипы\Taneco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15" y="4468057"/>
              <a:ext cx="572694" cy="146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D:\old\08 - Дэйлики\Prezentacia dlya Chekaleva\Логотипы\severstal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7085" y="4432552"/>
              <a:ext cx="498211" cy="217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D:\old\08 - Дэйлики\Prezentacia dlya Chekaleva\Логотипы\Russneft.gif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639" y="3991488"/>
              <a:ext cx="474014" cy="197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D:\old\08 - Дэйлики\Prezentacia dlya Chekaleva\Логотипы\Rosneft.pn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537226"/>
              <a:ext cx="373002" cy="247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D:\old\08 - Дэйлики\Prezentacia dlya Chekaleva\Логотипы\omk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205" y="4353778"/>
              <a:ext cx="429721" cy="375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D:\old\08 - Дэйлики\Prezentacia dlya Chekaleva\Логотипы\norilsk-nickel-logo.png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3472" y="4415643"/>
              <a:ext cx="409181" cy="251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D:\old\08 - Дэйлики\Prezentacia dlya Chekaleva\Логотипы\logo_tatneft.jpg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068" y="4010675"/>
              <a:ext cx="463375" cy="159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3" descr="D:\old\08 - Дэйлики\Prezentacia dlya Chekaleva\Логотипы\logo_nord_stream.jp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488" y="4021926"/>
              <a:ext cx="639534" cy="136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4" descr="D:\old\08 - Дэйлики\Prezentacia dlya Chekaleva\Логотипы\log-bonat.jpg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4" t="24342" r="9353" b="29276"/>
            <a:stretch/>
          </p:blipFill>
          <p:spPr bwMode="auto">
            <a:xfrm>
              <a:off x="256558" y="4414166"/>
              <a:ext cx="573591" cy="254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5" descr="D:\old\08 - Дэйлики\Prezentacia dlya Chekaleva\Логотипы\gazpromneft.jpg"/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17" b="20989"/>
            <a:stretch/>
          </p:blipFill>
          <p:spPr bwMode="auto">
            <a:xfrm>
              <a:off x="3131899" y="3537226"/>
              <a:ext cx="456684" cy="256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6" descr="D:\old\08 - Дэйлики\Prezentacia dlya Chekaleva\Логотипы\gazprom_logo_4046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553" y="3537226"/>
              <a:ext cx="378834" cy="199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7" descr="D:\old\08 - Дэйлики\Prezentacia dlya Chekaleva\Логотипы\ENL_operator_logo_eng.gif"/>
            <p:cNvPicPr>
              <a:picLocks noChangeAspect="1" noChangeArrowheads="1"/>
            </p:cNvPicPr>
            <p:nvPr userDrawn="1"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73"/>
            <a:stretch/>
          </p:blipFill>
          <p:spPr bwMode="auto">
            <a:xfrm>
              <a:off x="4026102" y="4438208"/>
              <a:ext cx="781937" cy="20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8" descr="D:\old\08 - Дэйлики\Prezentacia dlya Chekaleva\Логотипы\alrosa.gif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204" y="3989385"/>
              <a:ext cx="440088" cy="201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9" descr="D:\old\08 - Дэйлики\Prezentacia dlya Chekaleva\Логотипы\agip_kco.png"/>
            <p:cNvPicPr>
              <a:picLocks noChangeAspect="1" noChangeArrowheads="1"/>
            </p:cNvPicPr>
            <p:nvPr userDrawn="1"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21" b="25781"/>
            <a:stretch/>
          </p:blipFill>
          <p:spPr bwMode="auto">
            <a:xfrm>
              <a:off x="5960482" y="3537226"/>
              <a:ext cx="562546" cy="193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0" descr="D:\old\08 - Дэйлики\Prezentacia dlya Chekaleva\Логотипы\20110718025157!Sakhalin_Energy_Logo_01072008.jpg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614" y="3537226"/>
              <a:ext cx="306756" cy="306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1" descr="D:\old\08 - Дэйлики\Prezentacia dlya Chekaleva\Логотипы\220px-Surgutneftegas_logo.jpg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831" y="4469193"/>
              <a:ext cx="793836" cy="144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D:\old\08 - Дэйлики\Prezentacia dlya Chekaleva\Логотипы\Transneft.png"/>
            <p:cNvPicPr>
              <a:picLocks noChangeAspect="1" noChangeArrowheads="1"/>
            </p:cNvPicPr>
            <p:nvPr userDrawn="1"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9" t="24205" r="14528" b="27841"/>
            <a:stretch/>
          </p:blipFill>
          <p:spPr bwMode="auto">
            <a:xfrm>
              <a:off x="7098059" y="3537226"/>
              <a:ext cx="427306" cy="209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3" descr="D:\old\08 - Дэйлики\Prezentacia dlya Chekaleva\Логотипы\vniigaz-en-2.png"/>
            <p:cNvPicPr>
              <a:picLocks noChangeAspect="1" noChangeArrowheads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418" y="3537226"/>
              <a:ext cx="403450" cy="200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4" descr="D:\old\08 - Дэйлики\Prezentacia dlya Chekaleva\Логотипы\Sibur.png"/>
            <p:cNvPicPr>
              <a:picLocks noChangeAspect="1" noChangeArrowheads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69" y="3993425"/>
              <a:ext cx="520503" cy="193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5" descr="D:\old\08 - Дэйлики\Prezentacia dlya Chekaleva\Логотипы\kaztransoil_new2013.jpg"/>
            <p:cNvPicPr>
              <a:picLocks noChangeAspect="1" noChangeArrowheads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3537226"/>
              <a:ext cx="614275" cy="184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6" descr="D:\old\08 - Дэйлики\Prezentacia dlya Chekaleva\Логотипы\LogoFA.jpg"/>
            <p:cNvPicPr>
              <a:picLocks noChangeAspect="1" noChangeArrowheads="1"/>
            </p:cNvPicPr>
            <p:nvPr userDrawn="1"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0" t="11226" r="9156" b="17055"/>
            <a:stretch/>
          </p:blipFill>
          <p:spPr bwMode="auto">
            <a:xfrm>
              <a:off x="2318161" y="4357663"/>
              <a:ext cx="461868" cy="367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7" descr="D:\old\08 - Дэйлики\Prezentacia dlya Chekaleva\Логотипы\lukoil.jpg"/>
            <p:cNvPicPr>
              <a:picLocks noChangeAspect="1" noChangeArrowheads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125" y="4008931"/>
              <a:ext cx="526883" cy="162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0" descr="D:\old\08 - Дэйлики\Prezentacia dlya Chekaleva\Логотипы\1285574054_rosatom.jpg"/>
            <p:cNvPicPr>
              <a:picLocks noChangeAspect="1" noChangeArrowheads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849" y="3918487"/>
              <a:ext cx="430080" cy="343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1" descr="D:\old\08 - Дэйлики\Prezentacia dlya Chekaleva\Логотипы\башнефть.jpg"/>
            <p:cNvPicPr>
              <a:picLocks noChangeAspect="1" noChangeArrowheads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325" y="4492990"/>
              <a:ext cx="671660" cy="96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3" descr="D:\old\08 - Дэйлики\Prezentacia dlya Chekaleva\Логотипы\tengizchevroil_logo_290414.jpg"/>
            <p:cNvPicPr>
              <a:picLocks noChangeAspect="1" noChangeArrowheads="1"/>
            </p:cNvPicPr>
            <p:nvPr userDrawn="1"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87" t="4584" r="10799" b="5974"/>
            <a:stretch/>
          </p:blipFill>
          <p:spPr bwMode="auto">
            <a:xfrm>
              <a:off x="5045401" y="3537226"/>
              <a:ext cx="340050" cy="323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321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Т_главный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T:\Marketing\Фотографии\!DepositPhotos\Depositphotos_15747843_orig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6" r="45832" b="1654"/>
          <a:stretch/>
        </p:blipFill>
        <p:spPr bwMode="auto">
          <a:xfrm>
            <a:off x="4644008" y="-7273"/>
            <a:ext cx="4499992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:\Marketing\Презентации\2015 НОВЫЙ ШАБЛОН\IT_PPT_template_Folder\il-04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73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99591" y="2499742"/>
            <a:ext cx="3587629" cy="12211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7170" name="Picture 2" descr="T:\Marketing\Презентации\2015 НОВЫЙ ШАБЛОН\IT_PPT_template_Folder\Лого\all_logo-26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93" y="1598619"/>
            <a:ext cx="1512168" cy="60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:\Marketing\Презентации\2015 НОВЫЙ ШАБЛОН\IT_PPT_template_Folder\Лого\all_logo-33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80" y="3867894"/>
            <a:ext cx="1536029" cy="61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2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ИТ_главный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:\Marketing\Фотографии\!DepositPhotos\Depositphotos_38215569_origin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92" y="-92546"/>
            <a:ext cx="7611694" cy="50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:\Marketing\Презентации\2015 НОВЫЙ ШАБЛОН\IT_PPT_template_Folder\fon-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-20538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99592" y="2139702"/>
            <a:ext cx="2808312" cy="12211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363838"/>
            <a:ext cx="2808312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4" name="Picture 3" descr="T:\Marketing\Презентации\2015 НОВЫЙ ШАБЛОН\IT_PPT_template_Folder\it_ru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57" y="432162"/>
            <a:ext cx="132509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8" name="Picture 2" descr="T:\Marketing\Презентации\2015 НОВЫЙ ШАБЛОН\IT_PPT_template_Folder\Лого\all_logo-09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37808"/>
            <a:ext cx="1728192" cy="69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3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Т_рус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3" descr="T:\Marketing\Презентации\2015 НОВЫЙ ШАБЛОН\IT_PPT_template_Folder\it_r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944562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83768" y="205979"/>
            <a:ext cx="5112568" cy="8572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4"/>
              </a:buBlip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483768" y="1200151"/>
            <a:ext cx="6203032" cy="339447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rgbClr val="C00000"/>
              </a:buClr>
              <a:buFontTx/>
              <a:buBlip>
                <a:blip r:embed="rId5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79512" y="77155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ИНЖЕНЕРНЫЕ РЕШЕНИЯ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И ТЕХНОЛОГИИ</a:t>
            </a:r>
            <a:endParaRPr kumimoji="0" lang="ru-RU" sz="9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2" name="Picture 2" descr="T:\Marketing\Презентации\2015 НОВЫЙ ШАБЛОН\IT_PPT_template_Folder\Лого\all_logo-09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22656"/>
            <a:ext cx="1079500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39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Т_рус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3" descr="T:\Marketing\Презентации\2015 НОВЫЙ ШАБЛОН\IT_PPT_template_Folder\it_r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944562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11960" y="205979"/>
            <a:ext cx="3384376" cy="8572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4"/>
              </a:buBlip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251520" y="1749028"/>
            <a:ext cx="2664296" cy="305497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4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8650" indent="-171450">
              <a:buClr>
                <a:srgbClr val="C00000"/>
              </a:buClr>
              <a:buFontTx/>
              <a:buBlip>
                <a:blip r:embed="rId5"/>
              </a:buBlip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3"/>
          </p:nvPr>
        </p:nvSpPr>
        <p:spPr>
          <a:xfrm>
            <a:off x="2987824" y="1749028"/>
            <a:ext cx="2664296" cy="305497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4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8650" indent="-171450">
              <a:buClr>
                <a:srgbClr val="C00000"/>
              </a:buClr>
              <a:buFontTx/>
              <a:buBlip>
                <a:blip r:embed="rId5"/>
              </a:buBlip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4"/>
          </p:nvPr>
        </p:nvSpPr>
        <p:spPr>
          <a:xfrm>
            <a:off x="5724128" y="1749028"/>
            <a:ext cx="2664296" cy="305497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4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8650" indent="-171450">
              <a:buClr>
                <a:srgbClr val="C00000"/>
              </a:buClr>
              <a:buFontTx/>
              <a:buBlip>
                <a:blip r:embed="rId5"/>
              </a:buBlip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79512" y="77155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ИНЖЕНЕРНЫЕ РЕШЕНИЯ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И ТЕХНОЛОГИИ</a:t>
            </a:r>
            <a:endParaRPr kumimoji="0" lang="ru-RU" sz="9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Picture 2" descr="T:\Marketing\Презентации\2015 НОВЫЙ ШАБЛОН\IT_PPT_template_Folder\Лого\all_logo-09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22656"/>
            <a:ext cx="1079500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Т_рус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3" descr="T:\Marketing\Презентации\2015 НОВЫЙ ШАБЛОН\IT_PPT_template_Folder\it_r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944562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5736" y="348037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"/>
          </p:nvPr>
        </p:nvSpPr>
        <p:spPr>
          <a:xfrm>
            <a:off x="2195736" y="339502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2195736" y="390542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Picture 2" descr="T:\Marketing\Презентации\2015 НОВЫЙ ШАБЛОН\IT_PPT_template_Folder\Лого\all_logo-09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22656"/>
            <a:ext cx="1079500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56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ИЛ_англ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:\Marketing\Фотографии\!DepositPhotos\Depositphotos_15747843_orig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6" r="45832" b="1654"/>
          <a:stretch/>
        </p:blipFill>
        <p:spPr bwMode="auto">
          <a:xfrm>
            <a:off x="4644008" y="-7273"/>
            <a:ext cx="4499992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:\Marketing\Презентации\2015 НОВЫЙ ШАБЛОН\IT_PPT_template_Folder\il-04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73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99592" y="2499742"/>
            <a:ext cx="3456384" cy="12211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8194" name="Picture 2" descr="T:\Marketing\Презентации\2015 НОВЫЙ ШАБЛОН\IT_PPT_template_Folder\Лого\all_logo-25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707654"/>
            <a:ext cx="1453169" cy="58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98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ИЛ_англ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T:\Marketing\Фотографии\!DepositPhotos\Depositphotos_38215569_origin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92" y="-92546"/>
            <a:ext cx="7611694" cy="50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:\Marketing\Презентации\2015 НОВЫЙ ШАБЛОН\IT_PPT_template_Folder\fon-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-20538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99592" y="2139702"/>
            <a:ext cx="2808312" cy="12211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363838"/>
            <a:ext cx="2808312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3" descr="T:\Marketing\Презентации\2015 НОВЫЙ ШАБЛОН\IT_PPT_template_Folder\logo-0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6340"/>
            <a:ext cx="1489663" cy="59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:\Marketing\Презентации\2015 НОВЫЙ ШАБЛОН\IT_PPT_template_Folder\Лого\all_logo-2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80" y="1419622"/>
            <a:ext cx="1502673" cy="60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5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_eng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83768" y="205979"/>
            <a:ext cx="5112568" cy="8572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3"/>
              </a:buBlip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483768" y="1200151"/>
            <a:ext cx="6203032" cy="339447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rgbClr val="C00000"/>
              </a:buClr>
              <a:buFontTx/>
              <a:buBlip>
                <a:blip r:embed="rId4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79512" y="771550"/>
            <a:ext cx="18722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ENGINEERING SOLUTIONS AND TECHNOLOGIES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3" descr="T:\Marketing\Презентации\2015 НОВЫЙ ШАБЛОН\IT_PPT_template_Folder\logo-0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1" y="266155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46" name="Picture 2" descr="T:\Marketing\Презентации\2015 НОВЫЙ ШАБЛОН\IT_PPT_template_Folder\Лого\all_logo-2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7198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67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1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5" r:id="rId2"/>
    <p:sldLayoutId id="2147483663" r:id="rId3"/>
    <p:sldLayoutId id="2147483653" r:id="rId4"/>
    <p:sldLayoutId id="2147483654" r:id="rId5"/>
    <p:sldLayoutId id="2147483655" r:id="rId6"/>
    <p:sldLayoutId id="2147483675" r:id="rId7"/>
    <p:sldLayoutId id="2147483676" r:id="rId8"/>
    <p:sldLayoutId id="2147483659" r:id="rId9"/>
    <p:sldLayoutId id="2147483660" r:id="rId10"/>
    <p:sldLayoutId id="2147483661" r:id="rId11"/>
    <p:sldLayoutId id="2147483677" r:id="rId12"/>
    <p:sldLayoutId id="2147483680" r:id="rId13"/>
    <p:sldLayoutId id="2147483678" r:id="rId14"/>
    <p:sldLayoutId id="2147483679" r:id="rId15"/>
    <p:sldLayoutId id="2147483671" r:id="rId16"/>
    <p:sldLayoutId id="2147483672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microsoft.com/office/2007/relationships/hdphoto" Target="../media/hdphoto3.wdp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10" Type="http://schemas.openxmlformats.org/officeDocument/2006/relationships/image" Target="../media/image73.jpe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89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10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347864" y="1063229"/>
            <a:ext cx="5040560" cy="2660649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ru-RU" sz="1400" b="1" dirty="0" smtClean="0"/>
              <a:t>ОСНОВНЫЕ ТИПЫ ПРОВЕРЯЕМЫХ КЛАПАНОВ И ИХ ИНОСТРАННЫХ АНАЛОГОВ</a:t>
            </a:r>
            <a:r>
              <a:rPr lang="en-US" sz="1600" b="1" dirty="0" smtClean="0"/>
              <a:t>:</a:t>
            </a:r>
            <a:endParaRPr lang="ru-RU" sz="1600" b="1" dirty="0" smtClean="0"/>
          </a:p>
          <a:p>
            <a:pPr marL="457200" lvl="1" indent="0">
              <a:lnSpc>
                <a:spcPct val="114000"/>
              </a:lnSpc>
              <a:buNone/>
            </a:pPr>
            <a:endParaRPr lang="ru-RU" sz="1200" b="1" dirty="0" smtClean="0"/>
          </a:p>
          <a:p>
            <a:pPr marL="457200" lvl="1" indent="0">
              <a:lnSpc>
                <a:spcPct val="114000"/>
              </a:lnSpc>
              <a:buNone/>
            </a:pPr>
            <a:r>
              <a:rPr lang="ru-RU" sz="1200" b="1" dirty="0" smtClean="0"/>
              <a:t>Пружинные </a:t>
            </a:r>
            <a:r>
              <a:rPr lang="ru-RU" sz="1200" b="1" dirty="0"/>
              <a:t>предохранительные клапаны производства Благовещенского Арматурного Завода типа: </a:t>
            </a:r>
            <a:r>
              <a:rPr lang="ru-RU" sz="1100" dirty="0" smtClean="0"/>
              <a:t>СППК-4Р</a:t>
            </a:r>
            <a:r>
              <a:rPr lang="ru-RU" sz="1100" dirty="0"/>
              <a:t>, СППК-5Р (с рукояткой для ручного подрыва), в том числе </a:t>
            </a:r>
            <a:r>
              <a:rPr lang="ru-RU" sz="1100" dirty="0" smtClean="0"/>
              <a:t>СППК-4</a:t>
            </a:r>
            <a:r>
              <a:rPr lang="ru-RU" sz="1100" dirty="0"/>
              <a:t>, для которых нужна доработка штока: </a:t>
            </a:r>
            <a:r>
              <a:rPr lang="ru-RU" sz="1100" dirty="0" smtClean="0"/>
              <a:t>нарезка </a:t>
            </a:r>
            <a:r>
              <a:rPr lang="ru-RU" sz="1100" dirty="0"/>
              <a:t>резьбы (для соединения через резьбовой адаптер со Стендом «Армтест», что подтверждено </a:t>
            </a:r>
            <a:r>
              <a:rPr lang="ru-RU" sz="1100" dirty="0" err="1"/>
              <a:t>гл.конструктором</a:t>
            </a:r>
            <a:r>
              <a:rPr lang="ru-RU" sz="1100" dirty="0"/>
              <a:t> завода-изготовителя</a:t>
            </a:r>
            <a:r>
              <a:rPr lang="ru-RU" sz="1100" dirty="0" smtClean="0"/>
              <a:t>)</a:t>
            </a:r>
            <a:r>
              <a:rPr lang="ru-RU" sz="1200" dirty="0" smtClean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7" y="1347614"/>
            <a:ext cx="2343256" cy="228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3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11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83768" y="205979"/>
            <a:ext cx="5112568" cy="493563"/>
          </a:xfrm>
        </p:spPr>
        <p:txBody>
          <a:bodyPr>
            <a:normAutofit/>
          </a:bodyPr>
          <a:lstStyle/>
          <a:p>
            <a:r>
              <a:rPr lang="ru-RU" dirty="0" smtClean="0"/>
              <a:t>СМИУД </a:t>
            </a:r>
            <a:r>
              <a:rPr lang="ru-RU" dirty="0"/>
              <a:t>ППК «</a:t>
            </a:r>
            <a:r>
              <a:rPr lang="ru-RU" dirty="0" err="1"/>
              <a:t>Армтест</a:t>
            </a:r>
            <a:r>
              <a:rPr lang="ru-RU" dirty="0"/>
              <a:t>». Состав комплекса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483768" y="673216"/>
            <a:ext cx="6344688" cy="4120374"/>
          </a:xfrm>
        </p:spPr>
        <p:txBody>
          <a:bodyPr/>
          <a:lstStyle/>
          <a:p>
            <a:pPr marL="0" indent="0">
              <a:buNone/>
            </a:pPr>
            <a:r>
              <a:rPr lang="ru-RU" sz="1200" b="1" dirty="0" smtClean="0"/>
              <a:t>Стенд </a:t>
            </a:r>
            <a:r>
              <a:rPr lang="ru-RU" sz="1200" b="1" dirty="0"/>
              <a:t>«</a:t>
            </a:r>
            <a:r>
              <a:rPr lang="ru-RU" sz="1200" b="1" dirty="0" err="1"/>
              <a:t>Армтест</a:t>
            </a:r>
            <a:r>
              <a:rPr lang="ru-RU" sz="1200" b="1" dirty="0"/>
              <a:t>» </a:t>
            </a:r>
            <a:r>
              <a:rPr lang="ru-RU" sz="1200" b="1" dirty="0" smtClean="0"/>
              <a:t>имеет </a:t>
            </a:r>
            <a:r>
              <a:rPr lang="ru-RU" sz="1200" b="1" dirty="0"/>
              <a:t>модульную структуру и </a:t>
            </a:r>
            <a:r>
              <a:rPr lang="ru-RU" sz="1200" b="1" dirty="0" smtClean="0"/>
              <a:t>состоит </a:t>
            </a:r>
            <a:r>
              <a:rPr lang="ru-RU" sz="1200" b="1" dirty="0"/>
              <a:t>из следующих основных элементов, уложенных в легко перемещаемые одним человеком пластиковые ударопрочные, </a:t>
            </a:r>
            <a:r>
              <a:rPr lang="ru-RU" sz="1200" b="1" dirty="0" smtClean="0"/>
              <a:t>пыле-влагозащищенные </a:t>
            </a:r>
            <a:r>
              <a:rPr lang="ru-RU" sz="1200" b="1" dirty="0"/>
              <a:t>кейсы на колесах с ручкой</a:t>
            </a:r>
            <a:r>
              <a:rPr lang="ru-RU" sz="1200" b="1" dirty="0" smtClean="0"/>
              <a:t>:</a:t>
            </a:r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 smtClean="0">
                <a:solidFill>
                  <a:prstClr val="black"/>
                </a:solidFill>
              </a:rPr>
              <a:t>Рамка </a:t>
            </a:r>
            <a:r>
              <a:rPr lang="ru-RU" sz="1200" b="1" dirty="0">
                <a:solidFill>
                  <a:prstClr val="black"/>
                </a:solidFill>
              </a:rPr>
              <a:t>малого типоразмера </a:t>
            </a:r>
            <a:r>
              <a:rPr lang="ru-RU" sz="1200" dirty="0">
                <a:solidFill>
                  <a:schemeClr val="tx1"/>
                </a:solidFill>
              </a:rPr>
              <a:t>(до 2 тонн)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включает сменные площадки с гидравлическими цилиндрами и датчиками усилия,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датчиком перемещения.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</a:rPr>
              <a:t>Рамка большого </a:t>
            </a:r>
            <a:r>
              <a:rPr lang="ru-RU" sz="1200" b="1" dirty="0">
                <a:solidFill>
                  <a:schemeClr val="tx1"/>
                </a:solidFill>
              </a:rPr>
              <a:t>типоразмера </a:t>
            </a:r>
            <a:r>
              <a:rPr lang="ru-RU" sz="1200" dirty="0">
                <a:solidFill>
                  <a:schemeClr val="tx1"/>
                </a:solidFill>
              </a:rPr>
              <a:t>(до 5 тонн</a:t>
            </a:r>
            <a:r>
              <a:rPr lang="ru-RU" sz="1200" dirty="0" smtClean="0">
                <a:solidFill>
                  <a:schemeClr val="tx1"/>
                </a:solidFill>
              </a:rPr>
              <a:t>), </a:t>
            </a:r>
            <a:r>
              <a:rPr lang="ru-RU" sz="1200" dirty="0"/>
              <a:t>включает площадку с гидравлическим цилиндром и соответствующим датчиком </a:t>
            </a:r>
            <a:r>
              <a:rPr lang="ru-RU" sz="1200" dirty="0" smtClean="0"/>
              <a:t>усилия, датчик перемещения.</a:t>
            </a:r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</a:rPr>
              <a:t>Акустический </a:t>
            </a:r>
            <a:r>
              <a:rPr lang="ru-RU" sz="1200" b="1" dirty="0" smtClean="0">
                <a:solidFill>
                  <a:prstClr val="black"/>
                </a:solidFill>
              </a:rPr>
              <a:t>датчик с магнитным креплением </a:t>
            </a:r>
            <a:r>
              <a:rPr lang="ru-RU" sz="1200" b="1" dirty="0">
                <a:solidFill>
                  <a:prstClr val="black"/>
                </a:solidFill>
              </a:rPr>
              <a:t>и </a:t>
            </a:r>
            <a:r>
              <a:rPr lang="ru-RU" sz="1200" b="1" dirty="0" smtClean="0">
                <a:solidFill>
                  <a:prstClr val="black"/>
                </a:solidFill>
              </a:rPr>
              <a:t>датчики давления</a:t>
            </a:r>
            <a:r>
              <a:rPr lang="ru-RU" sz="1200" dirty="0"/>
              <a:t>.</a:t>
            </a:r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</a:rPr>
              <a:t>Компьютер-ноутбук в защищенном исполнении с установленным </a:t>
            </a:r>
            <a:r>
              <a:rPr lang="ru-RU" sz="1200" b="1" dirty="0" smtClean="0">
                <a:solidFill>
                  <a:prstClr val="black"/>
                </a:solidFill>
              </a:rPr>
              <a:t>программным </a:t>
            </a:r>
            <a:r>
              <a:rPr lang="ru-RU" sz="1200" b="1" dirty="0">
                <a:solidFill>
                  <a:prstClr val="black"/>
                </a:solidFill>
              </a:rPr>
              <a:t>обеспечением (АСУ «Valvchek</a:t>
            </a:r>
            <a:r>
              <a:rPr lang="ru-RU" sz="1200" b="1" dirty="0" smtClean="0">
                <a:solidFill>
                  <a:prstClr val="black"/>
                </a:solidFill>
              </a:rPr>
              <a:t>», производства «ВТМ Инжиниринг»),</a:t>
            </a:r>
            <a:r>
              <a:rPr lang="ru-RU" sz="1200" dirty="0" smtClean="0"/>
              <a:t> </a:t>
            </a:r>
            <a:r>
              <a:rPr lang="ru-RU" sz="1200" dirty="0">
                <a:solidFill>
                  <a:prstClr val="black"/>
                </a:solidFill>
              </a:rPr>
              <a:t>включает манипулятор-мышь, </a:t>
            </a:r>
            <a:r>
              <a:rPr lang="ru-RU" sz="1200" dirty="0" smtClean="0">
                <a:solidFill>
                  <a:prstClr val="black"/>
                </a:solidFill>
              </a:rPr>
              <a:t>соединительный кабель, блок питания.</a:t>
            </a:r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</a:rPr>
              <a:t>Блок управления</a:t>
            </a:r>
            <a:r>
              <a:rPr lang="ru-RU" sz="1200" dirty="0"/>
              <a:t>, включающий в себя, электронные преобразователи для обработки сигналов от всех датчиков, </a:t>
            </a:r>
            <a:r>
              <a:rPr lang="ru-RU" sz="1200" dirty="0" smtClean="0"/>
              <a:t>стабилизированные блоки </a:t>
            </a:r>
            <a:r>
              <a:rPr lang="ru-RU" sz="1200" dirty="0"/>
              <a:t>питания, блок искробезопасных </a:t>
            </a:r>
            <a:r>
              <a:rPr lang="ru-RU" sz="1200" dirty="0" smtClean="0"/>
              <a:t>барьеров и </a:t>
            </a:r>
            <a:r>
              <a:rPr lang="ru-RU" sz="1200" dirty="0"/>
              <a:t>другие управляющие </a:t>
            </a:r>
            <a:r>
              <a:rPr lang="ru-RU" sz="1200" dirty="0" smtClean="0"/>
              <a:t>элементы.</a:t>
            </a:r>
            <a:endParaRPr lang="ru-RU" sz="1200" dirty="0"/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</a:rPr>
              <a:t>Блок гидравлики</a:t>
            </a:r>
            <a:r>
              <a:rPr lang="ru-RU" sz="1200" dirty="0"/>
              <a:t>, включающий в себя гидравлическое силовое оборудование для создания усилия и блок </a:t>
            </a:r>
            <a:r>
              <a:rPr lang="ru-RU" sz="1200" dirty="0" smtClean="0"/>
              <a:t>программно-управляемых клапанов</a:t>
            </a:r>
            <a:r>
              <a:rPr lang="ru-RU" sz="1200" dirty="0"/>
              <a:t>.</a:t>
            </a:r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</a:rPr>
              <a:t>Удлинители - гидравлические рукава высокого давления </a:t>
            </a:r>
            <a:r>
              <a:rPr lang="ru-RU" sz="1200" b="1" dirty="0" smtClean="0">
                <a:solidFill>
                  <a:prstClr val="black"/>
                </a:solidFill>
              </a:rPr>
              <a:t>и сигнальный кабель </a:t>
            </a:r>
            <a:r>
              <a:rPr lang="ru-RU" sz="1200" b="1" dirty="0">
                <a:solidFill>
                  <a:prstClr val="black"/>
                </a:solidFill>
              </a:rPr>
              <a:t>с </a:t>
            </a:r>
            <a:r>
              <a:rPr lang="ru-RU" sz="1200" b="1" dirty="0" smtClean="0">
                <a:solidFill>
                  <a:prstClr val="black"/>
                </a:solidFill>
              </a:rPr>
              <a:t>разъемами.</a:t>
            </a:r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 smtClean="0">
                <a:solidFill>
                  <a:prstClr val="black"/>
                </a:solidFill>
              </a:rPr>
              <a:t>Разветвитель электрический адаптер для соединения удлинителей с датчиками.</a:t>
            </a:r>
            <a:endParaRPr lang="ru-RU" sz="1200" dirty="0" smtClean="0"/>
          </a:p>
          <a:p>
            <a:pPr marL="457200" lvl="1" indent="0">
              <a:buNone/>
            </a:pPr>
            <a:endParaRPr lang="ru-RU" sz="1200" b="1" dirty="0" smtClean="0"/>
          </a:p>
          <a:p>
            <a:pPr marL="800100" lvl="1" indent="-342900">
              <a:buFont typeface="+mj-lt"/>
              <a:buAutoNum type="arabicPeriod"/>
            </a:pPr>
            <a:endParaRPr lang="en-US" sz="1200" b="1" dirty="0" smtClean="0"/>
          </a:p>
          <a:p>
            <a:pPr marL="457200" lvl="1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908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12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/>
              <a:t>». Состав </a:t>
            </a:r>
            <a:r>
              <a:rPr lang="ru-RU" sz="1600" dirty="0" smtClean="0"/>
              <a:t>комплекса.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483768" y="1049486"/>
            <a:ext cx="3456384" cy="3394472"/>
          </a:xfrm>
        </p:spPr>
        <p:txBody>
          <a:bodyPr/>
          <a:lstStyle/>
          <a:p>
            <a:pPr marL="449263" lvl="1" indent="-358775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Рамка </a:t>
            </a:r>
            <a:r>
              <a:rPr lang="ru-RU" sz="1200" b="1" dirty="0">
                <a:solidFill>
                  <a:schemeClr val="tx1"/>
                </a:solidFill>
              </a:rPr>
              <a:t>в сборе представляет </a:t>
            </a:r>
            <a:r>
              <a:rPr lang="ru-RU" sz="1200" b="1" dirty="0" smtClean="0">
                <a:solidFill>
                  <a:schemeClr val="tx1"/>
                </a:solidFill>
              </a:rPr>
              <a:t>собой:</a:t>
            </a:r>
            <a:endParaRPr lang="ru-RU" sz="1200" b="1" dirty="0">
              <a:solidFill>
                <a:schemeClr val="tx1"/>
              </a:solidFill>
            </a:endParaRPr>
          </a:p>
          <a:p>
            <a:pPr marL="449263" lvl="1" indent="-358775"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Сменные площадки с гидроцилиндром привода и датчиками усилия и перемещения;</a:t>
            </a:r>
          </a:p>
          <a:p>
            <a:pPr marL="449263" lvl="1" indent="-358775"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Само-центрирующий зажим для установки рамки на клапане;</a:t>
            </a:r>
          </a:p>
          <a:p>
            <a:pPr marL="449263" lvl="1" indent="-358775"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Стойки с быстрозажимными гайками крепления;</a:t>
            </a:r>
          </a:p>
          <a:p>
            <a:pPr marL="449263" lvl="1" indent="-358775"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Переходник с гайкой для соединения рамки в сборе со штоком испытуемого клапана.</a:t>
            </a:r>
          </a:p>
          <a:p>
            <a:pPr marL="90488" lvl="1" indent="0">
              <a:lnSpc>
                <a:spcPct val="114000"/>
              </a:lnSpc>
              <a:buNone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Рамки малого и большого типоразмеров идентичны по виду и конструкции отличаются только номиналами применяемых компонентов.</a:t>
            </a:r>
          </a:p>
          <a:p>
            <a:pPr marL="457200" lvl="1" indent="0">
              <a:buNone/>
            </a:pPr>
            <a:endParaRPr lang="ru-RU" sz="1200" b="1" dirty="0" smtClean="0"/>
          </a:p>
          <a:p>
            <a:pPr marL="800100" lvl="1" indent="-342900">
              <a:buFont typeface="+mj-lt"/>
              <a:buAutoNum type="arabicPeriod"/>
            </a:pPr>
            <a:endParaRPr lang="en-US" sz="1200" b="1" dirty="0" smtClean="0"/>
          </a:p>
          <a:p>
            <a:pPr marL="457200" lvl="1" indent="0">
              <a:buNone/>
            </a:pPr>
            <a:endParaRPr lang="ru-RU" sz="1400" dirty="0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55202"/>
            <a:ext cx="2768254" cy="35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13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/>
              <a:t>». Состав комплекса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267744" y="1347614"/>
            <a:ext cx="4077944" cy="3106440"/>
          </a:xfrm>
        </p:spPr>
        <p:txBody>
          <a:bodyPr/>
          <a:lstStyle/>
          <a:p>
            <a:pPr marL="90488" lvl="1" indent="0">
              <a:lnSpc>
                <a:spcPct val="114000"/>
              </a:lnSpc>
              <a:buNone/>
            </a:pPr>
            <a:r>
              <a:rPr lang="ru-RU" sz="1200" b="1" dirty="0">
                <a:solidFill>
                  <a:prstClr val="black"/>
                </a:solidFill>
              </a:rPr>
              <a:t>Компьютер-ноутбук </a:t>
            </a:r>
            <a:r>
              <a:rPr lang="en-US" sz="1200" b="1" dirty="0" smtClean="0">
                <a:solidFill>
                  <a:prstClr val="black"/>
                </a:solidFill>
              </a:rPr>
              <a:t>:</a:t>
            </a:r>
            <a:endParaRPr lang="ru-RU" sz="1200" b="1" dirty="0" smtClean="0">
              <a:solidFill>
                <a:prstClr val="black"/>
              </a:solidFill>
            </a:endParaRPr>
          </a:p>
          <a:p>
            <a:pPr marL="449263" lvl="1" indent="-358775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Применяется ноутбук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защищенном по IP65 исполнении.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49263" lvl="1" indent="-358775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Посредством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установленного на нем программного комплекса АСУ «Valvchek» (производства 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46088" lvl="1" indent="0">
              <a:lnSpc>
                <a:spcPct val="114000"/>
              </a:lnSpc>
              <a:buNone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«ВТМ- Инжиниринг»)  осуществляется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контроль параметров и управление всей работой стенда. </a:t>
            </a:r>
          </a:p>
          <a:p>
            <a:pPr marL="449263" lvl="1" indent="-358775"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Ноутбук имеет экран с технологией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TouchScreen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что позволяет использовать его также и без манипулятора типа мышь с помощью стилуса или пальцами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49263" lvl="1" indent="-358775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Имеет аккумулятор повышенной мощности для длительной автономной работы.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endParaRPr lang="en-US" sz="1400" b="1" dirty="0" smtClean="0"/>
          </a:p>
          <a:p>
            <a:pPr marL="457200" lvl="1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12" y="1131590"/>
            <a:ext cx="2471844" cy="290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" r="3800" b="1000"/>
          <a:stretch/>
        </p:blipFill>
        <p:spPr>
          <a:xfrm>
            <a:off x="1827875" y="3435846"/>
            <a:ext cx="1516136" cy="11583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14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 smtClean="0"/>
              <a:t>». </a:t>
            </a:r>
            <a:r>
              <a:rPr lang="ru-RU" sz="1600" dirty="0"/>
              <a:t>Состав </a:t>
            </a:r>
            <a:r>
              <a:rPr lang="ru-RU" sz="1600" dirty="0" smtClean="0"/>
              <a:t>комплекса.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275856" y="915566"/>
            <a:ext cx="4968552" cy="3744416"/>
          </a:xfrm>
        </p:spPr>
        <p:txBody>
          <a:bodyPr/>
          <a:lstStyle/>
          <a:p>
            <a:pPr marL="449263" lvl="1" indent="-358775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Блок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управления оснащен электронными преобразователями сигналов и команд ,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стабилизированными источниками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питания и системой вентиляции, смонтирован в пыле-влагонепроницаемом ударопрочном кейсе на колесах с ручкой.</a:t>
            </a:r>
          </a:p>
          <a:p>
            <a:pPr marL="449263" lvl="1" indent="-358775">
              <a:lnSpc>
                <a:spcPct val="114000"/>
              </a:lnSpc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49263" lvl="1" indent="-358775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Блок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гидравлики оснащен электрогидравлической станцией, блоком гидравлических клапанов с программным управлением, блоком гидравлических БРС и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электрическими разъёмами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смонтирован в пыле-влагонепроницаемом ударопрочном кейсе на колесах с ручкой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90488" lvl="1" indent="0">
              <a:lnSpc>
                <a:spcPct val="114000"/>
              </a:lnSpc>
              <a:buNone/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49263" lvl="1" indent="-358775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Удлинители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выполнены в специальном защитном износостойком рукаве, через который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проходит кабель для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подключения датчиков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через разветвитель с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электрическими разъемами, провод заземления с клеммами и рукава высокого давления (РВД) с быстроразъемными соединениями (БРС) для подключения гидроцилиндров.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10" y="878309"/>
            <a:ext cx="1512168" cy="11341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" r="3059" b="5943"/>
          <a:stretch/>
        </p:blipFill>
        <p:spPr>
          <a:xfrm>
            <a:off x="1811887" y="2160212"/>
            <a:ext cx="1524540" cy="11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15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83768" y="205979"/>
            <a:ext cx="5112568" cy="435459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 smtClean="0"/>
              <a:t>». Состав комплекса.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483768" y="915566"/>
            <a:ext cx="3816424" cy="3816424"/>
          </a:xfrm>
        </p:spPr>
        <p:txBody>
          <a:bodyPr/>
          <a:lstStyle/>
          <a:p>
            <a:pPr marL="92075" lvl="1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Программный </a:t>
            </a:r>
            <a:r>
              <a:rPr lang="ru-RU" sz="1200" b="1" dirty="0">
                <a:solidFill>
                  <a:schemeClr val="tx1"/>
                </a:solidFill>
              </a:rPr>
              <a:t>комплекс АСУ «</a:t>
            </a:r>
            <a:r>
              <a:rPr lang="ru-RU" sz="1200" b="1" dirty="0" err="1">
                <a:solidFill>
                  <a:schemeClr val="tx1"/>
                </a:solidFill>
              </a:rPr>
              <a:t>Valvchek</a:t>
            </a:r>
            <a:r>
              <a:rPr lang="ru-RU" sz="1200" b="1" dirty="0">
                <a:solidFill>
                  <a:schemeClr val="tx1"/>
                </a:solidFill>
              </a:rPr>
              <a:t>» выполняет следующие основные функции:</a:t>
            </a:r>
          </a:p>
          <a:p>
            <a:pPr marL="449263" lvl="1" indent="-358775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Осуществляет подбор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необходимого для проверки конкретного клапана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состава оборудования по введенным исходным данным;</a:t>
            </a:r>
          </a:p>
          <a:p>
            <a:pPr marL="449263" lvl="1" indent="-358775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Производит управление работой Стендов в автоматическом режиме;</a:t>
            </a:r>
          </a:p>
          <a:p>
            <a:pPr marL="449263" lvl="1" indent="-358775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Записывает в базу данных в режиме реального времени и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постоянно хранит все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результаты всех испытаний;</a:t>
            </a:r>
          </a:p>
          <a:p>
            <a:pPr marL="449263" lvl="1" indent="-358775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Выводит на печать наклейку на клапан, различные отчеты по результатам проверки установочного давления, например, по форме (см. рисунок справа), утвержденной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ОАО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ВНИКТИнефтехимоборудование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</a:p>
          <a:p>
            <a:pPr marL="457200" lvl="1" indent="0">
              <a:buNone/>
            </a:pPr>
            <a:endParaRPr lang="ru-RU" sz="1200" b="1" dirty="0" smtClean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67544" y="1347614"/>
            <a:ext cx="936104" cy="936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57646"/>
            <a:ext cx="2643760" cy="400961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0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57914"/>
            <a:ext cx="5905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16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1460996"/>
            <a:ext cx="3888432" cy="3054970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Графическое отображение результатов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9263" lvl="1" indent="-358775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Результатом испытания клапана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являются данные от датчиков представленные в виде графиков, выводимых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экран компьютера в режиме реального времени. </a:t>
            </a:r>
          </a:p>
          <a:p>
            <a:pPr marL="449263" lvl="1" indent="-358775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графику зависимости усилия от перемещения программа автоматически определяет конкретные моменты открытия и закрытия клапана – точки, расположенные на перегибах прямой и обратной ветвей графика.</a:t>
            </a:r>
          </a:p>
          <a:p>
            <a:pPr marL="449263" lvl="1" indent="-358775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Оператор при необходимости может скорректировать положение точек на графике и соответственно уточнить значения установочного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давления относительно предложенного программой.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60996"/>
            <a:ext cx="4258816" cy="3132348"/>
          </a:xfrm>
          <a:prstGeom prst="rect">
            <a:avLst/>
          </a:prstGeom>
          <a:effectLst>
            <a:outerShdw blurRad="76200" sx="101000" sy="101000" algn="ctr" rotWithShape="0">
              <a:prstClr val="black">
                <a:alpha val="1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4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17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/>
              <a:t>». Положительный эффект от применения комплекса: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339752" y="843558"/>
            <a:ext cx="6203032" cy="3960440"/>
          </a:xfrm>
        </p:spPr>
        <p:txBody>
          <a:bodyPr/>
          <a:lstStyle/>
          <a:p>
            <a:pPr marL="0" indent="0">
              <a:buNone/>
            </a:pPr>
            <a:endParaRPr lang="ru-RU" sz="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 smtClean="0"/>
              <a:t>Испытания проходят при нормальной работе </a:t>
            </a:r>
            <a:r>
              <a:rPr lang="ru-RU" sz="1100" dirty="0"/>
              <a:t>установок </a:t>
            </a:r>
            <a:r>
              <a:rPr lang="ru-RU" sz="1100" dirty="0" smtClean="0"/>
              <a:t>без </a:t>
            </a:r>
            <a:r>
              <a:rPr lang="ru-RU" sz="1100" dirty="0"/>
              <a:t>увеличения давления в </a:t>
            </a:r>
            <a:r>
              <a:rPr lang="ru-RU" sz="1100" dirty="0" smtClean="0"/>
              <a:t>системе, а также при полном или частичном отсутствии давления в системе;</a:t>
            </a:r>
            <a:endParaRPr lang="ru-RU" sz="1100" dirty="0"/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/>
              <a:t>Испытания проводятся непосредственно на месте установки клапана без демонтажа </a:t>
            </a:r>
            <a:r>
              <a:rPr lang="ru-RU" sz="1100" dirty="0" smtClean="0"/>
              <a:t>и позволяют провести настройку установочного давления срабатывания;</a:t>
            </a:r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 smtClean="0"/>
              <a:t>Испытания могут проводиться на всех типоразмерах тестируемой арматуры</a:t>
            </a:r>
            <a:r>
              <a:rPr lang="en-US" sz="1100" dirty="0" smtClean="0"/>
              <a:t>;</a:t>
            </a:r>
            <a:endParaRPr lang="ru-RU" sz="1100" dirty="0" smtClean="0"/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 smtClean="0"/>
              <a:t>Результаты всех испытаний по каждому клапану хранятся в базе данных и при проведении последующих испытаний возможно провести сравнительный анализ изменения параметров клапана со временем.</a:t>
            </a:r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 smtClean="0"/>
              <a:t>По результатам каждого испытания создается и может быть распечатан протокол для занесения его в паспорт клапана и наклейка на клапан.</a:t>
            </a:r>
            <a:endParaRPr lang="ru-RU" sz="1100" dirty="0"/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 smtClean="0"/>
              <a:t>Испытания позволяют определить необходимость проведения ремонта или замены ППК в случае значительного отклонения технических параметров от паспортных</a:t>
            </a:r>
            <a:r>
              <a:rPr lang="en-US" sz="1100" dirty="0" smtClean="0"/>
              <a:t>;</a:t>
            </a:r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 smtClean="0"/>
              <a:t>Результаты испытаний являются техническим обоснованием для продления </a:t>
            </a:r>
            <a:r>
              <a:rPr lang="ru-RU" sz="1100" dirty="0" err="1" smtClean="0"/>
              <a:t>межповерочных</a:t>
            </a:r>
            <a:r>
              <a:rPr lang="ru-RU" sz="1100" dirty="0" smtClean="0"/>
              <a:t> сроков</a:t>
            </a:r>
            <a:r>
              <a:rPr lang="en-US" sz="1100" dirty="0" smtClean="0"/>
              <a:t>;</a:t>
            </a:r>
            <a:endParaRPr lang="ru-RU" sz="1100" dirty="0"/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 smtClean="0"/>
              <a:t>Безопасность работы как оператора так и оборудования обеспечивается удаленностью оператора от места проведения испытаний, использованием </a:t>
            </a:r>
            <a:r>
              <a:rPr lang="ru-RU" sz="1100" dirty="0" err="1" smtClean="0"/>
              <a:t>искрозащитных</a:t>
            </a:r>
            <a:r>
              <a:rPr lang="ru-RU" sz="1100" dirty="0" smtClean="0"/>
              <a:t> барьеров и программными проверками.</a:t>
            </a:r>
            <a:endParaRPr lang="ru-RU" sz="1100" dirty="0"/>
          </a:p>
          <a:p>
            <a:pPr marL="0" indent="0">
              <a:buNone/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03598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5486"/>
            <a:ext cx="5905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57914"/>
            <a:ext cx="5905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18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707904" y="205979"/>
            <a:ext cx="2592288" cy="85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915816" y="483518"/>
            <a:ext cx="3960440" cy="3600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НЕКОТОРЫЕ ПРИМЕРЫ ВЫПОЛНЕНИЯ РАБОТ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ru-RU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125998"/>
              </p:ext>
            </p:extLst>
          </p:nvPr>
        </p:nvGraphicFramePr>
        <p:xfrm>
          <a:off x="251520" y="843559"/>
          <a:ext cx="8712968" cy="410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1034"/>
                <a:gridCol w="1823172"/>
                <a:gridCol w="4138762"/>
              </a:tblGrid>
              <a:tr h="273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проведения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«ОГК-4»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Шатурская ГРЭС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калибровке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предохранительного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клапана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Запад»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«Калининградское ПХГ»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Октябрь-Декабрь 2011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тестированию и настройке на установочное давление 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предохранительных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клапанов на остановленном (неработающем) оборудовании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«Интернешнл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Пейпер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Светогорский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ЦБК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2011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2012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2013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предохранительных клапанов на САЦ-2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настройка предохранительных клапанов </a:t>
                      </a:r>
                      <a:endParaRPr lang="en-US" sz="11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цеху ППБ БДМ-4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«СИБУР Холдинг»</a:t>
                      </a:r>
                      <a:b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КОАО «Азот»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предклапанов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разборки клапана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«Шатурская ГРЭС» ОАО</a:t>
                      </a:r>
                      <a:b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Э.ОН Россия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2013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 настройка параметров срабатывания предохранительных клапанов котла-утилизатора и газопроводов ДКС энергоблока ПГУ400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«Сургутская ГРЭС-2»</a:t>
                      </a:r>
                      <a:b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Э.ОН Россия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Март-Апрель 2014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 настройка параметров срабатывания предохранительных клапанов котла-утилизатора и газопроводов ДКС энергоблока №7,8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«Энел Россия»</a:t>
                      </a:r>
                      <a:b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«Невинномысская ГРЭС»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 настройка параметров срабатывания предохранительных клапанов котла-утилизатора и газопроводов ДКС энергоблока ПГУ410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«Энел Россия»</a:t>
                      </a:r>
                      <a:b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«Среднеуральская ГРЭС»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 настройка параметров срабатывания предохранительных клапанов котла-утилизатора и газопроводов ДКС энергоблока ПГУ419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9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9862"/>
            <a:ext cx="5905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19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СМИУД </a:t>
            </a:r>
            <a:r>
              <a:rPr lang="ru-RU" dirty="0"/>
              <a:t>ППК «Армтест</a:t>
            </a:r>
            <a:r>
              <a:rPr lang="ru-RU" dirty="0" smtClean="0"/>
              <a:t>». Сертификаты. Разрешения.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475656" y="1154754"/>
            <a:ext cx="3672408" cy="3793260"/>
          </a:xfrm>
        </p:spPr>
        <p:txBody>
          <a:bodyPr>
            <a:normAutofit fontScale="62500" lnSpcReduction="20000"/>
          </a:bodyPr>
          <a:lstStyle/>
          <a:p>
            <a:pPr marL="541338" indent="-274638">
              <a:lnSpc>
                <a:spcPct val="13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Патент на полезную модель.</a:t>
            </a:r>
          </a:p>
          <a:p>
            <a:pPr marL="541338" indent="-274638">
              <a:lnSpc>
                <a:spcPct val="13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Свидетельство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 государственной регистрации программы для ЭВМ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(АСУ «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Valvchek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</a:p>
          <a:p>
            <a:pPr marL="541338" indent="-274638">
              <a:lnSpc>
                <a:spcPct val="13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Сертификат ТР ТС 012.</a:t>
            </a:r>
          </a:p>
          <a:p>
            <a:pPr marL="541338" indent="-274638">
              <a:lnSpc>
                <a:spcPct val="13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Свидетельство об утверждении типа средств измерений.</a:t>
            </a:r>
          </a:p>
          <a:p>
            <a:pPr marL="541338" indent="-274638">
              <a:lnSpc>
                <a:spcPct val="13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Разрешение ФСЭТАН.</a:t>
            </a:r>
          </a:p>
          <a:p>
            <a:pPr marL="541338" indent="-274638">
              <a:lnSpc>
                <a:spcPct val="13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Декларация соответствия ГОСТ Р 51318.22-2006, ГОСТ Р 51522-99.</a:t>
            </a:r>
          </a:p>
          <a:p>
            <a:pPr marL="541338" indent="-274638">
              <a:lnSpc>
                <a:spcPct val="13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СМИУД ППК «Армтест» разрешен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 применению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 объектах ПАО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«Газпром» и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включен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 «Реестр оборудования,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технические условия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которого соответствуют техническим требованиям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ПАО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«Газпром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».</a:t>
            </a:r>
          </a:p>
          <a:p>
            <a:pPr marL="541338" indent="-274638">
              <a:lnSpc>
                <a:spcPct val="13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Технические условия (ВТМ-И 03.00.00.00 ТУ), согласованные в ПАО Газпром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50316"/>
            <a:ext cx="1002508" cy="142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57" y="1338476"/>
            <a:ext cx="1008112" cy="144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7615"/>
            <a:ext cx="1007769" cy="142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22" y="2909764"/>
            <a:ext cx="985357" cy="139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85" y="2909764"/>
            <a:ext cx="991284" cy="139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01481"/>
            <a:ext cx="1152128" cy="170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4040"/>
            <a:ext cx="1152128" cy="16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09764"/>
            <a:ext cx="1002508" cy="139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2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Calibri" pitchFamily="34" charset="0"/>
              </a:rPr>
              <a:t>МЫ НЕСЕМ ИННОВАЦИИ ДЛЯ ПОВЫШЕНИЯ ЭФФЕКТИВНОСТИ ПРОИЗВОДСТВА</a:t>
            </a:r>
          </a:p>
          <a:p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83769" y="2192370"/>
            <a:ext cx="23762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ХК «</a:t>
            </a:r>
            <a:r>
              <a:rPr lang="ru-RU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Интра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Тул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</a:p>
          <a:p>
            <a:pPr eaLnBrk="1" hangingPunct="1"/>
            <a:r>
              <a:rPr lang="ru-RU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г.Санкт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-Петербург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eaLnBrk="1" hangingPunct="1"/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ш. Революции, 3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телефон: (812) 313-5092</a:t>
            </a:r>
          </a:p>
          <a:p>
            <a:pPr eaLnBrk="1" hangingPunct="1"/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факс: (812) 313-5093</a:t>
            </a:r>
          </a:p>
          <a:p>
            <a:pPr eaLnBrk="1" hangingPunct="1"/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</a:t>
            </a:r>
            <a:r>
              <a:rPr lang="ru-RU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mail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pipe@intra-line.ru</a:t>
            </a:r>
            <a:endParaRPr lang="ru-RU" altLang="ru-RU" sz="14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20</a:t>
            </a:fld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40052" y="2192371"/>
            <a:ext cx="32400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«ВТМ-Инжиниринг»</a:t>
            </a:r>
          </a:p>
          <a:p>
            <a:pPr eaLnBrk="1" hangingPunct="1"/>
            <a:r>
              <a:rPr lang="ru-RU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г.Москва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Севастопольский пр-т, 56/40,</a:t>
            </a: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ru-RU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офис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620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телефон: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(495) 334-9428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факс: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495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33</a:t>
            </a: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-9</a:t>
            </a: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428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</a:t>
            </a:r>
            <a:r>
              <a:rPr lang="ru-RU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mail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info@vtm-e.ru</a:t>
            </a:r>
            <a:endParaRPr lang="ru-RU" altLang="ru-RU" sz="14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ИННОВАЦИОННЫЕ </a:t>
            </a:r>
            <a:r>
              <a:rPr lang="ru-RU" dirty="0"/>
              <a:t>ТЕХНОЛОГИИ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</a:t>
            </a:r>
            <a:r>
              <a:rPr lang="ru-RU" dirty="0"/>
              <a:t>ОБОРУДОВАНИЕ</a:t>
            </a:r>
            <a:br>
              <a:rPr lang="ru-RU" dirty="0"/>
            </a:br>
            <a:r>
              <a:rPr lang="ru-RU" dirty="0"/>
              <a:t>ДЛЯ СОЗДАНИЯ И ПОДДЕРЖКИ ПРОИЗВОДСТВЕННОЙ ИНФРАСТРУКТУРЫ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0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9702"/>
            <a:ext cx="3024336" cy="86409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Технологическое решение для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обеспечения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безопасности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снижения затрат связанных с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тестированием пружинных предохранительных клапанов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6125" y="3363838"/>
            <a:ext cx="2232248" cy="936104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Мякишев Тимофей Вячеславович</a:t>
            </a:r>
          </a:p>
          <a:p>
            <a:r>
              <a:rPr lang="ru-RU" dirty="0" smtClean="0"/>
              <a:t>Технический директор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29994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26</a:t>
            </a:r>
            <a:r>
              <a:rPr lang="ru-RU" sz="1200" dirty="0" smtClean="0">
                <a:solidFill>
                  <a:srgbClr val="C00000"/>
                </a:solidFill>
              </a:rPr>
              <a:t>.10.2016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47664" y="205978"/>
            <a:ext cx="6480720" cy="11416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Стенды мобильные для измерения установочного </a:t>
            </a:r>
            <a:r>
              <a:rPr lang="ru-RU" dirty="0" smtClean="0"/>
              <a:t>давления    пружинных   предохранительных </a:t>
            </a:r>
            <a:r>
              <a:rPr lang="ru-RU" dirty="0"/>
              <a:t>клапанов «Армтест»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СМИУД ППК «Армтест</a:t>
            </a:r>
            <a:r>
              <a:rPr lang="ru-RU" dirty="0" smtClean="0"/>
              <a:t>»)</a:t>
            </a:r>
            <a:br>
              <a:rPr lang="ru-RU" dirty="0" smtClean="0"/>
            </a:br>
            <a:r>
              <a:rPr lang="ru-RU" dirty="0" smtClean="0"/>
              <a:t>Российского производства  (ХК «ИНТРА ТУЛ» - «ВТМ Инжиниринг)»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6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99329"/>
            <a:ext cx="346478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71337"/>
            <a:ext cx="264783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83768" y="195486"/>
            <a:ext cx="4320480" cy="493563"/>
          </a:xfrm>
        </p:spPr>
        <p:txBody>
          <a:bodyPr>
            <a:normAutofit/>
          </a:bodyPr>
          <a:lstStyle/>
          <a:p>
            <a:r>
              <a:rPr lang="ru-RU" dirty="0" smtClean="0"/>
              <a:t>СМИУД </a:t>
            </a:r>
            <a:r>
              <a:rPr lang="ru-RU" dirty="0"/>
              <a:t>ППК «</a:t>
            </a:r>
            <a:r>
              <a:rPr lang="ru-RU" dirty="0" err="1"/>
              <a:t>Армтест</a:t>
            </a:r>
            <a:r>
              <a:rPr lang="ru-RU" dirty="0" smtClean="0"/>
              <a:t>». Назначение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427984" y="1203598"/>
            <a:ext cx="3871624" cy="3528392"/>
          </a:xfrm>
        </p:spPr>
        <p:txBody>
          <a:bodyPr/>
          <a:lstStyle/>
          <a:p>
            <a:pPr marL="285750" lvl="1">
              <a:buSzPct val="100000"/>
              <a:buBlip>
                <a:blip r:embed="rId2"/>
              </a:buBlip>
            </a:pPr>
            <a:r>
              <a:rPr lang="ru-RU" sz="1100" b="1" dirty="0"/>
              <a:t>СМИУД ППК «</a:t>
            </a:r>
            <a:r>
              <a:rPr lang="ru-RU" sz="1100" b="1" dirty="0" err="1"/>
              <a:t>Армтест</a:t>
            </a:r>
            <a:r>
              <a:rPr lang="ru-RU" sz="1100" b="1" dirty="0"/>
              <a:t>» предназначен для проверки установочного давления пружинных предохранительных клапанов (ППК) </a:t>
            </a:r>
            <a:r>
              <a:rPr lang="en-US" sz="1100" b="1" dirty="0"/>
              <a:t> </a:t>
            </a:r>
            <a:r>
              <a:rPr lang="ru-RU" sz="1100" b="1" dirty="0"/>
              <a:t>без демонтажа </a:t>
            </a:r>
            <a:r>
              <a:rPr lang="ru-RU" sz="1100" b="1" dirty="0" smtClean="0"/>
              <a:t>по </a:t>
            </a:r>
            <a:r>
              <a:rPr lang="ru-RU" sz="1100" b="1" dirty="0"/>
              <a:t>месту их установки как при наличии системного давления, так и при системном давлении равном 0, и позволяют автоматически определять следующие параметры ППК: </a:t>
            </a:r>
            <a:endParaRPr lang="en-US" sz="1100" b="1" dirty="0"/>
          </a:p>
          <a:p>
            <a:pPr lvl="1">
              <a:lnSpc>
                <a:spcPct val="114000"/>
              </a:lnSpc>
            </a:pP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Давление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настройки (установочное давление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14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Наличие остаточной протечки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клапана.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(герметичности затвора) с помощью датчика акустической 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эмиссии.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14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Величину хода штока клапана в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испытании.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14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Давление закрытия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клапана.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14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Давление в системе (под золотником клапана) в момент срабатывания клапана (при установке датчика давления в рабочую линию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03598"/>
            <a:ext cx="231335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8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39752" y="205979"/>
            <a:ext cx="5112568" cy="85725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339752" y="987574"/>
            <a:ext cx="3841249" cy="3394472"/>
          </a:xfrm>
        </p:spPr>
        <p:txBody>
          <a:bodyPr/>
          <a:lstStyle/>
          <a:p>
            <a:r>
              <a:rPr lang="ru-RU" sz="1400" b="1" dirty="0" smtClean="0"/>
              <a:t>ПЕРИОДИЧНОСТЬ ПРОВЕРКИ И РЕГУЛИРОВКИ ППК</a:t>
            </a:r>
            <a:r>
              <a:rPr lang="en-US" sz="1600" b="1" dirty="0" smtClean="0"/>
              <a:t>:</a:t>
            </a:r>
            <a:endParaRPr lang="ru-RU" sz="1600" b="1" dirty="0" smtClean="0"/>
          </a:p>
          <a:p>
            <a:pPr marL="457200" lvl="1" indent="0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923678"/>
            <a:ext cx="4345305" cy="723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Blip>
                <a:blip r:embed="rId2"/>
              </a:buBlip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ВРД 39-1.10-069-2002 Положение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технической эксплуатации газораспределительных станций магистральных газопроводов.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3003798"/>
            <a:ext cx="4392489" cy="1565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Blip>
                <a:blip r:embed="rId2"/>
              </a:buBlip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3.1.5. Проверка и регулировка предохранительных клапанов должна производиться не реже двух раз в год в соответствии с графиком. Проверка и регулировка клапанов должна быть оформлена соответствующим актом, клапаны опломбированы и снабжены биркой с датой следующей проверки и данными регулировки.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017" y="1131590"/>
            <a:ext cx="2639471" cy="342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7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9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СМИУД </a:t>
            </a:r>
            <a:r>
              <a:rPr lang="ru-RU" dirty="0"/>
              <a:t>ППК «</a:t>
            </a:r>
            <a:r>
              <a:rPr lang="ru-RU" dirty="0" err="1"/>
              <a:t>Армтест</a:t>
            </a:r>
            <a:r>
              <a:rPr lang="ru-RU" dirty="0" smtClean="0"/>
              <a:t>». Основные технические характеристики</a:t>
            </a:r>
            <a:r>
              <a:rPr lang="en-US" sz="2000" dirty="0" smtClean="0"/>
              <a:t>:</a:t>
            </a: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graphicFrame>
        <p:nvGraphicFramePr>
          <p:cNvPr id="6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649769"/>
              </p:ext>
            </p:extLst>
          </p:nvPr>
        </p:nvGraphicFramePr>
        <p:xfrm>
          <a:off x="1128289" y="1203599"/>
          <a:ext cx="3947767" cy="3463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769"/>
                <a:gridCol w="1722998"/>
              </a:tblGrid>
              <a:tr h="544860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Взрывозащищенное исполнение «искробезопасная электрическая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</a:rPr>
                        <a:t> цепь</a:t>
                      </a:r>
                      <a:r>
                        <a:rPr lang="en-US" sz="105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b="1" baseline="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ГОСТ Р МЭК 60079-11-2010  ГОСТ Р МЭК 60079-0-2011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94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Потребляемая мощность, </a:t>
                      </a:r>
                      <a:r>
                        <a:rPr lang="ru-RU" sz="1050" b="0" dirty="0" smtClean="0"/>
                        <a:t>Вт  </a:t>
                      </a:r>
                    </a:p>
                    <a:p>
                      <a:r>
                        <a:rPr lang="ru-RU" sz="1050" b="0" dirty="0" smtClean="0"/>
                        <a:t>не более 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94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Источник усилия 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гидравлический привод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593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Входные 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05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измерительные каналы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усилие, перемещение,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давление в системе, акустическая эмиссия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5443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Максимальное проверяемое давление настройки клапана 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250 бар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593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Допускаемая относительная погрешность измерений, </a:t>
                      </a:r>
                    </a:p>
                    <a:p>
                      <a:r>
                        <a:rPr lang="ru-RU" sz="1050" b="1" dirty="0" smtClean="0"/>
                        <a:t>не более </a:t>
                      </a:r>
                      <a:r>
                        <a:rPr lang="ru-RU" sz="1050" b="0" dirty="0" smtClean="0"/>
                        <a:t>% 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±0,5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155339"/>
              </p:ext>
            </p:extLst>
          </p:nvPr>
        </p:nvGraphicFramePr>
        <p:xfrm>
          <a:off x="5148064" y="1203598"/>
          <a:ext cx="3528392" cy="3456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776"/>
                <a:gridCol w="1282616"/>
              </a:tblGrid>
              <a:tr h="419026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Диапазон измерения усилий,  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кН 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до 100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026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Мин. требуемое место над ППК,  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м 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0,7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026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Температурное исполнение по ГОСТ 15150-69 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УХЛ1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026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Пыле-влагозащищенное исполнение не хуже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IP65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9073">
                <a:tc gridSpan="2"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Характеристики окружающей среды: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 smtClean="0"/>
                    </a:p>
                  </a:txBody>
                  <a:tcPr marL="72000" marR="72000" marT="46800" marB="18000" anchor="b"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7068">
                <a:tc>
                  <a:txBody>
                    <a:bodyPr/>
                    <a:lstStyle/>
                    <a:p>
                      <a:pPr marL="0" indent="0"/>
                      <a:r>
                        <a:rPr lang="ru-RU" sz="1050" dirty="0" smtClean="0"/>
                        <a:t>Температура воздуха, °С 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-10…+50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068"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Давление окружающей среды 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атмосферное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068"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Относительная влажность 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/>
                        <a:t>не более 90%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3040"/>
            <a:ext cx="876769" cy="78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2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CED6C492ED43E4B80E9B08F5E6DABD4" ma:contentTypeVersion="0" ma:contentTypeDescription="Создание документа." ma:contentTypeScope="" ma:versionID="9dd0d20999e3a7af0bc97c5d72e963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7D4347-9033-4027-A43F-BC1B3703DE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59EE7D-4FA0-424F-8B1D-9C5C65B31A26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AF3EE3-990A-4617-85BC-47FA6DD919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1466</Words>
  <Application>Microsoft Office PowerPoint</Application>
  <PresentationFormat>Экран (16:9)</PresentationFormat>
  <Paragraphs>176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ИННОВАЦИОННЫЕ ТЕХНОЛОГИИ  И ОБОРУДОВАНИЕ ДЛЯ СОЗДАНИЯ И ПОДДЕРЖКИ ПРОИЗВОДСТВЕННОЙ ИНФРАСТРУКТУРЫ </vt:lpstr>
      <vt:lpstr>Технологическое решение для обеспечения безопасности и снижения затрат связанных с тестированием пружинных предохранительных клапанов</vt:lpstr>
      <vt:lpstr>Стенды мобильные для измерения установочного давления    пружинных   предохранительных клапанов «Армтест»  (СМИУД ППК «Армтест») Российского производства  (ХК «ИНТРА ТУЛ» - «ВТМ Инжиниринг)»</vt:lpstr>
      <vt:lpstr>СМИУД ППК «Армтест». Назначение </vt:lpstr>
      <vt:lpstr>СМИУД ППК «Армтест»</vt:lpstr>
      <vt:lpstr>СМИУД ППК «Армтест». Основные технические характеристики: </vt:lpstr>
      <vt:lpstr>СМИУД ППК «Армтест»</vt:lpstr>
      <vt:lpstr>СМИУД ППК «Армтест». Состав комплекса</vt:lpstr>
      <vt:lpstr>СМИУД ППК «Армтест». Состав комплекса.</vt:lpstr>
      <vt:lpstr>СМИУД ППК «Армтест». Состав комплекса</vt:lpstr>
      <vt:lpstr>СМИУД ППК «Армтест». Состав комплекса.</vt:lpstr>
      <vt:lpstr>СМИУД ППК «Армтест». Состав комплекса.</vt:lpstr>
      <vt:lpstr>СМИУД ППК «Армтест»</vt:lpstr>
      <vt:lpstr>СМИУД ППК «Армтест». Положительный эффект от применения комплекса:</vt:lpstr>
      <vt:lpstr>СМИУД ППК «Армтест»</vt:lpstr>
      <vt:lpstr>СМИУД ППК «Армтест». Сертификаты. Разрешения.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Anufrieva Natalia</dc:creator>
  <cp:lastModifiedBy>Samodurov Gennadiy</cp:lastModifiedBy>
  <cp:revision>153</cp:revision>
  <dcterms:created xsi:type="dcterms:W3CDTF">2015-10-22T13:54:07Z</dcterms:created>
  <dcterms:modified xsi:type="dcterms:W3CDTF">2016-10-25T11:47:35Z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0x010100ACED6C492ED43E4B80E9B08F5E6DABD4</vt:lpwstr>
  </property>
</Properties>
</file>