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8" r:id="rId2"/>
    <p:sldId id="325" r:id="rId3"/>
    <p:sldId id="313" r:id="rId4"/>
    <p:sldId id="302" r:id="rId5"/>
    <p:sldId id="292" r:id="rId6"/>
    <p:sldId id="330" r:id="rId7"/>
    <p:sldId id="331" r:id="rId8"/>
    <p:sldId id="332" r:id="rId9"/>
    <p:sldId id="334" r:id="rId10"/>
    <p:sldId id="335" r:id="rId11"/>
    <p:sldId id="317" r:id="rId12"/>
  </p:sldIdLst>
  <p:sldSz cx="9144000" cy="6858000" type="screen4x3"/>
  <p:notesSz cx="6669088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4545"/>
    <a:srgbClr val="0E61A9"/>
    <a:srgbClr val="983126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1176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4206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875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3156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0175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619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7844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745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3347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604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9147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ACF80-F17A-A34A-9186-111DB1D2C949}" type="datetimeFigureOut">
              <a:rPr lang="en-US" smtClean="0"/>
              <a:pPr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105BF-449B-3E4B-8DEB-8E1175C06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6471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rimatek.ru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emf"/><Relationship Id="rId7" Type="http://schemas.openxmlformats.org/officeDocument/2006/relationships/image" Target="../media/image13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12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3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20.emf"/><Relationship Id="rId4" Type="http://schemas.openxmlformats.org/officeDocument/2006/relationships/image" Target="../media/image19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4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1.pn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6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3.emf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logo 2015 cmyk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33928" y="5794141"/>
            <a:ext cx="2823597" cy="659283"/>
          </a:xfrm>
          <a:prstGeom prst="rect">
            <a:avLst/>
          </a:prstGeom>
        </p:spPr>
      </p:pic>
      <p:sp>
        <p:nvSpPr>
          <p:cNvPr id="7" name="Rectangle 4"/>
          <p:cNvSpPr/>
          <p:nvPr/>
        </p:nvSpPr>
        <p:spPr>
          <a:xfrm>
            <a:off x="4229100" y="5765566"/>
            <a:ext cx="4601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 smtClean="0">
                <a:solidFill>
                  <a:srgbClr val="0E61A9"/>
                </a:solidFill>
                <a:latin typeface="Pragmatica"/>
                <a:cs typeface="Pragmatica"/>
              </a:rPr>
              <a:t>СОСТОЯНИЕ И ПЕРСПЕКТИВЫ ПРИМЕНЕНИЯ ЗАЩИТНЫХ ПОКРЫТИЙ</a:t>
            </a:r>
            <a:r>
              <a:rPr lang="ru-RU" sz="1200" b="1" u="sng" dirty="0" smtClean="0">
                <a:solidFill>
                  <a:srgbClr val="0E61A9"/>
                </a:solidFill>
                <a:latin typeface="Pragmatica"/>
                <a:cs typeface="Pragmatica"/>
              </a:rPr>
              <a:t> </a:t>
            </a:r>
            <a:r>
              <a:rPr lang="ru-RU" sz="1200" b="1" dirty="0" smtClean="0">
                <a:solidFill>
                  <a:srgbClr val="0E61A9"/>
                </a:solidFill>
                <a:latin typeface="Pragmatica"/>
                <a:cs typeface="Pragmatica"/>
              </a:rPr>
              <a:t>ПРИМАТЕК В ОБОРУДОВАНИИ И СООРУЖЕНИЯХ НЕФТЕГАЗОВОЙ ОТРАСЛИ.</a:t>
            </a:r>
            <a:endParaRPr lang="ru-RU" sz="1200" b="1" dirty="0">
              <a:solidFill>
                <a:srgbClr val="0E61A9"/>
              </a:solidFill>
              <a:latin typeface="Pragmatica"/>
              <a:cs typeface="Pragmatica"/>
            </a:endParaRPr>
          </a:p>
        </p:txBody>
      </p:sp>
      <p:pic>
        <p:nvPicPr>
          <p:cNvPr id="1027" name="Picture 3" descr="O:\ФОТОБАНК\ЗАВОД\жидкие ЛКМ\Новая папка\59_clean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16" y="0"/>
            <a:ext cx="9144000" cy="5497033"/>
          </a:xfrm>
          <a:prstGeom prst="rect">
            <a:avLst/>
          </a:prstGeom>
          <a:noFill/>
        </p:spPr>
      </p:pic>
      <p:pic>
        <p:nvPicPr>
          <p:cNvPr id="12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260327"/>
            <a:ext cx="9144000" cy="36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658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74108" y="6637873"/>
            <a:ext cx="1826281" cy="31487"/>
          </a:xfrm>
          <a:prstGeom prst="rect">
            <a:avLst/>
          </a:prstGeom>
        </p:spPr>
      </p:pic>
      <p:pic>
        <p:nvPicPr>
          <p:cNvPr id="12" name="Рисунок 11" descr="logo 2015 cmyk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374108" y="6355981"/>
            <a:ext cx="1207294" cy="281892"/>
          </a:xfrm>
          <a:prstGeom prst="rect">
            <a:avLst/>
          </a:prstGeom>
        </p:spPr>
      </p:pic>
      <p:sp>
        <p:nvSpPr>
          <p:cNvPr id="9" name="Rectangle 10"/>
          <p:cNvSpPr/>
          <p:nvPr/>
        </p:nvSpPr>
        <p:spPr>
          <a:xfrm>
            <a:off x="123823" y="216039"/>
            <a:ext cx="84139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E61A9"/>
                </a:solidFill>
                <a:latin typeface="Pragmatica"/>
                <a:cs typeface="Pragmatica"/>
              </a:rPr>
              <a:t>ЭТО ТЕХНОЛОГИЧНЫЕ СИСТЕМЫ КАК ДЛЯ НАДЗЕМНОЙ, ТАК И ДЛЯ ПОДЗЕМНОЙ ЭКСПЛУАТАЦИИ, НА ОСНОВЕ ЭПОКСИДНЫХ, В ТОМ ЧИСЛЕ ЦИНКОНАПОЛНЕННЫХ И ПОЛИУРЕТАНОВЫХ МАТЕРИАЛОВ.</a:t>
            </a:r>
            <a:endParaRPr lang="ru-RU" sz="2000" b="1" u="sng" dirty="0" smtClean="0">
              <a:solidFill>
                <a:srgbClr val="0E61A9"/>
              </a:solidFill>
              <a:latin typeface="Pragmatica"/>
              <a:cs typeface="Pragmatica"/>
            </a:endParaRPr>
          </a:p>
          <a:p>
            <a:pPr>
              <a:defRPr/>
            </a:pPr>
            <a:endParaRPr lang="ru-RU" sz="2000" b="1" dirty="0" smtClean="0">
              <a:solidFill>
                <a:srgbClr val="0E61A9"/>
              </a:solidFill>
              <a:latin typeface="Pragmatica"/>
              <a:cs typeface="Pragmatic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27" y="0"/>
            <a:ext cx="1866900" cy="114300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612" y="6489408"/>
            <a:ext cx="9181662" cy="368593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23823" y="1746913"/>
          <a:ext cx="8917818" cy="3456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3775"/>
                <a:gridCol w="757700"/>
                <a:gridCol w="1324206"/>
                <a:gridCol w="920570"/>
                <a:gridCol w="1218338"/>
                <a:gridCol w="716507"/>
                <a:gridCol w="862273"/>
                <a:gridCol w="644399"/>
                <a:gridCol w="1100050"/>
              </a:tblGrid>
              <a:tr h="335419">
                <a:tc gridSpan="2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Грунтовочный</a:t>
                      </a:r>
                      <a:r>
                        <a:rPr lang="ru-RU" sz="800" b="1" baseline="0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 слой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Промежуточный слой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Финишный слой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Ориентировочная</a:t>
                      </a:r>
                      <a:r>
                        <a:rPr lang="ru-RU" sz="800" b="1" baseline="0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 толщина системы покрытия, мкм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Срок службы системы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Макроклиматический</a:t>
                      </a:r>
                      <a:r>
                        <a:rPr lang="ru-RU" sz="800" b="1" baseline="0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 район по ГОСТ 15150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2067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Марка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Ориентировочная толщина, мкм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Марка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Ориентировочная толщина, мкм</a:t>
                      </a:r>
                    </a:p>
                    <a:p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Марка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Ориентировочная толщина, мкм</a:t>
                      </a:r>
                    </a:p>
                    <a:p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0224">
                <a:tc>
                  <a:txBody>
                    <a:bodyPr/>
                    <a:lstStyle/>
                    <a:p>
                      <a:r>
                        <a:rPr lang="en-US" sz="10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Primapox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</a:t>
                      </a:r>
                      <a:r>
                        <a:rPr lang="en-US" sz="10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LG  </a:t>
                      </a:r>
                      <a:r>
                        <a:rPr lang="en-US" sz="1000" b="1" baseline="0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Microzinc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60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Primapox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</a:t>
                      </a:r>
                      <a:r>
                        <a:rPr lang="en-US" sz="1000" b="1" baseline="0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Metalcoat</a:t>
                      </a:r>
                      <a:r>
                        <a:rPr lang="en-US" sz="10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MRS</a:t>
                      </a:r>
                      <a:endParaRPr lang="ru-RU" sz="10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120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Primatan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TOP 40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&lt;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60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240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Б</a:t>
                      </a:r>
                      <a:endParaRPr lang="en-US" sz="10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УХЛ1,ХЛ1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9609">
                <a:tc>
                  <a:txBody>
                    <a:bodyPr/>
                    <a:lstStyle/>
                    <a:p>
                      <a:r>
                        <a:rPr lang="en-US" sz="10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Primapox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ST - LT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100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Primapox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</a:t>
                      </a:r>
                      <a:r>
                        <a:rPr lang="en-US" sz="1000" b="1" baseline="0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Metalcoat</a:t>
                      </a:r>
                      <a:r>
                        <a:rPr lang="en-US" sz="10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MRS</a:t>
                      </a:r>
                      <a:endParaRPr lang="ru-RU" sz="10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180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Primatan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TOP 55</a:t>
                      </a:r>
                      <a:endParaRPr lang="ru-RU" sz="10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60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240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Б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УХЛ1,ХЛ1</a:t>
                      </a:r>
                    </a:p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9609">
                <a:tc>
                  <a:txBody>
                    <a:bodyPr/>
                    <a:lstStyle/>
                    <a:p>
                      <a:r>
                        <a:rPr lang="en-US" sz="10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Primapox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Rapid Primer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100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Primapox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</a:t>
                      </a:r>
                      <a:r>
                        <a:rPr lang="en-US" sz="1000" b="1" baseline="0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Metalcoat</a:t>
                      </a:r>
                      <a:r>
                        <a:rPr lang="en-US" sz="10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MRS</a:t>
                      </a:r>
                      <a:endParaRPr lang="ru-RU" sz="10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100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200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Б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УХЛ1,ХЛ1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1836">
                <a:tc>
                  <a:txBody>
                    <a:bodyPr/>
                    <a:lstStyle/>
                    <a:p>
                      <a:r>
                        <a:rPr lang="en-US" sz="10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Primapox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ST -</a:t>
                      </a:r>
                      <a:r>
                        <a:rPr lang="en-US" sz="10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LT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140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Primatan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TOP 55</a:t>
                      </a:r>
                      <a:endParaRPr lang="ru-RU" sz="10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60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200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Б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УХЛ1,ХЛ1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8781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:\Презентации\Фото эффекты\Презентация Дверное дело 2016\7 слайд металлический шелк (4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3396913" y="-6577013"/>
            <a:ext cx="60959" cy="45719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74108" y="6637873"/>
            <a:ext cx="1826281" cy="314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612" y="6489408"/>
            <a:ext cx="9181662" cy="368593"/>
          </a:xfrm>
          <a:prstGeom prst="rect">
            <a:avLst/>
          </a:prstGeom>
        </p:spPr>
      </p:pic>
      <p:pic>
        <p:nvPicPr>
          <p:cNvPr id="8" name="Рисунок 7" descr="logo 2015 cmyk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374108" y="6355981"/>
            <a:ext cx="1207294" cy="281892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612" y="0"/>
            <a:ext cx="9181662" cy="368593"/>
          </a:xfrm>
          <a:prstGeom prst="rect">
            <a:avLst/>
          </a:prstGeom>
        </p:spPr>
      </p:pic>
      <p:sp>
        <p:nvSpPr>
          <p:cNvPr id="14" name="Rectangle 4"/>
          <p:cNvSpPr/>
          <p:nvPr/>
        </p:nvSpPr>
        <p:spPr>
          <a:xfrm>
            <a:off x="441433" y="1302589"/>
            <a:ext cx="835473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dirty="0" smtClean="0">
                <a:solidFill>
                  <a:srgbClr val="0E61A9"/>
                </a:solidFill>
                <a:latin typeface="Pragmatica"/>
                <a:cs typeface="Pragmatica"/>
              </a:rPr>
              <a:t>СПАСИБО ЗА ВНИМАНИЕ</a:t>
            </a:r>
            <a:r>
              <a:rPr lang="ru-RU" sz="4800" b="1" dirty="0" smtClean="0">
                <a:solidFill>
                  <a:srgbClr val="1D56A1"/>
                </a:solidFill>
                <a:latin typeface="Pragmatica"/>
                <a:cs typeface="Pragmatica"/>
              </a:rPr>
              <a:t>!</a:t>
            </a:r>
            <a:endParaRPr lang="en-US" sz="4800" b="1" dirty="0" smtClean="0">
              <a:solidFill>
                <a:srgbClr val="1D56A1"/>
              </a:solidFill>
              <a:latin typeface="Pragmatica"/>
              <a:cs typeface="Pragmatica"/>
            </a:endParaRPr>
          </a:p>
          <a:p>
            <a:pPr algn="ctr"/>
            <a:endParaRPr lang="ru-RU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Pragmatica"/>
            </a:endParaRPr>
          </a:p>
          <a:p>
            <a:pPr algn="ctr"/>
            <a:endParaRPr lang="ru-RU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Pragmatica"/>
            </a:endParaRPr>
          </a:p>
          <a:p>
            <a:pPr algn="ctr"/>
            <a:endParaRPr lang="ru-RU" sz="1600" u="sng" dirty="0" smtClean="0">
              <a:solidFill>
                <a:schemeClr val="tx1">
                  <a:lumMod val="65000"/>
                  <a:lumOff val="35000"/>
                </a:schemeClr>
              </a:solidFill>
              <a:latin typeface="Pragmatica"/>
              <a:hlinkClick r:id="rId6"/>
            </a:endParaRPr>
          </a:p>
          <a:p>
            <a:pPr algn="ctr"/>
            <a:r>
              <a:rPr lang="ru-RU" sz="1600" dirty="0" smtClean="0">
                <a:solidFill>
                  <a:srgbClr val="0E61A9"/>
                </a:solidFill>
                <a:latin typeface="Pragmatica"/>
              </a:rPr>
              <a:t>188300, Ленинградская область, г. Гатчина, ул. Железнодорожная 45, корп 3</a:t>
            </a:r>
            <a:endParaRPr lang="ru-RU" sz="1600" u="sng" dirty="0" smtClean="0">
              <a:solidFill>
                <a:srgbClr val="0E61A9"/>
              </a:solidFill>
              <a:latin typeface="Pragmatica"/>
              <a:hlinkClick r:id="rId6"/>
            </a:endParaRPr>
          </a:p>
          <a:p>
            <a:pPr algn="ctr"/>
            <a:r>
              <a:rPr lang="ru-RU" sz="1600" dirty="0" smtClean="0">
                <a:solidFill>
                  <a:srgbClr val="0E61A9"/>
                </a:solidFill>
                <a:latin typeface="Pragmatica"/>
              </a:rPr>
              <a:t>тел: 8 (812) 457-04-01</a:t>
            </a:r>
          </a:p>
          <a:p>
            <a:pPr algn="ctr"/>
            <a:r>
              <a:rPr lang="en-US" sz="1600" dirty="0" smtClean="0">
                <a:solidFill>
                  <a:srgbClr val="0E61A9"/>
                </a:solidFill>
                <a:latin typeface="Pragmatica"/>
              </a:rPr>
              <a:t>e</a:t>
            </a:r>
            <a:r>
              <a:rPr lang="ru-RU" sz="1600" dirty="0" smtClean="0">
                <a:solidFill>
                  <a:srgbClr val="0E61A9"/>
                </a:solidFill>
                <a:latin typeface="Pragmatica"/>
              </a:rPr>
              <a:t>-</a:t>
            </a:r>
            <a:r>
              <a:rPr lang="ru-RU" sz="1600" dirty="0" err="1" smtClean="0">
                <a:solidFill>
                  <a:srgbClr val="0E61A9"/>
                </a:solidFill>
                <a:latin typeface="Pragmatica"/>
              </a:rPr>
              <a:t>mail</a:t>
            </a:r>
            <a:r>
              <a:rPr lang="ru-RU" sz="1600" dirty="0" smtClean="0">
                <a:solidFill>
                  <a:srgbClr val="0E61A9"/>
                </a:solidFill>
                <a:latin typeface="Pragmatica"/>
              </a:rPr>
              <a:t>:</a:t>
            </a:r>
            <a:r>
              <a:rPr lang="ru-RU" sz="1600" dirty="0" smtClean="0">
                <a:latin typeface="Pragmatica"/>
              </a:rPr>
              <a:t> </a:t>
            </a:r>
            <a:r>
              <a:rPr lang="en-US" sz="1600" u="sng" dirty="0" smtClean="0">
                <a:solidFill>
                  <a:srgbClr val="0E61A9"/>
                </a:solidFill>
                <a:latin typeface="Pragmatica"/>
              </a:rPr>
              <a:t>industrial@primatek.ru</a:t>
            </a:r>
            <a:endParaRPr lang="ru-RU" sz="1600" dirty="0" smtClean="0">
              <a:solidFill>
                <a:srgbClr val="0E61A9"/>
              </a:solidFill>
              <a:latin typeface="Pragmatica"/>
            </a:endParaRPr>
          </a:p>
          <a:p>
            <a:pPr algn="ctr"/>
            <a:endParaRPr lang="ru-RU" sz="1600" u="sng" dirty="0" smtClean="0">
              <a:solidFill>
                <a:schemeClr val="tx1">
                  <a:lumMod val="65000"/>
                  <a:lumOff val="35000"/>
                </a:schemeClr>
              </a:solidFill>
              <a:latin typeface="Pragmatica"/>
              <a:hlinkClick r:id="rId6"/>
            </a:endParaRPr>
          </a:p>
          <a:p>
            <a:pPr algn="ctr"/>
            <a:r>
              <a:rPr lang="en-US" sz="2800" u="sng" dirty="0" smtClean="0">
                <a:solidFill>
                  <a:srgbClr val="0E61A9"/>
                </a:solidFill>
                <a:latin typeface="Pragmatica"/>
              </a:rPr>
              <a:t>primatek.ru</a:t>
            </a:r>
            <a:endParaRPr lang="ru-RU" sz="2800" dirty="0" smtClean="0">
              <a:solidFill>
                <a:srgbClr val="0E61A9"/>
              </a:solidFill>
              <a:latin typeface="Pragmatica"/>
            </a:endParaRPr>
          </a:p>
          <a:p>
            <a:pPr>
              <a:defRPr/>
            </a:pPr>
            <a:endParaRPr lang="ru-RU" sz="4800" b="1" dirty="0">
              <a:solidFill>
                <a:srgbClr val="1D56A1"/>
              </a:solidFill>
              <a:latin typeface="Pragmatica"/>
              <a:cs typeface="Pragmatic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03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74108" y="6637873"/>
            <a:ext cx="1826281" cy="31487"/>
          </a:xfrm>
          <a:prstGeom prst="rect">
            <a:avLst/>
          </a:prstGeom>
        </p:spPr>
      </p:pic>
      <p:pic>
        <p:nvPicPr>
          <p:cNvPr id="9" name="Рисунок 8" descr="logo 2015 cmyk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374108" y="6355981"/>
            <a:ext cx="1207294" cy="2818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612" y="6489408"/>
            <a:ext cx="9181662" cy="368593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0"/>
            <a:ext cx="1866900" cy="114300"/>
          </a:xfrm>
          <a:prstGeom prst="rect">
            <a:avLst/>
          </a:prstGeom>
        </p:spPr>
      </p:pic>
      <p:sp>
        <p:nvSpPr>
          <p:cNvPr id="10" name="Rectangle 10"/>
          <p:cNvSpPr/>
          <p:nvPr/>
        </p:nvSpPr>
        <p:spPr>
          <a:xfrm>
            <a:off x="452921" y="200835"/>
            <a:ext cx="19535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Pragmatica"/>
                <a:cs typeface="Pragmatica"/>
              </a:rPr>
              <a:t>О компании:</a:t>
            </a:r>
            <a:endParaRPr lang="en-US" sz="2000" b="1" dirty="0">
              <a:solidFill>
                <a:srgbClr val="0070C0"/>
              </a:solidFill>
              <a:latin typeface="Pragmatica"/>
              <a:cs typeface="Pragmatic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01889" y="546014"/>
            <a:ext cx="66985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1998 - основана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сбытовая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 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сеть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 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«</a:t>
            </a:r>
            <a:r>
              <a:rPr lang="ru-RU" sz="1400" b="1" dirty="0" err="1" smtClean="0">
                <a:solidFill>
                  <a:srgbClr val="0E61A9"/>
                </a:solidFill>
                <a:latin typeface="Pragmatica"/>
              </a:rPr>
              <a:t>Техноколор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»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по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 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продаже </a:t>
            </a:r>
          </a:p>
          <a:p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           индустриальных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ЛКМ.</a:t>
            </a:r>
          </a:p>
          <a:p>
            <a:pPr algn="just"/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2004 - запущен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 первый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в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России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завод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по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   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производству </a:t>
            </a:r>
          </a:p>
          <a:p>
            <a:pPr algn="just"/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           порошковых ЛКМ по лицензии компании </a:t>
            </a:r>
            <a:r>
              <a:rPr lang="ru-RU" sz="1400" b="1" dirty="0" err="1" smtClean="0">
                <a:solidFill>
                  <a:srgbClr val="0E61A9"/>
                </a:solidFill>
                <a:latin typeface="Pragmatica"/>
              </a:rPr>
              <a:t>Тiger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(Австрия).</a:t>
            </a:r>
          </a:p>
          <a:p>
            <a:pPr algn="just"/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2008 - начал работу Центр разработок  ЛКМ.</a:t>
            </a:r>
          </a:p>
          <a:p>
            <a:pPr algn="just"/>
            <a:endParaRPr lang="ru-RU" sz="1400" b="1" dirty="0" smtClean="0">
              <a:solidFill>
                <a:srgbClr val="0E61A9"/>
              </a:solidFill>
              <a:latin typeface="Pragmatica"/>
            </a:endParaRPr>
          </a:p>
          <a:p>
            <a:pPr algn="just"/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2010 - начал  работу Учебный центр.</a:t>
            </a:r>
          </a:p>
          <a:p>
            <a:pPr algn="just"/>
            <a:endParaRPr lang="ru-RU" sz="1400" b="1" dirty="0" smtClean="0">
              <a:solidFill>
                <a:srgbClr val="0E61A9"/>
              </a:solidFill>
              <a:latin typeface="Pragmatica"/>
            </a:endParaRPr>
          </a:p>
          <a:p>
            <a:pPr algn="just"/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2012 - запущен завод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по производству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 индустриальных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ЛКМ.</a:t>
            </a:r>
          </a:p>
          <a:p>
            <a:pPr algn="just"/>
            <a:endParaRPr lang="en-US" sz="1400" b="1" dirty="0" smtClean="0">
              <a:solidFill>
                <a:srgbClr val="0E61A9"/>
              </a:solidFill>
              <a:latin typeface="Pragmatica"/>
            </a:endParaRPr>
          </a:p>
          <a:p>
            <a:pPr algn="just"/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2014 - запущен    в  работу      Цех   опытного    нанесения   ЛКМ.</a:t>
            </a:r>
          </a:p>
          <a:p>
            <a:pPr algn="just"/>
            <a:endParaRPr lang="ru-RU" sz="1400" b="1" dirty="0" smtClean="0">
              <a:solidFill>
                <a:srgbClr val="0E61A9"/>
              </a:solidFill>
              <a:latin typeface="Pragmatica"/>
            </a:endParaRPr>
          </a:p>
          <a:p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2012 - 2018 – последовательно внедряются лучшие мировые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           технологии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по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производству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и применению индустриальных ЛКМ </a:t>
            </a:r>
          </a:p>
          <a:p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с привлечением зарубежных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 специалистов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 и 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компаний -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партнеров.</a:t>
            </a:r>
            <a:r>
              <a:rPr lang="ru-RU" sz="1400" dirty="0" smtClean="0">
                <a:solidFill>
                  <a:srgbClr val="0E61A9"/>
                </a:solidFill>
                <a:latin typeface="Pragmatica"/>
              </a:rPr>
              <a:t> </a:t>
            </a:r>
          </a:p>
          <a:p>
            <a:r>
              <a:rPr lang="ru-RU" sz="1400" dirty="0" smtClean="0">
                <a:solidFill>
                  <a:srgbClr val="0E61A9"/>
                </a:solidFill>
                <a:latin typeface="Pragmatica"/>
              </a:rPr>
              <a:t> </a:t>
            </a:r>
          </a:p>
          <a:p>
            <a:r>
              <a:rPr lang="ru-RU" sz="1400" dirty="0" smtClean="0">
                <a:solidFill>
                  <a:srgbClr val="0E61A9"/>
                </a:solidFill>
                <a:latin typeface="Pragmatica"/>
              </a:rPr>
              <a:t> </a:t>
            </a: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3794" y="600946"/>
            <a:ext cx="2021574" cy="347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 descr="Картинки по запросу метка для карты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39552" y="2868453"/>
            <a:ext cx="656478" cy="65648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63576" y="4678599"/>
            <a:ext cx="36895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 smtClean="0">
                <a:solidFill>
                  <a:srgbClr val="0E61A9"/>
                </a:solidFill>
                <a:latin typeface="Pragmatica"/>
              </a:rPr>
              <a:t>НАША МИССИЯ:</a:t>
            </a:r>
          </a:p>
          <a:p>
            <a:pPr algn="just"/>
            <a:r>
              <a:rPr lang="ru-RU" sz="1600" b="1" dirty="0" smtClean="0">
                <a:solidFill>
                  <a:srgbClr val="0E61A9"/>
                </a:solidFill>
                <a:latin typeface="Pragmatica"/>
              </a:rPr>
              <a:t> </a:t>
            </a:r>
          </a:p>
          <a:p>
            <a:pPr algn="just"/>
            <a:r>
              <a:rPr lang="ru-RU" sz="1600" b="1" dirty="0" smtClean="0">
                <a:solidFill>
                  <a:srgbClr val="0E61A9"/>
                </a:solidFill>
                <a:latin typeface="Pragmatica"/>
              </a:rPr>
              <a:t>Повышение качества и снижение </a:t>
            </a:r>
            <a:endParaRPr lang="en-US" sz="1600" b="1" dirty="0" smtClean="0">
              <a:solidFill>
                <a:srgbClr val="0E61A9"/>
              </a:solidFill>
              <a:latin typeface="Pragmatica"/>
            </a:endParaRPr>
          </a:p>
          <a:p>
            <a:pPr algn="just"/>
            <a:r>
              <a:rPr lang="ru-RU" sz="1600" b="1" dirty="0" smtClean="0">
                <a:solidFill>
                  <a:srgbClr val="0E61A9"/>
                </a:solidFill>
                <a:latin typeface="Pragmatica"/>
              </a:rPr>
              <a:t>стоимости окрасочных работ в</a:t>
            </a:r>
            <a:r>
              <a:rPr lang="en-US" sz="16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600" b="1" dirty="0" smtClean="0">
                <a:solidFill>
                  <a:srgbClr val="0E61A9"/>
                </a:solidFill>
                <a:latin typeface="Pragmatica"/>
              </a:rPr>
              <a:t>России. 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74349" y="4678599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u="sng" dirty="0" smtClean="0">
                <a:solidFill>
                  <a:srgbClr val="0E61A9"/>
                </a:solidFill>
                <a:latin typeface="Pragmatica"/>
              </a:rPr>
              <a:t>НАША СТРАТЕГИЯ:</a:t>
            </a:r>
          </a:p>
          <a:p>
            <a:r>
              <a:rPr lang="ru-RU" sz="1600" b="1" dirty="0" smtClean="0">
                <a:solidFill>
                  <a:srgbClr val="0E61A9"/>
                </a:solidFill>
                <a:latin typeface="Pragmatica"/>
              </a:rPr>
              <a:t> </a:t>
            </a:r>
          </a:p>
          <a:p>
            <a:pPr algn="just"/>
            <a:r>
              <a:rPr lang="ru-RU" sz="1600" b="1" dirty="0" smtClean="0">
                <a:solidFill>
                  <a:srgbClr val="0E61A9"/>
                </a:solidFill>
                <a:latin typeface="Pragmatica"/>
              </a:rPr>
              <a:t>Изучение, </a:t>
            </a:r>
            <a:r>
              <a:rPr lang="ru-RU" sz="1600" b="1" dirty="0" err="1" smtClean="0">
                <a:solidFill>
                  <a:srgbClr val="0E61A9"/>
                </a:solidFill>
                <a:latin typeface="Pragmatica"/>
              </a:rPr>
              <a:t>преемствование</a:t>
            </a:r>
            <a:r>
              <a:rPr lang="ru-RU" sz="1600" b="1" dirty="0" smtClean="0">
                <a:solidFill>
                  <a:srgbClr val="0E61A9"/>
                </a:solidFill>
                <a:latin typeface="Pragmatica"/>
              </a:rPr>
              <a:t>, внедрение и улучшение ведущих мировых технологий в области производства и применения индустриальных ЛКМ.</a:t>
            </a:r>
            <a:endParaRPr lang="ru-RU" sz="1600" b="1" dirty="0">
              <a:solidFill>
                <a:srgbClr val="0E61A9"/>
              </a:solidFill>
              <a:latin typeface="Pragmatic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024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74108" y="6637873"/>
            <a:ext cx="1826281" cy="31487"/>
          </a:xfrm>
          <a:prstGeom prst="rect">
            <a:avLst/>
          </a:prstGeom>
        </p:spPr>
      </p:pic>
      <p:pic>
        <p:nvPicPr>
          <p:cNvPr id="9" name="Рисунок 8" descr="logo 2015 cmyk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374108" y="6355981"/>
            <a:ext cx="1207294" cy="2818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612" y="6489408"/>
            <a:ext cx="9181662" cy="368593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0"/>
            <a:ext cx="1866900" cy="114300"/>
          </a:xfrm>
          <a:prstGeom prst="rect">
            <a:avLst/>
          </a:prstGeom>
        </p:spPr>
      </p:pic>
      <p:sp>
        <p:nvSpPr>
          <p:cNvPr id="10" name="Rectangle 10"/>
          <p:cNvSpPr/>
          <p:nvPr/>
        </p:nvSpPr>
        <p:spPr>
          <a:xfrm>
            <a:off x="452921" y="126404"/>
            <a:ext cx="19535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Pragmatica"/>
                <a:cs typeface="Pragmatica"/>
              </a:rPr>
              <a:t>О компании:</a:t>
            </a:r>
            <a:endParaRPr lang="en-US" sz="2000" b="1" dirty="0">
              <a:solidFill>
                <a:srgbClr val="0070C0"/>
              </a:solidFill>
              <a:latin typeface="Pragmatica"/>
              <a:cs typeface="Pragmatica"/>
            </a:endParaRPr>
          </a:p>
        </p:txBody>
      </p:sp>
      <p:pic>
        <p:nvPicPr>
          <p:cNvPr id="1026" name="Picture 2" descr="O:\ФОТОБАНК\ЗАВОД\жидкие ЛКМ\Новая папка\3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48851" y="526515"/>
            <a:ext cx="2257602" cy="385560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802107" y="372140"/>
            <a:ext cx="6139873" cy="413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500" b="1" dirty="0" smtClean="0">
                <a:solidFill>
                  <a:srgbClr val="0E61A9"/>
                </a:solidFill>
                <a:latin typeface="Pragmatica"/>
              </a:rPr>
              <a:t>ПРОИЗВОДСТВЕННЫЕ И СКЛАДСКИЕ ПЛОЩАДИ: 11 000 м. кв.</a:t>
            </a:r>
          </a:p>
          <a:p>
            <a:pPr>
              <a:lnSpc>
                <a:spcPct val="150000"/>
              </a:lnSpc>
            </a:pPr>
            <a:r>
              <a:rPr lang="ru-RU" sz="1500" b="1" dirty="0" smtClean="0">
                <a:solidFill>
                  <a:srgbClr val="0E61A9"/>
                </a:solidFill>
                <a:latin typeface="Pragmatica"/>
              </a:rPr>
              <a:t>ПРОИЗВОДСТВЕННЫЕ ЛИНИИ: 14</a:t>
            </a:r>
          </a:p>
          <a:p>
            <a:pPr>
              <a:lnSpc>
                <a:spcPct val="150000"/>
              </a:lnSpc>
            </a:pPr>
            <a:r>
              <a:rPr lang="ru-RU" sz="1500" b="1" dirty="0" smtClean="0">
                <a:solidFill>
                  <a:srgbClr val="0E61A9"/>
                </a:solidFill>
                <a:latin typeface="Pragmatica"/>
              </a:rPr>
              <a:t>ЛАБОРАТОРИИ: 4</a:t>
            </a:r>
          </a:p>
          <a:p>
            <a:pPr>
              <a:lnSpc>
                <a:spcPct val="150000"/>
              </a:lnSpc>
            </a:pPr>
            <a:r>
              <a:rPr lang="ru-RU" sz="1500" b="1" dirty="0" smtClean="0">
                <a:solidFill>
                  <a:srgbClr val="0E61A9"/>
                </a:solidFill>
                <a:latin typeface="Pragmatica"/>
              </a:rPr>
              <a:t>МАКСИМАЛЬНЫЙ ОБЪЕМ ВЫПУСКА: 20 000 000 кг в год.</a:t>
            </a:r>
          </a:p>
          <a:p>
            <a:pPr>
              <a:lnSpc>
                <a:spcPct val="150000"/>
              </a:lnSpc>
            </a:pPr>
            <a:r>
              <a:rPr lang="ru-RU" sz="1500" b="1" dirty="0" smtClean="0">
                <a:solidFill>
                  <a:srgbClr val="0E61A9"/>
                </a:solidFill>
                <a:latin typeface="Pragmatica"/>
              </a:rPr>
              <a:t>АССОРТИМЕНТ: 2 500 наименований.</a:t>
            </a:r>
          </a:p>
          <a:p>
            <a:pPr>
              <a:lnSpc>
                <a:spcPct val="150000"/>
              </a:lnSpc>
            </a:pPr>
            <a:r>
              <a:rPr lang="ru-RU" sz="1500" b="1" dirty="0" smtClean="0">
                <a:solidFill>
                  <a:srgbClr val="0E61A9"/>
                </a:solidFill>
                <a:latin typeface="Pragmatica"/>
              </a:rPr>
              <a:t>ВЫРУЧКА: 2 500 000 000 рублей в год.</a:t>
            </a:r>
          </a:p>
          <a:p>
            <a:pPr>
              <a:lnSpc>
                <a:spcPct val="150000"/>
              </a:lnSpc>
            </a:pPr>
            <a:r>
              <a:rPr lang="ru-RU" sz="1500" b="1" dirty="0" smtClean="0">
                <a:solidFill>
                  <a:srgbClr val="0E61A9"/>
                </a:solidFill>
                <a:latin typeface="Pragmatica"/>
              </a:rPr>
              <a:t>ШТАТ: 300 человек</a:t>
            </a:r>
          </a:p>
          <a:p>
            <a:pPr>
              <a:lnSpc>
                <a:spcPct val="150000"/>
              </a:lnSpc>
            </a:pPr>
            <a:r>
              <a:rPr lang="ru-RU" sz="1500" b="1" dirty="0" smtClean="0">
                <a:solidFill>
                  <a:srgbClr val="0E61A9"/>
                </a:solidFill>
                <a:latin typeface="Pragmatica"/>
              </a:rPr>
              <a:t>РЫНКИ СБЫТА: </a:t>
            </a:r>
            <a:r>
              <a:rPr lang="ru-RU" sz="1500" b="1" u="sng" dirty="0" smtClean="0">
                <a:solidFill>
                  <a:srgbClr val="0E61A9"/>
                </a:solidFill>
                <a:latin typeface="Pragmatica"/>
              </a:rPr>
              <a:t>Россия, </a:t>
            </a:r>
            <a:r>
              <a:rPr lang="ru-RU" sz="1500" b="1" u="sng" dirty="0" err="1" smtClean="0">
                <a:solidFill>
                  <a:srgbClr val="0E61A9"/>
                </a:solidFill>
                <a:latin typeface="Pragmatica"/>
              </a:rPr>
              <a:t>Беларусия</a:t>
            </a:r>
            <a:r>
              <a:rPr lang="ru-RU" sz="1500" b="1" u="sng" dirty="0" smtClean="0">
                <a:solidFill>
                  <a:srgbClr val="0E61A9"/>
                </a:solidFill>
                <a:latin typeface="Pragmatica"/>
              </a:rPr>
              <a:t>, Казахстан, Финляндия, Швеция, Эстония, Латвия, Литва</a:t>
            </a:r>
          </a:p>
          <a:p>
            <a:endParaRPr lang="ru-RU" sz="1500" b="1" u="sng" dirty="0" smtClean="0">
              <a:solidFill>
                <a:srgbClr val="0E61A9"/>
              </a:solidFill>
              <a:latin typeface="Pragmatica"/>
            </a:endParaRPr>
          </a:p>
          <a:p>
            <a:r>
              <a:rPr lang="ru-RU" sz="1500" b="1" u="sng" dirty="0" smtClean="0">
                <a:solidFill>
                  <a:srgbClr val="0E61A9"/>
                </a:solidFill>
                <a:latin typeface="Pragmatica"/>
              </a:rPr>
              <a:t>СОБСТВЕННАЯ ЛОГИСТИКА </a:t>
            </a:r>
            <a:r>
              <a:rPr lang="ru-RU" sz="1500" dirty="0" smtClean="0">
                <a:solidFill>
                  <a:srgbClr val="0E61A9"/>
                </a:solidFill>
                <a:latin typeface="Pragmatica"/>
              </a:rPr>
              <a:t>по закупке сырья в следующих странах:</a:t>
            </a:r>
            <a:r>
              <a:rPr lang="ru-RU" sz="15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500" b="1" u="sng" dirty="0" smtClean="0">
                <a:solidFill>
                  <a:srgbClr val="0E61A9"/>
                </a:solidFill>
                <a:latin typeface="Pragmatica"/>
              </a:rPr>
              <a:t>Германия, Италия, Англия, Турция, Корея, Китай.</a:t>
            </a:r>
          </a:p>
          <a:p>
            <a:r>
              <a:rPr lang="ru-RU" sz="1500" dirty="0" smtClean="0">
                <a:solidFill>
                  <a:srgbClr val="0E61A9"/>
                </a:solidFill>
                <a:latin typeface="Pragmatica"/>
              </a:rPr>
              <a:t> </a:t>
            </a:r>
          </a:p>
        </p:txBody>
      </p:sp>
      <p:pic>
        <p:nvPicPr>
          <p:cNvPr id="2050" name="Picture 2" descr="O:\ФОТОБАНК\ЗАВОД\жидкие ЛКМ\Новая папка\Panorams\1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8851" y="4466009"/>
            <a:ext cx="2647950" cy="1861397"/>
          </a:xfrm>
          <a:prstGeom prst="rect">
            <a:avLst/>
          </a:prstGeom>
          <a:noFill/>
        </p:spPr>
      </p:pic>
      <p:pic>
        <p:nvPicPr>
          <p:cNvPr id="13" name="Picture 1" descr="O:\ФОТОБАНК\ЗАВОД\18.01.2017 новый пол в порошках\Цех порошков_январь 2017\DSC_0254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207548" y="4455139"/>
            <a:ext cx="4992852" cy="18722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6024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1481896"/>
            <a:ext cx="9144000" cy="46347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74108" y="6637873"/>
            <a:ext cx="1826281" cy="314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27" y="6508458"/>
            <a:ext cx="9181662" cy="368593"/>
          </a:xfrm>
          <a:prstGeom prst="rect">
            <a:avLst/>
          </a:prstGeom>
        </p:spPr>
      </p:pic>
      <p:pic>
        <p:nvPicPr>
          <p:cNvPr id="2050" name="Picture 2" descr="M:\Презентации\Фото эффекты\Презентация Дверное дело 2016\7 слайд металлический шелк (4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13396913" y="-6577013"/>
            <a:ext cx="60959" cy="45719"/>
          </a:xfrm>
          <a:prstGeom prst="rect">
            <a:avLst/>
          </a:prstGeom>
          <a:noFill/>
        </p:spPr>
      </p:pic>
      <p:pic>
        <p:nvPicPr>
          <p:cNvPr id="11" name="Рисунок 10" descr="logo 2015 cmyk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374108" y="6355981"/>
            <a:ext cx="1207294" cy="281892"/>
          </a:xfrm>
          <a:prstGeom prst="rect">
            <a:avLst/>
          </a:prstGeom>
        </p:spPr>
      </p:pic>
      <p:pic>
        <p:nvPicPr>
          <p:cNvPr id="18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0"/>
            <a:ext cx="1866900" cy="114300"/>
          </a:xfrm>
          <a:prstGeom prst="rect">
            <a:avLst/>
          </a:prstGeom>
        </p:spPr>
      </p:pic>
      <p:pic>
        <p:nvPicPr>
          <p:cNvPr id="6145" name="Picture 1" descr="M:\СМК\ИСО 2017\DNV GL Certificate_eng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90500" y="1726258"/>
            <a:ext cx="2713530" cy="3971604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90500" y="-110505"/>
            <a:ext cx="82495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rgbClr val="1D56A1"/>
              </a:solidFill>
              <a:latin typeface="Pragmatica"/>
              <a:cs typeface="Pragmatica"/>
            </a:endParaRPr>
          </a:p>
          <a:p>
            <a:pPr>
              <a:defRPr/>
            </a:pPr>
            <a:r>
              <a:rPr lang="ru-RU" b="1" dirty="0" smtClean="0">
                <a:solidFill>
                  <a:srgbClr val="1D56A1"/>
                </a:solidFill>
                <a:latin typeface="Pragmatica"/>
                <a:cs typeface="Pragmatica"/>
              </a:rPr>
              <a:t>Система менеджмента качества компаний сертифицирована по стандарту </a:t>
            </a:r>
            <a:r>
              <a:rPr lang="en-US" b="1" dirty="0" smtClean="0">
                <a:solidFill>
                  <a:srgbClr val="1D56A1"/>
                </a:solidFill>
                <a:latin typeface="Pragmatica"/>
                <a:cs typeface="Pragmatica"/>
              </a:rPr>
              <a:t>ISO</a:t>
            </a:r>
            <a:r>
              <a:rPr lang="ru-RU" b="1" dirty="0" smtClean="0">
                <a:solidFill>
                  <a:srgbClr val="1D56A1"/>
                </a:solidFill>
                <a:latin typeface="Pragmatica"/>
                <a:cs typeface="Pragmatica"/>
              </a:rPr>
              <a:t> 9001. </a:t>
            </a:r>
          </a:p>
          <a:p>
            <a:pPr>
              <a:defRPr/>
            </a:pPr>
            <a:r>
              <a:rPr lang="ru-RU" b="1" dirty="0" smtClean="0">
                <a:solidFill>
                  <a:srgbClr val="1D56A1"/>
                </a:solidFill>
                <a:latin typeface="Pragmatica"/>
                <a:cs typeface="Pragmatica"/>
              </a:rPr>
              <a:t>Компания имеет сертификат качества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E61A9"/>
                </a:solidFill>
                <a:latin typeface="Pragmatica"/>
              </a:rPr>
              <a:t>Qualicoat </a:t>
            </a:r>
            <a:r>
              <a:rPr lang="ru-RU" b="1" dirty="0" smtClean="0">
                <a:solidFill>
                  <a:srgbClr val="0E61A9"/>
                </a:solidFill>
                <a:latin typeface="Pragmatica"/>
              </a:rPr>
              <a:t> и ежегодно проходит оценку состояния производства в рамках пожарной инспекции.</a:t>
            </a:r>
            <a:endParaRPr lang="ru-RU" b="1" dirty="0" smtClean="0">
              <a:solidFill>
                <a:srgbClr val="0E61A9"/>
              </a:solidFill>
              <a:latin typeface="Pragmatica"/>
              <a:cs typeface="Pragmatica"/>
            </a:endParaRPr>
          </a:p>
          <a:p>
            <a:pPr>
              <a:defRPr/>
            </a:pPr>
            <a:endParaRPr lang="en-US" dirty="0">
              <a:solidFill>
                <a:srgbClr val="1D56A1"/>
              </a:solidFill>
              <a:latin typeface="Pragmatica"/>
              <a:cs typeface="Pragmatica"/>
            </a:endParaRPr>
          </a:p>
        </p:txBody>
      </p:sp>
      <p:pic>
        <p:nvPicPr>
          <p:cNvPr id="5122" name="Picture 2" descr="M:\Презентации\Презентации новый фирменный стиль\Дороги\пожарныйэпоксидныекомпозиции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142529" y="1714678"/>
            <a:ext cx="2807414" cy="3970800"/>
          </a:xfrm>
          <a:prstGeom prst="rect">
            <a:avLst/>
          </a:prstGeom>
          <a:noFill/>
        </p:spPr>
      </p:pic>
      <p:pic>
        <p:nvPicPr>
          <p:cNvPr id="13" name="Picture 2" descr="M:\СМК\Орехова\QUALIQOAT 49 2017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135314" y="1754326"/>
            <a:ext cx="2808000" cy="39716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4031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gas-pipeline.jpg"/>
          <p:cNvPicPr>
            <a:picLocks noChangeAspect="1"/>
          </p:cNvPicPr>
          <p:nvPr/>
        </p:nvPicPr>
        <p:blipFill>
          <a:blip r:embed="rId2"/>
          <a:srcRect t="12068" b="24373"/>
          <a:stretch>
            <a:fillRect/>
          </a:stretch>
        </p:blipFill>
        <p:spPr>
          <a:xfrm>
            <a:off x="438" y="1152525"/>
            <a:ext cx="9144000" cy="3857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74108" y="6637873"/>
            <a:ext cx="1826281" cy="31487"/>
          </a:xfrm>
          <a:prstGeom prst="rect">
            <a:avLst/>
          </a:prstGeom>
        </p:spPr>
      </p:pic>
      <p:pic>
        <p:nvPicPr>
          <p:cNvPr id="12" name="Рисунок 11" descr="logo 2015 cmyk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374108" y="6355981"/>
            <a:ext cx="1207294" cy="281892"/>
          </a:xfrm>
          <a:prstGeom prst="rect">
            <a:avLst/>
          </a:prstGeom>
        </p:spPr>
      </p:pic>
      <p:sp>
        <p:nvSpPr>
          <p:cNvPr id="9" name="Rectangle 10"/>
          <p:cNvSpPr/>
          <p:nvPr/>
        </p:nvSpPr>
        <p:spPr>
          <a:xfrm>
            <a:off x="123822" y="216039"/>
            <a:ext cx="86492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E61A9"/>
                </a:solidFill>
                <a:latin typeface="Pragmatica"/>
                <a:cs typeface="Pragmatica"/>
              </a:rPr>
              <a:t>ПОКРЫТИЯ ПРИМАТЕК ДЛЯ ТРУБОПРОВОДОВ,ОБОРУДОВАНИЯ, И СООРУЖЕНИЙ НЕФТЕГАЗОВОЙ ОТРАСЛИ. </a:t>
            </a:r>
          </a:p>
          <a:p>
            <a:pPr>
              <a:defRPr/>
            </a:pPr>
            <a:endParaRPr lang="ru-RU" sz="2000" b="1" dirty="0" smtClean="0">
              <a:solidFill>
                <a:srgbClr val="0E61A9"/>
              </a:solidFill>
              <a:latin typeface="Pragmatica"/>
              <a:cs typeface="Pragmatic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27" y="0"/>
            <a:ext cx="1866900" cy="114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764" y="4768704"/>
            <a:ext cx="9143999" cy="368593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764" y="923925"/>
            <a:ext cx="9143999" cy="36859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6484" y="5319857"/>
            <a:ext cx="90765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Приматек беспрерывно развивает направление защитных покрытий для трубопроводов, оборудования  и сооружений нефтегазовой отрасли</a:t>
            </a:r>
            <a:r>
              <a:rPr lang="en-US" sz="1400" b="1" dirty="0" smtClean="0">
                <a:solidFill>
                  <a:srgbClr val="0E61A9"/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. В этом направлении разработана уже успешно зарекомендовавшая себя линейка порошковых и жидких лакокрасочных материалов, которая постоянно пополняется.</a:t>
            </a:r>
          </a:p>
          <a:p>
            <a:r>
              <a:rPr lang="ru-RU" sz="1400" b="1" dirty="0" smtClean="0">
                <a:solidFill>
                  <a:srgbClr val="0E61A9"/>
                </a:solidFill>
                <a:latin typeface="Pragmatica"/>
              </a:rPr>
              <a:t> </a:t>
            </a:r>
          </a:p>
        </p:txBody>
      </p:sp>
      <p:pic>
        <p:nvPicPr>
          <p:cNvPr id="15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612" y="6489408"/>
            <a:ext cx="9181662" cy="36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781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 descr="ac4a6a7d-4fc0-4388-bb66-a62aebf11d8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869" y="0"/>
            <a:ext cx="2384219" cy="3178959"/>
          </a:xfrm>
          <a:prstGeom prst="rect">
            <a:avLst/>
          </a:prstGeom>
        </p:spPr>
      </p:pic>
      <p:pic>
        <p:nvPicPr>
          <p:cNvPr id="25" name="Рисунок 24" descr="a6fe1376-cdcf-4703-982a-ea550c45f11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389" y="0"/>
            <a:ext cx="2307431" cy="3076575"/>
          </a:xfrm>
          <a:prstGeom prst="rect">
            <a:avLst/>
          </a:prstGeom>
        </p:spPr>
      </p:pic>
      <p:pic>
        <p:nvPicPr>
          <p:cNvPr id="24" name="Рисунок 23" descr="PrimaTek InnoPipe 67W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695" y="0"/>
            <a:ext cx="2200644" cy="2934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66368"/>
            <a:ext cx="9162612" cy="673100"/>
          </a:xfrm>
          <a:prstGeom prst="rect">
            <a:avLst/>
          </a:prstGeom>
        </p:spPr>
      </p:pic>
      <p:pic>
        <p:nvPicPr>
          <p:cNvPr id="17" name="Picture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74108" y="6637873"/>
            <a:ext cx="1826281" cy="31487"/>
          </a:xfrm>
          <a:prstGeom prst="rect">
            <a:avLst/>
          </a:prstGeom>
        </p:spPr>
      </p:pic>
      <p:pic>
        <p:nvPicPr>
          <p:cNvPr id="18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8612" y="6489408"/>
            <a:ext cx="9181662" cy="368593"/>
          </a:xfrm>
          <a:prstGeom prst="rect">
            <a:avLst/>
          </a:prstGeom>
        </p:spPr>
      </p:pic>
      <p:pic>
        <p:nvPicPr>
          <p:cNvPr id="19" name="Рисунок 18" descr="logo 2015 cmy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4108" y="6355981"/>
            <a:ext cx="1207294" cy="281892"/>
          </a:xfrm>
          <a:prstGeom prst="rect">
            <a:avLst/>
          </a:prstGeom>
        </p:spPr>
      </p:pic>
      <p:pic>
        <p:nvPicPr>
          <p:cNvPr id="26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8612" y="2934192"/>
            <a:ext cx="9181662" cy="368593"/>
          </a:xfrm>
          <a:prstGeom prst="rect">
            <a:avLst/>
          </a:prstGeom>
        </p:spPr>
      </p:pic>
      <p:pic>
        <p:nvPicPr>
          <p:cNvPr id="20" name="Рисунок 19" descr="PrimaTek InnoPipe 150.jpe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2200645" cy="2934192"/>
          </a:xfrm>
          <a:prstGeom prst="rect">
            <a:avLst/>
          </a:prstGeom>
        </p:spPr>
      </p:pic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3562184" y="3350491"/>
          <a:ext cx="5384976" cy="2199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309"/>
                <a:gridCol w="888521"/>
                <a:gridCol w="823710"/>
                <a:gridCol w="1620441"/>
                <a:gridCol w="1076995"/>
              </a:tblGrid>
              <a:tr h="445273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Наименование</a:t>
                      </a:r>
                      <a:r>
                        <a:rPr lang="ru-RU" sz="800" b="1" baseline="0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 материала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Температура</a:t>
                      </a:r>
                      <a:r>
                        <a:rPr lang="ru-RU" sz="800" b="1" baseline="0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 эксплуатации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Применение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Рекомендации по нанесению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err="1" smtClean="0">
                          <a:solidFill>
                            <a:srgbClr val="0E61A9"/>
                          </a:solidFill>
                          <a:latin typeface="Pragmatica"/>
                        </a:rPr>
                        <a:t>Праймеры</a:t>
                      </a:r>
                      <a:r>
                        <a:rPr lang="ru-RU" sz="800" b="1" baseline="0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 сторонних производителей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5586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INNOPIPE </a:t>
                      </a:r>
                    </a:p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67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90</a:t>
                      </a:r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С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Times New Roman"/>
                          <a:cs typeface="Times New Roman"/>
                        </a:rPr>
                        <a:t>º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Наружное</a:t>
                      </a:r>
                      <a:r>
                        <a:rPr lang="ru-RU" sz="8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и внутреннее</a:t>
                      </a:r>
                      <a:endParaRPr lang="ru-RU" sz="8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Как</a:t>
                      </a:r>
                      <a:r>
                        <a:rPr lang="ru-RU" sz="8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с</a:t>
                      </a:r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амостоятельное покрытие</a:t>
                      </a:r>
                    </a:p>
                    <a:p>
                      <a:endParaRPr lang="ru-RU" sz="8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В системе с </a:t>
                      </a:r>
                      <a:r>
                        <a:rPr lang="ru-RU" sz="8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эпокси-фенольным</a:t>
                      </a:r>
                      <a:r>
                        <a:rPr lang="ru-RU" sz="8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</a:t>
                      </a:r>
                      <a:r>
                        <a:rPr lang="ru-RU" sz="800" b="1" baseline="0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праймером</a:t>
                      </a:r>
                      <a:r>
                        <a:rPr lang="ru-RU" sz="8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</a:t>
                      </a:r>
                      <a:r>
                        <a:rPr lang="en-US" sz="8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PRIMATEK INNOPIPE Epoxy Primer</a:t>
                      </a:r>
                      <a:r>
                        <a:rPr lang="ru-RU" sz="8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</a:t>
                      </a:r>
                      <a:endParaRPr lang="ru-RU" sz="8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endParaRPr lang="ru-RU" sz="8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Допускается по согласованию с Приматек</a:t>
                      </a:r>
                      <a:endParaRPr lang="ru-RU" sz="8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5586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INNOPIPE</a:t>
                      </a:r>
                    </a:p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120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120</a:t>
                      </a:r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С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Times New Roman"/>
                          <a:cs typeface="Times New Roman"/>
                        </a:rPr>
                        <a:t>º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0873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INNOPIPE</a:t>
                      </a:r>
                    </a:p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150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150</a:t>
                      </a:r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С</a:t>
                      </a:r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Times New Roman"/>
                          <a:cs typeface="Times New Roman"/>
                        </a:rPr>
                        <a:t>º</a:t>
                      </a:r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180962" y="3350491"/>
            <a:ext cx="3554275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E61A9"/>
                </a:solidFill>
                <a:latin typeface="Pragmatica"/>
                <a:cs typeface="Pragmatica"/>
              </a:rPr>
              <a:t>PRIMATEK INNOPIPE 67</a:t>
            </a:r>
            <a:endParaRPr lang="ru-RU" sz="1400" b="1" dirty="0" smtClean="0">
              <a:solidFill>
                <a:srgbClr val="0E61A9"/>
              </a:solidFill>
              <a:latin typeface="Pragmatica"/>
              <a:cs typeface="Pragmatica"/>
            </a:endParaRPr>
          </a:p>
          <a:p>
            <a:r>
              <a:rPr lang="ru-RU" sz="1200" b="1" u="sng" dirty="0" smtClean="0">
                <a:solidFill>
                  <a:srgbClr val="454545"/>
                </a:solidFill>
                <a:latin typeface="Pragmatica"/>
                <a:cs typeface="Pragmatica"/>
              </a:rPr>
              <a:t>соответствует требованиям:</a:t>
            </a:r>
          </a:p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ОАО «</a:t>
            </a:r>
            <a:r>
              <a:rPr lang="ru-RU" sz="1100" b="1" dirty="0" err="1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Сургутнефтегаз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»</a:t>
            </a:r>
          </a:p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ПАО «</a:t>
            </a:r>
            <a:r>
              <a:rPr lang="ru-RU" sz="1100" b="1" dirty="0" err="1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Лукойл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»</a:t>
            </a:r>
            <a:endParaRPr lang="en-US" sz="1100" b="1" dirty="0" smtClean="0">
              <a:solidFill>
                <a:schemeClr val="bg1">
                  <a:lumMod val="50000"/>
                </a:schemeClr>
              </a:solidFill>
              <a:latin typeface="Pragmatica"/>
              <a:cs typeface="Pragmatica"/>
            </a:endParaRPr>
          </a:p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ПАО НК «Роснефть»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 </a:t>
            </a:r>
            <a:endParaRPr lang="en-US" sz="1100" b="1" dirty="0" smtClean="0">
              <a:solidFill>
                <a:schemeClr val="bg1">
                  <a:lumMod val="50000"/>
                </a:schemeClr>
              </a:solidFill>
              <a:latin typeface="Pragmatica"/>
            </a:endParaRPr>
          </a:p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ПАО «</a:t>
            </a:r>
            <a:r>
              <a:rPr lang="ru-RU" sz="1100" b="1" dirty="0" err="1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Татнефть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»</a:t>
            </a:r>
          </a:p>
          <a:p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ГОСТ Р 51164-98</a:t>
            </a:r>
          </a:p>
          <a:p>
            <a:endParaRPr lang="en-US" sz="1200" b="1" u="sng" dirty="0" smtClean="0">
              <a:solidFill>
                <a:srgbClr val="454545"/>
              </a:solidFill>
              <a:latin typeface="Pragmatica"/>
              <a:cs typeface="Pragmatica"/>
            </a:endParaRPr>
          </a:p>
          <a:p>
            <a:r>
              <a:rPr lang="ru-RU" sz="1200" b="1" u="sng" dirty="0" smtClean="0">
                <a:solidFill>
                  <a:srgbClr val="454545"/>
                </a:solidFill>
                <a:latin typeface="Pragmatica"/>
                <a:cs typeface="Pragmatica"/>
              </a:rPr>
              <a:t>пройдены ОПИ:</a:t>
            </a:r>
          </a:p>
          <a:p>
            <a:r>
              <a:rPr lang="ru-RU" sz="1100" b="1" u="sng" dirty="0" smtClean="0">
                <a:solidFill>
                  <a:srgbClr val="454545"/>
                </a:solidFill>
                <a:latin typeface="Pragmatica"/>
                <a:cs typeface="Pragmatica"/>
              </a:rPr>
              <a:t>ПАО НК «Роснефть» 1 год</a:t>
            </a:r>
            <a:endParaRPr lang="en-US" sz="1100" b="1" u="sng" dirty="0" smtClean="0">
              <a:solidFill>
                <a:srgbClr val="454545"/>
              </a:solidFill>
              <a:latin typeface="Pragmatica"/>
              <a:cs typeface="Pragmatica"/>
            </a:endParaRPr>
          </a:p>
          <a:p>
            <a:r>
              <a:rPr lang="en-US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(</a:t>
            </a:r>
            <a:r>
              <a:rPr lang="ru-RU" sz="1100" b="1" dirty="0" err="1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байпасная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 линия нефтесборного</a:t>
            </a:r>
            <a:r>
              <a:rPr lang="en-US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 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трубопровода ГУ-2, ГУ-5, ГУ-9 </a:t>
            </a:r>
            <a:r>
              <a:rPr lang="ru-RU" sz="1100" b="1" dirty="0" err="1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Озек-Суат-УПСВ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 </a:t>
            </a:r>
            <a:r>
              <a:rPr lang="ru-RU" sz="1100" b="1" dirty="0" err="1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Озек-Суат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 ООО «</a:t>
            </a:r>
            <a:r>
              <a:rPr lang="ru-RU" sz="1100" b="1" dirty="0" err="1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РН-Ставропольнефтегаз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»</a:t>
            </a:r>
            <a:r>
              <a:rPr lang="en-US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)</a:t>
            </a:r>
            <a:endParaRPr lang="en-US" sz="1100" b="1" dirty="0" smtClean="0">
              <a:solidFill>
                <a:schemeClr val="tx1">
                  <a:lumMod val="50000"/>
                  <a:lumOff val="50000"/>
                </a:schemeClr>
              </a:solidFill>
              <a:latin typeface="Pragmatica"/>
              <a:cs typeface="Pragmatica"/>
            </a:endParaRPr>
          </a:p>
          <a:p>
            <a:r>
              <a:rPr lang="ru-RU" sz="1100" b="1" u="sng" dirty="0" smtClean="0">
                <a:solidFill>
                  <a:srgbClr val="454545"/>
                </a:solidFill>
                <a:latin typeface="Pragmatica"/>
                <a:cs typeface="Pragmatica"/>
              </a:rPr>
              <a:t>ПАО «</a:t>
            </a:r>
            <a:r>
              <a:rPr lang="ru-RU" sz="1100" b="1" u="sng" dirty="0" err="1" smtClean="0">
                <a:solidFill>
                  <a:srgbClr val="454545"/>
                </a:solidFill>
                <a:latin typeface="Pragmatica"/>
                <a:cs typeface="Pragmatica"/>
              </a:rPr>
              <a:t>Лукойл</a:t>
            </a:r>
            <a:r>
              <a:rPr lang="ru-RU" sz="1100" b="1" u="sng" dirty="0" smtClean="0">
                <a:solidFill>
                  <a:srgbClr val="454545"/>
                </a:solidFill>
                <a:latin typeface="Pragmatica"/>
                <a:cs typeface="Pragmatica"/>
              </a:rPr>
              <a:t>» 2 года</a:t>
            </a:r>
          </a:p>
          <a:p>
            <a:r>
              <a:rPr lang="en-US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  <a:cs typeface="Pragmatica"/>
              </a:rPr>
              <a:t>(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нефтесборный трубопровод к.23б-ПК69+70 ЦДНГ-4 </a:t>
            </a:r>
            <a:r>
              <a:rPr lang="ru-RU" sz="1100" b="1" dirty="0" err="1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Нонг-Еганского</a:t>
            </a:r>
            <a:r>
              <a:rPr lang="ru-RU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 месторождения</a:t>
            </a:r>
            <a:r>
              <a:rPr lang="en-US" sz="11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)</a:t>
            </a:r>
            <a:endParaRPr lang="ru-RU" sz="1100" b="1" smtClean="0">
              <a:solidFill>
                <a:schemeClr val="bg1">
                  <a:lumMod val="50000"/>
                </a:schemeClr>
              </a:solidFill>
              <a:latin typeface="Pragmatica"/>
              <a:cs typeface="Pragmatica"/>
            </a:endParaRPr>
          </a:p>
          <a:p>
            <a:endParaRPr lang="ru-RU" sz="1100" b="1" dirty="0" smtClean="0">
              <a:solidFill>
                <a:schemeClr val="bg1">
                  <a:lumMod val="50000"/>
                </a:schemeClr>
              </a:solidFill>
              <a:latin typeface="Pragmatica"/>
              <a:cs typeface="Pragmatica"/>
            </a:endParaRPr>
          </a:p>
          <a:p>
            <a:endParaRPr lang="en-US" sz="1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Pragmatica"/>
              <a:cs typeface="Pragmatica"/>
            </a:endParaRPr>
          </a:p>
          <a:p>
            <a:pPr>
              <a:buFont typeface="Arial" pitchFamily="34" charset="0"/>
              <a:buChar char="•"/>
            </a:pP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</p:txBody>
      </p:sp>
      <p:sp>
        <p:nvSpPr>
          <p:cNvPr id="38" name="Прямоугольник 37"/>
          <p:cNvSpPr/>
          <p:nvPr/>
        </p:nvSpPr>
        <p:spPr>
          <a:xfrm>
            <a:off x="3562184" y="5540373"/>
            <a:ext cx="3330321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E61A9"/>
                </a:solidFill>
                <a:latin typeface="Pragmatica"/>
                <a:cs typeface="Pragmatica"/>
              </a:rPr>
              <a:t>PRIMATEK INNOPIPE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  <a:cs typeface="Pragmatica"/>
              </a:rPr>
              <a:t>120</a:t>
            </a:r>
          </a:p>
          <a:p>
            <a:r>
              <a:rPr lang="ru-RU" sz="1100" b="1" u="sng" dirty="0" smtClean="0">
                <a:solidFill>
                  <a:srgbClr val="454545"/>
                </a:solidFill>
                <a:latin typeface="Pragmatica"/>
                <a:cs typeface="Pragmatica"/>
              </a:rPr>
              <a:t>соответствует требованиям:</a:t>
            </a:r>
          </a:p>
          <a:p>
            <a:r>
              <a:rPr lang="ru-RU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ragmatica"/>
                <a:cs typeface="Pragmatica"/>
              </a:rPr>
              <a:t>ПАО «</a:t>
            </a:r>
            <a:r>
              <a:rPr lang="ru-RU" sz="11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Pragmatica"/>
                <a:cs typeface="Pragmatica"/>
              </a:rPr>
              <a:t>Лукойл</a:t>
            </a:r>
            <a:endParaRPr lang="ru-RU" sz="1100" b="1" dirty="0" smtClean="0">
              <a:solidFill>
                <a:srgbClr val="0E61A9"/>
              </a:solidFill>
              <a:latin typeface="Pragmatica"/>
              <a:cs typeface="Pragmatica"/>
            </a:endParaRPr>
          </a:p>
          <a:p>
            <a:r>
              <a:rPr lang="ru-RU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ragmatica"/>
                <a:cs typeface="Pragmatica"/>
              </a:rPr>
              <a:t>ПАО АНК «</a:t>
            </a:r>
            <a:r>
              <a:rPr lang="ru-RU" sz="11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Pragmatica"/>
                <a:cs typeface="Pragmatica"/>
              </a:rPr>
              <a:t>Башнефть</a:t>
            </a:r>
            <a:r>
              <a:rPr lang="ru-RU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ragmatica"/>
                <a:cs typeface="Pragmatica"/>
              </a:rPr>
              <a:t>»/«Роснефть»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6581321" y="5549736"/>
            <a:ext cx="236584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E61A9"/>
                </a:solidFill>
                <a:latin typeface="Pragmatica"/>
                <a:cs typeface="Pragmatica"/>
              </a:rPr>
              <a:t>PRIMATEK INNOPIPE </a:t>
            </a:r>
            <a:r>
              <a:rPr lang="ru-RU" sz="1400" b="1" dirty="0" smtClean="0">
                <a:solidFill>
                  <a:srgbClr val="0E61A9"/>
                </a:solidFill>
                <a:latin typeface="Pragmatica"/>
                <a:cs typeface="Pragmatica"/>
              </a:rPr>
              <a:t>150</a:t>
            </a:r>
          </a:p>
          <a:p>
            <a:r>
              <a:rPr lang="ru-RU" sz="1100" b="1" u="sng" dirty="0" smtClean="0">
                <a:solidFill>
                  <a:srgbClr val="454545"/>
                </a:solidFill>
                <a:latin typeface="Pragmatica"/>
                <a:cs typeface="Pragmatica"/>
              </a:rPr>
              <a:t>проходит сертификационные </a:t>
            </a:r>
          </a:p>
          <a:p>
            <a:r>
              <a:rPr lang="ru-RU" sz="1100" b="1" u="sng" dirty="0" smtClean="0">
                <a:solidFill>
                  <a:srgbClr val="454545"/>
                </a:solidFill>
                <a:latin typeface="Pragmatica"/>
                <a:cs typeface="Pragmatica"/>
              </a:rPr>
              <a:t>испытания.</a:t>
            </a:r>
          </a:p>
          <a:p>
            <a:endParaRPr lang="ru-RU" sz="1400" b="1" dirty="0" smtClean="0">
              <a:solidFill>
                <a:srgbClr val="0E61A9"/>
              </a:solidFill>
              <a:latin typeface="Pragmatica"/>
              <a:cs typeface="Pragmatic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98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327442" y="2982344"/>
            <a:ext cx="13481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FFFF"/>
                </a:solidFill>
                <a:latin typeface="Pragmatica"/>
                <a:cs typeface="Pragmatica"/>
              </a:rPr>
              <a:t>ПРОДУКТ:</a:t>
            </a:r>
            <a:endParaRPr lang="en-US" sz="1400" b="1" dirty="0">
              <a:solidFill>
                <a:srgbClr val="FFFFFF"/>
              </a:solidFill>
              <a:latin typeface="Pragmatica"/>
              <a:cs typeface="Pragmatic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66368"/>
            <a:ext cx="9162612" cy="673100"/>
          </a:xfrm>
          <a:prstGeom prst="rect">
            <a:avLst/>
          </a:prstGeom>
        </p:spPr>
      </p:pic>
      <p:pic>
        <p:nvPicPr>
          <p:cNvPr id="1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74108" y="6637873"/>
            <a:ext cx="1826281" cy="31487"/>
          </a:xfrm>
          <a:prstGeom prst="rect">
            <a:avLst/>
          </a:prstGeom>
        </p:spPr>
      </p:pic>
      <p:pic>
        <p:nvPicPr>
          <p:cNvPr id="18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612" y="6489408"/>
            <a:ext cx="9181662" cy="368593"/>
          </a:xfrm>
          <a:prstGeom prst="rect">
            <a:avLst/>
          </a:prstGeom>
        </p:spPr>
      </p:pic>
      <p:pic>
        <p:nvPicPr>
          <p:cNvPr id="19" name="Рисунок 18" descr="logo 2015 cmy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4108" y="6355981"/>
            <a:ext cx="1207294" cy="281892"/>
          </a:xfrm>
          <a:prstGeom prst="rect">
            <a:avLst/>
          </a:prstGeom>
        </p:spPr>
      </p:pic>
      <p:pic>
        <p:nvPicPr>
          <p:cNvPr id="1027" name="Picture 3" descr="M:\Презентации\трубные краски\IMG_1350.JPG"/>
          <p:cNvPicPr>
            <a:picLocks noChangeAspect="1" noChangeArrowheads="1"/>
          </p:cNvPicPr>
          <p:nvPr/>
        </p:nvPicPr>
        <p:blipFill>
          <a:blip r:embed="rId6"/>
          <a:srcRect l="29734" t="5604" b="42841"/>
          <a:stretch>
            <a:fillRect/>
          </a:stretch>
        </p:blipFill>
        <p:spPr bwMode="auto">
          <a:xfrm>
            <a:off x="4164889" y="0"/>
            <a:ext cx="4968478" cy="2734083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0" y="3024226"/>
            <a:ext cx="36436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E61A9"/>
                </a:solidFill>
                <a:latin typeface="Pragmatica"/>
                <a:cs typeface="Pragmatica"/>
              </a:rPr>
              <a:t>PRIMATEK INNOPIPE 68</a:t>
            </a:r>
            <a:endParaRPr lang="ru-RU" b="1" dirty="0" smtClean="0">
              <a:solidFill>
                <a:srgbClr val="0E61A9"/>
              </a:solidFill>
              <a:latin typeface="Pragmatica"/>
              <a:cs typeface="Pragmatica"/>
            </a:endParaRPr>
          </a:p>
          <a:p>
            <a:endParaRPr lang="ru-RU" sz="1600" b="1" u="sng" dirty="0" smtClean="0">
              <a:solidFill>
                <a:srgbClr val="454545"/>
              </a:solidFill>
              <a:latin typeface="Pragmatica"/>
              <a:cs typeface="Pragmatica"/>
            </a:endParaRPr>
          </a:p>
          <a:p>
            <a:r>
              <a:rPr lang="ru-RU" sz="1600" b="1" u="sng" dirty="0" smtClean="0">
                <a:solidFill>
                  <a:srgbClr val="454545"/>
                </a:solidFill>
                <a:latin typeface="Pragmatica"/>
                <a:cs typeface="Pragmatica"/>
              </a:rPr>
              <a:t>соответствует требованиям :</a:t>
            </a:r>
          </a:p>
          <a:p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ragmatica"/>
                <a:cs typeface="Pragmatica"/>
              </a:rPr>
              <a:t>ПАО «Газпром»</a:t>
            </a:r>
          </a:p>
          <a:p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ragmatica"/>
                <a:cs typeface="Pragmatica"/>
              </a:rPr>
              <a:t>ПАО НК «Роснефть»</a:t>
            </a:r>
          </a:p>
          <a:p>
            <a:r>
              <a:rPr lang="ru-RU" sz="1600" b="1" dirty="0" smtClean="0">
                <a:solidFill>
                  <a:srgbClr val="454545"/>
                </a:solidFill>
                <a:latin typeface="Pragmatica"/>
                <a:cs typeface="Pragmatica"/>
              </a:rPr>
              <a:t>в качестве грунтовочного слоя в системе наружной трехслойной изоляции трубопроводов</a:t>
            </a:r>
            <a:endParaRPr lang="ru-RU" sz="1600" b="1" dirty="0" smtClean="0">
              <a:solidFill>
                <a:schemeClr val="tx1">
                  <a:lumMod val="50000"/>
                  <a:lumOff val="50000"/>
                </a:schemeClr>
              </a:solidFill>
              <a:latin typeface="Pragmatica"/>
              <a:cs typeface="Pragmatica"/>
            </a:endParaRPr>
          </a:p>
          <a:p>
            <a:endParaRPr lang="en-US" sz="1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Pragmatica"/>
              <a:cs typeface="Pragmatica"/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</p:txBody>
      </p:sp>
      <p:pic>
        <p:nvPicPr>
          <p:cNvPr id="22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94858"/>
            <a:ext cx="9181662" cy="368593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643616" y="3131387"/>
          <a:ext cx="5353735" cy="2268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504"/>
                <a:gridCol w="1454649"/>
                <a:gridCol w="923260"/>
                <a:gridCol w="1909322"/>
              </a:tblGrid>
              <a:tr h="414070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Наименование</a:t>
                      </a:r>
                      <a:r>
                        <a:rPr lang="ru-RU" sz="800" b="1" baseline="0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 материала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Основная</a:t>
                      </a:r>
                      <a:r>
                        <a:rPr lang="ru-RU" sz="800" b="1" baseline="0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 область применения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Температура</a:t>
                      </a:r>
                      <a:r>
                        <a:rPr lang="ru-RU" sz="800" b="1" baseline="0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 эксплуатации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E61A9"/>
                          </a:solidFill>
                          <a:latin typeface="Pragmatica"/>
                        </a:rPr>
                        <a:t>Преимущества</a:t>
                      </a:r>
                      <a:endParaRPr lang="ru-RU" sz="800" b="1" dirty="0">
                        <a:solidFill>
                          <a:srgbClr val="0E61A9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9124">
                <a:tc rowSpan="3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INNOPIPE</a:t>
                      </a:r>
                    </a:p>
                    <a:p>
                      <a:r>
                        <a:rPr lang="ru-RU" sz="10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68</a:t>
                      </a:r>
                    </a:p>
                    <a:p>
                      <a:endParaRPr lang="ru-RU" sz="10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Самостоятельное однослойное наружное  покрытие дл</a:t>
                      </a:r>
                      <a:r>
                        <a:rPr lang="ru-RU" sz="8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я трубопроводов.</a:t>
                      </a:r>
                      <a:endParaRPr lang="ru-RU" sz="8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Не менее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80 С</a:t>
                      </a:r>
                      <a:r>
                        <a:rPr lang="en-US" sz="800" b="1" dirty="0" smtClean="0">
                          <a:solidFill>
                            <a:srgbClr val="454545"/>
                          </a:solidFill>
                          <a:latin typeface="Times New Roman"/>
                          <a:cs typeface="Times New Roman"/>
                        </a:rPr>
                        <a:t>º</a:t>
                      </a:r>
                      <a:endParaRPr lang="ru-RU" sz="8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endParaRPr lang="ru-RU" sz="8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Технологичность;</a:t>
                      </a:r>
                    </a:p>
                    <a:p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Высокое</a:t>
                      </a:r>
                      <a:r>
                        <a:rPr lang="ru-RU" sz="8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качество;</a:t>
                      </a:r>
                    </a:p>
                    <a:p>
                      <a:r>
                        <a:rPr lang="ru-RU" sz="8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Низкий расход;</a:t>
                      </a:r>
                    </a:p>
                    <a:p>
                      <a:r>
                        <a:rPr lang="ru-RU" sz="800" b="1" baseline="0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Конкурентная цена.</a:t>
                      </a:r>
                      <a:endParaRPr lang="ru-RU" sz="8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endParaRPr lang="ru-RU" sz="8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endParaRPr lang="ru-RU" sz="800" b="1" dirty="0" smtClean="0">
                        <a:solidFill>
                          <a:srgbClr val="454545"/>
                        </a:solidFill>
                        <a:latin typeface="Pragmatica"/>
                      </a:endParaRPr>
                    </a:p>
                    <a:p>
                      <a:endParaRPr lang="ru-RU" sz="8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Отличное взаимодействие с большинством известных </a:t>
                      </a:r>
                      <a:r>
                        <a:rPr lang="ru-RU" sz="8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адгезионных</a:t>
                      </a:r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 материалов.</a:t>
                      </a:r>
                    </a:p>
                    <a:p>
                      <a:endParaRPr lang="ru-RU" sz="8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3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Грунтовочный слой (</a:t>
                      </a:r>
                      <a:r>
                        <a:rPr lang="ru-RU" sz="800" b="1" dirty="0" err="1" smtClean="0">
                          <a:solidFill>
                            <a:srgbClr val="454545"/>
                          </a:solidFill>
                          <a:latin typeface="Pragmatica"/>
                        </a:rPr>
                        <a:t>праймер</a:t>
                      </a:r>
                      <a:r>
                        <a:rPr lang="ru-RU" sz="800" b="1" dirty="0" smtClean="0">
                          <a:solidFill>
                            <a:srgbClr val="454545"/>
                          </a:solidFill>
                          <a:latin typeface="Pragmatica"/>
                        </a:rPr>
                        <a:t>) в системе многослойной наружной изоляции трубопроводов.</a:t>
                      </a:r>
                    </a:p>
                    <a:p>
                      <a:endParaRPr lang="ru-RU" sz="800" b="1" dirty="0">
                        <a:solidFill>
                          <a:srgbClr val="454545"/>
                        </a:solidFill>
                        <a:latin typeface="Pragmatic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Рисунок 14" descr="2.jpeg"/>
          <p:cNvPicPr>
            <a:picLocks noChangeAspect="1"/>
          </p:cNvPicPr>
          <p:nvPr/>
        </p:nvPicPr>
        <p:blipFill>
          <a:blip r:embed="rId7"/>
          <a:srcRect t="29718" r="16163" b="35485"/>
          <a:stretch>
            <a:fillRect/>
          </a:stretch>
        </p:blipFill>
        <p:spPr>
          <a:xfrm>
            <a:off x="-18612" y="0"/>
            <a:ext cx="4327442" cy="239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98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74108" y="6637873"/>
            <a:ext cx="1826281" cy="31487"/>
          </a:xfrm>
          <a:prstGeom prst="rect">
            <a:avLst/>
          </a:prstGeom>
        </p:spPr>
      </p:pic>
      <p:pic>
        <p:nvPicPr>
          <p:cNvPr id="2050" name="Picture 2" descr="M:\Презентации\Фото эффекты\Презентация Дверное дело 2016\7 слайд металлический шелк (4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3396913" y="-6577013"/>
            <a:ext cx="60959" cy="45719"/>
          </a:xfrm>
          <a:prstGeom prst="rect">
            <a:avLst/>
          </a:prstGeom>
          <a:noFill/>
        </p:spPr>
      </p:pic>
      <p:pic>
        <p:nvPicPr>
          <p:cNvPr id="11" name="Рисунок 10" descr="logo 2015 cmyk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374108" y="6355981"/>
            <a:ext cx="1207294" cy="28189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08756" y="2972543"/>
            <a:ext cx="1980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E61A9"/>
                </a:solidFill>
                <a:latin typeface="Pragmatica"/>
              </a:rPr>
              <a:t>PRIMAPOX OGT</a:t>
            </a:r>
            <a:endParaRPr lang="ru-RU" dirty="0">
              <a:solidFill>
                <a:srgbClr val="0E61A9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3" y="6508458"/>
            <a:ext cx="9181662" cy="36859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8756" y="3499261"/>
            <a:ext cx="38179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454545"/>
                </a:solidFill>
                <a:latin typeface="Pragmatica"/>
              </a:rPr>
              <a:t>Двухкомпонентное толстослойное эпоксидное покрытие с высоким сухим остатком для внутренней и наружной изоляции трубопроводов.</a:t>
            </a:r>
          </a:p>
          <a:p>
            <a:endParaRPr lang="ru-RU" sz="1400" b="1" dirty="0" smtClean="0">
              <a:solidFill>
                <a:schemeClr val="bg1">
                  <a:lumMod val="50000"/>
                </a:schemeClr>
              </a:solidFill>
              <a:latin typeface="Pragmatica"/>
            </a:endParaRPr>
          </a:p>
          <a:p>
            <a:endParaRPr lang="ru-RU" sz="1400" b="1" dirty="0" smtClean="0">
              <a:solidFill>
                <a:schemeClr val="bg1">
                  <a:lumMod val="50000"/>
                </a:schemeClr>
              </a:solidFill>
              <a:latin typeface="Pragmatica"/>
            </a:endParaRPr>
          </a:p>
          <a:p>
            <a:endParaRPr lang="ru-RU" sz="1400" b="1" dirty="0" smtClean="0">
              <a:solidFill>
                <a:schemeClr val="bg1">
                  <a:lumMod val="50000"/>
                </a:schemeClr>
              </a:solidFill>
              <a:latin typeface="Pragmatica"/>
            </a:endParaRPr>
          </a:p>
          <a:p>
            <a:endParaRPr lang="ru-RU" sz="1400" b="1" dirty="0" smtClean="0">
              <a:solidFill>
                <a:srgbClr val="FF0000"/>
              </a:solidFill>
              <a:latin typeface="Pragmatica"/>
              <a:cs typeface="Pragmatica"/>
            </a:endParaRPr>
          </a:p>
          <a:p>
            <a:pPr>
              <a:buFont typeface="Arial" pitchFamily="34" charset="0"/>
              <a:buChar char="•"/>
            </a:pP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</p:txBody>
      </p:sp>
      <p:pic>
        <p:nvPicPr>
          <p:cNvPr id="12" name="Рисунок 11" descr="Primapox OGT (2).jpeg"/>
          <p:cNvPicPr>
            <a:picLocks noChangeAspect="1"/>
          </p:cNvPicPr>
          <p:nvPr/>
        </p:nvPicPr>
        <p:blipFill>
          <a:blip r:embed="rId6"/>
          <a:srcRect t="10737" b="11358"/>
          <a:stretch>
            <a:fillRect/>
          </a:stretch>
        </p:blipFill>
        <p:spPr>
          <a:xfrm>
            <a:off x="-323" y="0"/>
            <a:ext cx="4672950" cy="2730357"/>
          </a:xfrm>
          <a:prstGeom prst="rect">
            <a:avLst/>
          </a:prstGeom>
        </p:spPr>
      </p:pic>
      <p:pic>
        <p:nvPicPr>
          <p:cNvPr id="13" name="Рисунок 12" descr="Primapox OGT.JPG"/>
          <p:cNvPicPr>
            <a:picLocks noChangeAspect="1"/>
          </p:cNvPicPr>
          <p:nvPr/>
        </p:nvPicPr>
        <p:blipFill>
          <a:blip r:embed="rId7"/>
          <a:srcRect b="22095"/>
          <a:stretch>
            <a:fillRect/>
          </a:stretch>
        </p:blipFill>
        <p:spPr>
          <a:xfrm>
            <a:off x="4508390" y="0"/>
            <a:ext cx="4672949" cy="2730357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7662" y="2490843"/>
            <a:ext cx="9181662" cy="36859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126727" y="2937511"/>
            <a:ext cx="397037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E61A9"/>
                </a:solidFill>
                <a:latin typeface="Pragmatica"/>
              </a:rPr>
              <a:t>ПРЕИМУЩЕСТВА:</a:t>
            </a:r>
          </a:p>
          <a:p>
            <a:endParaRPr lang="ru-RU" sz="1400" b="1" dirty="0" smtClean="0">
              <a:solidFill>
                <a:schemeClr val="bg1">
                  <a:lumMod val="50000"/>
                </a:schemeClr>
              </a:solidFill>
              <a:latin typeface="Pragmatica"/>
            </a:endParaRPr>
          </a:p>
          <a:p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Высокий объемный сухой остаток</a:t>
            </a: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96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  <a:latin typeface="Pragmatica"/>
                <a:cs typeface="Times New Roman"/>
              </a:rPr>
              <a:t>±2%.</a:t>
            </a:r>
            <a:endParaRPr lang="ru-RU" sz="1400" b="1" dirty="0" smtClean="0">
              <a:solidFill>
                <a:schemeClr val="bg1">
                  <a:lumMod val="50000"/>
                </a:schemeClr>
              </a:solidFill>
              <a:latin typeface="Pragmatica"/>
            </a:endParaRPr>
          </a:p>
          <a:p>
            <a:endParaRPr lang="ru-RU" sz="1400" b="1" dirty="0" smtClean="0">
              <a:solidFill>
                <a:schemeClr val="bg1">
                  <a:lumMod val="50000"/>
                </a:schemeClr>
              </a:solidFill>
              <a:latin typeface="Pragmatica"/>
            </a:endParaRPr>
          </a:p>
          <a:p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Толщина мокрой пленки 700 мкм без потеков.</a:t>
            </a:r>
          </a:p>
          <a:p>
            <a:endParaRPr lang="ru-RU" sz="1400" b="1" dirty="0" smtClean="0">
              <a:solidFill>
                <a:schemeClr val="bg1">
                  <a:lumMod val="50000"/>
                </a:schemeClr>
              </a:solidFill>
              <a:latin typeface="Pragmatica"/>
            </a:endParaRPr>
          </a:p>
          <a:p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Высокий глянец.</a:t>
            </a:r>
          </a:p>
          <a:p>
            <a:endParaRPr lang="ru-RU" sz="1400" b="1" dirty="0" smtClean="0">
              <a:solidFill>
                <a:schemeClr val="bg1">
                  <a:lumMod val="50000"/>
                </a:schemeClr>
              </a:solidFill>
              <a:latin typeface="Pragmatica"/>
            </a:endParaRPr>
          </a:p>
          <a:p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Быстрый набор прочности.</a:t>
            </a:r>
          </a:p>
          <a:p>
            <a:endParaRPr lang="ru-RU" sz="1400" b="1" dirty="0" smtClean="0">
              <a:solidFill>
                <a:schemeClr val="bg1">
                  <a:lumMod val="50000"/>
                </a:schemeClr>
              </a:solidFill>
              <a:latin typeface="Pragmatica"/>
            </a:endParaRPr>
          </a:p>
          <a:p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  <a:latin typeface="Pragmatica"/>
              </a:rPr>
              <a:t>Возможность нанесения обычными аппаратами БВР без раздельной подачи компонентов</a:t>
            </a:r>
          </a:p>
          <a:p>
            <a:endParaRPr lang="ru-RU" sz="1400" b="1" dirty="0" smtClean="0">
              <a:solidFill>
                <a:srgbClr val="FF0000"/>
              </a:solidFill>
              <a:latin typeface="Pragmatica"/>
              <a:cs typeface="Pragmatica"/>
            </a:endParaRPr>
          </a:p>
          <a:p>
            <a:pPr>
              <a:buFont typeface="Arial" pitchFamily="34" charset="0"/>
              <a:buChar char="•"/>
            </a:pP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154031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74108" y="6637873"/>
            <a:ext cx="1826281" cy="31487"/>
          </a:xfrm>
          <a:prstGeom prst="rect">
            <a:avLst/>
          </a:prstGeom>
        </p:spPr>
      </p:pic>
      <p:pic>
        <p:nvPicPr>
          <p:cNvPr id="12" name="Рисунок 11" descr="logo 2015 cmyk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374108" y="6355981"/>
            <a:ext cx="1207294" cy="281892"/>
          </a:xfrm>
          <a:prstGeom prst="rect">
            <a:avLst/>
          </a:prstGeom>
        </p:spPr>
      </p:pic>
      <p:sp>
        <p:nvSpPr>
          <p:cNvPr id="9" name="Rectangle 10"/>
          <p:cNvSpPr/>
          <p:nvPr/>
        </p:nvSpPr>
        <p:spPr>
          <a:xfrm>
            <a:off x="123823" y="216039"/>
            <a:ext cx="84139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E61A9"/>
                </a:solidFill>
                <a:latin typeface="Pragmatica"/>
                <a:cs typeface="Pragmatica"/>
              </a:rPr>
              <a:t>4 СИСТЕМЫ ПРИМАТЕК ВХОДЯТ В «ПЕРЕЧЕНЬ РЕКОМЕНДУЕМЫХ К ПРИМЕНЕНИЮ ПРИ СТРОИТЕЛЬСТВЕ ОБЪЕКТОВ НЕФТЕХИМИИ И НЕФТЕПЕРЕРАБОТКИ СИСТЕМ АКЗ И ОГЗ ЗАЩИТЫ ОАО «НК «РОСНЕФТЬ»». ДАННЫЕ СИСТЕМЫ ИМЕЮТ ПОДТВЕРЖДЕННЫЙ СРОК СЛУЖБЫ 25 ЛЕТ. </a:t>
            </a:r>
          </a:p>
          <a:p>
            <a:pPr>
              <a:defRPr/>
            </a:pPr>
            <a:endParaRPr lang="ru-RU" sz="2000" b="1" dirty="0" smtClean="0">
              <a:solidFill>
                <a:srgbClr val="0E61A9"/>
              </a:solidFill>
              <a:latin typeface="Pragmatica"/>
              <a:cs typeface="Pragmatic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27" y="0"/>
            <a:ext cx="1866900" cy="114300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612" y="6489408"/>
            <a:ext cx="9181662" cy="368593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9296" y="2256074"/>
            <a:ext cx="2683229" cy="38026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4352808" y="1527018"/>
            <a:ext cx="3802654" cy="52607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Стрелка вправо 17"/>
          <p:cNvSpPr/>
          <p:nvPr/>
        </p:nvSpPr>
        <p:spPr>
          <a:xfrm rot="19379528">
            <a:off x="3196506" y="5707147"/>
            <a:ext cx="1031627" cy="524620"/>
          </a:xfrm>
          <a:prstGeom prst="rightArrow">
            <a:avLst/>
          </a:prstGeom>
          <a:solidFill>
            <a:srgbClr val="0E61A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781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6359</TotalTime>
  <Words>722</Words>
  <Application>Microsoft Macintosh PowerPoint</Application>
  <PresentationFormat>Экран (4:3)</PresentationFormat>
  <Paragraphs>181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Vasilyeva</dc:creator>
  <cp:lastModifiedBy>Ярышева</cp:lastModifiedBy>
  <cp:revision>406</cp:revision>
  <dcterms:created xsi:type="dcterms:W3CDTF">2016-10-26T09:06:34Z</dcterms:created>
  <dcterms:modified xsi:type="dcterms:W3CDTF">2018-05-15T08:03:28Z</dcterms:modified>
</cp:coreProperties>
</file>