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</p:sldMasterIdLst>
  <p:notesMasterIdLst>
    <p:notesMasterId r:id="rId33"/>
  </p:notesMasterIdLst>
  <p:handoutMasterIdLst>
    <p:handoutMasterId r:id="rId34"/>
  </p:handoutMasterIdLst>
  <p:sldIdLst>
    <p:sldId id="257" r:id="rId9"/>
    <p:sldId id="517" r:id="rId10"/>
    <p:sldId id="516" r:id="rId11"/>
    <p:sldId id="509" r:id="rId12"/>
    <p:sldId id="533" r:id="rId13"/>
    <p:sldId id="539" r:id="rId14"/>
    <p:sldId id="543" r:id="rId15"/>
    <p:sldId id="540" r:id="rId16"/>
    <p:sldId id="536" r:id="rId17"/>
    <p:sldId id="521" r:id="rId18"/>
    <p:sldId id="534" r:id="rId19"/>
    <p:sldId id="544" r:id="rId20"/>
    <p:sldId id="512" r:id="rId21"/>
    <p:sldId id="531" r:id="rId22"/>
    <p:sldId id="557" r:id="rId23"/>
    <p:sldId id="558" r:id="rId24"/>
    <p:sldId id="559" r:id="rId25"/>
    <p:sldId id="555" r:id="rId26"/>
    <p:sldId id="552" r:id="rId27"/>
    <p:sldId id="550" r:id="rId28"/>
    <p:sldId id="548" r:id="rId29"/>
    <p:sldId id="554" r:id="rId30"/>
    <p:sldId id="556" r:id="rId31"/>
    <p:sldId id="541" r:id="rId32"/>
  </p:sldIdLst>
  <p:sldSz cx="9144000" cy="5143500" type="screen16x9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5">
          <p15:clr>
            <a:srgbClr val="A4A3A4"/>
          </p15:clr>
        </p15:guide>
        <p15:guide id="2" orient="horz" pos="2109">
          <p15:clr>
            <a:srgbClr val="A4A3A4"/>
          </p15:clr>
        </p15:guide>
        <p15:guide id="3" orient="horz" pos="2906">
          <p15:clr>
            <a:srgbClr val="A4A3A4"/>
          </p15:clr>
        </p15:guide>
        <p15:guide id="4" orient="horz" pos="619">
          <p15:clr>
            <a:srgbClr val="A4A3A4"/>
          </p15:clr>
        </p15:guide>
        <p15:guide id="5" orient="horz" pos="2451">
          <p15:clr>
            <a:srgbClr val="A4A3A4"/>
          </p15:clr>
        </p15:guide>
        <p15:guide id="6" orient="horz" pos="442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FF"/>
    <a:srgbClr val="0033CC"/>
    <a:srgbClr val="0066CC"/>
    <a:srgbClr val="CEF5FE"/>
    <a:srgbClr val="C8FFA3"/>
    <a:srgbClr val="F9FCE0"/>
    <a:srgbClr val="0066FF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43" autoAdjust="0"/>
  </p:normalViewPr>
  <p:slideViewPr>
    <p:cSldViewPr snapToGrid="0">
      <p:cViewPr varScale="1">
        <p:scale>
          <a:sx n="132" d="100"/>
          <a:sy n="132" d="100"/>
        </p:scale>
        <p:origin x="636" y="96"/>
      </p:cViewPr>
      <p:guideLst>
        <p:guide orient="horz" pos="1335"/>
        <p:guide orient="horz" pos="2109"/>
        <p:guide orient="horz" pos="2906"/>
        <p:guide orient="horz" pos="619"/>
        <p:guide orient="horz" pos="2451"/>
        <p:guide orient="horz" pos="442"/>
        <p:guide orient="horz" pos="935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264" y="7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CL2FS3\DATA3\018000000\018000400\&#1048;&#1073;&#1072;&#1090;&#1091;&#1083;&#1083;&#1080;&#1085;\&#1056;&#1072;&#1079;&#1085;&#1086;&#1077;\&#1069;&#1082;&#1089;&#1080;&#1082;&#1072;&#1090;&#1086;&#1088;%20&#1091;&#1075;&#1083;&#1077;&#1082;&#1080;&#1089;&#1083;&#1086;&#1090;&#107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20"/>
      <c:depthPercent val="1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66217074648041"/>
          <c:y val="1.783849240255812E-2"/>
          <c:w val="0.81796548308238171"/>
          <c:h val="0.92360181028773991"/>
        </c:manualLayout>
      </c:layout>
      <c:bar3DChart>
        <c:barDir val="col"/>
        <c:grouping val="standard"/>
        <c:varyColors val="0"/>
        <c:ser>
          <c:idx val="0"/>
          <c:order val="0"/>
          <c:tx>
            <c:v>Кобщ</c:v>
          </c:tx>
          <c:invertIfNegative val="0"/>
          <c:val>
            <c:numRef>
              <c:f>Эксикаторы!$B$11:$I$11</c:f>
              <c:numCache>
                <c:formatCode>General</c:formatCode>
                <c:ptCount val="8"/>
                <c:pt idx="0">
                  <c:v>2.1100000000000011E-2</c:v>
                </c:pt>
                <c:pt idx="1">
                  <c:v>1.3800000000000175E-2</c:v>
                </c:pt>
                <c:pt idx="2">
                  <c:v>2.0799999999999999E-2</c:v>
                </c:pt>
                <c:pt idx="3">
                  <c:v>2.1700000000000011E-2</c:v>
                </c:pt>
                <c:pt idx="4">
                  <c:v>1.2500000000000079E-2</c:v>
                </c:pt>
                <c:pt idx="5">
                  <c:v>3.8900000000000011E-2</c:v>
                </c:pt>
                <c:pt idx="6">
                  <c:v>2.5100000000000011E-2</c:v>
                </c:pt>
                <c:pt idx="7">
                  <c:v>1.2999999999999998E-2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C-453F-A6A4-E7CF378EF272}"/>
            </c:ext>
          </c:extLst>
        </c:ser>
        <c:ser>
          <c:idx val="1"/>
          <c:order val="1"/>
          <c:tx>
            <c:v>Клок сред</c:v>
          </c:tx>
          <c:invertIfNegative val="0"/>
          <c:val>
            <c:numRef>
              <c:f>Эксикаторы!$B$20:$I$20</c:f>
              <c:numCache>
                <c:formatCode>General</c:formatCode>
                <c:ptCount val="8"/>
                <c:pt idx="0">
                  <c:v>0.20800000000000021</c:v>
                </c:pt>
                <c:pt idx="1">
                  <c:v>0.22000000000000061</c:v>
                </c:pt>
                <c:pt idx="2">
                  <c:v>0.19500000000000073</c:v>
                </c:pt>
                <c:pt idx="3">
                  <c:v>0.79400000000000004</c:v>
                </c:pt>
                <c:pt idx="4">
                  <c:v>0.26900000000000002</c:v>
                </c:pt>
                <c:pt idx="5">
                  <c:v>0.36700000000000038</c:v>
                </c:pt>
                <c:pt idx="6">
                  <c:v>0.59900000000000064</c:v>
                </c:pt>
                <c:pt idx="7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C-453F-A6A4-E7CF378EF272}"/>
            </c:ext>
          </c:extLst>
        </c:ser>
        <c:ser>
          <c:idx val="2"/>
          <c:order val="2"/>
          <c:tx>
            <c:v>Клок макс</c:v>
          </c:tx>
          <c:invertIfNegative val="0"/>
          <c:val>
            <c:numRef>
              <c:f>Эксикаторы!$B$21:$I$21</c:f>
              <c:numCache>
                <c:formatCode>General</c:formatCode>
                <c:ptCount val="8"/>
                <c:pt idx="0">
                  <c:v>0.30500000000000038</c:v>
                </c:pt>
                <c:pt idx="1">
                  <c:v>0.31800000000000311</c:v>
                </c:pt>
                <c:pt idx="2">
                  <c:v>0.34200000000000191</c:v>
                </c:pt>
                <c:pt idx="3">
                  <c:v>0.97700000000000053</c:v>
                </c:pt>
                <c:pt idx="4">
                  <c:v>0.39100000000000323</c:v>
                </c:pt>
                <c:pt idx="5">
                  <c:v>0.56200000000000061</c:v>
                </c:pt>
                <c:pt idx="6">
                  <c:v>0.94099999999999995</c:v>
                </c:pt>
                <c:pt idx="7">
                  <c:v>0.37900000000000295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C-453F-A6A4-E7CF378E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173504"/>
        <c:axId val="77175040"/>
        <c:axId val="16967424"/>
      </c:bar3DChart>
      <c:catAx>
        <c:axId val="7717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77175040"/>
        <c:crosses val="autoZero"/>
        <c:auto val="1"/>
        <c:lblAlgn val="ctr"/>
        <c:lblOffset val="100"/>
        <c:noMultiLvlLbl val="0"/>
      </c:catAx>
      <c:valAx>
        <c:axId val="7717504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173504"/>
        <c:crosses val="autoZero"/>
        <c:crossBetween val="between"/>
      </c:valAx>
      <c:serAx>
        <c:axId val="16967424"/>
        <c:scaling>
          <c:orientation val="minMax"/>
        </c:scaling>
        <c:delete val="1"/>
        <c:axPos val="b"/>
        <c:majorTickMark val="out"/>
        <c:minorTickMark val="none"/>
        <c:tickLblPos val="none"/>
        <c:crossAx val="77175040"/>
        <c:crosses val="autoZero"/>
        <c:tickLblSkip val="1"/>
      </c:ser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0.07077</cdr:y>
    </cdr:from>
    <cdr:to>
      <cdr:x>0.32791</cdr:x>
      <cdr:y>0.18455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0" y="307460"/>
          <a:ext cx="1772602" cy="49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Скорость коррозии, мм/год</a:t>
          </a:r>
        </a:p>
      </cdr:txBody>
    </cdr:sp>
  </cdr:relSizeAnchor>
  <cdr:relSizeAnchor xmlns:cdr="http://schemas.openxmlformats.org/drawingml/2006/chartDrawing">
    <cdr:from>
      <cdr:x>0.09535</cdr:x>
      <cdr:y>0.82684</cdr:y>
    </cdr:from>
    <cdr:to>
      <cdr:x>0.66744</cdr:x>
      <cdr:y>0.90017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5935" y="3476848"/>
          <a:ext cx="2615610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порядковый номер образца</a:t>
          </a:r>
        </a:p>
      </cdr:txBody>
    </cdr:sp>
  </cdr:relSizeAnchor>
  <cdr:relSizeAnchor xmlns:cdr="http://schemas.openxmlformats.org/drawingml/2006/chartDrawing">
    <cdr:from>
      <cdr:x>0.79072</cdr:x>
      <cdr:y>0.76798</cdr:y>
    </cdr:from>
    <cdr:to>
      <cdr:x>0.95161</cdr:x>
      <cdr:y>0.84131</cdr:y>
    </cdr:to>
    <cdr:sp macro="" textlink="">
      <cdr:nvSpPr>
        <cdr:cNvPr id="6" name="Поле 5"/>
        <cdr:cNvSpPr txBox="1"/>
      </cdr:nvSpPr>
      <cdr:spPr>
        <a:xfrm xmlns:a="http://schemas.openxmlformats.org/drawingml/2006/main" rot="448305">
          <a:off x="4274434" y="3336634"/>
          <a:ext cx="869733" cy="31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К</a:t>
          </a:r>
          <a:r>
            <a:rPr lang="ru-RU" sz="1100" baseline="-25000"/>
            <a:t>общ</a:t>
          </a:r>
        </a:p>
      </cdr:txBody>
    </cdr:sp>
  </cdr:relSizeAnchor>
  <cdr:relSizeAnchor xmlns:cdr="http://schemas.openxmlformats.org/drawingml/2006/chartDrawing">
    <cdr:from>
      <cdr:x>0.81117</cdr:x>
      <cdr:y>0.70342</cdr:y>
    </cdr:from>
    <cdr:to>
      <cdr:x>0.97667</cdr:x>
      <cdr:y>0.77675</cdr:y>
    </cdr:to>
    <cdr:sp macro="" textlink="">
      <cdr:nvSpPr>
        <cdr:cNvPr id="7" name="Поле 6"/>
        <cdr:cNvSpPr txBox="1"/>
      </cdr:nvSpPr>
      <cdr:spPr>
        <a:xfrm xmlns:a="http://schemas.openxmlformats.org/drawingml/2006/main" rot="510790">
          <a:off x="4385013" y="3056109"/>
          <a:ext cx="894608" cy="31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К</a:t>
          </a:r>
          <a:r>
            <a:rPr lang="ru-RU" sz="1100" baseline="-25000"/>
            <a:t>лок </a:t>
          </a:r>
          <a:r>
            <a:rPr lang="ru-RU" sz="1100" baseline="0"/>
            <a:t> средн.</a:t>
          </a:r>
          <a:endParaRPr lang="ru-RU" sz="1100" baseline="-25000"/>
        </a:p>
      </cdr:txBody>
    </cdr:sp>
  </cdr:relSizeAnchor>
  <cdr:relSizeAnchor xmlns:cdr="http://schemas.openxmlformats.org/drawingml/2006/chartDrawing">
    <cdr:from>
      <cdr:x>0.83113</cdr:x>
      <cdr:y>0.63946</cdr:y>
    </cdr:from>
    <cdr:to>
      <cdr:x>0.98979</cdr:x>
      <cdr:y>0.71279</cdr:y>
    </cdr:to>
    <cdr:sp macro="" textlink="">
      <cdr:nvSpPr>
        <cdr:cNvPr id="8" name="Поле 7"/>
        <cdr:cNvSpPr txBox="1"/>
      </cdr:nvSpPr>
      <cdr:spPr>
        <a:xfrm xmlns:a="http://schemas.openxmlformats.org/drawingml/2006/main" rot="509000">
          <a:off x="4492884" y="2778231"/>
          <a:ext cx="857665" cy="31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/>
            <a:t>К</a:t>
          </a:r>
          <a:r>
            <a:rPr lang="ru-RU" sz="1100" baseline="-25000"/>
            <a:t>лок </a:t>
          </a:r>
          <a:r>
            <a:rPr lang="ru-RU" sz="1100" baseline="0"/>
            <a:t> макс.</a:t>
          </a:r>
          <a:endParaRPr lang="ru-RU" sz="1100" baseline="-25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56BACDC-97CA-4615-BD84-544B35CA7D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9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7BB7BF9-F248-4464-BBB6-41D09609F3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A389-1CCA-431F-8702-A90E8804CBEF}" type="slidenum">
              <a:rPr lang="ru-RU"/>
              <a:pPr/>
              <a:t>1</a:t>
            </a:fld>
            <a:endParaRPr lang="ru-RU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1DA0-EF39-4E69-BC06-746F2C1DA68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411BC9-DBE4-4D65-B0B9-F41A2E66620D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21378C-D3A9-455E-B75D-61FC7C5CE1B6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4D0A2-3AC1-49A7-AB23-E6AEAB8A8CA4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492"/>
            <a:ext cx="8368812" cy="31075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4174" y="681039"/>
            <a:ext cx="3727938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789" y="681039"/>
            <a:ext cx="3727938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F158-4E91-4D84-AF22-F1BDF967D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916780"/>
            <a:ext cx="2749550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8" y="916780"/>
            <a:ext cx="2744515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1" y="916780"/>
            <a:ext cx="2744515" cy="37076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9" y="4819948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9" y="4819948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2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314036-51CF-4CA3-8B74-6A34312BA4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7457E1-9F53-4C26-8ED8-8AF5AA1D49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8463E9-DC48-401D-AA60-F798C7686A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0ED845-6713-4236-B650-82EA275C82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B3B49-D29A-4B9E-9378-0FC14C4160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02508D-585F-4E81-BE17-8C617D7BF8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4E948-9477-4E76-98AA-51FADBA5333B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C5AB8F-6FB2-47EB-B712-44697FFF62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E2D17C-2D19-4F2D-AB31-EF76BE2FA6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F3969-172E-433A-A926-B6CBDDDEBB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A93410-90D4-45B0-A063-D7A2FF75D3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C1760-269F-4F95-98F2-97D2E45321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6560B0-DD98-4664-8066-18845CBDFC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4B2C9-8850-4C6D-B709-DD76678966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7B8669-59C1-4B5E-B087-1266DED60B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C43FD2-3A32-4161-A257-2827D2601E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EB870-4202-45ED-AD3B-572A414F81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FE34A-8FCF-4822-92F5-AA44BB6D0298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F9158F-1927-42A1-AF1E-225669C4F6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9164B-F52F-4D51-9646-D1EC3D5844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71D3D-C682-4C40-88EC-5F51F2B49C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3A6D6-6A3A-4A35-BE96-E183709709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3C91A-9CD7-40A8-B41F-05C61669F7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DFE2E4-F371-438B-ACF0-21B18C017E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4E7056-3A39-4FA6-A2F3-F8B2633F97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F6C03-51E8-4908-B1C1-EF866F4D89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F10DA-FA87-4BDD-8A1B-E480520E88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430384-017E-4F29-9D70-020595D635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23AB5-A137-4A0F-84D9-E70E2F3780D8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3AA88C-1586-47FF-8E88-5283D762CD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75A637-890A-4ECD-843F-5044C29974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1ECFAC-BF6E-43F1-B71E-050929FB2B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CBD146-43C4-4C2A-85BE-079AE9B8E7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757D26-18C3-419A-A846-E7D34B3C497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D0C25A-54CC-4A20-9424-913C9D3965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CBF6DB-172F-4F50-B1B8-B92DAFB2D8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EB398-98EE-4948-968D-8B6EE39D7F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33345A-3713-4125-8BB9-42514F8763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7624D-636C-46D6-A2E8-D43064D565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A861A-616B-4B60-A284-6172660C163B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BE86C9-309A-4B55-A66F-AD1DDA5EFA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CB6620-A2CB-4409-B3BA-90B4DAD3A8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1A5DE8-D56A-4D29-81D2-CC75994A85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07F8F-17BD-45DD-A495-0BD87FE1A2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59E0E-7773-4724-BE51-BD43C16A53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FDF71-51CD-4A3A-A7A4-19D82DFFA9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837F8-2156-4A3D-8E08-451D46897A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731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731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7D6DB-A508-4426-B8D3-85E9AF8A6F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5B2A7-0CA1-424F-B616-03F806917C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0CE82C-63F6-4396-ACD6-33FA91B5A8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EC364-2EC7-45EF-BFDE-5EDAB16100B5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EC8B5-E0DC-430A-B977-EE3D085B41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7E9BA-225A-4C4F-9315-311A93BF43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7D543-0518-4DFF-956B-1E74133381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2CEFD-1543-4E45-84B3-1DEBABB3A4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7F4F8-8611-4BC5-B57A-B8A4031630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7ABFB-3222-43DE-8710-5F97803088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CCFD8-CA12-4820-8593-18D3557EDA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936D5-F0AD-47AE-8895-60D04D244B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7446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7446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5A6C60-709D-44CC-8DA2-930A899E7D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0A19F1-0DBD-491A-86C3-C5CCB19700DC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1A5FC9-3557-4F92-934C-AFD063F29D0E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EC84C5-7CAD-4F06-B813-272627734E48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399363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5C92413-81B7-408D-9585-FCC4AAC45547}" type="slidenum">
              <a:rPr lang="en-US"/>
              <a:pPr/>
              <a:t>‹#›</a:t>
            </a:fld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99377" name="Picture 17" descr="лог_бел_рус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54" r:id="rId12"/>
    <p:sldLayoutId id="2147483755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6" y="1955007"/>
            <a:ext cx="7204075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2FCBCC8-C315-4899-9624-07FC6F231D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69336" name="Picture 24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1953816"/>
            <a:ext cx="9144000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EA03510-CC70-44B0-A852-AFB7954FA7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0360" name="Picture 24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1619250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D1CEA049-C612-45F2-ADF4-299CFBAA50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1387" name="Picture 27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4" y="808435"/>
            <a:ext cx="7208837" cy="394692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BEAECEC6-A222-4EED-B682-D5B5A7125C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2405" name="Picture 21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6" y="815578"/>
            <a:ext cx="6086475" cy="393858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825103"/>
            <a:ext cx="30591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</a:t>
            </a:r>
          </a:p>
          <a:p>
            <a:pPr lvl="0"/>
            <a:r>
              <a:rPr lang="ru-RU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9505C8FF-3391-49FF-BA19-92834046D2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5476" name="Picture 20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67620" name="Group 4"/>
          <p:cNvGrpSpPr>
            <a:grpSpLocks/>
          </p:cNvGrpSpPr>
          <p:nvPr userDrawn="1"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67635" name="Picture 19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 userDrawn="1"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1047" name="Picture 39" descr="лог_бел_рус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9" y="100013"/>
            <a:ext cx="1557337" cy="531019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6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12" Type="http://schemas.openxmlformats.org/officeDocument/2006/relationships/image" Target="../media/image6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g"/><Relationship Id="rId11" Type="http://schemas.openxmlformats.org/officeDocument/2006/relationships/image" Target="../media/image61.jpeg"/><Relationship Id="rId5" Type="http://schemas.openxmlformats.org/officeDocument/2006/relationships/image" Target="../media/image55.jpg"/><Relationship Id="rId10" Type="http://schemas.openxmlformats.org/officeDocument/2006/relationships/image" Target="../media/image60.jpe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0" y="473154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0" y="8120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93700" y="1247775"/>
            <a:ext cx="8191500" cy="3475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3600" dirty="0"/>
              <a:t>Аспекты углекислотной коррозии и мониторинга коррозионных процессов объектов ПАО «Газпром»</a:t>
            </a:r>
          </a:p>
          <a:p>
            <a:pPr algn="just"/>
            <a:r>
              <a:rPr lang="ru-RU" sz="3200" dirty="0"/>
              <a:t> </a:t>
            </a:r>
            <a:endParaRPr lang="en-US" sz="3200" dirty="0"/>
          </a:p>
          <a:p>
            <a:pPr algn="r"/>
            <a:r>
              <a:rPr lang="ru-RU" sz="2400" b="1" dirty="0"/>
              <a:t>Запевалов Д.Н. </a:t>
            </a:r>
          </a:p>
          <a:p>
            <a:pPr algn="r"/>
            <a:r>
              <a:rPr lang="ru-RU" sz="2400" b="1" dirty="0"/>
              <a:t>Вагапов Р.К.</a:t>
            </a:r>
          </a:p>
          <a:p>
            <a:pPr algn="r"/>
            <a:r>
              <a:rPr lang="ru-RU" sz="2400" b="1" dirty="0"/>
              <a:t>Глазов Н.Н. </a:t>
            </a:r>
          </a:p>
          <a:p>
            <a:pPr algn="r"/>
            <a:r>
              <a:rPr lang="en-US" sz="2400" b="1" dirty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81551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i="1" dirty="0"/>
              <a:t>2018</a:t>
            </a:r>
            <a:endParaRPr lang="ru-RU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0379" b="2122"/>
          <a:stretch>
            <a:fillRect/>
          </a:stretch>
        </p:blipFill>
        <p:spPr bwMode="auto">
          <a:xfrm>
            <a:off x="163498" y="876300"/>
            <a:ext cx="3113103" cy="2524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Рисунок 86"/>
          <p:cNvGraphicFramePr/>
          <p:nvPr/>
        </p:nvGraphicFramePr>
        <p:xfrm>
          <a:off x="3619500" y="628650"/>
          <a:ext cx="5232400" cy="295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8201" y="3516952"/>
          <a:ext cx="3601720" cy="1083740"/>
        </p:xfrm>
        <a:graphic>
          <a:graphicData uri="http://schemas.openxmlformats.org/drawingml/2006/table">
            <a:tbl>
              <a:tblPr/>
              <a:tblGrid>
                <a:gridCol w="176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6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" y="3519003"/>
            <a:ext cx="1747520" cy="54340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6" y="3511326"/>
            <a:ext cx="1747520" cy="53673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1" y="4061924"/>
            <a:ext cx="1747520" cy="54959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26" y="4079449"/>
            <a:ext cx="1747520" cy="53482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39926" y="-1"/>
            <a:ext cx="7204075" cy="730333"/>
          </a:xfrm>
        </p:spPr>
        <p:txBody>
          <a:bodyPr/>
          <a:lstStyle/>
          <a:p>
            <a:pPr algn="ctr" eaLnBrk="1" hangingPunct="1"/>
            <a:r>
              <a:rPr lang="ru-RU" sz="2000" dirty="0">
                <a:latin typeface="Arial" charset="0"/>
                <a:cs typeface="Arial" charset="0"/>
              </a:rPr>
              <a:t>Вопросы прогноза скорости углекислотной коррозии в условиях конденсации влаги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97300" y="3422987"/>
            <a:ext cx="5346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3366"/>
                </a:solidFill>
              </a:rPr>
              <a:t>Условия конденсации влаги в присутствии </a:t>
            </a:r>
            <a:r>
              <a:rPr lang="ru-RU" sz="1600" dirty="0">
                <a:solidFill>
                  <a:srgbClr val="003366"/>
                </a:solidFill>
              </a:rPr>
              <a:t>СО</a:t>
            </a:r>
            <a:r>
              <a:rPr lang="ru-RU" sz="1600" baseline="-25000" dirty="0">
                <a:solidFill>
                  <a:srgbClr val="003366"/>
                </a:solidFill>
              </a:rPr>
              <a:t>2</a:t>
            </a:r>
          </a:p>
          <a:p>
            <a:r>
              <a:rPr lang="ru-RU" sz="1600" dirty="0">
                <a:solidFill>
                  <a:srgbClr val="003366"/>
                </a:solidFill>
              </a:rPr>
              <a:t>-</a:t>
            </a:r>
            <a:r>
              <a:rPr lang="ru-RU" sz="1600" b="1" dirty="0">
                <a:solidFill>
                  <a:srgbClr val="003366"/>
                </a:solidFill>
              </a:rPr>
              <a:t>общая скорость коррозии </a:t>
            </a:r>
            <a:r>
              <a:rPr lang="ru-RU" sz="1600" dirty="0">
                <a:solidFill>
                  <a:srgbClr val="003366"/>
                </a:solidFill>
              </a:rPr>
              <a:t>(фото образцов изображено слева) составляет </a:t>
            </a:r>
            <a:r>
              <a:rPr lang="ru-RU" sz="1600" b="1" dirty="0">
                <a:solidFill>
                  <a:srgbClr val="FF0000"/>
                </a:solidFill>
              </a:rPr>
              <a:t>0,013-0,039 мм/год</a:t>
            </a:r>
          </a:p>
          <a:p>
            <a:r>
              <a:rPr lang="ru-RU" sz="1600" dirty="0">
                <a:solidFill>
                  <a:srgbClr val="003366"/>
                </a:solidFill>
              </a:rPr>
              <a:t>-максимальные значения </a:t>
            </a:r>
            <a:r>
              <a:rPr lang="ru-RU" sz="1600" b="1" dirty="0">
                <a:solidFill>
                  <a:srgbClr val="003366"/>
                </a:solidFill>
              </a:rPr>
              <a:t>локальной скорости коррозии </a:t>
            </a:r>
            <a:r>
              <a:rPr lang="ru-RU" sz="1600" dirty="0">
                <a:solidFill>
                  <a:srgbClr val="003366"/>
                </a:solidFill>
              </a:rPr>
              <a:t>(на тех же самых образцах): от </a:t>
            </a:r>
            <a:r>
              <a:rPr lang="ru-RU" sz="1600" b="1" dirty="0">
                <a:solidFill>
                  <a:srgbClr val="FF0000"/>
                </a:solidFill>
              </a:rPr>
              <a:t>0,305-0,977 мм/год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Arial" charset="0"/>
                <a:cs typeface="Arial" charset="0"/>
              </a:rPr>
              <a:t>Анализ влияния углекислотной коррозии при конденсации влаги (по результатам ВТД)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106" y="1079500"/>
            <a:ext cx="4622800" cy="14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500" y="954122"/>
            <a:ext cx="3441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Схожие  с российскими данные были получены и зарубежными исследователями при ВТД газопровода в условиях воздействия СО</a:t>
            </a:r>
            <a:r>
              <a:rPr lang="ru-RU" sz="1400" baseline="-25000" dirty="0">
                <a:solidFill>
                  <a:schemeClr val="tx1"/>
                </a:solidFill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. Как видно на рисунке, коррозионные повреждения были обнаружены на первых 1500 метрах трубопровода, где наиболее вероятна конденсация влаги. Наиболее глубокие повреждения наблюдаются на первых 500 м трубопровода. Исследования показали, что отличительной чертой и необходимостью для начала развития </a:t>
            </a:r>
            <a:r>
              <a:rPr lang="en-US" sz="1400" dirty="0">
                <a:solidFill>
                  <a:schemeClr val="tx1"/>
                </a:solidFill>
              </a:rPr>
              <a:t>top of line corrosion</a:t>
            </a:r>
            <a:r>
              <a:rPr lang="ru-RU" sz="1400" dirty="0">
                <a:solidFill>
                  <a:schemeClr val="tx1"/>
                </a:solidFill>
              </a:rPr>
              <a:t> для условий присутствия СО</a:t>
            </a:r>
            <a:r>
              <a:rPr lang="ru-RU" sz="1400" baseline="-25000" dirty="0">
                <a:solidFill>
                  <a:schemeClr val="tx1"/>
                </a:solidFill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является наличие большого количества конденсационной влаги, что наиболее вероятно на первых участках трубопровода, где происходит наибольшее снижение температуры.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99702"/>
            <a:ext cx="4989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Система коррозионного мониторинга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57568"/>
            <a:ext cx="6503988" cy="23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3367150"/>
            <a:ext cx="3949700" cy="12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8788" y="971552"/>
            <a:ext cx="2106612" cy="14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R_Vagapov\Desktop\Новая папка - копия\Бованенково\новые данные\2016\Фото Бованенково\Скважина 5709\Постановка образцов\20160226_1703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3216832"/>
            <a:ext cx="1979612" cy="13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" y="336715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- ВТД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- РК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- УЗТ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13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43100" y="0"/>
            <a:ext cx="7200900" cy="765959"/>
          </a:xfrm>
        </p:spPr>
        <p:txBody>
          <a:bodyPr/>
          <a:lstStyle/>
          <a:p>
            <a:pPr algn="ctr"/>
            <a:r>
              <a:rPr lang="ru-RU" sz="2400" dirty="0"/>
              <a:t>Методы коррозионного мониторинга по  </a:t>
            </a:r>
            <a:br>
              <a:rPr lang="ru-RU" sz="2400" dirty="0"/>
            </a:br>
            <a:r>
              <a:rPr lang="ru-RU" sz="2400" dirty="0"/>
              <a:t> СТО Газпром 9.3-011-2011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90600" y="816924"/>
            <a:ext cx="6438900" cy="630877"/>
          </a:xfrm>
        </p:spPr>
        <p:txBody>
          <a:bodyPr/>
          <a:lstStyle/>
          <a:p>
            <a:pPr lvl="1">
              <a:buNone/>
            </a:pPr>
            <a:r>
              <a:rPr lang="ru-RU" sz="1400" dirty="0"/>
              <a:t>Анализ коррозионного состояния заключается в определении:</a:t>
            </a:r>
          </a:p>
          <a:p>
            <a:pPr lvl="0">
              <a:buFontTx/>
              <a:buChar char="-"/>
            </a:pPr>
            <a:r>
              <a:rPr lang="ru-RU" sz="1400" dirty="0"/>
              <a:t>степени коррозионной агрессивности добываемых сред;</a:t>
            </a:r>
          </a:p>
          <a:p>
            <a:pPr lvl="0">
              <a:buFontTx/>
              <a:buChar char="-"/>
            </a:pPr>
            <a:r>
              <a:rPr lang="ru-RU" sz="1400" dirty="0"/>
              <a:t>эффективности применяемых методов противокоррозионной защиты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66098"/>
              </p:ext>
            </p:extLst>
          </p:nvPr>
        </p:nvGraphicFramePr>
        <p:xfrm>
          <a:off x="601353" y="1607083"/>
          <a:ext cx="7928594" cy="252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Методы коррозионного мониторинга внутренней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коррозии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/>
                        <a:t>Прямые методы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/>
                        <a:t>Косвенные методы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85"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экспонирование в агрессивной среде образцов-свидетелей с последующим определением скорости потери металла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содержания агрессивных компонентов газа и жидких сред (парциальные давления, концентрации ионов, механические примеси и т.д.)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14"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</a:t>
                      </a:r>
                      <a:r>
                        <a:rPr lang="ru-RU" sz="11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внутренних датчиков, измеряющих параметры среды и скорости коррозии различными методами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изменения содержания продуктов коррозии (содержание ионов железа, осадкообразование и т.д.)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85"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испытаний разной степени приближения к реальным промысловым условиям (лабораторные, автоклавные, эксплуатационные)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технологических параметров (температура, скорость потока, режим течения и т.д.)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дефектоскопии различного назначения 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статистической обработки данных</a:t>
                      </a:r>
                      <a:r>
                        <a:rPr lang="ru-RU" sz="11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коррозионного мониторинга 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r>
                        <a:rPr lang="ru-RU" sz="11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диагностические и технические осмотры</a:t>
                      </a:r>
                      <a:endParaRPr lang="ru-RU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3700" y="4154954"/>
            <a:ext cx="8572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Система мониторинга коррозии (</a:t>
            </a:r>
            <a:r>
              <a:rPr lang="ru-RU" sz="1100" u="sng" dirty="0">
                <a:solidFill>
                  <a:schemeClr val="tx1"/>
                </a:solidFill>
              </a:rPr>
              <a:t>чувствительные  датчики, которые крепятся к наружной стенке контролируемого объекта</a:t>
            </a:r>
            <a:r>
              <a:rPr lang="ru-RU" sz="1100" dirty="0">
                <a:solidFill>
                  <a:schemeClr val="tx1"/>
                </a:solidFill>
              </a:rPr>
              <a:t>) </a:t>
            </a:r>
            <a:r>
              <a:rPr lang="ru-RU" sz="1100" b="1" dirty="0">
                <a:solidFill>
                  <a:schemeClr val="tx1"/>
                </a:solidFill>
              </a:rPr>
              <a:t>– </a:t>
            </a:r>
            <a:r>
              <a:rPr lang="ru-RU" sz="1100" b="1" dirty="0">
                <a:solidFill>
                  <a:srgbClr val="FF0000"/>
                </a:solidFill>
              </a:rPr>
              <a:t>не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ru-RU" sz="1100" b="1" dirty="0">
                <a:solidFill>
                  <a:srgbClr val="FF0000"/>
                </a:solidFill>
              </a:rPr>
              <a:t>может обеспечить определение локальной коррозии на всей поверхности в условиях СО</a:t>
            </a:r>
            <a:r>
              <a:rPr lang="ru-RU" sz="1100" b="1" baseline="-25000" dirty="0">
                <a:solidFill>
                  <a:srgbClr val="FF0000"/>
                </a:solidFill>
              </a:rPr>
              <a:t>2</a:t>
            </a:r>
            <a:r>
              <a:rPr lang="ru-RU" sz="1100" b="1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FF0000"/>
                </a:solidFill>
              </a:rPr>
              <a:t>(предугадать и определить место и время образования и развития локального очага коррозии внутри трубопровода невозможно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  <a:endParaRPr lang="ru-RU" sz="1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AAC8-D6FC-49D5-AC64-75D2A63F9918}" type="slidenum">
              <a:rPr lang="en-US"/>
              <a:pPr/>
              <a:t>14</a:t>
            </a:fld>
            <a:endParaRPr lang="ru-RU"/>
          </a:p>
        </p:txBody>
      </p:sp>
      <p:sp>
        <p:nvSpPr>
          <p:cNvPr id="634909" name="Rectangle 29"/>
          <p:cNvSpPr>
            <a:spLocks noChangeArrowheads="1"/>
          </p:cNvSpPr>
          <p:nvPr/>
        </p:nvSpPr>
        <p:spPr bwMode="auto">
          <a:xfrm>
            <a:off x="0" y="-176971"/>
            <a:ext cx="18473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cs typeface="Arial" pitchFamily="34" charset="0"/>
              </a:rPr>
              <a:t>Технические и технологические решения в области коррозионного мониторинга</a:t>
            </a:r>
            <a:endParaRPr lang="ru-RU" sz="2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700" y="904875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Скорость внутренней коррозии и эффективность и ингибиторной защиты должны оцениваться с   помощью средств коррозионного мониторинга</a:t>
            </a:r>
            <a:r>
              <a:rPr lang="ru-RU" sz="16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IMG_2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397" y="1362075"/>
            <a:ext cx="135290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304925"/>
            <a:ext cx="3556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ru-RU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-Купоны (потеря массы образца);</a:t>
            </a:r>
          </a:p>
          <a:p>
            <a:pPr marL="0" indent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Электрическое сопротивление 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-датчики);</a:t>
            </a:r>
          </a:p>
          <a:p>
            <a:pPr marL="0" indent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Датчики по определению содержания водорода в металле;</a:t>
            </a:r>
          </a:p>
          <a:p>
            <a:pPr marL="0" indent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Другие методы в рамках системы коррозионного мониторинга.</a:t>
            </a:r>
          </a:p>
          <a:p>
            <a:pPr marL="0" indent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Опытно-промышленные или эксплуатационные испытания</a:t>
            </a:r>
          </a:p>
          <a:p>
            <a:pPr marL="0" indent="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мониторинг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213" y="2736111"/>
            <a:ext cx="2596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0397" y="3882434"/>
            <a:ext cx="2544091" cy="8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7286" y="2854374"/>
            <a:ext cx="1844934" cy="18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225" y="1400175"/>
            <a:ext cx="1612275" cy="133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0694" y="1451442"/>
            <a:ext cx="1882678" cy="105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98222" y="1"/>
            <a:ext cx="6980465" cy="569459"/>
          </a:xfrm>
        </p:spPr>
        <p:txBody>
          <a:bodyPr/>
          <a:lstStyle/>
          <a:p>
            <a:r>
              <a:rPr lang="ru-RU" sz="2000" dirty="0"/>
              <a:t>Испытания ультразвуковых датчиков ЗАО «Арктические технологии», Электрохимические испытания в ООО «Газпром ВНИИГАЗ»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0653" y="741158"/>
            <a:ext cx="2183947" cy="353145"/>
          </a:xfrm>
        </p:spPr>
        <p:txBody>
          <a:bodyPr/>
          <a:lstStyle/>
          <a:p>
            <a:r>
              <a:rPr lang="ru-RU" sz="1600" cap="all" dirty="0"/>
              <a:t>Перед испытаниями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2"/>
          </p:nvPr>
        </p:nvSpPr>
        <p:spPr>
          <a:xfrm>
            <a:off x="2881813" y="658397"/>
            <a:ext cx="2609602" cy="611528"/>
          </a:xfrm>
        </p:spPr>
        <p:txBody>
          <a:bodyPr/>
          <a:lstStyle/>
          <a:p>
            <a:r>
              <a:rPr lang="ru-RU" sz="1600" cap="all" dirty="0"/>
              <a:t>В процессе испытаний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3"/>
          </p:nvPr>
        </p:nvSpPr>
        <p:spPr>
          <a:xfrm>
            <a:off x="6426200" y="789705"/>
            <a:ext cx="2516369" cy="480220"/>
          </a:xfrm>
        </p:spPr>
        <p:txBody>
          <a:bodyPr/>
          <a:lstStyle/>
          <a:p>
            <a:r>
              <a:rPr lang="ru-RU" sz="1600" cap="all" dirty="0"/>
              <a:t>После испытаний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1" y="1424639"/>
            <a:ext cx="1785079" cy="1398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3" y="3102945"/>
            <a:ext cx="1785080" cy="123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64" y="1424639"/>
            <a:ext cx="2248807" cy="1133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23" y="3102944"/>
            <a:ext cx="2356948" cy="12508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43" y="3102945"/>
            <a:ext cx="3578684" cy="15636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27" y="1247276"/>
            <a:ext cx="2125436" cy="12456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64" y="2229883"/>
            <a:ext cx="2125436" cy="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8538" y="117970"/>
            <a:ext cx="6653212" cy="538843"/>
          </a:xfrm>
        </p:spPr>
        <p:txBody>
          <a:bodyPr/>
          <a:lstStyle/>
          <a:p>
            <a:r>
              <a:rPr lang="ru-RU" sz="1800" dirty="0"/>
              <a:t>Испытания ультразвуковых датчиков ЗАО «Арктические технологии» </a:t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ru-RU" sz="1800" dirty="0"/>
              <a:t>Испытания по утонению контрольной пластины  в г. </a:t>
            </a:r>
            <a:r>
              <a:rPr lang="ru-RU" sz="1800" dirty="0" err="1"/>
              <a:t>Трондхейм</a:t>
            </a:r>
            <a:r>
              <a:rPr lang="ru-RU" sz="1800" dirty="0"/>
              <a:t>, Норвегия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0" y="1549401"/>
            <a:ext cx="2730151" cy="1380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1" y="3220897"/>
            <a:ext cx="2730151" cy="121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80" y="1224238"/>
            <a:ext cx="1820635" cy="1430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70" y="2810556"/>
            <a:ext cx="2310052" cy="16215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32" y="1328836"/>
            <a:ext cx="2889703" cy="11610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41" y="2736396"/>
            <a:ext cx="2241613" cy="1711232"/>
          </a:xfrm>
          <a:prstGeom prst="rect">
            <a:avLst/>
          </a:prstGeom>
        </p:spPr>
      </p:pic>
      <p:sp>
        <p:nvSpPr>
          <p:cNvPr id="17" name="Содержимое 7"/>
          <p:cNvSpPr>
            <a:spLocks noGrp="1"/>
          </p:cNvSpPr>
          <p:nvPr>
            <p:ph idx="1"/>
          </p:nvPr>
        </p:nvSpPr>
        <p:spPr>
          <a:xfrm>
            <a:off x="432253" y="975691"/>
            <a:ext cx="2183947" cy="353145"/>
          </a:xfrm>
        </p:spPr>
        <p:txBody>
          <a:bodyPr/>
          <a:lstStyle/>
          <a:p>
            <a:r>
              <a:rPr lang="ru-RU" sz="1600" cap="all" dirty="0"/>
              <a:t>Перед испытаниями</a:t>
            </a:r>
          </a:p>
        </p:txBody>
      </p:sp>
      <p:sp>
        <p:nvSpPr>
          <p:cNvPr id="18" name="Содержимое 9"/>
          <p:cNvSpPr>
            <a:spLocks noGrp="1"/>
          </p:cNvSpPr>
          <p:nvPr>
            <p:ph idx="12"/>
          </p:nvPr>
        </p:nvSpPr>
        <p:spPr>
          <a:xfrm>
            <a:off x="3222295" y="717308"/>
            <a:ext cx="2609602" cy="611528"/>
          </a:xfrm>
        </p:spPr>
        <p:txBody>
          <a:bodyPr/>
          <a:lstStyle/>
          <a:p>
            <a:r>
              <a:rPr lang="ru-RU" sz="1600" cap="all" dirty="0"/>
              <a:t>В процессе испытаний</a:t>
            </a:r>
          </a:p>
        </p:txBody>
      </p:sp>
      <p:sp>
        <p:nvSpPr>
          <p:cNvPr id="19" name="Содержимое 10"/>
          <p:cNvSpPr>
            <a:spLocks noGrp="1"/>
          </p:cNvSpPr>
          <p:nvPr>
            <p:ph idx="13"/>
          </p:nvPr>
        </p:nvSpPr>
        <p:spPr>
          <a:xfrm>
            <a:off x="6336506" y="848616"/>
            <a:ext cx="1997754" cy="480220"/>
          </a:xfrm>
        </p:spPr>
        <p:txBody>
          <a:bodyPr/>
          <a:lstStyle/>
          <a:p>
            <a:r>
              <a:rPr lang="ru-RU" sz="1600" cap="all" dirty="0"/>
              <a:t>После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306820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8538" y="0"/>
            <a:ext cx="6653212" cy="538843"/>
          </a:xfrm>
        </p:spPr>
        <p:txBody>
          <a:bodyPr/>
          <a:lstStyle/>
          <a:p>
            <a:pPr algn="ctr"/>
            <a:r>
              <a:rPr lang="ru-RU" sz="1800" dirty="0"/>
              <a:t>Испытания </a:t>
            </a:r>
            <a:r>
              <a:rPr lang="en-US" sz="1800" dirty="0"/>
              <a:t>ER </a:t>
            </a:r>
            <a:r>
              <a:rPr lang="ru-RU" sz="1800" dirty="0"/>
              <a:t>датчиков ООО НПП «Сонар» (Пенза) </a:t>
            </a:r>
            <a:br>
              <a:rPr lang="ru-RU" sz="1800" dirty="0"/>
            </a:br>
            <a:r>
              <a:rPr lang="ru-RU" sz="1800" dirty="0"/>
              <a:t>в ООО «Газпром ВНИИГАЗ»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2" y="1210354"/>
            <a:ext cx="1957084" cy="11285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9" y="2498578"/>
            <a:ext cx="1957084" cy="8584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8" y="3535762"/>
            <a:ext cx="2014287" cy="11330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22" y="1328515"/>
            <a:ext cx="1988600" cy="12622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65" y="2683384"/>
            <a:ext cx="2085522" cy="4887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08" y="3227651"/>
            <a:ext cx="2176236" cy="12379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0" y="1010221"/>
            <a:ext cx="1821995" cy="1067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8" y="2171289"/>
            <a:ext cx="1779360" cy="10008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39" y="3254986"/>
            <a:ext cx="982434" cy="7565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95" y="3254986"/>
            <a:ext cx="1208542" cy="7216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39" y="4102280"/>
            <a:ext cx="2691698" cy="518212"/>
          </a:xfrm>
          <a:prstGeom prst="rect">
            <a:avLst/>
          </a:prstGeom>
        </p:spPr>
      </p:pic>
      <p:sp>
        <p:nvSpPr>
          <p:cNvPr id="21" name="Содержимое 7"/>
          <p:cNvSpPr>
            <a:spLocks noGrp="1"/>
          </p:cNvSpPr>
          <p:nvPr>
            <p:ph idx="1"/>
          </p:nvPr>
        </p:nvSpPr>
        <p:spPr>
          <a:xfrm>
            <a:off x="487601" y="819721"/>
            <a:ext cx="2183947" cy="353145"/>
          </a:xfrm>
        </p:spPr>
        <p:txBody>
          <a:bodyPr/>
          <a:lstStyle/>
          <a:p>
            <a:r>
              <a:rPr lang="ru-RU" sz="1600" cap="all" dirty="0"/>
              <a:t>Перед испытаниями</a:t>
            </a:r>
          </a:p>
        </p:txBody>
      </p:sp>
      <p:sp>
        <p:nvSpPr>
          <p:cNvPr id="26" name="Содержимое 10"/>
          <p:cNvSpPr>
            <a:spLocks noGrp="1"/>
          </p:cNvSpPr>
          <p:nvPr>
            <p:ph idx="13"/>
          </p:nvPr>
        </p:nvSpPr>
        <p:spPr>
          <a:xfrm>
            <a:off x="3693845" y="770111"/>
            <a:ext cx="1997754" cy="480220"/>
          </a:xfrm>
        </p:spPr>
        <p:txBody>
          <a:bodyPr/>
          <a:lstStyle/>
          <a:p>
            <a:r>
              <a:rPr lang="ru-RU" sz="1600" cap="all" dirty="0"/>
              <a:t>После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309979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27067"/>
            <a:ext cx="6781312" cy="503633"/>
          </a:xfrm>
        </p:spPr>
        <p:txBody>
          <a:bodyPr/>
          <a:lstStyle/>
          <a:p>
            <a:pPr algn="ctr"/>
            <a:r>
              <a:rPr lang="ru-RU" sz="2000" dirty="0"/>
              <a:t>ГОСТ Р 55990-2014 Месторождения нефтяные и газонефтяные. Промысловые трубопроводы. Нормы проектирования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36196" name="Picture 4" descr="ГОСТ Р 55990-2014. Страница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42" y="828675"/>
            <a:ext cx="2435708" cy="3565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5100" y="2437132"/>
            <a:ext cx="528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15.5.4 </a:t>
            </a:r>
            <a:r>
              <a:rPr lang="ru-RU" sz="1600" b="1" dirty="0">
                <a:solidFill>
                  <a:schemeClr val="tx1"/>
                </a:solidFill>
              </a:rPr>
              <a:t>Ингибитор коррозии должен обеспечивать </a:t>
            </a:r>
            <a:r>
              <a:rPr lang="ru-RU" sz="1600" dirty="0">
                <a:solidFill>
                  <a:schemeClr val="tx1"/>
                </a:solidFill>
              </a:rPr>
              <a:t>защиту, гарантирующую эксплуатацию промысловых трубопроводов в течение всего проектного срока их службы, при средней скорости общей коррозии </a:t>
            </a:r>
            <a:r>
              <a:rPr lang="ru-RU" sz="1600" b="1" dirty="0">
                <a:solidFill>
                  <a:schemeClr val="tx1"/>
                </a:solidFill>
              </a:rPr>
              <a:t>не более 0,1 мм/год.</a:t>
            </a:r>
          </a:p>
        </p:txBody>
      </p:sp>
      <p:pic>
        <p:nvPicPr>
          <p:cNvPr id="136194" name="Picture 2" descr="ГОСТ Р 55990-2014. Страниц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00224"/>
            <a:ext cx="2162176" cy="28289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5100" y="3503557"/>
            <a:ext cx="528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chemeClr val="tx1"/>
                </a:solidFill>
              </a:rPr>
              <a:t>По СТО Газпром 9.3-028-2014</a:t>
            </a:r>
            <a:r>
              <a:rPr lang="ru-RU" sz="1600" dirty="0">
                <a:solidFill>
                  <a:schemeClr val="tx1"/>
                </a:solidFill>
              </a:rPr>
              <a:t> «Защита от коррозии. Правила допуска ингибиторов коррозии для применения в ОАО «Газпром»: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Скорость коррозии </a:t>
            </a:r>
            <a:r>
              <a:rPr lang="ru-RU" sz="1600" dirty="0">
                <a:solidFill>
                  <a:schemeClr val="tx1"/>
                </a:solidFill>
              </a:rPr>
              <a:t>в присутствии ингибитора коррозии должна быть не более </a:t>
            </a:r>
            <a:r>
              <a:rPr lang="ru-RU" sz="1600" b="1" dirty="0">
                <a:solidFill>
                  <a:schemeClr val="tx1"/>
                </a:solidFill>
              </a:rPr>
              <a:t>не более 0,1 мм/год.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100" y="812173"/>
            <a:ext cx="538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15.5.3 Ингибитор коррозии необходимо применять, если измеренная опытным путем </a:t>
            </a:r>
            <a:r>
              <a:rPr lang="ru-RU" sz="1600" b="1" dirty="0">
                <a:solidFill>
                  <a:schemeClr val="tx1"/>
                </a:solidFill>
              </a:rPr>
              <a:t>скорость коррозии </a:t>
            </a:r>
            <a:r>
              <a:rPr lang="ru-RU" sz="1600" dirty="0">
                <a:solidFill>
                  <a:schemeClr val="tx1"/>
                </a:solidFill>
              </a:rPr>
              <a:t>транспортируемых по промысловым трубопроводам сред </a:t>
            </a:r>
            <a:r>
              <a:rPr lang="ru-RU" sz="1600" b="1" dirty="0">
                <a:solidFill>
                  <a:schemeClr val="tx1"/>
                </a:solidFill>
              </a:rPr>
              <a:t>превышает 0,1 мм/год</a:t>
            </a:r>
            <a:r>
              <a:rPr lang="ru-RU" sz="1600" dirty="0">
                <a:solidFill>
                  <a:schemeClr val="tx1"/>
                </a:solidFill>
              </a:rPr>
              <a:t>, что в соответствии со шкалой ГОСТ 9.502 позволяет относить </a:t>
            </a:r>
            <a:r>
              <a:rPr lang="ru-RU" sz="1600" b="1" dirty="0">
                <a:solidFill>
                  <a:schemeClr val="tx1"/>
                </a:solidFill>
              </a:rPr>
              <a:t>коррозионную активность </a:t>
            </a:r>
            <a:r>
              <a:rPr lang="ru-RU" sz="1600" dirty="0">
                <a:solidFill>
                  <a:schemeClr val="tx1"/>
                </a:solidFill>
              </a:rPr>
              <a:t>эксплуатируемой системы к </a:t>
            </a:r>
            <a:r>
              <a:rPr lang="ru-RU" sz="1600" b="1" dirty="0">
                <a:solidFill>
                  <a:schemeClr val="tx1"/>
                </a:solidFill>
              </a:rPr>
              <a:t>средней и более высоким степеням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554" y="11575"/>
            <a:ext cx="7196447" cy="757238"/>
          </a:xfrm>
        </p:spPr>
        <p:txBody>
          <a:bodyPr/>
          <a:lstStyle/>
          <a:p>
            <a:pPr algn="ctr"/>
            <a:r>
              <a:rPr lang="ru-RU" sz="2400" dirty="0"/>
              <a:t>Подбор средств ПКЗ при проектировании и эксплуатации  месторождений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2912"/>
              </p:ext>
            </p:extLst>
          </p:nvPr>
        </p:nvGraphicFramePr>
        <p:xfrm>
          <a:off x="368300" y="820733"/>
          <a:ext cx="8369300" cy="383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При проектировании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Ограничения при подборе ингибитора для эксплуатируемого объекта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u="sng" dirty="0"/>
                        <a:t>Проект разработки</a:t>
                      </a:r>
                    </a:p>
                  </a:txBody>
                  <a:tcPr marT="34290" marB="34290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/>
                        <a:t>Подбор ингибитора коррозии для условий, когда коррозионные повреждения уже проявились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/>
                        <a:t>Интеграция ингибиторной защиты в систему подачи метанола;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/>
                        <a:t>Защиты требуют либо НКТ</a:t>
                      </a:r>
                      <a:r>
                        <a:rPr lang="ru-RU" sz="1100" baseline="0" dirty="0"/>
                        <a:t> + обвязка скважин + коллектора, либо только обвязка скважин + коллектора</a:t>
                      </a:r>
                      <a:endParaRPr lang="ru-R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/>
                        <a:t>Ограничения (подача на все обвязки скважин на кусте, возможность подачи ингибитора только в НКТ, отсутствие</a:t>
                      </a:r>
                      <a:r>
                        <a:rPr lang="ru-RU" sz="1100" baseline="0" dirty="0"/>
                        <a:t> системы коррозионного </a:t>
                      </a:r>
                      <a:r>
                        <a:rPr lang="ru-RU" sz="1100" dirty="0"/>
                        <a:t> мониторинга,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сложность / отсутствие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возможности подачи ингибитора в скважину для защиты НКТ</a:t>
                      </a:r>
                      <a:r>
                        <a:rPr lang="ru-RU" sz="1100" dirty="0"/>
                        <a:t> и др.)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Сложность отбора проб водной фазы для анализа из-за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отсутствия </a:t>
                      </a:r>
                      <a:r>
                        <a:rPr lang="ru-RU" sz="1100" baseline="0" dirty="0" err="1">
                          <a:solidFill>
                            <a:schemeClr val="tx1"/>
                          </a:solidFill>
                        </a:rPr>
                        <a:t>прообоотборников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Подбор ингибитора коррозии (для условий содержания СО</a:t>
                      </a:r>
                      <a:r>
                        <a:rPr lang="ru-RU" sz="1100" baseline="-25000" dirty="0"/>
                        <a:t>2  </a:t>
                      </a:r>
                      <a:r>
                        <a:rPr lang="ru-RU" sz="1100" dirty="0"/>
                        <a:t>значительно выше проектных) и интеграция его в построенную систему ингибиторной защиты;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Ограничения (диаметр </a:t>
                      </a:r>
                      <a:r>
                        <a:rPr lang="ru-RU" sz="1100" dirty="0" err="1"/>
                        <a:t>ингибиторопровода</a:t>
                      </a:r>
                      <a:r>
                        <a:rPr lang="ru-RU" sz="1100" dirty="0"/>
                        <a:t>, мощность насоса подачи, отсутствие емкостей хранения/ приготовления раствора ингибитора коррозии и др.),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т.к. система была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построена для метанола (ингибитора 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</a:rPr>
                        <a:t>гидратообразования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Отсутствие системы мониторинга коррозии (датчиков для замера скорости коррозии и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др.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Предварительные исследования по оценке коррозионной агрессивности среды;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Предварительные предложения и решения по подбору и выбору средств противокоррозионной защиты (коррозионно-стойкие материалы, ингибиторы коррозии, покрытия и/или др.)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54">
                <a:tc>
                  <a:txBody>
                    <a:bodyPr/>
                    <a:lstStyle/>
                    <a:p>
                      <a:pPr algn="ctr"/>
                      <a:r>
                        <a:rPr lang="ru-RU" sz="1100" u="sng" dirty="0"/>
                        <a:t>Проект обустройства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73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Выбор материального исполнения объекта;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 Уточнение коррозионной агрессивности среды (при необходимости)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Корректировка ранее подобранных решений (при необходимости), окончательный выбор  (подбор) оптимальных средств защиты от коррозии, а также технологий применения  и оборудования (для ингибиторов коррозии);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Подбор системы коррозионного мониторинга.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146" y="2066924"/>
            <a:ext cx="177865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220267"/>
            <a:ext cx="6921500" cy="310753"/>
          </a:xfrm>
        </p:spPr>
        <p:txBody>
          <a:bodyPr/>
          <a:lstStyle/>
          <a:p>
            <a:pPr algn="ctr"/>
            <a:r>
              <a:rPr lang="ru-RU" sz="2400" dirty="0"/>
              <a:t>К оценке фактора углекислотной коррозии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00" y="737287"/>
            <a:ext cx="561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Углекислотная коррозия может возникать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eaLnBrk="0" hangingPunct="0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-в нижней составляющей трубы (конструкции) при скоплении влаги (6-ти часовая коррозия,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bottom-of-line corrosion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0" algn="just" eaLnBrk="0" hangingPunct="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верхней составляющей трубы (конструкции) </a:t>
            </a:r>
            <a:r>
              <a:rPr lang="ru-R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конденсации влаги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top-of-line corrosion)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 eaLnBrk="0" hangingPunct="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местах скопления  влаги (щели, зазоры, застойные зоны, перепад высот и др.).</a:t>
            </a:r>
          </a:p>
          <a:p>
            <a:pPr lvl="0" algn="just" eaLnBrk="0" hangingPunct="0">
              <a:buFontTx/>
              <a:buChar char="-"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Основными возможными методами защиты от коррозии будут: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hangingPunct="0"/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предотвращение коррозионно-опасных факторов (образования пленки влаги или конденсации влаги на металле) и/или удаление коррозионно-агрессивных газов (диоксида углерода);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hangingPunct="0"/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замена элементов из углеродистой стали на иную коррозионно-стойкую в данных эксплуатационных средах;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hangingPunct="0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ингибиторов коррозии.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74" y="3352799"/>
            <a:ext cx="1776583" cy="13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76" y="828676"/>
            <a:ext cx="199731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657C-1C36-48B2-AFAC-2877C24D00B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Oval 60"/>
          <p:cNvSpPr>
            <a:spLocks noChangeArrowheads="1"/>
          </p:cNvSpPr>
          <p:nvPr/>
        </p:nvSpPr>
        <p:spPr bwMode="auto">
          <a:xfrm>
            <a:off x="179512" y="897564"/>
            <a:ext cx="2016224" cy="66379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Постановка </a:t>
            </a:r>
          </a:p>
          <a:p>
            <a:pPr algn="ctr"/>
            <a:r>
              <a:rPr lang="ru-RU" dirty="0"/>
              <a:t>задачи</a:t>
            </a:r>
          </a:p>
        </p:txBody>
      </p:sp>
      <p:sp>
        <p:nvSpPr>
          <p:cNvPr id="7" name="Стрелка вправо 66"/>
          <p:cNvSpPr>
            <a:spLocks noChangeArrowheads="1"/>
          </p:cNvSpPr>
          <p:nvPr/>
        </p:nvSpPr>
        <p:spPr bwMode="auto">
          <a:xfrm flipV="1">
            <a:off x="2411761" y="1113589"/>
            <a:ext cx="581025" cy="203411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7800" y="1590117"/>
            <a:ext cx="2880320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>
              <a:defRPr/>
            </a:pPr>
            <a:r>
              <a:rPr lang="ru-RU" sz="1400" b="1" dirty="0">
                <a:solidFill>
                  <a:srgbClr val="003366"/>
                </a:solidFill>
              </a:rPr>
              <a:t>Определение: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rgbClr val="003366"/>
                </a:solidFill>
              </a:rPr>
              <a:t> коррозионной агрессивности сред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rgbClr val="003366"/>
                </a:solidFill>
              </a:rPr>
              <a:t> влияние </a:t>
            </a:r>
            <a:r>
              <a:rPr lang="en-US" sz="1400" b="1" dirty="0">
                <a:solidFill>
                  <a:srgbClr val="003366"/>
                </a:solidFill>
              </a:rPr>
              <a:t>CO</a:t>
            </a:r>
            <a:r>
              <a:rPr lang="ru-RU" sz="1400" b="1" baseline="-25000" dirty="0">
                <a:solidFill>
                  <a:srgbClr val="003366"/>
                </a:solidFill>
              </a:rPr>
              <a:t>2</a:t>
            </a:r>
            <a:r>
              <a:rPr lang="ru-RU" sz="1400" b="1" dirty="0">
                <a:solidFill>
                  <a:srgbClr val="003366"/>
                </a:solidFill>
              </a:rPr>
              <a:t>, </a:t>
            </a:r>
            <a:r>
              <a:rPr lang="en-US" sz="1400" b="1" dirty="0">
                <a:solidFill>
                  <a:srgbClr val="003366"/>
                </a:solidFill>
              </a:rPr>
              <a:t>H</a:t>
            </a:r>
            <a:r>
              <a:rPr lang="en-US" sz="1400" b="1" baseline="-25000" dirty="0">
                <a:solidFill>
                  <a:srgbClr val="003366"/>
                </a:solidFill>
              </a:rPr>
              <a:t>2</a:t>
            </a:r>
            <a:r>
              <a:rPr lang="en-US" sz="1400" b="1" dirty="0">
                <a:solidFill>
                  <a:srgbClr val="003366"/>
                </a:solidFill>
              </a:rPr>
              <a:t>S</a:t>
            </a:r>
            <a:r>
              <a:rPr lang="ru-RU" sz="1400" b="1" dirty="0">
                <a:solidFill>
                  <a:srgbClr val="003366"/>
                </a:solidFill>
              </a:rPr>
              <a:t>, влаги и др.</a:t>
            </a:r>
          </a:p>
          <a:p>
            <a:pPr>
              <a:buFontTx/>
              <a:buChar char="-"/>
              <a:defRPr/>
            </a:pPr>
            <a:r>
              <a:rPr lang="ru-RU" sz="1400" b="1" kern="0" dirty="0">
                <a:solidFill>
                  <a:srgbClr val="003366"/>
                </a:solidFill>
              </a:rPr>
              <a:t> срока службы оборудования</a:t>
            </a:r>
          </a:p>
          <a:p>
            <a:pPr>
              <a:buFontTx/>
              <a:buChar char="-"/>
              <a:defRPr/>
            </a:pPr>
            <a:r>
              <a:rPr lang="ru-RU" sz="1400" b="1" kern="0" dirty="0">
                <a:solidFill>
                  <a:srgbClr val="003366"/>
                </a:solidFill>
              </a:rPr>
              <a:t> средств защиты от коррозии</a:t>
            </a:r>
          </a:p>
        </p:txBody>
      </p:sp>
      <p:sp>
        <p:nvSpPr>
          <p:cNvPr id="10" name="Oval 60"/>
          <p:cNvSpPr>
            <a:spLocks noChangeArrowheads="1"/>
          </p:cNvSpPr>
          <p:nvPr/>
        </p:nvSpPr>
        <p:spPr bwMode="auto">
          <a:xfrm>
            <a:off x="3059832" y="897564"/>
            <a:ext cx="2016224" cy="66379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Выполнение работы </a:t>
            </a:r>
          </a:p>
        </p:txBody>
      </p:sp>
      <p:sp>
        <p:nvSpPr>
          <p:cNvPr id="11" name="Стрелка вправо 66"/>
          <p:cNvSpPr>
            <a:spLocks noChangeArrowheads="1"/>
          </p:cNvSpPr>
          <p:nvPr/>
        </p:nvSpPr>
        <p:spPr bwMode="auto">
          <a:xfrm flipV="1">
            <a:off x="5292081" y="1113589"/>
            <a:ext cx="581025" cy="203411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Стрелка вниз 48"/>
          <p:cNvSpPr>
            <a:spLocks noChangeArrowheads="1"/>
          </p:cNvSpPr>
          <p:nvPr/>
        </p:nvSpPr>
        <p:spPr bwMode="auto">
          <a:xfrm flipH="1">
            <a:off x="3419873" y="1545636"/>
            <a:ext cx="179017" cy="287091"/>
          </a:xfrm>
          <a:prstGeom prst="downArrow">
            <a:avLst>
              <a:gd name="adj1" fmla="val 36991"/>
              <a:gd name="adj2" fmla="val 679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2159000" y="141480"/>
            <a:ext cx="6985000" cy="561752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cap="all" dirty="0">
                <a:solidFill>
                  <a:schemeClr val="bg1"/>
                </a:solidFill>
              </a:rPr>
              <a:t>Полный цикл  выполнения работ </a:t>
            </a:r>
            <a:r>
              <a:rPr lang="ru-RU" sz="1800" cap="all" dirty="0" err="1">
                <a:solidFill>
                  <a:schemeClr val="bg1"/>
                </a:solidFill>
              </a:rPr>
              <a:t>вООО</a:t>
            </a:r>
            <a:r>
              <a:rPr lang="ru-RU" sz="1800" cap="all" dirty="0">
                <a:solidFill>
                  <a:schemeClr val="bg1"/>
                </a:solidFill>
              </a:rPr>
              <a:t> «Газпром ВНИИГАЗ»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cap="all" dirty="0">
                <a:solidFill>
                  <a:schemeClr val="bg1"/>
                </a:solidFill>
              </a:rPr>
              <a:t> по  оценке коррозии  и  противокоррозионной  защите</a:t>
            </a:r>
          </a:p>
        </p:txBody>
      </p:sp>
      <p:sp>
        <p:nvSpPr>
          <p:cNvPr id="14" name="Стрелка вниз 48"/>
          <p:cNvSpPr>
            <a:spLocks noChangeArrowheads="1"/>
          </p:cNvSpPr>
          <p:nvPr/>
        </p:nvSpPr>
        <p:spPr bwMode="auto">
          <a:xfrm flipH="1">
            <a:off x="4499992" y="1545636"/>
            <a:ext cx="179017" cy="287091"/>
          </a:xfrm>
          <a:prstGeom prst="downArrow">
            <a:avLst>
              <a:gd name="adj1" fmla="val 36991"/>
              <a:gd name="adj2" fmla="val 679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ru-RU" dirty="0"/>
              <a:t>                        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915816" y="1869672"/>
            <a:ext cx="2786484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</a:rPr>
              <a:t>    3 Центра     3 - 5 лабораторий</a:t>
            </a:r>
          </a:p>
        </p:txBody>
      </p:sp>
      <p:sp>
        <p:nvSpPr>
          <p:cNvPr id="16" name="Стрелка вниз 48"/>
          <p:cNvSpPr>
            <a:spLocks noChangeArrowheads="1"/>
          </p:cNvSpPr>
          <p:nvPr/>
        </p:nvSpPr>
        <p:spPr bwMode="auto">
          <a:xfrm flipH="1">
            <a:off x="3923929" y="2139702"/>
            <a:ext cx="179017" cy="287091"/>
          </a:xfrm>
          <a:prstGeom prst="downArrow">
            <a:avLst>
              <a:gd name="adj1" fmla="val 36991"/>
              <a:gd name="adj2" fmla="val 679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ru-RU" dirty="0"/>
              <a:t>                        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970684" y="2428782"/>
            <a:ext cx="309634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>
              <a:defRPr/>
            </a:pPr>
            <a:r>
              <a:rPr lang="ru-RU" sz="1200" b="1" u="sng" dirty="0">
                <a:solidFill>
                  <a:srgbClr val="002060"/>
                </a:solidFill>
              </a:rPr>
              <a:t>Проведение испытаний </a:t>
            </a:r>
            <a:r>
              <a:rPr lang="ru-RU" sz="1200" b="1" dirty="0">
                <a:solidFill>
                  <a:srgbClr val="002060"/>
                </a:solidFill>
              </a:rPr>
              <a:t>с целью всестороннего анализа и возможно максимального учета эксплуатационных условий  (</a:t>
            </a:r>
            <a:r>
              <a:rPr lang="en-US" sz="1200" b="1" dirty="0">
                <a:solidFill>
                  <a:srgbClr val="003366"/>
                </a:solidFill>
              </a:rPr>
              <a:t>CO</a:t>
            </a:r>
            <a:r>
              <a:rPr lang="ru-RU" sz="1200" b="1" baseline="-25000" dirty="0">
                <a:solidFill>
                  <a:srgbClr val="003366"/>
                </a:solidFill>
              </a:rPr>
              <a:t>2</a:t>
            </a:r>
            <a:r>
              <a:rPr lang="ru-RU" sz="1200" b="1" dirty="0">
                <a:solidFill>
                  <a:srgbClr val="003366"/>
                </a:solidFill>
              </a:rPr>
              <a:t>, </a:t>
            </a:r>
            <a:r>
              <a:rPr lang="en-US" sz="1200" b="1" dirty="0">
                <a:solidFill>
                  <a:srgbClr val="003366"/>
                </a:solidFill>
              </a:rPr>
              <a:t>H</a:t>
            </a:r>
            <a:r>
              <a:rPr lang="en-US" sz="1200" b="1" baseline="-25000" dirty="0">
                <a:solidFill>
                  <a:srgbClr val="003366"/>
                </a:solidFill>
              </a:rPr>
              <a:t>2</a:t>
            </a:r>
            <a:r>
              <a:rPr lang="en-US" sz="1200" b="1" dirty="0">
                <a:solidFill>
                  <a:srgbClr val="003366"/>
                </a:solidFill>
              </a:rPr>
              <a:t>S</a:t>
            </a:r>
            <a:r>
              <a:rPr lang="ru-RU" sz="1200" b="1" dirty="0">
                <a:solidFill>
                  <a:srgbClr val="003366"/>
                </a:solidFill>
              </a:rPr>
              <a:t>, и др.</a:t>
            </a:r>
            <a:r>
              <a:rPr lang="ru-RU" sz="1200" b="1" dirty="0">
                <a:solidFill>
                  <a:srgbClr val="002060"/>
                </a:solidFill>
              </a:rPr>
              <a:t>):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3366"/>
                </a:solidFill>
              </a:rPr>
              <a:t> </a:t>
            </a:r>
            <a:r>
              <a:rPr lang="ru-RU" sz="1200" b="1" u="sng" dirty="0">
                <a:solidFill>
                  <a:srgbClr val="003366"/>
                </a:solidFill>
              </a:rPr>
              <a:t>лабораторных</a:t>
            </a:r>
            <a:r>
              <a:rPr lang="ru-RU" sz="1200" b="1" dirty="0">
                <a:solidFill>
                  <a:srgbClr val="003366"/>
                </a:solidFill>
              </a:rPr>
              <a:t> (во влажной или сухой среде, в условиях конденсации влаги, при контакте с пленкой влаги);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3366"/>
                </a:solidFill>
              </a:rPr>
              <a:t> </a:t>
            </a:r>
            <a:r>
              <a:rPr lang="ru-RU" sz="1200" b="1" u="sng" dirty="0">
                <a:solidFill>
                  <a:srgbClr val="003366"/>
                </a:solidFill>
              </a:rPr>
              <a:t>автоклавных</a:t>
            </a:r>
            <a:r>
              <a:rPr lang="ru-RU" sz="1200" b="1" dirty="0">
                <a:solidFill>
                  <a:srgbClr val="003366"/>
                </a:solidFill>
              </a:rPr>
              <a:t> (при повышенных давлении и температуре);</a:t>
            </a:r>
          </a:p>
          <a:p>
            <a:pPr>
              <a:buFontTx/>
              <a:buChar char="-"/>
              <a:defRPr/>
            </a:pPr>
            <a:r>
              <a:rPr lang="ru-RU" sz="1200" b="1" kern="0" dirty="0">
                <a:solidFill>
                  <a:srgbClr val="003366"/>
                </a:solidFill>
              </a:rPr>
              <a:t> </a:t>
            </a:r>
            <a:r>
              <a:rPr lang="ru-RU" sz="1200" b="1" u="sng" kern="0" dirty="0">
                <a:solidFill>
                  <a:srgbClr val="003366"/>
                </a:solidFill>
              </a:rPr>
              <a:t>аттестационных</a:t>
            </a:r>
            <a:r>
              <a:rPr lang="ru-RU" sz="1200" b="1" kern="0" dirty="0">
                <a:solidFill>
                  <a:srgbClr val="003366"/>
                </a:solidFill>
              </a:rPr>
              <a:t> </a:t>
            </a:r>
            <a:endParaRPr lang="ru-RU" sz="1200" b="1" kern="0" dirty="0">
              <a:solidFill>
                <a:srgbClr val="002060"/>
              </a:solidFill>
            </a:endParaRPr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6228184" y="897564"/>
            <a:ext cx="2016224" cy="663792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Результат работы 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6197600" y="1723467"/>
            <a:ext cx="2946400" cy="22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srgbClr val="003366"/>
                </a:solidFill>
              </a:rPr>
              <a:t>-</a:t>
            </a:r>
            <a:r>
              <a:rPr lang="ru-RU" sz="1200" b="1" dirty="0">
                <a:solidFill>
                  <a:srgbClr val="003366"/>
                </a:solidFill>
              </a:rPr>
              <a:t> комплексный подход</a:t>
            </a:r>
          </a:p>
          <a:p>
            <a:pPr>
              <a:defRPr/>
            </a:pPr>
            <a:r>
              <a:rPr lang="ru-RU" sz="1200" b="1" dirty="0">
                <a:solidFill>
                  <a:srgbClr val="003366"/>
                </a:solidFill>
              </a:rPr>
              <a:t>-экспертная оценка коррозионной агрессивности сред;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rgbClr val="003366"/>
                </a:solidFill>
              </a:rPr>
              <a:t> определение причин и механизмов протекания коррозии;</a:t>
            </a:r>
          </a:p>
          <a:p>
            <a:pPr>
              <a:buFontTx/>
              <a:buChar char="-"/>
              <a:defRPr/>
            </a:pPr>
            <a:r>
              <a:rPr lang="ru-RU" sz="1200" b="1" kern="0" dirty="0">
                <a:solidFill>
                  <a:srgbClr val="003366"/>
                </a:solidFill>
              </a:rPr>
              <a:t> определение срока службы оборудования</a:t>
            </a:r>
          </a:p>
          <a:p>
            <a:pPr>
              <a:buFontTx/>
              <a:buChar char="-"/>
              <a:defRPr/>
            </a:pPr>
            <a:r>
              <a:rPr lang="ru-RU" sz="1200" b="1" kern="0" dirty="0">
                <a:solidFill>
                  <a:srgbClr val="003366"/>
                </a:solidFill>
              </a:rPr>
              <a:t> рекомендации по защите от коррозии (мониторинг, ингибиторы коррозии, коррозионно-стойкие материалы, покрытия или др.)</a:t>
            </a:r>
          </a:p>
          <a:p>
            <a:pPr>
              <a:buFontTx/>
              <a:buChar char="-"/>
              <a:defRPr/>
            </a:pPr>
            <a:r>
              <a:rPr lang="ru-RU" sz="1200" b="1" kern="0" dirty="0">
                <a:solidFill>
                  <a:srgbClr val="003366"/>
                </a:solidFill>
              </a:rPr>
              <a:t>подбор ингибиторов коррозии, внутренних покрытий и др.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323528" y="4353948"/>
            <a:ext cx="8208912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403648" y="4353949"/>
          <a:ext cx="7128792" cy="162017"/>
        </p:xfrm>
        <a:graphic>
          <a:graphicData uri="http://schemas.openxmlformats.org/drawingml/2006/table">
            <a:tbl>
              <a:tblPr/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0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33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33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100" dirty="0">
                        <a:solidFill>
                          <a:srgbClr val="0033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33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359024" y="4569972"/>
            <a:ext cx="8784976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                     1                                     2                                      3                                      4         </a:t>
            </a:r>
            <a:r>
              <a:rPr lang="ru-RU" sz="1400" b="1" dirty="0">
                <a:solidFill>
                  <a:srgbClr val="002060"/>
                </a:solidFill>
              </a:rPr>
              <a:t>срок выполнения, мес. </a:t>
            </a:r>
          </a:p>
        </p:txBody>
      </p:sp>
      <p:pic>
        <p:nvPicPr>
          <p:cNvPr id="25" name="Picture 2" descr="O:\018000000\Отдел материалов и защиты от коррозии\по договорам\2015\Лукойл-Кувыкин\ход работ\июль2015\предв_материалы\ФОТО из коммандировки 23.05.15\20150521_102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84" y="2866746"/>
            <a:ext cx="2077740" cy="1376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  <p:bldP spid="14" grpId="0" animBg="1"/>
      <p:bldP spid="15" grpId="0"/>
      <p:bldP spid="16" grpId="0" animBg="1"/>
      <p:bldP spid="17" grpId="0"/>
      <p:bldP spid="19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195486"/>
            <a:ext cx="6985000" cy="615758"/>
          </a:xfrm>
        </p:spPr>
        <p:txBody>
          <a:bodyPr/>
          <a:lstStyle/>
          <a:p>
            <a:pPr algn="ctr"/>
            <a:r>
              <a:rPr lang="ru-RU" sz="1600" b="1" cap="all" dirty="0"/>
              <a:t>Оценка влияния состава и параметров транспортируемого газа на коррозионные процессы  </a:t>
            </a:r>
            <a:br>
              <a:rPr lang="ru-RU" sz="1600" b="1" cap="all" dirty="0"/>
            </a:br>
            <a:r>
              <a:rPr lang="ru-RU" sz="1600" b="1" cap="all" dirty="0"/>
              <a:t>Оценка потенциально коррозионно-опасных участков </a:t>
            </a:r>
            <a:r>
              <a:rPr lang="ru-RU" sz="1600" cap="all" dirty="0"/>
              <a:t>(пример)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399748-9952-4217-A073-5BB0E5C4A5C1}" type="slidenum">
              <a:rPr lang="de-DE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00" y="824230"/>
            <a:ext cx="4254500" cy="201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039378"/>
            <a:ext cx="3776402" cy="35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83100" y="2781300"/>
            <a:ext cx="4254500" cy="181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142503"/>
            <a:ext cx="6985000" cy="400978"/>
          </a:xfrm>
        </p:spPr>
        <p:txBody>
          <a:bodyPr/>
          <a:lstStyle/>
          <a:p>
            <a:pPr algn="ctr"/>
            <a:r>
              <a:rPr lang="ru-RU" sz="2800" b="1" dirty="0"/>
              <a:t>Выводы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22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39700" y="792678"/>
            <a:ext cx="8788400" cy="3954483"/>
          </a:xfrm>
        </p:spPr>
        <p:txBody>
          <a:bodyPr/>
          <a:lstStyle/>
          <a:p>
            <a:endParaRPr lang="ru-RU" sz="1600" dirty="0"/>
          </a:p>
          <a:p>
            <a:pPr lvl="0" algn="just">
              <a:buFontTx/>
              <a:buChar char="-"/>
            </a:pPr>
            <a:r>
              <a:rPr lang="ru-RU" sz="1600" dirty="0"/>
              <a:t>Для </a:t>
            </a:r>
            <a:r>
              <a:rPr lang="ru-RU" sz="1600" dirty="0" err="1"/>
              <a:t>Чаяндинского</a:t>
            </a:r>
            <a:r>
              <a:rPr lang="ru-RU" sz="1600" dirty="0"/>
              <a:t> НГКМ и </a:t>
            </a:r>
            <a:r>
              <a:rPr lang="ru-RU" sz="1600" dirty="0" err="1"/>
              <a:t>Южно-Киринского</a:t>
            </a:r>
            <a:r>
              <a:rPr lang="ru-RU" sz="1600" dirty="0"/>
              <a:t> ГКМ, где для трубопроводов и/или скважинного оборудования выбрана углеродистая сталь, ООО «Газпром ВНИИГАЗ» проведены работы по подбору ингибиторов коррозии и выработке рекомендаций по системе коррозионного мониторинга.</a:t>
            </a:r>
          </a:p>
          <a:p>
            <a:pPr lvl="0" algn="just">
              <a:buFontTx/>
              <a:buChar char="-"/>
            </a:pPr>
            <a:r>
              <a:rPr lang="ru-RU" sz="1600" dirty="0"/>
              <a:t>С учетом опасности СО</a:t>
            </a:r>
            <a:r>
              <a:rPr lang="ru-RU" sz="1600" baseline="-25000" dirty="0"/>
              <a:t>2</a:t>
            </a:r>
            <a:r>
              <a:rPr lang="ru-RU" sz="1600" dirty="0"/>
              <a:t>-коррозии на объектах добычи газа и газового конденсата в присутствии СО</a:t>
            </a:r>
            <a:r>
              <a:rPr lang="ru-RU" sz="1600" baseline="-25000" dirty="0"/>
              <a:t>2</a:t>
            </a:r>
            <a:r>
              <a:rPr lang="ru-RU" sz="1600" dirty="0"/>
              <a:t> в обязательном порядке следует организовать систему коррозионного мониторинга, что позволит своевременно  осуществлять прогнозирование коррозионной ситуации и определение скорости коррозии с принятием необходимых решений по противокоррозионной защите. </a:t>
            </a:r>
          </a:p>
          <a:p>
            <a:pPr lvl="0" algn="just">
              <a:buFontTx/>
              <a:buChar char="-"/>
            </a:pPr>
            <a:r>
              <a:rPr lang="ru-RU" sz="1600" dirty="0"/>
              <a:t>На всех этапах проектирования (разработки и обустройства) необходимо оценивать возможность возникновения факторов коррозии и опасность развития углекислотной коррозии, а также осуществлять подбор средств противокоррозионной защиты в условиях приближенных к реальным. Такую оценку агрессивности сред и подбор противокоррозионной защиты следует осуществлять в рамках и с проведением специальных исследований и испытаний.</a:t>
            </a:r>
          </a:p>
          <a:p>
            <a:pPr lvl="0" algn="just"/>
            <a:endParaRPr lang="ru-RU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3804" y="4786312"/>
            <a:ext cx="722019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ru-RU" sz="1400" i="1" baseline="-25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23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939800"/>
            <a:ext cx="8978900" cy="3870861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Для проектируемых объектов при подготовке проектов разработки и обустройства в необходимо обязательном порядке предусматривать:</a:t>
            </a:r>
          </a:p>
          <a:p>
            <a:pPr lvl="0" algn="just"/>
            <a:r>
              <a:rPr lang="ru-RU" sz="1600" dirty="0"/>
              <a:t>      - оценку коррозионной агрессивности сред с учетом всех возможных агрессивных факторов, включая СО</a:t>
            </a:r>
            <a:r>
              <a:rPr lang="ru-RU" sz="1600" baseline="-25000" dirty="0"/>
              <a:t>2</a:t>
            </a:r>
            <a:r>
              <a:rPr lang="ru-RU" sz="1600" dirty="0"/>
              <a:t>, с проведением необходимых испытаний и исследований;</a:t>
            </a:r>
          </a:p>
          <a:p>
            <a:pPr lvl="0" algn="just"/>
            <a:r>
              <a:rPr lang="ru-RU" sz="1600" dirty="0"/>
              <a:t>      - при обнаружении коррозионной опасности (согласно действующих нормативных документов) проведение работ (необходимых испытаний и исследований) по подбору средств и способов защиты от внутренней коррозии (коррозионно-стойких сталей, ингибиторов коррозии, внутренних покрытий или др.);</a:t>
            </a:r>
          </a:p>
          <a:p>
            <a:pPr lvl="0" indent="12700" algn="just"/>
            <a:r>
              <a:rPr lang="ru-RU" sz="1600" dirty="0"/>
              <a:t> - включение решений по организации и эксплуатации системы мониторинга коррозии;</a:t>
            </a:r>
          </a:p>
          <a:p>
            <a:pPr lvl="0" indent="12700" algn="just"/>
            <a:r>
              <a:rPr lang="ru-RU" sz="1600" dirty="0"/>
              <a:t>-  при принятии решения об использовании ингибиторов коррозии включение предложений по организации системы ингибиторной защиты;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Для эксплуатирующихся объектов в условиях добычи углеводородов в присутствии коррозионно-агрессивного СО</a:t>
            </a:r>
            <a:r>
              <a:rPr lang="ru-RU" sz="1600" baseline="-25000" dirty="0"/>
              <a:t>2</a:t>
            </a:r>
            <a:r>
              <a:rPr lang="ru-RU" sz="1600" dirty="0"/>
              <a:t> предусматривать организацию и выполнение специализированными организациями работ по сопровождению реализуемых способов и методов противокоррозионной защиты и системы коррозионного мониторинга.</a:t>
            </a:r>
          </a:p>
          <a:p>
            <a:pPr lvl="0">
              <a:buFontTx/>
              <a:buChar char="-"/>
            </a:pPr>
            <a:endParaRPr lang="ru-RU" sz="16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0" y="142503"/>
            <a:ext cx="6985000" cy="400978"/>
          </a:xfrm>
        </p:spPr>
        <p:txBody>
          <a:bodyPr/>
          <a:lstStyle/>
          <a:p>
            <a:pPr algn="ctr"/>
            <a:r>
              <a:rPr lang="ru-RU" sz="2800" b="1" dirty="0"/>
              <a:t>Выводы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6451"/>
            <a:ext cx="9144000" cy="1146572"/>
          </a:xfrm>
        </p:spPr>
        <p:txBody>
          <a:bodyPr/>
          <a:lstStyle/>
          <a:p>
            <a:pPr algn="ctr"/>
            <a:r>
              <a:rPr lang="ru-RU" sz="4000" dirty="0"/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63F1B9-6AA6-41CC-827A-5DA37EFF5B1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0" y="893164"/>
            <a:ext cx="5321300" cy="115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0" rIns="216000" bIns="0" anchor="ctr"/>
          <a:lstStyle/>
          <a:p>
            <a:pPr algn="just"/>
            <a:r>
              <a:rPr lang="ru-RU" sz="1800" b="1" u="sng" dirty="0">
                <a:solidFill>
                  <a:schemeClr val="tx1"/>
                </a:solidFill>
              </a:rPr>
              <a:t>Основная опасность СО</a:t>
            </a:r>
            <a:r>
              <a:rPr lang="ru-RU" sz="1800" b="1" u="sng" baseline="-25000" dirty="0">
                <a:solidFill>
                  <a:schemeClr val="tx1"/>
                </a:solidFill>
              </a:rPr>
              <a:t>2</a:t>
            </a:r>
            <a:r>
              <a:rPr lang="ru-RU" sz="1800" b="1" u="sng" dirty="0">
                <a:solidFill>
                  <a:schemeClr val="tx1"/>
                </a:solidFill>
              </a:rPr>
              <a:t>-коррозии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локальный характер коррозионных повреждений;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 предугадать и определить место и время образования и развития локального очага коррозии невозможно.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623" y="919163"/>
            <a:ext cx="174015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893164"/>
            <a:ext cx="1657350" cy="4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R_VAGA~1\AppData\Local\Temp\Rar$DIa7004.18894\Скв 7-2 демонтированный участ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2216300"/>
            <a:ext cx="3162300" cy="23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75100" y="3566608"/>
            <a:ext cx="5168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Видны типичные локальные повреждения (</a:t>
            </a:r>
            <a:r>
              <a:rPr lang="ru-RU" sz="1200" dirty="0" err="1">
                <a:solidFill>
                  <a:schemeClr val="tx1"/>
                </a:solidFill>
              </a:rPr>
              <a:t>питтинги</a:t>
            </a:r>
            <a:r>
              <a:rPr lang="ru-RU" sz="1200" dirty="0">
                <a:solidFill>
                  <a:schemeClr val="tx1"/>
                </a:solidFill>
              </a:rPr>
              <a:t>, переходящие в язвы, и </a:t>
            </a:r>
            <a:r>
              <a:rPr lang="ru-RU" sz="1200" dirty="0" err="1">
                <a:solidFill>
                  <a:schemeClr val="tx1"/>
                </a:solidFill>
              </a:rPr>
              <a:t>мейза-коррозия</a:t>
            </a:r>
            <a:r>
              <a:rPr lang="ru-RU" sz="1200" dirty="0">
                <a:solidFill>
                  <a:schemeClr val="tx1"/>
                </a:solidFill>
              </a:rPr>
              <a:t>), характерные для </a:t>
            </a:r>
            <a:r>
              <a:rPr lang="en-US" sz="1200" dirty="0">
                <a:solidFill>
                  <a:schemeClr val="tx1"/>
                </a:solidFill>
              </a:rPr>
              <a:t>CO</a:t>
            </a:r>
            <a:r>
              <a:rPr lang="en-US" sz="1200" baseline="-25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-r</a:t>
            </a:r>
            <a:r>
              <a:rPr lang="ru-RU" sz="1200" dirty="0">
                <a:solidFill>
                  <a:schemeClr val="tx1"/>
                </a:solidFill>
              </a:rPr>
              <a:t>коррозии. Видно, что продукты коррозии образуют </a:t>
            </a:r>
            <a:r>
              <a:rPr lang="ru-RU" sz="1200" dirty="0" err="1">
                <a:solidFill>
                  <a:schemeClr val="tx1"/>
                </a:solidFill>
              </a:rPr>
              <a:t>несплошную</a:t>
            </a:r>
            <a:r>
              <a:rPr lang="ru-RU" sz="1200" dirty="0">
                <a:solidFill>
                  <a:schemeClr val="tx1"/>
                </a:solidFill>
              </a:rPr>
              <a:t> пленку, которая имеет плохую адгезию к стальной поверхности. Это приводит к откалыванию продуктов коррозии, что приводит к локализации коррозионной атаки агрессивных факторов среды в этих местах.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3321" r="50765" b="20014"/>
          <a:stretch/>
        </p:blipFill>
        <p:spPr bwMode="auto">
          <a:xfrm>
            <a:off x="5435600" y="1547812"/>
            <a:ext cx="3429000" cy="20187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Arial" charset="0"/>
                <a:cs typeface="Arial" charset="0"/>
              </a:rPr>
              <a:t/>
            </a:r>
            <a:br>
              <a:rPr lang="ru-RU" sz="2200" dirty="0">
                <a:latin typeface="Arial" charset="0"/>
                <a:cs typeface="Arial" charset="0"/>
              </a:rPr>
            </a:br>
            <a:r>
              <a:rPr lang="ru-RU" sz="2200" dirty="0">
                <a:latin typeface="Arial" charset="0"/>
                <a:cs typeface="Arial" charset="0"/>
              </a:rPr>
              <a:t>Особенности углекислотной коррозии скважинного</a:t>
            </a:r>
            <a:br>
              <a:rPr lang="ru-RU" sz="2200" dirty="0">
                <a:latin typeface="Arial" charset="0"/>
                <a:cs typeface="Arial" charset="0"/>
              </a:rPr>
            </a:br>
            <a:r>
              <a:rPr lang="ru-RU" sz="2200" dirty="0">
                <a:latin typeface="Arial" charset="0"/>
                <a:cs typeface="Arial" charset="0"/>
              </a:rPr>
              <a:t> и промыслового оборудования и трубопроводов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4</a:t>
            </a:fld>
            <a:endParaRPr lang="ru-RU"/>
          </a:p>
        </p:txBody>
      </p:sp>
      <p:pic>
        <p:nvPicPr>
          <p:cNvPr id="6" name="Picture 8" descr="D:\Documents\Tkbeka\Рабочий стол\Новая папка (3)\IMG_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6" y="2210841"/>
            <a:ext cx="1827213" cy="11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Documents\Tkbeka\Рабочий стол\Новая папка (3)\IMG_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6" y="914401"/>
            <a:ext cx="1928813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 t="4779" r="1402" b="27913"/>
          <a:stretch/>
        </p:blipFill>
        <p:spPr bwMode="auto">
          <a:xfrm>
            <a:off x="4711700" y="892117"/>
            <a:ext cx="2059949" cy="126496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9" y="3856435"/>
            <a:ext cx="1666875" cy="85010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0" t="3321" r="1787" b="20014"/>
          <a:stretch/>
        </p:blipFill>
        <p:spPr bwMode="auto">
          <a:xfrm>
            <a:off x="4763293" y="2275290"/>
            <a:ext cx="2052703" cy="148418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05" y="3837874"/>
            <a:ext cx="1476995" cy="8470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3"/>
          <a:stretch/>
        </p:blipFill>
        <p:spPr bwMode="auto">
          <a:xfrm>
            <a:off x="419100" y="3460000"/>
            <a:ext cx="2625726" cy="127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latin typeface="Arial" charset="0"/>
                <a:cs typeface="Arial" charset="0"/>
              </a:rPr>
              <a:t/>
            </a:r>
            <a:br>
              <a:rPr lang="ru-RU" sz="2200" dirty="0">
                <a:latin typeface="Arial" charset="0"/>
                <a:cs typeface="Arial" charset="0"/>
              </a:rPr>
            </a:br>
            <a:r>
              <a:rPr lang="ru-RU" sz="2200" dirty="0">
                <a:latin typeface="Arial" charset="0"/>
                <a:cs typeface="Arial" charset="0"/>
              </a:rPr>
              <a:t>Особенности углекислотной коррозии скважинного и промыслового оборудования и трубопроводов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879812"/>
            <a:ext cx="433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Наиболее опасны для промысловых трубопроводов будут места сужения, зазоры, щели, места возможного скопления влаги, в том числе и из-за изменения рельефа, внутренние неровности (выпуклости или вогнутости) и др.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К потенциально коррозионно-опасным участкам можно также отнести неплотно прилегающих элементы внутрискважинного оборудования или участки трубопроводной системы, куда может проникать и где будет задерживаться влага.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9312" y="3286125"/>
            <a:ext cx="2474688" cy="13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0" y="1"/>
            <a:ext cx="7264400" cy="666750"/>
          </a:xfrm>
        </p:spPr>
        <p:txBody>
          <a:bodyPr/>
          <a:lstStyle/>
          <a:p>
            <a:pPr algn="ctr"/>
            <a:r>
              <a:rPr lang="ru-RU" sz="2200" dirty="0"/>
              <a:t>Внешний вид образцов стали после лабораторных и эксплуатационных испытаний в условиях присутствия СО</a:t>
            </a:r>
            <a:r>
              <a:rPr lang="ru-RU" sz="2200" baseline="-25000" dirty="0"/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32765"/>
            <a:ext cx="5763214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R_Vagapov\Desktop\Новая папка - копия\письма\Уренгой\2017\июнь\ВНИИГАЗ\2А15\2А15 1 ГС1 2016.05\DSC00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3469" y="847725"/>
            <a:ext cx="1880928" cy="13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514" y="3457575"/>
            <a:ext cx="1612900" cy="130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3071" y="2185973"/>
            <a:ext cx="1711325" cy="13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82167"/>
            <a:ext cx="6692900" cy="310753"/>
          </a:xfrm>
        </p:spPr>
        <p:txBody>
          <a:bodyPr/>
          <a:lstStyle/>
          <a:p>
            <a:pPr algn="ctr"/>
            <a:r>
              <a:rPr lang="ru-RU" dirty="0"/>
              <a:t>Классификация по ГОСТ Р 51365-2009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Рисунок 5" descr="C:\Users\R_Vagapov\Desktop\Новая папка - копия\Чаяндинсоке\ГОСТ Р 51365-2009 Нефтяная и газовая промышленность. Оборудование для бурения и добычи...._Сканер-копия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994718"/>
            <a:ext cx="2489200" cy="30194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1027" name="AutoShape 3" descr="ГОСТ Р 51365-2009 Нефтяная и газовая промышленность. Оборудование для бурения и добычи. Оборудование устья скважины и фонтанное устьевое оборудование. Общие технические требования"/>
          <p:cNvSpPr>
            <a:spLocks noChangeAspect="1" noChangeArrowheads="1"/>
          </p:cNvSpPr>
          <p:nvPr/>
        </p:nvSpPr>
        <p:spPr bwMode="auto">
          <a:xfrm>
            <a:off x="0" y="1"/>
            <a:ext cx="104775" cy="16430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ГОСТ Р 51365-2009 Нефтяная и газовая промышленность. Оборудование для бурения и добычи. Оборудование устья скважины и фонтанное устьевое оборудование. Общие технические требования"/>
          <p:cNvSpPr>
            <a:spLocks noChangeAspect="1" noChangeArrowheads="1"/>
          </p:cNvSpPr>
          <p:nvPr/>
        </p:nvSpPr>
        <p:spPr bwMode="auto">
          <a:xfrm>
            <a:off x="0" y="1"/>
            <a:ext cx="104775" cy="16430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AutoShape 1" descr="ГОСТ Р 51365-2009 Нефтяная и газовая промышленность. Оборудование для бурения и добычи. Оборудование устья скважины и фонтанное устьевое оборудование. Общие технические требования"/>
          <p:cNvSpPr>
            <a:spLocks noChangeAspect="1" noChangeArrowheads="1"/>
          </p:cNvSpPr>
          <p:nvPr/>
        </p:nvSpPr>
        <p:spPr bwMode="auto">
          <a:xfrm>
            <a:off x="0" y="1"/>
            <a:ext cx="104775" cy="16430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59248"/>
              </p:ext>
            </p:extLst>
          </p:nvPr>
        </p:nvGraphicFramePr>
        <p:xfrm>
          <a:off x="3225800" y="1171690"/>
          <a:ext cx="5702301" cy="1761294"/>
        </p:xfrm>
        <a:graphic>
          <a:graphicData uri="http://schemas.openxmlformats.org/drawingml/2006/table">
            <a:tbl>
              <a:tblPr/>
              <a:tblGrid>
                <a:gridCol w="205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  <a:ea typeface="Times New Roman"/>
                      </a:endParaRPr>
                    </a:p>
                  </a:txBody>
                  <a:tcPr marL="8111" marR="8111" marT="6083" marB="60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ea typeface="Times New Roman"/>
                      </a:endParaRPr>
                    </a:p>
                  </a:txBody>
                  <a:tcPr marL="8111" marR="8111" marT="6083" marB="60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ea typeface="Times New Roman"/>
                      </a:endParaRPr>
                    </a:p>
                  </a:txBody>
                  <a:tcPr marL="8111" marR="8111" marT="6083" marB="60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Скважинная среда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Относительная коррозионная агрессивность скважинной среды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Парциальное давление СO</a:t>
                      </a:r>
                      <a:r>
                        <a:rPr lang="ru-RU" sz="11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, МПа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3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Обычная, содержащая СО</a:t>
                      </a:r>
                      <a:r>
                        <a:rPr lang="ru-RU" sz="11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Некоррозионная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 0.05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3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40013" marR="40013" marT="8111" marB="81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Слабокоррозионная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0.05-0.21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0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40013" marR="40013" marT="8111" marB="81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 умеренной до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высококоррозионной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свыше 0.21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13" marR="40013" marT="6083" marB="6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25800" y="817747"/>
            <a:ext cx="5918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Таблица 9 - Коррозионная агрессивность скважинной среды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2300" y="3011696"/>
            <a:ext cx="5829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Класс материала определяет потребитель, который должен принимать во внимание различные факторы окружающей среды и эксплуатационные переменные величины, а также факторы, представленные в таблице 9.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25800" y="4081076"/>
            <a:ext cx="576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Взаимодействие факторов окружающей среды и эксплуатационных условий оказывает влияние на скорость коррозии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агрессивности в условиях СО</a:t>
            </a:r>
            <a:r>
              <a:rPr lang="ru-RU" baseline="-25000" dirty="0"/>
              <a:t>2</a:t>
            </a:r>
            <a:r>
              <a:rPr lang="ru-RU" dirty="0"/>
              <a:t> коррозии и меры по ограничению коррозионного воздействия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75132"/>
              </p:ext>
            </p:extLst>
          </p:nvPr>
        </p:nvGraphicFramePr>
        <p:xfrm>
          <a:off x="317502" y="1238250"/>
          <a:ext cx="8508997" cy="358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Парциальное давление СО</a:t>
                      </a:r>
                      <a:r>
                        <a:rPr lang="ru-RU" sz="12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, МПа</a:t>
                      </a: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Дополнительные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факторы*</a:t>
                      </a:r>
                      <a:endParaRPr lang="ru-RU" sz="1200" b="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Степень агрессивности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Противокоррозионные  мероприятия</a:t>
                      </a:r>
                      <a:endParaRPr lang="ru-RU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Р (СО</a:t>
                      </a:r>
                      <a:r>
                        <a:rPr lang="ru-RU" sz="1100" b="1" baseline="-25000" dirty="0">
                          <a:solidFill>
                            <a:srgbClr val="0033CC"/>
                          </a:solidFill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˂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0,02 МПа</a:t>
                      </a:r>
                      <a:endParaRPr lang="ru-RU" sz="1100" b="1" dirty="0">
                        <a:solidFill>
                          <a:srgbClr val="0033CC"/>
                        </a:solidFill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Низкая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0,02 МПа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˃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Р (СО</a:t>
                      </a:r>
                      <a:r>
                        <a:rPr lang="ru-RU" sz="1100" b="1" baseline="-25000" dirty="0">
                          <a:solidFill>
                            <a:srgbClr val="0033CC"/>
                          </a:solidFill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˂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0,05 МПа</a:t>
                      </a:r>
                      <a:endParaRPr lang="ru-RU" sz="1100" b="1" dirty="0">
                        <a:solidFill>
                          <a:srgbClr val="0033CC"/>
                        </a:solidFill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повышенная температура, влажность газа, высокая минерализация, кислый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</a:rPr>
                        <a:t>рН-фактор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или др.*</a:t>
                      </a:r>
                      <a:endParaRPr lang="ru-RU" sz="9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Средняя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Коррозионный мониторинг (1 доп. фактор)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Высокая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Ингибиторная защита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(более 1 доп. фактора)</a:t>
                      </a:r>
                      <a:endParaRPr lang="ru-RU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9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0,05 МПа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˃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Р (СО</a:t>
                      </a:r>
                      <a:r>
                        <a:rPr lang="ru-RU" sz="1100" b="1" baseline="-25000" dirty="0">
                          <a:solidFill>
                            <a:srgbClr val="0033CC"/>
                          </a:solidFill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˂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0,2 МПа</a:t>
                      </a:r>
                      <a:endParaRPr lang="ru-RU" sz="1100" dirty="0">
                        <a:solidFill>
                          <a:srgbClr val="0033CC"/>
                        </a:solidFill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Средняя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Коррозионный мониторинг </a:t>
                      </a:r>
                      <a:endParaRPr lang="ru-RU" sz="11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повышенная температура, влажность газа, высокая минерализация, кислый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рН-фактор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или др.*</a:t>
                      </a:r>
                      <a:endParaRPr lang="ru-RU" sz="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Высокая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Ингибиторная защита</a:t>
                      </a:r>
                      <a:endParaRPr lang="ru-RU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Р (СО</a:t>
                      </a:r>
                      <a:r>
                        <a:rPr lang="ru-RU" sz="1100" b="1" baseline="-25000" dirty="0">
                          <a:solidFill>
                            <a:srgbClr val="0033CC"/>
                          </a:solidFill>
                        </a:rPr>
                        <a:t>2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</a:rPr>
                        <a:t>) </a:t>
                      </a:r>
                      <a:r>
                        <a:rPr lang="ru-RU" sz="1100" b="1" dirty="0">
                          <a:solidFill>
                            <a:srgbClr val="0033CC"/>
                          </a:solidFill>
                          <a:latin typeface="Arial" charset="0"/>
                        </a:rPr>
                        <a:t>˃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</a:rPr>
                        <a:t>0,2 МПа</a:t>
                      </a:r>
                      <a:endParaRPr lang="ru-RU" sz="1100" dirty="0"/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-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Высокая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Ингибиторная защита</a:t>
                      </a:r>
                      <a:endParaRPr lang="ru-RU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повышенная температура, влажность газа, высокая минерализация, кислый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</a:rPr>
                        <a:t>рН-фактор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или др.*</a:t>
                      </a:r>
                      <a:endParaRPr lang="ru-RU" sz="8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Высокая 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Ингибиторная защит       а</a:t>
                      </a:r>
                      <a:endParaRPr lang="ru-RU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r>
                        <a:rPr lang="ru-RU" sz="900" dirty="0"/>
                        <a:t>*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</a:rPr>
                        <a:t>коррозионно-опасные факторы </a:t>
                      </a:r>
                      <a:r>
                        <a:rPr lang="ru-RU" sz="9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согласно п. 6 в СТО Газпром 9.3-011-2011 </a:t>
                      </a:r>
                      <a:endParaRPr lang="ru-RU" sz="900" b="0" u="none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7</a:t>
            </a:fld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2504" y="819198"/>
            <a:ext cx="9144000" cy="3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0" rIns="216000" bIns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 </a:t>
            </a: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 Газпром 9.3-011-2011 «Защита от коррозии. Ингибиторная защита от коррозии промысловых объектов трубопроводов. Основные требования»:</a:t>
            </a:r>
            <a:endParaRPr lang="ru-RU" sz="11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1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0" y="115492"/>
            <a:ext cx="7213600" cy="608408"/>
          </a:xfrm>
        </p:spPr>
        <p:txBody>
          <a:bodyPr/>
          <a:lstStyle/>
          <a:p>
            <a:r>
              <a:rPr lang="ru-RU" sz="2200" dirty="0"/>
              <a:t>Шкала оценки коррозионной стойкости и коррозионной активности системы по ГОСТ 9.502-82 и СТО Газпром 9.3-011-2011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F158-4E91-4D84-AF22-F1BDF967DBB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6" y="860823"/>
            <a:ext cx="5343525" cy="365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024057"/>
            <a:ext cx="33207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tx1"/>
                </a:solidFill>
              </a:rPr>
              <a:t>По СТО Газпром 9.3-011-2011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«Защита от коррозии. Ингибиторная защита от коррозии промысловых объектов трубопроводов. Основные требования»: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-Выбор конструкционного материала на стадии проектирования или определение расчетной скорости коррозии на стадии эксплуатации должны производиться в соответствии с приложением А (приведенная таблица).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В проект должны закладываться материалы, коррозионные допуски и методы ПКЗ, которые способны обеспечить безаварийную эксплуатацию оборудования в течение всего периода действия проекта при средней скорости общей коррозии не более  0,1 мм/год.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320796" y="2731263"/>
            <a:ext cx="479680" cy="40246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30700" y="3409950"/>
            <a:ext cx="2120900" cy="238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318000" y="3133725"/>
            <a:ext cx="2120900" cy="238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718300" y="3286125"/>
            <a:ext cx="2120900" cy="238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защите от внутренней коррозии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1450"/>
              </p:ext>
            </p:extLst>
          </p:nvPr>
        </p:nvGraphicFramePr>
        <p:xfrm>
          <a:off x="469900" y="866776"/>
          <a:ext cx="8394700" cy="378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29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Объекты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Рекомендации по защите от коррозии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Подземное скважинное оборудование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коррозионно-стойких сталей</a:t>
                      </a:r>
                    </a:p>
                  </a:txBody>
                  <a:tcPr marT="34290" marB="34290">
                    <a:solidFill>
                      <a:srgbClr val="F9F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ингибиторов коррозии</a:t>
                      </a:r>
                    </a:p>
                  </a:txBody>
                  <a:tcPr marT="34290" marB="34290">
                    <a:solidFill>
                      <a:srgbClr val="C8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Наземное оборудование и трубопроводы</a:t>
                      </a:r>
                    </a:p>
                  </a:txBody>
                  <a:tcPr marT="34290" marB="3429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коррозионно-стойких сталей</a:t>
                      </a:r>
                    </a:p>
                  </a:txBody>
                  <a:tcPr marT="34290" marB="34290">
                    <a:solidFill>
                      <a:srgbClr val="F9F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ингибиторов коррозии</a:t>
                      </a:r>
                    </a:p>
                  </a:txBody>
                  <a:tcPr marT="34290" marB="34290">
                    <a:solidFill>
                      <a:srgbClr val="C8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Оборудование для подготовки / переработки углеводородов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коррозионно-стойких сталей </a:t>
                      </a:r>
                    </a:p>
                  </a:txBody>
                  <a:tcPr marT="34290" marB="34290">
                    <a:solidFill>
                      <a:srgbClr val="F9F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внутренних лакокрасочных или металлических покрытий</a:t>
                      </a:r>
                    </a:p>
                  </a:txBody>
                  <a:tcPr marT="34290" marB="34290">
                    <a:solidFill>
                      <a:srgbClr val="CE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Использование ингибиторов коррозии</a:t>
                      </a:r>
                    </a:p>
                  </a:txBody>
                  <a:tcPr marT="34290" marB="34290">
                    <a:solidFill>
                      <a:srgbClr val="C8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Решение о выборе средств защиты от коррозии осуществлять на основе сравнительного анализа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и технико-экономического обоснования с учетом технической, технологической целесообразности и других факторов.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E948-9477-4E76-98AA-51FADBA5333B}" type="slidenum">
              <a:rPr lang="en-US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9863</TotalTime>
  <Words>2016</Words>
  <Application>Microsoft Office PowerPoint</Application>
  <PresentationFormat>Экран (16:9)</PresentationFormat>
  <Paragraphs>238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Презентация PowerPoint</vt:lpstr>
      <vt:lpstr>К оценке фактора углекислотной коррозии</vt:lpstr>
      <vt:lpstr> Особенности углекислотной коррозии скважинного  и промыслового оборудования и трубопроводов</vt:lpstr>
      <vt:lpstr> Особенности углекислотной коррозии скважинного и промыслового оборудования и трубопроводов</vt:lpstr>
      <vt:lpstr>Внешний вид образцов стали после лабораторных и эксплуатационных испытаний в условиях присутствия СО2</vt:lpstr>
      <vt:lpstr>Классификация по ГОСТ Р 51365-2009</vt:lpstr>
      <vt:lpstr>Оценка агрессивности в условиях СО2 коррозии и меры по ограничению коррозионного воздействия</vt:lpstr>
      <vt:lpstr>Шкала оценки коррозионной стойкости и коррозионной активности системы по ГОСТ 9.502-82 и СТО Газпром 9.3-011-2011</vt:lpstr>
      <vt:lpstr>Рекомендации по защите от внутренней коррозии </vt:lpstr>
      <vt:lpstr>Вопросы прогноза скорости углекислотной коррозии в условиях конденсации влаги</vt:lpstr>
      <vt:lpstr>Анализ влияния углекислотной коррозии при конденсации влаги (по результатам ВТД)</vt:lpstr>
      <vt:lpstr>Система коррозионного мониторинга</vt:lpstr>
      <vt:lpstr>Методы коррозионного мониторинга по    СТО Газпром 9.3-011-2011</vt:lpstr>
      <vt:lpstr>Технические и технологические решения в области коррозионного мониторинга</vt:lpstr>
      <vt:lpstr>Испытания ультразвуковых датчиков ЗАО «Арктические технологии», Электрохимические испытания в ООО «Газпром ВНИИГАЗ» </vt:lpstr>
      <vt:lpstr>Испытания ультразвуковых датчиков ЗАО «Арктические технологии»   Испытания по утонению контрольной пластины  в г. Трондхейм, Норвегия</vt:lpstr>
      <vt:lpstr>Испытания ER датчиков ООО НПП «Сонар» (Пенза)  в ООО «Газпром ВНИИГАЗ»</vt:lpstr>
      <vt:lpstr>ГОСТ Р 55990-2014 Месторождения нефтяные и газонефтяные. Промысловые трубопроводы. Нормы проектирования</vt:lpstr>
      <vt:lpstr>Подбор средств ПКЗ при проектировании и эксплуатации  месторождений</vt:lpstr>
      <vt:lpstr>Презентация PowerPoint</vt:lpstr>
      <vt:lpstr>Оценка влияния состава и параметров транспортируемого газа на коррозионные процессы   Оценка потенциально коррозионно-опасных участков (пример)</vt:lpstr>
      <vt:lpstr>Выводы</vt:lpstr>
      <vt:lpstr>Выводы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User</cp:lastModifiedBy>
  <cp:revision>864</cp:revision>
  <dcterms:created xsi:type="dcterms:W3CDTF">2009-07-15T11:37:47Z</dcterms:created>
  <dcterms:modified xsi:type="dcterms:W3CDTF">2018-05-30T16:29:42Z</dcterms:modified>
</cp:coreProperties>
</file>