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5" r:id="rId10"/>
    <p:sldId id="329" r:id="rId11"/>
    <p:sldId id="302" r:id="rId12"/>
    <p:sldId id="277" r:id="rId13"/>
    <p:sldId id="282" r:id="rId14"/>
    <p:sldId id="281" r:id="rId15"/>
    <p:sldId id="283" r:id="rId16"/>
    <p:sldId id="274" r:id="rId17"/>
    <p:sldId id="279" r:id="rId18"/>
    <p:sldId id="286" r:id="rId19"/>
    <p:sldId id="315" r:id="rId20"/>
    <p:sldId id="288" r:id="rId21"/>
    <p:sldId id="287" r:id="rId22"/>
    <p:sldId id="309" r:id="rId23"/>
    <p:sldId id="323" r:id="rId24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5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6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6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0B4991C5-FAED-4486-BDB4-24F25C90DEAA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714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Далее в презентации мы будем обращаться к конкретным особенностям каждого из подразделений.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B4991C5-FAED-4486-BDB4-24F25C90DEAA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1983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Тут нужно описать наши линейки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B4991C5-FAED-4486-BDB4-24F25C90DEAA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8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9253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Если вам требуется что-нибудь особенное, мы всегда рады вам помочь. Рассказать про один фланец из нж другой пж, исполнение со шпильками но без фланца вариант когда нужен особый материал крепежа.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B4991C5-FAED-4486-BDB4-24F25C90DEAA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935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Нужно будет рассказать про выемной грунт.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B4991C5-FAED-4486-BDB4-24F25C90DEAA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7411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Рисунок 75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7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4" name="Рисунок 11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5" name="Рисунок 11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5" name="Рисунок 15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56" name="Рисунок 155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22.4.18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83973B5-3113-4A6F-877C-CBD709EA5143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22.4.18</a:t>
            </a:r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CC863878-301D-4A1F-9828-9A27FC25F2EC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304920" y="329040"/>
            <a:ext cx="8531640" cy="6196320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100000">
                <a:srgbClr val="F7F7F7"/>
              </a:gs>
            </a:gsLst>
            <a:lin ang="5400000"/>
          </a:gradFill>
          <a:ln w="2160">
            <a:solidFill>
              <a:srgbClr val="A4A4A3"/>
            </a:solidFill>
            <a:round/>
          </a:ln>
          <a:effectLst>
            <a:outerShdw dist="50760" dir="5400000">
              <a:srgbClr val="000000">
                <a:alpha val="2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CustomShape 2"/>
          <p:cNvSpPr/>
          <p:nvPr/>
        </p:nvSpPr>
        <p:spPr>
          <a:xfrm>
            <a:off x="418680" y="434160"/>
            <a:ext cx="8306280" cy="5486040"/>
          </a:xfrm>
          <a:prstGeom prst="roundRect">
            <a:avLst>
              <a:gd name="adj" fmla="val 2127"/>
            </a:avLst>
          </a:prstGeom>
          <a:gradFill>
            <a:gsLst>
              <a:gs pos="0">
                <a:srgbClr val="FFFFFF"/>
              </a:gs>
              <a:gs pos="100000">
                <a:srgbClr val="A1A1A1"/>
              </a:gs>
            </a:gsLst>
            <a:path path="circle"/>
          </a:gradFill>
          <a:ln w="9000">
            <a:noFill/>
          </a:ln>
          <a:effectLst>
            <a:outerShdw dist="38160" dir="540000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Для правки текста заголовка щёлкните мышью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304920" y="329040"/>
            <a:ext cx="8531640" cy="6196320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100000">
                <a:srgbClr val="F7F7F7"/>
              </a:gs>
            </a:gsLst>
            <a:lin ang="5400000"/>
          </a:gradFill>
          <a:ln w="2160">
            <a:solidFill>
              <a:srgbClr val="A4A4A3"/>
            </a:solidFill>
            <a:round/>
          </a:ln>
          <a:effectLst>
            <a:outerShdw dist="50760" dir="5400000">
              <a:srgbClr val="000000">
                <a:alpha val="2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2"/>
          <p:cNvSpPr/>
          <p:nvPr/>
        </p:nvSpPr>
        <p:spPr>
          <a:xfrm>
            <a:off x="418680" y="434160"/>
            <a:ext cx="8306280" cy="5486040"/>
          </a:xfrm>
          <a:prstGeom prst="roundRect">
            <a:avLst>
              <a:gd name="adj" fmla="val 2127"/>
            </a:avLst>
          </a:prstGeom>
          <a:gradFill>
            <a:gsLst>
              <a:gs pos="0">
                <a:srgbClr val="FFFFFF"/>
              </a:gs>
              <a:gs pos="100000">
                <a:srgbClr val="A1A1A1"/>
              </a:gs>
            </a:gsLst>
            <a:path path="circle"/>
          </a:gradFill>
          <a:ln w="9000">
            <a:noFill/>
          </a:ln>
          <a:effectLst>
            <a:outerShdw dist="38160" dir="540000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PlaceHolder 3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520" cy="105120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FF9257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02920" y="530280"/>
            <a:ext cx="8183520" cy="4187520"/>
          </a:xfrm>
          <a:prstGeom prst="rect">
            <a:avLst/>
          </a:prstGeom>
        </p:spPr>
        <p:txBody>
          <a:bodyPr lIns="182880" tIns="91440" rIns="90000" bIns="4500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Второй уровень структуры</a:t>
            </a:r>
            <a:endParaRPr lang="ru-RU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Третий уровень структуры</a:t>
            </a:r>
            <a:endParaRPr lang="ru-RU" sz="1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Четвёртый уровень структуры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Пятый уровень структуры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Шестой уровень структуры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Седьмой уровень структурыОбразец текста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3456000" lvl="7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Второй уровень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3888000" lvl="8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Третий уровень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Четвертый уровень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Пятый уровень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dt"/>
          </p:nvPr>
        </p:nvSpPr>
        <p:spPr>
          <a:xfrm>
            <a:off x="3776400" y="6111720"/>
            <a:ext cx="228564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r>
              <a:rPr lang="ru-RU" sz="1000" b="0" strike="noStrike" spc="-1">
                <a:solidFill>
                  <a:srgbClr val="A7A49A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22.4.18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ftr"/>
          </p:nvPr>
        </p:nvSpPr>
        <p:spPr>
          <a:xfrm>
            <a:off x="6062400" y="6111720"/>
            <a:ext cx="228564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sldNum"/>
          </p:nvPr>
        </p:nvSpPr>
        <p:spPr>
          <a:xfrm>
            <a:off x="8348400" y="6111720"/>
            <a:ext cx="45684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44F1EEB-1745-4379-9ED0-244DB3257353}" type="slidenum">
              <a:rPr lang="ru-RU" sz="1000" b="0" strike="noStrike" spc="-1">
                <a:solidFill>
                  <a:srgbClr val="A7A49A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‹#›</a:t>
            </a:fld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wm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/>
          <p:cNvPicPr/>
          <p:nvPr/>
        </p:nvPicPr>
        <p:blipFill>
          <a:blip r:embed="rId2"/>
          <a:stretch/>
        </p:blipFill>
        <p:spPr>
          <a:xfrm>
            <a:off x="571320" y="1607400"/>
            <a:ext cx="2991960" cy="4231800"/>
          </a:xfrm>
          <a:prstGeom prst="rect">
            <a:avLst/>
          </a:prstGeom>
          <a:ln w="190440">
            <a:solidFill>
              <a:srgbClr val="FFFFFF"/>
            </a:solidFill>
            <a:miter/>
          </a:ln>
          <a:effectLst>
            <a:outerShdw dist="50432">
              <a:srgbClr val="000000">
                <a:alpha val="30000"/>
              </a:srgbClr>
            </a:outerShdw>
          </a:effectLst>
        </p:spPr>
      </p:pic>
      <p:sp>
        <p:nvSpPr>
          <p:cNvPr id="163" name="CustomShape 1"/>
          <p:cNvSpPr/>
          <p:nvPr/>
        </p:nvSpPr>
        <p:spPr>
          <a:xfrm>
            <a:off x="4309200" y="2813400"/>
            <a:ext cx="3862800" cy="182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96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От сложного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96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к уникальному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Рисунок 245"/>
          <p:cNvPicPr/>
          <p:nvPr/>
        </p:nvPicPr>
        <p:blipFill rotWithShape="1">
          <a:blip r:embed="rId2"/>
          <a:srcRect l="28640" t="1223" r="6897" b="7536"/>
          <a:stretch/>
        </p:blipFill>
        <p:spPr>
          <a:xfrm>
            <a:off x="84202" y="1083879"/>
            <a:ext cx="3005301" cy="5690365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0DF5138-8AC7-0546-BE1A-CD447434C1D8}"/>
              </a:ext>
            </a:extLst>
          </p:cNvPr>
          <p:cNvSpPr txBox="1"/>
          <p:nvPr/>
        </p:nvSpPr>
        <p:spPr>
          <a:xfrm>
            <a:off x="3477822" y="3267341"/>
            <a:ext cx="5153353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u-RU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Часть номенклатуры выпускаемой продукции направлена на реализацию правительственных программ по </a:t>
            </a:r>
            <a:r>
              <a:rPr lang="ru-RU" sz="2000" b="0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импортозамещению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TextShape 3">
            <a:extLst>
              <a:ext uri="{FF2B5EF4-FFF2-40B4-BE49-F238E27FC236}">
                <a16:creationId xmlns="" xmlns:a16="http://schemas.microsoft.com/office/drawing/2014/main" id="{D872B757-7393-564A-A07D-D736A6E5150A}"/>
              </a:ext>
            </a:extLst>
          </p:cNvPr>
          <p:cNvSpPr txBox="1"/>
          <p:nvPr/>
        </p:nvSpPr>
        <p:spPr>
          <a:xfrm>
            <a:off x="3557095" y="1484784"/>
            <a:ext cx="5311008" cy="74091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18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Звдвижки</a:t>
            </a:r>
            <a:r>
              <a:rPr lang="ru-RU" sz="2000" b="0" strike="noStrike" spc="18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в подземном исполнении</a:t>
            </a:r>
            <a:endParaRPr lang="ru-RU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</a:endParaRPr>
          </a:p>
          <a:p>
            <a:pPr marL="152280" indent="-139320" algn="ctr">
              <a:lnSpc>
                <a:spcPct val="100000"/>
              </a:lnSpc>
            </a:pPr>
            <a:r>
              <a:rPr lang="ru-RU" sz="2000" b="1" strike="noStrike" spc="9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DN</a:t>
            </a:r>
            <a:r>
              <a:rPr lang="ru-RU" sz="2000" b="1" strike="noStrike" spc="43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94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200</a:t>
            </a:r>
            <a:r>
              <a:rPr lang="ru-RU" sz="20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-29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29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PN</a:t>
            </a:r>
            <a:r>
              <a:rPr lang="ru-RU" sz="2000" b="1" strike="noStrike" spc="43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77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16</a:t>
            </a:r>
            <a:r>
              <a:rPr lang="ru-RU" sz="2000" b="1" strike="noStrike" spc="43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-49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МПа</a:t>
            </a:r>
            <a:endParaRPr lang="ru-RU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"/>
          <p:cNvPicPr/>
          <p:nvPr/>
        </p:nvPicPr>
        <p:blipFill rotWithShape="1">
          <a:blip r:embed="rId2"/>
          <a:srcRect r="54075"/>
          <a:stretch/>
        </p:blipFill>
        <p:spPr>
          <a:xfrm>
            <a:off x="6289482" y="3056799"/>
            <a:ext cx="1333994" cy="3222807"/>
          </a:xfrm>
          <a:prstGeom prst="rect">
            <a:avLst/>
          </a:prstGeom>
          <a:ln w="25560">
            <a:solidFill>
              <a:srgbClr val="FFFFFF"/>
            </a:solidFill>
            <a:miter/>
          </a:ln>
        </p:spPr>
      </p:pic>
      <p:pic>
        <p:nvPicPr>
          <p:cNvPr id="243" name="Picture 2"/>
          <p:cNvPicPr/>
          <p:nvPr/>
        </p:nvPicPr>
        <p:blipFill>
          <a:blip r:embed="rId3"/>
          <a:srcRect l="12224"/>
          <a:stretch/>
        </p:blipFill>
        <p:spPr>
          <a:xfrm>
            <a:off x="3435871" y="3053350"/>
            <a:ext cx="2392328" cy="3282207"/>
          </a:xfrm>
          <a:prstGeom prst="rect">
            <a:avLst/>
          </a:prstGeom>
          <a:ln w="25560">
            <a:solidFill>
              <a:srgbClr val="FFFFFF"/>
            </a:solidFill>
            <a:miter/>
          </a:ln>
          <a:effectLst>
            <a:outerShdw>
              <a:srgbClr val="000000"/>
            </a:outerShdw>
          </a:effectLst>
        </p:spPr>
      </p:pic>
      <p:pic>
        <p:nvPicPr>
          <p:cNvPr id="244" name="Picture 2"/>
          <p:cNvPicPr/>
          <p:nvPr/>
        </p:nvPicPr>
        <p:blipFill>
          <a:blip r:embed="rId4"/>
          <a:srcRect t="4374" b="19685"/>
          <a:stretch/>
        </p:blipFill>
        <p:spPr>
          <a:xfrm>
            <a:off x="144000" y="3056799"/>
            <a:ext cx="3187800" cy="3282206"/>
          </a:xfrm>
          <a:prstGeom prst="rect">
            <a:avLst/>
          </a:prstGeom>
          <a:ln w="25560">
            <a:solidFill>
              <a:srgbClr val="FFFFFF"/>
            </a:solidFill>
            <a:miter/>
          </a:ln>
        </p:spPr>
      </p:pic>
      <p:sp>
        <p:nvSpPr>
          <p:cNvPr id="245" name="TextShape 1"/>
          <p:cNvSpPr txBox="1"/>
          <p:nvPr/>
        </p:nvSpPr>
        <p:spPr>
          <a:xfrm>
            <a:off x="38160" y="1711896"/>
            <a:ext cx="8829943" cy="102045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Используется компактное уплотнение оригинальной конструкции, разработанное  Центральным аэрогидродинамическим институтом имени профессора Н. Е. Жуковского (ЦАГИ) на давлениях до 1500 МПа </a:t>
            </a:r>
          </a:p>
        </p:txBody>
      </p:sp>
      <p:sp>
        <p:nvSpPr>
          <p:cNvPr id="2" name="TextShape 3">
            <a:extLst>
              <a:ext uri="{FF2B5EF4-FFF2-40B4-BE49-F238E27FC236}">
                <a16:creationId xmlns="" xmlns:a16="http://schemas.microsoft.com/office/drawing/2014/main" id="{3882F8D0-6B9E-924F-AB8C-956071C5F35A}"/>
              </a:ext>
            </a:extLst>
          </p:cNvPr>
          <p:cNvSpPr txBox="1"/>
          <p:nvPr/>
        </p:nvSpPr>
        <p:spPr>
          <a:xfrm>
            <a:off x="38160" y="1054318"/>
            <a:ext cx="8829943" cy="6575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18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Звдвижки</a:t>
            </a:r>
            <a:r>
              <a:rPr lang="ru-RU" sz="2000" b="0" strike="noStrike" spc="18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в подземном исполнении </a:t>
            </a:r>
            <a:r>
              <a:rPr lang="ru-RU" sz="2000" b="0" strike="noStrike" spc="18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бе</a:t>
            </a:r>
            <a:r>
              <a:rPr lang="en-US" sz="2000" b="0" strike="noStrike" spc="18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c</a:t>
            </a:r>
            <a:r>
              <a:rPr lang="ru-RU" sz="2000" b="0" strike="noStrike" spc="18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сальниковые</a:t>
            </a:r>
            <a:endParaRPr lang="ru-RU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</a:endParaRPr>
          </a:p>
          <a:p>
            <a:pPr marL="152280" indent="-139320" algn="ctr">
              <a:lnSpc>
                <a:spcPct val="100000"/>
              </a:lnSpc>
            </a:pPr>
            <a:r>
              <a:rPr lang="ru-RU" sz="2000" b="1" strike="noStrike" spc="9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DN</a:t>
            </a:r>
            <a:r>
              <a:rPr lang="ru-RU" sz="2000" b="1" strike="noStrike" spc="43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pc="94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7</a:t>
            </a:r>
            <a:r>
              <a:rPr lang="ru-RU" sz="2000" b="1" strike="noStrike" spc="94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00</a:t>
            </a:r>
            <a:r>
              <a:rPr lang="ru-RU" sz="20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-29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29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PN</a:t>
            </a:r>
            <a:r>
              <a:rPr lang="ru-RU" sz="2000" b="1" strike="noStrike" spc="43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77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10</a:t>
            </a:r>
            <a:r>
              <a:rPr lang="ru-RU" sz="2000" b="1" strike="noStrike" spc="43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-49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МПа</a:t>
            </a:r>
            <a:endParaRPr lang="ru-RU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Рисунок 246"/>
          <p:cNvPicPr/>
          <p:nvPr/>
        </p:nvPicPr>
        <p:blipFill rotWithShape="1">
          <a:blip r:embed="rId3"/>
          <a:srcRect t="11639" b="22122"/>
          <a:stretch/>
        </p:blipFill>
        <p:spPr>
          <a:xfrm>
            <a:off x="2729405" y="1074026"/>
            <a:ext cx="6118992" cy="374431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70408DA-ACA0-6448-9DC2-4211492193AD}"/>
              </a:ext>
            </a:extLst>
          </p:cNvPr>
          <p:cNvPicPr/>
          <p:nvPr/>
        </p:nvPicPr>
        <p:blipFill rotWithShape="1">
          <a:blip r:embed="rId4"/>
          <a:srcRect l="12634" r="32570"/>
          <a:stretch/>
        </p:blipFill>
        <p:spPr>
          <a:xfrm>
            <a:off x="98533" y="1074026"/>
            <a:ext cx="2483069" cy="5655879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192AD5-4C35-0D4D-AF31-F4D9AABD8685}"/>
              </a:ext>
            </a:extLst>
          </p:cNvPr>
          <p:cNvSpPr txBox="1"/>
          <p:nvPr/>
        </p:nvSpPr>
        <p:spPr>
          <a:xfrm>
            <a:off x="2729404" y="5201082"/>
            <a:ext cx="511394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Исполнения подземных задвижек с глубиной залегания в грунте до 5 метров, часто комплектуются дренажными трубопроводами.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Рисунок 229"/>
          <p:cNvPicPr/>
          <p:nvPr/>
        </p:nvPicPr>
        <p:blipFill>
          <a:blip r:embed="rId2"/>
          <a:stretch/>
        </p:blipFill>
        <p:spPr>
          <a:xfrm>
            <a:off x="147804" y="1458312"/>
            <a:ext cx="6276646" cy="4709947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59C3FE5-733B-D54A-A2B3-61C63AAB8DB3}"/>
              </a:ext>
            </a:extLst>
          </p:cNvPr>
          <p:cNvSpPr txBox="1"/>
          <p:nvPr/>
        </p:nvSpPr>
        <p:spPr>
          <a:xfrm>
            <a:off x="6424449" y="1340768"/>
            <a:ext cx="2561897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Завод располагает современным участком испытаний трубопроводной арматуры. Сдача продукции представителю заказчика непосредственно на заводе стала нормой.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Рисунок 239"/>
          <p:cNvPicPr/>
          <p:nvPr/>
        </p:nvPicPr>
        <p:blipFill>
          <a:blip r:embed="rId2"/>
          <a:srcRect t="19242" b="23012"/>
          <a:stretch/>
        </p:blipFill>
        <p:spPr>
          <a:xfrm>
            <a:off x="971999" y="2119469"/>
            <a:ext cx="7200000" cy="3117600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B204FAD-FFD3-F64B-ABDF-BAC330F90C00}"/>
              </a:ext>
            </a:extLst>
          </p:cNvPr>
          <p:cNvSpPr txBox="1"/>
          <p:nvPr/>
        </p:nvSpPr>
        <p:spPr>
          <a:xfrm>
            <a:off x="133020" y="1143001"/>
            <a:ext cx="887795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>
                <a:solidFill>
                  <a:srgbClr val="C00000"/>
                </a:solidFill>
              </a:rPr>
              <a:t>Завод постоянно отрабатывают технологию покраски, пробует покрытие новых поставщиков, проводит исследования покрытий.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251520" y="1844824"/>
            <a:ext cx="8567316" cy="12961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pc="4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Предназначены для</a:t>
            </a:r>
            <a:r>
              <a:rPr lang="ru-RU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предотвращения обратного потока рабочей среды на трубопроводах на технологических линиях нефтегазодобывающей и нефтегазоперерабатывающей промышленности в </a:t>
            </a:r>
            <a:r>
              <a:rPr lang="ru-RU" sz="2000" b="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энергетике.</a:t>
            </a:r>
            <a:endParaRPr lang="ru-RU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51" name="Рисунок 1"/>
          <p:cNvPicPr/>
          <p:nvPr/>
        </p:nvPicPr>
        <p:blipFill>
          <a:blip r:embed="rId2"/>
          <a:stretch/>
        </p:blipFill>
        <p:spPr>
          <a:xfrm>
            <a:off x="2267744" y="3194273"/>
            <a:ext cx="4427984" cy="3314252"/>
          </a:xfrm>
          <a:prstGeom prst="rect">
            <a:avLst/>
          </a:prstGeom>
          <a:ln>
            <a:noFill/>
          </a:ln>
        </p:spPr>
      </p:pic>
      <p:sp>
        <p:nvSpPr>
          <p:cNvPr id="252" name="TextShape 2"/>
          <p:cNvSpPr txBox="1"/>
          <p:nvPr/>
        </p:nvSpPr>
        <p:spPr>
          <a:xfrm>
            <a:off x="0" y="1124743"/>
            <a:ext cx="9144000" cy="6182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Клапаны обратные осевые</a:t>
            </a:r>
            <a:endParaRPr lang="ru-RU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</a:endParaRPr>
          </a:p>
          <a:p>
            <a:pPr marL="69480" indent="-63000" algn="ctr">
              <a:lnSpc>
                <a:spcPct val="100000"/>
              </a:lnSpc>
            </a:pPr>
            <a:r>
              <a:rPr lang="ru-RU" sz="2000" b="1" strike="noStrike" spc="4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DN</a:t>
            </a:r>
            <a:r>
              <a:rPr lang="ru-RU" sz="2000" b="1" strike="noStrike" spc="18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50</a:t>
            </a:r>
            <a:r>
              <a:rPr lang="ru-RU" sz="2000" b="1" strike="noStrike" spc="4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—700</a:t>
            </a:r>
            <a:r>
              <a:rPr lang="ru-RU" sz="20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-12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12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PN</a:t>
            </a:r>
            <a:r>
              <a:rPr lang="ru-RU" sz="2000" b="1" strike="noStrike" spc="18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35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1,6—25,0</a:t>
            </a:r>
            <a:r>
              <a:rPr lang="ru-RU" sz="2000" b="1" strike="noStrike" spc="18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-2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МПа</a:t>
            </a:r>
            <a:endParaRPr lang="ru-RU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Рисунок 293"/>
          <p:cNvPicPr/>
          <p:nvPr/>
        </p:nvPicPr>
        <p:blipFill>
          <a:blip r:embed="rId2"/>
          <a:srcRect l="14270" t="7692" r="14861" b="5162"/>
          <a:stretch/>
        </p:blipFill>
        <p:spPr>
          <a:xfrm>
            <a:off x="251520" y="2564904"/>
            <a:ext cx="4535904" cy="4086944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CD232A1-A77D-BD4E-83CC-247BEED4CB8C}"/>
              </a:ext>
            </a:extLst>
          </p:cNvPr>
          <p:cNvSpPr txBox="1"/>
          <p:nvPr/>
        </p:nvSpPr>
        <p:spPr>
          <a:xfrm>
            <a:off x="98534" y="1103588"/>
            <a:ext cx="8730156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ru-RU" sz="1800" dirty="0">
                <a:solidFill>
                  <a:srgbClr val="C00000"/>
                </a:solidFill>
              </a:rPr>
              <a:t>Клапан обратный осевой DN 700 PN100</a:t>
            </a:r>
            <a:endParaRPr lang="ru-RU" dirty="0"/>
          </a:p>
        </p:txBody>
      </p:sp>
      <p:pic>
        <p:nvPicPr>
          <p:cNvPr id="3074" name="Picture 2" descr="C:\Mail.Cloud\Проекты документов\Презентация КСА\RoadShow\21\IMG_20170227_122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06" y="1589216"/>
            <a:ext cx="4277248" cy="320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3505983" y="1988840"/>
            <a:ext cx="5386497" cy="284010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/>
            <a:r>
              <a:rPr lang="ru-RU" sz="2000" spc="4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В отличие от обратных затворов запорный элемент имеет форму золотника и закрывается не поворотом на оси, а поступательным движением к седлу.</a:t>
            </a:r>
          </a:p>
          <a:p>
            <a:pPr algn="ctr"/>
            <a:r>
              <a:rPr lang="ru-RU" sz="2000" spc="4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Золотник имеет подпружиненную конструкцию.</a:t>
            </a:r>
          </a:p>
          <a:p>
            <a:pPr algn="ctr"/>
            <a:r>
              <a:rPr lang="ru-RU" sz="2000" spc="4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В открытом положении внутренняя полость имеет обтекаемую </a:t>
            </a:r>
            <a:r>
              <a:rPr lang="ru-RU" sz="2000" spc="4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форму.</a:t>
            </a:r>
            <a:endParaRPr lang="ru-RU" sz="2000" spc="4" dirty="0">
              <a:solidFill>
                <a:srgbClr val="C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" name="TextShape 2">
            <a:extLst>
              <a:ext uri="{FF2B5EF4-FFF2-40B4-BE49-F238E27FC236}">
                <a16:creationId xmlns="" xmlns:a16="http://schemas.microsoft.com/office/drawing/2014/main" id="{1C2547B6-E26E-704D-866B-E3074239C6B9}"/>
              </a:ext>
            </a:extLst>
          </p:cNvPr>
          <p:cNvSpPr txBox="1"/>
          <p:nvPr/>
        </p:nvSpPr>
        <p:spPr>
          <a:xfrm>
            <a:off x="0" y="1196752"/>
            <a:ext cx="9144000" cy="6182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Клапаны обратные осевые</a:t>
            </a:r>
          </a:p>
          <a:p>
            <a:pPr marL="69480" indent="-63000" algn="ctr">
              <a:lnSpc>
                <a:spcPct val="100000"/>
              </a:lnSpc>
            </a:pPr>
            <a:r>
              <a:rPr lang="ru-RU" sz="2000" b="1" strike="noStrike" spc="4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DN</a:t>
            </a:r>
            <a:r>
              <a:rPr lang="ru-RU" sz="2000" b="1" strike="noStrike" spc="18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50</a:t>
            </a:r>
            <a:r>
              <a:rPr lang="ru-RU" sz="2000" b="1" strike="noStrike" spc="4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—700</a:t>
            </a:r>
            <a:r>
              <a:rPr lang="ru-RU" sz="20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-12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12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PN</a:t>
            </a:r>
            <a:r>
              <a:rPr lang="ru-RU" sz="2000" b="1" strike="noStrike" spc="18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35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1,6—25,0</a:t>
            </a:r>
            <a:r>
              <a:rPr lang="ru-RU" sz="2000" b="1" strike="noStrike" spc="18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1" strike="noStrike" spc="-2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МПа</a:t>
            </a:r>
            <a:endParaRPr lang="ru-RU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050" name="Picture 2" descr="C:\Mail.Cloud\Проекты документов\Презентация КСА\600х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4871" r="33760" b="3044"/>
          <a:stretch/>
        </p:blipFill>
        <p:spPr bwMode="auto">
          <a:xfrm>
            <a:off x="62869" y="2132856"/>
            <a:ext cx="3443114" cy="394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14863" y="4941168"/>
            <a:ext cx="43222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4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Рабочая </a:t>
            </a:r>
            <a:r>
              <a:rPr lang="ru-RU" spc="4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среда: вода, пар, нефть, жидкие и газообразные нефтепродукты, водогазонефтяные смеси, природный и попутный газ и другие </a:t>
            </a:r>
            <a:r>
              <a:rPr lang="ru-RU" spc="4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среды</a:t>
            </a:r>
            <a:endParaRPr lang="ru-RU" spc="4" dirty="0">
              <a:solidFill>
                <a:srgbClr val="C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252"/>
          <p:cNvPicPr/>
          <p:nvPr/>
        </p:nvPicPr>
        <p:blipFill rotWithShape="1">
          <a:blip r:embed="rId2"/>
          <a:srcRect l="-1466" t="-7267" r="17892" b="7267"/>
          <a:stretch/>
        </p:blipFill>
        <p:spPr>
          <a:xfrm>
            <a:off x="1506275" y="1134927"/>
            <a:ext cx="5616466" cy="542382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5429BB-F4A1-724F-8717-1363BB92E292}"/>
              </a:ext>
            </a:extLst>
          </p:cNvPr>
          <p:cNvSpPr txBox="1"/>
          <p:nvPr/>
        </p:nvSpPr>
        <p:spPr>
          <a:xfrm>
            <a:off x="1" y="1022139"/>
            <a:ext cx="897649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Клапан обратный осевой DN 700 PN100 перед отправкой заказчику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ail.Cloud\Проекты документов\Презентация КСА\CFX2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"/>
          <a:stretch/>
        </p:blipFill>
        <p:spPr bwMode="auto">
          <a:xfrm>
            <a:off x="884458" y="1556792"/>
            <a:ext cx="6948904" cy="48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24744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 соответствии с СТО 2-4.1-212 потеря давления не более 0,02МПа (20000Па)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2"/>
          <p:cNvSpPr txBox="1"/>
          <p:nvPr/>
        </p:nvSpPr>
        <p:spPr>
          <a:xfrm>
            <a:off x="295604" y="3751681"/>
            <a:ext cx="4248927" cy="212636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90000"/>
              </a:lnSpc>
            </a:pPr>
            <a:r>
              <a:rPr lang="ru-RU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ЗАО «Курганспецарматура» образовано в 2009г.</a:t>
            </a:r>
          </a:p>
          <a:p>
            <a:pPr>
              <a:lnSpc>
                <a:spcPct val="90000"/>
              </a:lnSpc>
            </a:pPr>
            <a:r>
              <a:rPr lang="ru-RU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ЗАО «Курганспецарматура» сегодня:</a:t>
            </a:r>
          </a:p>
          <a:p>
            <a:pPr>
              <a:lnSpc>
                <a:spcPct val="90000"/>
              </a:lnSpc>
            </a:pPr>
            <a:r>
              <a:rPr lang="ru-RU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 производственные площадки (с общей площадью более 20 000 м²);</a:t>
            </a:r>
          </a:p>
          <a:p>
            <a:pPr>
              <a:lnSpc>
                <a:spcPct val="90000"/>
              </a:lnSpc>
            </a:pPr>
            <a:r>
              <a:rPr lang="ru-RU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Численность сотрудников предприятия более 500 чел.;</a:t>
            </a:r>
          </a:p>
        </p:txBody>
      </p:sp>
      <p:sp>
        <p:nvSpPr>
          <p:cNvPr id="166" name="TextShape 3"/>
          <p:cNvSpPr txBox="1"/>
          <p:nvPr/>
        </p:nvSpPr>
        <p:spPr>
          <a:xfrm>
            <a:off x="295603" y="1231680"/>
            <a:ext cx="5940874" cy="24585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ЗАО «Курганспецарматура» - передовой российский производитель трубопроводной арматуры для ответственных объектов нефтегазодобывающей, химической, горнодобывающей промышленности, перерабатывающей отрасли, атомной и тепловой энергетики, специализирующийся на выпуске продукции по индивидуальным требованиям заказчиков.</a:t>
            </a:r>
          </a:p>
        </p:txBody>
      </p:sp>
      <p:sp>
        <p:nvSpPr>
          <p:cNvPr id="168" name="CustomShape 5"/>
          <p:cNvSpPr/>
          <p:nvPr/>
        </p:nvSpPr>
        <p:spPr>
          <a:xfrm>
            <a:off x="4544531" y="3358049"/>
            <a:ext cx="2520000" cy="2520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4"/>
          <p:cNvSpPr/>
          <p:nvPr/>
        </p:nvSpPr>
        <p:spPr>
          <a:xfrm>
            <a:off x="6138504" y="1329652"/>
            <a:ext cx="2520000" cy="2520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0" y="1251388"/>
            <a:ext cx="9143999" cy="73900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90000"/>
              </a:lnSpc>
            </a:pPr>
            <a:r>
              <a:rPr lang="ru-RU" sz="44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Спасибо за внимание!</a:t>
            </a:r>
            <a:endParaRPr lang="ru-RU" sz="1800" b="0" strike="noStrike" spc="-1">
              <a:solidFill>
                <a:srgbClr val="C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266BCD1-3318-8E44-959F-25F6446B785B}"/>
              </a:ext>
            </a:extLst>
          </p:cNvPr>
          <p:cNvPicPr/>
          <p:nvPr/>
        </p:nvPicPr>
        <p:blipFill rotWithShape="1">
          <a:blip r:embed="rId2"/>
          <a:srcRect l="7910" r="9921" b="22886"/>
          <a:stretch/>
        </p:blipFill>
        <p:spPr>
          <a:xfrm>
            <a:off x="1576552" y="2226880"/>
            <a:ext cx="5793828" cy="378372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187777" y="1134836"/>
            <a:ext cx="8654144" cy="17961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Наличие собственной </a:t>
            </a:r>
            <a:r>
              <a:rPr lang="ru-RU" sz="200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конструкторской </a:t>
            </a: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базы позволяет в сжатые сроки вести проектирование </a:t>
            </a:r>
            <a:r>
              <a:rPr lang="ru-RU" sz="200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новых </a:t>
            </a: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изделий, а также оперативно реагировать на нужды </a:t>
            </a:r>
            <a:r>
              <a:rPr lang="ru-RU" sz="200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потребителя </a:t>
            </a: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и разрабатывать конструкции арматуры непосредственно под условия Заказчика</a:t>
            </a:r>
          </a:p>
        </p:txBody>
      </p:sp>
      <p:pic>
        <p:nvPicPr>
          <p:cNvPr id="170" name="Picture 3"/>
          <p:cNvPicPr/>
          <p:nvPr/>
        </p:nvPicPr>
        <p:blipFill>
          <a:blip r:embed="rId2"/>
          <a:stretch/>
        </p:blipFill>
        <p:spPr>
          <a:xfrm>
            <a:off x="202635" y="2780928"/>
            <a:ext cx="5561677" cy="3888813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81643" y="1040760"/>
            <a:ext cx="8874578" cy="3133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- Вся продукция сертифицирована в системе ГОСТ Р и имеет Разрешения на применение Ростехнадзора РФ;</a:t>
            </a:r>
          </a:p>
          <a:p>
            <a:pPr algn="ctr">
              <a:lnSpc>
                <a:spcPct val="9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- Имеется сертификат о соответствии требованиям ГОСТ системы менеджмента качества применительно к конструированию, производству и реализации трубопроводной арматуры и металлоконструкций;</a:t>
            </a:r>
          </a:p>
          <a:p>
            <a:pPr algn="ctr">
              <a:lnSpc>
                <a:spcPct val="9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- Имеется лицензия на проектирование и изготовление трубопроводной арматуры и другого оборудования для атомной энергетики.</a:t>
            </a:r>
          </a:p>
        </p:txBody>
      </p:sp>
      <p:pic>
        <p:nvPicPr>
          <p:cNvPr id="172" name="Picture 7"/>
          <p:cNvPicPr/>
          <p:nvPr/>
        </p:nvPicPr>
        <p:blipFill>
          <a:blip r:embed="rId2"/>
          <a:stretch/>
        </p:blipFill>
        <p:spPr>
          <a:xfrm>
            <a:off x="5049000" y="4858560"/>
            <a:ext cx="1323000" cy="1760400"/>
          </a:xfrm>
          <a:prstGeom prst="rect">
            <a:avLst/>
          </a:prstGeom>
          <a:ln>
            <a:noFill/>
          </a:ln>
        </p:spPr>
      </p:pic>
      <p:pic>
        <p:nvPicPr>
          <p:cNvPr id="173" name="Picture 3"/>
          <p:cNvPicPr/>
          <p:nvPr/>
        </p:nvPicPr>
        <p:blipFill>
          <a:blip r:embed="rId3"/>
          <a:stretch/>
        </p:blipFill>
        <p:spPr>
          <a:xfrm>
            <a:off x="4289400" y="4414320"/>
            <a:ext cx="1398960" cy="1778760"/>
          </a:xfrm>
          <a:prstGeom prst="rect">
            <a:avLst/>
          </a:prstGeom>
          <a:ln w="9360">
            <a:noFill/>
          </a:ln>
        </p:spPr>
      </p:pic>
      <p:pic>
        <p:nvPicPr>
          <p:cNvPr id="174" name="Picture 5"/>
          <p:cNvPicPr/>
          <p:nvPr/>
        </p:nvPicPr>
        <p:blipFill>
          <a:blip r:embed="rId3"/>
          <a:stretch/>
        </p:blipFill>
        <p:spPr>
          <a:xfrm>
            <a:off x="2454120" y="4924800"/>
            <a:ext cx="1398960" cy="1778760"/>
          </a:xfrm>
          <a:prstGeom prst="rect">
            <a:avLst/>
          </a:prstGeom>
          <a:ln w="9360">
            <a:noFill/>
          </a:ln>
        </p:spPr>
      </p:pic>
      <p:pic>
        <p:nvPicPr>
          <p:cNvPr id="175" name="Picture 6"/>
          <p:cNvPicPr/>
          <p:nvPr/>
        </p:nvPicPr>
        <p:blipFill>
          <a:blip r:embed="rId4"/>
          <a:stretch/>
        </p:blipFill>
        <p:spPr>
          <a:xfrm>
            <a:off x="3555000" y="4715640"/>
            <a:ext cx="1373760" cy="1748160"/>
          </a:xfrm>
          <a:prstGeom prst="rect">
            <a:avLst/>
          </a:prstGeom>
          <a:ln w="9360">
            <a:noFill/>
          </a:ln>
        </p:spPr>
      </p:pic>
      <p:pic>
        <p:nvPicPr>
          <p:cNvPr id="176" name="Picture 8"/>
          <p:cNvPicPr/>
          <p:nvPr/>
        </p:nvPicPr>
        <p:blipFill>
          <a:blip r:embed="rId5"/>
          <a:stretch/>
        </p:blipFill>
        <p:spPr>
          <a:xfrm>
            <a:off x="1019880" y="4908240"/>
            <a:ext cx="1368000" cy="1843200"/>
          </a:xfrm>
          <a:prstGeom prst="rect">
            <a:avLst/>
          </a:prstGeom>
          <a:ln>
            <a:noFill/>
          </a:ln>
        </p:spPr>
      </p:pic>
      <p:pic>
        <p:nvPicPr>
          <p:cNvPr id="177" name="Рисунок 176"/>
          <p:cNvPicPr/>
          <p:nvPr/>
        </p:nvPicPr>
        <p:blipFill>
          <a:blip r:embed="rId6"/>
          <a:stretch/>
        </p:blipFill>
        <p:spPr>
          <a:xfrm>
            <a:off x="317520" y="4356360"/>
            <a:ext cx="1359000" cy="2006640"/>
          </a:xfrm>
          <a:prstGeom prst="rect">
            <a:avLst/>
          </a:prstGeom>
          <a:ln>
            <a:noFill/>
          </a:ln>
        </p:spPr>
      </p:pic>
      <p:pic>
        <p:nvPicPr>
          <p:cNvPr id="178" name="Рисунок 177"/>
          <p:cNvPicPr/>
          <p:nvPr/>
        </p:nvPicPr>
        <p:blipFill>
          <a:blip r:embed="rId7"/>
          <a:stretch/>
        </p:blipFill>
        <p:spPr>
          <a:xfrm>
            <a:off x="2158920" y="4356360"/>
            <a:ext cx="1384200" cy="1765440"/>
          </a:xfrm>
          <a:prstGeom prst="rect">
            <a:avLst/>
          </a:prstGeom>
          <a:ln>
            <a:noFill/>
          </a:ln>
        </p:spPr>
      </p:pic>
      <p:pic>
        <p:nvPicPr>
          <p:cNvPr id="179" name="Picture 8"/>
          <p:cNvPicPr/>
          <p:nvPr/>
        </p:nvPicPr>
        <p:blipFill>
          <a:blip r:embed="rId5"/>
          <a:stretch/>
        </p:blipFill>
        <p:spPr>
          <a:xfrm>
            <a:off x="1019880" y="4908240"/>
            <a:ext cx="1368000" cy="1843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72000" y="996043"/>
            <a:ext cx="8756280" cy="386179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ЗАО «Курганспецарматура» имеет собственную лабораторию, оснащенную современным оборудованием для различных методов контроля:</a:t>
            </a:r>
          </a:p>
          <a:p>
            <a:pPr>
              <a:lnSpc>
                <a:spcPct val="9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- исследование механических свойств;</a:t>
            </a:r>
          </a:p>
          <a:p>
            <a:pPr>
              <a:lnSpc>
                <a:spcPct val="9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- спектральный анализ сталей;</a:t>
            </a:r>
          </a:p>
          <a:p>
            <a:pPr>
              <a:lnSpc>
                <a:spcPct val="9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- рентгенография;</a:t>
            </a:r>
          </a:p>
          <a:p>
            <a:pPr>
              <a:lnSpc>
                <a:spcPct val="9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- ультразвуковая и капиллярная дефектоскопия;</a:t>
            </a:r>
          </a:p>
          <a:p>
            <a:pPr>
              <a:lnSpc>
                <a:spcPct val="9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- </a:t>
            </a:r>
            <a:r>
              <a:rPr lang="ru-RU" sz="2000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ферритометрия</a:t>
            </a: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;</a:t>
            </a:r>
          </a:p>
          <a:p>
            <a:pPr>
              <a:lnSpc>
                <a:spcPct val="9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- измерительная машина;</a:t>
            </a:r>
          </a:p>
          <a:p>
            <a:pPr>
              <a:lnSpc>
                <a:spcPct val="9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- металлографический микроскоп.</a:t>
            </a:r>
          </a:p>
        </p:txBody>
      </p:sp>
      <p:pic>
        <p:nvPicPr>
          <p:cNvPr id="181" name="Picture 4"/>
          <p:cNvPicPr/>
          <p:nvPr/>
        </p:nvPicPr>
        <p:blipFill>
          <a:blip r:embed="rId2"/>
          <a:stretch/>
        </p:blipFill>
        <p:spPr>
          <a:xfrm>
            <a:off x="429120" y="4857840"/>
            <a:ext cx="2142720" cy="16524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>
              <a:srgbClr val="000000">
                <a:alpha val="43000"/>
              </a:srgbClr>
            </a:outerShdw>
          </a:effectLst>
        </p:spPr>
      </p:pic>
      <p:pic>
        <p:nvPicPr>
          <p:cNvPr id="182" name="Picture 5"/>
          <p:cNvPicPr/>
          <p:nvPr/>
        </p:nvPicPr>
        <p:blipFill>
          <a:blip r:embed="rId3"/>
          <a:stretch/>
        </p:blipFill>
        <p:spPr>
          <a:xfrm>
            <a:off x="6423146" y="2858028"/>
            <a:ext cx="2428560" cy="15177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>
              <a:srgbClr val="000000">
                <a:alpha val="43000"/>
              </a:srgbClr>
            </a:outerShdw>
          </a:effectLst>
        </p:spPr>
      </p:pic>
      <p:pic>
        <p:nvPicPr>
          <p:cNvPr id="183" name="Picture 6"/>
          <p:cNvPicPr/>
          <p:nvPr/>
        </p:nvPicPr>
        <p:blipFill>
          <a:blip r:embed="rId4"/>
          <a:stretch/>
        </p:blipFill>
        <p:spPr>
          <a:xfrm>
            <a:off x="5426640" y="4585374"/>
            <a:ext cx="2339280" cy="1652399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>
              <a:srgbClr val="000000">
                <a:alpha val="43000"/>
              </a:srgbClr>
            </a:outerShdw>
          </a:effectLst>
        </p:spPr>
      </p:pic>
      <p:pic>
        <p:nvPicPr>
          <p:cNvPr id="184" name="Picture 7"/>
          <p:cNvPicPr/>
          <p:nvPr/>
        </p:nvPicPr>
        <p:blipFill>
          <a:blip r:embed="rId5"/>
          <a:stretch/>
        </p:blipFill>
        <p:spPr>
          <a:xfrm>
            <a:off x="2786400" y="4857840"/>
            <a:ext cx="2339280" cy="16426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41760" y="1045028"/>
            <a:ext cx="6387518" cy="17146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Завод имеет полную производственную цепочку:  заготовительное производство, испытательную лабораторию, механообрабатываюющие мощьности, цех сборки и сварки, испытательный участок, участок комплектации и покраски.</a:t>
            </a:r>
          </a:p>
        </p:txBody>
      </p:sp>
      <p:pic>
        <p:nvPicPr>
          <p:cNvPr id="201" name="Рисунок 2"/>
          <p:cNvPicPr/>
          <p:nvPr/>
        </p:nvPicPr>
        <p:blipFill>
          <a:blip r:embed="rId3"/>
          <a:stretch/>
        </p:blipFill>
        <p:spPr>
          <a:xfrm>
            <a:off x="3280654" y="2759710"/>
            <a:ext cx="2742480" cy="3428640"/>
          </a:xfrm>
          <a:prstGeom prst="rect">
            <a:avLst/>
          </a:prstGeom>
          <a:ln w="25560">
            <a:solidFill>
              <a:srgbClr val="FFFFFF"/>
            </a:solidFill>
            <a:round/>
          </a:ln>
          <a:effectLst>
            <a:outerShdw dist="50760" dir="5400000">
              <a:srgbClr val="000000">
                <a:alpha val="52000"/>
              </a:srgbClr>
            </a:outerShdw>
          </a:effectLst>
        </p:spPr>
      </p:pic>
      <p:pic>
        <p:nvPicPr>
          <p:cNvPr id="202" name="Рисунок 3"/>
          <p:cNvPicPr/>
          <p:nvPr/>
        </p:nvPicPr>
        <p:blipFill>
          <a:blip r:embed="rId4"/>
          <a:stretch/>
        </p:blipFill>
        <p:spPr>
          <a:xfrm>
            <a:off x="6429278" y="1502230"/>
            <a:ext cx="2286000" cy="3429000"/>
          </a:xfrm>
          <a:prstGeom prst="rect">
            <a:avLst/>
          </a:prstGeom>
          <a:ln w="25560">
            <a:solidFill>
              <a:srgbClr val="FFFFFF"/>
            </a:solidFill>
            <a:round/>
          </a:ln>
          <a:effectLst>
            <a:outerShdw dist="50760" dir="5400000">
              <a:srgbClr val="000000">
                <a:alpha val="52000"/>
              </a:srgbClr>
            </a:outerShdw>
          </a:effectLst>
        </p:spPr>
      </p:pic>
      <p:pic>
        <p:nvPicPr>
          <p:cNvPr id="203" name="Рисунок 4"/>
          <p:cNvPicPr/>
          <p:nvPr/>
        </p:nvPicPr>
        <p:blipFill>
          <a:blip r:embed="rId5"/>
          <a:stretch/>
        </p:blipFill>
        <p:spPr>
          <a:xfrm>
            <a:off x="327510" y="3144921"/>
            <a:ext cx="2547000" cy="3410280"/>
          </a:xfrm>
          <a:prstGeom prst="rect">
            <a:avLst/>
          </a:prstGeom>
          <a:ln w="25560">
            <a:solidFill>
              <a:srgbClr val="FFFFFF"/>
            </a:solidFill>
            <a:round/>
          </a:ln>
          <a:effectLst>
            <a:outerShdw dist="50760" dir="5400000">
              <a:srgbClr val="000000">
                <a:alpha val="52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106136" y="1151999"/>
            <a:ext cx="8686800" cy="53304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ОБЩЕПРОМЫШЛЕННОЕ ПРИМЕНЕНИЕ</a:t>
            </a:r>
            <a:endParaRPr lang="ru-RU" sz="200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Задвижки клиновые </a:t>
            </a:r>
            <a:r>
              <a:rPr lang="ru-RU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		DN 15—1200 	PN 1,6—25,0 МПа</a:t>
            </a:r>
            <a:endParaRPr lang="ru-RU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Задвижки клиновые </a:t>
            </a:r>
            <a:r>
              <a:rPr lang="ru-RU" sz="20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бессальниковые</a:t>
            </a:r>
            <a:r>
              <a:rPr lang="ru-RU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DN </a:t>
            </a:r>
            <a:r>
              <a:rPr lang="ru-RU" sz="2000" b="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100—700</a:t>
            </a:r>
            <a:r>
              <a:rPr lang="ru-RU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PN 6,3—10,0 МПа</a:t>
            </a:r>
            <a:endParaRPr lang="ru-RU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Задвижки шиберные листовые 		DN 100—400 	PN 1,6—6,3 МПа</a:t>
            </a:r>
            <a:endParaRPr lang="ru-RU" sz="200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Клапаны запорные 			DN 15—32 	PN 1,6—25,0 МПа</a:t>
            </a:r>
            <a:endParaRPr lang="ru-RU" sz="200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Клапаны запорные угловые 		DN 3—150 	PN 32,0—40,0 МПа</a:t>
            </a:r>
            <a:endParaRPr lang="ru-RU" sz="200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Клапаны обратные подъемные </a:t>
            </a:r>
            <a:r>
              <a:rPr lang="ru-RU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	DN 15—32 	PN 1,6—25,0 МПа</a:t>
            </a:r>
            <a:endParaRPr lang="ru-RU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Клапаны обратные осесимметричные</a:t>
            </a:r>
            <a:r>
              <a:rPr lang="ru-RU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DN </a:t>
            </a:r>
            <a:r>
              <a:rPr lang="ru-RU" sz="2000" b="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15—700 </a:t>
            </a:r>
            <a:r>
              <a:rPr lang="ru-RU" sz="20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PN 1,6—25,0 МПа</a:t>
            </a:r>
            <a:endParaRPr lang="ru-RU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АЭС</a:t>
            </a:r>
            <a:endParaRPr lang="ru-RU" sz="200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Клапаны запорные </a:t>
            </a: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сильфонные				</a:t>
            </a:r>
            <a:endParaRPr lang="ru-RU" sz="200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Задвижки </a:t>
            </a:r>
            <a:r>
              <a:rPr lang="ru-RU" sz="200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клиновые сварные</a:t>
            </a:r>
            <a:endParaRPr lang="ru-RU" sz="200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Клапаны обратные </a:t>
            </a:r>
            <a:r>
              <a:rPr lang="ru-RU" sz="200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осесимметричные</a:t>
            </a:r>
          </a:p>
          <a:p>
            <a:pPr>
              <a:lnSpc>
                <a:spcPct val="100000"/>
              </a:lnSpc>
            </a:pPr>
            <a:r>
              <a:rPr lang="ru-RU" sz="20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Клапаны для КИП и А</a:t>
            </a:r>
          </a:p>
          <a:p>
            <a:pPr>
              <a:lnSpc>
                <a:spcPct val="100000"/>
              </a:lnSpc>
            </a:pPr>
            <a:r>
              <a:rPr lang="ru-RU" sz="200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Клапаны регулирующие сильфонные</a:t>
            </a:r>
          </a:p>
          <a:p>
            <a:pPr>
              <a:lnSpc>
                <a:spcPct val="100000"/>
              </a:lnSpc>
            </a:pPr>
            <a:r>
              <a:rPr lang="ru-RU" sz="2000" spc="-1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Двухседельные</a:t>
            </a:r>
            <a:r>
              <a:rPr lang="ru-RU" sz="2000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регулирующие клапаны</a:t>
            </a:r>
          </a:p>
          <a:p>
            <a:pPr>
              <a:lnSpc>
                <a:spcPct val="100000"/>
              </a:lnSpc>
            </a:pPr>
            <a:r>
              <a:rPr lang="ru-RU" sz="200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Задвижки сильфонные </a:t>
            </a:r>
            <a:r>
              <a:rPr lang="ru-RU" sz="2000" strike="noStrike" spc="-1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натриевные</a:t>
            </a:r>
            <a:r>
              <a:rPr lang="ru-RU" sz="2000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(свинец-висмут)</a:t>
            </a:r>
            <a:r>
              <a:rPr lang="ru-RU" sz="1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1978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Рисунок 4"/>
          <p:cNvPicPr/>
          <p:nvPr/>
        </p:nvPicPr>
        <p:blipFill>
          <a:blip r:embed="rId3"/>
          <a:stretch/>
        </p:blipFill>
        <p:spPr>
          <a:xfrm>
            <a:off x="7190718" y="1472322"/>
            <a:ext cx="1586160" cy="3435120"/>
          </a:xfrm>
          <a:prstGeom prst="rect">
            <a:avLst/>
          </a:prstGeom>
          <a:ln>
            <a:noFill/>
          </a:ln>
        </p:spPr>
      </p:pic>
      <p:sp>
        <p:nvSpPr>
          <p:cNvPr id="283" name="TextShape 1"/>
          <p:cNvSpPr txBox="1"/>
          <p:nvPr/>
        </p:nvSpPr>
        <p:spPr>
          <a:xfrm>
            <a:off x="2814110" y="1627216"/>
            <a:ext cx="3945600" cy="1065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strike="noStrike" spc="7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Задвижки клиновые</a:t>
            </a:r>
          </a:p>
          <a:p>
            <a:pPr algn="ctr">
              <a:lnSpc>
                <a:spcPct val="100000"/>
              </a:lnSpc>
            </a:pPr>
            <a:r>
              <a:rPr lang="ru-RU" sz="2000" strike="noStrike" spc="4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DN</a:t>
            </a:r>
            <a:r>
              <a:rPr lang="ru-RU" sz="2000" strike="noStrike" spc="18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15</a:t>
            </a:r>
            <a:r>
              <a:rPr lang="ru-RU" sz="2000" strike="noStrike" spc="4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—1200</a:t>
            </a:r>
          </a:p>
          <a:p>
            <a:pPr algn="ctr">
              <a:lnSpc>
                <a:spcPct val="100000"/>
              </a:lnSpc>
            </a:pPr>
            <a:r>
              <a:rPr lang="ru-RU" sz="20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strike="noStrike" spc="-12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strike="noStrike" spc="12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PN</a:t>
            </a:r>
            <a:r>
              <a:rPr lang="ru-RU" sz="2000" strike="noStrike" spc="18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strike="noStrike" spc="35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1,6—25,0</a:t>
            </a:r>
            <a:r>
              <a:rPr lang="ru-RU" sz="2000" strike="noStrike" spc="18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strike="noStrike" spc="-2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МПа</a:t>
            </a:r>
            <a:endParaRPr lang="ru-RU" sz="200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84" name="TextShape 2"/>
          <p:cNvSpPr txBox="1"/>
          <p:nvPr/>
        </p:nvSpPr>
        <p:spPr>
          <a:xfrm>
            <a:off x="2549805" y="3573016"/>
            <a:ext cx="4209905" cy="1962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marL="104040" algn="ctr">
              <a:lnSpc>
                <a:spcPct val="100000"/>
              </a:lnSpc>
            </a:pPr>
            <a:r>
              <a:rPr lang="ru-RU" sz="2000" dirty="0">
                <a:solidFill>
                  <a:srgbClr val="C00000"/>
                </a:solidFill>
              </a:rPr>
              <a:t>Предназначены для установки в</a:t>
            </a:r>
            <a:r>
              <a:rPr lang="ru-RU" sz="2000" kern="1200" dirty="0">
                <a:solidFill>
                  <a:srgbClr val="C00000"/>
                </a:solidFill>
              </a:rPr>
              <a:t> качестве запорных устройств для полного перекрытия потока среды на технологических линиях объектов</a:t>
            </a:r>
            <a:r>
              <a:rPr lang="ru-RU" sz="2000" kern="1200" dirty="0" smtClean="0">
                <a:solidFill>
                  <a:srgbClr val="C00000"/>
                </a:solidFill>
              </a:rPr>
              <a:t>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8662226-FD6F-8048-9EAB-A768C91A6A18}"/>
              </a:ext>
            </a:extLst>
          </p:cNvPr>
          <p:cNvPicPr/>
          <p:nvPr/>
        </p:nvPicPr>
        <p:blipFill rotWithShape="1">
          <a:blip r:embed="rId4"/>
          <a:srcRect l="28258" r="21928"/>
          <a:stretch/>
        </p:blipFill>
        <p:spPr>
          <a:xfrm>
            <a:off x="167193" y="1113439"/>
            <a:ext cx="2108953" cy="557705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Рисунок 232"/>
          <p:cNvPicPr/>
          <p:nvPr/>
        </p:nvPicPr>
        <p:blipFill rotWithShape="1">
          <a:blip r:embed="rId3"/>
          <a:srcRect t="7681" b="10291"/>
          <a:stretch/>
        </p:blipFill>
        <p:spPr>
          <a:xfrm>
            <a:off x="103833" y="1085850"/>
            <a:ext cx="5142960" cy="5625192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6D4D54-B7CD-794D-B6CE-B3620546A19D}"/>
              </a:ext>
            </a:extLst>
          </p:cNvPr>
          <p:cNvSpPr txBox="1"/>
          <p:nvPr/>
        </p:nvSpPr>
        <p:spPr>
          <a:xfrm>
            <a:off x="5548817" y="2466722"/>
            <a:ext cx="3102427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>
                <a:solidFill>
                  <a:srgbClr val="C00000"/>
                </a:solidFill>
              </a:rPr>
              <a:t>По требованию заказчика изготавливаются любые варианты присоединения изделий к трубопроводу в любых комбинациях.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</TotalTime>
  <Words>569</Words>
  <Application>Microsoft Office PowerPoint</Application>
  <PresentationFormat>Экран (4:3)</PresentationFormat>
  <Paragraphs>72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Буров Максим Сергеевич</dc:creator>
  <cp:lastModifiedBy>Буров Максим Сергеевич</cp:lastModifiedBy>
  <cp:revision>28</cp:revision>
  <dcterms:modified xsi:type="dcterms:W3CDTF">2018-05-14T05:50:37Z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</vt:i4>
  </property>
</Properties>
</file>