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2" r:id="rId3"/>
    <p:sldId id="314" r:id="rId4"/>
    <p:sldId id="274" r:id="rId5"/>
    <p:sldId id="316" r:id="rId6"/>
    <p:sldId id="258" r:id="rId7"/>
    <p:sldId id="260" r:id="rId8"/>
    <p:sldId id="277" r:id="rId9"/>
    <p:sldId id="262" r:id="rId10"/>
    <p:sldId id="264" r:id="rId11"/>
    <p:sldId id="308" r:id="rId12"/>
    <p:sldId id="268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990000"/>
    <a:srgbClr val="FF0000"/>
    <a:srgbClr val="275760"/>
    <a:srgbClr val="CC3300"/>
    <a:srgbClr val="0D687A"/>
    <a:srgbClr val="2D2D8A"/>
    <a:srgbClr val="0C034D"/>
    <a:srgbClr val="E10A0A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2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42063-4EC2-4B40-A3D6-5B65FC54B90F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AA4FD-48C2-4570-938C-BB2269EFF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565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28FDD-8052-42AA-83F9-D6E3CD984384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9E570-7119-4ACD-9304-9AA3AD94B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9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E33C-5FA5-409D-B663-D702650A6C2A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8762-63E2-468A-8091-F7BEBBE4C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1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E33C-5FA5-409D-B663-D702650A6C2A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8762-63E2-468A-8091-F7BEBBE4C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27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E33C-5FA5-409D-B663-D702650A6C2A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8762-63E2-468A-8091-F7BEBBE4C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6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E33C-5FA5-409D-B663-D702650A6C2A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8762-63E2-468A-8091-F7BEBBE4C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4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E33C-5FA5-409D-B663-D702650A6C2A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8762-63E2-468A-8091-F7BEBBE4C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E33C-5FA5-409D-B663-D702650A6C2A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8762-63E2-468A-8091-F7BEBBE4C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98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E33C-5FA5-409D-B663-D702650A6C2A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8762-63E2-468A-8091-F7BEBBE4C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84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E33C-5FA5-409D-B663-D702650A6C2A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8762-63E2-468A-8091-F7BEBBE4C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0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E33C-5FA5-409D-B663-D702650A6C2A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8762-63E2-468A-8091-F7BEBBE4C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24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E33C-5FA5-409D-B663-D702650A6C2A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8762-63E2-468A-8091-F7BEBBE4C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47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3E33C-5FA5-409D-B663-D702650A6C2A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8762-63E2-468A-8091-F7BEBBE4C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42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3E33C-5FA5-409D-B663-D702650A6C2A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A8762-63E2-468A-8091-F7BEBBE4C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4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ipc-bugulma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2.wdp"/><Relationship Id="rId7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2910" y="2414029"/>
            <a:ext cx="10286177" cy="2038532"/>
          </a:xfrm>
          <a:noFill/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D68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ЭХЗ трубопровода Электроизолирующие вставки типа НЭМС</a:t>
            </a:r>
            <a:endParaRPr lang="ru-RU" sz="6600" b="1" dirty="0">
              <a:solidFill>
                <a:srgbClr val="0D68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2" y="1075390"/>
            <a:ext cx="12192000" cy="0"/>
          </a:xfrm>
          <a:prstGeom prst="line">
            <a:avLst/>
          </a:prstGeom>
          <a:ln w="31750">
            <a:solidFill>
              <a:schemeClr val="bg2">
                <a:lumMod val="50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1176" y="53999"/>
            <a:ext cx="71296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2757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ООО «Инженерно-производственный центр»</a:t>
            </a:r>
          </a:p>
          <a:p>
            <a:pPr algn="ctr"/>
            <a:r>
              <a:rPr lang="ru-RU" sz="2800" dirty="0">
                <a:solidFill>
                  <a:srgbClr val="2757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Бугульма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1" y="53999"/>
            <a:ext cx="825218" cy="95410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495244" y="5791200"/>
            <a:ext cx="5313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сбыта продукции</a:t>
            </a:r>
          </a:p>
          <a:p>
            <a:pPr algn="ctr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Акманова Екатерина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289215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58000">
              <a:schemeClr val="bg2">
                <a:shade val="96000"/>
                <a:satMod val="120000"/>
                <a:lumMod val="90000"/>
              </a:schemeClr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593830"/>
            <a:ext cx="12192000" cy="0"/>
          </a:xfrm>
          <a:prstGeom prst="line">
            <a:avLst/>
          </a:prstGeom>
          <a:ln w="31750">
            <a:solidFill>
              <a:schemeClr val="bg2">
                <a:lumMod val="50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7750" y="136282"/>
            <a:ext cx="4405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75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«Инженерно-производственный центр</a:t>
            </a:r>
            <a:r>
              <a:rPr lang="ru-RU" sz="1600" dirty="0">
                <a:solidFill>
                  <a:srgbClr val="275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3" y="47562"/>
            <a:ext cx="446288" cy="51599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0989675" y="105504"/>
            <a:ext cx="107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4853" y="957770"/>
            <a:ext cx="9165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НЭМС находится в </a:t>
            </a:r>
            <a:endParaRPr lang="ru-RU" sz="3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Едином реестре МТР ПАО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«Газпром»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9" t="3437" r="6975" b="5669"/>
          <a:stretch/>
        </p:blipFill>
        <p:spPr>
          <a:xfrm>
            <a:off x="5113211" y="2636917"/>
            <a:ext cx="2674548" cy="38654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2" r="5788" b="7920"/>
          <a:stretch/>
        </p:blipFill>
        <p:spPr>
          <a:xfrm>
            <a:off x="8668714" y="2636917"/>
            <a:ext cx="2585896" cy="38654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8" t="8961" r="5620" b="3631"/>
          <a:stretch/>
        </p:blipFill>
        <p:spPr>
          <a:xfrm>
            <a:off x="1835075" y="3024520"/>
            <a:ext cx="2397182" cy="34778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8750" r="5985" b="6064"/>
          <a:stretch/>
        </p:blipFill>
        <p:spPr>
          <a:xfrm>
            <a:off x="605217" y="1263752"/>
            <a:ext cx="2459716" cy="347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09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593830"/>
            <a:ext cx="12192000" cy="0"/>
          </a:xfrm>
          <a:prstGeom prst="line">
            <a:avLst/>
          </a:prstGeom>
          <a:ln w="31750">
            <a:solidFill>
              <a:schemeClr val="bg2">
                <a:lumMod val="50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48494" y="136282"/>
            <a:ext cx="4405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75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«Инженерно-производственный центр</a:t>
            </a:r>
            <a:r>
              <a:rPr lang="ru-RU" sz="1600" dirty="0">
                <a:solidFill>
                  <a:srgbClr val="275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9" y="32173"/>
            <a:ext cx="446288" cy="51599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15939" y="915843"/>
            <a:ext cx="9023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НЭМС</a:t>
            </a:r>
            <a:endParaRPr lang="ru-RU" sz="36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89675" y="10550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27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2113" y="1773170"/>
            <a:ext cx="1056777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Выдерживают большие механические нагрузки (категория «А» по классификации ПАО «ГАЗПРОМ»)</a:t>
            </a: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Выдерживают высокие рабочие давления (до 400 атм.)</a:t>
            </a: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требуют обслуживания, монтируются любым видом сварки</a:t>
            </a: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эксплуатации не ниже срока службы трубопровода</a:t>
            </a: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в любом месте трубопровода</a:t>
            </a: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эксплуатировать в любых климатических условиях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эксплуатации в агрессивных средах</a:t>
            </a: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в Единый реестр МТР ПАО «ГАЗПРОМ»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09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62571"/>
            <a:ext cx="12192000" cy="0"/>
          </a:xfrm>
          <a:prstGeom prst="line">
            <a:avLst/>
          </a:prstGeom>
          <a:ln w="31750">
            <a:solidFill>
              <a:schemeClr val="bg2">
                <a:lumMod val="50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85652" y="382390"/>
            <a:ext cx="8620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275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«Инженерно-производственный центр</a:t>
            </a:r>
            <a:r>
              <a:rPr lang="ru-RU" sz="3200" dirty="0">
                <a:solidFill>
                  <a:srgbClr val="275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0" y="61653"/>
            <a:ext cx="936828" cy="108314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30973" y="2736846"/>
            <a:ext cx="7930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3960" y="5226784"/>
            <a:ext cx="117563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423236, Республика Татарстан, город Бугульма, улица Гончарова, 12 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(85594) 3-90-61, 3-90-63 E-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info@ipc-bugulma.ru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www.ipc-bugulma.ru</a:t>
            </a:r>
          </a:p>
          <a:p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8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593830"/>
            <a:ext cx="12192000" cy="0"/>
          </a:xfrm>
          <a:prstGeom prst="line">
            <a:avLst/>
          </a:prstGeom>
          <a:ln w="31750">
            <a:solidFill>
              <a:schemeClr val="bg2">
                <a:lumMod val="50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48494" y="136282"/>
            <a:ext cx="4405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757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ООО «Инженерно-производственный центр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757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9" y="32173"/>
            <a:ext cx="446288" cy="51599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0989675" y="105504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Слайд 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63812" y="260174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31 год </a:t>
            </a:r>
            <a:r>
              <a:rPr kumimoji="0" lang="ru-RU" alt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успешно разрабатывает и внедряет  в производство оборудование и технологии, повышающие срок службы трубопроводов различного назначения при эксплуатации в агрессивных средах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5653" y="1042184"/>
            <a:ext cx="8620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ООО «Инженерно-производственный центр»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5939" y="5709711"/>
            <a:ext cx="117563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Россия, 423236, Республика Татарстан, город Бугульма, улица Гончарова, 12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Тел.: 8 (800) 551 59 55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mail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Marketing</a:t>
            </a: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@ipc-bugulma.ru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9" y="2164582"/>
            <a:ext cx="5059933" cy="281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7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593830"/>
            <a:ext cx="12192000" cy="0"/>
          </a:xfrm>
          <a:prstGeom prst="line">
            <a:avLst/>
          </a:prstGeom>
          <a:ln w="31750">
            <a:solidFill>
              <a:schemeClr val="bg2">
                <a:lumMod val="50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48494" y="136282"/>
            <a:ext cx="4405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2757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ООО «Инженерно-производственный центр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757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9" y="32173"/>
            <a:ext cx="446288" cy="51599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0989675" y="105504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Слайд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641" y="639495"/>
            <a:ext cx="11754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ООО «Инженерно-производственный центр» выпускает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A8E2E5-B165-4980-B98E-39A1A33ED8B8}"/>
              </a:ext>
            </a:extLst>
          </p:cNvPr>
          <p:cNvSpPr txBox="1"/>
          <p:nvPr/>
        </p:nvSpPr>
        <p:spPr>
          <a:xfrm>
            <a:off x="4268336" y="4376418"/>
            <a:ext cx="35091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Стальные трубы с внутренним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эпоксидным покрытием 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наконечниками защиты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сварного шва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7F9FAA-B2BE-473B-89B5-E5B8707CBEA0}"/>
              </a:ext>
            </a:extLst>
          </p:cNvPr>
          <p:cNvSpPr txBox="1"/>
          <p:nvPr/>
        </p:nvSpPr>
        <p:spPr>
          <a:xfrm>
            <a:off x="8278044" y="5950756"/>
            <a:ext cx="341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Втулки защиты сварного</a:t>
            </a:r>
            <a:r>
              <a:rPr kumimoji="0" lang="ru-RU" sz="1800" b="1" i="0" u="none" strike="noStrike" kern="1200" cap="none" spc="0" normalizeH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шва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DC7B03-4A77-4DC1-AB97-58F0D12462A5}"/>
              </a:ext>
            </a:extLst>
          </p:cNvPr>
          <p:cNvSpPr/>
          <p:nvPr/>
        </p:nvSpPr>
        <p:spPr>
          <a:xfrm>
            <a:off x="8418072" y="3095071"/>
            <a:ext cx="3137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Детали трубопроводов с внутренней и наружной антикоррозионной защитой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AFC5EC-8515-4933-8CE1-986B37BFB32B}"/>
              </a:ext>
            </a:extLst>
          </p:cNvPr>
          <p:cNvSpPr txBox="1"/>
          <p:nvPr/>
        </p:nvSpPr>
        <p:spPr>
          <a:xfrm>
            <a:off x="318004" y="3095071"/>
            <a:ext cx="3481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Электроизолирующие вставки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типа НЭМС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r="5741"/>
          <a:stretch/>
        </p:blipFill>
        <p:spPr>
          <a:xfrm>
            <a:off x="8726078" y="4376418"/>
            <a:ext cx="2262180" cy="150826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74" y="2710272"/>
            <a:ext cx="2793076" cy="1508261"/>
          </a:xfrm>
          <a:prstGeom prst="rect">
            <a:avLst/>
          </a:prstGeom>
          <a:ln>
            <a:solidFill>
              <a:srgbClr val="9A0000"/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876" y="1473121"/>
            <a:ext cx="2262180" cy="1508261"/>
          </a:xfrm>
          <a:prstGeom prst="rect">
            <a:avLst/>
          </a:prstGeom>
          <a:ln>
            <a:solidFill>
              <a:srgbClr val="9A0000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0A8E2E5-B165-4980-B98E-39A1A33ED8B8}"/>
              </a:ext>
            </a:extLst>
          </p:cNvPr>
          <p:cNvSpPr txBox="1"/>
          <p:nvPr/>
        </p:nvSpPr>
        <p:spPr>
          <a:xfrm>
            <a:off x="237717" y="5950755"/>
            <a:ext cx="364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Стальные трубы, футерованные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полиэтиленовой трубой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32C40D7-ADDD-4910-BC52-475DB76147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9"/>
          <a:stretch/>
        </p:blipFill>
        <p:spPr>
          <a:xfrm>
            <a:off x="927766" y="4305551"/>
            <a:ext cx="2262180" cy="15082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3" r="8611"/>
          <a:stretch/>
        </p:blipFill>
        <p:spPr>
          <a:xfrm>
            <a:off x="776944" y="1400887"/>
            <a:ext cx="2262180" cy="1508261"/>
          </a:xfrm>
          <a:prstGeom prst="rect">
            <a:avLst/>
          </a:prstGeom>
          <a:ln>
            <a:solidFill>
              <a:srgbClr val="9A0000"/>
            </a:solidFill>
          </a:ln>
        </p:spPr>
      </p:pic>
    </p:spTree>
    <p:extLst>
      <p:ext uri="{BB962C8B-B14F-4D97-AF65-F5344CB8AC3E}">
        <p14:creationId xmlns:p14="http://schemas.microsoft.com/office/powerpoint/2010/main" val="42722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bg1"/>
            </a:gs>
            <a:gs pos="82000">
              <a:schemeClr val="bg2">
                <a:shade val="96000"/>
                <a:satMod val="120000"/>
                <a:lumMod val="9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593830"/>
            <a:ext cx="12192000" cy="0"/>
          </a:xfrm>
          <a:prstGeom prst="line">
            <a:avLst/>
          </a:prstGeom>
          <a:ln w="31750">
            <a:solidFill>
              <a:schemeClr val="bg2">
                <a:lumMod val="50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48494" y="136282"/>
            <a:ext cx="4405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75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«Инженерно-производственный центр</a:t>
            </a:r>
            <a:r>
              <a:rPr lang="ru-RU" sz="1600" dirty="0">
                <a:solidFill>
                  <a:srgbClr val="275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9" y="32173"/>
            <a:ext cx="446288" cy="51599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62227" y="792316"/>
            <a:ext cx="1032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Неразъемное электроизолирующие муфтовое соединение</a:t>
            </a:r>
            <a:r>
              <a:rPr lang="ru-RU" sz="3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(НЭМС)</a:t>
            </a:r>
            <a:endParaRPr lang="ru-RU" sz="36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89675" y="105504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4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23" y="2504622"/>
            <a:ext cx="4636552" cy="3444613"/>
          </a:xfrm>
          <a:prstGeom prst="rect">
            <a:avLst/>
          </a:prstGeom>
          <a:ln>
            <a:solidFill>
              <a:srgbClr val="9900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3" r="8611"/>
          <a:stretch/>
        </p:blipFill>
        <p:spPr>
          <a:xfrm>
            <a:off x="946300" y="2504623"/>
            <a:ext cx="4821588" cy="3444613"/>
          </a:xfrm>
          <a:prstGeom prst="rect">
            <a:avLst/>
          </a:prstGeom>
          <a:ln>
            <a:solidFill>
              <a:srgbClr val="9A0000"/>
            </a:solidFill>
          </a:ln>
        </p:spPr>
      </p:pic>
    </p:spTree>
    <p:extLst>
      <p:ext uri="{BB962C8B-B14F-4D97-AF65-F5344CB8AC3E}">
        <p14:creationId xmlns:p14="http://schemas.microsoft.com/office/powerpoint/2010/main" val="229256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593830"/>
            <a:ext cx="12192000" cy="0"/>
          </a:xfrm>
          <a:prstGeom prst="line">
            <a:avLst/>
          </a:prstGeom>
          <a:ln w="31750">
            <a:solidFill>
              <a:schemeClr val="bg2">
                <a:lumMod val="50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48494" y="136282"/>
            <a:ext cx="4405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75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«Инженерно-производственный центр</a:t>
            </a:r>
            <a:r>
              <a:rPr lang="ru-RU" sz="1600" dirty="0">
                <a:solidFill>
                  <a:srgbClr val="275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9" y="32173"/>
            <a:ext cx="446288" cy="51599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19311" y="5127583"/>
            <a:ext cx="56027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Электроизолирующие вставки типа </a:t>
            </a: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НЭМС внесены в реестр ПАО «Газпром»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89675" y="10550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1880" y="3441725"/>
            <a:ext cx="3935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Технические характеристики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6095999" y="4018863"/>
          <a:ext cx="5876689" cy="2330422"/>
        </p:xfrm>
        <a:graphic>
          <a:graphicData uri="http://schemas.openxmlformats.org/drawingml/2006/table">
            <a:tbl>
              <a:tblPr firstRow="1" firstCol="1" bandRow="1"/>
              <a:tblGrid>
                <a:gridCol w="3613887">
                  <a:extLst>
                    <a:ext uri="{9D8B030D-6E8A-4147-A177-3AD203B41FA5}">
                      <a16:colId xmlns:a16="http://schemas.microsoft.com/office/drawing/2014/main" val="2155661965"/>
                    </a:ext>
                  </a:extLst>
                </a:gridCol>
                <a:gridCol w="2262802">
                  <a:extLst>
                    <a:ext uri="{9D8B030D-6E8A-4147-A177-3AD203B41FA5}">
                      <a16:colId xmlns:a16="http://schemas.microsoft.com/office/drawing/2014/main" val="180340505"/>
                    </a:ext>
                  </a:extLst>
                </a:gridCol>
              </a:tblGrid>
              <a:tr h="328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Условный диаметр (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мм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10 до 500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898868"/>
                  </a:ext>
                </a:extLst>
              </a:tr>
              <a:tr h="328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Рабочее давление, МПа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39,2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412377"/>
                  </a:ext>
                </a:extLst>
              </a:tr>
              <a:tr h="328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Температура рабочей среды, °С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150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151628"/>
                  </a:ext>
                </a:extLst>
              </a:tr>
              <a:tr h="67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Электрическое сопротивление при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=1000 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5 МОм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336877"/>
                  </a:ext>
                </a:extLst>
              </a:tr>
              <a:tr h="673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Электрическая прочность  (ток утечки при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=5000 В)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более 50 мА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732534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087DA0-9AA5-4C7A-A3A4-0618D6B0E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97" y="2194522"/>
            <a:ext cx="4854583" cy="2815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6D3803-A6AA-4AD1-8868-F445B9B7D06A}"/>
              </a:ext>
            </a:extLst>
          </p:cNvPr>
          <p:cNvSpPr txBox="1"/>
          <p:nvPr/>
        </p:nvSpPr>
        <p:spPr>
          <a:xfrm>
            <a:off x="219311" y="681724"/>
            <a:ext cx="11753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эффективности электрохимической защиты от коррозии, а также электрического секционирования трубопроводов, проходящих в зонах воздействия блуждающих токов, необходимо предусматривать электроизолирующие вставки.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848AF-B409-4ADD-B2B9-FCC931AB8C60}"/>
              </a:ext>
            </a:extLst>
          </p:cNvPr>
          <p:cNvSpPr txBox="1"/>
          <p:nvPr/>
        </p:nvSpPr>
        <p:spPr>
          <a:xfrm>
            <a:off x="7298939" y="2014846"/>
            <a:ext cx="4893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9.602-2016 </a:t>
            </a:r>
            <a:r>
              <a:rPr lang="ru-RU" b="1" dirty="0" smtClean="0"/>
              <a:t>Единая </a:t>
            </a:r>
            <a:r>
              <a:rPr lang="ru-RU" b="1" dirty="0"/>
              <a:t>система защиты от коррозии и </a:t>
            </a:r>
            <a:r>
              <a:rPr lang="ru-RU" b="1" dirty="0" smtClean="0"/>
              <a:t>старения. </a:t>
            </a:r>
            <a:r>
              <a:rPr lang="ru-RU" b="1" dirty="0"/>
              <a:t>Сооружения подземные. Общие требования к защите от </a:t>
            </a:r>
            <a:r>
              <a:rPr lang="ru-RU" b="1" dirty="0" smtClean="0"/>
              <a:t>коррозии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9" y="2194522"/>
            <a:ext cx="5038441" cy="285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593830"/>
            <a:ext cx="12192000" cy="0"/>
          </a:xfrm>
          <a:prstGeom prst="line">
            <a:avLst/>
          </a:prstGeom>
          <a:ln w="31750">
            <a:solidFill>
              <a:schemeClr val="bg2">
                <a:lumMod val="50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7750" y="136282"/>
            <a:ext cx="4405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75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«Инженерно-производственный центр</a:t>
            </a:r>
            <a:r>
              <a:rPr lang="ru-RU" sz="1600" dirty="0">
                <a:solidFill>
                  <a:srgbClr val="275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3" y="47562"/>
            <a:ext cx="446288" cy="51599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0989675" y="105504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073" y="795866"/>
            <a:ext cx="11349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НЭМС  для системы </a:t>
            </a:r>
            <a:r>
              <a:rPr lang="ru-RU" sz="3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нефтесбора</a:t>
            </a: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технологических трубопроводов используется с 2000 года</a:t>
            </a:r>
          </a:p>
        </p:txBody>
      </p:sp>
      <p:sp>
        <p:nvSpPr>
          <p:cNvPr id="11" name="object 6"/>
          <p:cNvSpPr/>
          <p:nvPr/>
        </p:nvSpPr>
        <p:spPr>
          <a:xfrm>
            <a:off x="6451600" y="2415646"/>
            <a:ext cx="5279495" cy="364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3" y="2415646"/>
            <a:ext cx="5442519" cy="36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5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42000">
              <a:schemeClr val="bg2">
                <a:shade val="96000"/>
                <a:satMod val="120000"/>
                <a:lumMod val="90000"/>
              </a:schemeClr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593830"/>
            <a:ext cx="12192000" cy="0"/>
          </a:xfrm>
          <a:prstGeom prst="line">
            <a:avLst/>
          </a:prstGeom>
          <a:ln w="31750">
            <a:solidFill>
              <a:schemeClr val="bg2">
                <a:lumMod val="50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7750" y="136282"/>
            <a:ext cx="4405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75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«Инженерно-производственный центр</a:t>
            </a:r>
            <a:r>
              <a:rPr lang="ru-RU" sz="1600" dirty="0">
                <a:solidFill>
                  <a:srgbClr val="275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3" y="47562"/>
            <a:ext cx="446288" cy="51599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0989675" y="105504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4665" y="897247"/>
            <a:ext cx="905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НЭМС в системе газораспределения с 2003 года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51600" y="3826933"/>
            <a:ext cx="2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76" y="1905817"/>
            <a:ext cx="6215974" cy="46619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50" y="1905817"/>
            <a:ext cx="3075166" cy="21190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98" y="4448704"/>
            <a:ext cx="3075166" cy="211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58000">
              <a:schemeClr val="bg2">
                <a:shade val="96000"/>
                <a:satMod val="120000"/>
                <a:lumMod val="90000"/>
              </a:schemeClr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593830"/>
            <a:ext cx="12192000" cy="0"/>
          </a:xfrm>
          <a:prstGeom prst="line">
            <a:avLst/>
          </a:prstGeom>
          <a:ln w="31750">
            <a:solidFill>
              <a:schemeClr val="bg2">
                <a:lumMod val="50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7750" y="136282"/>
            <a:ext cx="4405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75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«Инженерно-производственный центр</a:t>
            </a:r>
            <a:r>
              <a:rPr lang="ru-RU" sz="1600" dirty="0">
                <a:solidFill>
                  <a:srgbClr val="275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3" y="47562"/>
            <a:ext cx="446288" cy="51599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0989675" y="105504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3550" y="907667"/>
            <a:ext cx="4298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НЭМС с ППУ изоляцией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3" y="1643740"/>
            <a:ext cx="6344581" cy="35632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27425" y="5932718"/>
            <a:ext cx="5486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НЭМС из нержавеющей стали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82" y="1319549"/>
            <a:ext cx="2699017" cy="449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58000">
              <a:schemeClr val="bg2">
                <a:shade val="96000"/>
                <a:satMod val="120000"/>
                <a:lumMod val="90000"/>
              </a:schemeClr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593830"/>
            <a:ext cx="12192000" cy="0"/>
          </a:xfrm>
          <a:prstGeom prst="line">
            <a:avLst/>
          </a:prstGeom>
          <a:ln w="31750">
            <a:solidFill>
              <a:schemeClr val="bg2">
                <a:lumMod val="50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7750" y="136282"/>
            <a:ext cx="4405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75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«Инженерно-производственный центр</a:t>
            </a:r>
            <a:r>
              <a:rPr lang="ru-RU" sz="1600" dirty="0">
                <a:solidFill>
                  <a:srgbClr val="275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3" y="47562"/>
            <a:ext cx="446288" cy="51599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0989675" y="10550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970" y="854544"/>
            <a:ext cx="111038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 предприятия сертифицирована и защищена патентами</a:t>
            </a:r>
          </a:p>
          <a:p>
            <a:pPr algn="ct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на изобретения и полезную модель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439" y="2584812"/>
            <a:ext cx="3425127" cy="24221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49" y="3094205"/>
            <a:ext cx="2422103" cy="342512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792163" y="1821690"/>
            <a:ext cx="6522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(Патент №2131949, №2247278, №82023)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2222" r="6958" b="4198"/>
          <a:stretch/>
        </p:blipFill>
        <p:spPr>
          <a:xfrm>
            <a:off x="4578214" y="3094204"/>
            <a:ext cx="2294033" cy="34251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" r="6764" b="4454"/>
          <a:stretch/>
        </p:blipFill>
        <p:spPr>
          <a:xfrm>
            <a:off x="9468174" y="3023472"/>
            <a:ext cx="2262585" cy="349586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 t="-1381" r="8102" b="3830"/>
          <a:stretch/>
        </p:blipFill>
        <p:spPr>
          <a:xfrm>
            <a:off x="7077430" y="3032181"/>
            <a:ext cx="2185561" cy="349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91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460</Words>
  <Application>Microsoft Office PowerPoint</Application>
  <PresentationFormat>Широкоэкранный</PresentationFormat>
  <Paragraphs>86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ЭХЗ трубопровода Электроизолирующие вставки типа НЭМС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Высокопроизводительная технология неразъемного муфтового соединения труб при строительстве нефтегазопромысловых трубопроводов</dc:title>
  <dc:creator>Дмитрий</dc:creator>
  <cp:lastModifiedBy>Пользователь</cp:lastModifiedBy>
  <cp:revision>116</cp:revision>
  <cp:lastPrinted>2018-04-26T12:11:10Z</cp:lastPrinted>
  <dcterms:created xsi:type="dcterms:W3CDTF">2017-11-24T05:52:10Z</dcterms:created>
  <dcterms:modified xsi:type="dcterms:W3CDTF">2019-10-23T07:57:53Z</dcterms:modified>
</cp:coreProperties>
</file>