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notesMasterIdLst>
    <p:notesMasterId r:id="rId61"/>
  </p:notesMasterIdLst>
  <p:sldIdLst>
    <p:sldId id="322" r:id="rId2"/>
    <p:sldId id="498" r:id="rId3"/>
    <p:sldId id="493" r:id="rId4"/>
    <p:sldId id="494" r:id="rId5"/>
    <p:sldId id="445" r:id="rId6"/>
    <p:sldId id="446" r:id="rId7"/>
    <p:sldId id="497" r:id="rId8"/>
    <p:sldId id="496" r:id="rId9"/>
    <p:sldId id="448" r:id="rId10"/>
    <p:sldId id="447" r:id="rId11"/>
    <p:sldId id="449" r:id="rId12"/>
    <p:sldId id="377" r:id="rId13"/>
    <p:sldId id="325" r:id="rId14"/>
    <p:sldId id="450" r:id="rId15"/>
    <p:sldId id="452" r:id="rId16"/>
    <p:sldId id="455" r:id="rId17"/>
    <p:sldId id="451" r:id="rId18"/>
    <p:sldId id="469" r:id="rId19"/>
    <p:sldId id="454" r:id="rId20"/>
    <p:sldId id="456" r:id="rId21"/>
    <p:sldId id="453" r:id="rId22"/>
    <p:sldId id="458" r:id="rId23"/>
    <p:sldId id="461" r:id="rId24"/>
    <p:sldId id="457" r:id="rId25"/>
    <p:sldId id="465" r:id="rId26"/>
    <p:sldId id="466" r:id="rId27"/>
    <p:sldId id="467" r:id="rId28"/>
    <p:sldId id="471" r:id="rId29"/>
    <p:sldId id="404" r:id="rId30"/>
    <p:sldId id="411" r:id="rId31"/>
    <p:sldId id="415" r:id="rId32"/>
    <p:sldId id="416" r:id="rId33"/>
    <p:sldId id="420" r:id="rId34"/>
    <p:sldId id="422" r:id="rId35"/>
    <p:sldId id="423" r:id="rId36"/>
    <p:sldId id="424" r:id="rId37"/>
    <p:sldId id="350" r:id="rId38"/>
    <p:sldId id="354" r:id="rId39"/>
    <p:sldId id="355" r:id="rId40"/>
    <p:sldId id="396" r:id="rId41"/>
    <p:sldId id="369" r:id="rId42"/>
    <p:sldId id="476" r:id="rId43"/>
    <p:sldId id="475" r:id="rId44"/>
    <p:sldId id="492" r:id="rId45"/>
    <p:sldId id="387" r:id="rId46"/>
    <p:sldId id="473" r:id="rId47"/>
    <p:sldId id="474" r:id="rId48"/>
    <p:sldId id="477" r:id="rId49"/>
    <p:sldId id="395" r:id="rId50"/>
    <p:sldId id="486" r:id="rId51"/>
    <p:sldId id="491" r:id="rId52"/>
    <p:sldId id="374" r:id="rId53"/>
    <p:sldId id="490" r:id="rId54"/>
    <p:sldId id="352" r:id="rId55"/>
    <p:sldId id="353" r:id="rId56"/>
    <p:sldId id="499" r:id="rId57"/>
    <p:sldId id="372" r:id="rId58"/>
    <p:sldId id="472" r:id="rId59"/>
    <p:sldId id="366" r:id="rId60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192"/>
    <a:srgbClr val="71AC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94707" autoAdjust="0"/>
  </p:normalViewPr>
  <p:slideViewPr>
    <p:cSldViewPr>
      <p:cViewPr varScale="1">
        <p:scale>
          <a:sx n="92" d="100"/>
          <a:sy n="92" d="100"/>
        </p:scale>
        <p:origin x="-132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94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7200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7200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3CC0C5BE-85D3-4F54-8696-4F4FA470B588}" type="datetimeFigureOut">
              <a:rPr lang="nl-BE" smtClean="0"/>
              <a:pPr/>
              <a:t>15/05/2018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6" rIns="91431" bIns="45716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31" tIns="45716" rIns="91431" bIns="45716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7200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EF3261A8-9EA4-4CE8-AA02-82D03DE8FB98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52966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4497750"/>
            <a:ext cx="9144001" cy="266043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71123" y="1860699"/>
            <a:ext cx="7601754" cy="2274055"/>
          </a:xfrm>
          <a:prstGeom prst="rect">
            <a:avLst/>
          </a:prstGeom>
          <a:noFill/>
          <a:ln>
            <a:noFill/>
          </a:ln>
        </p:spPr>
        <p:txBody>
          <a:bodyPr vert="horz" wrap="square" lIns="504000" tIns="514800" rIns="504000" bIns="514800" anchor="ctr" anchorCtr="0"/>
          <a:lstStyle>
            <a:lvl1pPr algn="ctr">
              <a:defRPr sz="4000" b="1" i="0" baseline="0">
                <a:solidFill>
                  <a:srgbClr val="23619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7" name="Rechthoek 6"/>
          <p:cNvSpPr/>
          <p:nvPr/>
        </p:nvSpPr>
        <p:spPr>
          <a:xfrm>
            <a:off x="0" y="6662801"/>
            <a:ext cx="9143999" cy="19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 dirty="0">
              <a:solidFill>
                <a:srgbClr val="236192"/>
              </a:solidFill>
              <a:latin typeface="Arial" pitchFamily="34" charset="0"/>
            </a:endParaRPr>
          </a:p>
        </p:txBody>
      </p:sp>
      <p:pic>
        <p:nvPicPr>
          <p:cNvPr id="11" name="Afbeelding 10" descr="ZINGA_LOGO_RG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1123" y="-2"/>
            <a:ext cx="1592650" cy="1860699"/>
          </a:xfrm>
          <a:prstGeom prst="rect">
            <a:avLst/>
          </a:prstGeom>
        </p:spPr>
      </p:pic>
      <p:sp>
        <p:nvSpPr>
          <p:cNvPr id="17" name="Tekstvak 16"/>
          <p:cNvSpPr txBox="1"/>
          <p:nvPr/>
        </p:nvSpPr>
        <p:spPr>
          <a:xfrm>
            <a:off x="3426691" y="4125518"/>
            <a:ext cx="2401465" cy="369332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 algn="ctr"/>
            <a:r>
              <a:rPr lang="nl-BE" sz="1800" dirty="0" err="1">
                <a:solidFill>
                  <a:srgbClr val="236192"/>
                </a:solidFill>
                <a:latin typeface="Arial" pitchFamily="34" charset="0"/>
                <a:cs typeface="Arial" pitchFamily="34" charset="0"/>
              </a:rPr>
              <a:t>www.zinga.eu</a:t>
            </a:r>
            <a:endParaRPr lang="nl-BE" sz="1800" dirty="0">
              <a:solidFill>
                <a:srgbClr val="23619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606843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771122" y="2986274"/>
            <a:ext cx="7834995" cy="452156"/>
          </a:xfrm>
          <a:prstGeom prst="rect">
            <a:avLst/>
          </a:prstGeom>
        </p:spPr>
        <p:txBody>
          <a:bodyPr vert="horz" wrap="square" lIns="0" tIns="0" rIns="0" bIns="0" anchor="ctr" anchorCtr="0"/>
          <a:lstStyle>
            <a:lvl1pPr algn="ctr">
              <a:defRPr sz="3600" b="1" i="0" baseline="0">
                <a:solidFill>
                  <a:srgbClr val="23619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 hasCustomPrompt="1"/>
          </p:nvPr>
        </p:nvSpPr>
        <p:spPr>
          <a:xfrm>
            <a:off x="771122" y="3438431"/>
            <a:ext cx="7834996" cy="524530"/>
          </a:xfrm>
          <a:prstGeom prst="rect">
            <a:avLst/>
          </a:prstGeom>
        </p:spPr>
        <p:txBody>
          <a:bodyPr vert="horz" lIns="0" tIns="187200" rIns="0" bIns="0"/>
          <a:lstStyle>
            <a:lvl1pPr marL="0" indent="0" algn="ctr">
              <a:buNone/>
              <a:defRPr sz="3200">
                <a:solidFill>
                  <a:srgbClr val="23619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BE" sz="2400" b="0" i="0" dirty="0"/>
              <a:t>Titelstijl van model bewerken</a:t>
            </a:r>
            <a:endParaRPr lang="nl-NL" sz="2400" b="0" i="0" dirty="0"/>
          </a:p>
        </p:txBody>
      </p:sp>
      <p:sp>
        <p:nvSpPr>
          <p:cNvPr id="8" name="Rechthoek 7"/>
          <p:cNvSpPr/>
          <p:nvPr/>
        </p:nvSpPr>
        <p:spPr>
          <a:xfrm>
            <a:off x="0" y="6662801"/>
            <a:ext cx="9143999" cy="19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 dirty="0">
              <a:solidFill>
                <a:srgbClr val="236192"/>
              </a:solidFill>
              <a:latin typeface="Arial" pitchFamily="34" charset="0"/>
            </a:endParaRPr>
          </a:p>
        </p:txBody>
      </p:sp>
      <p:pic>
        <p:nvPicPr>
          <p:cNvPr id="7" name="Afbeelding 6" descr="ZINGA_LOGO_RG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122" y="-2"/>
            <a:ext cx="1592650" cy="186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259917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30412" y="565991"/>
            <a:ext cx="8083176" cy="382774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defRPr sz="2800" b="1" i="0">
                <a:solidFill>
                  <a:srgbClr val="23619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0"/>
          </p:nvPr>
        </p:nvSpPr>
        <p:spPr>
          <a:xfrm>
            <a:off x="530412" y="948765"/>
            <a:ext cx="8083176" cy="3989387"/>
          </a:xfrm>
          <a:prstGeom prst="rect">
            <a:avLst/>
          </a:prstGeom>
        </p:spPr>
        <p:txBody>
          <a:bodyPr vert="horz" lIns="0" tIns="280800" rIns="0" bIns="0"/>
          <a:lstStyle>
            <a:lvl1pPr marL="0" indent="176213"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283882" y="6193118"/>
            <a:ext cx="8579224" cy="664882"/>
          </a:xfrm>
          <a:prstGeom prst="rect">
            <a:avLst/>
          </a:prstGeom>
        </p:spPr>
        <p:txBody>
          <a:bodyPr vert="horz" wrap="square" lIns="0" tIns="0" rIns="0" bIns="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chemeClr val="bg1"/>
                </a:solidFill>
                <a:latin typeface="Helvetica"/>
                <a:ea typeface="+mj-ea"/>
                <a:cs typeface="+mj-cs"/>
              </a:defRPr>
            </a:lvl1pPr>
          </a:lstStyle>
          <a:p>
            <a:pPr algn="r"/>
            <a:r>
              <a:rPr lang="nl-BE" sz="600" dirty="0">
                <a:latin typeface="Arial" pitchFamily="34" charset="0"/>
              </a:rPr>
              <a:t>connecting</a:t>
            </a:r>
          </a:p>
          <a:p>
            <a:pPr algn="r"/>
            <a:r>
              <a:rPr lang="nl-BE" sz="600" kern="1200" dirty="0">
                <a:latin typeface="Arial" pitchFamily="34" charset="0"/>
              </a:rPr>
              <a:t>the</a:t>
            </a:r>
            <a:r>
              <a:rPr lang="nl-BE" sz="600" dirty="0">
                <a:latin typeface="Arial" pitchFamily="34" charset="0"/>
              </a:rPr>
              <a:t> dots in</a:t>
            </a:r>
          </a:p>
          <a:p>
            <a:pPr algn="r"/>
            <a:r>
              <a:rPr lang="nl-BE" sz="600" dirty="0">
                <a:latin typeface="Arial" pitchFamily="34" charset="0"/>
              </a:rPr>
              <a:t>software</a:t>
            </a:r>
          </a:p>
          <a:p>
            <a:pPr algn="r"/>
            <a:r>
              <a:rPr lang="nl-BE" sz="600" dirty="0">
                <a:latin typeface="Arial" pitchFamily="34" charset="0"/>
              </a:rPr>
              <a:t>development</a:t>
            </a:r>
            <a:endParaRPr lang="nl-NL" sz="600" dirty="0">
              <a:latin typeface="Arial" pitchFamily="34" charset="0"/>
            </a:endParaRPr>
          </a:p>
        </p:txBody>
      </p:sp>
      <p:pic>
        <p:nvPicPr>
          <p:cNvPr id="7" name="Afbeelding 6" descr="Aginco_logo_neg_whit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66" y="6314610"/>
            <a:ext cx="1160681" cy="416386"/>
          </a:xfrm>
          <a:prstGeom prst="rect">
            <a:avLst/>
          </a:prstGeom>
        </p:spPr>
      </p:pic>
      <p:sp>
        <p:nvSpPr>
          <p:cNvPr id="10" name="Rechthoek 9"/>
          <p:cNvSpPr/>
          <p:nvPr/>
        </p:nvSpPr>
        <p:spPr>
          <a:xfrm>
            <a:off x="0" y="6662801"/>
            <a:ext cx="9143999" cy="19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 dirty="0">
              <a:solidFill>
                <a:srgbClr val="236192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60418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30412" y="565991"/>
            <a:ext cx="8083176" cy="382774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defRPr sz="2800" b="1" i="0">
                <a:solidFill>
                  <a:srgbClr val="23619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0"/>
          </p:nvPr>
        </p:nvSpPr>
        <p:spPr>
          <a:xfrm>
            <a:off x="530412" y="948765"/>
            <a:ext cx="8083176" cy="3466353"/>
          </a:xfrm>
          <a:prstGeom prst="rect">
            <a:avLst/>
          </a:prstGeom>
        </p:spPr>
        <p:txBody>
          <a:bodyPr vert="horz" lIns="0" tIns="280800" rIns="0" bIns="0"/>
          <a:lstStyle>
            <a:lvl1pPr marL="0" indent="0">
              <a:buNone/>
              <a:defRPr sz="20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1"/>
          </p:nvPr>
        </p:nvSpPr>
        <p:spPr>
          <a:xfrm>
            <a:off x="-67235" y="4938993"/>
            <a:ext cx="3092824" cy="1254125"/>
          </a:xfrm>
          <a:prstGeom prst="rect">
            <a:avLst/>
          </a:prstGeom>
        </p:spPr>
        <p:txBody>
          <a:bodyPr vert="horz"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5" name="Tijdelijke aanduiding voor afbeelding 4"/>
          <p:cNvSpPr>
            <a:spLocks noGrp="1"/>
          </p:cNvSpPr>
          <p:nvPr>
            <p:ph type="pic" sz="quarter" idx="12"/>
          </p:nvPr>
        </p:nvSpPr>
        <p:spPr>
          <a:xfrm>
            <a:off x="3025589" y="4938993"/>
            <a:ext cx="3092824" cy="1254125"/>
          </a:xfrm>
          <a:prstGeom prst="rect">
            <a:avLst/>
          </a:prstGeom>
        </p:spPr>
        <p:txBody>
          <a:bodyPr vert="horz"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6" name="Tijdelijke aanduiding voor afbeelding 4"/>
          <p:cNvSpPr>
            <a:spLocks noGrp="1"/>
          </p:cNvSpPr>
          <p:nvPr>
            <p:ph type="pic" sz="quarter" idx="13"/>
          </p:nvPr>
        </p:nvSpPr>
        <p:spPr>
          <a:xfrm>
            <a:off x="6118413" y="4938993"/>
            <a:ext cx="3092824" cy="1254125"/>
          </a:xfrm>
          <a:prstGeom prst="rect">
            <a:avLst/>
          </a:prstGeom>
        </p:spPr>
        <p:txBody>
          <a:bodyPr vert="horz"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2" name="Rechthoek 11"/>
          <p:cNvSpPr/>
          <p:nvPr/>
        </p:nvSpPr>
        <p:spPr>
          <a:xfrm>
            <a:off x="0" y="6662801"/>
            <a:ext cx="9143999" cy="19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 dirty="0">
              <a:solidFill>
                <a:srgbClr val="236192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79297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4506986"/>
            <a:ext cx="9144001" cy="2528047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0" y="6662801"/>
            <a:ext cx="9143999" cy="19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 dirty="0">
              <a:solidFill>
                <a:srgbClr val="236192"/>
              </a:solidFill>
              <a:latin typeface="Arial" pitchFamily="34" charset="0"/>
            </a:endParaRP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771123" y="1860699"/>
            <a:ext cx="7601754" cy="2274055"/>
          </a:xfrm>
          <a:prstGeom prst="rect">
            <a:avLst/>
          </a:prstGeom>
          <a:noFill/>
          <a:ln>
            <a:noFill/>
          </a:ln>
        </p:spPr>
        <p:txBody>
          <a:bodyPr vert="horz" wrap="square" lIns="504000" tIns="514800" rIns="504000" bIns="514800" anchor="ctr" anchorCtr="0"/>
          <a:lstStyle>
            <a:lvl1pPr algn="ctr">
              <a:defRPr sz="4000" b="1" i="0" baseline="0">
                <a:solidFill>
                  <a:srgbClr val="23619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l-BE" dirty="0"/>
              <a:t>Thank you</a:t>
            </a:r>
            <a:endParaRPr lang="nl-NL" dirty="0"/>
          </a:p>
        </p:txBody>
      </p:sp>
      <p:pic>
        <p:nvPicPr>
          <p:cNvPr id="6" name="Afbeelding 5" descr="ZINGA_LOGO_RG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1123" y="-2"/>
            <a:ext cx="1592650" cy="186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24743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0614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</p:sldLayoutIdLst>
  <p:transition>
    <p:fade thruBlk="1"/>
  </p:transition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hyperlink" Target="mailto:info@zinga-russia.ru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8.jpeg"/><Relationship Id="rId7" Type="http://schemas.openxmlformats.org/officeDocument/2006/relationships/image" Target="../media/image6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jpeg"/><Relationship Id="rId5" Type="http://schemas.openxmlformats.org/officeDocument/2006/relationships/image" Target="../media/image90.png"/><Relationship Id="rId4" Type="http://schemas.openxmlformats.org/officeDocument/2006/relationships/image" Target="../media/image8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6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9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7" Type="http://schemas.openxmlformats.org/officeDocument/2006/relationships/image" Target="../media/image109.emf"/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8.emf"/><Relationship Id="rId5" Type="http://schemas.openxmlformats.org/officeDocument/2006/relationships/image" Target="../media/image107.emf"/><Relationship Id="rId4" Type="http://schemas.openxmlformats.org/officeDocument/2006/relationships/image" Target="../media/image106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emf"/><Relationship Id="rId2" Type="http://schemas.openxmlformats.org/officeDocument/2006/relationships/image" Target="../media/image110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3.emf"/><Relationship Id="rId4" Type="http://schemas.openxmlformats.org/officeDocument/2006/relationships/image" Target="../media/image112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emf"/><Relationship Id="rId2" Type="http://schemas.openxmlformats.org/officeDocument/2006/relationships/image" Target="../media/image114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8.emf"/><Relationship Id="rId5" Type="http://schemas.openxmlformats.org/officeDocument/2006/relationships/image" Target="../media/image117.emf"/><Relationship Id="rId4" Type="http://schemas.openxmlformats.org/officeDocument/2006/relationships/image" Target="../media/image116.e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eg"/><Relationship Id="rId3" Type="http://schemas.openxmlformats.org/officeDocument/2006/relationships/image" Target="../media/image120.jpeg"/><Relationship Id="rId7" Type="http://schemas.openxmlformats.org/officeDocument/2006/relationships/image" Target="../media/image123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2.jpeg"/><Relationship Id="rId5" Type="http://schemas.openxmlformats.org/officeDocument/2006/relationships/image" Target="../media/image70.jpeg"/><Relationship Id="rId4" Type="http://schemas.openxmlformats.org/officeDocument/2006/relationships/image" Target="../media/image121.jpeg"/><Relationship Id="rId9" Type="http://schemas.openxmlformats.org/officeDocument/2006/relationships/image" Target="../media/image12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emf"/><Relationship Id="rId2" Type="http://schemas.openxmlformats.org/officeDocument/2006/relationships/image" Target="../media/image126.emf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7" Type="http://schemas.openxmlformats.org/officeDocument/2006/relationships/image" Target="../media/image144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141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8.jpeg"/><Relationship Id="rId4" Type="http://schemas.openxmlformats.org/officeDocument/2006/relationships/image" Target="../media/image14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1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6.png"/><Relationship Id="rId7" Type="http://schemas.openxmlformats.org/officeDocument/2006/relationships/image" Target="../media/image15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4"/>
          <p:cNvSpPr>
            <a:spLocks noGrp="1"/>
          </p:cNvSpPr>
          <p:nvPr>
            <p:ph type="title"/>
          </p:nvPr>
        </p:nvSpPr>
        <p:spPr bwMode="auto">
          <a:xfrm>
            <a:off x="683568" y="2852936"/>
            <a:ext cx="7834995" cy="452156"/>
          </a:xfrm>
          <a:noFill/>
          <a:ln>
            <a:miter lim="800000"/>
            <a:headEnd/>
            <a:tailEnd/>
          </a:ln>
        </p:spPr>
        <p:txBody>
          <a:bodyPr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8800" b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ZINGA</a:t>
            </a:r>
            <a:endParaRPr lang="nl-BE" sz="8800" b="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14" descr="Zinga 2005 photo referenties trip Australia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809" y="4695250"/>
            <a:ext cx="2521149" cy="1892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" descr="X:\REFERENTIES\1. Referenties per land\Morocco\_ Morocco - information\_MA-MA-PE-TA-Shell\2010.04.30 update\Zinga Shell Bac 12 05-04-2007 17-42-09.JPG"/>
          <p:cNvPicPr>
            <a:picLocks noChangeAspect="1" noChangeArrowheads="1"/>
          </p:cNvPicPr>
          <p:nvPr/>
        </p:nvPicPr>
        <p:blipFill>
          <a:blip r:embed="rId3" cstate="print"/>
          <a:srcRect t="2229" b="18387"/>
          <a:stretch>
            <a:fillRect/>
          </a:stretch>
        </p:blipFill>
        <p:spPr bwMode="auto">
          <a:xfrm>
            <a:off x="2819821" y="4699998"/>
            <a:ext cx="3175635" cy="1890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8" descr="C:\Users\filip.ZINGADOMEIN\Desktop\Picture 081.jpg"/>
          <p:cNvPicPr>
            <a:picLocks noChangeAspect="1" noChangeArrowheads="1"/>
          </p:cNvPicPr>
          <p:nvPr/>
        </p:nvPicPr>
        <p:blipFill>
          <a:blip r:embed="rId4" cstate="print"/>
          <a:srcRect b="10072"/>
          <a:stretch>
            <a:fillRect/>
          </a:stretch>
        </p:blipFill>
        <p:spPr bwMode="auto">
          <a:xfrm>
            <a:off x="5995456" y="4667651"/>
            <a:ext cx="2849498" cy="1920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7"/>
          <p:cNvSpPr txBox="1">
            <a:spLocks/>
          </p:cNvSpPr>
          <p:nvPr/>
        </p:nvSpPr>
        <p:spPr bwMode="auto">
          <a:xfrm>
            <a:off x="1635151" y="790062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dirty="0">
                <a:latin typeface="+mj-lt"/>
                <a:cs typeface="Times New Roman" panose="02020603050405020304" pitchFamily="18" charset="0"/>
              </a:rPr>
              <a:t>Работа частиц </a:t>
            </a:r>
            <a:r>
              <a:rPr lang="en-US" dirty="0">
                <a:latin typeface="+mj-lt"/>
                <a:cs typeface="Times New Roman" panose="02020603050405020304" pitchFamily="18" charset="0"/>
              </a:rPr>
              <a:t>ZINGA</a:t>
            </a:r>
            <a:endParaRPr lang="nl-BE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2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9053983"/>
              </p:ext>
            </p:extLst>
          </p:nvPr>
        </p:nvGraphicFramePr>
        <p:xfrm>
          <a:off x="1551545" y="3738134"/>
          <a:ext cx="143192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178" name="Photo Editor Photo" r:id="rId3" imgW="2514605" imgH="1892871" progId="">
                  <p:embed/>
                </p:oleObj>
              </mc:Choice>
              <mc:Fallback>
                <p:oleObj name="Photo Editor Photo" r:id="rId3" imgW="2514605" imgH="189287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1545" y="3738134"/>
                        <a:ext cx="1431925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Picture 410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111621" y="2667705"/>
            <a:ext cx="14319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463446"/>
              </p:ext>
            </p:extLst>
          </p:nvPr>
        </p:nvGraphicFramePr>
        <p:xfrm>
          <a:off x="5849037" y="2666355"/>
          <a:ext cx="143192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179" name="Photo Editor Photo" r:id="rId6" imgW="2514605" imgH="1892871" progId="">
                  <p:embed/>
                </p:oleObj>
              </mc:Choice>
              <mc:Fallback>
                <p:oleObj name="Photo Editor Photo" r:id="rId6" imgW="2514605" imgH="189287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9037" y="2666355"/>
                        <a:ext cx="1431925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410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4329" y="2666355"/>
            <a:ext cx="14319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466892" y="1637728"/>
            <a:ext cx="66247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>
                <a:latin typeface="+mj-lt"/>
              </a:rPr>
              <a:t>Основана на цинке, который защищён специальной смолой:</a:t>
            </a:r>
          </a:p>
          <a:p>
            <a:pPr>
              <a:defRPr/>
            </a:pPr>
            <a:r>
              <a:rPr lang="ru-RU" dirty="0">
                <a:latin typeface="+mj-lt"/>
              </a:rPr>
              <a:t>- Формирование гальванической пары</a:t>
            </a:r>
          </a:p>
          <a:p>
            <a:pPr>
              <a:defRPr/>
            </a:pPr>
            <a:r>
              <a:rPr lang="ru-RU" dirty="0">
                <a:latin typeface="+mj-lt"/>
              </a:rPr>
              <a:t>- Создание дополнительной защиты</a:t>
            </a:r>
            <a:endParaRPr lang="en-US" dirty="0">
              <a:latin typeface="+mj-lt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858051" y="4060593"/>
            <a:ext cx="32248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>
                <a:latin typeface="+mj-lt"/>
              </a:rPr>
              <a:t>Частицы цинка имеют особую форму: </a:t>
            </a:r>
          </a:p>
          <a:p>
            <a:pPr>
              <a:defRPr/>
            </a:pPr>
            <a:r>
              <a:rPr lang="ru-RU" dirty="0">
                <a:latin typeface="+mj-lt"/>
              </a:rPr>
              <a:t>- Увеличена поверхность контакта</a:t>
            </a:r>
          </a:p>
          <a:p>
            <a:pPr>
              <a:defRPr/>
            </a:pPr>
            <a:r>
              <a:rPr lang="ru-RU" dirty="0">
                <a:latin typeface="+mj-lt"/>
              </a:rPr>
              <a:t>- Лучшее сцепление частиц между собой</a:t>
            </a:r>
            <a:endParaRPr lang="en-US" dirty="0">
              <a:latin typeface="+mj-lt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79512" y="5289248"/>
            <a:ext cx="58192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>
                <a:latin typeface="+mj-lt"/>
              </a:rPr>
              <a:t>Характеристики: </a:t>
            </a:r>
          </a:p>
          <a:p>
            <a:pPr>
              <a:defRPr/>
            </a:pPr>
            <a:r>
              <a:rPr lang="ru-RU" dirty="0">
                <a:latin typeface="+mj-lt"/>
              </a:rPr>
              <a:t>- 96% цинка в сухом слое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ZINGA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Franklin Gothic Medium" panose="020B0603020102020204" pitchFamily="34" charset="0"/>
            </a:endParaRPr>
          </a:p>
          <a:p>
            <a:pPr>
              <a:defRPr/>
            </a:pPr>
            <a:r>
              <a:rPr lang="ru-RU" dirty="0">
                <a:latin typeface="+mj-lt"/>
              </a:rPr>
              <a:t>- Очень большое количество металлического цинка</a:t>
            </a:r>
          </a:p>
          <a:p>
            <a:pPr>
              <a:defRPr/>
            </a:pPr>
            <a:r>
              <a:rPr lang="ru-RU" dirty="0">
                <a:latin typeface="+mj-lt"/>
              </a:rPr>
              <a:t>- Очень высокая чистота гранул цинка (99,995%)</a:t>
            </a:r>
            <a:endParaRPr lang="en-US" dirty="0">
              <a:latin typeface="+mj-lt"/>
            </a:endParaRPr>
          </a:p>
        </p:txBody>
      </p:sp>
      <p:pic>
        <p:nvPicPr>
          <p:cNvPr id="27" name="Picture 410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800000">
            <a:off x="4416254" y="3738134"/>
            <a:ext cx="14319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42659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295806" y="1947020"/>
            <a:ext cx="370012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latin typeface="+mj-lt"/>
              </a:rPr>
              <a:t>Активная катодная гальваническая защита: </a:t>
            </a:r>
          </a:p>
          <a:p>
            <a:pPr>
              <a:defRPr/>
            </a:pPr>
            <a:r>
              <a:rPr lang="en-US" sz="1600" dirty="0">
                <a:latin typeface="+mj-lt"/>
              </a:rPr>
              <a:t>→  </a:t>
            </a:r>
            <a:r>
              <a:rPr lang="ru-RU" sz="1600" dirty="0">
                <a:latin typeface="+mj-lt"/>
              </a:rPr>
              <a:t>Очень высокое содержание цинка</a:t>
            </a:r>
            <a:r>
              <a:rPr lang="en-US" sz="1600" dirty="0">
                <a:latin typeface="+mj-lt"/>
              </a:rPr>
              <a:t>(96%)</a:t>
            </a:r>
          </a:p>
          <a:p>
            <a:pPr>
              <a:defRPr/>
            </a:pPr>
            <a:r>
              <a:rPr lang="en-US" sz="1600" dirty="0">
                <a:latin typeface="+mj-lt"/>
              </a:rPr>
              <a:t>~ </a:t>
            </a:r>
            <a:r>
              <a:rPr lang="ru-RU" sz="1600" dirty="0">
                <a:latin typeface="+mj-lt"/>
              </a:rPr>
              <a:t>горячая гальванизация и металлизация</a:t>
            </a:r>
          </a:p>
          <a:p>
            <a:pPr>
              <a:defRPr/>
            </a:pPr>
            <a:r>
              <a:rPr lang="en-US" sz="1600" dirty="0">
                <a:latin typeface="+mj-lt"/>
              </a:rPr>
              <a:t>→ 1/3 </a:t>
            </a:r>
            <a:r>
              <a:rPr lang="ru-RU" sz="1600" dirty="0">
                <a:latin typeface="+mj-lt"/>
              </a:rPr>
              <a:t>скорости коррозии горячей гальванизации </a:t>
            </a:r>
            <a:r>
              <a:rPr lang="en-US" sz="1600" dirty="0">
                <a:latin typeface="+mj-lt"/>
              </a:rPr>
              <a:t>(BNF Fulmer 1992)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259632" y="4222705"/>
            <a:ext cx="23042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dirty="0">
                <a:latin typeface="+mj-lt"/>
              </a:rPr>
              <a:t>Слой </a:t>
            </a:r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ZINGA</a:t>
            </a: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ru-RU" sz="1200" dirty="0">
                <a:latin typeface="+mj-lt"/>
              </a:rPr>
              <a:t>под микроскопом</a:t>
            </a:r>
            <a:endParaRPr lang="en-US" sz="1200" dirty="0">
              <a:latin typeface="+mj-lt"/>
            </a:endParaRPr>
          </a:p>
        </p:txBody>
      </p:sp>
      <p:pic>
        <p:nvPicPr>
          <p:cNvPr id="10" name="Picture 7" descr="C:\Users\filip.ZINGADOMEIN\Desktop\Zinga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499704"/>
            <a:ext cx="4679826" cy="2013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S:\SECRETARIAAT\Testen\Lopende testen\Evolutie geaccelereerde corrosie met en zonder ZINGA\Foto's\Day 11\fs none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5F7"/>
              </a:clrFrom>
              <a:clrTo>
                <a:srgbClr val="F5F5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87060" y="604651"/>
            <a:ext cx="1564525" cy="241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S:\SECRETARIAAT\Testen\Lopende testen\Evolutie geaccelereerde corrosie met en zonder ZINGA\Foto's\Day 11\fs wide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DDDDD5"/>
              </a:clrFrom>
              <a:clrTo>
                <a:srgbClr val="DDDDD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64963" y="624233"/>
            <a:ext cx="153100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3836894" y="3015613"/>
            <a:ext cx="258714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50" dirty="0">
                <a:latin typeface="+mj-lt"/>
              </a:rPr>
              <a:t>Пластина была покрыта </a:t>
            </a:r>
            <a:r>
              <a:rPr lang="en-US" sz="105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ZINGA</a:t>
            </a:r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ru-RU" sz="1050" dirty="0">
                <a:latin typeface="+mj-lt"/>
              </a:rPr>
              <a:t>(за исключением 2см полосы в середине)</a:t>
            </a:r>
            <a:endParaRPr lang="en-US" sz="1050" dirty="0"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25257" y="289846"/>
            <a:ext cx="45365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00" dirty="0">
                <a:latin typeface="+mj-lt"/>
              </a:rPr>
              <a:t>Спустя 14 дней после погружения металлической пластины в воду</a:t>
            </a:r>
            <a:endParaRPr lang="en-US" sz="1100" dirty="0">
              <a:latin typeface="+mj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255605" y="3045659"/>
            <a:ext cx="202743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50" dirty="0">
                <a:latin typeface="+mj-lt"/>
              </a:rPr>
              <a:t>Пластина не покрыта ничем</a:t>
            </a:r>
            <a:endParaRPr lang="en-US" sz="1050" dirty="0">
              <a:latin typeface="+mj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85605" y="3645024"/>
            <a:ext cx="370012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latin typeface="+mj-lt"/>
              </a:rPr>
              <a:t>Пассивная барьерная защита</a:t>
            </a:r>
            <a:endParaRPr lang="en-US" sz="1600" dirty="0">
              <a:latin typeface="+mj-lt"/>
            </a:endParaRPr>
          </a:p>
          <a:p>
            <a:pPr>
              <a:defRPr/>
            </a:pPr>
            <a:r>
              <a:rPr lang="en-US" sz="1600" dirty="0">
                <a:latin typeface="+mj-lt"/>
              </a:rPr>
              <a:t>→ </a:t>
            </a:r>
            <a:r>
              <a:rPr lang="ru-RU" sz="1600" dirty="0">
                <a:latin typeface="+mj-lt"/>
              </a:rPr>
              <a:t>Соли цинка на поверхности</a:t>
            </a:r>
            <a:endParaRPr lang="en-US" sz="1600" dirty="0">
              <a:latin typeface="+mj-lt"/>
            </a:endParaRPr>
          </a:p>
          <a:p>
            <a:pPr>
              <a:defRPr/>
            </a:pPr>
            <a:r>
              <a:rPr lang="en-US" sz="1600" dirty="0">
                <a:latin typeface="+mj-lt"/>
              </a:rPr>
              <a:t>~ </a:t>
            </a:r>
            <a:r>
              <a:rPr lang="ru-RU" sz="1600" dirty="0">
                <a:latin typeface="+mj-lt"/>
              </a:rPr>
              <a:t>Антикоррозионные ЛКМ</a:t>
            </a:r>
            <a:endParaRPr lang="en-US" sz="1600" dirty="0">
              <a:latin typeface="+mj-lt"/>
            </a:endParaRPr>
          </a:p>
          <a:p>
            <a:pPr>
              <a:defRPr/>
            </a:pPr>
            <a:endParaRPr lang="en-US" sz="1600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dirty="0">
                <a:latin typeface="+mj-lt"/>
              </a:rPr>
              <a:t>Однокомпонентное органическое цинковое покрытие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ru-RU" sz="1600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ZINGA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 – это не краска!</a:t>
            </a:r>
            <a:endParaRPr lang="ru-RU" sz="1600" dirty="0">
              <a:latin typeface="+mj-lt"/>
            </a:endParaRPr>
          </a:p>
          <a:p>
            <a:pPr>
              <a:defRPr/>
            </a:pPr>
            <a:r>
              <a:rPr lang="ru-RU" sz="1600" dirty="0">
                <a:latin typeface="+mj-lt"/>
              </a:rPr>
              <a:t>- Не закупоривает металл</a:t>
            </a:r>
          </a:p>
          <a:p>
            <a:pPr>
              <a:defRPr/>
            </a:pPr>
            <a:r>
              <a:rPr lang="ru-RU" sz="1600" dirty="0">
                <a:latin typeface="+mj-lt"/>
              </a:rPr>
              <a:t>- Не шелушится и не отдирается</a:t>
            </a:r>
          </a:p>
          <a:p>
            <a:pPr>
              <a:defRPr/>
            </a:pPr>
            <a:r>
              <a:rPr lang="ru-RU" sz="1600" dirty="0">
                <a:latin typeface="+mj-lt"/>
              </a:rPr>
              <a:t>- Не крошится и не отслаивается</a:t>
            </a:r>
          </a:p>
        </p:txBody>
      </p:sp>
    </p:spTree>
    <p:extLst>
      <p:ext uri="{BB962C8B-B14F-4D97-AF65-F5344CB8AC3E}">
        <p14:creationId xmlns:p14="http://schemas.microsoft.com/office/powerpoint/2010/main" val="10090745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ep 26"/>
          <p:cNvGrpSpPr/>
          <p:nvPr/>
        </p:nvGrpSpPr>
        <p:grpSpPr>
          <a:xfrm>
            <a:off x="0" y="0"/>
            <a:ext cx="9152059" cy="6700506"/>
            <a:chOff x="0" y="1268760"/>
            <a:chExt cx="9144000" cy="5143500"/>
          </a:xfrm>
        </p:grpSpPr>
        <p:pic>
          <p:nvPicPr>
            <p:cNvPr id="19" name="Afbeelding 18" descr="vlcsnap-2014-11-21-12h31m19s195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68760"/>
              <a:ext cx="9144000" cy="5143500"/>
            </a:xfrm>
            <a:prstGeom prst="rect">
              <a:avLst/>
            </a:prstGeom>
          </p:spPr>
        </p:pic>
        <p:pic>
          <p:nvPicPr>
            <p:cNvPr id="25" name="Afbeelding 24" descr="ZINGA_LOGO_RGB.jpg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lum bright="-10000"/>
            </a:blip>
            <a:stretch>
              <a:fillRect/>
            </a:stretch>
          </p:blipFill>
          <p:spPr>
            <a:xfrm>
              <a:off x="395537" y="1440000"/>
              <a:ext cx="493022" cy="576000"/>
            </a:xfrm>
            <a:prstGeom prst="rect">
              <a:avLst/>
            </a:prstGeom>
            <a:effectLst>
              <a:glow rad="101600">
                <a:schemeClr val="bg1">
                  <a:alpha val="60000"/>
                </a:schemeClr>
              </a:glow>
              <a:innerShdw blurRad="114300">
                <a:prstClr val="black">
                  <a:alpha val="4000"/>
                </a:prstClr>
              </a:innerShdw>
            </a:effectLst>
            <a:scene3d>
              <a:camera prst="orthographicFront"/>
              <a:lightRig rig="threePt" dir="t"/>
            </a:scene3d>
            <a:sp3d extrusionH="76200">
              <a:extrusionClr>
                <a:schemeClr val="bg1"/>
              </a:extrusionClr>
            </a:sp3d>
          </p:spPr>
        </p:pic>
      </p:grpSp>
      <p:grpSp>
        <p:nvGrpSpPr>
          <p:cNvPr id="32" name="Groep 31"/>
          <p:cNvGrpSpPr/>
          <p:nvPr/>
        </p:nvGrpSpPr>
        <p:grpSpPr>
          <a:xfrm>
            <a:off x="1" y="44624"/>
            <a:ext cx="9149070" cy="6655882"/>
            <a:chOff x="0" y="1268760"/>
            <a:chExt cx="9144000" cy="5143500"/>
          </a:xfrm>
        </p:grpSpPr>
        <p:pic>
          <p:nvPicPr>
            <p:cNvPr id="23" name="Afbeelding 22" descr="vlcsnap-2014-11-21-12h32m50s84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268760"/>
              <a:ext cx="9144000" cy="5143500"/>
            </a:xfrm>
            <a:prstGeom prst="rect">
              <a:avLst/>
            </a:prstGeom>
          </p:spPr>
        </p:pic>
        <p:pic>
          <p:nvPicPr>
            <p:cNvPr id="31" name="Afbeelding 30" descr="ZINGA_LOGO_RGB.jpg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lum bright="-10000"/>
            </a:blip>
            <a:stretch>
              <a:fillRect/>
            </a:stretch>
          </p:blipFill>
          <p:spPr>
            <a:xfrm>
              <a:off x="395536" y="1440000"/>
              <a:ext cx="493022" cy="576000"/>
            </a:xfrm>
            <a:prstGeom prst="rect">
              <a:avLst/>
            </a:prstGeom>
            <a:effectLst>
              <a:glow rad="101600">
                <a:schemeClr val="bg1">
                  <a:alpha val="60000"/>
                </a:schemeClr>
              </a:glow>
              <a:innerShdw blurRad="114300">
                <a:prstClr val="black">
                  <a:alpha val="4000"/>
                </a:prstClr>
              </a:innerShdw>
            </a:effectLst>
            <a:scene3d>
              <a:camera prst="orthographicFront"/>
              <a:lightRig rig="threePt" dir="t"/>
            </a:scene3d>
            <a:sp3d extrusionH="76200">
              <a:extrusionClr>
                <a:schemeClr val="bg1"/>
              </a:extrusionClr>
            </a:sp3d>
          </p:spPr>
        </p:pic>
      </p:grpSp>
      <p:grpSp>
        <p:nvGrpSpPr>
          <p:cNvPr id="33" name="Groep 32"/>
          <p:cNvGrpSpPr/>
          <p:nvPr/>
        </p:nvGrpSpPr>
        <p:grpSpPr>
          <a:xfrm>
            <a:off x="-2987" y="-2187"/>
            <a:ext cx="9152057" cy="6702693"/>
            <a:chOff x="-2984" y="1267081"/>
            <a:chExt cx="9146984" cy="5145179"/>
          </a:xfrm>
        </p:grpSpPr>
        <p:pic>
          <p:nvPicPr>
            <p:cNvPr id="24" name="Afbeelding 23" descr="vlcsnap-2014-11-21-12h33m26s195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2984" y="1267081"/>
              <a:ext cx="9146984" cy="5145179"/>
            </a:xfrm>
            <a:prstGeom prst="rect">
              <a:avLst/>
            </a:prstGeom>
          </p:spPr>
        </p:pic>
        <p:pic>
          <p:nvPicPr>
            <p:cNvPr id="30" name="Afbeelding 29" descr="ZINGA_LOGO_RGB.jpg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lum bright="-10000"/>
            </a:blip>
            <a:stretch>
              <a:fillRect/>
            </a:stretch>
          </p:blipFill>
          <p:spPr>
            <a:xfrm>
              <a:off x="395536" y="1440000"/>
              <a:ext cx="493022" cy="576000"/>
            </a:xfrm>
            <a:prstGeom prst="rect">
              <a:avLst/>
            </a:prstGeom>
            <a:effectLst>
              <a:glow rad="101600">
                <a:schemeClr val="bg1">
                  <a:alpha val="60000"/>
                </a:schemeClr>
              </a:glow>
              <a:innerShdw blurRad="114300">
                <a:prstClr val="black">
                  <a:alpha val="4000"/>
                </a:prstClr>
              </a:innerShdw>
            </a:effectLst>
            <a:scene3d>
              <a:camera prst="orthographicFront"/>
              <a:lightRig rig="threePt" dir="t"/>
            </a:scene3d>
            <a:sp3d extrusionH="76200">
              <a:extrusionClr>
                <a:schemeClr val="bg1"/>
              </a:extrusionClr>
            </a:sp3d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2"/>
          <p:cNvSpPr>
            <a:spLocks noGrp="1"/>
          </p:cNvSpPr>
          <p:nvPr>
            <p:ph type="title"/>
          </p:nvPr>
        </p:nvSpPr>
        <p:spPr bwMode="auto">
          <a:xfrm>
            <a:off x="771122" y="3120860"/>
            <a:ext cx="7834995" cy="452156"/>
          </a:xfrm>
          <a:noFill/>
          <a:ln>
            <a:miter lim="800000"/>
            <a:headEnd/>
            <a:tailEnd/>
          </a:ln>
        </p:spPr>
        <p:txBody>
          <a:bodyPr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5400" dirty="0">
                <a:latin typeface="+mj-lt"/>
              </a:rPr>
              <a:t>Преимущества </a:t>
            </a:r>
            <a:r>
              <a:rPr lang="en-US" sz="5400" dirty="0">
                <a:latin typeface="+mj-lt"/>
              </a:rPr>
              <a:t>ZINGA</a:t>
            </a:r>
            <a:endParaRPr lang="nl-BE" sz="5400" dirty="0"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-108520" y="2132235"/>
            <a:ext cx="5184576" cy="4104456"/>
          </a:xfrm>
        </p:spPr>
        <p:txBody>
          <a:bodyPr/>
          <a:lstStyle/>
          <a:p>
            <a:pPr marL="731838" lvl="1">
              <a:spcBef>
                <a:spcPts val="0"/>
              </a:spcBef>
              <a:buFont typeface="Wingdings" panose="05000000000000000000" pitchFamily="2" charset="2"/>
              <a:buChar char="q"/>
              <a:defRPr/>
            </a:pPr>
            <a:r>
              <a:rPr lang="ru-RU" sz="1600" dirty="0">
                <a:solidFill>
                  <a:srgbClr val="000000"/>
                </a:solidFill>
                <a:latin typeface="+mj-lt"/>
                <a:cs typeface="Arial" pitchFamily="34" charset="0"/>
              </a:rPr>
              <a:t>Удобное нанесение на месте и в цеху</a:t>
            </a:r>
            <a:r>
              <a:rPr lang="en-US" sz="1600" dirty="0">
                <a:solidFill>
                  <a:srgbClr val="000000"/>
                </a:solidFill>
                <a:latin typeface="+mj-lt"/>
                <a:cs typeface="Arial" pitchFamily="34" charset="0"/>
              </a:rPr>
              <a:t> (</a:t>
            </a:r>
            <a:r>
              <a:rPr lang="x-none" sz="16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ZINGA</a:t>
            </a:r>
            <a:r>
              <a:rPr lang="ru-RU" sz="1600" dirty="0" err="1">
                <a:solidFill>
                  <a:srgbClr val="000000"/>
                </a:solidFill>
                <a:latin typeface="+mj-lt"/>
                <a:cs typeface="Arial" pitchFamily="34" charset="0"/>
              </a:rPr>
              <a:t>низация</a:t>
            </a:r>
            <a:r>
              <a:rPr lang="ru-RU" sz="1600" dirty="0">
                <a:solidFill>
                  <a:srgbClr val="000000"/>
                </a:solidFill>
                <a:latin typeface="+mj-lt"/>
                <a:cs typeface="Arial" pitchFamily="34" charset="0"/>
              </a:rPr>
              <a:t>):</a:t>
            </a:r>
            <a:endParaRPr lang="en-US" sz="16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731838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000000"/>
                </a:solidFill>
                <a:latin typeface="+mj-lt"/>
                <a:cs typeface="Arial" pitchFamily="34" charset="0"/>
              </a:rPr>
              <a:t>Кистью, валиком, распылителем (обычным или безвоздушным), окрасочными перчатками;</a:t>
            </a:r>
          </a:p>
          <a:p>
            <a:pPr marL="731838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000000"/>
                </a:solidFill>
                <a:latin typeface="+mj-lt"/>
                <a:cs typeface="Arial" pitchFamily="34" charset="0"/>
              </a:rPr>
              <a:t>Покрытие можно наносить на месте, даже не имея специальных навыков.</a:t>
            </a:r>
          </a:p>
          <a:p>
            <a:pPr marL="731838" lvl="1">
              <a:spcBef>
                <a:spcPts val="0"/>
              </a:spcBef>
              <a:buFont typeface="Wingdings" panose="05000000000000000000" pitchFamily="2" charset="2"/>
              <a:buChar char="q"/>
              <a:defRPr/>
            </a:pPr>
            <a:endParaRPr lang="ru-RU" sz="16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731838" lvl="1">
              <a:spcBef>
                <a:spcPts val="0"/>
              </a:spcBef>
              <a:buFont typeface="Wingdings" panose="05000000000000000000" pitchFamily="2" charset="2"/>
              <a:buChar char="q"/>
              <a:defRPr/>
            </a:pPr>
            <a:r>
              <a:rPr lang="ru-RU" sz="1600" dirty="0">
                <a:solidFill>
                  <a:srgbClr val="000000"/>
                </a:solidFill>
                <a:latin typeface="+mj-lt"/>
                <a:cs typeface="Arial" pitchFamily="34" charset="0"/>
              </a:rPr>
              <a:t>Покрытие допустимо наносить в различных погодных условиях:</a:t>
            </a:r>
          </a:p>
          <a:p>
            <a:pPr marL="731838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000000"/>
                </a:solidFill>
                <a:latin typeface="+mj-lt"/>
                <a:cs typeface="Arial" pitchFamily="34" charset="0"/>
              </a:rPr>
              <a:t>При относительной влажности &lt;95%;</a:t>
            </a:r>
          </a:p>
          <a:p>
            <a:pPr marL="731838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000000"/>
                </a:solidFill>
                <a:latin typeface="+mj-lt"/>
                <a:cs typeface="Arial" pitchFamily="34" charset="0"/>
              </a:rPr>
              <a:t>При температуре от -15° до +50°С.</a:t>
            </a:r>
          </a:p>
          <a:p>
            <a:pPr marL="627063" lvl="1" indent="-180975">
              <a:spcBef>
                <a:spcPts val="0"/>
              </a:spcBef>
              <a:buNone/>
              <a:defRPr/>
            </a:pPr>
            <a:endParaRPr lang="ru-RU" sz="16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731838" lvl="1">
              <a:spcBef>
                <a:spcPts val="0"/>
              </a:spcBef>
              <a:buFont typeface="Wingdings" panose="05000000000000000000" pitchFamily="2" charset="2"/>
              <a:buChar char="q"/>
              <a:defRPr/>
            </a:pPr>
            <a:r>
              <a:rPr lang="ru-RU" sz="1600" dirty="0">
                <a:solidFill>
                  <a:srgbClr val="000000"/>
                </a:solidFill>
                <a:latin typeface="+mj-lt"/>
                <a:cs typeface="Arial" pitchFamily="34" charset="0"/>
              </a:rPr>
              <a:t>При нанесении в данных условиях:</a:t>
            </a:r>
          </a:p>
          <a:p>
            <a:pPr marL="731838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000000"/>
                </a:solidFill>
                <a:latin typeface="+mj-lt"/>
                <a:cs typeface="Arial" pitchFamily="34" charset="0"/>
              </a:rPr>
              <a:t>Покрытие не деформируется;</a:t>
            </a:r>
          </a:p>
          <a:p>
            <a:pPr marL="731838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000000"/>
                </a:solidFill>
                <a:latin typeface="+mj-lt"/>
                <a:cs typeface="Arial" pitchFamily="34" charset="0"/>
              </a:rPr>
              <a:t>Снижаются </a:t>
            </a:r>
            <a:r>
              <a:rPr lang="ru-RU" sz="1600" dirty="0" err="1">
                <a:solidFill>
                  <a:srgbClr val="000000"/>
                </a:solidFill>
                <a:latin typeface="+mj-lt"/>
                <a:cs typeface="Arial" pitchFamily="34" charset="0"/>
              </a:rPr>
              <a:t>энергопотери</a:t>
            </a:r>
            <a:r>
              <a:rPr lang="ru-RU" sz="1600" dirty="0">
                <a:solidFill>
                  <a:srgbClr val="000000"/>
                </a:solidFill>
                <a:latin typeface="+mj-lt"/>
                <a:cs typeface="Arial" pitchFamily="34" charset="0"/>
              </a:rPr>
              <a:t>. </a:t>
            </a: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/>
          <a:srcRect l="5607" t="12270" r="6982" b="22762"/>
          <a:stretch>
            <a:fillRect/>
          </a:stretch>
        </p:blipFill>
        <p:spPr bwMode="auto">
          <a:xfrm>
            <a:off x="5292080" y="1381622"/>
            <a:ext cx="3096656" cy="21481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Picture 35" descr="C:\Users\filip.ZINGADOMEIN\Desktop\Picture 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4184463"/>
            <a:ext cx="3096656" cy="23204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4" name="Titel 7"/>
          <p:cNvSpPr txBox="1">
            <a:spLocks/>
          </p:cNvSpPr>
          <p:nvPr/>
        </p:nvSpPr>
        <p:spPr bwMode="auto">
          <a:xfrm>
            <a:off x="755576" y="692696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dirty="0">
                <a:latin typeface="+mj-lt"/>
                <a:cs typeface="Times New Roman" panose="02020603050405020304" pitchFamily="18" charset="0"/>
              </a:rPr>
              <a:t>Нанесение</a:t>
            </a:r>
            <a:endParaRPr lang="nl-BE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16016" y="3626076"/>
            <a:ext cx="38164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7063" lvl="1" indent="-180975">
              <a:spcBef>
                <a:spcPts val="0"/>
              </a:spcBef>
              <a:buNone/>
              <a:defRPr/>
            </a:pP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  <a:cs typeface="Arial" pitchFamily="34" charset="0"/>
              </a:rPr>
              <a:t>ZINGA</a:t>
            </a:r>
            <a:r>
              <a:rPr lang="ru-RU" sz="1200" dirty="0">
                <a:solidFill>
                  <a:srgbClr val="000000"/>
                </a:solidFill>
                <a:latin typeface="+mj-lt"/>
                <a:cs typeface="Arial" pitchFamily="34" charset="0"/>
              </a:rPr>
              <a:t> применяется как в качестве системы НОВОГО покрытия, так и РЕМОНТНОГО.</a:t>
            </a:r>
            <a:endParaRPr lang="ru-RU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169705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116644" y="1988841"/>
            <a:ext cx="6012268" cy="3989579"/>
          </a:xfrm>
        </p:spPr>
        <p:txBody>
          <a:bodyPr/>
          <a:lstStyle/>
          <a:p>
            <a:pPr marL="285750" indent="-285750" algn="l" eaLnBrk="1" fontAlgn="auto" hangingPunct="1">
              <a:spcAft>
                <a:spcPct val="0"/>
              </a:spcAft>
              <a:buFont typeface="Wingdings" panose="05000000000000000000" pitchFamily="2" charset="2"/>
              <a:buChar char="q"/>
              <a:defRPr b="0" i="0"/>
            </a:pPr>
            <a:r>
              <a:rPr lang="ru-RU" sz="1800" dirty="0">
                <a:solidFill>
                  <a:schemeClr val="tx1"/>
                </a:solidFill>
                <a:latin typeface="+mj-lt"/>
              </a:rPr>
              <a:t>Быстрое</a:t>
            </a:r>
            <a:r>
              <a:rPr lang="x-none" sz="1800" dirty="0">
                <a:solidFill>
                  <a:schemeClr val="tx1"/>
                </a:solidFill>
                <a:latin typeface="+mj-lt"/>
              </a:rPr>
              <a:t> время 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высыхания:</a:t>
            </a:r>
            <a:endParaRPr lang="x-none" sz="1800" dirty="0">
              <a:solidFill>
                <a:schemeClr val="tx1"/>
              </a:solidFill>
              <a:latin typeface="+mj-lt"/>
            </a:endParaRPr>
          </a:p>
          <a:p>
            <a:pPr marL="731838" indent="-285750" algn="l" eaLnBrk="1" fontAlgn="auto" hangingPunct="1">
              <a:spcAft>
                <a:spcPct val="0"/>
              </a:spcAft>
              <a:buFont typeface="Arial" panose="020B0604020202020204" pitchFamily="34" charset="0"/>
              <a:buChar char="•"/>
              <a:defRPr b="0" i="0"/>
            </a:pPr>
            <a:r>
              <a:rPr lang="x-none" sz="1800" dirty="0">
                <a:solidFill>
                  <a:schemeClr val="tx1"/>
                </a:solidFill>
                <a:latin typeface="+mj-lt"/>
              </a:rPr>
              <a:t>Высыхание 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от пыли </a:t>
            </a:r>
            <a:r>
              <a:rPr lang="x-none" sz="1800" dirty="0">
                <a:solidFill>
                  <a:schemeClr val="tx1"/>
                </a:solidFill>
                <a:latin typeface="+mj-lt"/>
              </a:rPr>
              <a:t>за 10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-15</a:t>
            </a:r>
            <a:r>
              <a:rPr lang="x-none" sz="1800" dirty="0">
                <a:solidFill>
                  <a:schemeClr val="tx1"/>
                </a:solidFill>
                <a:latin typeface="+mj-lt"/>
              </a:rPr>
              <a:t> минут (20°C)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;</a:t>
            </a:r>
            <a:endParaRPr lang="x-none" sz="1800" dirty="0">
              <a:solidFill>
                <a:schemeClr val="tx1"/>
              </a:solidFill>
              <a:latin typeface="+mj-lt"/>
            </a:endParaRPr>
          </a:p>
          <a:p>
            <a:pPr marL="731838" indent="-285750" algn="l" eaLnBrk="1" fontAlgn="auto" hangingPunct="1">
              <a:spcAft>
                <a:spcPct val="0"/>
              </a:spcAft>
              <a:buFont typeface="Arial" panose="020B0604020202020204" pitchFamily="34" charset="0"/>
              <a:buChar char="•"/>
              <a:defRPr b="0" i="0"/>
            </a:pPr>
            <a:r>
              <a:rPr lang="x-none" sz="1800" dirty="0">
                <a:solidFill>
                  <a:schemeClr val="tx1"/>
                </a:solidFill>
                <a:latin typeface="+mj-lt"/>
              </a:rPr>
              <a:t>Второй слой </a:t>
            </a:r>
            <a:r>
              <a:rPr lang="x-none" sz="18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ZINGA</a:t>
            </a:r>
            <a:r>
              <a:rPr lang="x-none" sz="1800" dirty="0">
                <a:solidFill>
                  <a:schemeClr val="tx1"/>
                </a:solidFill>
                <a:latin typeface="+mj-lt"/>
              </a:rPr>
              <a:t>: 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уже через </a:t>
            </a:r>
            <a:r>
              <a:rPr lang="x-none" sz="1800" dirty="0">
                <a:solidFill>
                  <a:schemeClr val="tx1"/>
                </a:solidFill>
                <a:latin typeface="+mj-lt"/>
              </a:rPr>
              <a:t>1 час после высыхания на отлип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;</a:t>
            </a:r>
            <a:endParaRPr lang="x-none" sz="1800" dirty="0">
              <a:solidFill>
                <a:schemeClr val="tx1"/>
              </a:solidFill>
              <a:latin typeface="+mj-lt"/>
            </a:endParaRPr>
          </a:p>
          <a:p>
            <a:pPr marL="731838" indent="-285750" algn="l" eaLnBrk="1" fontAlgn="auto" hangingPunct="1">
              <a:spcAft>
                <a:spcPct val="0"/>
              </a:spcAft>
              <a:buFont typeface="Arial" panose="020B0604020202020204" pitchFamily="34" charset="0"/>
              <a:buChar char="•"/>
              <a:defRPr b="0" i="0"/>
            </a:pPr>
            <a:r>
              <a:rPr lang="ru-RU" sz="1800" dirty="0">
                <a:solidFill>
                  <a:schemeClr val="tx1"/>
                </a:solidFill>
                <a:latin typeface="+mj-lt"/>
              </a:rPr>
              <a:t>У конкурентных красок</a:t>
            </a:r>
            <a:r>
              <a:rPr lang="x-none" sz="1800" dirty="0">
                <a:solidFill>
                  <a:schemeClr val="tx1"/>
                </a:solidFill>
                <a:latin typeface="+mj-lt"/>
              </a:rPr>
              <a:t>: 6-24 часа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.</a:t>
            </a:r>
            <a:endParaRPr lang="x-none" sz="1800" dirty="0">
              <a:solidFill>
                <a:schemeClr val="tx1"/>
              </a:solidFill>
              <a:latin typeface="+mj-lt"/>
            </a:endParaRPr>
          </a:p>
          <a:p>
            <a:pPr marL="285750" indent="-285750" algn="l" eaLnBrk="1" fontAlgn="auto" hangingPunct="1">
              <a:spcAft>
                <a:spcPct val="0"/>
              </a:spcAft>
              <a:buFont typeface="Wingdings" panose="05000000000000000000" pitchFamily="2" charset="2"/>
              <a:buChar char="q"/>
              <a:defRPr b="0" i="0"/>
            </a:pPr>
            <a:r>
              <a:rPr lang="ru-RU" sz="1800" dirty="0">
                <a:solidFill>
                  <a:schemeClr val="tx1"/>
                </a:solidFill>
                <a:latin typeface="+mj-lt"/>
              </a:rPr>
              <a:t>Покрытие н</a:t>
            </a:r>
            <a:r>
              <a:rPr lang="x-none" sz="1800" dirty="0">
                <a:solidFill>
                  <a:schemeClr val="tx1"/>
                </a:solidFill>
                <a:latin typeface="+mj-lt"/>
              </a:rPr>
              <a:t>е отдирается, не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крошится:</a:t>
            </a:r>
            <a:endParaRPr lang="x-none" sz="1800" dirty="0">
              <a:solidFill>
                <a:schemeClr val="tx1"/>
              </a:solidFill>
              <a:latin typeface="+mj-lt"/>
            </a:endParaRPr>
          </a:p>
          <a:p>
            <a:pPr marL="731838" indent="-285750" algn="l" eaLnBrk="1" fontAlgn="auto" hangingPunct="1">
              <a:spcAft>
                <a:spcPct val="0"/>
              </a:spcAft>
              <a:buFont typeface="Arial" panose="020B0604020202020204" pitchFamily="34" charset="0"/>
              <a:buChar char="•"/>
              <a:defRPr b="0" i="0"/>
            </a:pPr>
            <a:r>
              <a:rPr lang="x-none" sz="1800" dirty="0">
                <a:solidFill>
                  <a:schemeClr val="tx1"/>
                </a:solidFill>
                <a:latin typeface="+mj-lt"/>
              </a:rPr>
              <a:t>Устойчиво к сжатию и 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деформации;</a:t>
            </a:r>
            <a:endParaRPr lang="x-none" sz="1800" dirty="0">
              <a:solidFill>
                <a:schemeClr val="tx1"/>
              </a:solidFill>
              <a:latin typeface="+mj-lt"/>
            </a:endParaRPr>
          </a:p>
          <a:p>
            <a:pPr marL="731838" indent="-285750" algn="l" eaLnBrk="1" fontAlgn="auto" hangingPunct="1">
              <a:spcAft>
                <a:spcPct val="0"/>
              </a:spcAft>
              <a:buFont typeface="Arial" panose="020B0604020202020204" pitchFamily="34" charset="0"/>
              <a:buChar char="•"/>
              <a:defRPr b="0" i="0"/>
            </a:pPr>
            <a:r>
              <a:rPr lang="x-none" sz="1800" dirty="0">
                <a:solidFill>
                  <a:schemeClr val="tx1"/>
                </a:solidFill>
                <a:latin typeface="+mj-lt"/>
              </a:rPr>
              <a:t>Не растрескивается благодаря эластичности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.</a:t>
            </a:r>
            <a:endParaRPr lang="x-none" sz="1800" dirty="0">
              <a:solidFill>
                <a:schemeClr val="tx1"/>
              </a:solidFill>
              <a:latin typeface="+mj-lt"/>
            </a:endParaRPr>
          </a:p>
          <a:p>
            <a:pPr marL="285750" indent="-285750" algn="l" eaLnBrk="1" fontAlgn="auto" hangingPunct="1">
              <a:spcAft>
                <a:spcPct val="0"/>
              </a:spcAft>
              <a:buFont typeface="Wingdings" panose="05000000000000000000" pitchFamily="2" charset="2"/>
              <a:buChar char="q"/>
              <a:defRPr b="0" i="0"/>
            </a:pPr>
            <a:r>
              <a:rPr lang="x-none" sz="1800" dirty="0">
                <a:solidFill>
                  <a:schemeClr val="tx1"/>
                </a:solidFill>
                <a:latin typeface="+mj-lt"/>
              </a:rPr>
              <a:t>Локальные повреждения легко устраняются</a:t>
            </a:r>
          </a:p>
          <a:p>
            <a:pPr marL="182563" indent="-6350" algn="l" eaLnBrk="1" fontAlgn="auto" hangingPunct="1">
              <a:spcAft>
                <a:spcPct val="0"/>
              </a:spcAft>
              <a:buFont typeface="Arial" pitchFamily="34" charset="0"/>
              <a:buNone/>
              <a:defRPr b="0" i="0"/>
            </a:pPr>
            <a:r>
              <a:rPr lang="x-none" sz="1800" dirty="0">
                <a:solidFill>
                  <a:schemeClr val="tx1"/>
                </a:solidFill>
                <a:latin typeface="+mj-lt"/>
              </a:rPr>
              <a:t>(например,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вследствие </a:t>
            </a:r>
            <a:r>
              <a:rPr lang="x-none" sz="1800" dirty="0">
                <a:solidFill>
                  <a:schemeClr val="tx1"/>
                </a:solidFill>
                <a:latin typeface="+mj-lt"/>
              </a:rPr>
              <a:t>транспортировки или высоких </a:t>
            </a:r>
            <a:r>
              <a:rPr lang="nl-BE" sz="1800" dirty="0">
                <a:solidFill>
                  <a:schemeClr val="tx1"/>
                </a:solidFill>
                <a:latin typeface="+mj-lt"/>
              </a:rPr>
              <a:t/>
            </a:r>
            <a:br>
              <a:rPr lang="nl-BE" sz="1800" dirty="0">
                <a:solidFill>
                  <a:schemeClr val="tx1"/>
                </a:solidFill>
                <a:latin typeface="+mj-lt"/>
              </a:rPr>
            </a:br>
            <a:r>
              <a:rPr lang="ru-RU" sz="1800" dirty="0">
                <a:solidFill>
                  <a:schemeClr val="tx1"/>
                </a:solidFill>
                <a:latin typeface="+mj-lt"/>
              </a:rPr>
              <a:t>механических</a:t>
            </a:r>
            <a:r>
              <a:rPr lang="x-none" sz="1800" dirty="0">
                <a:solidFill>
                  <a:schemeClr val="tx1"/>
                </a:solidFill>
                <a:latin typeface="+mj-lt"/>
              </a:rPr>
              <a:t> нагрузок).</a:t>
            </a:r>
          </a:p>
          <a:p>
            <a:pPr algn="l" eaLnBrk="1" fontAlgn="auto" hangingPunct="1">
              <a:spcAft>
                <a:spcPct val="0"/>
              </a:spcAft>
              <a:defRPr b="0" i="0"/>
            </a:pPr>
            <a:endParaRPr lang="nl-BE" sz="18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Picture 1" descr="X:\REFERENTIES\1. Referenties per land\Belgium\_ Belgium - Information\Inloox\Smulders Wind Mills\10688 - Q10 Luchterduinen (Zinga)\10688 - Q10 Luchterduinen (Zinga)\007 - Installation Sequence Pics\2014-07-31 14.47.06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>
          <a:xfrm>
            <a:off x="6128912" y="1988841"/>
            <a:ext cx="2772008" cy="3792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15"/>
          <p:cNvSpPr>
            <a:spLocks noChangeArrowheads="1"/>
          </p:cNvSpPr>
          <p:nvPr/>
        </p:nvSpPr>
        <p:spPr>
          <a:xfrm>
            <a:off x="6218722" y="5795135"/>
            <a:ext cx="2592388" cy="198438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/>
          <a:lstStyle/>
          <a:p>
            <a:pPr algn="ctr">
              <a:defRPr b="0" i="0"/>
            </a:pP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Свая </a:t>
            </a:r>
            <a:r>
              <a:rPr lang="ru-RU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ветрогенератора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 (Бельгия)</a:t>
            </a:r>
            <a:endParaRPr lang="x-none" sz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itel 7"/>
          <p:cNvSpPr txBox="1">
            <a:spLocks/>
          </p:cNvSpPr>
          <p:nvPr/>
        </p:nvSpPr>
        <p:spPr bwMode="auto">
          <a:xfrm>
            <a:off x="727934" y="692696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dirty="0">
                <a:latin typeface="+mj-lt"/>
                <a:cs typeface="Times New Roman" panose="02020603050405020304" pitchFamily="18" charset="0"/>
              </a:rPr>
              <a:t>Нанесение</a:t>
            </a:r>
            <a:endParaRPr lang="nl-BE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752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107504" y="1916832"/>
            <a:ext cx="8928992" cy="1888570"/>
          </a:xfrm>
        </p:spPr>
        <p:txBody>
          <a:bodyPr/>
          <a:lstStyle/>
          <a:p>
            <a:pPr marL="731838" lvl="1">
              <a:spcBef>
                <a:spcPts val="0"/>
              </a:spcBef>
              <a:buFont typeface="Wingdings" panose="05000000000000000000" pitchFamily="2" charset="2"/>
              <a:buChar char="q"/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С помощью </a:t>
            </a:r>
            <a:r>
              <a:rPr lang="x-none" sz="18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ZINGA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 можно восстанавливать оцинкованные конструкции:</a:t>
            </a:r>
          </a:p>
          <a:p>
            <a:pPr marL="731838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x-none" sz="18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ZINGA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 на </a:t>
            </a:r>
            <a:r>
              <a:rPr lang="x-none" sz="18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ZINGA</a:t>
            </a:r>
            <a:endParaRPr lang="ru-RU" sz="1800" b="1" dirty="0">
              <a:solidFill>
                <a:schemeClr val="accent5">
                  <a:lumMod val="50000"/>
                </a:schemeClr>
              </a:solidFill>
              <a:latin typeface="Franklin Gothic Medium" panose="020B0603020102020204" pitchFamily="34" charset="0"/>
            </a:endParaRPr>
          </a:p>
          <a:p>
            <a:pPr marL="731838"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x-none" sz="18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ZINGA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 на металлизированных конструкциях или </a:t>
            </a:r>
            <a:r>
              <a:rPr lang="ru-RU" sz="1800" dirty="0" err="1">
                <a:solidFill>
                  <a:srgbClr val="000000"/>
                </a:solidFill>
                <a:latin typeface="+mj-lt"/>
                <a:cs typeface="Arial" pitchFamily="34" charset="0"/>
              </a:rPr>
              <a:t>горячеоцинкованных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 поверхностях</a:t>
            </a:r>
          </a:p>
          <a:p>
            <a:pPr marL="731838" lvl="1">
              <a:spcBef>
                <a:spcPts val="0"/>
              </a:spcBef>
              <a:buFont typeface="Wingdings" panose="05000000000000000000" pitchFamily="2" charset="2"/>
              <a:buChar char="q"/>
              <a:defRPr/>
            </a:pPr>
            <a:endParaRPr lang="ru-RU" sz="18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731838" lvl="1" algn="just">
              <a:spcBef>
                <a:spcPts val="0"/>
              </a:spcBef>
              <a:buFont typeface="Wingdings" panose="05000000000000000000" pitchFamily="2" charset="2"/>
              <a:buChar char="q"/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Каждый новый слой </a:t>
            </a:r>
            <a:r>
              <a:rPr lang="x-none" sz="18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ZINGA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 идеально смешивается (гомогенизируется) с предыдущим. Все последующие слои образуют единый однородный слой </a:t>
            </a:r>
            <a:r>
              <a:rPr lang="x-none" sz="18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ZINGA</a:t>
            </a:r>
            <a: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731838" lvl="1">
              <a:spcBef>
                <a:spcPts val="0"/>
              </a:spcBef>
              <a:buFont typeface="Wingdings" panose="05000000000000000000" pitchFamily="2" charset="2"/>
              <a:buChar char="q"/>
              <a:defRPr/>
            </a:pPr>
            <a:endParaRPr lang="ru-RU" sz="1800" dirty="0">
              <a:solidFill>
                <a:srgbClr val="0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Titel 7"/>
          <p:cNvSpPr txBox="1">
            <a:spLocks/>
          </p:cNvSpPr>
          <p:nvPr/>
        </p:nvSpPr>
        <p:spPr bwMode="auto">
          <a:xfrm>
            <a:off x="674428" y="686172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dirty="0">
                <a:latin typeface="+mj-lt"/>
                <a:cs typeface="Times New Roman" panose="02020603050405020304" pitchFamily="18" charset="0"/>
              </a:rPr>
              <a:t>Гомогенность</a:t>
            </a:r>
            <a:endParaRPr lang="nl-BE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9" name="Picture 5" descr="T:\RAPPORTEN\Per land\Belgium\004. Blending of successive layers\info\004.Blending of successive layers ill.1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>
          <a:xfrm>
            <a:off x="674428" y="4365104"/>
            <a:ext cx="2224087" cy="1662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</p:pic>
      <p:pic>
        <p:nvPicPr>
          <p:cNvPr id="10" name="Picture 6" descr="T:\RAPPORTEN\Per land\Belgium\004. Blending of successive layers\info\004.Blending of successive layers ill.2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>
          <a:xfrm>
            <a:off x="3529663" y="4365104"/>
            <a:ext cx="2211388" cy="1666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</p:pic>
      <p:pic>
        <p:nvPicPr>
          <p:cNvPr id="11" name="Picture 7" descr="T:\RAPPORTEN\Per land\Belgium\004. Blending of successive layers\info\004.Blending of successive layers ill.3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>
          <a:xfrm>
            <a:off x="6372200" y="4365104"/>
            <a:ext cx="2214562" cy="1657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</p:pic>
      <p:sp>
        <p:nvSpPr>
          <p:cNvPr id="12" name="Rectangle 11"/>
          <p:cNvSpPr>
            <a:spLocks noChangeArrowheads="1"/>
          </p:cNvSpPr>
          <p:nvPr/>
        </p:nvSpPr>
        <p:spPr>
          <a:xfrm>
            <a:off x="674428" y="6077758"/>
            <a:ext cx="2224087" cy="411188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lIns="0" tIns="0" rIns="0" bIns="0"/>
          <a:lstStyle/>
          <a:p>
            <a:pPr algn="ctr">
              <a:defRPr b="0" i="0"/>
            </a:pPr>
            <a:r>
              <a:rPr lang="x-none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Частицы 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золота</a:t>
            </a:r>
            <a:r>
              <a:rPr lang="x-none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нанесли поверх основного слоя </a:t>
            </a:r>
            <a:r>
              <a:rPr lang="x-none" sz="11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ZINGA</a:t>
            </a:r>
            <a:endParaRPr lang="x-none" sz="1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>
          <a:xfrm>
            <a:off x="3529663" y="6077758"/>
            <a:ext cx="2211388" cy="411188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lIns="0" tIns="0" rIns="0" bIns="0"/>
          <a:lstStyle/>
          <a:p>
            <a:pPr algn="ctr">
              <a:defRPr b="0" i="0"/>
            </a:pPr>
            <a:r>
              <a:rPr lang="x-none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Частицы </a:t>
            </a:r>
            <a:r>
              <a:rPr lang="ru-RU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золота</a:t>
            </a:r>
            <a:r>
              <a:rPr lang="x-none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смешиваются  между старым и новым слоем</a:t>
            </a:r>
            <a:r>
              <a:rPr lang="x-none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x-none" sz="105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ZINGA</a:t>
            </a:r>
            <a:endParaRPr lang="x-none" sz="105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>
          <a:xfrm>
            <a:off x="6372198" y="6077758"/>
            <a:ext cx="2214563" cy="411188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lIns="0" tIns="0" rIns="0" bIns="0"/>
          <a:lstStyle/>
          <a:p>
            <a:pPr algn="ctr">
              <a:defRPr b="0" i="0"/>
            </a:pPr>
            <a:r>
              <a:rPr lang="x-none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Частицы </a:t>
            </a:r>
            <a:r>
              <a:rPr lang="ru-RU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золота</a:t>
            </a:r>
            <a:r>
              <a:rPr lang="x-none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не смешиваются  между слоями обычной эпоксидной краски</a:t>
            </a:r>
            <a:endParaRPr lang="x-none" sz="105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0103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70000" y="1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70000" y="1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70000" y="1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395536" y="2019337"/>
            <a:ext cx="6408712" cy="3168352"/>
          </a:xfrm>
        </p:spPr>
        <p:txBody>
          <a:bodyPr/>
          <a:lstStyle/>
          <a:p>
            <a:pPr marL="285750" lvl="0" indent="-285750" algn="l">
              <a:buFont typeface="Wingdings" panose="05000000000000000000" pitchFamily="2" charset="2"/>
              <a:buChar char="q"/>
              <a:defRPr b="0" i="0"/>
            </a:pPr>
            <a:r>
              <a:rPr lang="x-none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Варианты нанесения </a:t>
            </a:r>
            <a:r>
              <a:rPr lang="x-none" sz="16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ZINGA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(цвет серый, матовый)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latin typeface="Franklin Gothic Medium" panose="020B0603020102020204" pitchFamily="34" charset="0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  <a:defRPr b="0" i="0"/>
            </a:pPr>
            <a:r>
              <a:rPr lang="en-US" sz="1400" dirty="0">
                <a:solidFill>
                  <a:prstClr val="black"/>
                </a:solidFill>
                <a:latin typeface="+mj-lt"/>
              </a:rPr>
              <a:t>Shop-primer </a:t>
            </a:r>
            <a:r>
              <a:rPr lang="x-none" sz="1400" dirty="0">
                <a:solidFill>
                  <a:prstClr val="black"/>
                </a:solidFill>
                <a:latin typeface="+mj-lt"/>
              </a:rPr>
              <a:t>(ТСС 20-40 мкм)</a:t>
            </a:r>
            <a:endParaRPr lang="ru-RU" sz="1400" dirty="0">
              <a:solidFill>
                <a:prstClr val="black"/>
              </a:solidFill>
              <a:latin typeface="+mj-lt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  <a:defRPr b="0" i="0"/>
            </a:pPr>
            <a:r>
              <a:rPr lang="ru-RU" sz="1400" dirty="0">
                <a:solidFill>
                  <a:prstClr val="black"/>
                </a:solidFill>
                <a:latin typeface="+mj-lt"/>
              </a:rPr>
              <a:t>Автономная система покрытия </a:t>
            </a:r>
            <a:r>
              <a:rPr lang="x-none" sz="1400" dirty="0">
                <a:solidFill>
                  <a:prstClr val="black"/>
                </a:solidFill>
                <a:latin typeface="+mj-lt"/>
              </a:rPr>
              <a:t>(ТСС 60-</a:t>
            </a:r>
            <a:r>
              <a:rPr lang="ru-RU" sz="1400" dirty="0">
                <a:solidFill>
                  <a:prstClr val="black"/>
                </a:solidFill>
                <a:latin typeface="+mj-lt"/>
              </a:rPr>
              <a:t>8</a:t>
            </a:r>
            <a:r>
              <a:rPr lang="x-none" sz="1400" dirty="0">
                <a:solidFill>
                  <a:prstClr val="black"/>
                </a:solidFill>
                <a:latin typeface="+mj-lt"/>
              </a:rPr>
              <a:t>0 мкм</a:t>
            </a:r>
            <a:r>
              <a:rPr lang="ru-RU" sz="1400" dirty="0">
                <a:solidFill>
                  <a:prstClr val="black"/>
                </a:solidFill>
                <a:latin typeface="+mj-lt"/>
              </a:rPr>
              <a:t>, срок службы от 5 до 15 лет</a:t>
            </a:r>
            <a:r>
              <a:rPr lang="x-none" sz="1400" dirty="0">
                <a:solidFill>
                  <a:prstClr val="black"/>
                </a:solidFill>
                <a:latin typeface="+mj-lt"/>
              </a:rPr>
              <a:t>)</a:t>
            </a:r>
            <a:endParaRPr lang="ru-RU" sz="1400" dirty="0">
              <a:solidFill>
                <a:prstClr val="black"/>
              </a:solidFill>
              <a:latin typeface="+mj-lt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  <a:defRPr b="0" i="0"/>
            </a:pPr>
            <a:r>
              <a:rPr lang="x-none" sz="1400" dirty="0">
                <a:solidFill>
                  <a:prstClr val="black"/>
                </a:solidFill>
                <a:latin typeface="+mj-lt"/>
              </a:rPr>
              <a:t>Автономная система покрытия (</a:t>
            </a:r>
            <a:r>
              <a:rPr lang="ru-RU" sz="1400" dirty="0">
                <a:solidFill>
                  <a:prstClr val="black"/>
                </a:solidFill>
                <a:latin typeface="+mj-lt"/>
              </a:rPr>
              <a:t>2 х 60 = 120 </a:t>
            </a:r>
            <a:r>
              <a:rPr lang="x-none" sz="1400" dirty="0">
                <a:solidFill>
                  <a:prstClr val="black"/>
                </a:solidFill>
                <a:latin typeface="+mj-lt"/>
              </a:rPr>
              <a:t>мкм</a:t>
            </a:r>
            <a:r>
              <a:rPr lang="ru-RU" sz="1400" dirty="0">
                <a:solidFill>
                  <a:prstClr val="black"/>
                </a:solidFill>
                <a:latin typeface="+mj-lt"/>
              </a:rPr>
              <a:t>, срок службы от 15 лет и выше</a:t>
            </a:r>
            <a:r>
              <a:rPr lang="x-none" sz="1400" dirty="0">
                <a:solidFill>
                  <a:prstClr val="black"/>
                </a:solidFill>
                <a:latin typeface="+mj-lt"/>
              </a:rPr>
              <a:t>)</a:t>
            </a:r>
            <a:endParaRPr lang="ru-RU" sz="1400" dirty="0">
              <a:solidFill>
                <a:prstClr val="black"/>
              </a:solidFill>
              <a:latin typeface="+mj-lt"/>
            </a:endParaRPr>
          </a:p>
          <a:p>
            <a:pPr marL="285750" indent="-285750" algn="l">
              <a:buFont typeface="Arial" panose="020B0604020202020204" pitchFamily="34" charset="0"/>
              <a:buChar char="•"/>
              <a:defRPr b="0" i="0"/>
            </a:pPr>
            <a:r>
              <a:rPr lang="x-none" sz="1400" dirty="0">
                <a:solidFill>
                  <a:prstClr val="black"/>
                </a:solidFill>
                <a:latin typeface="+mj-lt"/>
              </a:rPr>
              <a:t>Автономная система покрытия (</a:t>
            </a:r>
            <a:r>
              <a:rPr lang="ru-RU" sz="1400" dirty="0">
                <a:solidFill>
                  <a:prstClr val="black"/>
                </a:solidFill>
                <a:latin typeface="+mj-lt"/>
              </a:rPr>
              <a:t>2 х 90 = 180 </a:t>
            </a:r>
            <a:r>
              <a:rPr lang="x-none" sz="1400" dirty="0">
                <a:solidFill>
                  <a:prstClr val="black"/>
                </a:solidFill>
                <a:latin typeface="+mj-lt"/>
              </a:rPr>
              <a:t>мкм</a:t>
            </a:r>
            <a:r>
              <a:rPr lang="ru-RU" sz="1400" dirty="0">
                <a:solidFill>
                  <a:prstClr val="black"/>
                </a:solidFill>
                <a:latin typeface="+mj-lt"/>
              </a:rPr>
              <a:t>, срок службы от 20 лет и выше</a:t>
            </a:r>
            <a:r>
              <a:rPr lang="x-none" sz="1400" dirty="0">
                <a:solidFill>
                  <a:prstClr val="black"/>
                </a:solidFill>
                <a:latin typeface="+mj-lt"/>
              </a:rPr>
              <a:t>)</a:t>
            </a:r>
            <a:endParaRPr lang="ru-RU" sz="1400" dirty="0">
              <a:solidFill>
                <a:prstClr val="black"/>
              </a:solidFill>
              <a:latin typeface="+mj-lt"/>
            </a:endParaRPr>
          </a:p>
          <a:p>
            <a:pPr marL="285750" indent="-285750" algn="l">
              <a:spcAft>
                <a:spcPct val="0"/>
              </a:spcAft>
              <a:buFont typeface="Wingdings" panose="05000000000000000000" pitchFamily="2" charset="2"/>
              <a:buChar char="q"/>
              <a:defRPr b="0" i="0"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Для решений в </a:t>
            </a:r>
            <a:r>
              <a:rPr lang="ru-RU" sz="1600" dirty="0">
                <a:solidFill>
                  <a:srgbClr val="FF0000"/>
                </a:solidFill>
                <a:latin typeface="+mj-lt"/>
              </a:rPr>
              <a:t>ц</a:t>
            </a:r>
            <a:r>
              <a:rPr lang="ru-RU" sz="1600" dirty="0">
                <a:solidFill>
                  <a:srgbClr val="92D050"/>
                </a:solidFill>
                <a:latin typeface="+mj-lt"/>
              </a:rPr>
              <a:t>в</a:t>
            </a:r>
            <a:r>
              <a:rPr lang="ru-RU" sz="1600" dirty="0">
                <a:solidFill>
                  <a:srgbClr val="FFC000"/>
                </a:solidFill>
                <a:latin typeface="+mj-lt"/>
              </a:rPr>
              <a:t>е</a:t>
            </a:r>
            <a:r>
              <a:rPr lang="ru-RU" sz="1600" dirty="0">
                <a:solidFill>
                  <a:srgbClr val="00B0F0"/>
                </a:solidFill>
                <a:latin typeface="+mj-lt"/>
              </a:rPr>
              <a:t>т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е </a:t>
            </a:r>
            <a:r>
              <a:rPr lang="x-none" sz="16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ZINGA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может перекрываться совместимыми с ней материалами производства </a:t>
            </a:r>
            <a:r>
              <a:rPr lang="en-US" sz="1600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Zingametall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– </a:t>
            </a:r>
            <a:r>
              <a:rPr lang="en-US" sz="1600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Zingaceram</a:t>
            </a:r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HS, PU.</a:t>
            </a:r>
            <a:endParaRPr lang="ru-RU" sz="16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285750" indent="-285750" algn="l">
              <a:spcAft>
                <a:spcPct val="0"/>
              </a:spcAft>
              <a:buFont typeface="Arial" panose="020B0604020202020204" pitchFamily="34" charset="0"/>
              <a:buChar char="•"/>
              <a:defRPr b="0" i="0"/>
            </a:pPr>
            <a:r>
              <a:rPr lang="x-none" sz="1400" dirty="0">
                <a:solidFill>
                  <a:schemeClr val="tx1"/>
                </a:solidFill>
                <a:latin typeface="+mj-lt"/>
              </a:rPr>
              <a:t>Системы двух</a:t>
            </a:r>
            <a:r>
              <a:rPr lang="ru-RU" sz="1400" dirty="0">
                <a:solidFill>
                  <a:schemeClr val="tx1"/>
                </a:solidFill>
                <a:latin typeface="+mj-lt"/>
              </a:rPr>
              <a:t> и трёх</a:t>
            </a:r>
            <a:r>
              <a:rPr lang="x-none" sz="1400" dirty="0">
                <a:solidFill>
                  <a:schemeClr val="tx1"/>
                </a:solidFill>
                <a:latin typeface="+mj-lt"/>
              </a:rPr>
              <a:t>слойного покрытия</a:t>
            </a:r>
            <a:r>
              <a:rPr lang="ru-RU" sz="1400" dirty="0">
                <a:solidFill>
                  <a:schemeClr val="tx1"/>
                </a:solidFill>
                <a:latin typeface="+mj-lt"/>
              </a:rPr>
              <a:t> увеличивают срок службы покрытия ещё в 2 раза</a:t>
            </a:r>
            <a:r>
              <a:rPr lang="x-none" sz="1400" dirty="0">
                <a:solidFill>
                  <a:schemeClr val="tx1"/>
                </a:solidFill>
                <a:latin typeface="+mj-lt"/>
              </a:rPr>
              <a:t> </a:t>
            </a:r>
            <a:endParaRPr lang="x-none" sz="1400" dirty="0">
              <a:solidFill>
                <a:prstClr val="black"/>
              </a:solidFill>
              <a:latin typeface="+mj-lt"/>
            </a:endParaRPr>
          </a:p>
          <a:p>
            <a:pPr marL="285750" indent="-285750" algn="l" eaLnBrk="1" fontAlgn="auto" hangingPunct="1">
              <a:spcAft>
                <a:spcPct val="0"/>
              </a:spcAft>
              <a:buFont typeface="Wingdings" panose="05000000000000000000" pitchFamily="2" charset="2"/>
              <a:buChar char="q"/>
              <a:defRPr b="0" i="0"/>
            </a:pPr>
            <a:r>
              <a:rPr lang="x-none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Огнеупорные свойства</a:t>
            </a:r>
            <a:endParaRPr lang="ru-RU" sz="16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285750" indent="-285750" algn="l" eaLnBrk="1" fontAlgn="auto" hangingPunct="1">
              <a:spcAft>
                <a:spcPct val="0"/>
              </a:spcAft>
              <a:buFont typeface="Arial" panose="020B0604020202020204" pitchFamily="34" charset="0"/>
              <a:buChar char="•"/>
              <a:defRPr b="0" i="0"/>
            </a:pPr>
            <a:r>
              <a:rPr lang="x-none" sz="1400" dirty="0">
                <a:solidFill>
                  <a:schemeClr val="tx1"/>
                </a:solidFill>
                <a:latin typeface="+mj-lt"/>
              </a:rPr>
              <a:t>Не распространяет пламя</a:t>
            </a:r>
            <a:endParaRPr lang="ru-RU" sz="1400" dirty="0">
              <a:solidFill>
                <a:schemeClr val="tx1"/>
              </a:solidFill>
              <a:latin typeface="+mj-lt"/>
            </a:endParaRPr>
          </a:p>
          <a:p>
            <a:pPr marL="285750" indent="-285750" algn="l" eaLnBrk="1" fontAlgn="auto" hangingPunct="1">
              <a:spcAft>
                <a:spcPct val="0"/>
              </a:spcAft>
              <a:buFont typeface="Arial" panose="020B0604020202020204" pitchFamily="34" charset="0"/>
              <a:buChar char="•"/>
              <a:defRPr b="0" i="0"/>
            </a:pPr>
            <a:r>
              <a:rPr lang="x-none" sz="1400" dirty="0">
                <a:solidFill>
                  <a:schemeClr val="tx1"/>
                </a:solidFill>
                <a:latin typeface="+mj-lt"/>
              </a:rPr>
              <a:t>Не распространяет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 </a:t>
            </a:r>
            <a:r>
              <a:rPr lang="x-none" sz="1400" dirty="0">
                <a:solidFill>
                  <a:schemeClr val="tx1"/>
                </a:solidFill>
                <a:latin typeface="+mj-lt"/>
              </a:rPr>
              <a:t>ядовитые газы</a:t>
            </a:r>
          </a:p>
        </p:txBody>
      </p:sp>
      <p:pic>
        <p:nvPicPr>
          <p:cNvPr id="5" name="Picture 8" descr="IMAG0038"/>
          <p:cNvPicPr>
            <a:picLocks noChangeAspect="1" noChangeArrowheads="1"/>
          </p:cNvPicPr>
          <p:nvPr/>
        </p:nvPicPr>
        <p:blipFill>
          <a:blip r:embed="rId2"/>
          <a:stretch/>
        </p:blipFill>
        <p:spPr>
          <a:xfrm>
            <a:off x="6876256" y="2204864"/>
            <a:ext cx="1766044" cy="34575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15"/>
          <p:cNvSpPr>
            <a:spLocks noChangeArrowheads="1"/>
          </p:cNvSpPr>
          <p:nvPr/>
        </p:nvSpPr>
        <p:spPr>
          <a:xfrm>
            <a:off x="6463084" y="1916832"/>
            <a:ext cx="2592388" cy="198438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/>
          <a:lstStyle/>
          <a:p>
            <a:pPr algn="ctr">
              <a:defRPr b="0" i="0"/>
            </a:pP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Станция метро г. Минск (Беларусь)</a:t>
            </a:r>
            <a:endParaRPr lang="x-none" sz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itel 7"/>
          <p:cNvSpPr txBox="1">
            <a:spLocks/>
          </p:cNvSpPr>
          <p:nvPr/>
        </p:nvSpPr>
        <p:spPr bwMode="auto">
          <a:xfrm>
            <a:off x="899592" y="620688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dirty="0">
                <a:latin typeface="+mj-lt"/>
                <a:cs typeface="Times New Roman" panose="02020603050405020304" pitchFamily="18" charset="0"/>
              </a:rPr>
              <a:t>Универсальность</a:t>
            </a:r>
            <a:endParaRPr lang="nl-BE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2930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7"/>
          <p:cNvSpPr txBox="1">
            <a:spLocks/>
          </p:cNvSpPr>
          <p:nvPr/>
        </p:nvSpPr>
        <p:spPr bwMode="auto">
          <a:xfrm>
            <a:off x="3419872" y="764704"/>
            <a:ext cx="6192689" cy="50405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ru-RU" sz="3200" dirty="0">
                <a:latin typeface="+mj-lt"/>
                <a:cs typeface="Times New Roman" panose="02020603050405020304" pitchFamily="18" charset="0"/>
              </a:rPr>
              <a:t>Не токсична</a:t>
            </a:r>
            <a:endParaRPr lang="nl-BE" sz="32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916832"/>
            <a:ext cx="49685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>
                <a:latin typeface="+mj-lt"/>
              </a:rPr>
              <a:t>Центр испытания качества воды </a:t>
            </a:r>
            <a:r>
              <a:rPr lang="en-US" sz="1600" dirty="0">
                <a:latin typeface="+mj-lt"/>
              </a:rPr>
              <a:t>(</a:t>
            </a:r>
            <a:r>
              <a:rPr lang="ru-RU" sz="1600" dirty="0">
                <a:latin typeface="+mj-lt"/>
              </a:rPr>
              <a:t>Австралия)</a:t>
            </a:r>
          </a:p>
          <a:p>
            <a:pPr>
              <a:defRPr/>
            </a:pPr>
            <a:r>
              <a:rPr lang="ru-RU" sz="1200" dirty="0">
                <a:latin typeface="+mj-lt"/>
              </a:rPr>
              <a:t>Испытание 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  <a:cs typeface="Arial" pitchFamily="34" charset="0"/>
              </a:rPr>
              <a:t>ZINGA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  <a:cs typeface="Arial" pitchFamily="34" charset="0"/>
              </a:rPr>
              <a:t> </a:t>
            </a:r>
            <a:r>
              <a:rPr lang="ru-RU" sz="1200" dirty="0">
                <a:latin typeface="+mj-lt"/>
              </a:rPr>
              <a:t>в контакте с питьевой водой (</a:t>
            </a:r>
            <a:r>
              <a:rPr lang="en-US" sz="1200" dirty="0">
                <a:latin typeface="+mj-lt"/>
              </a:rPr>
              <a:t>AS/NZS 4020</a:t>
            </a:r>
            <a:r>
              <a:rPr lang="ru-RU" sz="1200" dirty="0">
                <a:latin typeface="+mj-lt"/>
              </a:rPr>
              <a:t>)</a:t>
            </a:r>
          </a:p>
          <a:p>
            <a:pPr>
              <a:lnSpc>
                <a:spcPct val="150000"/>
              </a:lnSpc>
              <a:defRPr/>
            </a:pPr>
            <a:endParaRPr lang="ru-RU" sz="1200" dirty="0">
              <a:latin typeface="+mj-lt"/>
            </a:endParaRPr>
          </a:p>
          <a:p>
            <a:pPr>
              <a:defRPr/>
            </a:pPr>
            <a:r>
              <a:rPr lang="ru-RU" sz="1600" dirty="0">
                <a:latin typeface="+mj-lt"/>
              </a:rPr>
              <a:t>Результат показал соответствие 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  <a:cs typeface="Arial" pitchFamily="34" charset="0"/>
              </a:rPr>
              <a:t>ZINGA</a:t>
            </a:r>
            <a:r>
              <a:rPr lang="ru-RU" sz="1600" dirty="0"/>
              <a:t> </a:t>
            </a:r>
            <a:r>
              <a:rPr lang="ru-RU" sz="1600" dirty="0">
                <a:latin typeface="+mj-lt"/>
              </a:rPr>
              <a:t>требованиям </a:t>
            </a:r>
            <a:r>
              <a:rPr lang="en-US" sz="1600" dirty="0">
                <a:latin typeface="+mj-lt"/>
              </a:rPr>
              <a:t>AS/NSZ 4020</a:t>
            </a:r>
            <a:r>
              <a:rPr lang="ru-RU" sz="1600" dirty="0">
                <a:latin typeface="+mj-lt"/>
              </a:rPr>
              <a:t> </a:t>
            </a:r>
          </a:p>
          <a:p>
            <a:pPr>
              <a:defRPr/>
            </a:pPr>
            <a:endParaRPr lang="ru-RU" sz="1600" i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defRPr/>
            </a:pP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«Вода, контактировавшая с </a:t>
            </a:r>
            <a:r>
              <a:rPr lang="en-US" sz="140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ZINGA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, была исследована на вкус и внешний вид, на предмет роста водных микроорганизмов, цитотоксической и мутагенной активности, а так же был исследован образец самой металлоконструкции, извлечённой из этой воды.»</a:t>
            </a:r>
            <a:endParaRPr lang="en-US" sz="1400" i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defRPr/>
            </a:pPr>
            <a:endParaRPr lang="en-US" sz="1600" dirty="0">
              <a:latin typeface="+mj-lt"/>
            </a:endParaRPr>
          </a:p>
          <a:p>
            <a:pPr>
              <a:defRPr/>
            </a:pPr>
            <a:r>
              <a:rPr lang="en-US" sz="1600" dirty="0">
                <a:latin typeface="+mj-lt"/>
              </a:rPr>
              <a:t>+ </a:t>
            </a:r>
            <a:r>
              <a:rPr lang="ru-RU" sz="1600" dirty="0">
                <a:latin typeface="+mj-lt"/>
              </a:rPr>
              <a:t>использовались аналогичные экспертизы, проводимые в других странах (например, в Иране)</a:t>
            </a:r>
            <a:endParaRPr lang="en-US" sz="1600" dirty="0">
              <a:latin typeface="+mj-lt"/>
            </a:endParaRPr>
          </a:p>
        </p:txBody>
      </p:sp>
      <p:pic>
        <p:nvPicPr>
          <p:cNvPr id="11" name="Picture 11" descr="C:\Users\filip.ZINGADOMEIN\Desktop\Nieuwe map\07. AS-NZS 4020 Water potability test_Pag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988840"/>
            <a:ext cx="2808287" cy="3600450"/>
          </a:xfrm>
          <a:prstGeom prst="rect">
            <a:avLst/>
          </a:prstGeom>
          <a:noFill/>
          <a:ln w="3175">
            <a:solidFill>
              <a:srgbClr val="040404"/>
            </a:solidFill>
            <a:miter lim="800000"/>
            <a:headEnd/>
            <a:tailEnd/>
          </a:ln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6011688" y="5661248"/>
            <a:ext cx="2089150" cy="1635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nl-BE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AS/NZS 4020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сертификат</a:t>
            </a:r>
            <a:endParaRPr lang="nl-NL" sz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365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7"/>
          <p:cNvSpPr txBox="1">
            <a:spLocks/>
          </p:cNvSpPr>
          <p:nvPr/>
        </p:nvSpPr>
        <p:spPr bwMode="auto">
          <a:xfrm>
            <a:off x="1259632" y="692696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dirty="0">
                <a:latin typeface="+mj-lt"/>
                <a:cs typeface="Times New Roman" panose="02020603050405020304" pitchFamily="18" charset="0"/>
              </a:rPr>
              <a:t>Безопасна для людей</a:t>
            </a:r>
            <a:endParaRPr lang="nl-BE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ijdelijke aanduiding voor tekst 2"/>
          <p:cNvSpPr txBox="1">
            <a:spLocks/>
          </p:cNvSpPr>
          <p:nvPr/>
        </p:nvSpPr>
        <p:spPr>
          <a:xfrm>
            <a:off x="899592" y="1851001"/>
            <a:ext cx="5328592" cy="1656184"/>
          </a:xfrm>
          <a:prstGeom prst="rect">
            <a:avLst/>
          </a:prstGeom>
        </p:spPr>
        <p:txBody>
          <a:bodyPr vert="horz" lIns="0" tIns="280800" rIns="0" bIns="0"/>
          <a:lstStyle>
            <a:lvl1pPr marL="0" indent="176213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  <a:defRPr b="0" i="0"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</a:t>
            </a:r>
            <a:r>
              <a:rPr kumimoji="0" lang="x-non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Нетоксичность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покрытия:</a:t>
            </a: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Arial" pitchFamily="34" charset="0"/>
            </a:endParaRPr>
          </a:p>
          <a:p>
            <a:pPr marL="446088" marR="0" lvl="0" indent="17621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 b="0" i="0"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Franklin Gothic Medium" panose="020B0603020102020204" pitchFamily="34" charset="0"/>
              </a:rPr>
              <a:t>ZINGA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с</a:t>
            </a:r>
            <a:r>
              <a:rPr kumimoji="0" lang="x-non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остоит из нетоксичных элементов.</a:t>
            </a:r>
          </a:p>
          <a:p>
            <a:pPr marL="446088" marR="0" lvl="0" indent="17621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 b="0" i="0"/>
            </a:pPr>
            <a:r>
              <a:rPr kumimoji="0" lang="x-non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Безопасн</a:t>
            </a:r>
            <a:r>
              <a:rPr lang="ru-RU" dirty="0">
                <a:solidFill>
                  <a:sysClr val="windowText" lastClr="000000"/>
                </a:solidFill>
                <a:latin typeface="+mj-lt"/>
              </a:rPr>
              <a:t>а</a:t>
            </a:r>
            <a:r>
              <a:rPr kumimoji="0" lang="x-non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при контакте с питьевой водой.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Arial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  <a:defRPr b="0" i="0"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</a:t>
            </a:r>
            <a:r>
              <a:rPr lang="ru-RU" dirty="0">
                <a:solidFill>
                  <a:sysClr val="windowText" lastClr="000000"/>
                </a:solidFill>
                <a:latin typeface="+mj-lt"/>
              </a:rPr>
              <a:t>Состав не имеет </a:t>
            </a:r>
            <a:r>
              <a:rPr kumimoji="0" lang="x-non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срок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а</a:t>
            </a:r>
            <a:r>
              <a:rPr kumimoji="0" lang="x-non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годности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!</a:t>
            </a: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Arial" pitchFamily="34" charset="0"/>
            </a:endParaRPr>
          </a:p>
        </p:txBody>
      </p:sp>
      <p:pic>
        <p:nvPicPr>
          <p:cNvPr id="7" name="Picture 2" descr="C:\Users\filip\Desktop\Braithwaite tanks 2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>
          <a:xfrm>
            <a:off x="899592" y="3933056"/>
            <a:ext cx="4214813" cy="25288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9"/>
          <p:cNvSpPr>
            <a:spLocks noChangeArrowheads="1"/>
          </p:cNvSpPr>
          <p:nvPr/>
        </p:nvSpPr>
        <p:spPr>
          <a:xfrm>
            <a:off x="5095667" y="5753977"/>
            <a:ext cx="2673350" cy="38100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lIns="0" tIns="0" rIns="0" bIns="0"/>
          <a:lstStyle/>
          <a:p>
            <a:pPr algn="ctr">
              <a:defRPr b="0" i="0"/>
            </a:pPr>
            <a:r>
              <a:rPr lang="x-none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Брейтуэйт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 (Великобритания)</a:t>
            </a:r>
            <a:r>
              <a:rPr lang="x-none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 резервуар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 с</a:t>
            </a:r>
            <a:r>
              <a:rPr lang="x-none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 питьевой вод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ой</a:t>
            </a:r>
            <a:endParaRPr lang="x-none" sz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A8AB68C-72E8-4234-9804-96E2D6EF6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1612665"/>
            <a:ext cx="2647847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8323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BCAC0B87-9D97-4BBB-B269-2867EDD58E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0714583"/>
              </p:ext>
            </p:extLst>
          </p:nvPr>
        </p:nvGraphicFramePr>
        <p:xfrm>
          <a:off x="6540550" y="2920249"/>
          <a:ext cx="2603450" cy="387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14" name="Acrobat Document" r:id="rId3" imgW="5667198" imgH="8020050" progId="AcroExch.Document.DC">
                  <p:embed/>
                </p:oleObj>
              </mc:Choice>
              <mc:Fallback>
                <p:oleObj name="Acrobat Document" r:id="rId3" imgW="5667198" imgH="8020050" progId="AcroExch.Document.DC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xmlns="" id="{876CAA33-54FF-4ADA-A145-20D17054D3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40550" y="2920249"/>
                        <a:ext cx="2603450" cy="3874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D7A36FFB-361E-4AB7-9980-4A9842203F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8885886"/>
              </p:ext>
            </p:extLst>
          </p:nvPr>
        </p:nvGraphicFramePr>
        <p:xfrm>
          <a:off x="0" y="2845760"/>
          <a:ext cx="2770366" cy="39488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15" name="Acrobat Document" r:id="rId5" imgW="5505139" imgH="7848600" progId="AcroExch.Document.DC">
                  <p:embed/>
                </p:oleObj>
              </mc:Choice>
              <mc:Fallback>
                <p:oleObj name="Acrobat Document" r:id="rId5" imgW="5505139" imgH="7848600" progId="AcroExch.Document.DC">
                  <p:embed/>
                  <p:pic>
                    <p:nvPicPr>
                      <p:cNvPr id="4" name="Объект 3">
                        <a:extLst>
                          <a:ext uri="{FF2B5EF4-FFF2-40B4-BE49-F238E27FC236}">
                            <a16:creationId xmlns:a16="http://schemas.microsoft.com/office/drawing/2014/main" xmlns="" id="{BF073338-1BD4-4F9D-BA1A-579BB587DC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0" y="2845760"/>
                        <a:ext cx="2770366" cy="39488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1122" name="Titel 3"/>
          <p:cNvSpPr>
            <a:spLocks noGrp="1"/>
          </p:cNvSpPr>
          <p:nvPr>
            <p:ph type="title"/>
          </p:nvPr>
        </p:nvSpPr>
        <p:spPr bwMode="auto">
          <a:xfrm>
            <a:off x="899592" y="1988840"/>
            <a:ext cx="7761318" cy="730758"/>
          </a:xfrm>
          <a:noFill/>
          <a:ln>
            <a:miter lim="800000"/>
            <a:headEnd/>
            <a:tailEnd/>
          </a:ln>
        </p:spPr>
        <p:txBody>
          <a:bodyPr numCol="1" compatLnSpc="1">
            <a:prstTxWarp prst="textNoShape">
              <a:avLst/>
            </a:prstTxWarp>
          </a:bodyPr>
          <a:lstStyle/>
          <a:p>
            <a:r>
              <a:rPr lang="ru-RU" sz="4800" dirty="0">
                <a:latin typeface="+mj-lt"/>
              </a:rPr>
              <a:t>ООО «ЗИНГА»</a:t>
            </a:r>
            <a:br>
              <a:rPr lang="ru-RU" sz="4800" dirty="0">
                <a:latin typeface="+mj-lt"/>
              </a:rPr>
            </a:br>
            <a:r>
              <a:rPr lang="ru-RU" sz="2400" b="0" dirty="0">
                <a:solidFill>
                  <a:schemeClr val="tx1"/>
                </a:solidFill>
                <a:latin typeface="+mj-lt"/>
              </a:rPr>
              <a:t>Официальное представительство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Franklin Gothic Medium" panose="020B0603020102020204" pitchFamily="34" charset="0"/>
              </a:rPr>
              <a:t>ZINGA</a:t>
            </a:r>
            <a:r>
              <a:rPr lang="ru-RU" sz="2400" b="0" dirty="0">
                <a:solidFill>
                  <a:schemeClr val="tx1"/>
                </a:solidFill>
                <a:latin typeface="+mj-lt"/>
              </a:rPr>
              <a:t> </a:t>
            </a:r>
            <a:br>
              <a:rPr lang="ru-RU" sz="2400" b="0" dirty="0">
                <a:solidFill>
                  <a:schemeClr val="tx1"/>
                </a:solidFill>
                <a:latin typeface="+mj-lt"/>
              </a:rPr>
            </a:br>
            <a:r>
              <a:rPr lang="ru-RU" sz="2400" b="0" dirty="0">
                <a:solidFill>
                  <a:schemeClr val="tx1"/>
                </a:solidFill>
                <a:latin typeface="+mj-lt"/>
              </a:rPr>
              <a:t>в Российской Федерации, Республике Беларусь и Республике Казахстан</a:t>
            </a:r>
            <a:br>
              <a:rPr lang="ru-RU" sz="2400" b="0" dirty="0">
                <a:solidFill>
                  <a:schemeClr val="tx1"/>
                </a:solidFill>
                <a:latin typeface="+mj-lt"/>
              </a:rPr>
            </a:br>
            <a:endParaRPr lang="nl-BE" sz="2400" b="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Titel 3">
            <a:extLst>
              <a:ext uri="{FF2B5EF4-FFF2-40B4-BE49-F238E27FC236}">
                <a16:creationId xmlns:a16="http://schemas.microsoft.com/office/drawing/2014/main" xmlns="" id="{E8228CCB-5703-42F1-8D8E-201BF912A288}"/>
              </a:ext>
            </a:extLst>
          </p:cNvPr>
          <p:cNvSpPr txBox="1">
            <a:spLocks/>
          </p:cNvSpPr>
          <p:nvPr/>
        </p:nvSpPr>
        <p:spPr bwMode="auto">
          <a:xfrm>
            <a:off x="2753292" y="4005064"/>
            <a:ext cx="3834901" cy="101345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sz="2400" b="0" dirty="0">
                <a:solidFill>
                  <a:schemeClr val="tx1"/>
                </a:solidFill>
                <a:latin typeface="+mj-lt"/>
              </a:rPr>
              <a:t>127495, г. Москва, Дмитровское шоссе, д.163А, корп.2, БЦ «SK PLAZA»</a:t>
            </a:r>
          </a:p>
          <a:p>
            <a:endParaRPr lang="ru-RU" sz="2400" b="0" dirty="0">
              <a:solidFill>
                <a:schemeClr val="tx1"/>
              </a:solidFill>
              <a:latin typeface="+mj-lt"/>
            </a:endParaRPr>
          </a:p>
          <a:p>
            <a:r>
              <a:rPr lang="ru-RU" sz="2400" b="0" dirty="0">
                <a:solidFill>
                  <a:schemeClr val="tx1"/>
                </a:solidFill>
                <a:latin typeface="+mj-lt"/>
              </a:rPr>
              <a:t>Тел. +7(495)419-50-55</a:t>
            </a:r>
          </a:p>
          <a:p>
            <a:r>
              <a:rPr lang="ru-RU" sz="2400" b="0" dirty="0">
                <a:solidFill>
                  <a:schemeClr val="tx1"/>
                </a:solidFill>
                <a:latin typeface="+mj-lt"/>
              </a:rPr>
              <a:t>E-</a:t>
            </a:r>
            <a:r>
              <a:rPr lang="ru-RU" sz="2400" b="0" dirty="0" err="1">
                <a:solidFill>
                  <a:schemeClr val="tx1"/>
                </a:solidFill>
                <a:latin typeface="+mj-lt"/>
              </a:rPr>
              <a:t>mail</a:t>
            </a:r>
            <a:r>
              <a:rPr lang="ru-RU" sz="2400" b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u-RU" sz="2400" b="0" dirty="0">
                <a:solidFill>
                  <a:schemeClr val="tx1"/>
                </a:solidFill>
                <a:latin typeface="+mj-lt"/>
                <a:hlinkClick r:id="rId7"/>
              </a:rPr>
              <a:t>info@zinga-russia.ru</a:t>
            </a:r>
            <a:r>
              <a:rPr lang="ru-RU" sz="2400" b="0" dirty="0">
                <a:solidFill>
                  <a:schemeClr val="tx1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32630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2"/>
          <p:cNvSpPr>
            <a:spLocks noGrp="1"/>
          </p:cNvSpPr>
          <p:nvPr>
            <p:ph type="title"/>
          </p:nvPr>
        </p:nvSpPr>
        <p:spPr bwMode="auto">
          <a:xfrm>
            <a:off x="771122" y="3120860"/>
            <a:ext cx="7834995" cy="452156"/>
          </a:xfrm>
          <a:noFill/>
          <a:ln>
            <a:miter lim="800000"/>
            <a:headEnd/>
            <a:tailEnd/>
          </a:ln>
        </p:spPr>
        <p:txBody>
          <a:bodyPr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5400" dirty="0">
                <a:latin typeface="+mj-lt"/>
              </a:rPr>
              <a:t>ZINGA</a:t>
            </a:r>
            <a:r>
              <a:rPr lang="ru-RU" sz="5400" dirty="0">
                <a:latin typeface="+mj-lt"/>
              </a:rPr>
              <a:t> в сравнении</a:t>
            </a:r>
            <a:endParaRPr lang="nl-BE" sz="5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612595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937074"/>
              </p:ext>
            </p:extLst>
          </p:nvPr>
        </p:nvGraphicFramePr>
        <p:xfrm>
          <a:off x="323527" y="2780928"/>
          <a:ext cx="8434077" cy="31683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35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388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58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3581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13787">
                <a:tc>
                  <a:txBody>
                    <a:bodyPr/>
                    <a:lstStyle/>
                    <a:p>
                      <a:pPr algn="ctr">
                        <a:defRPr b="0" i="0"/>
                      </a:pPr>
                      <a:r>
                        <a:rPr lang="x-none" sz="1200" b="1" dirty="0">
                          <a:latin typeface="+mj-lt"/>
                          <a:cs typeface="Arial" pitchFamily="34" charset="0"/>
                        </a:rPr>
                        <a:t>Система покрытия ZINGA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b="0" i="0"/>
                      </a:pPr>
                      <a:r>
                        <a:rPr lang="x-none" sz="1200" b="1" dirty="0">
                          <a:latin typeface="+mj-lt"/>
                          <a:cs typeface="Arial" pitchFamily="34" charset="0"/>
                        </a:rPr>
                        <a:t>Металлизация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b="0" i="0"/>
                      </a:pPr>
                      <a:r>
                        <a:rPr lang="x-none" sz="1200" b="1" dirty="0">
                          <a:latin typeface="+mj-lt"/>
                          <a:cs typeface="Arial" pitchFamily="34" charset="0"/>
                        </a:rPr>
                        <a:t>Горячее цинкование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b="0" i="0"/>
                      </a:pPr>
                      <a:r>
                        <a:rPr lang="x-none" sz="1200" b="1" dirty="0">
                          <a:latin typeface="+mj-lt"/>
                          <a:cs typeface="Arial" pitchFamily="34" charset="0"/>
                        </a:rPr>
                        <a:t>Краски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12">
                <a:tc>
                  <a:txBody>
                    <a:bodyPr/>
                    <a:lstStyle/>
                    <a:p>
                      <a:pPr>
                        <a:defRPr b="0" i="0"/>
                      </a:pPr>
                      <a:r>
                        <a:rPr lang="x-none" sz="1000" dirty="0">
                          <a:latin typeface="+mj-lt"/>
                          <a:cs typeface="Arial" pitchFamily="34" charset="0"/>
                        </a:rPr>
                        <a:t>ZINGA ТСС 90 мкм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b="0" i="0"/>
                      </a:pPr>
                      <a:r>
                        <a:rPr lang="x-none" sz="1000" dirty="0">
                          <a:latin typeface="+mj-lt"/>
                          <a:cs typeface="Arial" pitchFamily="34" charset="0"/>
                        </a:rPr>
                        <a:t>Металлизация (Zn) 100 мкм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b="0" i="0"/>
                      </a:pPr>
                      <a:r>
                        <a:rPr lang="x-none" sz="1000">
                          <a:latin typeface="+mj-lt"/>
                          <a:cs typeface="Arial" pitchFamily="34" charset="0"/>
                        </a:rPr>
                        <a:t>Горячее цинкование 80 мкм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b="0" i="0"/>
                      </a:pPr>
                      <a:r>
                        <a:rPr lang="x-none" sz="1000">
                          <a:latin typeface="+mj-lt"/>
                          <a:cs typeface="Arial" pitchFamily="34" charset="0"/>
                        </a:rPr>
                        <a:t>Эпоксид / полиуретан 80 мкм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9612">
                <a:tc>
                  <a:txBody>
                    <a:bodyPr/>
                    <a:lstStyle/>
                    <a:p>
                      <a:pPr>
                        <a:defRPr b="0" i="0"/>
                      </a:pPr>
                      <a:r>
                        <a:rPr lang="x-none" sz="1000">
                          <a:latin typeface="+mj-lt"/>
                          <a:cs typeface="Arial" pitchFamily="34" charset="0"/>
                        </a:rPr>
                        <a:t>ZINGA ТСС 90 мкм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b="0" i="0"/>
                      </a:pPr>
                      <a:r>
                        <a:rPr lang="x-none" sz="1000" dirty="0">
                          <a:latin typeface="+mj-lt"/>
                          <a:cs typeface="Arial" pitchFamily="34" charset="0"/>
                        </a:rPr>
                        <a:t>Связующее эпоксидное покрытие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b="0" i="0"/>
                      </a:pPr>
                      <a:r>
                        <a:rPr lang="x-none" sz="1000">
                          <a:latin typeface="+mj-lt"/>
                          <a:cs typeface="Arial" pitchFamily="34" charset="0"/>
                        </a:rPr>
                        <a:t>Эпоксид / полиуретан 80 мкм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b="0" i="0"/>
                      </a:pPr>
                      <a:r>
                        <a:rPr lang="x-none" sz="1000">
                          <a:latin typeface="+mj-lt"/>
                          <a:cs typeface="Arial" pitchFamily="34" charset="0"/>
                        </a:rPr>
                        <a:t>Эпоксид / полиуретан 80 мкм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9612">
                <a:tc rowSpan="3">
                  <a:txBody>
                    <a:bodyPr/>
                    <a:lstStyle/>
                    <a:p>
                      <a:pPr>
                        <a:defRPr b="0" i="0"/>
                      </a:pPr>
                      <a:endParaRPr lang="nl-BE" sz="1000" dirty="0">
                        <a:latin typeface="+mj-lt"/>
                        <a:cs typeface="Arial" pitchFamily="34" charset="0"/>
                      </a:endParaRPr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b="0" i="0"/>
                      </a:pPr>
                      <a:r>
                        <a:rPr lang="x-none" sz="1000" dirty="0">
                          <a:latin typeface="+mj-lt"/>
                          <a:cs typeface="Arial" pitchFamily="34" charset="0"/>
                        </a:rPr>
                        <a:t>Эпоксидное покрытие ТСС 150 мкм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b="0" i="0"/>
                      </a:pPr>
                      <a:r>
                        <a:rPr lang="x-none" sz="1000" dirty="0">
                          <a:latin typeface="+mj-lt"/>
                          <a:cs typeface="Arial" pitchFamily="34" charset="0"/>
                        </a:rPr>
                        <a:t>Эпоксид / полиуретан 80 мкм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b="0" i="0"/>
                      </a:pPr>
                      <a:r>
                        <a:rPr lang="x-none" sz="1000">
                          <a:latin typeface="+mj-lt"/>
                          <a:cs typeface="Arial" pitchFamily="34" charset="0"/>
                        </a:rPr>
                        <a:t>Эпоксид / полиуретан 80 мкм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9612">
                <a:tc vMerge="1">
                  <a:txBody>
                    <a:bodyPr/>
                    <a:lstStyle/>
                    <a:p>
                      <a:endParaRPr lang="nl-BE" sz="16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b="0" i="0"/>
                      </a:pPr>
                      <a:r>
                        <a:rPr lang="x-none" sz="1000" dirty="0">
                          <a:latin typeface="+mj-lt"/>
                          <a:cs typeface="Arial" pitchFamily="34" charset="0"/>
                        </a:rPr>
                        <a:t>Эпоксидное покрытие ТСС 150 мкм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b="0" i="0"/>
                      </a:pPr>
                      <a:r>
                        <a:rPr lang="x-none" sz="1000" dirty="0">
                          <a:latin typeface="+mj-lt"/>
                          <a:cs typeface="Arial" pitchFamily="34" charset="0"/>
                        </a:rPr>
                        <a:t>Эпоксид / полиуретан 80 мкм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b="0" i="0"/>
                      </a:pPr>
                      <a:r>
                        <a:rPr lang="x-none" sz="1000" dirty="0">
                          <a:latin typeface="+mj-lt"/>
                          <a:cs typeface="Arial" pitchFamily="34" charset="0"/>
                        </a:rPr>
                        <a:t>Эпоксид / полиуретан 80 мкм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9612">
                <a:tc vMerge="1">
                  <a:txBody>
                    <a:bodyPr/>
                    <a:lstStyle/>
                    <a:p>
                      <a:endParaRPr lang="nl-BE" sz="16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b="0" i="0"/>
                      </a:pPr>
                      <a:r>
                        <a:rPr lang="x-none" sz="1000" dirty="0">
                          <a:latin typeface="+mj-lt"/>
                          <a:cs typeface="Arial" pitchFamily="34" charset="0"/>
                        </a:rPr>
                        <a:t>Эпоксидное покрытие ТСС 150 мкм</a:t>
                      </a:r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b="0" i="0"/>
                      </a:pPr>
                      <a:r>
                        <a:rPr lang="x-none" sz="1000" dirty="0">
                          <a:latin typeface="+mj-lt"/>
                          <a:cs typeface="Arial" pitchFamily="34" charset="0"/>
                        </a:rPr>
                        <a:t>Эпоксид / полиуретан 80 мкм</a:t>
                      </a:r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b="0" i="0"/>
                      </a:pPr>
                      <a:endParaRPr lang="nl-BE" sz="1000" dirty="0">
                        <a:latin typeface="+mj-lt"/>
                        <a:cs typeface="Arial" pitchFamily="34" charset="0"/>
                      </a:endParaRPr>
                    </a:p>
                  </a:txBody>
                  <a:tcP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8253">
                <a:tc>
                  <a:txBody>
                    <a:bodyPr/>
                    <a:lstStyle/>
                    <a:p>
                      <a:pPr algn="ctr">
                        <a:defRPr b="0" i="0"/>
                      </a:pPr>
                      <a:r>
                        <a:rPr lang="x-none" sz="1400" b="1" dirty="0">
                          <a:latin typeface="+mj-lt"/>
                          <a:cs typeface="Arial" pitchFamily="34" charset="0"/>
                        </a:rPr>
                        <a:t>180 мкм</a:t>
                      </a: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b="0" i="0"/>
                      </a:pPr>
                      <a:r>
                        <a:rPr lang="x-none" sz="1400" b="1" dirty="0">
                          <a:latin typeface="+mj-lt"/>
                          <a:cs typeface="Arial" pitchFamily="34" charset="0"/>
                        </a:rPr>
                        <a:t>450 мкм</a:t>
                      </a: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b="0" i="0"/>
                      </a:pPr>
                      <a:r>
                        <a:rPr lang="x-none" sz="1400" b="1" dirty="0">
                          <a:latin typeface="+mj-lt"/>
                          <a:cs typeface="Arial" pitchFamily="34" charset="0"/>
                        </a:rPr>
                        <a:t>400 мкм</a:t>
                      </a: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b="0" i="0"/>
                      </a:pPr>
                      <a:r>
                        <a:rPr lang="x-none" sz="1400" b="1" dirty="0">
                          <a:latin typeface="+mj-lt"/>
                          <a:cs typeface="Arial" pitchFamily="34" charset="0"/>
                        </a:rPr>
                        <a:t>320 мкм</a:t>
                      </a: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8253">
                <a:tc>
                  <a:txBody>
                    <a:bodyPr/>
                    <a:lstStyle/>
                    <a:p>
                      <a:pPr algn="ctr">
                        <a:defRPr b="0" i="0"/>
                      </a:pPr>
                      <a:r>
                        <a:rPr lang="x-none" sz="1400" b="1" dirty="0">
                          <a:latin typeface="+mj-lt"/>
                          <a:cs typeface="Arial" pitchFamily="34" charset="0"/>
                        </a:rPr>
                        <a:t>&lt;1 дня</a:t>
                      </a: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defRPr b="0" i="0"/>
                      </a:pPr>
                      <a:r>
                        <a:rPr lang="x-none" sz="1400" b="1" dirty="0">
                          <a:latin typeface="+mj-lt"/>
                          <a:cs typeface="Arial" pitchFamily="34" charset="0"/>
                        </a:rPr>
                        <a:t>Мин. 5 дней</a:t>
                      </a: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defRPr b="0" i="0"/>
                      </a:pPr>
                      <a:r>
                        <a:rPr lang="x-none" sz="1400" b="1" dirty="0">
                          <a:latin typeface="+mj-lt"/>
                          <a:cs typeface="Arial" pitchFamily="34" charset="0"/>
                        </a:rPr>
                        <a:t>Мин. 6 дней</a:t>
                      </a: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defRPr b="0" i="0"/>
                      </a:pPr>
                      <a:r>
                        <a:rPr lang="x-none" sz="1400" b="1" dirty="0">
                          <a:latin typeface="+mj-lt"/>
                          <a:cs typeface="Arial" pitchFamily="34" charset="0"/>
                        </a:rPr>
                        <a:t>Мин. 4 дня</a:t>
                      </a:r>
                    </a:p>
                  </a:txBody>
                  <a:tcP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39550" y="1949931"/>
            <a:ext cx="80020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b="0" i="0"/>
            </a:pPr>
            <a:r>
              <a:rPr lang="x-none" sz="1600" dirty="0">
                <a:latin typeface="+mj-lt"/>
              </a:rPr>
              <a:t>Защита обеспечена при меньшей толщине слоя = меньше затрат при нанесении.</a:t>
            </a:r>
            <a:endParaRPr lang="ru-RU" sz="16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  <a:defRPr b="0" i="0"/>
            </a:pPr>
            <a:r>
              <a:rPr lang="x-none" sz="1600" dirty="0">
                <a:latin typeface="+mj-lt"/>
                <a:cs typeface="Arial" pitchFamily="34" charset="0"/>
              </a:rPr>
              <a:t>Испытан</a:t>
            </a:r>
            <a:r>
              <a:rPr lang="ru-RU" sz="1600" dirty="0">
                <a:latin typeface="+mj-lt"/>
                <a:cs typeface="Arial" pitchFamily="34" charset="0"/>
              </a:rPr>
              <a:t>а</a:t>
            </a:r>
            <a:r>
              <a:rPr lang="x-none" sz="1600" dirty="0">
                <a:latin typeface="+mj-lt"/>
                <a:cs typeface="Arial" pitchFamily="34" charset="0"/>
              </a:rPr>
              <a:t> по ISO 12944: высокая устойчивость в среде C5 I/M (высокопрочный).</a:t>
            </a:r>
            <a:endParaRPr lang="ru-RU" sz="1600" dirty="0">
              <a:latin typeface="+mj-lt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 b="0" i="0"/>
            </a:pPr>
            <a:r>
              <a:rPr lang="x-none" sz="1600" dirty="0">
                <a:latin typeface="+mj-lt"/>
                <a:cs typeface="Arial" pitchFamily="34" charset="0"/>
              </a:rPr>
              <a:t>Устойчивость сопоставима с традиционными системами</a:t>
            </a:r>
            <a:r>
              <a:rPr lang="ru-RU" sz="1600" dirty="0">
                <a:latin typeface="+mj-lt"/>
                <a:cs typeface="Arial" pitchFamily="34" charset="0"/>
              </a:rPr>
              <a:t> (по </a:t>
            </a:r>
            <a:r>
              <a:rPr lang="x-none" sz="1600" dirty="0">
                <a:latin typeface="+mj-lt"/>
                <a:cs typeface="Arial" pitchFamily="34" charset="0"/>
              </a:rPr>
              <a:t>ISO 12944</a:t>
            </a:r>
            <a:r>
              <a:rPr lang="ru-RU" sz="1600" dirty="0">
                <a:latin typeface="+mj-lt"/>
                <a:cs typeface="Arial" pitchFamily="34" charset="0"/>
              </a:rPr>
              <a:t>)</a:t>
            </a:r>
            <a:endParaRPr lang="x-none" sz="1600" dirty="0">
              <a:latin typeface="+mj-lt"/>
              <a:cs typeface="Arial" pitchFamily="34" charset="0"/>
            </a:endParaRPr>
          </a:p>
        </p:txBody>
      </p:sp>
      <p:sp>
        <p:nvSpPr>
          <p:cNvPr id="10" name="Titel 7"/>
          <p:cNvSpPr txBox="1">
            <a:spLocks/>
          </p:cNvSpPr>
          <p:nvPr/>
        </p:nvSpPr>
        <p:spPr bwMode="auto">
          <a:xfrm>
            <a:off x="2555776" y="476672"/>
            <a:ext cx="5760640" cy="118522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dirty="0">
                <a:latin typeface="+mj-lt"/>
                <a:cs typeface="Times New Roman" panose="02020603050405020304" pitchFamily="18" charset="0"/>
              </a:rPr>
              <a:t>В сравнении с другими системами защиты</a:t>
            </a:r>
            <a:endParaRPr lang="nl-BE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4871" y="6093296"/>
            <a:ext cx="8006708" cy="523220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u="sng" dirty="0">
                <a:latin typeface="+mj-lt"/>
              </a:rPr>
              <a:t>Иными словами, 2 слоя </a:t>
            </a:r>
            <a:r>
              <a:rPr lang="ru-RU" sz="1400" b="1" u="sng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ZINGA</a:t>
            </a:r>
            <a:r>
              <a:rPr lang="ru-RU" sz="1400" b="1" u="sng" dirty="0">
                <a:latin typeface="+mj-lt"/>
              </a:rPr>
              <a:t> </a:t>
            </a:r>
            <a:r>
              <a:rPr lang="ru-RU" sz="1400" u="sng" dirty="0">
                <a:latin typeface="+mj-lt"/>
              </a:rPr>
              <a:t>с общей ТСС 180 мкм защищают металл эффективнее, чем 4 слоя эпоксидной краски!</a:t>
            </a:r>
          </a:p>
        </p:txBody>
      </p:sp>
    </p:spTree>
    <p:extLst>
      <p:ext uri="{BB962C8B-B14F-4D97-AF65-F5344CB8AC3E}">
        <p14:creationId xmlns:p14="http://schemas.microsoft.com/office/powerpoint/2010/main" val="17585328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7"/>
          <p:cNvSpPr txBox="1">
            <a:spLocks/>
          </p:cNvSpPr>
          <p:nvPr/>
        </p:nvSpPr>
        <p:spPr bwMode="auto">
          <a:xfrm>
            <a:off x="2555775" y="476672"/>
            <a:ext cx="6480721" cy="118522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sz="3200" dirty="0">
                <a:latin typeface="+mj-lt"/>
                <a:cs typeface="Times New Roman" panose="02020603050405020304" pitchFamily="18" charset="0"/>
              </a:rPr>
              <a:t>В сравнении с цинкосодержащей краской</a:t>
            </a:r>
            <a:endParaRPr lang="nl-BE" sz="3200" dirty="0"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6" name="Groep 9"/>
          <p:cNvGrpSpPr/>
          <p:nvPr/>
        </p:nvGrpSpPr>
        <p:grpSpPr>
          <a:xfrm>
            <a:off x="59978" y="1916832"/>
            <a:ext cx="6264696" cy="2376264"/>
            <a:chOff x="1331640" y="1268760"/>
            <a:chExt cx="6264696" cy="2592288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/>
            <a:srcRect l="25987" t="41801" r="11407" b="22605"/>
            <a:stretch/>
          </p:blipFill>
          <p:spPr>
            <a:xfrm>
              <a:off x="1331640" y="1268760"/>
              <a:ext cx="6264696" cy="2592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9" name="Tekstvak 8"/>
            <p:cNvSpPr txBox="1"/>
            <p:nvPr/>
          </p:nvSpPr>
          <p:spPr>
            <a:xfrm>
              <a:off x="1619672" y="3481263"/>
              <a:ext cx="2519021" cy="305105"/>
            </a:xfrm>
            <a:prstGeom prst="rect">
              <a:avLst/>
            </a:prstGeom>
          </p:spPr>
          <p:txBody>
            <a:bodyPr vert="horz" wrap="none" rtlCol="0">
              <a:spAutoFit/>
            </a:bodyPr>
            <a:lstStyle/>
            <a:p>
              <a:pPr>
                <a:defRPr b="0" i="0"/>
              </a:pPr>
              <a:r>
                <a:rPr lang="x-none" sz="1400" b="1">
                  <a:solidFill>
                    <a:schemeClr val="bg1"/>
                  </a:solidFill>
                  <a:latin typeface="Arial" pitchFamily="34" charset="0"/>
                </a:rPr>
                <a:t>Цинконаполненная краска</a:t>
              </a:r>
            </a:p>
          </p:txBody>
        </p:sp>
      </p:grpSp>
      <p:grpSp>
        <p:nvGrpSpPr>
          <p:cNvPr id="12" name="Groep 10"/>
          <p:cNvGrpSpPr/>
          <p:nvPr/>
        </p:nvGrpSpPr>
        <p:grpSpPr>
          <a:xfrm>
            <a:off x="2721180" y="4293096"/>
            <a:ext cx="6315316" cy="2376264"/>
            <a:chOff x="1331640" y="3789040"/>
            <a:chExt cx="6264000" cy="2754033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3"/>
            <a:srcRect l="25882" t="37652" r="11313" b="23360"/>
            <a:stretch/>
          </p:blipFill>
          <p:spPr>
            <a:xfrm>
              <a:off x="1331640" y="3789040"/>
              <a:ext cx="6264000" cy="2736304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14" name="Afbeelding 7" descr="ZINGA_LOGO_LIGGEND_RGB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226192"/>
                </a:clrFrom>
                <a:clrTo>
                  <a:srgbClr val="226192">
                    <a:alpha val="0"/>
                  </a:srgbClr>
                </a:clrTo>
              </a:clrChange>
            </a:blip>
            <a:stretch/>
          </p:blipFill>
          <p:spPr>
            <a:xfrm>
              <a:off x="1691680" y="6093296"/>
              <a:ext cx="1296144" cy="449777"/>
            </a:xfrm>
            <a:prstGeom prst="rect">
              <a:avLst/>
            </a:prstGeom>
          </p:spPr>
        </p:pic>
      </p:grpSp>
      <p:sp>
        <p:nvSpPr>
          <p:cNvPr id="15" name="Rectangle 9"/>
          <p:cNvSpPr>
            <a:spLocks noChangeArrowheads="1"/>
          </p:cNvSpPr>
          <p:nvPr/>
        </p:nvSpPr>
        <p:spPr>
          <a:xfrm>
            <a:off x="542693" y="5092767"/>
            <a:ext cx="1695773" cy="504187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lIns="0" tIns="0" rIns="0" bIns="0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defRPr b="0" i="0"/>
            </a:pPr>
            <a:r>
              <a:rPr lang="ru-RU" sz="1600" b="1" dirty="0">
                <a:ln/>
                <a:solidFill>
                  <a:schemeClr val="accent3"/>
                </a:solidFill>
                <a:latin typeface="+mj-lt"/>
                <a:cs typeface="Arial" pitchFamily="34" charset="0"/>
              </a:rPr>
              <a:t>Размер и фракция частиц цинка в 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ZINGA</a:t>
            </a:r>
            <a:endParaRPr lang="x-none" sz="1600" b="1" dirty="0">
              <a:ln/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>
          <a:xfrm>
            <a:off x="6481504" y="1942863"/>
            <a:ext cx="2520280" cy="136815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lIns="0" tIns="0" rIns="0" bIns="0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defRPr b="0" i="0"/>
            </a:pPr>
            <a:r>
              <a:rPr lang="ru-RU" sz="1600" b="1" dirty="0">
                <a:ln/>
                <a:solidFill>
                  <a:schemeClr val="accent3"/>
                </a:solidFill>
                <a:latin typeface="+mj-lt"/>
                <a:cs typeface="Arial" pitchFamily="34" charset="0"/>
              </a:rPr>
              <a:t>Размер и фракция частиц цинка в обычной цинксодержащей краске или </a:t>
            </a:r>
            <a:r>
              <a:rPr lang="ru-RU" sz="1600" b="1" dirty="0" err="1">
                <a:ln/>
                <a:solidFill>
                  <a:schemeClr val="accent3"/>
                </a:solidFill>
                <a:latin typeface="+mj-lt"/>
                <a:cs typeface="Arial" pitchFamily="34" charset="0"/>
              </a:rPr>
              <a:t>цинконаполненном</a:t>
            </a:r>
            <a:r>
              <a:rPr lang="ru-RU" sz="1600" b="1" dirty="0">
                <a:ln/>
                <a:solidFill>
                  <a:schemeClr val="accent3"/>
                </a:solidFill>
                <a:latin typeface="+mj-lt"/>
                <a:cs typeface="Arial" pitchFamily="34" charset="0"/>
              </a:rPr>
              <a:t> грунте</a:t>
            </a:r>
            <a:endParaRPr lang="x-none" sz="1600" b="1" dirty="0">
              <a:ln/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 flipV="1">
            <a:off x="4942734" y="2734572"/>
            <a:ext cx="1872208" cy="252028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4211960" y="3104964"/>
            <a:ext cx="2602982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2326010" y="5222672"/>
            <a:ext cx="2232248" cy="24437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2326010" y="5581591"/>
            <a:ext cx="2736304" cy="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86349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7"/>
          <p:cNvSpPr txBox="1">
            <a:spLocks/>
          </p:cNvSpPr>
          <p:nvPr/>
        </p:nvSpPr>
        <p:spPr bwMode="auto">
          <a:xfrm>
            <a:off x="2555775" y="476672"/>
            <a:ext cx="6480721" cy="118522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sz="3200" dirty="0">
                <a:latin typeface="+mj-lt"/>
                <a:cs typeface="Times New Roman" panose="02020603050405020304" pitchFamily="18" charset="0"/>
              </a:rPr>
              <a:t>В сравнении с цинкосодержащей краской</a:t>
            </a:r>
            <a:endParaRPr lang="nl-BE" sz="3200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2"/>
          <a:srcRect l="30510" t="19731" r="19288" b="14844"/>
          <a:stretch/>
        </p:blipFill>
        <p:spPr>
          <a:xfrm>
            <a:off x="179512" y="2276872"/>
            <a:ext cx="3960440" cy="351424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3"/>
          <a:srcRect l="23422" t="19731" r="20469" b="14844"/>
          <a:stretch/>
        </p:blipFill>
        <p:spPr>
          <a:xfrm>
            <a:off x="4644008" y="2276872"/>
            <a:ext cx="4176365" cy="3514248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6" name="Rectangle 9"/>
          <p:cNvSpPr>
            <a:spLocks noChangeArrowheads="1"/>
          </p:cNvSpPr>
          <p:nvPr/>
        </p:nvSpPr>
        <p:spPr>
          <a:xfrm>
            <a:off x="611560" y="5948266"/>
            <a:ext cx="3240360" cy="379986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lIns="0" tIns="0" rIns="0" bIns="0"/>
          <a:lstStyle/>
          <a:p>
            <a:pPr algn="ctr">
              <a:defRPr b="0" i="0"/>
            </a:pP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Движение частиц («Жертвование») цинка в металл у цинкосодержащих красок</a:t>
            </a:r>
            <a:endParaRPr lang="x-none" sz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>
          <a:xfrm>
            <a:off x="5395515" y="5948266"/>
            <a:ext cx="2673350" cy="38100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lIns="0" tIns="0" rIns="0" bIns="0"/>
          <a:lstStyle/>
          <a:p>
            <a:pPr algn="ctr">
              <a:defRPr b="0" i="0"/>
            </a:pP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Движение частиц («Жертвование») цинка в металл у </a:t>
            </a:r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  <a:cs typeface="Arial" pitchFamily="34" charset="0"/>
              </a:rPr>
              <a:t>ZINGA</a:t>
            </a:r>
            <a:endParaRPr lang="x-none" sz="1200" b="1" dirty="0">
              <a:solidFill>
                <a:schemeClr val="accent5">
                  <a:lumMod val="50000"/>
                </a:schemeClr>
              </a:solidFill>
              <a:latin typeface="Franklin Gothic Medium" panose="020B0603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3733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2"/>
          <p:cNvSpPr>
            <a:spLocks noGrp="1"/>
          </p:cNvSpPr>
          <p:nvPr>
            <p:ph type="title"/>
          </p:nvPr>
        </p:nvSpPr>
        <p:spPr bwMode="auto">
          <a:xfrm>
            <a:off x="771122" y="3120860"/>
            <a:ext cx="7834995" cy="452156"/>
          </a:xfrm>
          <a:noFill/>
          <a:ln>
            <a:miter lim="800000"/>
            <a:headEnd/>
            <a:tailEnd/>
          </a:ln>
        </p:spPr>
        <p:txBody>
          <a:bodyPr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5400" dirty="0">
                <a:latin typeface="+mj-lt"/>
              </a:rPr>
              <a:t>Тесты, сертификаты и заключения </a:t>
            </a:r>
            <a:r>
              <a:rPr lang="en-US" sz="5400" dirty="0">
                <a:latin typeface="+mj-lt"/>
              </a:rPr>
              <a:t>ZINGA</a:t>
            </a:r>
            <a:endParaRPr lang="nl-BE" sz="5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672426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7"/>
          <p:cNvSpPr txBox="1">
            <a:spLocks/>
          </p:cNvSpPr>
          <p:nvPr/>
        </p:nvSpPr>
        <p:spPr bwMode="auto">
          <a:xfrm>
            <a:off x="2483768" y="764704"/>
            <a:ext cx="6192689" cy="50405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ru-RU" sz="3200" dirty="0">
                <a:latin typeface="+mj-lt"/>
                <a:cs typeface="Times New Roman" panose="02020603050405020304" pitchFamily="18" charset="0"/>
              </a:rPr>
              <a:t>Гальваническая защита </a:t>
            </a:r>
            <a:r>
              <a:rPr lang="nl-BE" sz="3200" dirty="0">
                <a:latin typeface="+mj-lt"/>
                <a:cs typeface="Times New Roman" panose="02020603050405020304" pitchFamily="18" charset="0"/>
              </a:rPr>
              <a:t>ZINGA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988839"/>
            <a:ext cx="6112048" cy="484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6213" defTabSz="4572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600" dirty="0" err="1">
                <a:solidFill>
                  <a:prstClr val="black"/>
                </a:solidFill>
                <a:latin typeface="+mj-lt"/>
                <a:cs typeface="Arial" pitchFamily="34" charset="0"/>
              </a:rPr>
              <a:t>Det</a:t>
            </a:r>
            <a:r>
              <a:rPr lang="en-US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 Norske Veritas (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Норвегия</a:t>
            </a:r>
            <a:r>
              <a:rPr lang="en-US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)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</a:br>
            <a:r>
              <a:rPr lang="ru-RU" sz="1200" dirty="0">
                <a:solidFill>
                  <a:prstClr val="black"/>
                </a:solidFill>
                <a:latin typeface="+mj-lt"/>
                <a:cs typeface="Arial" pitchFamily="34" charset="0"/>
              </a:rPr>
              <a:t>Практическое нанесение на балластные резервуары</a:t>
            </a:r>
            <a:endParaRPr lang="en-US" sz="12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lvl="0" indent="176213" defTabSz="457200">
              <a:spcBef>
                <a:spcPct val="20000"/>
              </a:spcBef>
              <a:defRPr/>
            </a:pPr>
            <a:endParaRPr lang="en-US" sz="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457200">
              <a:defRPr/>
            </a:pPr>
            <a:r>
              <a:rPr lang="en-US" sz="1400" i="1" dirty="0">
                <a:solidFill>
                  <a:srgbClr val="184366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ru-RU" sz="1400" i="1" dirty="0">
                <a:solidFill>
                  <a:srgbClr val="184366"/>
                </a:solidFill>
                <a:latin typeface="+mj-lt"/>
                <a:cs typeface="Arial" pitchFamily="34" charset="0"/>
              </a:rPr>
              <a:t>Результаты проведённых испытаний показали, что покрытие 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  <a:cs typeface="Arial" pitchFamily="34" charset="0"/>
              </a:rPr>
              <a:t>ZINGA</a:t>
            </a:r>
            <a:r>
              <a:rPr lang="en-US" sz="1400" i="1" dirty="0">
                <a:solidFill>
                  <a:srgbClr val="184366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i="1" dirty="0">
                <a:solidFill>
                  <a:srgbClr val="184366"/>
                </a:solidFill>
                <a:latin typeface="+mj-lt"/>
                <a:cs typeface="Arial" pitchFamily="34" charset="0"/>
              </a:rPr>
              <a:t>удовлетворяет требованиям антикоррозионного покрытия, благодаря своим свойствам, обеспечивающим катодную защиту, что обуславливается высоким содержанием цинка.</a:t>
            </a:r>
            <a:r>
              <a:rPr lang="en-US" sz="1400" i="1" dirty="0">
                <a:solidFill>
                  <a:srgbClr val="184366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pPr lvl="0" indent="176213" defTabSz="457200">
              <a:spcBef>
                <a:spcPct val="20000"/>
              </a:spcBef>
              <a:tabLst>
                <a:tab pos="85725" algn="l"/>
              </a:tabLst>
              <a:defRPr/>
            </a:pPr>
            <a:r>
              <a:rPr lang="ru-RU" sz="1000" dirty="0">
                <a:solidFill>
                  <a:prstClr val="black"/>
                </a:solidFill>
                <a:latin typeface="+mj-lt"/>
                <a:cs typeface="Arial" pitchFamily="34" charset="0"/>
              </a:rPr>
              <a:t>Выполненные испытания</a:t>
            </a:r>
            <a:r>
              <a:rPr lang="en-US" sz="1000" dirty="0">
                <a:solidFill>
                  <a:prstClr val="black"/>
                </a:solidFill>
                <a:latin typeface="+mj-lt"/>
                <a:cs typeface="Arial" pitchFamily="34" charset="0"/>
              </a:rPr>
              <a:t>: </a:t>
            </a:r>
          </a:p>
          <a:p>
            <a:pPr lvl="0" indent="176213" defTabSz="457200">
              <a:spcBef>
                <a:spcPct val="20000"/>
              </a:spcBef>
              <a:tabLst>
                <a:tab pos="85725" algn="l"/>
              </a:tabLst>
              <a:defRPr/>
            </a:pPr>
            <a:r>
              <a:rPr lang="en-US" sz="1000" dirty="0">
                <a:solidFill>
                  <a:prstClr val="black"/>
                </a:solidFill>
                <a:latin typeface="+mj-lt"/>
                <a:cs typeface="Arial" pitchFamily="34" charset="0"/>
              </a:rPr>
              <a:t>180 </a:t>
            </a:r>
            <a:r>
              <a:rPr lang="ru-RU" sz="1000" dirty="0">
                <a:solidFill>
                  <a:prstClr val="black"/>
                </a:solidFill>
                <a:latin typeface="+mj-lt"/>
                <a:cs typeface="Arial" pitchFamily="34" charset="0"/>
              </a:rPr>
              <a:t>дней в конденсационной камере</a:t>
            </a:r>
            <a:endParaRPr lang="en-US" sz="10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lvl="0" indent="176213" defTabSz="457200">
              <a:spcBef>
                <a:spcPct val="20000"/>
              </a:spcBef>
              <a:tabLst>
                <a:tab pos="85725" algn="l"/>
              </a:tabLst>
              <a:defRPr/>
            </a:pPr>
            <a:r>
              <a:rPr lang="en-US" sz="1000" dirty="0">
                <a:solidFill>
                  <a:prstClr val="black"/>
                </a:solidFill>
                <a:latin typeface="+mj-lt"/>
                <a:cs typeface="Arial" pitchFamily="34" charset="0"/>
              </a:rPr>
              <a:t>180 </a:t>
            </a:r>
            <a:r>
              <a:rPr lang="ru-RU" sz="1000" dirty="0">
                <a:solidFill>
                  <a:prstClr val="black"/>
                </a:solidFill>
                <a:latin typeface="+mj-lt"/>
                <a:cs typeface="Arial" pitchFamily="34" charset="0"/>
              </a:rPr>
              <a:t>дней в волновом резервуаре</a:t>
            </a:r>
            <a:endParaRPr lang="en-US" sz="10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lvl="0" indent="176213" defTabSz="457200">
              <a:spcBef>
                <a:spcPct val="20000"/>
              </a:spcBef>
              <a:tabLst>
                <a:tab pos="85725" algn="l"/>
              </a:tabLst>
              <a:defRPr/>
            </a:pPr>
            <a:r>
              <a:rPr lang="ru-RU" sz="1000" dirty="0">
                <a:solidFill>
                  <a:prstClr val="black"/>
                </a:solidFill>
                <a:latin typeface="+mj-lt"/>
                <a:cs typeface="Arial" pitchFamily="34" charset="0"/>
              </a:rPr>
              <a:t>Оценка результатов после тестирования</a:t>
            </a:r>
            <a:r>
              <a:rPr lang="en-US" sz="1000" dirty="0">
                <a:solidFill>
                  <a:prstClr val="black"/>
                </a:solidFill>
                <a:latin typeface="+mj-lt"/>
                <a:cs typeface="Arial" pitchFamily="34" charset="0"/>
              </a:rPr>
              <a:t>, </a:t>
            </a:r>
            <a:r>
              <a:rPr lang="ru-RU" sz="1000" dirty="0">
                <a:solidFill>
                  <a:prstClr val="black"/>
                </a:solidFill>
                <a:latin typeface="+mj-lt"/>
                <a:cs typeface="Arial" pitchFamily="34" charset="0"/>
              </a:rPr>
              <a:t>включая исследование покрытия на образование пузырей (если применимо), надрез покрытия</a:t>
            </a:r>
            <a:r>
              <a:rPr lang="en-US" sz="1000" dirty="0">
                <a:solidFill>
                  <a:prstClr val="black"/>
                </a:solidFill>
                <a:latin typeface="+mj-lt"/>
                <a:cs typeface="Arial" pitchFamily="34" charset="0"/>
              </a:rPr>
              <a:t>, </a:t>
            </a:r>
            <a:r>
              <a:rPr lang="ru-RU" sz="1000" dirty="0">
                <a:solidFill>
                  <a:prstClr val="black"/>
                </a:solidFill>
                <a:latin typeface="+mj-lt"/>
                <a:cs typeface="Arial" pitchFamily="34" charset="0"/>
              </a:rPr>
              <a:t>измерение уровня адгезии и гибкость покрытия</a:t>
            </a:r>
            <a:endParaRPr lang="en-US" sz="10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lvl="0" indent="176213" defTabSz="457200">
              <a:spcBef>
                <a:spcPct val="20000"/>
              </a:spcBef>
              <a:defRPr/>
            </a:pP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indent="176213" defTabSz="4572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Программа исследований коррозии в Тихоокеанском регионе </a:t>
            </a:r>
            <a:r>
              <a:rPr lang="en-US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(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США</a:t>
            </a:r>
            <a:r>
              <a:rPr lang="en-US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)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</a:br>
            <a:r>
              <a:rPr lang="ru-RU" sz="1200" dirty="0">
                <a:solidFill>
                  <a:prstClr val="black"/>
                </a:solidFill>
                <a:latin typeface="+mj-lt"/>
                <a:cs typeface="Arial" pitchFamily="34" charset="0"/>
              </a:rPr>
              <a:t>Полевые испытания на протяжении 4 лет в космическом центре Кеннеди</a:t>
            </a:r>
            <a:endParaRPr lang="ru-RU" sz="1400" b="1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lvl="0" defTabSz="457200">
              <a:spcBef>
                <a:spcPct val="20000"/>
              </a:spcBef>
              <a:defRPr/>
            </a:pPr>
            <a:r>
              <a:rPr lang="ru-RU" sz="1400" dirty="0">
                <a:solidFill>
                  <a:srgbClr val="002060"/>
                </a:solidFill>
                <a:latin typeface="+mj-lt"/>
                <a:cs typeface="Arial" pitchFamily="34" charset="0"/>
              </a:rPr>
              <a:t>Никаких признаков коррозии</a:t>
            </a:r>
          </a:p>
          <a:p>
            <a:pPr lvl="0" defTabSz="457200">
              <a:spcBef>
                <a:spcPct val="20000"/>
              </a:spcBef>
              <a:defRPr/>
            </a:pPr>
            <a:r>
              <a:rPr lang="ru-RU" sz="1400" i="1">
                <a:solidFill>
                  <a:srgbClr val="184366"/>
                </a:solidFill>
                <a:latin typeface="+mj-lt"/>
                <a:cs typeface="Arial" pitchFamily="34" charset="0"/>
              </a:rPr>
              <a:t>«</a:t>
            </a:r>
            <a:r>
              <a:rPr lang="ru-RU" sz="1400" i="1" smtClean="0">
                <a:solidFill>
                  <a:srgbClr val="184366"/>
                </a:solidFill>
                <a:latin typeface="+mj-lt"/>
                <a:cs typeface="Arial" pitchFamily="34" charset="0"/>
              </a:rPr>
              <a:t>Фотографии </a:t>
            </a:r>
            <a:r>
              <a:rPr lang="ru-RU" sz="1400" i="1" dirty="0">
                <a:solidFill>
                  <a:srgbClr val="184366"/>
                </a:solidFill>
                <a:latin typeface="+mj-lt"/>
                <a:cs typeface="Arial" pitchFamily="34" charset="0"/>
              </a:rPr>
              <a:t>были сделаны спустя </a:t>
            </a:r>
            <a:r>
              <a:rPr lang="ru-RU" sz="1400" i="1" smtClean="0">
                <a:solidFill>
                  <a:srgbClr val="184366"/>
                </a:solidFill>
                <a:latin typeface="+mj-lt"/>
                <a:cs typeface="Arial" pitchFamily="34" charset="0"/>
              </a:rPr>
              <a:t>12 месяцев</a:t>
            </a:r>
            <a:r>
              <a:rPr lang="en-US" sz="1400" i="1" dirty="0" smtClean="0">
                <a:solidFill>
                  <a:srgbClr val="184366"/>
                </a:solidFill>
                <a:latin typeface="+mj-lt"/>
                <a:cs typeface="Arial" pitchFamily="34" charset="0"/>
              </a:rPr>
              <a:t>. </a:t>
            </a:r>
            <a:r>
              <a:rPr lang="ru-RU" sz="1400" i="1" dirty="0">
                <a:solidFill>
                  <a:srgbClr val="184366"/>
                </a:solidFill>
                <a:latin typeface="+mj-lt"/>
                <a:cs typeface="Arial" pitchFamily="34" charset="0"/>
              </a:rPr>
              <a:t>Как видите, никакой ржавчины нет, за исключением, образовавшейся в надрезах, белой ржавчины, где 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  <a:cs typeface="Arial" pitchFamily="34" charset="0"/>
              </a:rPr>
              <a:t>ZINGA</a:t>
            </a:r>
            <a:r>
              <a:rPr lang="en-US" sz="1400" i="1" dirty="0">
                <a:solidFill>
                  <a:srgbClr val="184366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i="1" dirty="0">
                <a:solidFill>
                  <a:srgbClr val="184366"/>
                </a:solidFill>
                <a:latin typeface="+mj-lt"/>
                <a:cs typeface="Arial" pitchFamily="34" charset="0"/>
              </a:rPr>
              <a:t>осуществляет катодную защиту обнажённого металла.</a:t>
            </a:r>
            <a:r>
              <a:rPr lang="ru-RU" sz="1050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»</a:t>
            </a:r>
            <a:endParaRPr lang="en-US" sz="1050" i="1" dirty="0">
              <a:solidFill>
                <a:schemeClr val="accent1">
                  <a:lumMod val="50000"/>
                </a:schemeClr>
              </a:solidFill>
              <a:latin typeface="+mj-lt"/>
              <a:cs typeface="Arial" pitchFamily="34" charset="0"/>
            </a:endParaRPr>
          </a:p>
          <a:p>
            <a:pPr lvl="0" indent="176213" defTabSz="4572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nl-BE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9" descr="C:\Users\filip\Desktop\Nieuwe map\13. Final report from Sintef-Det Norske Veritas (fieldtest ~ NORSOK)_Page_00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112" y="1232395"/>
            <a:ext cx="355917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2871876"/>
            <a:ext cx="1228725" cy="16367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63568" y="4221088"/>
            <a:ext cx="1727200" cy="23161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43958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7"/>
          <p:cNvSpPr txBox="1">
            <a:spLocks/>
          </p:cNvSpPr>
          <p:nvPr/>
        </p:nvSpPr>
        <p:spPr bwMode="auto">
          <a:xfrm>
            <a:off x="2483768" y="764704"/>
            <a:ext cx="6192689" cy="50405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ru-RU" sz="3200" dirty="0">
                <a:latin typeface="+mj-lt"/>
                <a:cs typeface="Times New Roman" panose="02020603050405020304" pitchFamily="18" charset="0"/>
              </a:rPr>
              <a:t>Гальваническая защита </a:t>
            </a:r>
            <a:r>
              <a:rPr lang="nl-BE" sz="3200" dirty="0">
                <a:latin typeface="+mj-lt"/>
                <a:cs typeface="Times New Roman" panose="02020603050405020304" pitchFamily="18" charset="0"/>
              </a:rPr>
              <a:t>ZINGA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988839"/>
            <a:ext cx="5112568" cy="410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>
                <a:latin typeface="+mj-lt"/>
              </a:rPr>
              <a:t>Лаборатория </a:t>
            </a:r>
            <a:r>
              <a:rPr lang="nl-BE" sz="1600" dirty="0">
                <a:latin typeface="+mj-lt"/>
              </a:rPr>
              <a:t>COT (</a:t>
            </a:r>
            <a:r>
              <a:rPr lang="ru-RU" sz="1600" dirty="0">
                <a:latin typeface="+mj-lt"/>
              </a:rPr>
              <a:t>Нидерланды</a:t>
            </a:r>
            <a:r>
              <a:rPr lang="nl-BE" sz="1600" dirty="0">
                <a:latin typeface="+mj-lt"/>
              </a:rPr>
              <a:t>)</a:t>
            </a:r>
          </a:p>
          <a:p>
            <a:pPr>
              <a:defRPr/>
            </a:pPr>
            <a:r>
              <a:rPr lang="ru-RU" sz="1200" dirty="0">
                <a:latin typeface="+mj-lt"/>
              </a:rPr>
              <a:t>Испытания по стандарту </a:t>
            </a:r>
            <a:r>
              <a:rPr lang="nl-BE" sz="1200" dirty="0">
                <a:latin typeface="+mj-lt"/>
              </a:rPr>
              <a:t>NORSOK M501 </a:t>
            </a:r>
            <a:r>
              <a:rPr lang="ru-RU" sz="1200" dirty="0">
                <a:latin typeface="+mj-lt"/>
              </a:rPr>
              <a:t>Система</a:t>
            </a:r>
            <a:r>
              <a:rPr lang="nl-BE" sz="1200" dirty="0">
                <a:latin typeface="+mj-lt"/>
              </a:rPr>
              <a:t> 7 </a:t>
            </a:r>
            <a:r>
              <a:rPr lang="ru-RU" sz="1200" dirty="0">
                <a:latin typeface="+mj-lt"/>
              </a:rPr>
              <a:t>и Система </a:t>
            </a:r>
            <a:r>
              <a:rPr lang="nl-BE" sz="1200" dirty="0">
                <a:latin typeface="+mj-lt"/>
              </a:rPr>
              <a:t>1</a:t>
            </a:r>
          </a:p>
          <a:p>
            <a:pPr>
              <a:defRPr/>
            </a:pPr>
            <a:endParaRPr lang="nl-BE" sz="1200" dirty="0">
              <a:latin typeface="+mj-lt"/>
            </a:endParaRPr>
          </a:p>
          <a:p>
            <a:pPr>
              <a:defRPr/>
            </a:pPr>
            <a:r>
              <a:rPr lang="nl-BE" sz="1400" i="1" dirty="0">
                <a:solidFill>
                  <a:srgbClr val="184366"/>
                </a:solidFill>
                <a:latin typeface="+mj-lt"/>
              </a:rPr>
              <a:t>“</a:t>
            </a:r>
            <a:r>
              <a:rPr lang="ru-RU" sz="1400" i="1" dirty="0">
                <a:solidFill>
                  <a:srgbClr val="184366"/>
                </a:solidFill>
                <a:latin typeface="+mj-lt"/>
              </a:rPr>
              <a:t>Система тонкоплёночного </a:t>
            </a:r>
            <a:r>
              <a:rPr lang="ru-RU" sz="1400" i="1" dirty="0" err="1">
                <a:solidFill>
                  <a:srgbClr val="184366"/>
                </a:solidFill>
                <a:latin typeface="+mj-lt"/>
              </a:rPr>
              <a:t>цинкования</a:t>
            </a:r>
            <a:r>
              <a:rPr lang="ru-RU" sz="1400" i="1" dirty="0">
                <a:solidFill>
                  <a:srgbClr val="184366"/>
                </a:solidFill>
                <a:latin typeface="+mj-lt"/>
              </a:rPr>
              <a:t> 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  <a:cs typeface="Arial" pitchFamily="34" charset="0"/>
              </a:rPr>
              <a:t>ZINGA</a:t>
            </a:r>
            <a:r>
              <a:rPr lang="nl-BE" sz="1400" i="1" dirty="0">
                <a:solidFill>
                  <a:srgbClr val="184366"/>
                </a:solidFill>
                <a:latin typeface="+mj-lt"/>
              </a:rPr>
              <a:t>, </a:t>
            </a:r>
            <a:r>
              <a:rPr lang="ru-RU" sz="1400" i="1" dirty="0">
                <a:solidFill>
                  <a:srgbClr val="184366"/>
                </a:solidFill>
                <a:latin typeface="+mj-lt"/>
              </a:rPr>
              <a:t>с толщиной сухого слоя </a:t>
            </a:r>
            <a:r>
              <a:rPr lang="nl-BE" sz="1400" i="1" dirty="0">
                <a:solidFill>
                  <a:srgbClr val="184366"/>
                </a:solidFill>
                <a:latin typeface="+mj-lt"/>
              </a:rPr>
              <a:t>60/60 </a:t>
            </a:r>
            <a:r>
              <a:rPr lang="ru-RU" sz="1400" i="1" dirty="0">
                <a:solidFill>
                  <a:srgbClr val="184366"/>
                </a:solidFill>
                <a:latin typeface="+mj-lt"/>
              </a:rPr>
              <a:t>мкм</a:t>
            </a:r>
            <a:r>
              <a:rPr lang="nl-BE" sz="1400" i="1" dirty="0">
                <a:solidFill>
                  <a:srgbClr val="184366"/>
                </a:solidFill>
                <a:latin typeface="+mj-lt"/>
              </a:rPr>
              <a:t>,</a:t>
            </a:r>
            <a:r>
              <a:rPr lang="ru-RU" sz="1400" i="1" dirty="0">
                <a:solidFill>
                  <a:srgbClr val="184366"/>
                </a:solidFill>
                <a:latin typeface="+mj-lt"/>
              </a:rPr>
              <a:t> соответствует требованиям стандарта </a:t>
            </a:r>
            <a:r>
              <a:rPr lang="nl-BE" sz="1400" i="1" dirty="0">
                <a:solidFill>
                  <a:srgbClr val="184366"/>
                </a:solidFill>
                <a:latin typeface="+mj-lt"/>
              </a:rPr>
              <a:t>Norsok M501 </a:t>
            </a:r>
          </a:p>
          <a:p>
            <a:pPr>
              <a:defRPr/>
            </a:pPr>
            <a:r>
              <a:rPr lang="ru-RU" sz="1400" b="1" i="1" dirty="0">
                <a:solidFill>
                  <a:srgbClr val="184366"/>
                </a:solidFill>
                <a:latin typeface="+mj-lt"/>
              </a:rPr>
              <a:t>Ред. </a:t>
            </a:r>
            <a:r>
              <a:rPr lang="nl-BE" sz="1400" b="1" i="1" dirty="0">
                <a:solidFill>
                  <a:srgbClr val="184366"/>
                </a:solidFill>
                <a:latin typeface="+mj-lt"/>
              </a:rPr>
              <a:t>5 </a:t>
            </a:r>
            <a:r>
              <a:rPr lang="ru-RU" sz="1400" b="1" i="1" dirty="0">
                <a:solidFill>
                  <a:srgbClr val="184366"/>
                </a:solidFill>
                <a:latin typeface="+mj-lt"/>
              </a:rPr>
              <a:t>Система</a:t>
            </a:r>
            <a:r>
              <a:rPr lang="nl-BE" sz="1400" b="1" i="1" dirty="0">
                <a:solidFill>
                  <a:srgbClr val="184366"/>
                </a:solidFill>
                <a:latin typeface="+mj-lt"/>
              </a:rPr>
              <a:t> 7</a:t>
            </a:r>
            <a:r>
              <a:rPr lang="nl-BE" sz="1400" i="1" dirty="0">
                <a:solidFill>
                  <a:srgbClr val="184366"/>
                </a:solidFill>
                <a:latin typeface="+mj-lt"/>
              </a:rPr>
              <a:t>”</a:t>
            </a:r>
          </a:p>
          <a:p>
            <a:pPr>
              <a:defRPr/>
            </a:pPr>
            <a:endParaRPr lang="nl-BE" sz="1400" i="1" dirty="0">
              <a:solidFill>
                <a:srgbClr val="184366"/>
              </a:solidFill>
              <a:latin typeface="+mj-lt"/>
            </a:endParaRPr>
          </a:p>
          <a:p>
            <a:pPr>
              <a:defRPr/>
            </a:pPr>
            <a:r>
              <a:rPr lang="nl-BE" sz="1400" i="1" dirty="0">
                <a:solidFill>
                  <a:srgbClr val="184366"/>
                </a:solidFill>
                <a:latin typeface="+mj-lt"/>
              </a:rPr>
              <a:t>“</a:t>
            </a:r>
            <a:r>
              <a:rPr lang="ru-RU" sz="1400" i="1" dirty="0">
                <a:solidFill>
                  <a:srgbClr val="184366"/>
                </a:solidFill>
                <a:latin typeface="+mj-lt"/>
              </a:rPr>
              <a:t>Система тонкоплёночного </a:t>
            </a:r>
            <a:r>
              <a:rPr lang="ru-RU" sz="1400" i="1" dirty="0" err="1">
                <a:solidFill>
                  <a:srgbClr val="184366"/>
                </a:solidFill>
                <a:latin typeface="+mj-lt"/>
              </a:rPr>
              <a:t>цинкования</a:t>
            </a:r>
            <a:r>
              <a:rPr lang="ru-RU" sz="1400" i="1" dirty="0">
                <a:solidFill>
                  <a:srgbClr val="184366"/>
                </a:solidFill>
                <a:latin typeface="+mj-lt"/>
              </a:rPr>
              <a:t> 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  <a:cs typeface="Arial" pitchFamily="34" charset="0"/>
              </a:rPr>
              <a:t>ZINGA</a:t>
            </a:r>
            <a:r>
              <a:rPr lang="ru-RU" sz="1400" i="1" dirty="0">
                <a:solidFill>
                  <a:srgbClr val="184366"/>
                </a:solidFill>
                <a:latin typeface="+mj-lt"/>
              </a:rPr>
              <a:t>, с толщиной сухого слоя 60/60 мкм, соответствует требованиям стандарта </a:t>
            </a:r>
            <a:r>
              <a:rPr lang="ru-RU" sz="1400" i="1" dirty="0" err="1">
                <a:solidFill>
                  <a:srgbClr val="184366"/>
                </a:solidFill>
                <a:latin typeface="+mj-lt"/>
              </a:rPr>
              <a:t>Norsok</a:t>
            </a:r>
            <a:r>
              <a:rPr lang="ru-RU" sz="1400" i="1" dirty="0">
                <a:solidFill>
                  <a:srgbClr val="184366"/>
                </a:solidFill>
                <a:latin typeface="+mj-lt"/>
              </a:rPr>
              <a:t> M501 </a:t>
            </a:r>
          </a:p>
          <a:p>
            <a:pPr>
              <a:defRPr/>
            </a:pPr>
            <a:r>
              <a:rPr lang="ru-RU" sz="1400" b="1" i="1" dirty="0">
                <a:solidFill>
                  <a:srgbClr val="184366"/>
                </a:solidFill>
                <a:latin typeface="+mj-lt"/>
              </a:rPr>
              <a:t>Ред. 5 Система 1</a:t>
            </a:r>
            <a:r>
              <a:rPr lang="nl-BE" sz="1400" i="1" dirty="0">
                <a:solidFill>
                  <a:srgbClr val="184366"/>
                </a:solidFill>
                <a:latin typeface="+mj-lt"/>
              </a:rPr>
              <a:t>”</a:t>
            </a:r>
          </a:p>
          <a:p>
            <a:pPr>
              <a:defRPr/>
            </a:pPr>
            <a:endParaRPr lang="nl-BE" dirty="0">
              <a:latin typeface="+mj-lt"/>
            </a:endParaRPr>
          </a:p>
          <a:p>
            <a:pPr>
              <a:defRPr/>
            </a:pPr>
            <a:r>
              <a:rPr lang="ru-RU" sz="1100" dirty="0">
                <a:latin typeface="+mj-lt"/>
              </a:rPr>
              <a:t>Тесты выполнены</a:t>
            </a:r>
            <a:r>
              <a:rPr lang="nl-BE" sz="1100" dirty="0">
                <a:latin typeface="+mj-lt"/>
              </a:rPr>
              <a:t>:</a:t>
            </a:r>
          </a:p>
          <a:p>
            <a:pPr>
              <a:defRPr/>
            </a:pPr>
            <a:r>
              <a:rPr lang="nl-BE" sz="1100" dirty="0">
                <a:latin typeface="+mj-lt"/>
              </a:rPr>
              <a:t>4200 </a:t>
            </a:r>
            <a:r>
              <a:rPr lang="ru-RU" sz="1100" dirty="0">
                <a:latin typeface="+mj-lt"/>
              </a:rPr>
              <a:t>часов погружения в морской воде</a:t>
            </a:r>
            <a:endParaRPr lang="nl-BE" sz="1100" dirty="0">
              <a:latin typeface="+mj-lt"/>
            </a:endParaRPr>
          </a:p>
          <a:p>
            <a:pPr>
              <a:defRPr/>
            </a:pPr>
            <a:r>
              <a:rPr lang="nl-BE" sz="1100" dirty="0">
                <a:latin typeface="+mj-lt"/>
              </a:rPr>
              <a:t>4200 </a:t>
            </a:r>
            <a:r>
              <a:rPr lang="ru-RU" sz="1100" dirty="0">
                <a:latin typeface="+mj-lt"/>
              </a:rPr>
              <a:t>часов циклического теста</a:t>
            </a:r>
            <a:endParaRPr lang="nl-BE" sz="1100" dirty="0">
              <a:latin typeface="+mj-lt"/>
            </a:endParaRPr>
          </a:p>
          <a:p>
            <a:pPr>
              <a:defRPr/>
            </a:pPr>
            <a:r>
              <a:rPr lang="ru-RU" sz="1100" dirty="0">
                <a:latin typeface="+mj-lt"/>
              </a:rPr>
              <a:t>Испытание на отрыв покрытия</a:t>
            </a:r>
            <a:r>
              <a:rPr lang="nl-BE" sz="1100" dirty="0">
                <a:latin typeface="+mj-lt"/>
              </a:rPr>
              <a:t> (7</a:t>
            </a:r>
            <a:r>
              <a:rPr lang="ru-RU" sz="1100" dirty="0">
                <a:latin typeface="+mj-lt"/>
              </a:rPr>
              <a:t>Мпа</a:t>
            </a:r>
            <a:r>
              <a:rPr lang="nl-BE" sz="1100" dirty="0">
                <a:latin typeface="+mj-lt"/>
              </a:rPr>
              <a:t>) </a:t>
            </a:r>
          </a:p>
          <a:p>
            <a:pPr>
              <a:defRPr/>
            </a:pPr>
            <a:r>
              <a:rPr lang="ru-RU" sz="1100" dirty="0">
                <a:latin typeface="+mj-lt"/>
              </a:rPr>
              <a:t>Катодных несоответствий не выявлено</a:t>
            </a:r>
            <a:endParaRPr lang="nl-BE" sz="1100" dirty="0">
              <a:latin typeface="+mj-lt"/>
            </a:endParaRPr>
          </a:p>
          <a:p>
            <a:pPr lvl="0" indent="176213" defTabSz="4572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nl-BE" dirty="0">
              <a:solidFill>
                <a:prstClr val="black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8" name="Picture 11" descr="http://www.stalguiden.com/images/Norsok_logo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768" y="5747807"/>
            <a:ext cx="2159000" cy="68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www.cot-nl.com/media/images/homepage/img_logo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8494" y="1268760"/>
            <a:ext cx="14779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/>
          <a:srcRect l="26869" t="17438" r="25000" b="16118"/>
          <a:stretch>
            <a:fillRect/>
          </a:stretch>
        </p:blipFill>
        <p:spPr bwMode="auto">
          <a:xfrm>
            <a:off x="5148064" y="2996952"/>
            <a:ext cx="3097213" cy="35782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 l="17719" t="22148" r="19085" b="17314"/>
          <a:stretch>
            <a:fillRect/>
          </a:stretch>
        </p:blipFill>
        <p:spPr bwMode="auto">
          <a:xfrm>
            <a:off x="5722119" y="2395599"/>
            <a:ext cx="2952750" cy="2374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76471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hoek 9"/>
          <p:cNvSpPr/>
          <p:nvPr/>
        </p:nvSpPr>
        <p:spPr>
          <a:xfrm>
            <a:off x="0" y="2925266"/>
            <a:ext cx="9144000" cy="719584"/>
          </a:xfrm>
          <a:prstGeom prst="rect">
            <a:avLst/>
          </a:prstGeom>
          <a:solidFill>
            <a:srgbClr val="A8CC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16" name="Rechthoek 9"/>
          <p:cNvSpPr/>
          <p:nvPr/>
        </p:nvSpPr>
        <p:spPr>
          <a:xfrm>
            <a:off x="0" y="4181556"/>
            <a:ext cx="9144000" cy="687604"/>
          </a:xfrm>
          <a:prstGeom prst="rect">
            <a:avLst/>
          </a:prstGeom>
          <a:solidFill>
            <a:srgbClr val="A8CC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15" name="Rechthoek 11"/>
          <p:cNvSpPr/>
          <p:nvPr/>
        </p:nvSpPr>
        <p:spPr>
          <a:xfrm>
            <a:off x="2382896" y="2349128"/>
            <a:ext cx="2232248" cy="432048"/>
          </a:xfrm>
          <a:prstGeom prst="rect">
            <a:avLst/>
          </a:prstGeom>
          <a:solidFill>
            <a:srgbClr val="23619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Arial" pitchFamily="34" charset="0"/>
            </a:endParaRPr>
          </a:p>
        </p:txBody>
      </p:sp>
      <p:sp>
        <p:nvSpPr>
          <p:cNvPr id="14" name="Rechthoek 11"/>
          <p:cNvSpPr/>
          <p:nvPr/>
        </p:nvSpPr>
        <p:spPr>
          <a:xfrm>
            <a:off x="2374451" y="3670759"/>
            <a:ext cx="2232248" cy="432048"/>
          </a:xfrm>
          <a:prstGeom prst="rect">
            <a:avLst/>
          </a:prstGeom>
          <a:solidFill>
            <a:srgbClr val="23619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latin typeface="Arial" pitchFamily="34" charset="0"/>
            </a:endParaRPr>
          </a:p>
        </p:txBody>
      </p:sp>
      <p:sp>
        <p:nvSpPr>
          <p:cNvPr id="10" name="Titel 7"/>
          <p:cNvSpPr txBox="1">
            <a:spLocks/>
          </p:cNvSpPr>
          <p:nvPr/>
        </p:nvSpPr>
        <p:spPr bwMode="auto">
          <a:xfrm>
            <a:off x="2483768" y="764704"/>
            <a:ext cx="6192689" cy="50405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ru-RU" sz="3200" dirty="0">
                <a:latin typeface="+mj-lt"/>
                <a:cs typeface="Times New Roman" panose="02020603050405020304" pitchFamily="18" charset="0"/>
              </a:rPr>
              <a:t>Гальваническая защита </a:t>
            </a:r>
            <a:r>
              <a:rPr lang="nl-BE" sz="3200" dirty="0">
                <a:latin typeface="+mj-lt"/>
                <a:cs typeface="Times New Roman" panose="02020603050405020304" pitchFamily="18" charset="0"/>
              </a:rPr>
              <a:t>ZINGA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2818" y="1916832"/>
            <a:ext cx="511256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1600" dirty="0">
                <a:latin typeface="+mj-lt"/>
              </a:rPr>
              <a:t>Лаборатория </a:t>
            </a:r>
            <a:r>
              <a:rPr lang="en-US" sz="1600" dirty="0">
                <a:latin typeface="+mj-lt"/>
              </a:rPr>
              <a:t>COT (</a:t>
            </a:r>
            <a:r>
              <a:rPr lang="ru-RU" sz="1600" dirty="0">
                <a:latin typeface="+mj-lt"/>
              </a:rPr>
              <a:t>Нидерланды)</a:t>
            </a:r>
          </a:p>
          <a:p>
            <a:pPr>
              <a:lnSpc>
                <a:spcPct val="150000"/>
              </a:lnSpc>
              <a:defRPr/>
            </a:pPr>
            <a:r>
              <a:rPr lang="ru-RU" sz="1600" dirty="0">
                <a:latin typeface="+mj-lt"/>
              </a:rPr>
              <a:t>	</a:t>
            </a:r>
            <a:r>
              <a:rPr lang="en-US" sz="1600" dirty="0">
                <a:latin typeface="+mj-lt"/>
              </a:rPr>
              <a:t>ISO 12944 </a:t>
            </a:r>
            <a:r>
              <a:rPr lang="ru-RU" sz="1600" dirty="0">
                <a:latin typeface="+mj-lt"/>
              </a:rPr>
              <a:t>для   </a:t>
            </a:r>
            <a:r>
              <a:rPr lang="en-US" sz="1600" dirty="0">
                <a:solidFill>
                  <a:schemeClr val="bg1"/>
                </a:solidFill>
                <a:latin typeface="+mj-lt"/>
              </a:rPr>
              <a:t>ZINGA 2 x 60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мкм ТСС</a:t>
            </a:r>
          </a:p>
          <a:p>
            <a:pPr>
              <a:lnSpc>
                <a:spcPct val="150000"/>
              </a:lnSpc>
              <a:defRPr/>
            </a:pPr>
            <a:endParaRPr lang="ru-RU" sz="1600" dirty="0">
              <a:latin typeface="+mj-lt"/>
            </a:endParaRPr>
          </a:p>
          <a:p>
            <a:pPr>
              <a:defRPr/>
            </a:pPr>
            <a:r>
              <a:rPr lang="ru-RU" sz="1600" dirty="0">
                <a:latin typeface="+mj-lt"/>
              </a:rPr>
              <a:t>Классификация: </a:t>
            </a:r>
            <a:r>
              <a:rPr lang="en-US" sz="1600" dirty="0">
                <a:latin typeface="+mj-lt"/>
              </a:rPr>
              <a:t>C5I-Medium </a:t>
            </a:r>
          </a:p>
          <a:p>
            <a:pPr>
              <a:lnSpc>
                <a:spcPct val="150000"/>
              </a:lnSpc>
              <a:defRPr/>
            </a:pPr>
            <a:r>
              <a:rPr lang="en-US" sz="1600" dirty="0">
                <a:latin typeface="+mj-lt"/>
              </a:rPr>
              <a:t>(</a:t>
            </a:r>
            <a:r>
              <a:rPr lang="ru-RU" sz="1600" dirty="0">
                <a:latin typeface="+mj-lt"/>
              </a:rPr>
              <a:t>равносильна </a:t>
            </a:r>
            <a:r>
              <a:rPr lang="en-US" sz="1600" dirty="0">
                <a:latin typeface="+mj-lt"/>
              </a:rPr>
              <a:t>C5M-Medium </a:t>
            </a:r>
            <a:r>
              <a:rPr lang="ru-RU" sz="1600" dirty="0">
                <a:latin typeface="+mj-lt"/>
              </a:rPr>
              <a:t>и </a:t>
            </a:r>
            <a:r>
              <a:rPr lang="en-US" sz="1600" dirty="0">
                <a:latin typeface="+mj-lt"/>
              </a:rPr>
              <a:t>C4-High)</a:t>
            </a:r>
          </a:p>
          <a:p>
            <a:pPr>
              <a:lnSpc>
                <a:spcPct val="150000"/>
              </a:lnSpc>
              <a:defRPr/>
            </a:pPr>
            <a:r>
              <a:rPr lang="en-US" sz="1600" dirty="0">
                <a:latin typeface="+mj-lt"/>
              </a:rPr>
              <a:t>	ISO 12944 </a:t>
            </a:r>
            <a:r>
              <a:rPr lang="ru-RU" sz="1600" dirty="0">
                <a:latin typeface="+mj-lt"/>
              </a:rPr>
              <a:t>для   </a:t>
            </a:r>
            <a:r>
              <a:rPr lang="en-US" sz="1600" dirty="0">
                <a:solidFill>
                  <a:schemeClr val="bg1"/>
                </a:solidFill>
                <a:latin typeface="+mj-lt"/>
              </a:rPr>
              <a:t>ZINGA 2 x 90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мкм ТСС</a:t>
            </a:r>
          </a:p>
          <a:p>
            <a:pPr>
              <a:defRPr/>
            </a:pPr>
            <a:endParaRPr lang="ru-RU" sz="1600" dirty="0">
              <a:latin typeface="+mj-lt"/>
            </a:endParaRPr>
          </a:p>
          <a:p>
            <a:pPr>
              <a:defRPr/>
            </a:pPr>
            <a:r>
              <a:rPr lang="ru-RU" sz="1600" dirty="0">
                <a:latin typeface="+mj-lt"/>
              </a:rPr>
              <a:t>Классификация: </a:t>
            </a:r>
            <a:r>
              <a:rPr lang="en-US" sz="1600" dirty="0">
                <a:latin typeface="+mj-lt"/>
              </a:rPr>
              <a:t>C5I-High</a:t>
            </a:r>
          </a:p>
          <a:p>
            <a:pPr>
              <a:defRPr/>
            </a:pPr>
            <a:r>
              <a:rPr lang="en-US" sz="1600" dirty="0">
                <a:latin typeface="+mj-lt"/>
              </a:rPr>
              <a:t>(</a:t>
            </a:r>
            <a:r>
              <a:rPr lang="ru-RU" sz="1600" dirty="0">
                <a:latin typeface="+mj-lt"/>
              </a:rPr>
              <a:t>равносильна </a:t>
            </a:r>
            <a:r>
              <a:rPr lang="en-US" sz="1600" dirty="0">
                <a:latin typeface="+mj-lt"/>
              </a:rPr>
              <a:t>C5M-High)</a:t>
            </a:r>
          </a:p>
          <a:p>
            <a:pPr>
              <a:defRPr/>
            </a:pPr>
            <a:endParaRPr lang="en-US" sz="1600" dirty="0">
              <a:latin typeface="+mj-lt"/>
            </a:endParaRPr>
          </a:p>
          <a:p>
            <a:pPr>
              <a:defRPr/>
            </a:pPr>
            <a:r>
              <a:rPr lang="en-US" sz="1200" dirty="0">
                <a:latin typeface="+mj-lt"/>
              </a:rPr>
              <a:t>C5I: </a:t>
            </a:r>
            <a:r>
              <a:rPr lang="ru-RU" sz="1200" dirty="0">
                <a:latin typeface="+mj-lt"/>
              </a:rPr>
              <a:t>Промышленные зоны с высокой влажностью и агрессивной средой </a:t>
            </a:r>
            <a:r>
              <a:rPr lang="en-US" sz="1200" dirty="0">
                <a:latin typeface="+mj-lt"/>
              </a:rPr>
              <a:t>(</a:t>
            </a:r>
            <a:r>
              <a:rPr lang="ru-RU" sz="1200" dirty="0">
                <a:latin typeface="+mj-lt"/>
              </a:rPr>
              <a:t>непрерывная конденсация и высокий уровень загрязнения, химические предприятия в море</a:t>
            </a:r>
            <a:r>
              <a:rPr lang="en-US" sz="1200" dirty="0">
                <a:latin typeface="+mj-lt"/>
              </a:rPr>
              <a:t>)</a:t>
            </a:r>
          </a:p>
          <a:p>
            <a:pPr>
              <a:defRPr/>
            </a:pPr>
            <a:r>
              <a:rPr lang="en-US" sz="1200" dirty="0">
                <a:latin typeface="+mj-lt"/>
              </a:rPr>
              <a:t>C5M: </a:t>
            </a:r>
            <a:r>
              <a:rPr lang="ru-RU" sz="1200" dirty="0">
                <a:latin typeface="+mj-lt"/>
              </a:rPr>
              <a:t>Прибрежные и морские зоны с высокой соленостью (непрерывная конденсация и высокое загрязнение)</a:t>
            </a:r>
          </a:p>
          <a:p>
            <a:pPr>
              <a:defRPr/>
            </a:pPr>
            <a:r>
              <a:rPr lang="ru-RU" sz="1200" dirty="0">
                <a:latin typeface="+mj-lt"/>
              </a:rPr>
              <a:t>Средняя (</a:t>
            </a:r>
            <a:r>
              <a:rPr lang="en-US" sz="1200" dirty="0">
                <a:latin typeface="+mj-lt"/>
              </a:rPr>
              <a:t>Medium</a:t>
            </a:r>
            <a:r>
              <a:rPr lang="ru-RU" sz="1200" dirty="0">
                <a:latin typeface="+mj-lt"/>
              </a:rPr>
              <a:t>)</a:t>
            </a:r>
            <a:r>
              <a:rPr lang="en-US" sz="1200" dirty="0">
                <a:latin typeface="+mj-lt"/>
              </a:rPr>
              <a:t>: </a:t>
            </a:r>
            <a:r>
              <a:rPr lang="ru-RU" sz="1200" dirty="0">
                <a:latin typeface="+mj-lt"/>
              </a:rPr>
              <a:t>ожидаемый срок службы от </a:t>
            </a:r>
            <a:r>
              <a:rPr lang="en-US" sz="1200" dirty="0">
                <a:latin typeface="+mj-lt"/>
              </a:rPr>
              <a:t>5 </a:t>
            </a:r>
            <a:r>
              <a:rPr lang="ru-RU" sz="1200" dirty="0">
                <a:latin typeface="+mj-lt"/>
              </a:rPr>
              <a:t>до</a:t>
            </a:r>
            <a:r>
              <a:rPr lang="en-US" sz="1200" dirty="0">
                <a:latin typeface="+mj-lt"/>
              </a:rPr>
              <a:t> 15 </a:t>
            </a:r>
            <a:r>
              <a:rPr lang="ru-RU" sz="1200" dirty="0">
                <a:latin typeface="+mj-lt"/>
              </a:rPr>
              <a:t>лет</a:t>
            </a:r>
            <a:endParaRPr lang="en-US" sz="1200" dirty="0">
              <a:latin typeface="+mj-lt"/>
            </a:endParaRPr>
          </a:p>
          <a:p>
            <a:pPr>
              <a:defRPr/>
            </a:pPr>
            <a:r>
              <a:rPr lang="ru-RU" sz="1200" dirty="0">
                <a:latin typeface="+mj-lt"/>
              </a:rPr>
              <a:t>Высокая (</a:t>
            </a:r>
            <a:r>
              <a:rPr lang="en-US" sz="1200" dirty="0">
                <a:latin typeface="+mj-lt"/>
              </a:rPr>
              <a:t>High</a:t>
            </a:r>
            <a:r>
              <a:rPr lang="ru-RU" sz="1200" dirty="0">
                <a:latin typeface="+mj-lt"/>
              </a:rPr>
              <a:t>)</a:t>
            </a:r>
            <a:r>
              <a:rPr lang="en-US" sz="1200" dirty="0">
                <a:latin typeface="+mj-lt"/>
              </a:rPr>
              <a:t>: </a:t>
            </a:r>
            <a:r>
              <a:rPr lang="ru-RU" sz="1200" dirty="0">
                <a:latin typeface="+mj-lt"/>
              </a:rPr>
              <a:t>ожидаемый срок службы свыше </a:t>
            </a:r>
            <a:r>
              <a:rPr lang="en-US" sz="1200" dirty="0">
                <a:latin typeface="+mj-lt"/>
              </a:rPr>
              <a:t>15 </a:t>
            </a:r>
            <a:r>
              <a:rPr lang="ru-RU" sz="1200" dirty="0">
                <a:latin typeface="+mj-lt"/>
              </a:rPr>
              <a:t>лет</a:t>
            </a:r>
            <a:endParaRPr lang="nl-BE" dirty="0">
              <a:solidFill>
                <a:prstClr val="black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18" name="Picture 11" descr="http://www.iso.org/iso/2012_iso-logo_prin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2349128"/>
            <a:ext cx="1728787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Afbeelding 6" descr="C:\Users\filip.ZINGADOMEIN\Desktop\Afbeelding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1672" y="3964863"/>
            <a:ext cx="2808288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hthoek 7"/>
          <p:cNvSpPr>
            <a:spLocks noChangeArrowheads="1"/>
          </p:cNvSpPr>
          <p:nvPr/>
        </p:nvSpPr>
        <p:spPr bwMode="auto">
          <a:xfrm>
            <a:off x="5979622" y="6125450"/>
            <a:ext cx="25923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dirty="0">
                <a:latin typeface="+mj-lt"/>
                <a:ea typeface="Calibri" pitchFamily="34" charset="0"/>
                <a:cs typeface="Calibri" pitchFamily="34" charset="0"/>
              </a:rPr>
              <a:t>Фосфатная шахта в Того </a:t>
            </a:r>
            <a:r>
              <a:rPr lang="en-US" sz="1200" dirty="0">
                <a:latin typeface="+mj-lt"/>
                <a:ea typeface="Calibri" pitchFamily="34" charset="0"/>
                <a:cs typeface="Calibri" pitchFamily="34" charset="0"/>
              </a:rPr>
              <a:t>(</a:t>
            </a:r>
            <a:r>
              <a:rPr lang="ru-RU" sz="1200" dirty="0">
                <a:latin typeface="+mj-lt"/>
                <a:ea typeface="Calibri" pitchFamily="34" charset="0"/>
                <a:cs typeface="Calibri" pitchFamily="34" charset="0"/>
              </a:rPr>
              <a:t>Офис</a:t>
            </a:r>
            <a:r>
              <a:rPr lang="en-US" sz="1200" dirty="0">
                <a:latin typeface="+mj-lt"/>
                <a:ea typeface="Calibri" pitchFamily="34" charset="0"/>
                <a:cs typeface="Calibri" pitchFamily="34" charset="0"/>
              </a:rPr>
              <a:t> </a:t>
            </a:r>
            <a:r>
              <a:rPr lang="en-US" sz="1200" dirty="0" err="1">
                <a:latin typeface="+mj-lt"/>
                <a:ea typeface="Calibri" pitchFamily="34" charset="0"/>
                <a:cs typeface="Calibri" pitchFamily="34" charset="0"/>
              </a:rPr>
              <a:t>Togolais</a:t>
            </a:r>
            <a:r>
              <a:rPr lang="en-US" sz="1200" dirty="0">
                <a:latin typeface="+mj-lt"/>
                <a:ea typeface="Calibri" pitchFamily="34" charset="0"/>
                <a:cs typeface="Calibri" pitchFamily="34" charset="0"/>
              </a:rPr>
              <a:t> des Phosphates) </a:t>
            </a:r>
            <a:endParaRPr lang="nl-BE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338197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7"/>
          <p:cNvSpPr txBox="1">
            <a:spLocks/>
          </p:cNvSpPr>
          <p:nvPr/>
        </p:nvSpPr>
        <p:spPr bwMode="auto">
          <a:xfrm>
            <a:off x="3419872" y="764704"/>
            <a:ext cx="6192689" cy="50405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ru-RU" sz="3200" dirty="0">
                <a:latin typeface="+mj-lt"/>
                <a:cs typeface="Times New Roman" panose="02020603050405020304" pitchFamily="18" charset="0"/>
              </a:rPr>
              <a:t>Реакция с огнём</a:t>
            </a:r>
            <a:endParaRPr lang="nl-BE" sz="32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6024" y="2060848"/>
            <a:ext cx="568863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latin typeface="+mj-lt"/>
              </a:rPr>
              <a:t>SGS </a:t>
            </a:r>
            <a:r>
              <a:rPr lang="ru-RU" sz="1400" dirty="0" err="1">
                <a:latin typeface="+mj-lt"/>
              </a:rPr>
              <a:t>Yarsley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Technical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Services</a:t>
            </a:r>
            <a:r>
              <a:rPr lang="ru-RU" sz="1400" dirty="0">
                <a:latin typeface="+mj-lt"/>
              </a:rPr>
              <a:t> (Соединенное Королевство)</a:t>
            </a:r>
          </a:p>
          <a:p>
            <a:pPr>
              <a:defRPr/>
            </a:pPr>
            <a:r>
              <a:rPr lang="ru-RU" sz="1200" dirty="0">
                <a:latin typeface="+mj-lt"/>
              </a:rPr>
              <a:t>Испытание на распространение огня на </a:t>
            </a:r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  <a:cs typeface="Arial" pitchFamily="34" charset="0"/>
              </a:rPr>
              <a:t>ZINGA</a:t>
            </a:r>
            <a:r>
              <a:rPr lang="ru-RU" sz="1200" dirty="0">
                <a:latin typeface="+mj-lt"/>
              </a:rPr>
              <a:t> (BS 476 часть 6 и часть 7)</a:t>
            </a:r>
          </a:p>
          <a:p>
            <a:pPr>
              <a:defRPr/>
            </a:pPr>
            <a:endParaRPr lang="ru-RU" sz="1400" dirty="0">
              <a:latin typeface="+mj-lt"/>
            </a:endParaRPr>
          </a:p>
          <a:p>
            <a:pPr>
              <a:defRPr/>
            </a:pP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  <a:cs typeface="Arial" pitchFamily="34" charset="0"/>
              </a:rPr>
              <a:t>ZINGA</a:t>
            </a:r>
            <a:r>
              <a:rPr lang="ru-RU" sz="1400" dirty="0">
                <a:latin typeface="+mj-lt"/>
              </a:rPr>
              <a:t> получила наилучший результат</a:t>
            </a:r>
          </a:p>
          <a:p>
            <a:pPr>
              <a:defRPr/>
            </a:pPr>
            <a:endParaRPr lang="ru-RU" sz="1400" dirty="0">
              <a:latin typeface="+mj-lt"/>
            </a:endParaRPr>
          </a:p>
          <a:p>
            <a:pPr>
              <a:defRPr/>
            </a:pP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«В соответствии с Классификацией распространения пламени, приведенной в Стандарте и воспроизведенной</a:t>
            </a:r>
          </a:p>
          <a:p>
            <a:pPr>
              <a:defRPr/>
            </a:pP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выше, результаты показывают, что материал имеет поверхность класса 0 ».</a:t>
            </a:r>
          </a:p>
          <a:p>
            <a:pPr>
              <a:defRPr/>
            </a:pPr>
            <a:endParaRPr lang="ru-RU" sz="14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 err="1">
                <a:latin typeface="+mj-lt"/>
              </a:rPr>
              <a:t>Efectis</a:t>
            </a:r>
            <a:r>
              <a:rPr lang="ru-RU" sz="1400" dirty="0">
                <a:latin typeface="+mj-lt"/>
              </a:rPr>
              <a:t> (Нидерланды)</a:t>
            </a:r>
          </a:p>
          <a:p>
            <a:pPr>
              <a:defRPr/>
            </a:pPr>
            <a:r>
              <a:rPr lang="ru-RU" sz="1200" dirty="0">
                <a:latin typeface="+mj-lt"/>
              </a:rPr>
              <a:t>Классификация реакции на огнестойкость на </a:t>
            </a:r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  <a:cs typeface="Arial" pitchFamily="34" charset="0"/>
              </a:rPr>
              <a:t>ZINGA</a:t>
            </a: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  <a:cs typeface="Arial" pitchFamily="34" charset="0"/>
              </a:rPr>
              <a:t> </a:t>
            </a:r>
            <a:r>
              <a:rPr lang="ru-RU" sz="1200" dirty="0">
                <a:latin typeface="+mj-lt"/>
              </a:rPr>
              <a:t>(EN 13501-1: 2007 + A1: 2009)</a:t>
            </a:r>
          </a:p>
          <a:p>
            <a:pPr>
              <a:defRPr/>
            </a:pPr>
            <a:endParaRPr lang="ru-RU" sz="1400" dirty="0">
              <a:latin typeface="+mj-lt"/>
            </a:endParaRPr>
          </a:p>
          <a:p>
            <a:pPr>
              <a:defRPr/>
            </a:pP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  <a:cs typeface="Arial" pitchFamily="34" charset="0"/>
              </a:rPr>
              <a:t>ZINGA</a:t>
            </a:r>
            <a:r>
              <a:rPr lang="ru-RU" sz="1400" dirty="0">
                <a:latin typeface="+mj-lt"/>
              </a:rPr>
              <a:t> получила наивысший бал</a:t>
            </a:r>
          </a:p>
          <a:p>
            <a:pPr>
              <a:defRPr/>
            </a:pPr>
            <a:endParaRPr lang="ru-RU" sz="1400" dirty="0">
              <a:latin typeface="+mj-lt"/>
            </a:endParaRPr>
          </a:p>
          <a:p>
            <a:pPr>
              <a:defRPr/>
            </a:pP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«Продукт, ZINGA 2 x 90 мкм ТСС, покрытие на стали, в соответствии с его реакцией к огню классифицируется:</a:t>
            </a:r>
          </a:p>
          <a:p>
            <a:pPr>
              <a:defRPr/>
            </a:pP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Реакция на классификацию огня: B – s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, d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"</a:t>
            </a:r>
            <a:endParaRPr lang="en-US" sz="1400" i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6" name="Picture 12" descr="http://www.sgs.com/images/SGS_Logo_500px_RG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6352342" y="548680"/>
            <a:ext cx="2087562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20372" t="24820" r="50098" b="24977"/>
          <a:stretch>
            <a:fillRect/>
          </a:stretch>
        </p:blipFill>
        <p:spPr bwMode="auto">
          <a:xfrm>
            <a:off x="6172148" y="2114568"/>
            <a:ext cx="2447950" cy="33292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2" descr="http://www.matrixprojectvloeren.nl/wp-content/uploads/2013/07/logo-efectis2.jp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7504"/>
          <a:stretch>
            <a:fillRect/>
          </a:stretch>
        </p:blipFill>
        <p:spPr bwMode="auto">
          <a:xfrm>
            <a:off x="6172173" y="5013176"/>
            <a:ext cx="2447925" cy="16557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75716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83568" y="2348880"/>
            <a:ext cx="7834996" cy="524530"/>
          </a:xfrm>
        </p:spPr>
        <p:txBody>
          <a:bodyPr/>
          <a:lstStyle/>
          <a:p>
            <a:r>
              <a:rPr lang="ru-RU" sz="5400" b="1">
                <a:latin typeface="+mj-lt"/>
              </a:rPr>
              <a:t>ДРУГИЕ ПОКРЫТИЯ </a:t>
            </a:r>
            <a:r>
              <a:rPr lang="ru-RU" sz="5400" b="1" dirty="0">
                <a:latin typeface="+mj-lt"/>
              </a:rPr>
              <a:t>КОМПАНИИ </a:t>
            </a:r>
            <a:r>
              <a:rPr lang="en-US" sz="5400" b="1" dirty="0">
                <a:latin typeface="+mj-lt"/>
              </a:rPr>
              <a:t>ZINGAMETALL BVBA</a:t>
            </a:r>
            <a:endParaRPr lang="en-GB" sz="5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6155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5A8DA97-BDD3-46A3-A8B6-FEDE53908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4" y="2204864"/>
            <a:ext cx="4679129" cy="447330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8F4F385E-4DA8-46B4-BC15-30F72F90B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636" y="2924944"/>
            <a:ext cx="3561345" cy="375322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0B83EB05-4DBB-4F6C-B3DE-372A7090D4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3198916"/>
          </a:xfrm>
          <a:prstGeom prst="rect">
            <a:avLst/>
          </a:prstGeom>
        </p:spPr>
      </p:pic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xmlns="" id="{96488C6C-742B-4CCF-82FB-4A9E01422D39}"/>
              </a:ext>
            </a:extLst>
          </p:cNvPr>
          <p:cNvCxnSpPr>
            <a:cxnSpLocks/>
          </p:cNvCxnSpPr>
          <p:nvPr/>
        </p:nvCxnSpPr>
        <p:spPr>
          <a:xfrm flipV="1">
            <a:off x="6948264" y="1629293"/>
            <a:ext cx="717719" cy="57557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xmlns="" id="{90D72899-4E99-46B8-BB7E-726583C56ABF}"/>
              </a:ext>
            </a:extLst>
          </p:cNvPr>
          <p:cNvCxnSpPr>
            <a:cxnSpLocks/>
          </p:cNvCxnSpPr>
          <p:nvPr/>
        </p:nvCxnSpPr>
        <p:spPr>
          <a:xfrm flipH="1" flipV="1">
            <a:off x="3347864" y="4149080"/>
            <a:ext cx="725382" cy="14401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el 7">
            <a:extLst>
              <a:ext uri="{FF2B5EF4-FFF2-40B4-BE49-F238E27FC236}">
                <a16:creationId xmlns:a16="http://schemas.microsoft.com/office/drawing/2014/main" xmlns="" id="{D7101687-603C-4F7C-915E-2E910C0D1132}"/>
              </a:ext>
            </a:extLst>
          </p:cNvPr>
          <p:cNvSpPr txBox="1">
            <a:spLocks/>
          </p:cNvSpPr>
          <p:nvPr/>
        </p:nvSpPr>
        <p:spPr bwMode="auto">
          <a:xfrm>
            <a:off x="539552" y="2773898"/>
            <a:ext cx="7543624" cy="30209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sz="28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Мы на официальном сайте </a:t>
            </a:r>
            <a:r>
              <a:rPr lang="en-US" sz="28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ZingaMetall</a:t>
            </a:r>
            <a:endParaRPr lang="nl-BE" sz="28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72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1" descr="X:\REFERENTIES\1. Referenties per land\Ghana\_ Ghana - information\Z. NIEUWE PROJECTEN\GH-CRANES AND PENSTOCKS VRA\2012.03.01 overzichtsfoto's\An overall view of site-3.JPG"/>
          <p:cNvPicPr>
            <a:picLocks noChangeAspect="1" noChangeArrowheads="1"/>
          </p:cNvPicPr>
          <p:nvPr/>
        </p:nvPicPr>
        <p:blipFill rotWithShape="1">
          <a:blip r:embed="rId2" cstate="print"/>
          <a:srcRect l="36706" t="8388" r="22393" b="20311"/>
          <a:stretch/>
        </p:blipFill>
        <p:spPr bwMode="auto">
          <a:xfrm>
            <a:off x="5364088" y="1765500"/>
            <a:ext cx="1944216" cy="25424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3" descr="C:\Users\filip.ZINGADOMEIN\Desktop\Referenties Te Maken\Austria\2015.06.19 Foto's + info\CAM00446.jpg"/>
          <p:cNvPicPr>
            <a:picLocks noChangeAspect="1" noChangeArrowheads="1"/>
          </p:cNvPicPr>
          <p:nvPr/>
        </p:nvPicPr>
        <p:blipFill>
          <a:blip r:embed="rId3" cstate="print"/>
          <a:srcRect t="10465" b="14535"/>
          <a:stretch>
            <a:fillRect/>
          </a:stretch>
        </p:blipFill>
        <p:spPr bwMode="auto">
          <a:xfrm>
            <a:off x="6588224" y="2636912"/>
            <a:ext cx="2448272" cy="2448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itel 1"/>
          <p:cNvSpPr txBox="1">
            <a:spLocks/>
          </p:cNvSpPr>
          <p:nvPr/>
        </p:nvSpPr>
        <p:spPr>
          <a:xfrm>
            <a:off x="1691680" y="1052736"/>
            <a:ext cx="7834995" cy="452156"/>
          </a:xfrm>
          <a:prstGeom prst="rect">
            <a:avLst/>
          </a:prstGeom>
        </p:spPr>
        <p:txBody>
          <a:bodyPr vert="horz" wrap="square" lIns="0" tIns="0" rIns="0" bIns="0" anchor="ctr" anchorCtr="0"/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nl-BE" sz="4800" dirty="0">
                <a:latin typeface="+mj-lt"/>
              </a:rPr>
              <a:t>		ZINGACERAM HS</a:t>
            </a:r>
            <a:endParaRPr lang="en-GB" sz="4800" dirty="0">
              <a:latin typeface="+mj-lt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3203848" y="406989"/>
            <a:ext cx="7834995" cy="452156"/>
          </a:xfrm>
          <a:prstGeom prst="rect">
            <a:avLst/>
          </a:prstGeom>
        </p:spPr>
        <p:txBody>
          <a:bodyPr vert="horz" wrap="square" lIns="0" tIns="0" rIns="0" bIns="0" anchor="ctr" anchorCtr="0"/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marL="514350" indent="-514350" algn="l">
              <a:buFont typeface="+mj-lt"/>
              <a:buAutoNum type="romanUcPeriod"/>
            </a:pPr>
            <a:r>
              <a:rPr lang="ru-RU" sz="2400" dirty="0">
                <a:latin typeface="+mj-lt"/>
              </a:rPr>
              <a:t>Промежуточный герметик</a:t>
            </a:r>
            <a:endParaRPr lang="en-GB" sz="2400" dirty="0">
              <a:latin typeface="+mj-lt"/>
            </a:endParaRPr>
          </a:p>
        </p:txBody>
      </p:sp>
      <p:sp>
        <p:nvSpPr>
          <p:cNvPr id="6" name="Tijdelijke aanduiding voor tekst 2"/>
          <p:cNvSpPr txBox="1">
            <a:spLocks/>
          </p:cNvSpPr>
          <p:nvPr/>
        </p:nvSpPr>
        <p:spPr>
          <a:xfrm>
            <a:off x="611560" y="2420888"/>
            <a:ext cx="4536504" cy="3528392"/>
          </a:xfrm>
          <a:prstGeom prst="rect">
            <a:avLst/>
          </a:prstGeom>
        </p:spPr>
        <p:txBody>
          <a:bodyPr vert="horz" lIns="0" tIns="187200" rIns="0" bIns="0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23619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u="sng" dirty="0">
                <a:solidFill>
                  <a:schemeClr val="tx1"/>
                </a:solidFill>
                <a:latin typeface="+mj-lt"/>
              </a:rPr>
              <a:t>Особенности</a:t>
            </a:r>
            <a:endParaRPr lang="nl-BE" u="sng" dirty="0">
              <a:solidFill>
                <a:schemeClr val="tx1"/>
              </a:solidFill>
              <a:latin typeface="+mj-lt"/>
            </a:endParaRPr>
          </a:p>
          <a:p>
            <a:pPr algn="l"/>
            <a:endParaRPr lang="en-GB" sz="1400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latin typeface="+mj-lt"/>
              </a:rPr>
              <a:t>Двухкомпонентный промежуточный эпоксидный материал,</a:t>
            </a:r>
            <a:r>
              <a:rPr lang="en-US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для перекрывания </a:t>
            </a:r>
            <a:r>
              <a:rPr lang="en-US" sz="18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ZINGA</a:t>
            </a:r>
            <a: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и нанесения финишного цветного слоя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latin typeface="+mj-lt"/>
              </a:rPr>
              <a:t>Содержит керамические связующие частицы</a:t>
            </a:r>
            <a:endParaRPr lang="en-US" sz="1800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latin typeface="+mj-lt"/>
              </a:rPr>
              <a:t>Обеспечивает барьерную защиту и высокую коррозионную устойчивость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latin typeface="+mj-lt"/>
              </a:rPr>
              <a:t>Очень хорошая стойкость к истиранию</a:t>
            </a:r>
            <a:endParaRPr lang="en-GB" sz="18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8" name="Picture 6" descr="X:\REFERENTIES\1. Referenties per land\Romania\_ Romania - information\Z. NIEUWE PROJECTEN\RO-OMV PETROM\2013.12.17 Foto's Applicatie\Pictures\Pictures Treatment\2013.09.16\P9150107.JPG"/>
          <p:cNvPicPr>
            <a:picLocks noChangeAspect="1" noChangeArrowheads="1"/>
          </p:cNvPicPr>
          <p:nvPr/>
        </p:nvPicPr>
        <p:blipFill>
          <a:blip r:embed="rId4" cstate="print"/>
          <a:srcRect t="1639"/>
          <a:stretch>
            <a:fillRect/>
          </a:stretch>
        </p:blipFill>
        <p:spPr bwMode="auto">
          <a:xfrm>
            <a:off x="5364088" y="4538416"/>
            <a:ext cx="2716885" cy="20035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72178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3059832" y="1059712"/>
            <a:ext cx="7834995" cy="452156"/>
          </a:xfrm>
          <a:prstGeom prst="rect">
            <a:avLst/>
          </a:prstGeom>
        </p:spPr>
        <p:txBody>
          <a:bodyPr vert="horz" wrap="square" lIns="0" tIns="0" rIns="0" bIns="0" anchor="ctr" anchorCtr="0"/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nl-BE" sz="4800" dirty="0">
                <a:latin typeface="+mj-lt"/>
              </a:rPr>
              <a:t>		ALU ZM</a:t>
            </a:r>
            <a:endParaRPr lang="en-GB" sz="4800" dirty="0">
              <a:latin typeface="+mj-lt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3203848" y="406989"/>
            <a:ext cx="7834995" cy="452156"/>
          </a:xfrm>
          <a:prstGeom prst="rect">
            <a:avLst/>
          </a:prstGeom>
        </p:spPr>
        <p:txBody>
          <a:bodyPr vert="horz" wrap="square" lIns="0" tIns="0" rIns="0" bIns="0" anchor="ctr" anchorCtr="0"/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2400" dirty="0">
                <a:latin typeface="+mj-lt"/>
              </a:rPr>
              <a:t>II. </a:t>
            </a:r>
            <a:r>
              <a:rPr lang="ru-RU" sz="2400" dirty="0">
                <a:latin typeface="+mj-lt"/>
              </a:rPr>
              <a:t>  Финишные покрытия</a:t>
            </a:r>
            <a:endParaRPr lang="en-GB" sz="2400" dirty="0">
              <a:latin typeface="+mj-lt"/>
            </a:endParaRPr>
          </a:p>
        </p:txBody>
      </p:sp>
      <p:sp>
        <p:nvSpPr>
          <p:cNvPr id="6" name="Tijdelijke aanduiding voor tekst 2"/>
          <p:cNvSpPr txBox="1">
            <a:spLocks/>
          </p:cNvSpPr>
          <p:nvPr/>
        </p:nvSpPr>
        <p:spPr>
          <a:xfrm>
            <a:off x="582494" y="2577526"/>
            <a:ext cx="4781594" cy="3443762"/>
          </a:xfrm>
          <a:prstGeom prst="rect">
            <a:avLst/>
          </a:prstGeom>
        </p:spPr>
        <p:txBody>
          <a:bodyPr vert="horz" lIns="0" tIns="187200" rIns="0" bIns="0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23619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u="sng" dirty="0">
                <a:solidFill>
                  <a:schemeClr val="tx1"/>
                </a:solidFill>
                <a:latin typeface="+mj-lt"/>
              </a:rPr>
              <a:t>Особенности</a:t>
            </a:r>
            <a:endParaRPr lang="nl-BE" u="sng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Tx/>
              <a:buChar char="-"/>
            </a:pPr>
            <a:endParaRPr lang="nl-BE" sz="1600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Tx/>
              <a:buChar char="-"/>
            </a:pPr>
            <a:r>
              <a:rPr lang="ru-RU" sz="1800" dirty="0">
                <a:solidFill>
                  <a:schemeClr val="tx1"/>
                </a:solidFill>
                <a:latin typeface="+mj-lt"/>
              </a:rPr>
              <a:t>Быстросохнущее однокомпонентное покрытие</a:t>
            </a:r>
            <a:endParaRPr lang="nl-BE" sz="1800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Tx/>
              <a:buChar char="-"/>
            </a:pPr>
            <a:r>
              <a:rPr lang="ru-RU" sz="1800" dirty="0">
                <a:solidFill>
                  <a:schemeClr val="tx1"/>
                </a:solidFill>
                <a:latin typeface="+mj-lt"/>
              </a:rPr>
              <a:t>Придаёт алюминиевый блеск конструкции</a:t>
            </a:r>
            <a:endParaRPr lang="nl-BE" sz="1800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Tx/>
              <a:buChar char="-"/>
            </a:pPr>
            <a:r>
              <a:rPr lang="ru-RU" sz="1800" dirty="0">
                <a:solidFill>
                  <a:schemeClr val="tx1"/>
                </a:solidFill>
                <a:latin typeface="+mj-lt"/>
              </a:rPr>
              <a:t>Используется с тем же растворителем, что и </a:t>
            </a:r>
            <a:r>
              <a:rPr lang="en-US" sz="18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ZINGA </a:t>
            </a:r>
            <a:endParaRPr lang="ru-RU" sz="1800" b="1" dirty="0">
              <a:solidFill>
                <a:schemeClr val="accent5">
                  <a:lumMod val="50000"/>
                </a:schemeClr>
              </a:solidFill>
              <a:latin typeface="Franklin Gothic Medium" panose="020B0603020102020204" pitchFamily="34" charset="0"/>
            </a:endParaRPr>
          </a:p>
          <a:p>
            <a:pPr marL="285750" indent="-285750" algn="l">
              <a:buFontTx/>
              <a:buChar char="-"/>
            </a:pPr>
            <a:r>
              <a:rPr lang="ru-RU" sz="1800" dirty="0">
                <a:solidFill>
                  <a:schemeClr val="tx1"/>
                </a:solidFill>
                <a:latin typeface="+mj-lt"/>
              </a:rPr>
              <a:t>Достаточно нанести всего 30-40 мкм для усиленной защиты</a:t>
            </a:r>
            <a:endParaRPr lang="nl-BE" sz="1800" dirty="0">
              <a:solidFill>
                <a:schemeClr val="tx1"/>
              </a:solidFill>
              <a:latin typeface="+mj-lt"/>
            </a:endParaRPr>
          </a:p>
          <a:p>
            <a:pPr algn="l"/>
            <a:r>
              <a:rPr lang="nl-BE" sz="18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algn="l"/>
            <a:r>
              <a:rPr lang="nl-BE" sz="1800" dirty="0">
                <a:solidFill>
                  <a:schemeClr val="tx1"/>
                </a:solidFill>
                <a:latin typeface="+mj-lt"/>
              </a:rPr>
              <a:t>	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645" y="2060848"/>
            <a:ext cx="1198435" cy="1408842"/>
          </a:xfrm>
          <a:prstGeom prst="rect">
            <a:avLst/>
          </a:prstGeom>
        </p:spPr>
      </p:pic>
      <p:pic>
        <p:nvPicPr>
          <p:cNvPr id="8" name="Picture 141" descr="IMG_4126"/>
          <p:cNvPicPr>
            <a:picLocks noChangeAspect="1" noChangeArrowheads="1"/>
          </p:cNvPicPr>
          <p:nvPr/>
        </p:nvPicPr>
        <p:blipFill>
          <a:blip r:embed="rId3" cstate="print"/>
          <a:srcRect r="33333"/>
          <a:stretch>
            <a:fillRect/>
          </a:stretch>
        </p:blipFill>
        <p:spPr bwMode="auto">
          <a:xfrm>
            <a:off x="6084168" y="1775758"/>
            <a:ext cx="2426931" cy="27307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220"/>
          <p:cNvPicPr>
            <a:picLocks noChangeAspect="1" noChangeArrowheads="1"/>
          </p:cNvPicPr>
          <p:nvPr/>
        </p:nvPicPr>
        <p:blipFill rotWithShape="1">
          <a:blip r:embed="rId4" cstate="print"/>
          <a:srcRect l="30991" t="13815" b="14654"/>
          <a:stretch/>
        </p:blipFill>
        <p:spPr bwMode="auto">
          <a:xfrm>
            <a:off x="5508104" y="4770446"/>
            <a:ext cx="2626065" cy="15841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70684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20" descr="X:\REFERENTIES\1. Referenties per land\Austria\_ Austria - Information\XX-AT-GUGLER WATER TURBINES\12.11.23 Foto's\Nuevo Imperial _3.JPG"/>
          <p:cNvPicPr>
            <a:picLocks noChangeAspect="1" noChangeArrowheads="1"/>
          </p:cNvPicPr>
          <p:nvPr/>
        </p:nvPicPr>
        <p:blipFill>
          <a:blip r:embed="rId2" cstate="print"/>
          <a:srcRect r="11339"/>
          <a:stretch>
            <a:fillRect/>
          </a:stretch>
        </p:blipFill>
        <p:spPr bwMode="auto">
          <a:xfrm>
            <a:off x="4598144" y="4545016"/>
            <a:ext cx="2304256" cy="19492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Titel 1"/>
          <p:cNvSpPr txBox="1">
            <a:spLocks/>
          </p:cNvSpPr>
          <p:nvPr/>
        </p:nvSpPr>
        <p:spPr>
          <a:xfrm>
            <a:off x="1691680" y="1052736"/>
            <a:ext cx="7834995" cy="452156"/>
          </a:xfrm>
          <a:prstGeom prst="rect">
            <a:avLst/>
          </a:prstGeom>
        </p:spPr>
        <p:txBody>
          <a:bodyPr vert="horz" wrap="square" lIns="0" tIns="0" rIns="0" bIns="0" anchor="ctr" anchorCtr="0"/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nl-BE" sz="4800" dirty="0"/>
              <a:t>		</a:t>
            </a:r>
            <a:r>
              <a:rPr lang="nl-BE" sz="4800" dirty="0">
                <a:latin typeface="+mj-lt"/>
              </a:rPr>
              <a:t>ZINGACERAM PU</a:t>
            </a:r>
            <a:endParaRPr lang="en-GB" sz="4800" dirty="0">
              <a:latin typeface="+mj-lt"/>
            </a:endParaRPr>
          </a:p>
        </p:txBody>
      </p:sp>
      <p:sp>
        <p:nvSpPr>
          <p:cNvPr id="6" name="Tijdelijke aanduiding voor tekst 2"/>
          <p:cNvSpPr txBox="1">
            <a:spLocks/>
          </p:cNvSpPr>
          <p:nvPr/>
        </p:nvSpPr>
        <p:spPr>
          <a:xfrm>
            <a:off x="323528" y="2420888"/>
            <a:ext cx="4402410" cy="3279198"/>
          </a:xfrm>
          <a:prstGeom prst="rect">
            <a:avLst/>
          </a:prstGeom>
        </p:spPr>
        <p:txBody>
          <a:bodyPr vert="horz" lIns="0" tIns="187200" rIns="0" bIns="0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23619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u="sng" dirty="0">
                <a:solidFill>
                  <a:schemeClr val="tx1"/>
                </a:solidFill>
                <a:latin typeface="+mj-lt"/>
              </a:rPr>
              <a:t>Особенности</a:t>
            </a:r>
            <a:endParaRPr lang="nl-BE" u="sng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Tx/>
              <a:buChar char="-"/>
            </a:pPr>
            <a:r>
              <a:rPr lang="ru-RU" sz="1600" dirty="0">
                <a:solidFill>
                  <a:schemeClr val="tx1"/>
                </a:solidFill>
                <a:latin typeface="+mj-lt"/>
              </a:rPr>
              <a:t>Двухкомпонентная акрил-полиуретановая краска</a:t>
            </a:r>
            <a:r>
              <a:rPr lang="en-GB" sz="16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285750" indent="-285750" algn="l">
              <a:buFontTx/>
              <a:buChar char="-"/>
            </a:pPr>
            <a:r>
              <a:rPr lang="ru-RU" sz="1600" dirty="0">
                <a:solidFill>
                  <a:schemeClr val="tx1"/>
                </a:solidFill>
                <a:latin typeface="+mj-lt"/>
              </a:rPr>
              <a:t>Применима в качестве финишного покрытия в большинстве цветов </a:t>
            </a:r>
            <a:r>
              <a:rPr lang="en-GB" sz="1600" dirty="0">
                <a:solidFill>
                  <a:schemeClr val="tx1"/>
                </a:solidFill>
                <a:latin typeface="+mj-lt"/>
              </a:rPr>
              <a:t>RAL </a:t>
            </a:r>
            <a:endParaRPr lang="ru-RU" sz="1600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Tx/>
              <a:buChar char="-"/>
            </a:pPr>
            <a:r>
              <a:rPr lang="ru-RU" sz="1600" dirty="0">
                <a:solidFill>
                  <a:schemeClr val="tx1"/>
                </a:solidFill>
                <a:latin typeface="+mj-lt"/>
              </a:rPr>
              <a:t>Превосходная адгезия</a:t>
            </a:r>
            <a:endParaRPr lang="en-GB" sz="1600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Tx/>
              <a:buChar char="-"/>
            </a:pPr>
            <a:r>
              <a:rPr lang="ru-RU" sz="1600" dirty="0">
                <a:solidFill>
                  <a:schemeClr val="tx1"/>
                </a:solidFill>
                <a:latin typeface="+mj-lt"/>
              </a:rPr>
              <a:t>Керамические частицы </a:t>
            </a:r>
            <a:r>
              <a:rPr lang="en-GB" sz="1600" dirty="0">
                <a:solidFill>
                  <a:schemeClr val="tx1"/>
                </a:solidFill>
                <a:latin typeface="+mj-lt"/>
              </a:rPr>
              <a:t>(</a:t>
            </a:r>
            <a:r>
              <a:rPr lang="ru-RU" sz="1600" dirty="0">
                <a:solidFill>
                  <a:schemeClr val="tx1"/>
                </a:solidFill>
                <a:latin typeface="+mj-lt"/>
              </a:rPr>
              <a:t>неорганические</a:t>
            </a:r>
            <a:r>
              <a:rPr lang="en-GB" sz="1600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sz="1600" dirty="0">
                <a:solidFill>
                  <a:schemeClr val="tx1"/>
                </a:solidFill>
                <a:latin typeface="+mj-lt"/>
              </a:rPr>
              <a:t>неметаллические материалы</a:t>
            </a:r>
            <a:r>
              <a:rPr lang="en-GB" sz="1600" dirty="0">
                <a:solidFill>
                  <a:schemeClr val="tx1"/>
                </a:solidFill>
                <a:latin typeface="+mj-lt"/>
              </a:rPr>
              <a:t>): </a:t>
            </a:r>
            <a:r>
              <a:rPr lang="ru-RU" sz="1600" dirty="0">
                <a:solidFill>
                  <a:schemeClr val="tx1"/>
                </a:solidFill>
                <a:latin typeface="+mj-lt"/>
              </a:rPr>
              <a:t>барьерная защита</a:t>
            </a:r>
            <a:endParaRPr lang="en-GB" sz="1600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Tx/>
              <a:buChar char="-"/>
            </a:pPr>
            <a:r>
              <a:rPr lang="ru-RU" sz="1600" dirty="0">
                <a:solidFill>
                  <a:schemeClr val="tx1"/>
                </a:solidFill>
                <a:latin typeface="+mj-lt"/>
              </a:rPr>
              <a:t>Сатиновый глянец</a:t>
            </a:r>
            <a:endParaRPr lang="en-GB" sz="16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0" name="Picture 8" descr="X:\REFERENTIES\1. Referenties per land\Ghana\_ Ghana - information\Z. NIEUWE PROJECTEN\GH-CRANES AND PENSTOCKS VRA\2013.07.04 Foto's penstock 6 af\IMG_0079.jpg"/>
          <p:cNvPicPr>
            <a:picLocks noChangeAspect="1" noChangeArrowheads="1"/>
          </p:cNvPicPr>
          <p:nvPr/>
        </p:nvPicPr>
        <p:blipFill rotWithShape="1">
          <a:blip r:embed="rId3" cstate="print">
            <a:lum bright="-10000" contrast="-2000"/>
          </a:blip>
          <a:srcRect l="5650" t="14072" r="1119" b="16852"/>
          <a:stretch/>
        </p:blipFill>
        <p:spPr bwMode="auto">
          <a:xfrm>
            <a:off x="5302009" y="1754613"/>
            <a:ext cx="3638671" cy="20214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Picture 4" descr="X:\REFERENTIES\1. Referenties per land\Romania\_ Romania - information\Z. NIEUWE PROJECTEN\RO-OMV PETROM\2013.12.17 Foto's Applicatie\Pictures\Pictures Treatment\2013.11.09\IMG_1812.jpg"/>
          <p:cNvPicPr>
            <a:picLocks noChangeAspect="1" noChangeArrowheads="1"/>
          </p:cNvPicPr>
          <p:nvPr/>
        </p:nvPicPr>
        <p:blipFill>
          <a:blip r:embed="rId4" cstate="print"/>
          <a:srcRect t="9859"/>
          <a:stretch>
            <a:fillRect/>
          </a:stretch>
        </p:blipFill>
        <p:spPr bwMode="auto">
          <a:xfrm>
            <a:off x="6732240" y="3985794"/>
            <a:ext cx="2531962" cy="164238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Titel 1"/>
          <p:cNvSpPr txBox="1">
            <a:spLocks/>
          </p:cNvSpPr>
          <p:nvPr/>
        </p:nvSpPr>
        <p:spPr>
          <a:xfrm>
            <a:off x="3203848" y="406989"/>
            <a:ext cx="7834995" cy="452156"/>
          </a:xfrm>
          <a:prstGeom prst="rect">
            <a:avLst/>
          </a:prstGeom>
        </p:spPr>
        <p:txBody>
          <a:bodyPr vert="horz" wrap="square" lIns="0" tIns="0" rIns="0" bIns="0" anchor="ctr" anchorCtr="0"/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2400" dirty="0">
                <a:latin typeface="+mj-lt"/>
              </a:rPr>
              <a:t>II. </a:t>
            </a:r>
            <a:r>
              <a:rPr lang="ru-RU" sz="2400" dirty="0">
                <a:latin typeface="+mj-lt"/>
              </a:rPr>
              <a:t>  Финишные покрытия</a:t>
            </a:r>
            <a:endParaRPr lang="en-GB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500081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1950646" y="1041222"/>
            <a:ext cx="7834995" cy="452156"/>
          </a:xfrm>
          <a:prstGeom prst="rect">
            <a:avLst/>
          </a:prstGeom>
        </p:spPr>
        <p:txBody>
          <a:bodyPr vert="horz" wrap="square" lIns="0" tIns="0" rIns="0" bIns="0" anchor="ctr" anchorCtr="0"/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nl-BE" sz="4800" dirty="0">
                <a:latin typeface="+mj-lt"/>
              </a:rPr>
              <a:t>		ZINGATARFREE</a:t>
            </a:r>
            <a:endParaRPr lang="en-GB" sz="4800" dirty="0">
              <a:latin typeface="+mj-lt"/>
            </a:endParaRPr>
          </a:p>
        </p:txBody>
      </p:sp>
      <p:sp>
        <p:nvSpPr>
          <p:cNvPr id="6" name="Tijdelijke aanduiding voor tekst 2"/>
          <p:cNvSpPr txBox="1">
            <a:spLocks/>
          </p:cNvSpPr>
          <p:nvPr/>
        </p:nvSpPr>
        <p:spPr>
          <a:xfrm>
            <a:off x="251520" y="1692241"/>
            <a:ext cx="5184576" cy="2468746"/>
          </a:xfrm>
          <a:prstGeom prst="rect">
            <a:avLst/>
          </a:prstGeom>
        </p:spPr>
        <p:txBody>
          <a:bodyPr vert="horz" lIns="0" tIns="187200" rIns="0" bIns="0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23619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u="sng" dirty="0">
                <a:solidFill>
                  <a:schemeClr val="tx1"/>
                </a:solidFill>
                <a:latin typeface="+mj-lt"/>
              </a:rPr>
              <a:t>Особенности</a:t>
            </a:r>
            <a:endParaRPr lang="nl-BE" u="sng" dirty="0" err="1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Tx/>
              <a:buChar char="-"/>
            </a:pPr>
            <a:r>
              <a:rPr lang="ru-RU" sz="1400" dirty="0">
                <a:solidFill>
                  <a:schemeClr val="tx1"/>
                </a:solidFill>
                <a:latin typeface="+mj-lt"/>
              </a:rPr>
              <a:t>Однокомпонентная полиуретановая краска</a:t>
            </a:r>
            <a:endParaRPr lang="en-GB" sz="1400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Tx/>
              <a:buChar char="-"/>
            </a:pPr>
            <a:r>
              <a:rPr lang="ru-RU" sz="1400" dirty="0">
                <a:solidFill>
                  <a:schemeClr val="tx1"/>
                </a:solidFill>
                <a:latin typeface="+mj-lt"/>
              </a:rPr>
              <a:t>Превосходная устойчивость к воде, коррозии и ряду химических веществ</a:t>
            </a:r>
            <a:endParaRPr lang="en-GB" sz="1400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Tx/>
              <a:buChar char="-"/>
            </a:pPr>
            <a:r>
              <a:rPr lang="ru-RU" sz="1400" dirty="0">
                <a:solidFill>
                  <a:schemeClr val="tx1"/>
                </a:solidFill>
                <a:latin typeface="+mj-lt"/>
              </a:rPr>
              <a:t>Для металлоконструкций, погружаемых в воду или грунт(почву)</a:t>
            </a:r>
          </a:p>
          <a:p>
            <a:pPr marL="285750" indent="-285750" algn="l">
              <a:buFontTx/>
              <a:buChar char="-"/>
            </a:pPr>
            <a:r>
              <a:rPr lang="ru-RU" sz="1400" dirty="0">
                <a:solidFill>
                  <a:schemeClr val="tx1"/>
                </a:solidFill>
                <a:latin typeface="+mj-lt"/>
              </a:rPr>
              <a:t>Соответствует условиям стандарта </a:t>
            </a:r>
            <a:r>
              <a:rPr lang="en-GB" sz="1400" dirty="0">
                <a:solidFill>
                  <a:schemeClr val="tx1"/>
                </a:solidFill>
                <a:latin typeface="+mj-lt"/>
              </a:rPr>
              <a:t>ISO 12944 Im2/Im3 HIGH</a:t>
            </a:r>
          </a:p>
          <a:p>
            <a:pPr marL="285750" indent="-285750" algn="l">
              <a:buFontTx/>
              <a:buChar char="-"/>
            </a:pPr>
            <a:endParaRPr lang="en-US" sz="1400" dirty="0"/>
          </a:p>
          <a:p>
            <a:pPr marL="285750" indent="-285750" algn="l">
              <a:buFontTx/>
              <a:buChar char="-"/>
            </a:pPr>
            <a:endParaRPr lang="en-US" sz="1400" dirty="0"/>
          </a:p>
          <a:p>
            <a:pPr marL="285750" indent="-285750" algn="l">
              <a:buFontTx/>
              <a:buChar char="-"/>
            </a:pPr>
            <a:endParaRPr lang="en-GB" sz="1400" dirty="0"/>
          </a:p>
          <a:p>
            <a:pPr algn="l"/>
            <a:endParaRPr lang="nl-BE" u="sng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948834"/>
            <a:ext cx="1483103" cy="1617931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3835265"/>
            <a:ext cx="3958198" cy="2720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Users\filip.ZINGADOMEIN\Desktop\Referenties Te Maken\Austria\2015.06.19 Foto's + info\DSCN0407.JPG"/>
          <p:cNvPicPr>
            <a:picLocks noChangeAspect="1" noChangeArrowheads="1"/>
          </p:cNvPicPr>
          <p:nvPr/>
        </p:nvPicPr>
        <p:blipFill>
          <a:blip r:embed="rId4" cstate="print"/>
          <a:srcRect t="5229" b="5882"/>
          <a:stretch>
            <a:fillRect/>
          </a:stretch>
        </p:blipFill>
        <p:spPr bwMode="auto">
          <a:xfrm>
            <a:off x="971600" y="4359850"/>
            <a:ext cx="3091943" cy="2061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itel 1"/>
          <p:cNvSpPr txBox="1">
            <a:spLocks/>
          </p:cNvSpPr>
          <p:nvPr/>
        </p:nvSpPr>
        <p:spPr>
          <a:xfrm>
            <a:off x="2987824" y="361138"/>
            <a:ext cx="7834995" cy="452156"/>
          </a:xfrm>
          <a:prstGeom prst="rect">
            <a:avLst/>
          </a:prstGeom>
        </p:spPr>
        <p:txBody>
          <a:bodyPr vert="horz" wrap="square" lIns="0" tIns="0" rIns="0" bIns="0" anchor="ctr" anchorCtr="0"/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2400" dirty="0">
                <a:latin typeface="+mj-lt"/>
              </a:rPr>
              <a:t>II. </a:t>
            </a:r>
            <a:r>
              <a:rPr lang="ru-RU" sz="2400" dirty="0">
                <a:latin typeface="+mj-lt"/>
              </a:rPr>
              <a:t>  Финишные покрытия</a:t>
            </a:r>
            <a:endParaRPr lang="en-GB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592069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1691680" y="1052736"/>
            <a:ext cx="7834995" cy="452156"/>
          </a:xfrm>
          <a:prstGeom prst="rect">
            <a:avLst/>
          </a:prstGeom>
        </p:spPr>
        <p:txBody>
          <a:bodyPr vert="horz" wrap="square" lIns="0" tIns="0" rIns="0" bIns="0" anchor="ctr" anchorCtr="0"/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nl-BE" sz="4800" dirty="0"/>
              <a:t>		</a:t>
            </a:r>
            <a:r>
              <a:rPr lang="nl-BE" sz="4400" dirty="0">
                <a:latin typeface="+mj-lt"/>
              </a:rPr>
              <a:t>ZINGASPRAY</a:t>
            </a:r>
            <a:endParaRPr lang="en-GB" sz="4400" dirty="0">
              <a:latin typeface="+mj-lt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3203848" y="406989"/>
            <a:ext cx="7834995" cy="452156"/>
          </a:xfrm>
          <a:prstGeom prst="rect">
            <a:avLst/>
          </a:prstGeom>
        </p:spPr>
        <p:txBody>
          <a:bodyPr vert="horz" wrap="square" lIns="0" tIns="0" rIns="0" bIns="0" anchor="ctr" anchorCtr="0"/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2400" dirty="0">
                <a:latin typeface="+mj-lt"/>
              </a:rPr>
              <a:t>III.   </a:t>
            </a:r>
            <a:r>
              <a:rPr lang="ru-RU" sz="2400" dirty="0">
                <a:latin typeface="+mj-lt"/>
              </a:rPr>
              <a:t>Спреи</a:t>
            </a:r>
            <a:endParaRPr lang="en-GB" sz="2400" dirty="0">
              <a:latin typeface="+mj-lt"/>
            </a:endParaRPr>
          </a:p>
        </p:txBody>
      </p:sp>
      <p:sp>
        <p:nvSpPr>
          <p:cNvPr id="6" name="Tijdelijke aanduiding voor tekst 2"/>
          <p:cNvSpPr txBox="1">
            <a:spLocks/>
          </p:cNvSpPr>
          <p:nvPr/>
        </p:nvSpPr>
        <p:spPr>
          <a:xfrm>
            <a:off x="539552" y="2204864"/>
            <a:ext cx="6048672" cy="3744416"/>
          </a:xfrm>
          <a:prstGeom prst="rect">
            <a:avLst/>
          </a:prstGeom>
        </p:spPr>
        <p:txBody>
          <a:bodyPr vert="horz" lIns="0" tIns="187200" rIns="0" bIns="0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23619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u="sng" dirty="0">
                <a:solidFill>
                  <a:schemeClr val="tx1"/>
                </a:solidFill>
                <a:latin typeface="+mj-lt"/>
              </a:rPr>
              <a:t>Особенности</a:t>
            </a:r>
            <a:endParaRPr lang="nl-BE" u="sng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Tx/>
              <a:buChar char="-"/>
            </a:pPr>
            <a:endParaRPr lang="en-GB" sz="1800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Tx/>
              <a:buChar char="-"/>
            </a:pPr>
            <a:r>
              <a:rPr lang="ru-RU" sz="1800" dirty="0">
                <a:solidFill>
                  <a:schemeClr val="tx1"/>
                </a:solidFill>
                <a:latin typeface="+mj-lt"/>
              </a:rPr>
              <a:t>Тот же состав </a:t>
            </a:r>
            <a:r>
              <a:rPr lang="en-US" sz="18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ZINGA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, но в аэрозольном баллоне</a:t>
            </a:r>
            <a:endParaRPr lang="en-GB" sz="1800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Tx/>
              <a:buChar char="-"/>
            </a:pPr>
            <a:endParaRPr lang="en-US" sz="1800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Tx/>
              <a:buChar char="-"/>
            </a:pPr>
            <a:r>
              <a:rPr lang="ru-RU" sz="1800" dirty="0">
                <a:solidFill>
                  <a:schemeClr val="tx1"/>
                </a:solidFill>
                <a:latin typeface="+mj-lt"/>
              </a:rPr>
              <a:t>Применяется для «точечной» подкраски или для небольших металлоконструкций</a:t>
            </a:r>
          </a:p>
          <a:p>
            <a:pPr algn="l"/>
            <a:endParaRPr lang="en-US" sz="1800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Tx/>
              <a:buChar char="-"/>
            </a:pPr>
            <a:r>
              <a:rPr lang="ru-RU" sz="1800" dirty="0">
                <a:solidFill>
                  <a:schemeClr val="tx1"/>
                </a:solidFill>
                <a:latin typeface="+mj-lt"/>
              </a:rPr>
              <a:t>В качестве восстановления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горячеоцинкованных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поверхностей, а так же для нанесения на «</a:t>
            </a:r>
            <a:r>
              <a:rPr lang="en-US" sz="1800" b="1" dirty="0">
                <a:solidFill>
                  <a:schemeClr val="accent5">
                    <a:lumMod val="50000"/>
                  </a:schemeClr>
                </a:solidFill>
                <a:latin typeface="Franklin Gothic Medium" panose="020B0603020102020204" pitchFamily="34" charset="0"/>
              </a:rPr>
              <a:t>ZINGA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низированные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» и покрытые цинком металлоконструкции</a:t>
            </a:r>
            <a:endParaRPr lang="en-GB" sz="18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157" y="0"/>
            <a:ext cx="37982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733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52968"/>
            <a:ext cx="3798277" cy="6858000"/>
          </a:xfrm>
          <a:prstGeom prst="rect">
            <a:avLst/>
          </a:prstGeom>
        </p:spPr>
      </p:pic>
      <p:sp>
        <p:nvSpPr>
          <p:cNvPr id="4" name="Titel 1"/>
          <p:cNvSpPr txBox="1">
            <a:spLocks/>
          </p:cNvSpPr>
          <p:nvPr/>
        </p:nvSpPr>
        <p:spPr>
          <a:xfrm>
            <a:off x="1547664" y="1043844"/>
            <a:ext cx="7834995" cy="452156"/>
          </a:xfrm>
          <a:prstGeom prst="rect">
            <a:avLst/>
          </a:prstGeom>
        </p:spPr>
        <p:txBody>
          <a:bodyPr vert="horz" wrap="square" lIns="0" tIns="0" rIns="0" bIns="0" anchor="ctr" anchorCtr="0"/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nl-BE" sz="4400" dirty="0">
                <a:latin typeface="+mj-lt"/>
              </a:rPr>
              <a:t>		ZINGALUSPRAY</a:t>
            </a:r>
            <a:endParaRPr lang="en-GB" sz="4400" dirty="0">
              <a:latin typeface="+mj-lt"/>
            </a:endParaRPr>
          </a:p>
        </p:txBody>
      </p:sp>
      <p:sp>
        <p:nvSpPr>
          <p:cNvPr id="6" name="Tijdelijke aanduiding voor tekst 2"/>
          <p:cNvSpPr txBox="1">
            <a:spLocks/>
          </p:cNvSpPr>
          <p:nvPr/>
        </p:nvSpPr>
        <p:spPr>
          <a:xfrm>
            <a:off x="395536" y="2132856"/>
            <a:ext cx="6264696" cy="4052922"/>
          </a:xfrm>
          <a:prstGeom prst="rect">
            <a:avLst/>
          </a:prstGeom>
        </p:spPr>
        <p:txBody>
          <a:bodyPr vert="horz" lIns="0" tIns="187200" rIns="0" bIns="0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23619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u="sng" dirty="0">
                <a:solidFill>
                  <a:schemeClr val="tx1"/>
                </a:solidFill>
                <a:latin typeface="+mj-lt"/>
              </a:rPr>
              <a:t>Особенности</a:t>
            </a:r>
            <a:endParaRPr lang="nl-BE" u="sng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Tx/>
              <a:buChar char="-"/>
            </a:pPr>
            <a:endParaRPr lang="en-GB" sz="1600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Tx/>
              <a:buChar char="-"/>
            </a:pPr>
            <a:r>
              <a:rPr lang="en-GB" sz="1800" dirty="0">
                <a:solidFill>
                  <a:schemeClr val="tx1"/>
                </a:solidFill>
                <a:latin typeface="+mj-lt"/>
              </a:rPr>
              <a:t>92% 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содержания цинка:</a:t>
            </a:r>
            <a:r>
              <a:rPr lang="en-GB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катодная защита</a:t>
            </a:r>
            <a:endParaRPr lang="en-GB" sz="1800" dirty="0">
              <a:solidFill>
                <a:schemeClr val="tx1"/>
              </a:solidFill>
              <a:latin typeface="+mj-lt"/>
            </a:endParaRPr>
          </a:p>
          <a:p>
            <a:pPr algn="l"/>
            <a:r>
              <a:rPr lang="en-GB" sz="18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285750" indent="-285750" algn="l">
              <a:buFontTx/>
              <a:buChar char="-"/>
            </a:pPr>
            <a:r>
              <a:rPr lang="ru-RU" sz="1800" dirty="0">
                <a:solidFill>
                  <a:schemeClr val="tx1"/>
                </a:solidFill>
                <a:latin typeface="+mj-lt"/>
              </a:rPr>
              <a:t>Содержит алюминиевые частицы</a:t>
            </a:r>
            <a:endParaRPr lang="en-GB" sz="1800" dirty="0">
              <a:solidFill>
                <a:schemeClr val="tx1"/>
              </a:solidFill>
              <a:latin typeface="+mj-lt"/>
            </a:endParaRPr>
          </a:p>
          <a:p>
            <a:pPr algn="l"/>
            <a:endParaRPr lang="en-GB" sz="1800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Tx/>
              <a:buChar char="-"/>
            </a:pPr>
            <a:r>
              <a:rPr lang="ru-RU" sz="1800" dirty="0">
                <a:solidFill>
                  <a:schemeClr val="tx1"/>
                </a:solidFill>
                <a:latin typeface="+mj-lt"/>
              </a:rPr>
              <a:t>Для подкраски или для небольших металлоконструкций, а так же в качестве восстановления </a:t>
            </a:r>
            <a:r>
              <a:rPr lang="ru-RU" sz="1800" dirty="0" err="1">
                <a:solidFill>
                  <a:schemeClr val="tx1"/>
                </a:solidFill>
                <a:latin typeface="+mj-lt"/>
              </a:rPr>
              <a:t>горячеоцинкованных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 металлоконструкций</a:t>
            </a:r>
          </a:p>
          <a:p>
            <a:pPr algn="l"/>
            <a:r>
              <a:rPr lang="en-GB" sz="18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285750" indent="-285750" algn="l">
              <a:buFontTx/>
              <a:buChar char="-"/>
            </a:pPr>
            <a:r>
              <a:rPr lang="ru-RU" sz="1800" dirty="0">
                <a:solidFill>
                  <a:schemeClr val="tx1"/>
                </a:solidFill>
                <a:latin typeface="+mj-lt"/>
              </a:rPr>
              <a:t>Соответствует цвету оцинкованной поверхности</a:t>
            </a:r>
            <a:endParaRPr lang="en-GB" sz="1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3203848" y="406989"/>
            <a:ext cx="7834995" cy="452156"/>
          </a:xfrm>
          <a:prstGeom prst="rect">
            <a:avLst/>
          </a:prstGeom>
        </p:spPr>
        <p:txBody>
          <a:bodyPr vert="horz" wrap="square" lIns="0" tIns="0" rIns="0" bIns="0" anchor="ctr" anchorCtr="0"/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2400" dirty="0">
                <a:latin typeface="+mj-lt"/>
              </a:rPr>
              <a:t>III.   </a:t>
            </a:r>
            <a:r>
              <a:rPr lang="ru-RU" sz="2400" dirty="0">
                <a:latin typeface="+mj-lt"/>
              </a:rPr>
              <a:t>Спреи</a:t>
            </a:r>
            <a:endParaRPr lang="en-GB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806115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1691680" y="1052736"/>
            <a:ext cx="7834995" cy="452156"/>
          </a:xfrm>
          <a:prstGeom prst="rect">
            <a:avLst/>
          </a:prstGeom>
        </p:spPr>
        <p:txBody>
          <a:bodyPr vert="horz" wrap="square" lIns="0" tIns="0" rIns="0" bIns="0" anchor="ctr" anchorCtr="0"/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nl-BE" sz="4400" dirty="0"/>
              <a:t>		</a:t>
            </a:r>
            <a:r>
              <a:rPr lang="nl-BE" sz="4400" dirty="0">
                <a:latin typeface="+mj-lt"/>
              </a:rPr>
              <a:t>ALUSPRAY</a:t>
            </a:r>
            <a:endParaRPr lang="en-GB" sz="4400" dirty="0">
              <a:latin typeface="+mj-lt"/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9270"/>
            <a:ext cx="3744416" cy="6760752"/>
          </a:xfrm>
          <a:prstGeom prst="rect">
            <a:avLst/>
          </a:prstGeom>
        </p:spPr>
      </p:pic>
      <p:sp>
        <p:nvSpPr>
          <p:cNvPr id="8" name="Tijdelijke aanduiding voor tekst 2"/>
          <p:cNvSpPr txBox="1">
            <a:spLocks/>
          </p:cNvSpPr>
          <p:nvPr/>
        </p:nvSpPr>
        <p:spPr>
          <a:xfrm>
            <a:off x="755576" y="2204864"/>
            <a:ext cx="5184576" cy="3620874"/>
          </a:xfrm>
          <a:prstGeom prst="rect">
            <a:avLst/>
          </a:prstGeom>
        </p:spPr>
        <p:txBody>
          <a:bodyPr vert="horz" lIns="0" tIns="187200" rIns="0" bIns="0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23619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u="sng" dirty="0">
                <a:solidFill>
                  <a:schemeClr val="tx1"/>
                </a:solidFill>
                <a:latin typeface="+mj-lt"/>
              </a:rPr>
              <a:t>Особенности</a:t>
            </a:r>
            <a:endParaRPr lang="nl-BE" u="sng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Tx/>
              <a:buChar char="-"/>
            </a:pPr>
            <a:endParaRPr lang="en-GB" sz="1600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Tx/>
              <a:buChar char="-"/>
            </a:pPr>
            <a:r>
              <a:rPr lang="ru-RU" sz="1800" dirty="0">
                <a:solidFill>
                  <a:schemeClr val="tx1"/>
                </a:solidFill>
                <a:latin typeface="+mj-lt"/>
              </a:rPr>
              <a:t>Содержит алюминиевые частицы</a:t>
            </a:r>
          </a:p>
          <a:p>
            <a:pPr marL="285750" indent="-285750" algn="l">
              <a:buFontTx/>
              <a:buChar char="-"/>
            </a:pPr>
            <a:endParaRPr lang="ru-RU" sz="1800" dirty="0">
              <a:solidFill>
                <a:schemeClr val="tx1"/>
              </a:solidFill>
              <a:latin typeface="+mj-lt"/>
            </a:endParaRPr>
          </a:p>
          <a:p>
            <a:pPr marL="285750" indent="-285750" algn="l">
              <a:buFontTx/>
              <a:buChar char="-"/>
            </a:pPr>
            <a:r>
              <a:rPr lang="ru-RU" sz="1800" dirty="0">
                <a:solidFill>
                  <a:schemeClr val="tx1"/>
                </a:solidFill>
                <a:latin typeface="+mj-lt"/>
              </a:rPr>
              <a:t>Придаёт алюминиевый блеск покрытию</a:t>
            </a:r>
            <a:endParaRPr lang="nl-BE" sz="1800" dirty="0">
              <a:solidFill>
                <a:schemeClr val="tx1"/>
              </a:solidFill>
              <a:latin typeface="+mj-lt"/>
            </a:endParaRPr>
          </a:p>
          <a:p>
            <a:pPr algn="l"/>
            <a:r>
              <a:rPr lang="en-GB" sz="18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285750" lvl="0" indent="-285750" algn="l" defTabSz="914400">
              <a:spcBef>
                <a:spcPts val="0"/>
              </a:spcBef>
              <a:buFontTx/>
              <a:buChar char="-"/>
            </a:pPr>
            <a:r>
              <a:rPr lang="ru-RU" sz="1800" dirty="0">
                <a:solidFill>
                  <a:prstClr val="black"/>
                </a:solidFill>
                <a:latin typeface="Constantia" panose="02030602050306030303"/>
                <a:cs typeface="+mn-cs"/>
              </a:rPr>
              <a:t>Служит в качестве восстановления </a:t>
            </a:r>
            <a:r>
              <a:rPr lang="ru-RU" sz="1800" dirty="0" err="1">
                <a:solidFill>
                  <a:prstClr val="black"/>
                </a:solidFill>
                <a:latin typeface="Constantia" panose="02030602050306030303"/>
                <a:cs typeface="+mn-cs"/>
              </a:rPr>
              <a:t>горячеоцинкованных</a:t>
            </a:r>
            <a:r>
              <a:rPr lang="ru-RU" sz="1800" dirty="0">
                <a:solidFill>
                  <a:prstClr val="black"/>
                </a:solidFill>
                <a:latin typeface="Constantia" panose="02030602050306030303"/>
                <a:cs typeface="+mn-cs"/>
              </a:rPr>
              <a:t> поверхностей, а так же для нанесения на «</a:t>
            </a:r>
            <a:r>
              <a:rPr lang="en-US" sz="18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  <a:cs typeface="+mn-cs"/>
              </a:rPr>
              <a:t>ZINGA</a:t>
            </a:r>
            <a:r>
              <a:rPr lang="ru-RU" sz="1800" dirty="0" err="1">
                <a:solidFill>
                  <a:prstClr val="black"/>
                </a:solidFill>
                <a:latin typeface="Constantia" panose="02030602050306030303"/>
                <a:cs typeface="+mn-cs"/>
              </a:rPr>
              <a:t>низированные</a:t>
            </a:r>
            <a:r>
              <a:rPr lang="ru-RU" sz="1800" dirty="0">
                <a:solidFill>
                  <a:prstClr val="black"/>
                </a:solidFill>
                <a:latin typeface="Constantia" panose="02030602050306030303"/>
                <a:cs typeface="+mn-cs"/>
              </a:rPr>
              <a:t>» и покрытые цинком металлоконструкции</a:t>
            </a:r>
            <a:endParaRPr lang="en-GB" sz="1800" dirty="0">
              <a:solidFill>
                <a:prstClr val="black"/>
              </a:solidFill>
              <a:latin typeface="Constantia" panose="02030602050306030303"/>
              <a:cs typeface="+mn-cs"/>
            </a:endParaRPr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3203848" y="406989"/>
            <a:ext cx="7834995" cy="452156"/>
          </a:xfrm>
          <a:prstGeom prst="rect">
            <a:avLst/>
          </a:prstGeom>
        </p:spPr>
        <p:txBody>
          <a:bodyPr vert="horz" wrap="square" lIns="0" tIns="0" rIns="0" bIns="0" anchor="ctr" anchorCtr="0"/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2400" dirty="0">
                <a:latin typeface="+mj-lt"/>
              </a:rPr>
              <a:t>III.   </a:t>
            </a:r>
            <a:r>
              <a:rPr lang="ru-RU" sz="2400" dirty="0">
                <a:latin typeface="+mj-lt"/>
              </a:rPr>
              <a:t>Спреи</a:t>
            </a:r>
            <a:endParaRPr lang="en-GB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602027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Titel 3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5400" dirty="0">
                <a:latin typeface="+mj-lt"/>
              </a:rPr>
              <a:t>Проекты, выполненные с</a:t>
            </a:r>
            <a:r>
              <a:rPr lang="nl-BE" sz="5400" dirty="0">
                <a:latin typeface="+mj-lt"/>
              </a:rPr>
              <a:t> ZINGA</a:t>
            </a: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/>
        </p:nvSpPr>
        <p:spPr>
          <a:xfrm>
            <a:off x="4572000" y="1125538"/>
            <a:ext cx="4103688" cy="2735262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11" name="Rechthoek 10"/>
          <p:cNvSpPr/>
          <p:nvPr/>
        </p:nvSpPr>
        <p:spPr>
          <a:xfrm>
            <a:off x="541338" y="3860800"/>
            <a:ext cx="4030662" cy="2520950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210050" lvl="1" indent="361950" eaLnBrk="1" hangingPunct="1">
              <a:buFontTx/>
              <a:buChar char="•"/>
              <a:defRPr/>
            </a:pPr>
            <a:endParaRPr lang="en-GB" sz="1800" dirty="0">
              <a:latin typeface="+mj-lt"/>
              <a:cs typeface="Arial" pitchFamily="34" charset="0"/>
            </a:endParaRPr>
          </a:p>
          <a:p>
            <a:pPr marL="4210050" lvl="1" indent="361950" eaLnBrk="1" hangingPunct="1">
              <a:buFontTx/>
              <a:buChar char="•"/>
              <a:defRPr/>
            </a:pPr>
            <a:r>
              <a:rPr lang="ru-RU" sz="1800" dirty="0" err="1">
                <a:latin typeface="+mj-lt"/>
                <a:cs typeface="Arial" pitchFamily="34" charset="0"/>
              </a:rPr>
              <a:t>Данготе</a:t>
            </a:r>
            <a:r>
              <a:rPr lang="en-GB" sz="1800" dirty="0">
                <a:latin typeface="+mj-lt"/>
                <a:cs typeface="Arial" pitchFamily="34" charset="0"/>
              </a:rPr>
              <a:t> (</a:t>
            </a:r>
            <a:r>
              <a:rPr lang="ru-RU" sz="1800" dirty="0">
                <a:latin typeface="+mj-lt"/>
                <a:cs typeface="Arial" pitchFamily="34" charset="0"/>
              </a:rPr>
              <a:t>Гана</a:t>
            </a:r>
            <a:r>
              <a:rPr lang="en-GB" sz="1800" dirty="0">
                <a:latin typeface="+mj-lt"/>
                <a:cs typeface="Arial" pitchFamily="34" charset="0"/>
              </a:rPr>
              <a:t>)</a:t>
            </a:r>
          </a:p>
          <a:p>
            <a:pPr marL="4210050" lvl="1" indent="361950" eaLnBrk="1" hangingPunct="1">
              <a:buFont typeface="Arial" charset="0"/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В</a:t>
            </a:r>
            <a:r>
              <a:rPr lang="en-US" sz="1400" dirty="0">
                <a:latin typeface="+mj-lt"/>
                <a:cs typeface="Arial" pitchFamily="34" charset="0"/>
              </a:rPr>
              <a:t> 2009</a:t>
            </a:r>
            <a:r>
              <a:rPr lang="ru-RU" sz="1400" dirty="0">
                <a:latin typeface="+mj-lt"/>
                <a:cs typeface="Arial" pitchFamily="34" charset="0"/>
              </a:rPr>
              <a:t> году</a:t>
            </a:r>
            <a:endParaRPr lang="en-US" sz="1400" dirty="0">
              <a:latin typeface="+mj-lt"/>
              <a:cs typeface="Arial" pitchFamily="34" charset="0"/>
            </a:endParaRPr>
          </a:p>
          <a:p>
            <a:pPr marL="4210050" lvl="1" indent="361950" eaLnBrk="1" hangingPunct="1">
              <a:buFont typeface="Arial" charset="0"/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Для восстановления предыдущего покрытия, которое отвалилось через 3 года </a:t>
            </a:r>
          </a:p>
          <a:p>
            <a:pPr marL="4210050" lvl="1" indent="361950"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Все металлические части обработаны </a:t>
            </a: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 </a:t>
            </a:r>
            <a:endParaRPr lang="ru-RU" sz="1400" b="1" dirty="0">
              <a:solidFill>
                <a:srgbClr val="4472C4">
                  <a:lumMod val="50000"/>
                </a:srgbClr>
              </a:solidFill>
              <a:latin typeface="Franklin Gothic Medium" panose="020B0603020102020204" pitchFamily="34" charset="0"/>
            </a:endParaRPr>
          </a:p>
          <a:p>
            <a:pPr marL="4210050" lvl="1" indent="361950"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В</a:t>
            </a:r>
            <a:r>
              <a:rPr lang="en-US" sz="1400" dirty="0">
                <a:latin typeface="+mj-lt"/>
                <a:cs typeface="Arial" pitchFamily="34" charset="0"/>
              </a:rPr>
              <a:t> 100</a:t>
            </a:r>
            <a:r>
              <a:rPr lang="ru-RU" sz="1400" dirty="0">
                <a:latin typeface="+mj-lt"/>
                <a:cs typeface="Arial" pitchFamily="34" charset="0"/>
              </a:rPr>
              <a:t> метрах от океана</a:t>
            </a:r>
            <a:endParaRPr lang="en-US" sz="1400" dirty="0">
              <a:latin typeface="+mj-lt"/>
              <a:cs typeface="Arial" pitchFamily="34" charset="0"/>
            </a:endParaRPr>
          </a:p>
          <a:p>
            <a:pPr marL="4210050" lvl="1" indent="361950">
              <a:buNone/>
              <a:defRPr/>
            </a:pP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US" sz="1400" dirty="0">
                <a:latin typeface="+mj-lt"/>
                <a:cs typeface="Arial" pitchFamily="34" charset="0"/>
              </a:rPr>
              <a:t> 2 x 60 </a:t>
            </a:r>
            <a:r>
              <a:rPr lang="ru-RU" sz="1400" dirty="0">
                <a:latin typeface="+mj-lt"/>
                <a:cs typeface="Arial" pitchFamily="34" charset="0"/>
              </a:rPr>
              <a:t>мкм</a:t>
            </a:r>
            <a:r>
              <a:rPr lang="en-US" sz="1400" dirty="0">
                <a:latin typeface="+mj-lt"/>
                <a:cs typeface="Arial" pitchFamily="34" charset="0"/>
              </a:rPr>
              <a:t> </a:t>
            </a:r>
            <a:r>
              <a:rPr lang="ru-RU" sz="1400" dirty="0">
                <a:latin typeface="+mj-lt"/>
                <a:cs typeface="Arial" pitchFamily="34" charset="0"/>
              </a:rPr>
              <a:t>ТСС</a:t>
            </a:r>
            <a:endParaRPr lang="en-US" sz="1400" dirty="0">
              <a:latin typeface="+mj-lt"/>
              <a:cs typeface="Arial" pitchFamily="34" charset="0"/>
            </a:endParaRPr>
          </a:p>
          <a:p>
            <a:pPr marL="800100" lvl="1" indent="-342900" eaLnBrk="1" hangingPunct="1">
              <a:defRPr/>
            </a:pPr>
            <a:endParaRPr lang="en-US" sz="1400" dirty="0">
              <a:latin typeface="+mj-lt"/>
              <a:cs typeface="Arial" pitchFamily="34" charset="0"/>
            </a:endParaRPr>
          </a:p>
          <a:p>
            <a:pPr marL="800100" lvl="1" indent="-342900" eaLnBrk="1" hangingPunct="1">
              <a:buFont typeface="Arial" charset="0"/>
              <a:buNone/>
              <a:defRPr/>
            </a:pPr>
            <a:endParaRPr lang="en-US" sz="1400" dirty="0">
              <a:latin typeface="+mj-lt"/>
              <a:cs typeface="Arial" pitchFamily="34" charset="0"/>
            </a:endParaRPr>
          </a:p>
          <a:p>
            <a:pPr marL="800100" lvl="1" indent="-342900" eaLnBrk="1" hangingPunct="1">
              <a:defRPr/>
            </a:pPr>
            <a:endParaRPr lang="en-US" sz="1400" dirty="0">
              <a:latin typeface="+mj-lt"/>
              <a:cs typeface="Arial" pitchFamily="34" charset="0"/>
            </a:endParaRPr>
          </a:p>
          <a:p>
            <a:pPr marL="180975" lvl="1" indent="265113" eaLnBrk="1" hangingPunct="1">
              <a:buFontTx/>
              <a:buChar char="•"/>
              <a:tabLst>
                <a:tab pos="180975" algn="l"/>
              </a:tabLst>
              <a:defRPr/>
            </a:pPr>
            <a:r>
              <a:rPr lang="ru-RU" sz="1800" dirty="0">
                <a:latin typeface="+mj-lt"/>
                <a:cs typeface="Arial" pitchFamily="34" charset="0"/>
              </a:rPr>
              <a:t>Насосные станции </a:t>
            </a:r>
            <a:r>
              <a:rPr lang="en-GB" sz="1800" dirty="0">
                <a:latin typeface="+mj-lt"/>
                <a:cs typeface="Arial" pitchFamily="34" charset="0"/>
              </a:rPr>
              <a:t>NATO(</a:t>
            </a:r>
            <a:r>
              <a:rPr lang="ru-RU" sz="1800" dirty="0">
                <a:latin typeface="+mj-lt"/>
                <a:cs typeface="Arial" pitchFamily="34" charset="0"/>
              </a:rPr>
              <a:t>Бельгия</a:t>
            </a:r>
            <a:r>
              <a:rPr lang="en-GB" sz="1800" dirty="0">
                <a:latin typeface="+mj-lt"/>
                <a:cs typeface="Arial" pitchFamily="34" charset="0"/>
              </a:rPr>
              <a:t>)</a:t>
            </a:r>
          </a:p>
          <a:p>
            <a:pPr marL="180975" lvl="1" indent="265113" eaLnBrk="1" hangingPunct="1">
              <a:buFont typeface="Arial" charset="0"/>
              <a:buNone/>
              <a:tabLst>
                <a:tab pos="180975" algn="l"/>
              </a:tabLst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Наносили в </a:t>
            </a:r>
            <a:r>
              <a:rPr lang="nl-BE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1986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году</a:t>
            </a:r>
            <a:endParaRPr lang="nl-BE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180975" lvl="1" indent="265113">
              <a:buNone/>
              <a:tabLst>
                <a:tab pos="180975" algn="l"/>
              </a:tabLst>
              <a:defRPr/>
            </a:pP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nl-BE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2 x 60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мкм</a:t>
            </a:r>
            <a:r>
              <a:rPr lang="nl-BE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ТСС</a:t>
            </a:r>
            <a:endParaRPr lang="nl-BE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180975" lvl="1" indent="265113" eaLnBrk="1" hangingPunct="1">
              <a:buFont typeface="Arial" charset="0"/>
              <a:buNone/>
              <a:tabLst>
                <a:tab pos="180975" algn="l"/>
              </a:tabLst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На многочисленных насосных станциях</a:t>
            </a:r>
          </a:p>
          <a:p>
            <a:pPr marL="180975" lvl="1" indent="265113" eaLnBrk="1" hangingPunct="1">
              <a:buFont typeface="Arial" charset="0"/>
              <a:buNone/>
              <a:tabLst>
                <a:tab pos="180975" algn="l"/>
              </a:tabLst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по всей Бельгии</a:t>
            </a:r>
          </a:p>
          <a:p>
            <a:pPr marL="180975" lvl="1" indent="265113" eaLnBrk="1" hangingPunct="1">
              <a:buFont typeface="Arial" charset="0"/>
              <a:buNone/>
              <a:tabLst>
                <a:tab pos="180975" algn="l"/>
              </a:tabLst>
              <a:defRPr/>
            </a:pPr>
            <a:r>
              <a:rPr lang="ru-RU" sz="1400" dirty="0">
                <a:latin typeface="+mj-lt"/>
                <a:cs typeface="Arial" pitchFamily="34" charset="0"/>
              </a:rPr>
              <a:t>Спустя </a:t>
            </a:r>
            <a:r>
              <a:rPr lang="en-US" sz="1400" dirty="0">
                <a:latin typeface="+mj-lt"/>
                <a:cs typeface="Arial" pitchFamily="34" charset="0"/>
              </a:rPr>
              <a:t>17 </a:t>
            </a:r>
            <a:r>
              <a:rPr lang="ru-RU" sz="1400" dirty="0">
                <a:latin typeface="+mj-lt"/>
                <a:cs typeface="Arial" pitchFamily="34" charset="0"/>
              </a:rPr>
              <a:t>лет после нанесения проверка</a:t>
            </a:r>
          </a:p>
          <a:p>
            <a:pPr marL="180975" lvl="1" indent="265113" eaLnBrk="1" hangingPunct="1">
              <a:buFont typeface="Arial" charset="0"/>
              <a:buNone/>
              <a:tabLst>
                <a:tab pos="180975" algn="l"/>
              </a:tabLst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подтвердила превосходное состояние </a:t>
            </a:r>
          </a:p>
        </p:txBody>
      </p:sp>
      <p:pic>
        <p:nvPicPr>
          <p:cNvPr id="267269" name="Picture 399" descr="1 (16)"/>
          <p:cNvPicPr>
            <a:picLocks noChangeAspect="1" noChangeArrowheads="1"/>
          </p:cNvPicPr>
          <p:nvPr/>
        </p:nvPicPr>
        <p:blipFill>
          <a:blip r:embed="rId2" cstate="print"/>
          <a:srcRect b="7692"/>
          <a:stretch>
            <a:fillRect/>
          </a:stretch>
        </p:blipFill>
        <p:spPr bwMode="auto">
          <a:xfrm>
            <a:off x="539750" y="1125538"/>
            <a:ext cx="4032250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7270" name="Picture 2" descr="T:\REFERENTIES\1. Referenties per land\Belgium\_ Belgium - Information\_BE-AR-OL-PI-TE-NATO\NATO pump stations\NATO pipelines 3 - kopie.jpg"/>
          <p:cNvPicPr>
            <a:picLocks noChangeAspect="1" noChangeArrowheads="1"/>
          </p:cNvPicPr>
          <p:nvPr/>
        </p:nvPicPr>
        <p:blipFill>
          <a:blip r:embed="rId3" cstate="print"/>
          <a:srcRect b="5714"/>
          <a:stretch>
            <a:fillRect/>
          </a:stretch>
        </p:blipFill>
        <p:spPr bwMode="auto">
          <a:xfrm>
            <a:off x="4572000" y="3860800"/>
            <a:ext cx="4103688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el 6"/>
          <p:cNvSpPr txBox="1">
            <a:spLocks/>
          </p:cNvSpPr>
          <p:nvPr/>
        </p:nvSpPr>
        <p:spPr bwMode="auto">
          <a:xfrm>
            <a:off x="682812" y="718391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dirty="0">
                <a:latin typeface="+mj-lt"/>
              </a:rPr>
              <a:t>Резервуары</a:t>
            </a:r>
            <a:endParaRPr lang="nl-BE" dirty="0">
              <a:latin typeface="+mj-lt"/>
            </a:endParaRP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/>
          <p:cNvSpPr/>
          <p:nvPr/>
        </p:nvSpPr>
        <p:spPr>
          <a:xfrm>
            <a:off x="5364163" y="3860800"/>
            <a:ext cx="3309937" cy="2520950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9" name="Rechthoek 8"/>
          <p:cNvSpPr/>
          <p:nvPr/>
        </p:nvSpPr>
        <p:spPr>
          <a:xfrm>
            <a:off x="541338" y="1125538"/>
            <a:ext cx="4822825" cy="2735262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180975" lvl="1" indent="276225">
              <a:buFontTx/>
              <a:buChar char="•"/>
              <a:defRPr/>
            </a:pPr>
            <a:endParaRPr lang="en-GB" sz="1100" dirty="0">
              <a:latin typeface="+mj-lt"/>
              <a:cs typeface="Arial" pitchFamily="34" charset="0"/>
            </a:endParaRPr>
          </a:p>
          <a:p>
            <a:pPr marL="180975" lvl="1" indent="276225">
              <a:buFontTx/>
              <a:buChar char="•"/>
              <a:defRPr/>
            </a:pPr>
            <a:r>
              <a:rPr lang="en-GB" sz="1800" dirty="0" err="1">
                <a:latin typeface="+mj-lt"/>
                <a:cs typeface="Arial" pitchFamily="34" charset="0"/>
              </a:rPr>
              <a:t>Quartes</a:t>
            </a:r>
            <a:r>
              <a:rPr lang="en-GB" sz="1800" dirty="0">
                <a:latin typeface="+mj-lt"/>
                <a:cs typeface="Arial" pitchFamily="34" charset="0"/>
              </a:rPr>
              <a:t> (</a:t>
            </a:r>
            <a:r>
              <a:rPr lang="ru-RU" sz="1800" dirty="0">
                <a:latin typeface="+mj-lt"/>
                <a:cs typeface="Arial" pitchFamily="34" charset="0"/>
              </a:rPr>
              <a:t>Бельгия</a:t>
            </a:r>
            <a:r>
              <a:rPr lang="en-GB" sz="1800" dirty="0">
                <a:latin typeface="+mj-lt"/>
                <a:cs typeface="Arial" pitchFamily="34" charset="0"/>
              </a:rPr>
              <a:t>)</a:t>
            </a:r>
            <a:endParaRPr lang="en-GB" dirty="0">
              <a:latin typeface="+mj-lt"/>
              <a:cs typeface="Arial" pitchFamily="34" charset="0"/>
            </a:endParaRPr>
          </a:p>
          <a:p>
            <a:pPr marL="180975" lvl="1" indent="276225">
              <a:buFont typeface="Arial" charset="0"/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В</a:t>
            </a:r>
            <a:r>
              <a:rPr lang="en-US" sz="1400" dirty="0">
                <a:latin typeface="+mj-lt"/>
                <a:cs typeface="Arial" pitchFamily="34" charset="0"/>
              </a:rPr>
              <a:t> 1980</a:t>
            </a:r>
            <a:r>
              <a:rPr lang="ru-RU" sz="1400" dirty="0">
                <a:latin typeface="+mj-lt"/>
                <a:cs typeface="Arial" pitchFamily="34" charset="0"/>
              </a:rPr>
              <a:t> году</a:t>
            </a:r>
            <a:endParaRPr lang="en-US" sz="1400" dirty="0">
              <a:latin typeface="+mj-lt"/>
              <a:cs typeface="Arial" pitchFamily="34" charset="0"/>
            </a:endParaRPr>
          </a:p>
          <a:p>
            <a:pPr marL="180975" lvl="1" indent="276225">
              <a:buFont typeface="Arial" charset="0"/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На </a:t>
            </a:r>
            <a:r>
              <a:rPr lang="ru-RU" sz="1400" dirty="0" err="1">
                <a:latin typeface="+mj-lt"/>
                <a:cs typeface="Arial" pitchFamily="34" charset="0"/>
              </a:rPr>
              <a:t>горячеоцинкованных</a:t>
            </a:r>
            <a:r>
              <a:rPr lang="ru-RU" sz="1400" dirty="0">
                <a:latin typeface="+mj-lt"/>
                <a:cs typeface="Arial" pitchFamily="34" charset="0"/>
              </a:rPr>
              <a:t> резервуарах</a:t>
            </a:r>
            <a:endParaRPr lang="en-US" sz="1400" dirty="0">
              <a:latin typeface="+mj-lt"/>
              <a:cs typeface="Arial" pitchFamily="34" charset="0"/>
            </a:endParaRPr>
          </a:p>
          <a:p>
            <a:pPr marL="180975" lvl="1" indent="276225">
              <a:buFont typeface="Arial" charset="0"/>
              <a:buNone/>
              <a:defRPr/>
            </a:pPr>
            <a:r>
              <a:rPr lang="en-GB" sz="1400" dirty="0">
                <a:latin typeface="+mj-lt"/>
                <a:cs typeface="Arial" pitchFamily="34" charset="0"/>
              </a:rPr>
              <a:t>4 </a:t>
            </a:r>
            <a:r>
              <a:rPr lang="ru-RU" sz="1400" dirty="0">
                <a:latin typeface="+mj-lt"/>
                <a:cs typeface="Arial" pitchFamily="34" charset="0"/>
              </a:rPr>
              <a:t>силоса</a:t>
            </a:r>
            <a:r>
              <a:rPr lang="en-GB" sz="1400" dirty="0">
                <a:latin typeface="+mj-lt"/>
                <a:cs typeface="Arial" pitchFamily="34" charset="0"/>
              </a:rPr>
              <a:t>, 20 </a:t>
            </a:r>
            <a:r>
              <a:rPr lang="ru-RU" sz="1400" dirty="0">
                <a:latin typeface="+mj-lt"/>
                <a:cs typeface="Arial" pitchFamily="34" charset="0"/>
              </a:rPr>
              <a:t>м</a:t>
            </a:r>
            <a:r>
              <a:rPr lang="en-GB" sz="1400" dirty="0">
                <a:latin typeface="+mj-lt"/>
                <a:cs typeface="Arial" pitchFamily="34" charset="0"/>
              </a:rPr>
              <a:t> </a:t>
            </a:r>
            <a:r>
              <a:rPr lang="ru-RU" sz="1400" dirty="0">
                <a:latin typeface="+mj-lt"/>
                <a:cs typeface="Arial" pitchFamily="34" charset="0"/>
              </a:rPr>
              <a:t>в высоту</a:t>
            </a:r>
            <a:r>
              <a:rPr lang="en-GB" sz="1400" dirty="0">
                <a:latin typeface="+mj-lt"/>
                <a:cs typeface="Arial" pitchFamily="34" charset="0"/>
              </a:rPr>
              <a:t>, 4 </a:t>
            </a:r>
            <a:r>
              <a:rPr lang="ru-RU" sz="1400" dirty="0">
                <a:latin typeface="+mj-lt"/>
                <a:cs typeface="Arial" pitchFamily="34" charset="0"/>
              </a:rPr>
              <a:t>м в диаметре</a:t>
            </a:r>
            <a:endParaRPr lang="en-GB" sz="1400" dirty="0">
              <a:latin typeface="+mj-lt"/>
              <a:cs typeface="Arial" pitchFamily="34" charset="0"/>
            </a:endParaRPr>
          </a:p>
          <a:p>
            <a:pPr marL="180975" lvl="1" indent="276225">
              <a:buFont typeface="Arial" charset="0"/>
              <a:buNone/>
              <a:defRPr/>
            </a:pPr>
            <a:r>
              <a:rPr lang="en-GB" sz="1400" dirty="0">
                <a:latin typeface="+mj-lt"/>
                <a:cs typeface="Arial" pitchFamily="34" charset="0"/>
              </a:rPr>
              <a:t>4000 </a:t>
            </a:r>
            <a:r>
              <a:rPr lang="ru-RU" sz="1400" dirty="0">
                <a:latin typeface="+mj-lt"/>
                <a:cs typeface="Arial" pitchFamily="34" charset="0"/>
              </a:rPr>
              <a:t>м</a:t>
            </a:r>
            <a:r>
              <a:rPr lang="en-GB" sz="1400" dirty="0">
                <a:latin typeface="+mj-lt"/>
                <a:cs typeface="Arial" pitchFamily="34" charset="0"/>
              </a:rPr>
              <a:t>²</a:t>
            </a:r>
            <a:endParaRPr lang="en-US" sz="1400" dirty="0">
              <a:latin typeface="+mj-lt"/>
              <a:cs typeface="Arial" pitchFamily="34" charset="0"/>
            </a:endParaRPr>
          </a:p>
          <a:p>
            <a:pPr marL="180975" lvl="1" indent="276225">
              <a:buFont typeface="Arial" charset="0"/>
              <a:buNone/>
              <a:defRPr/>
            </a:pP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US" sz="1400" dirty="0">
                <a:latin typeface="+mj-lt"/>
                <a:cs typeface="Arial" pitchFamily="34" charset="0"/>
              </a:rPr>
              <a:t> 2 x 60 </a:t>
            </a:r>
            <a:r>
              <a:rPr lang="ru-RU" sz="1400" dirty="0">
                <a:latin typeface="+mj-lt"/>
                <a:cs typeface="Arial" pitchFamily="34" charset="0"/>
              </a:rPr>
              <a:t>мкм</a:t>
            </a:r>
            <a:r>
              <a:rPr lang="en-US" sz="1400" dirty="0">
                <a:latin typeface="+mj-lt"/>
                <a:cs typeface="Arial" pitchFamily="34" charset="0"/>
              </a:rPr>
              <a:t> </a:t>
            </a:r>
            <a:r>
              <a:rPr lang="ru-RU" sz="1400" dirty="0">
                <a:latin typeface="+mj-lt"/>
                <a:cs typeface="Arial" pitchFamily="34" charset="0"/>
              </a:rPr>
              <a:t>ТСС</a:t>
            </a:r>
            <a:endParaRPr lang="en-US" sz="1400" dirty="0">
              <a:latin typeface="+mj-lt"/>
              <a:cs typeface="Arial" pitchFamily="34" charset="0"/>
            </a:endParaRPr>
          </a:p>
          <a:p>
            <a:pPr marL="180975" lvl="1" indent="276225">
              <a:buFont typeface="Arial" charset="0"/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Спустя </a:t>
            </a:r>
            <a:r>
              <a:rPr lang="en-US" sz="1400" dirty="0">
                <a:latin typeface="+mj-lt"/>
                <a:cs typeface="Arial" pitchFamily="34" charset="0"/>
              </a:rPr>
              <a:t>30 </a:t>
            </a:r>
            <a:r>
              <a:rPr lang="ru-RU" sz="1400" dirty="0">
                <a:latin typeface="+mj-lt"/>
                <a:cs typeface="Arial" pitchFamily="34" charset="0"/>
              </a:rPr>
              <a:t>лет после нанесения понадобилось лишь </a:t>
            </a:r>
          </a:p>
          <a:p>
            <a:pPr marL="180975" lvl="1" indent="276225">
              <a:buFont typeface="Arial" charset="0"/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незначительное восстановление</a:t>
            </a:r>
            <a:endParaRPr lang="en-US" sz="1400" dirty="0">
              <a:latin typeface="+mj-lt"/>
              <a:cs typeface="Arial" pitchFamily="34" charset="0"/>
            </a:endParaRPr>
          </a:p>
          <a:p>
            <a:pPr marL="800100" lvl="1" indent="-342900">
              <a:defRPr/>
            </a:pPr>
            <a:endParaRPr lang="en-US" sz="1400" dirty="0">
              <a:latin typeface="+mj-lt"/>
              <a:cs typeface="Arial" pitchFamily="34" charset="0"/>
            </a:endParaRPr>
          </a:p>
          <a:p>
            <a:pPr marL="5294313" lvl="1" indent="-276225">
              <a:defRPr/>
            </a:pPr>
            <a:endParaRPr lang="en-US" sz="1200" dirty="0">
              <a:latin typeface="+mj-lt"/>
              <a:cs typeface="Arial" pitchFamily="34" charset="0"/>
            </a:endParaRPr>
          </a:p>
          <a:p>
            <a:pPr marL="5018088" lvl="1" indent="276225">
              <a:buFontTx/>
              <a:buChar char="•"/>
              <a:defRPr/>
            </a:pPr>
            <a:r>
              <a:rPr lang="ru-RU" sz="1800" dirty="0">
                <a:latin typeface="+mj-lt"/>
                <a:cs typeface="Arial" pitchFamily="34" charset="0"/>
              </a:rPr>
              <a:t>Резервуары под питьевую воду в </a:t>
            </a:r>
            <a:r>
              <a:rPr lang="en-GB" sz="1800" dirty="0">
                <a:latin typeface="+mj-lt"/>
                <a:cs typeface="Arial" pitchFamily="34" charset="0"/>
              </a:rPr>
              <a:t>Braithwaite</a:t>
            </a:r>
            <a:r>
              <a:rPr lang="ru-RU" sz="1800" dirty="0">
                <a:latin typeface="+mj-lt"/>
                <a:cs typeface="Arial" pitchFamily="34" charset="0"/>
              </a:rPr>
              <a:t> </a:t>
            </a:r>
            <a:r>
              <a:rPr lang="en-GB" sz="1800" dirty="0">
                <a:latin typeface="+mj-lt"/>
                <a:cs typeface="Arial" pitchFamily="34" charset="0"/>
              </a:rPr>
              <a:t>(</a:t>
            </a:r>
            <a:r>
              <a:rPr lang="ru-RU" sz="1800" dirty="0">
                <a:latin typeface="+mj-lt"/>
                <a:cs typeface="Arial" pitchFamily="34" charset="0"/>
              </a:rPr>
              <a:t>Великобритания</a:t>
            </a:r>
            <a:r>
              <a:rPr lang="en-GB" sz="1800" dirty="0">
                <a:latin typeface="+mj-lt"/>
                <a:cs typeface="Arial" pitchFamily="34" charset="0"/>
              </a:rPr>
              <a:t>)</a:t>
            </a:r>
          </a:p>
          <a:p>
            <a:pPr marL="5018088" lvl="1" indent="276225">
              <a:buFont typeface="Arial" charset="0"/>
              <a:buNone/>
              <a:tabLst>
                <a:tab pos="5199063" algn="l"/>
              </a:tabLst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Покрыты в 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2007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году</a:t>
            </a:r>
            <a:endParaRPr lang="nl-BE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5018088" lvl="1" indent="276225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На внутренней поверхности </a:t>
            </a:r>
            <a:r>
              <a:rPr lang="nl-BE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9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резервуаров для хранения питьевой воды</a:t>
            </a:r>
            <a:endParaRPr lang="en-US" sz="1400" dirty="0">
              <a:latin typeface="+mj-lt"/>
              <a:cs typeface="Arial" pitchFamily="34" charset="0"/>
            </a:endParaRPr>
          </a:p>
          <a:p>
            <a:pPr marL="5018088" lvl="1" indent="276225">
              <a:buFont typeface="Arial" charset="0"/>
              <a:buNone/>
              <a:defRPr/>
            </a:pP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nl-BE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2 x 60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мкм</a:t>
            </a:r>
            <a:r>
              <a:rPr lang="nl-BE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ТСС</a:t>
            </a:r>
            <a:endParaRPr lang="nl-BE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>
              <a:defRPr/>
            </a:pPr>
            <a:endParaRPr lang="nl-BE" dirty="0">
              <a:latin typeface="+mj-lt"/>
            </a:endParaRPr>
          </a:p>
        </p:txBody>
      </p:sp>
      <p:pic>
        <p:nvPicPr>
          <p:cNvPr id="268293" name="Picture 19" descr="Kopie van DSC01667 klein"/>
          <p:cNvPicPr>
            <a:picLocks noChangeAspect="1" noChangeArrowheads="1"/>
          </p:cNvPicPr>
          <p:nvPr/>
        </p:nvPicPr>
        <p:blipFill>
          <a:blip r:embed="rId2" cstate="print"/>
          <a:srcRect b="24831"/>
          <a:stretch>
            <a:fillRect/>
          </a:stretch>
        </p:blipFill>
        <p:spPr bwMode="auto">
          <a:xfrm>
            <a:off x="5364163" y="1125538"/>
            <a:ext cx="3311525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8294" name="Picture 109" descr="Braithwaite tanks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3860800"/>
            <a:ext cx="4824413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el 6"/>
          <p:cNvSpPr txBox="1">
            <a:spLocks/>
          </p:cNvSpPr>
          <p:nvPr/>
        </p:nvSpPr>
        <p:spPr bwMode="auto">
          <a:xfrm>
            <a:off x="682812" y="718391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dirty="0">
                <a:latin typeface="+mj-lt"/>
              </a:rPr>
              <a:t>Резервуары</a:t>
            </a:r>
            <a:endParaRPr lang="nl-BE" dirty="0">
              <a:latin typeface="+mj-lt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9E47FC0-0E34-4901-8194-753B4D56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38" y="3909033"/>
            <a:ext cx="9171626" cy="2760327"/>
          </a:xfrm>
          <a:prstGeom prst="rect">
            <a:avLst/>
          </a:prstGeom>
        </p:spPr>
      </p:pic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xmlns="" id="{D5BFC35E-5913-4E81-BD83-1EAA99CEE6E9}"/>
              </a:ext>
            </a:extLst>
          </p:cNvPr>
          <p:cNvCxnSpPr>
            <a:cxnSpLocks/>
          </p:cNvCxnSpPr>
          <p:nvPr/>
        </p:nvCxnSpPr>
        <p:spPr>
          <a:xfrm flipV="1">
            <a:off x="683568" y="6093296"/>
            <a:ext cx="216024" cy="4320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68DE30C-CCA9-4DA7-BA56-B6CFB7FCF9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626" y="0"/>
            <a:ext cx="9171626" cy="4281260"/>
          </a:xfrm>
          <a:prstGeom prst="rect">
            <a:avLst/>
          </a:prstGeom>
        </p:spPr>
      </p:pic>
      <p:sp>
        <p:nvSpPr>
          <p:cNvPr id="6" name="Titel 7">
            <a:extLst>
              <a:ext uri="{FF2B5EF4-FFF2-40B4-BE49-F238E27FC236}">
                <a16:creationId xmlns:a16="http://schemas.microsoft.com/office/drawing/2014/main" xmlns="" id="{D70CBE6A-4364-4A2F-8117-255B8E92AAB2}"/>
              </a:ext>
            </a:extLst>
          </p:cNvPr>
          <p:cNvSpPr txBox="1">
            <a:spLocks/>
          </p:cNvSpPr>
          <p:nvPr/>
        </p:nvSpPr>
        <p:spPr bwMode="auto">
          <a:xfrm>
            <a:off x="4211960" y="5073477"/>
            <a:ext cx="5184576" cy="123116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sz="32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Мы на официальном сайте </a:t>
            </a:r>
            <a:r>
              <a:rPr lang="en-US" sz="32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ZingaMetall</a:t>
            </a:r>
            <a:endParaRPr lang="nl-BE" sz="3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77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314" name="Picture 370"/>
          <p:cNvPicPr>
            <a:picLocks noChangeAspect="1" noChangeArrowheads="1"/>
          </p:cNvPicPr>
          <p:nvPr/>
        </p:nvPicPr>
        <p:blipFill>
          <a:blip r:embed="rId2" cstate="print"/>
          <a:srcRect t="25046" b="8275"/>
          <a:stretch>
            <a:fillRect/>
          </a:stretch>
        </p:blipFill>
        <p:spPr bwMode="auto">
          <a:xfrm>
            <a:off x="4067175" y="3716338"/>
            <a:ext cx="4608513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hthoek 9"/>
          <p:cNvSpPr/>
          <p:nvPr/>
        </p:nvSpPr>
        <p:spPr>
          <a:xfrm>
            <a:off x="4067175" y="1125538"/>
            <a:ext cx="4608513" cy="2644775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11" name="Rechthoek 10"/>
          <p:cNvSpPr/>
          <p:nvPr/>
        </p:nvSpPr>
        <p:spPr>
          <a:xfrm>
            <a:off x="539750" y="3716338"/>
            <a:ext cx="3527425" cy="2449512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269317" name="Rectangle 6"/>
          <p:cNvSpPr>
            <a:spLocks noChangeArrowheads="1"/>
          </p:cNvSpPr>
          <p:nvPr/>
        </p:nvSpPr>
        <p:spPr bwMode="auto">
          <a:xfrm>
            <a:off x="2843213" y="2035175"/>
            <a:ext cx="7704137" cy="482282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/>
          <a:lstStyle/>
          <a:p>
            <a:pPr marL="800100" lvl="1" indent="-342900"/>
            <a:endParaRPr lang="en-US" sz="1400" dirty="0">
              <a:latin typeface="Arial" pitchFamily="34" charset="0"/>
            </a:endParaRPr>
          </a:p>
        </p:txBody>
      </p:sp>
      <p:pic>
        <p:nvPicPr>
          <p:cNvPr id="269318" name="Picture 39" descr="C:\Users\filip.ZINGADOMEIN\Desktop\Picture 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1125538"/>
            <a:ext cx="3529013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9319" name="Titel 5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dirty="0">
                <a:latin typeface="+mj-lt"/>
              </a:rPr>
              <a:t>Резервуары</a:t>
            </a:r>
            <a:endParaRPr lang="nl-BE" dirty="0">
              <a:latin typeface="+mj-lt"/>
            </a:endParaRP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0"/>
          </p:nvPr>
        </p:nvSpPr>
        <p:spPr>
          <a:xfrm>
            <a:off x="530225" y="949325"/>
            <a:ext cx="8083550" cy="5143500"/>
          </a:xfrm>
        </p:spPr>
        <p:txBody>
          <a:bodyPr/>
          <a:lstStyle/>
          <a:p>
            <a:pPr marL="3944938" lvl="1" indent="350838">
              <a:buFontTx/>
              <a:buChar char="•"/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Резервуары</a:t>
            </a:r>
            <a:r>
              <a:rPr lang="ru-RU" sz="1800" baseline="0" dirty="0">
                <a:solidFill>
                  <a:srgbClr val="000000"/>
                </a:solidFill>
                <a:latin typeface="+mj-lt"/>
                <a:cs typeface="Arial" pitchFamily="34" charset="0"/>
              </a:rPr>
              <a:t> для хранения топлива 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(</a:t>
            </a:r>
            <a:r>
              <a:rPr lang="ru-RU" sz="1800" dirty="0" err="1">
                <a:solidFill>
                  <a:srgbClr val="000000"/>
                </a:solidFill>
                <a:latin typeface="+mj-lt"/>
                <a:cs typeface="Arial" pitchFamily="34" charset="0"/>
              </a:rPr>
              <a:t>Морокко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)</a:t>
            </a:r>
            <a:endParaRPr lang="en-GB" sz="1800" dirty="0">
              <a:latin typeface="+mj-lt"/>
              <a:cs typeface="Arial" pitchFamily="34" charset="0"/>
            </a:endParaRPr>
          </a:p>
          <a:p>
            <a:pPr marL="3944938" lvl="1" indent="350838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С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2006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года</a:t>
            </a:r>
            <a:endParaRPr lang="en-GB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3944938" lvl="1" indent="350838">
              <a:buFont typeface="Arial" charset="0"/>
              <a:buNone/>
              <a:defRPr/>
            </a:pP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4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огромных резервуара</a:t>
            </a:r>
            <a:r>
              <a:rPr lang="ru-RU" sz="1400" baseline="0" dirty="0">
                <a:solidFill>
                  <a:srgbClr val="000000"/>
                </a:solidFill>
                <a:latin typeface="+mj-lt"/>
                <a:cs typeface="Arial" pitchFamily="34" charset="0"/>
              </a:rPr>
              <a:t> для хранения </a:t>
            </a:r>
          </a:p>
          <a:p>
            <a:pPr marL="3944938" lvl="1" indent="350838">
              <a:buFont typeface="Arial" charset="0"/>
              <a:buNone/>
              <a:defRPr/>
            </a:pPr>
            <a:r>
              <a:rPr lang="ru-RU" sz="1400" baseline="0" dirty="0">
                <a:solidFill>
                  <a:srgbClr val="000000"/>
                </a:solidFill>
                <a:latin typeface="+mj-lt"/>
                <a:cs typeface="Arial" pitchFamily="34" charset="0"/>
              </a:rPr>
              <a:t>углеводородных продуктов </a:t>
            </a:r>
          </a:p>
          <a:p>
            <a:pPr marL="3944938" lvl="1" indent="350838">
              <a:buFont typeface="Arial" charset="0"/>
              <a:buNone/>
              <a:defRPr/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Franklin Gothic Medium" panose="020B0603020102020204" pitchFamily="34" charset="0"/>
                <a:cs typeface="Arial" pitchFamily="34" charset="0"/>
              </a:rPr>
              <a:t>ZINGA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1 x 60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мкм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ТСС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+ </a:t>
            </a:r>
          </a:p>
          <a:p>
            <a:pPr marL="3944938" lvl="1" indent="350838">
              <a:buFont typeface="Arial" charset="0"/>
              <a:buNone/>
              <a:defRPr/>
            </a:pPr>
            <a:r>
              <a:rPr lang="en-US" sz="1400" dirty="0" err="1">
                <a:solidFill>
                  <a:srgbClr val="000000"/>
                </a:solidFill>
                <a:latin typeface="+mj-lt"/>
                <a:cs typeface="Arial" pitchFamily="34" charset="0"/>
              </a:rPr>
              <a:t>Zingaceram</a:t>
            </a:r>
            <a:r>
              <a:rPr lang="en-US" sz="1400" baseline="0" dirty="0">
                <a:solidFill>
                  <a:srgbClr val="000000"/>
                </a:solidFill>
                <a:latin typeface="+mj-lt"/>
                <a:cs typeface="Arial" pitchFamily="34" charset="0"/>
              </a:rPr>
              <a:t> HS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1 x 80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мкм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ТСС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+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финишное покрытие</a:t>
            </a: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3944938" lvl="1" indent="350838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Очень близко к океану</a:t>
            </a:r>
            <a:endParaRPr lang="en-GB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180975" lvl="1" indent="265113">
              <a:buFontTx/>
              <a:buChar char="•"/>
              <a:defRPr/>
            </a:pPr>
            <a:endParaRPr lang="en-GB" sz="1200" dirty="0">
              <a:latin typeface="Arial" pitchFamily="34" charset="0"/>
              <a:cs typeface="Arial" pitchFamily="34" charset="0"/>
            </a:endParaRPr>
          </a:p>
          <a:p>
            <a:pPr marL="180975" lvl="1" indent="276225">
              <a:buFontTx/>
              <a:buChar char="•"/>
              <a:defRPr/>
            </a:pPr>
            <a:r>
              <a:rPr lang="en-GB" sz="1800" dirty="0">
                <a:latin typeface="+mj-lt"/>
                <a:cs typeface="Arial" pitchFamily="34" charset="0"/>
              </a:rPr>
              <a:t>Exxon Mobil oil </a:t>
            </a:r>
          </a:p>
          <a:p>
            <a:pPr marL="180975" lvl="1" indent="276225">
              <a:buFont typeface="Arial" charset="0"/>
              <a:buNone/>
              <a:defRPr/>
            </a:pPr>
            <a:r>
              <a:rPr lang="ru-RU" sz="1800" dirty="0">
                <a:latin typeface="+mj-lt"/>
                <a:cs typeface="Arial" pitchFamily="34" charset="0"/>
              </a:rPr>
              <a:t>Резервуар для хранения </a:t>
            </a:r>
          </a:p>
          <a:p>
            <a:pPr marL="180975" lvl="1" indent="276225">
              <a:buFont typeface="Arial" charset="0"/>
              <a:buNone/>
              <a:defRPr/>
            </a:pPr>
            <a:r>
              <a:rPr lang="en-GB" sz="1800" dirty="0">
                <a:latin typeface="+mj-lt"/>
                <a:cs typeface="Arial" pitchFamily="34" charset="0"/>
              </a:rPr>
              <a:t>(</a:t>
            </a:r>
            <a:r>
              <a:rPr lang="ru-RU" sz="1800" dirty="0">
                <a:latin typeface="+mj-lt"/>
                <a:cs typeface="Arial" pitchFamily="34" charset="0"/>
              </a:rPr>
              <a:t>Великобритания</a:t>
            </a:r>
            <a:r>
              <a:rPr lang="en-GB" sz="1800" dirty="0">
                <a:latin typeface="+mj-lt"/>
                <a:cs typeface="Arial" pitchFamily="34" charset="0"/>
              </a:rPr>
              <a:t>)</a:t>
            </a:r>
          </a:p>
          <a:p>
            <a:pPr marL="180975" lvl="1" indent="276225">
              <a:buFont typeface="Arial" charset="0"/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В</a:t>
            </a:r>
            <a:r>
              <a:rPr lang="en-US" sz="1400" dirty="0">
                <a:latin typeface="+mj-lt"/>
                <a:cs typeface="Arial" pitchFamily="34" charset="0"/>
              </a:rPr>
              <a:t> 2007</a:t>
            </a:r>
            <a:r>
              <a:rPr lang="ru-RU" sz="1400" dirty="0">
                <a:latin typeface="+mj-lt"/>
                <a:cs typeface="Arial" pitchFamily="34" charset="0"/>
              </a:rPr>
              <a:t> году</a:t>
            </a:r>
            <a:endParaRPr lang="en-US" sz="1400" dirty="0">
              <a:latin typeface="+mj-lt"/>
              <a:cs typeface="Arial" pitchFamily="34" charset="0"/>
            </a:endParaRPr>
          </a:p>
          <a:p>
            <a:pPr marL="180975" lvl="1" indent="276225">
              <a:buFont typeface="Arial" charset="0"/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Плавающая</a:t>
            </a:r>
            <a:r>
              <a:rPr lang="ru-RU" sz="1400" baseline="0" dirty="0">
                <a:latin typeface="+mj-lt"/>
                <a:cs typeface="Arial" pitchFamily="34" charset="0"/>
              </a:rPr>
              <a:t> крыша резервуара </a:t>
            </a:r>
          </a:p>
          <a:p>
            <a:pPr marL="180975" lvl="1" indent="276225">
              <a:buFont typeface="Arial" charset="0"/>
              <a:buNone/>
              <a:defRPr/>
            </a:pPr>
            <a:r>
              <a:rPr lang="ru-RU" sz="1400" baseline="0" dirty="0">
                <a:latin typeface="+mj-lt"/>
                <a:cs typeface="Arial" pitchFamily="34" charset="0"/>
              </a:rPr>
              <a:t>для хранения сырой нефти</a:t>
            </a:r>
            <a:endParaRPr lang="en-US" sz="1400" dirty="0">
              <a:latin typeface="+mj-lt"/>
              <a:cs typeface="Arial" pitchFamily="34" charset="0"/>
            </a:endParaRPr>
          </a:p>
          <a:p>
            <a:pPr marL="180975" lvl="1" indent="276225">
              <a:buFont typeface="Arial" charset="0"/>
              <a:buNone/>
              <a:defRPr/>
            </a:pP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Franklin Gothic Medium" panose="020B0603020102020204" pitchFamily="34" charset="0"/>
                <a:cs typeface="Arial" pitchFamily="34" charset="0"/>
              </a:rPr>
              <a:t>ZINGA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latin typeface="+mj-lt"/>
                <a:cs typeface="Arial" pitchFamily="34" charset="0"/>
              </a:rPr>
              <a:t>2 x 60 </a:t>
            </a:r>
            <a:r>
              <a:rPr lang="ru-RU" sz="1400" dirty="0">
                <a:latin typeface="+mj-lt"/>
                <a:cs typeface="Arial" pitchFamily="34" charset="0"/>
              </a:rPr>
              <a:t>мкм</a:t>
            </a:r>
            <a:r>
              <a:rPr lang="en-US" sz="1400" dirty="0">
                <a:latin typeface="+mj-lt"/>
                <a:cs typeface="Arial" pitchFamily="34" charset="0"/>
              </a:rPr>
              <a:t> </a:t>
            </a:r>
            <a:r>
              <a:rPr lang="ru-RU" sz="1400" dirty="0">
                <a:latin typeface="+mj-lt"/>
                <a:cs typeface="Arial" pitchFamily="34" charset="0"/>
              </a:rPr>
              <a:t>ТСС</a:t>
            </a:r>
            <a:endParaRPr lang="en-US" sz="1400" dirty="0">
              <a:latin typeface="+mj-lt"/>
              <a:cs typeface="Arial" pitchFamily="34" charset="0"/>
            </a:endParaRPr>
          </a:p>
          <a:p>
            <a:pPr>
              <a:defRPr/>
            </a:pPr>
            <a:endParaRPr lang="nl-BE" dirty="0"/>
          </a:p>
        </p:txBody>
      </p:sp>
      <p:sp>
        <p:nvSpPr>
          <p:cNvPr id="13" name="Tekstvak 12"/>
          <p:cNvSpPr txBox="1"/>
          <p:nvPr/>
        </p:nvSpPr>
        <p:spPr>
          <a:xfrm>
            <a:off x="6659563" y="5732463"/>
            <a:ext cx="864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nl-BE" dirty="0" err="1">
                <a:solidFill>
                  <a:schemeClr val="bg1"/>
                </a:solidFill>
                <a:latin typeface="Arial" pitchFamily="34" charset="0"/>
              </a:rPr>
              <a:t>Before</a:t>
            </a:r>
            <a:endParaRPr lang="nl-BE" dirty="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15" name="Picture 27" descr="Tank roof 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124744"/>
            <a:ext cx="354965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ep 16"/>
          <p:cNvGrpSpPr>
            <a:grpSpLocks/>
          </p:cNvGrpSpPr>
          <p:nvPr/>
        </p:nvGrpSpPr>
        <p:grpSpPr bwMode="auto">
          <a:xfrm>
            <a:off x="539552" y="1124744"/>
            <a:ext cx="4608513" cy="2663825"/>
            <a:chOff x="539552" y="1124744"/>
            <a:chExt cx="4608512" cy="2664296"/>
          </a:xfrm>
        </p:grpSpPr>
        <p:pic>
          <p:nvPicPr>
            <p:cNvPr id="269324" name="Picture 371"/>
            <p:cNvPicPr>
              <a:picLocks noChangeAspect="1" noChangeArrowheads="1"/>
            </p:cNvPicPr>
            <p:nvPr/>
          </p:nvPicPr>
          <p:blipFill>
            <a:blip r:embed="rId5" cstate="print"/>
            <a:srcRect t="8926"/>
            <a:stretch>
              <a:fillRect/>
            </a:stretch>
          </p:blipFill>
          <p:spPr bwMode="auto">
            <a:xfrm>
              <a:off x="539552" y="1124744"/>
              <a:ext cx="4608512" cy="2664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Tekstvak 15"/>
            <p:cNvSpPr txBox="1"/>
            <p:nvPr/>
          </p:nvSpPr>
          <p:spPr>
            <a:xfrm>
              <a:off x="4211439" y="3357164"/>
              <a:ext cx="671979" cy="3693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nl-BE" dirty="0" err="1">
                  <a:latin typeface="Arial" pitchFamily="34" charset="0"/>
                </a:rPr>
                <a:t>After</a:t>
              </a:r>
              <a:endParaRPr lang="nl-BE" dirty="0">
                <a:latin typeface="Arial" pitchFamily="34" charset="0"/>
              </a:endParaRPr>
            </a:p>
          </p:txBody>
        </p:sp>
      </p:grpSp>
      <p:grpSp>
        <p:nvGrpSpPr>
          <p:cNvPr id="18" name="Groep 17"/>
          <p:cNvGrpSpPr/>
          <p:nvPr/>
        </p:nvGrpSpPr>
        <p:grpSpPr>
          <a:xfrm>
            <a:off x="539552" y="1124744"/>
            <a:ext cx="8136904" cy="5040560"/>
            <a:chOff x="539552" y="1124744"/>
            <a:chExt cx="8136904" cy="5040560"/>
          </a:xfrm>
        </p:grpSpPr>
        <p:pic>
          <p:nvPicPr>
            <p:cNvPr id="14" name="Picture 35" descr="C:\Users\filip.ZINGADOMEIN\Desktop\Picture 024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39552" y="1124744"/>
              <a:ext cx="3816000" cy="285949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" name="Picture 38" descr="C:\Users\filip.ZINGADOMEIN\Desktop\Picture 081.jpg"/>
            <p:cNvPicPr>
              <a:picLocks noChangeAspect="1" noChangeArrowheads="1"/>
            </p:cNvPicPr>
            <p:nvPr/>
          </p:nvPicPr>
          <p:blipFill>
            <a:blip r:embed="rId7" cstate="print"/>
            <a:srcRect b="10072"/>
            <a:stretch>
              <a:fillRect/>
            </a:stretch>
          </p:blipFill>
          <p:spPr bwMode="auto">
            <a:xfrm>
              <a:off x="539552" y="3593524"/>
              <a:ext cx="3816424" cy="257178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48481" name="Picture 1" descr="X:\REFERENTIES\1. Referenties per land\Morocco\_ Morocco - information\_MA-MA-PE-TA-Shell\2010.04.30 update\Zinga Shell Bac 12 05-04-2007 17-42-09.JPG"/>
            <p:cNvPicPr>
              <a:picLocks noChangeAspect="1" noChangeArrowheads="1"/>
            </p:cNvPicPr>
            <p:nvPr/>
          </p:nvPicPr>
          <p:blipFill>
            <a:blip r:embed="rId8" cstate="print"/>
            <a:srcRect t="2229" b="18387"/>
            <a:stretch>
              <a:fillRect/>
            </a:stretch>
          </p:blipFill>
          <p:spPr bwMode="auto">
            <a:xfrm>
              <a:off x="4355976" y="3592800"/>
              <a:ext cx="4320480" cy="257250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3181766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/>
        </p:nvSpPr>
        <p:spPr>
          <a:xfrm>
            <a:off x="539750" y="3786188"/>
            <a:ext cx="3816350" cy="2522537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12" name="Rechthoek 11"/>
          <p:cNvSpPr/>
          <p:nvPr/>
        </p:nvSpPr>
        <p:spPr>
          <a:xfrm>
            <a:off x="4356100" y="1125538"/>
            <a:ext cx="4319588" cy="2663825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0"/>
          </p:nvPr>
        </p:nvSpPr>
        <p:spPr>
          <a:xfrm>
            <a:off x="530225" y="949325"/>
            <a:ext cx="8083550" cy="5292725"/>
          </a:xfrm>
        </p:spPr>
        <p:txBody>
          <a:bodyPr/>
          <a:lstStyle/>
          <a:p>
            <a:pPr marL="4667250" indent="266700">
              <a:defRPr/>
            </a:pPr>
            <a:endParaRPr lang="en-GB" dirty="0">
              <a:solidFill>
                <a:srgbClr val="5F5F5F"/>
              </a:solidFill>
              <a:latin typeface="+mj-lt"/>
            </a:endParaRPr>
          </a:p>
          <a:p>
            <a:pPr marL="4667250" indent="266700">
              <a:defRPr/>
            </a:pPr>
            <a:endParaRPr lang="en-GB" dirty="0">
              <a:solidFill>
                <a:srgbClr val="5F5F5F"/>
              </a:solidFill>
              <a:latin typeface="+mj-lt"/>
            </a:endParaRPr>
          </a:p>
          <a:p>
            <a:pPr marL="4486275" lvl="1" indent="266700">
              <a:buFontTx/>
              <a:buChar char="•"/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Киев </a:t>
            </a:r>
            <a:r>
              <a:rPr lang="ru-RU" sz="1800" dirty="0" err="1">
                <a:solidFill>
                  <a:srgbClr val="000000"/>
                </a:solidFill>
                <a:latin typeface="+mj-lt"/>
                <a:cs typeface="Arial" pitchFamily="34" charset="0"/>
              </a:rPr>
              <a:t>Энерго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(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Украина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)</a:t>
            </a:r>
          </a:p>
          <a:p>
            <a:pPr marL="4486275" lvl="1" indent="266700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В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2003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году</a:t>
            </a: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4486275" lvl="1" indent="266700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Восстановление </a:t>
            </a:r>
            <a:r>
              <a:rPr lang="ru-RU" sz="1400" dirty="0" err="1">
                <a:solidFill>
                  <a:srgbClr val="000000"/>
                </a:solidFill>
                <a:latin typeface="+mj-lt"/>
                <a:cs typeface="Arial" pitchFamily="34" charset="0"/>
              </a:rPr>
              <a:t>горячеоцинкованных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башен (некоторые достигали 45 метров в высоту)</a:t>
            </a: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4486275" lvl="1" indent="266700">
              <a:buFont typeface="Arial" charset="0"/>
              <a:buNone/>
              <a:defRPr/>
            </a:pP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2 x 50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мкм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ТСС</a:t>
            </a: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800100" lvl="1" indent="-342900">
              <a:defRPr/>
            </a:pP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800100" lvl="1" indent="-342900">
              <a:defRPr/>
            </a:pP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457200" lvl="1" indent="0">
              <a:buNone/>
              <a:defRPr/>
            </a:pP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180975" lvl="1" indent="265113">
              <a:buFontTx/>
              <a:buChar char="•"/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Плотина </a:t>
            </a:r>
            <a:r>
              <a:rPr lang="ru-RU" sz="1800" dirty="0" err="1">
                <a:solidFill>
                  <a:srgbClr val="000000"/>
                </a:solidFill>
                <a:latin typeface="+mj-lt"/>
                <a:cs typeface="Arial" pitchFamily="34" charset="0"/>
              </a:rPr>
              <a:t>Акосомбо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(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Гана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)</a:t>
            </a:r>
          </a:p>
          <a:p>
            <a:pPr marL="180975" lvl="1" indent="265113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В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2013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году</a:t>
            </a:r>
            <a:endParaRPr lang="en-GB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180975" lvl="1" indent="265113">
              <a:buFont typeface="Arial" charset="0"/>
              <a:buNone/>
              <a:defRPr/>
            </a:pP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10.000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²</a:t>
            </a:r>
          </a:p>
          <a:p>
            <a:pPr marL="180975" lvl="1" indent="265113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Повторное покрытие 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6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стоков и 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2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кранов</a:t>
            </a:r>
            <a:endParaRPr lang="en-GB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180975" lvl="1" indent="265113">
              <a:buFont typeface="Arial" charset="0"/>
              <a:buNone/>
              <a:defRPr/>
            </a:pP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1 x 60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мкм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ТСС</a:t>
            </a: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180975" lvl="1" indent="265113">
              <a:buFont typeface="Arial" charset="0"/>
              <a:buNone/>
              <a:defRPr/>
            </a:pPr>
            <a:r>
              <a:rPr lang="en-US" sz="1400" dirty="0" err="1">
                <a:solidFill>
                  <a:srgbClr val="000000"/>
                </a:solidFill>
                <a:latin typeface="+mj-lt"/>
                <a:cs typeface="Arial" pitchFamily="34" charset="0"/>
              </a:rPr>
              <a:t>Zingaceram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EP 1 x 80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мкм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ТСС</a:t>
            </a: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180975" lvl="1" indent="265113">
              <a:buFont typeface="Arial" charset="0"/>
              <a:buNone/>
              <a:defRPr/>
            </a:pPr>
            <a:r>
              <a:rPr lang="en-US" sz="1400" dirty="0" err="1">
                <a:solidFill>
                  <a:srgbClr val="000000"/>
                </a:solidFill>
                <a:latin typeface="+mj-lt"/>
                <a:cs typeface="Arial" pitchFamily="34" charset="0"/>
              </a:rPr>
              <a:t>Zingaceram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PU 1 x 80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мкм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ТСС</a:t>
            </a: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>
              <a:defRPr/>
            </a:pPr>
            <a:endParaRPr lang="nl-BE" dirty="0">
              <a:latin typeface="+mj-lt"/>
            </a:endParaRPr>
          </a:p>
        </p:txBody>
      </p:sp>
      <p:pic>
        <p:nvPicPr>
          <p:cNvPr id="277509" name="Picture 4" descr="C:\Users\filip.ZINGADOMEIN\Desktop\Application top of struc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125538"/>
            <a:ext cx="381635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510" name="Picture 30" descr="X:\REFERENTIES\1. Referenties per land\Ghana\_ Ghana - information\Z. NIEUWE PROJECTEN\GH-CRANES AND PENSTOCKS VRA\2010.05.20 foto van penstocks\IMG00143-20100505-1154.jpg"/>
          <p:cNvPicPr>
            <a:picLocks noChangeAspect="1" noChangeArrowheads="1"/>
          </p:cNvPicPr>
          <p:nvPr/>
        </p:nvPicPr>
        <p:blipFill>
          <a:blip r:embed="rId3" cstate="print"/>
          <a:srcRect t="8604" b="9663"/>
          <a:stretch>
            <a:fillRect/>
          </a:stretch>
        </p:blipFill>
        <p:spPr bwMode="auto">
          <a:xfrm>
            <a:off x="4356100" y="3787775"/>
            <a:ext cx="4319588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8" descr="X:\REFERENTIES\1. Referenties per land\Ghana\_ Ghana - information\Z. NIEUWE PROJECTEN\GH-CRANES AND PENSTOCKS VRA\2013.07.04 Foto's penstock 6 af\IMG_0079.jpg"/>
          <p:cNvPicPr>
            <a:picLocks noChangeAspect="1" noChangeArrowheads="1"/>
          </p:cNvPicPr>
          <p:nvPr/>
        </p:nvPicPr>
        <p:blipFill>
          <a:blip r:embed="rId4" cstate="print">
            <a:lum bright="-10000" contrast="-2000"/>
          </a:blip>
          <a:srcRect l="5650" t="15070" r="1118"/>
          <a:stretch>
            <a:fillRect/>
          </a:stretch>
        </p:blipFill>
        <p:spPr bwMode="auto">
          <a:xfrm>
            <a:off x="4356100" y="3789363"/>
            <a:ext cx="4319588" cy="252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el 5"/>
          <p:cNvSpPr txBox="1">
            <a:spLocks/>
          </p:cNvSpPr>
          <p:nvPr/>
        </p:nvSpPr>
        <p:spPr bwMode="auto">
          <a:xfrm>
            <a:off x="682812" y="718391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dirty="0">
                <a:latin typeface="+mj-lt"/>
              </a:rPr>
              <a:t>Электростанции</a:t>
            </a:r>
            <a:endParaRPr lang="nl-BE" dirty="0"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/>
        </p:nvSpPr>
        <p:spPr>
          <a:xfrm>
            <a:off x="539750" y="3786188"/>
            <a:ext cx="3816350" cy="2522537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12" name="Rechthoek 11"/>
          <p:cNvSpPr/>
          <p:nvPr/>
        </p:nvSpPr>
        <p:spPr>
          <a:xfrm>
            <a:off x="4356100" y="1125538"/>
            <a:ext cx="4319588" cy="2663825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0"/>
          </p:nvPr>
        </p:nvSpPr>
        <p:spPr>
          <a:xfrm>
            <a:off x="530225" y="949325"/>
            <a:ext cx="8083550" cy="5292725"/>
          </a:xfrm>
        </p:spPr>
        <p:txBody>
          <a:bodyPr/>
          <a:lstStyle/>
          <a:p>
            <a:pPr marL="4667250" indent="266700">
              <a:defRPr/>
            </a:pPr>
            <a:endParaRPr lang="en-GB" dirty="0">
              <a:solidFill>
                <a:srgbClr val="5F5F5F"/>
              </a:solidFill>
              <a:latin typeface="+mj-lt"/>
            </a:endParaRPr>
          </a:p>
          <a:p>
            <a:pPr marL="4667250" indent="266700">
              <a:defRPr/>
            </a:pPr>
            <a:endParaRPr lang="en-GB" dirty="0">
              <a:solidFill>
                <a:srgbClr val="5F5F5F"/>
              </a:solidFill>
              <a:latin typeface="+mj-lt"/>
            </a:endParaRPr>
          </a:p>
          <a:p>
            <a:pPr marL="4486275" lvl="1" indent="266700">
              <a:buFontTx/>
              <a:buChar char="•"/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Чернобыльская АЭС 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(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Украина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)</a:t>
            </a:r>
          </a:p>
          <a:p>
            <a:pPr marL="4486275" lvl="1" indent="266700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В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2003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году</a:t>
            </a: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4486275" lvl="1" indent="266700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Восстановление </a:t>
            </a:r>
            <a:r>
              <a:rPr lang="ru-RU" sz="1400" dirty="0" err="1">
                <a:solidFill>
                  <a:srgbClr val="000000"/>
                </a:solidFill>
                <a:latin typeface="+mj-lt"/>
                <a:cs typeface="Arial" pitchFamily="34" charset="0"/>
              </a:rPr>
              <a:t>горячеоцинкованных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конструкций и платформ </a:t>
            </a:r>
          </a:p>
          <a:p>
            <a:pPr marL="4486275" lvl="1" indent="266700">
              <a:buFont typeface="Arial" charset="0"/>
              <a:buNone/>
              <a:defRPr/>
            </a:pP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2 x 50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мкм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ТСС</a:t>
            </a: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800100" lvl="1" indent="-342900">
              <a:defRPr/>
            </a:pP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800100" lvl="1" indent="-342900">
              <a:defRPr/>
            </a:pP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457200" lvl="1" indent="0">
              <a:buNone/>
              <a:defRPr/>
            </a:pP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180975" lvl="1" indent="265113">
              <a:buFontTx/>
              <a:buChar char="•"/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Зуевская ТЭЦ 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(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Украина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)</a:t>
            </a:r>
          </a:p>
          <a:p>
            <a:pPr marL="180975" lvl="1" indent="265113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В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20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0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3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году</a:t>
            </a:r>
            <a:endParaRPr lang="en-GB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180975" lvl="1" indent="265113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3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.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5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00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²</a:t>
            </a:r>
          </a:p>
          <a:p>
            <a:pPr marL="180975" lvl="1" indent="265113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Полная защита одной из градирен</a:t>
            </a:r>
            <a:endParaRPr lang="en-GB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180975" lvl="1" indent="265113">
              <a:buFont typeface="Arial" charset="0"/>
              <a:buNone/>
              <a:defRPr/>
            </a:pP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2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x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5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0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мкм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ТСС</a:t>
            </a: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itel 5"/>
          <p:cNvSpPr txBox="1">
            <a:spLocks/>
          </p:cNvSpPr>
          <p:nvPr/>
        </p:nvSpPr>
        <p:spPr bwMode="auto">
          <a:xfrm>
            <a:off x="682812" y="718391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dirty="0">
                <a:latin typeface="+mj-lt"/>
              </a:rPr>
              <a:t>Электростанции</a:t>
            </a:r>
            <a:endParaRPr lang="nl-BE" dirty="0">
              <a:latin typeface="+mj-lt"/>
            </a:endParaRPr>
          </a:p>
        </p:txBody>
      </p:sp>
      <p:pic>
        <p:nvPicPr>
          <p:cNvPr id="122882" name="Picture 2" descr="Картинки по запросу строительство чернобыльской аэс 2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45" y="1196120"/>
            <a:ext cx="3784635" cy="251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148" t="2815" r="5527" b="5119"/>
          <a:stretch/>
        </p:blipFill>
        <p:spPr>
          <a:xfrm>
            <a:off x="4365625" y="3818061"/>
            <a:ext cx="2798663" cy="2448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5761" t="8477" r="13142" b="18139"/>
          <a:stretch/>
        </p:blipFill>
        <p:spPr>
          <a:xfrm>
            <a:off x="6340476" y="4293096"/>
            <a:ext cx="2304256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020683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/>
        </p:nvSpPr>
        <p:spPr>
          <a:xfrm>
            <a:off x="533059" y="3831157"/>
            <a:ext cx="3816350" cy="2132169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12" name="Rechthoek 11"/>
          <p:cNvSpPr/>
          <p:nvPr/>
        </p:nvSpPr>
        <p:spPr>
          <a:xfrm>
            <a:off x="5148064" y="1125539"/>
            <a:ext cx="3527624" cy="2617648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0"/>
          </p:nvPr>
        </p:nvSpPr>
        <p:spPr>
          <a:xfrm>
            <a:off x="423162" y="476672"/>
            <a:ext cx="8135938" cy="4680519"/>
          </a:xfrm>
        </p:spPr>
        <p:txBody>
          <a:bodyPr/>
          <a:lstStyle/>
          <a:p>
            <a:pPr marL="4667250" indent="266700">
              <a:defRPr/>
            </a:pPr>
            <a:endParaRPr lang="en-GB" dirty="0">
              <a:solidFill>
                <a:srgbClr val="5F5F5F"/>
              </a:solidFill>
              <a:latin typeface="+mj-lt"/>
            </a:endParaRPr>
          </a:p>
          <a:p>
            <a:pPr marL="4667250" indent="266700">
              <a:defRPr/>
            </a:pPr>
            <a:endParaRPr lang="en-GB" dirty="0">
              <a:solidFill>
                <a:srgbClr val="5F5F5F"/>
              </a:solidFill>
              <a:latin typeface="+mj-lt"/>
            </a:endParaRPr>
          </a:p>
          <a:p>
            <a:pPr marL="4486275" lvl="1" indent="266700" algn="r">
              <a:buFontTx/>
              <a:buChar char="•"/>
              <a:defRPr/>
            </a:pPr>
            <a:r>
              <a:rPr lang="en-US" sz="1800" dirty="0" err="1">
                <a:solidFill>
                  <a:srgbClr val="000000"/>
                </a:solidFill>
                <a:latin typeface="+mj-lt"/>
                <a:cs typeface="Arial" pitchFamily="34" charset="0"/>
              </a:rPr>
              <a:t>Viridor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EFW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(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Великобритания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)</a:t>
            </a:r>
          </a:p>
          <a:p>
            <a:pPr marL="4486275" lvl="1" indent="266700" algn="r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В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20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11 году, проект </a:t>
            </a:r>
            <a:r>
              <a:rPr lang="en-US" sz="1400" dirty="0" err="1">
                <a:solidFill>
                  <a:srgbClr val="000000"/>
                </a:solidFill>
                <a:latin typeface="+mj-lt"/>
                <a:cs typeface="Arial" pitchFamily="34" charset="0"/>
              </a:rPr>
              <a:t>Runcorn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II</a:t>
            </a:r>
          </a:p>
          <a:p>
            <a:pPr marL="4486275" lvl="1" indent="266700" algn="r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Великолепный баланс электрического потенциала </a:t>
            </a:r>
            <a:r>
              <a:rPr lang="ru-RU" sz="1400" dirty="0" err="1">
                <a:solidFill>
                  <a:srgbClr val="000000"/>
                </a:solidFill>
                <a:latin typeface="+mj-lt"/>
                <a:cs typeface="Arial" pitchFamily="34" charset="0"/>
              </a:rPr>
              <a:t>горячеоцинкованного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металла </a:t>
            </a:r>
          </a:p>
          <a:p>
            <a:pPr marL="4486275" lvl="1" indent="266700" algn="r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с цинком покрытия </a:t>
            </a: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endParaRPr lang="ru-RU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4486275" lvl="1" indent="266700" algn="r">
              <a:buFont typeface="Arial" charset="0"/>
              <a:buNone/>
              <a:defRPr/>
            </a:pP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2 x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6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0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мкм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ТСС</a:t>
            </a: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800100" lvl="1" indent="-342900">
              <a:defRPr/>
            </a:pPr>
            <a:endParaRPr lang="ru-RU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800100" lvl="1" indent="-342900">
              <a:defRPr/>
            </a:pP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800100" lvl="1" indent="-342900">
              <a:defRPr/>
            </a:pP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457200" lvl="1" indent="0">
              <a:buNone/>
              <a:defRPr/>
            </a:pP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180975" lvl="1" indent="265113">
              <a:buFontTx/>
              <a:buChar char="•"/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Волжская ГЭС 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(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Россия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)</a:t>
            </a:r>
          </a:p>
          <a:p>
            <a:pPr marL="180975" lvl="1" indent="265113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С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201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1 года</a:t>
            </a:r>
            <a:endParaRPr lang="en-GB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180975" lvl="1" indent="265113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Защита опор и гидрозатворов</a:t>
            </a:r>
            <a:endParaRPr lang="en-GB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180975" lvl="1" indent="265113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Материалам отдаётся предпочтение по </a:t>
            </a:r>
          </a:p>
          <a:p>
            <a:pPr marL="180975" lvl="1" indent="265113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сегодняшний день в качестве защитного</a:t>
            </a:r>
          </a:p>
          <a:p>
            <a:pPr marL="180975" lvl="1" indent="265113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и ремонтного покрытия </a:t>
            </a:r>
          </a:p>
          <a:p>
            <a:pPr marL="180975" lvl="1" indent="265113">
              <a:buFont typeface="Arial" charset="0"/>
              <a:buNone/>
              <a:defRPr/>
            </a:pP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1 x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10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0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мкм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ТСС</a:t>
            </a: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itel 5"/>
          <p:cNvSpPr txBox="1">
            <a:spLocks/>
          </p:cNvSpPr>
          <p:nvPr/>
        </p:nvSpPr>
        <p:spPr bwMode="auto">
          <a:xfrm>
            <a:off x="682812" y="718391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dirty="0">
                <a:latin typeface="+mj-lt"/>
              </a:rPr>
              <a:t>Электростанции</a:t>
            </a:r>
            <a:endParaRPr lang="nl-BE" dirty="0"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1336210"/>
            <a:ext cx="3289812" cy="2449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50" y="990106"/>
            <a:ext cx="2754398" cy="2532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5881" y="3831157"/>
            <a:ext cx="4334957" cy="20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58825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/>
        </p:nvSpPr>
        <p:spPr>
          <a:xfrm>
            <a:off x="539750" y="3786188"/>
            <a:ext cx="3816350" cy="2522537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12" name="Rechthoek 11"/>
          <p:cNvSpPr/>
          <p:nvPr/>
        </p:nvSpPr>
        <p:spPr>
          <a:xfrm>
            <a:off x="4356100" y="1125538"/>
            <a:ext cx="4319588" cy="2663825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0"/>
          </p:nvPr>
        </p:nvSpPr>
        <p:spPr>
          <a:xfrm>
            <a:off x="530225" y="949325"/>
            <a:ext cx="8083550" cy="5292725"/>
          </a:xfrm>
        </p:spPr>
        <p:txBody>
          <a:bodyPr/>
          <a:lstStyle/>
          <a:p>
            <a:pPr marL="4953000" indent="-285750">
              <a:defRPr/>
            </a:pPr>
            <a:r>
              <a:rPr lang="ru-RU" kern="1800" dirty="0" err="1">
                <a:latin typeface="+mj-lt"/>
                <a:ea typeface="Times New Roman" panose="02020603050405020304" pitchFamily="18" charset="0"/>
              </a:rPr>
              <a:t>Guangdong</a:t>
            </a:r>
            <a:r>
              <a:rPr lang="ru-RU" kern="18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kern="1800" dirty="0" err="1">
                <a:latin typeface="+mj-lt"/>
                <a:ea typeface="Times New Roman" panose="02020603050405020304" pitchFamily="18" charset="0"/>
              </a:rPr>
              <a:t>Lufeng</a:t>
            </a:r>
            <a:r>
              <a:rPr lang="ru-RU" kern="18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kern="1800" dirty="0" err="1">
                <a:latin typeface="+mj-lt"/>
                <a:ea typeface="Times New Roman" panose="02020603050405020304" pitchFamily="18" charset="0"/>
              </a:rPr>
              <a:t>Jiahuwan</a:t>
            </a:r>
            <a:r>
              <a:rPr lang="ru-RU" kern="1800" dirty="0">
                <a:latin typeface="+mj-lt"/>
                <a:ea typeface="Times New Roman" panose="02020603050405020304" pitchFamily="18" charset="0"/>
              </a:rPr>
              <a:t> (Китай) </a:t>
            </a:r>
          </a:p>
          <a:p>
            <a:pPr marL="4667250" indent="0">
              <a:buNone/>
              <a:defRPr/>
            </a:pPr>
            <a:r>
              <a:rPr lang="ru-RU" sz="1400" dirty="0">
                <a:latin typeface="+mj-lt"/>
              </a:rPr>
              <a:t>250 тонн </a:t>
            </a: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ru-RU" sz="1400" dirty="0">
                <a:latin typeface="+mj-lt"/>
              </a:rPr>
              <a:t> уже использовано. </a:t>
            </a:r>
          </a:p>
          <a:p>
            <a:pPr marL="4667250" indent="0">
              <a:buNone/>
              <a:defRPr/>
            </a:pPr>
            <a:r>
              <a:rPr lang="ru-RU" sz="1400" dirty="0">
                <a:latin typeface="+mj-lt"/>
              </a:rPr>
              <a:t>Дополнительно потребуется 30-40 тонн на 1 этап строительства.</a:t>
            </a:r>
          </a:p>
          <a:p>
            <a:pPr marL="4667250" indent="0">
              <a:buNone/>
              <a:defRPr/>
            </a:pPr>
            <a:r>
              <a:rPr lang="ru-RU" sz="1400" kern="1800" dirty="0">
                <a:latin typeface="+mj-lt"/>
                <a:ea typeface="Times New Roman" panose="02020603050405020304" pitchFamily="18" charset="0"/>
              </a:rPr>
              <a:t>Общий объем может составить порядка 1000 тонн.</a:t>
            </a:r>
          </a:p>
          <a:p>
            <a:pPr marL="4667250" indent="0">
              <a:buNone/>
              <a:defRPr/>
            </a:pP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2 x </a:t>
            </a:r>
            <a:r>
              <a:rPr lang="ru-RU" sz="1400" dirty="0">
                <a:solidFill>
                  <a:srgbClr val="000000"/>
                </a:solidFill>
                <a:latin typeface="+mj-lt"/>
              </a:rPr>
              <a:t>90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</a:rPr>
              <a:t>мкм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</a:rPr>
              <a:t>ТСС</a:t>
            </a:r>
            <a:endParaRPr lang="en-US" sz="1400" dirty="0">
              <a:solidFill>
                <a:srgbClr val="000000"/>
              </a:solidFill>
              <a:latin typeface="+mj-lt"/>
            </a:endParaRPr>
          </a:p>
          <a:p>
            <a:pPr marL="4667250" indent="0">
              <a:buNone/>
              <a:defRPr/>
            </a:pPr>
            <a:endParaRPr lang="ru-RU" sz="1400" kern="1800" dirty="0">
              <a:latin typeface="+mj-lt"/>
              <a:ea typeface="Times New Roman" panose="02020603050405020304" pitchFamily="18" charset="0"/>
            </a:endParaRPr>
          </a:p>
          <a:p>
            <a:pPr marL="4667250" indent="0">
              <a:buNone/>
              <a:defRPr/>
            </a:pPr>
            <a:endParaRPr lang="ru-RU" sz="1400" kern="1800" dirty="0">
              <a:latin typeface="+mj-lt"/>
              <a:ea typeface="Times New Roman" panose="02020603050405020304" pitchFamily="18" charset="0"/>
            </a:endParaRPr>
          </a:p>
          <a:p>
            <a:pPr marL="457200" lvl="1" indent="0">
              <a:buNone/>
              <a:defRPr/>
            </a:pPr>
            <a:endParaRPr lang="en-GB" sz="1400" dirty="0">
              <a:latin typeface="+mj-lt"/>
            </a:endParaRPr>
          </a:p>
          <a:p>
            <a:pPr marL="457200" lvl="1" indent="0"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Всего строительство пройдёт в 4 этапа и</a:t>
            </a:r>
          </a:p>
          <a:p>
            <a:pPr marL="457200" lvl="1" indent="0"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 закончится к 2024г.</a:t>
            </a:r>
          </a:p>
          <a:p>
            <a:pPr marL="457200" lvl="1" indent="0"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Объект станет крупнейшей в мире АЭС</a:t>
            </a:r>
          </a:p>
          <a:p>
            <a:pPr marL="457200" lvl="1" indent="0"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Цель: Обеспечение энергией населения </a:t>
            </a:r>
          </a:p>
          <a:p>
            <a:pPr marL="457200" lvl="1" indent="0"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более 104 миллионов человек и вклад в </a:t>
            </a:r>
          </a:p>
          <a:p>
            <a:pPr marL="457200" lvl="1" indent="0"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более чем 27% общего ВВП Китая.</a:t>
            </a:r>
          </a:p>
          <a:p>
            <a:pPr marL="457200" lvl="1" indent="0">
              <a:buNone/>
              <a:defRPr/>
            </a:pPr>
            <a:endParaRPr lang="en-US" sz="1400" dirty="0">
              <a:latin typeface="+mj-lt"/>
              <a:cs typeface="Arial" pitchFamily="34" charset="0"/>
            </a:endParaRPr>
          </a:p>
          <a:p>
            <a:pPr marL="457200" lvl="1" indent="0">
              <a:buNone/>
              <a:defRPr/>
            </a:pPr>
            <a:endParaRPr lang="en-US" sz="1400" dirty="0">
              <a:latin typeface="+mj-lt"/>
              <a:cs typeface="Arial" pitchFamily="34" charset="0"/>
            </a:endParaRPr>
          </a:p>
          <a:p>
            <a:pPr>
              <a:defRPr/>
            </a:pPr>
            <a:endParaRPr lang="nl-BE" dirty="0">
              <a:latin typeface="+mj-lt"/>
            </a:endParaRPr>
          </a:p>
        </p:txBody>
      </p:sp>
      <p:sp>
        <p:nvSpPr>
          <p:cNvPr id="9" name="Titel 5"/>
          <p:cNvSpPr txBox="1">
            <a:spLocks/>
          </p:cNvSpPr>
          <p:nvPr/>
        </p:nvSpPr>
        <p:spPr bwMode="auto">
          <a:xfrm>
            <a:off x="682812" y="718391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dirty="0">
                <a:latin typeface="+mj-lt"/>
              </a:rPr>
              <a:t>Атомная электростанция</a:t>
            </a:r>
            <a:endParaRPr lang="nl-BE" dirty="0">
              <a:latin typeface="+mj-lt"/>
            </a:endParaRPr>
          </a:p>
        </p:txBody>
      </p:sp>
      <p:pic>
        <p:nvPicPr>
          <p:cNvPr id="14" name="Рисунок 13" descr="C:\Users\merzlyakov\Desktop\guangdon-lufeng-power-plant-1.jpg">
            <a:extLst>
              <a:ext uri="{FF2B5EF4-FFF2-40B4-BE49-F238E27FC236}">
                <a16:creationId xmlns:a16="http://schemas.microsoft.com/office/drawing/2014/main" xmlns="" id="{7DCB329E-1A8F-4EC4-8E13-516A5F54B1A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09" y="1140966"/>
            <a:ext cx="3803192" cy="266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merzlyakov\Desktop\Lufeng-steel-6-1067x800.jpg">
            <a:extLst>
              <a:ext uri="{FF2B5EF4-FFF2-40B4-BE49-F238E27FC236}">
                <a16:creationId xmlns:a16="http://schemas.microsoft.com/office/drawing/2014/main" xmlns="" id="{3DBE05A4-7682-4089-B358-A53E00EA442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842" y="3762767"/>
            <a:ext cx="4305846" cy="2583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4899198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539750" y="1125538"/>
            <a:ext cx="4537075" cy="2590800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611560" y="949325"/>
            <a:ext cx="8064895" cy="5575300"/>
          </a:xfrm>
        </p:spPr>
        <p:txBody>
          <a:bodyPr/>
          <a:lstStyle/>
          <a:p>
            <a:pPr marL="180975" lvl="1" indent="276225">
              <a:buFontTx/>
              <a:buChar char="•"/>
              <a:defRPr/>
            </a:pPr>
            <a:r>
              <a:rPr lang="ru-RU" sz="1800" dirty="0">
                <a:latin typeface="+mj-lt"/>
                <a:cs typeface="Arial" pitchFamily="34" charset="0"/>
              </a:rPr>
              <a:t>Осветительная мачта</a:t>
            </a:r>
          </a:p>
          <a:p>
            <a:pPr marL="180975" lvl="1" indent="0">
              <a:buNone/>
              <a:defRPr/>
            </a:pPr>
            <a:r>
              <a:rPr lang="en-GB" sz="1800" dirty="0">
                <a:latin typeface="+mj-lt"/>
                <a:cs typeface="Arial" pitchFamily="34" charset="0"/>
              </a:rPr>
              <a:t>(</a:t>
            </a:r>
            <a:r>
              <a:rPr lang="ru-RU" sz="1800" dirty="0">
                <a:latin typeface="+mj-lt"/>
                <a:cs typeface="Arial" pitchFamily="34" charset="0"/>
              </a:rPr>
              <a:t>Сингапур</a:t>
            </a:r>
            <a:r>
              <a:rPr lang="en-GB" sz="1800" dirty="0">
                <a:latin typeface="+mj-lt"/>
                <a:cs typeface="Arial" pitchFamily="34" charset="0"/>
              </a:rPr>
              <a:t>)</a:t>
            </a:r>
          </a:p>
          <a:p>
            <a:pPr marL="180975" lvl="1" indent="276225"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С</a:t>
            </a:r>
            <a:r>
              <a:rPr lang="en-GB" sz="1400" dirty="0">
                <a:latin typeface="+mj-lt"/>
                <a:cs typeface="Arial" pitchFamily="34" charset="0"/>
              </a:rPr>
              <a:t> 2002</a:t>
            </a:r>
            <a:r>
              <a:rPr lang="ru-RU" sz="1400" dirty="0">
                <a:latin typeface="+mj-lt"/>
                <a:cs typeface="Arial" pitchFamily="34" charset="0"/>
              </a:rPr>
              <a:t> года</a:t>
            </a:r>
            <a:endParaRPr lang="en-GB" sz="1400" dirty="0">
              <a:latin typeface="+mj-lt"/>
              <a:cs typeface="Arial" pitchFamily="34" charset="0"/>
            </a:endParaRPr>
          </a:p>
          <a:p>
            <a:pPr marL="180975" lvl="1" indent="276225"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В гавани</a:t>
            </a:r>
            <a:r>
              <a:rPr lang="en-GB" sz="1400" dirty="0">
                <a:latin typeface="+mj-lt"/>
                <a:cs typeface="Arial" pitchFamily="34" charset="0"/>
              </a:rPr>
              <a:t> PSA</a:t>
            </a:r>
            <a:endParaRPr lang="ru-RU" sz="1400" dirty="0">
              <a:latin typeface="+mj-lt"/>
              <a:cs typeface="Arial" pitchFamily="34" charset="0"/>
            </a:endParaRPr>
          </a:p>
          <a:p>
            <a:pPr marL="180975" lvl="1" indent="276225">
              <a:buNone/>
              <a:defRPr/>
            </a:pPr>
            <a:r>
              <a:rPr lang="en-GB" sz="1400" dirty="0">
                <a:latin typeface="+mj-lt"/>
                <a:cs typeface="Arial" pitchFamily="34" charset="0"/>
              </a:rPr>
              <a:t>30 </a:t>
            </a:r>
            <a:r>
              <a:rPr lang="ru-RU" sz="1400" dirty="0">
                <a:latin typeface="+mj-lt"/>
                <a:cs typeface="Arial" pitchFamily="34" charset="0"/>
              </a:rPr>
              <a:t>осветительных мачт</a:t>
            </a:r>
          </a:p>
          <a:p>
            <a:pPr marL="180975" lvl="1" indent="276225"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Высотой </a:t>
            </a:r>
            <a:r>
              <a:rPr lang="en-GB" sz="1400" dirty="0">
                <a:latin typeface="+mj-lt"/>
                <a:cs typeface="Arial" pitchFamily="34" charset="0"/>
              </a:rPr>
              <a:t>45 </a:t>
            </a:r>
            <a:r>
              <a:rPr lang="ru-RU" sz="1400" dirty="0">
                <a:latin typeface="+mj-lt"/>
                <a:cs typeface="Arial" pitchFamily="34" charset="0"/>
              </a:rPr>
              <a:t>м</a:t>
            </a:r>
            <a:endParaRPr lang="en-GB" sz="1400" dirty="0">
              <a:latin typeface="+mj-lt"/>
              <a:cs typeface="Arial" pitchFamily="34" charset="0"/>
            </a:endParaRPr>
          </a:p>
          <a:p>
            <a:pPr marL="180975" lvl="1" indent="276225">
              <a:buNone/>
              <a:defRPr/>
            </a:pP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GB" sz="1400" dirty="0">
                <a:latin typeface="+mj-lt"/>
                <a:cs typeface="Arial" pitchFamily="34" charset="0"/>
              </a:rPr>
              <a:t> 2 x 60 </a:t>
            </a:r>
            <a:r>
              <a:rPr lang="ru-RU" sz="1400" dirty="0">
                <a:latin typeface="+mj-lt"/>
                <a:cs typeface="Arial" pitchFamily="34" charset="0"/>
              </a:rPr>
              <a:t>мкм</a:t>
            </a:r>
            <a:r>
              <a:rPr lang="en-GB" sz="1400" dirty="0">
                <a:latin typeface="+mj-lt"/>
                <a:cs typeface="Arial" pitchFamily="34" charset="0"/>
              </a:rPr>
              <a:t> </a:t>
            </a:r>
            <a:r>
              <a:rPr lang="ru-RU" sz="1400" dirty="0">
                <a:latin typeface="+mj-lt"/>
                <a:cs typeface="Arial" pitchFamily="34" charset="0"/>
              </a:rPr>
              <a:t>ТСС</a:t>
            </a:r>
            <a:endParaRPr lang="en-GB" sz="1400" dirty="0">
              <a:latin typeface="+mj-lt"/>
              <a:cs typeface="Arial" pitchFamily="34" charset="0"/>
            </a:endParaRPr>
          </a:p>
          <a:p>
            <a:pPr marL="180975" lvl="1" indent="276225">
              <a:buNone/>
              <a:defRPr/>
            </a:pPr>
            <a:endParaRPr lang="en-GB" sz="1400" dirty="0">
              <a:latin typeface="+mj-lt"/>
              <a:cs typeface="Arial" pitchFamily="34" charset="0"/>
            </a:endParaRPr>
          </a:p>
          <a:p>
            <a:pPr marL="4848225" lvl="1" indent="276225">
              <a:buFont typeface="Arial" charset="0"/>
              <a:buNone/>
              <a:defRPr/>
            </a:pPr>
            <a:endParaRPr lang="en-US" sz="18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4848225" lvl="1" indent="276225">
              <a:buFont typeface="Arial" charset="0"/>
              <a:buNone/>
              <a:defRPr/>
            </a:pPr>
            <a:endParaRPr lang="en-US" sz="18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4848225" lvl="1" indent="276225">
              <a:buFont typeface="Arial" charset="0"/>
              <a:buNone/>
              <a:defRPr/>
            </a:pPr>
            <a:endParaRPr lang="en-US" sz="12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4848225" indent="0">
              <a:buNone/>
              <a:defRPr/>
            </a:pPr>
            <a:endParaRPr lang="nl-BE" sz="2400" dirty="0">
              <a:latin typeface="+mj-lt"/>
            </a:endParaRPr>
          </a:p>
        </p:txBody>
      </p:sp>
      <p:pic>
        <p:nvPicPr>
          <p:cNvPr id="10" name="Content Placeholder 4"/>
          <p:cNvPicPr>
            <a:picLocks noGrp="1"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24743"/>
            <a:ext cx="3744416" cy="498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pic>
        <p:nvPicPr>
          <p:cNvPr id="11" name="Content Placeholder 4"/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12975"/>
            <a:ext cx="3888432" cy="2916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sp>
        <p:nvSpPr>
          <p:cNvPr id="9" name="Titel 5"/>
          <p:cNvSpPr txBox="1">
            <a:spLocks/>
          </p:cNvSpPr>
          <p:nvPr/>
        </p:nvSpPr>
        <p:spPr bwMode="auto">
          <a:xfrm>
            <a:off x="682812" y="718391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dirty="0">
                <a:latin typeface="+mj-lt"/>
              </a:rPr>
              <a:t>Мачты, опоры, вышки</a:t>
            </a:r>
            <a:endParaRPr lang="nl-B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67693649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1074672"/>
            <a:ext cx="2446808" cy="1551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hthoek 13"/>
          <p:cNvSpPr/>
          <p:nvPr/>
        </p:nvSpPr>
        <p:spPr>
          <a:xfrm>
            <a:off x="4787900" y="1125538"/>
            <a:ext cx="3887788" cy="3095625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13" name="Rechthoek 12"/>
          <p:cNvSpPr/>
          <p:nvPr/>
        </p:nvSpPr>
        <p:spPr>
          <a:xfrm>
            <a:off x="539750" y="4221163"/>
            <a:ext cx="4248150" cy="2089150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530412" y="948765"/>
            <a:ext cx="8083176" cy="5361548"/>
          </a:xfrm>
        </p:spPr>
        <p:txBody>
          <a:bodyPr/>
          <a:lstStyle/>
          <a:p>
            <a:pPr marL="4848225" lvl="1" indent="169863">
              <a:buFontTx/>
              <a:buChar char="•"/>
              <a:defRPr/>
            </a:pPr>
            <a:endParaRPr lang="en-GB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848225" lvl="1" indent="169863">
              <a:buFontTx/>
              <a:buChar char="•"/>
              <a:defRPr/>
            </a:pPr>
            <a:endParaRPr lang="en-GB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572000" lvl="1" indent="276225">
              <a:buFontTx/>
              <a:buChar char="•"/>
              <a:defRPr/>
            </a:pPr>
            <a:r>
              <a:rPr lang="en-US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Saudi Electricity Company 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(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Саудовская Аравия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)</a:t>
            </a:r>
          </a:p>
          <a:p>
            <a:pPr marL="4572000" lvl="1" indent="276225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В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2012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году</a:t>
            </a: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4572000" lvl="1" indent="276225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Восстановление 14 старых </a:t>
            </a:r>
            <a:r>
              <a:rPr lang="ru-RU" sz="1400" dirty="0" err="1">
                <a:solidFill>
                  <a:srgbClr val="000000"/>
                </a:solidFill>
                <a:latin typeface="+mj-lt"/>
                <a:cs typeface="Arial" pitchFamily="34" charset="0"/>
              </a:rPr>
              <a:t>горячеоцинкованных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опор</a:t>
            </a: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4572000" lvl="1" indent="276225">
              <a:buFont typeface="Arial" charset="0"/>
              <a:buNone/>
              <a:defRPr/>
            </a:pP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2 x 60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мкм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ТСС</a:t>
            </a: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4848225" lvl="1" indent="169863">
              <a:buFontTx/>
              <a:buChar char="•"/>
              <a:defRPr/>
            </a:pPr>
            <a:endParaRPr lang="en-GB" sz="1800" dirty="0">
              <a:latin typeface="Arial" pitchFamily="34" charset="0"/>
              <a:cs typeface="Arial" pitchFamily="34" charset="0"/>
            </a:endParaRPr>
          </a:p>
          <a:p>
            <a:pPr marL="4848225" lvl="1" indent="169863">
              <a:buFontTx/>
              <a:buChar char="•"/>
              <a:defRPr/>
            </a:pPr>
            <a:endParaRPr lang="ru-RU" sz="1800" dirty="0">
              <a:latin typeface="Arial" pitchFamily="34" charset="0"/>
              <a:cs typeface="Arial" pitchFamily="34" charset="0"/>
            </a:endParaRPr>
          </a:p>
          <a:p>
            <a:pPr marL="4848225" lvl="1" indent="169863">
              <a:buFontTx/>
              <a:buChar char="•"/>
              <a:defRPr/>
            </a:pPr>
            <a:endParaRPr lang="en-GB" sz="1800" dirty="0">
              <a:latin typeface="Arial" pitchFamily="34" charset="0"/>
              <a:cs typeface="Arial" pitchFamily="34" charset="0"/>
            </a:endParaRPr>
          </a:p>
          <a:p>
            <a:pPr marL="180975" lvl="1" indent="265113">
              <a:buFontTx/>
              <a:buChar char="•"/>
              <a:defRPr/>
            </a:pPr>
            <a:r>
              <a:rPr lang="en-GB" sz="1800" dirty="0">
                <a:latin typeface="+mj-lt"/>
                <a:cs typeface="Arial" pitchFamily="34" charset="0"/>
              </a:rPr>
              <a:t>ICE (</a:t>
            </a:r>
            <a:r>
              <a:rPr lang="ru-RU" sz="1800" dirty="0">
                <a:latin typeface="+mj-lt"/>
                <a:cs typeface="Arial" pitchFamily="34" charset="0"/>
              </a:rPr>
              <a:t>Институт Электрики</a:t>
            </a:r>
            <a:br>
              <a:rPr lang="ru-RU" sz="1800" dirty="0">
                <a:latin typeface="+mj-lt"/>
                <a:cs typeface="Arial" pitchFamily="34" charset="0"/>
              </a:rPr>
            </a:br>
            <a:r>
              <a:rPr lang="ru-RU" sz="1800" dirty="0" err="1">
                <a:latin typeface="+mj-lt"/>
                <a:cs typeface="Arial" pitchFamily="34" charset="0"/>
              </a:rPr>
              <a:t>Коста</a:t>
            </a:r>
            <a:r>
              <a:rPr lang="ru-RU" sz="1800" dirty="0">
                <a:latin typeface="+mj-lt"/>
                <a:cs typeface="Arial" pitchFamily="34" charset="0"/>
              </a:rPr>
              <a:t> </a:t>
            </a:r>
            <a:r>
              <a:rPr lang="ru-RU" sz="1800" dirty="0" err="1">
                <a:latin typeface="+mj-lt"/>
                <a:cs typeface="Arial" pitchFamily="34" charset="0"/>
              </a:rPr>
              <a:t>Рика</a:t>
            </a:r>
            <a:r>
              <a:rPr lang="en-GB" sz="1800" dirty="0">
                <a:latin typeface="+mj-lt"/>
                <a:cs typeface="Arial" pitchFamily="34" charset="0"/>
              </a:rPr>
              <a:t>)</a:t>
            </a:r>
          </a:p>
          <a:p>
            <a:pPr marL="180975" lvl="1" indent="265113">
              <a:buFont typeface="Arial" charset="0"/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В декабре</a:t>
            </a:r>
            <a:r>
              <a:rPr lang="en-US" sz="1400" dirty="0">
                <a:latin typeface="+mj-lt"/>
                <a:cs typeface="Arial" pitchFamily="34" charset="0"/>
              </a:rPr>
              <a:t> 200</a:t>
            </a:r>
            <a:r>
              <a:rPr lang="ru-RU" sz="1400" dirty="0">
                <a:latin typeface="+mj-lt"/>
                <a:cs typeface="Arial" pitchFamily="34" charset="0"/>
              </a:rPr>
              <a:t>9 года</a:t>
            </a:r>
            <a:endParaRPr lang="en-US" sz="1400" dirty="0">
              <a:latin typeface="+mj-lt"/>
              <a:cs typeface="Arial" pitchFamily="34" charset="0"/>
            </a:endParaRPr>
          </a:p>
          <a:p>
            <a:pPr marL="180975" lvl="1" indent="265113">
              <a:buFont typeface="Arial" charset="0"/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Защита высоковольтных опор, </a:t>
            </a:r>
            <a:br>
              <a:rPr lang="ru-RU" sz="1400" dirty="0">
                <a:latin typeface="+mj-lt"/>
                <a:cs typeface="Arial" pitchFamily="34" charset="0"/>
              </a:rPr>
            </a:br>
            <a:r>
              <a:rPr lang="ru-RU" sz="1400" dirty="0">
                <a:latin typeface="+mj-lt"/>
                <a:cs typeface="Arial" pitchFamily="34" charset="0"/>
              </a:rPr>
              <a:t>      включая надземную часть</a:t>
            </a:r>
            <a:br>
              <a:rPr lang="ru-RU" sz="1400" dirty="0">
                <a:latin typeface="+mj-lt"/>
                <a:cs typeface="Arial" pitchFamily="34" charset="0"/>
              </a:rPr>
            </a:b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latin typeface="+mj-lt"/>
                <a:cs typeface="Arial" pitchFamily="34" charset="0"/>
              </a:rPr>
              <a:t>1 x </a:t>
            </a:r>
            <a:r>
              <a:rPr lang="ru-RU" sz="1400" dirty="0">
                <a:latin typeface="+mj-lt"/>
                <a:cs typeface="Arial" pitchFamily="34" charset="0"/>
              </a:rPr>
              <a:t>6</a:t>
            </a:r>
            <a:r>
              <a:rPr lang="en-US" sz="1400" dirty="0">
                <a:latin typeface="+mj-lt"/>
                <a:cs typeface="Arial" pitchFamily="34" charset="0"/>
              </a:rPr>
              <a:t>0 </a:t>
            </a:r>
            <a:r>
              <a:rPr lang="ru-RU" sz="1400" dirty="0">
                <a:latin typeface="+mj-lt"/>
                <a:cs typeface="Arial" pitchFamily="34" charset="0"/>
              </a:rPr>
              <a:t>мкм</a:t>
            </a:r>
            <a:r>
              <a:rPr lang="en-US" sz="1400" dirty="0">
                <a:latin typeface="+mj-lt"/>
                <a:cs typeface="Arial" pitchFamily="34" charset="0"/>
              </a:rPr>
              <a:t> </a:t>
            </a:r>
            <a:r>
              <a:rPr lang="ru-RU" sz="1400" dirty="0">
                <a:latin typeface="+mj-lt"/>
                <a:cs typeface="Arial" pitchFamily="34" charset="0"/>
              </a:rPr>
              <a:t>ТСС</a:t>
            </a:r>
            <a:r>
              <a:rPr lang="en-US" sz="1400" dirty="0">
                <a:latin typeface="+mj-lt"/>
                <a:cs typeface="Arial" pitchFamily="34" charset="0"/>
              </a:rPr>
              <a:t>+ </a:t>
            </a:r>
            <a:r>
              <a:rPr lang="en-US" sz="1400" dirty="0" err="1">
                <a:latin typeface="+mj-lt"/>
                <a:cs typeface="Arial" pitchFamily="34" charset="0"/>
              </a:rPr>
              <a:t>Zingatarfree</a:t>
            </a:r>
            <a:r>
              <a:rPr lang="en-US" sz="1400" dirty="0">
                <a:latin typeface="+mj-lt"/>
                <a:cs typeface="Arial" pitchFamily="34" charset="0"/>
              </a:rPr>
              <a:t> 1 x </a:t>
            </a:r>
            <a:r>
              <a:rPr lang="ru-RU" sz="1400" dirty="0">
                <a:latin typeface="+mj-lt"/>
                <a:cs typeface="Arial" pitchFamily="34" charset="0"/>
              </a:rPr>
              <a:t>8</a:t>
            </a:r>
            <a:r>
              <a:rPr lang="en-US" sz="1400" dirty="0">
                <a:latin typeface="+mj-lt"/>
                <a:cs typeface="Arial" pitchFamily="34" charset="0"/>
              </a:rPr>
              <a:t>0 </a:t>
            </a:r>
            <a:r>
              <a:rPr lang="ru-RU" sz="1400" dirty="0">
                <a:latin typeface="+mj-lt"/>
                <a:cs typeface="Arial" pitchFamily="34" charset="0"/>
              </a:rPr>
              <a:t>мкм</a:t>
            </a:r>
            <a:r>
              <a:rPr lang="en-US" sz="1400" dirty="0">
                <a:latin typeface="+mj-lt"/>
                <a:cs typeface="Arial" pitchFamily="34" charset="0"/>
              </a:rPr>
              <a:t> </a:t>
            </a:r>
            <a:r>
              <a:rPr lang="ru-RU" sz="1400" dirty="0">
                <a:latin typeface="+mj-lt"/>
                <a:cs typeface="Arial" pitchFamily="34" charset="0"/>
              </a:rPr>
              <a:t>ТСС</a:t>
            </a:r>
            <a:endParaRPr lang="en-GB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itel 5"/>
          <p:cNvSpPr txBox="1">
            <a:spLocks/>
          </p:cNvSpPr>
          <p:nvPr/>
        </p:nvSpPr>
        <p:spPr bwMode="auto">
          <a:xfrm>
            <a:off x="682812" y="718391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dirty="0">
                <a:latin typeface="+mj-lt"/>
              </a:rPr>
              <a:t>Мачты, опоры, вышки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219" y="1060788"/>
            <a:ext cx="2390597" cy="1676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316" y="2566301"/>
            <a:ext cx="2457416" cy="1727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8574" y="2486246"/>
            <a:ext cx="2541242" cy="1814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4134" y="4218140"/>
            <a:ext cx="2971636" cy="20921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4541" y="4218140"/>
            <a:ext cx="1571147" cy="209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023940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896" y="3475408"/>
            <a:ext cx="2387595" cy="3180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hthoek 13"/>
          <p:cNvSpPr/>
          <p:nvPr/>
        </p:nvSpPr>
        <p:spPr>
          <a:xfrm>
            <a:off x="253937" y="3692005"/>
            <a:ext cx="3241685" cy="2900592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dirty="0" err="1">
                <a:solidFill>
                  <a:srgbClr val="000000"/>
                </a:solidFill>
                <a:latin typeface="+mj-lt"/>
                <a:cs typeface="Arial" pitchFamily="34" charset="0"/>
              </a:rPr>
              <a:t>Trans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end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(Австралия)</a:t>
            </a:r>
          </a:p>
          <a:p>
            <a:pPr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В 200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4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году</a:t>
            </a:r>
          </a:p>
          <a:p>
            <a:pPr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100 опор вдоль береговой линии, поблизости вредное предприятие по переработке алюминия</a:t>
            </a:r>
          </a:p>
          <a:p>
            <a:pPr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Восстановление оцинкованных опор</a:t>
            </a:r>
          </a:p>
          <a:p>
            <a:pPr>
              <a:defRPr/>
            </a:pPr>
            <a:r>
              <a:rPr lang="ru-RU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ru-RU" dirty="0">
                <a:latin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2 x 60 мкм ТСС</a:t>
            </a:r>
          </a:p>
        </p:txBody>
      </p:sp>
      <p:sp>
        <p:nvSpPr>
          <p:cNvPr id="9" name="Titel 5"/>
          <p:cNvSpPr txBox="1">
            <a:spLocks/>
          </p:cNvSpPr>
          <p:nvPr/>
        </p:nvSpPr>
        <p:spPr bwMode="auto">
          <a:xfrm>
            <a:off x="682812" y="718391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dirty="0">
                <a:latin typeface="+mj-lt"/>
              </a:rPr>
              <a:t>Мачты, опоры, вышки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015" y="1409484"/>
            <a:ext cx="2943747" cy="19742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5569" y="1409485"/>
            <a:ext cx="2943746" cy="19742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3765" y="1844824"/>
            <a:ext cx="2869984" cy="418080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133894697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hoek 13"/>
          <p:cNvSpPr/>
          <p:nvPr/>
        </p:nvSpPr>
        <p:spPr>
          <a:xfrm>
            <a:off x="4787900" y="1125538"/>
            <a:ext cx="3887788" cy="3095625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13" name="Rechthoek 12"/>
          <p:cNvSpPr/>
          <p:nvPr/>
        </p:nvSpPr>
        <p:spPr>
          <a:xfrm>
            <a:off x="539750" y="4221163"/>
            <a:ext cx="4398022" cy="2232173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530412" y="948765"/>
            <a:ext cx="8083176" cy="4640475"/>
          </a:xfrm>
        </p:spPr>
        <p:txBody>
          <a:bodyPr/>
          <a:lstStyle/>
          <a:p>
            <a:pPr marL="4848225" lvl="1" indent="169863">
              <a:buFontTx/>
              <a:buChar char="•"/>
              <a:defRPr/>
            </a:pPr>
            <a:endParaRPr lang="en-GB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848225" lvl="1" indent="169863">
              <a:buFontTx/>
              <a:buChar char="•"/>
              <a:defRPr/>
            </a:pPr>
            <a:endParaRPr lang="en-GB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572000" lvl="1" indent="276225">
              <a:buFontTx/>
              <a:buChar char="•"/>
              <a:defRPr/>
            </a:pPr>
            <a:r>
              <a:rPr lang="en-US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ALCOA Ltd 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(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Австралия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)</a:t>
            </a:r>
          </a:p>
          <a:p>
            <a:pPr marL="4572000" lvl="1" indent="276225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В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2005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году</a:t>
            </a: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4572000" lvl="1" indent="276225">
              <a:buFont typeface="Arial" charset="0"/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На старых оцинкованных опорах</a:t>
            </a: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4572000" lvl="1" indent="276225">
              <a:buFont typeface="Arial" charset="0"/>
              <a:buNone/>
              <a:defRPr/>
            </a:pP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2 x 60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мкм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ТСС</a:t>
            </a: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4848225" lvl="1" indent="169863">
              <a:buFontTx/>
              <a:buChar char="•"/>
              <a:defRPr/>
            </a:pPr>
            <a:endParaRPr lang="en-GB" sz="1800" dirty="0">
              <a:latin typeface="Arial" pitchFamily="34" charset="0"/>
              <a:cs typeface="Arial" pitchFamily="34" charset="0"/>
            </a:endParaRPr>
          </a:p>
          <a:p>
            <a:pPr marL="4848225" lvl="1" indent="169863">
              <a:buFontTx/>
              <a:buChar char="•"/>
              <a:defRPr/>
            </a:pPr>
            <a:endParaRPr lang="ru-RU" sz="1800" dirty="0">
              <a:latin typeface="Arial" pitchFamily="34" charset="0"/>
              <a:cs typeface="Arial" pitchFamily="34" charset="0"/>
            </a:endParaRPr>
          </a:p>
          <a:p>
            <a:pPr marL="4848225" lvl="1" indent="169863">
              <a:buFontTx/>
              <a:buChar char="•"/>
              <a:defRPr/>
            </a:pPr>
            <a:endParaRPr lang="en-GB" sz="1800" dirty="0">
              <a:latin typeface="Arial" pitchFamily="34" charset="0"/>
              <a:cs typeface="Arial" pitchFamily="34" charset="0"/>
            </a:endParaRPr>
          </a:p>
          <a:p>
            <a:pPr marL="180975" lvl="1" indent="265113">
              <a:buFontTx/>
              <a:buChar char="•"/>
              <a:defRPr/>
            </a:pPr>
            <a:endParaRPr lang="en-GB" sz="1800" dirty="0">
              <a:latin typeface="+mj-lt"/>
              <a:cs typeface="Arial" pitchFamily="34" charset="0"/>
            </a:endParaRPr>
          </a:p>
          <a:p>
            <a:pPr marL="180975" lvl="1" indent="265113">
              <a:buFontTx/>
              <a:buChar char="•"/>
              <a:defRPr/>
            </a:pPr>
            <a:endParaRPr lang="ru-RU" sz="1800" dirty="0">
              <a:latin typeface="+mj-lt"/>
              <a:cs typeface="Arial" pitchFamily="34" charset="0"/>
            </a:endParaRPr>
          </a:p>
          <a:p>
            <a:pPr marL="180975" lvl="1" indent="265113">
              <a:buFontTx/>
              <a:buChar char="•"/>
              <a:defRPr/>
            </a:pPr>
            <a:r>
              <a:rPr lang="en-US" sz="1800" dirty="0">
                <a:latin typeface="+mj-lt"/>
                <a:cs typeface="Arial" pitchFamily="34" charset="0"/>
              </a:rPr>
              <a:t>Vodafone</a:t>
            </a:r>
            <a:r>
              <a:rPr lang="en-GB" sz="1800" dirty="0">
                <a:latin typeface="+mj-lt"/>
                <a:cs typeface="Arial" pitchFamily="34" charset="0"/>
              </a:rPr>
              <a:t> (</a:t>
            </a:r>
            <a:r>
              <a:rPr lang="ru-RU" sz="1800" dirty="0">
                <a:latin typeface="+mj-lt"/>
                <a:cs typeface="Arial" pitchFamily="34" charset="0"/>
              </a:rPr>
              <a:t>Германия</a:t>
            </a:r>
            <a:r>
              <a:rPr lang="en-GB" sz="1800" dirty="0">
                <a:latin typeface="+mj-lt"/>
                <a:cs typeface="Arial" pitchFamily="34" charset="0"/>
              </a:rPr>
              <a:t>)</a:t>
            </a:r>
          </a:p>
          <a:p>
            <a:pPr marL="180975" lvl="1" indent="265113">
              <a:buFont typeface="Arial" charset="0"/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В 2010 году</a:t>
            </a:r>
            <a:endParaRPr lang="en-US" sz="1400" dirty="0">
              <a:latin typeface="+mj-lt"/>
              <a:cs typeface="Arial" pitchFamily="34" charset="0"/>
            </a:endParaRPr>
          </a:p>
          <a:p>
            <a:pPr marL="180975" lvl="1" indent="265113">
              <a:buFont typeface="Arial" charset="0"/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Устранение повреждений на вышках</a:t>
            </a:r>
          </a:p>
          <a:p>
            <a:pPr marL="180975" lvl="1" indent="265113">
              <a:buFont typeface="Arial" charset="0"/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мобильной связи, вследствие транспортировки</a:t>
            </a:r>
            <a:endParaRPr lang="en-US" sz="1400" dirty="0">
              <a:latin typeface="+mj-lt"/>
              <a:cs typeface="Arial" pitchFamily="34" charset="0"/>
            </a:endParaRPr>
          </a:p>
          <a:p>
            <a:pPr marL="180975" lvl="1" indent="265113">
              <a:buFont typeface="Arial" charset="0"/>
              <a:buNone/>
              <a:defRPr/>
            </a:pP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latin typeface="+mj-lt"/>
                <a:cs typeface="Arial" pitchFamily="34" charset="0"/>
              </a:rPr>
              <a:t>2 x </a:t>
            </a:r>
            <a:r>
              <a:rPr lang="ru-RU" sz="1400" dirty="0">
                <a:latin typeface="+mj-lt"/>
                <a:cs typeface="Arial" pitchFamily="34" charset="0"/>
              </a:rPr>
              <a:t>6</a:t>
            </a:r>
            <a:r>
              <a:rPr lang="en-US" sz="1400" dirty="0">
                <a:latin typeface="+mj-lt"/>
                <a:cs typeface="Arial" pitchFamily="34" charset="0"/>
              </a:rPr>
              <a:t>0 </a:t>
            </a:r>
            <a:r>
              <a:rPr lang="ru-RU" sz="1400" dirty="0">
                <a:latin typeface="+mj-lt"/>
                <a:cs typeface="Arial" pitchFamily="34" charset="0"/>
              </a:rPr>
              <a:t>мкм</a:t>
            </a:r>
            <a:r>
              <a:rPr lang="en-US" sz="1400" dirty="0">
                <a:latin typeface="+mj-lt"/>
                <a:cs typeface="Arial" pitchFamily="34" charset="0"/>
              </a:rPr>
              <a:t> </a:t>
            </a:r>
            <a:r>
              <a:rPr lang="ru-RU" sz="1400" dirty="0">
                <a:latin typeface="+mj-lt"/>
                <a:cs typeface="Arial" pitchFamily="34" charset="0"/>
              </a:rPr>
              <a:t>ТСС</a:t>
            </a:r>
            <a:endParaRPr lang="en-US" sz="1400" dirty="0">
              <a:latin typeface="+mj-lt"/>
              <a:cs typeface="Arial" pitchFamily="34" charset="0"/>
            </a:endParaRPr>
          </a:p>
        </p:txBody>
      </p:sp>
      <p:sp>
        <p:nvSpPr>
          <p:cNvPr id="9" name="Titel 5"/>
          <p:cNvSpPr txBox="1">
            <a:spLocks/>
          </p:cNvSpPr>
          <p:nvPr/>
        </p:nvSpPr>
        <p:spPr bwMode="auto">
          <a:xfrm>
            <a:off x="682812" y="718391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dirty="0">
                <a:latin typeface="+mj-lt"/>
              </a:rPr>
              <a:t>Мачты, опоры, вышки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14" y="1139872"/>
            <a:ext cx="1856986" cy="30418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8816" y="2510981"/>
            <a:ext cx="2322026" cy="16979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1683" y="1139872"/>
            <a:ext cx="2329159" cy="14924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7919" y="3933056"/>
            <a:ext cx="2672772" cy="27248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9305" y="3215086"/>
            <a:ext cx="1369025" cy="3444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1892312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9"/>
          <p:cNvGrpSpPr>
            <a:grpSpLocks/>
          </p:cNvGrpSpPr>
          <p:nvPr/>
        </p:nvGrpSpPr>
        <p:grpSpPr bwMode="auto">
          <a:xfrm>
            <a:off x="2300795" y="1119715"/>
            <a:ext cx="4141788" cy="5256212"/>
            <a:chOff x="539552" y="1124744"/>
            <a:chExt cx="4142752" cy="5256585"/>
          </a:xfrm>
        </p:grpSpPr>
        <p:pic>
          <p:nvPicPr>
            <p:cNvPr id="53264" name="Picture 26" descr="X:\REFERENTIES\1. Referenties per land\Romania\_ Romania - information\Z. NIEUWE PROJECTEN\RO-OMV PETROM\2013.12.17 Foto's Applicatie\Pictures\Pictures Treatment\2013.08.11 Before Treatment\IMGA0477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124744"/>
              <a:ext cx="4129976" cy="3096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65" name="Picture 29" descr="X:\REFERENTIES\1. Referenties per land\Romania\_ Romania - information\Z. NIEUWE PROJECTEN\RO-OMV PETROM\2013.12.17 Foto's Applicatie\Pictures\Pictures Treatment\2013.08.11 Before Treatment\IMGA0487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6656"/>
            <a:stretch>
              <a:fillRect/>
            </a:stretch>
          </p:blipFill>
          <p:spPr bwMode="auto">
            <a:xfrm>
              <a:off x="539552" y="4221089"/>
              <a:ext cx="2399327" cy="2160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66" name="Picture 28" descr="X:\REFERENTIES\1. Referenties per land\Romania\_ Romania - information\Z. NIEUWE PROJECTEN\RO-OMV PETROM\2013.12.17 Foto's Applicatie\Pictures\Pictures Treatment\2013.08.11 Before Treatment\IMGA0483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003"/>
            <a:stretch>
              <a:fillRect/>
            </a:stretch>
          </p:blipFill>
          <p:spPr bwMode="auto">
            <a:xfrm>
              <a:off x="2915816" y="4221088"/>
              <a:ext cx="1766488" cy="2160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ep 25"/>
          <p:cNvGrpSpPr>
            <a:grpSpLocks/>
          </p:cNvGrpSpPr>
          <p:nvPr/>
        </p:nvGrpSpPr>
        <p:grpSpPr bwMode="auto">
          <a:xfrm>
            <a:off x="630801" y="1119714"/>
            <a:ext cx="8137525" cy="5256212"/>
            <a:chOff x="539552" y="1124744"/>
            <a:chExt cx="8138387" cy="5256584"/>
          </a:xfrm>
        </p:grpSpPr>
        <p:pic>
          <p:nvPicPr>
            <p:cNvPr id="53259" name="Picture 6" descr="X:\REFERENTIES\1. Referenties per land\Romania\_ Romania - information\Z. NIEUWE PROJECTEN\RO-OMV PETROM\2013.12.17 Foto's Applicatie\Pictures\Pictures Treatment\2013.09.16\P9150107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1124744"/>
              <a:ext cx="4033931" cy="3024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60" name="Picture 3" descr="X:\REFERENTIES\1. Referenties per land\Romania\_ Romania - information\Z. NIEUWE PROJECTEN\RO-OMV PETROM\2013.12.17 Foto's Applicatie\Pictures\Pictures Treatment\2013.11.02\IMGA0085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7389" y="4149080"/>
              <a:ext cx="2979067" cy="2232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61" name="Picture 2" descr="X:\REFERENTIES\1. Referenties per land\Romania\_ Romania - information\Z. NIEUWE PROJECTEN\RO-OMV PETROM\2013.12.17 Foto's Applicatie\Pictures\Pictures Treatment\2013.11.01\IMGA0031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4149080"/>
              <a:ext cx="2975771" cy="2231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62" name="Picture 24" descr="X:\REFERENTIES\1. Referenties per land\Romania\_ Romania - information\Z. NIEUWE PROJECTEN\RO-OMV PETROM\2013.12.17 Foto's Applicatie\IMG_3070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1" b="6667"/>
            <a:stretch>
              <a:fillRect/>
            </a:stretch>
          </p:blipFill>
          <p:spPr bwMode="auto">
            <a:xfrm>
              <a:off x="539552" y="1124744"/>
              <a:ext cx="4169402" cy="3024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63" name="Picture 7" descr="X:\REFERENTIES\1. Referenties per land\Romania\_ Romania - information\Z. NIEUWE PROJECTEN\RO-OMV PETROM\2013.12.17 Foto's Applicatie\Pictures\Pictures Treatment\2013.09.13\P9130072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40" r="12888"/>
            <a:stretch>
              <a:fillRect/>
            </a:stretch>
          </p:blipFill>
          <p:spPr bwMode="auto">
            <a:xfrm>
              <a:off x="3419872" y="4149080"/>
              <a:ext cx="2448272" cy="2231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Titel 5"/>
          <p:cNvSpPr txBox="1">
            <a:spLocks/>
          </p:cNvSpPr>
          <p:nvPr/>
        </p:nvSpPr>
        <p:spPr bwMode="auto">
          <a:xfrm>
            <a:off x="682812" y="718391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dirty="0">
                <a:latin typeface="+mj-lt"/>
              </a:rPr>
              <a:t>Шельфовые платформы</a:t>
            </a:r>
            <a:endParaRPr lang="nl-B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4985851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0708" y="3861048"/>
            <a:ext cx="4093327" cy="27286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itel 7"/>
          <p:cNvSpPr txBox="1">
            <a:spLocks/>
          </p:cNvSpPr>
          <p:nvPr/>
        </p:nvSpPr>
        <p:spPr bwMode="auto">
          <a:xfrm>
            <a:off x="1187624" y="764704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dirty="0">
                <a:latin typeface="+mj-lt"/>
                <a:cs typeface="Times New Roman" panose="02020603050405020304" pitchFamily="18" charset="0"/>
              </a:rPr>
              <a:t>История </a:t>
            </a:r>
            <a:r>
              <a:rPr lang="en-US" dirty="0">
                <a:latin typeface="+mj-lt"/>
                <a:cs typeface="Times New Roman" panose="02020603050405020304" pitchFamily="18" charset="0"/>
              </a:rPr>
              <a:t>ZINGA</a:t>
            </a:r>
            <a:endParaRPr lang="nl-BE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ijdelijke aanduiding voor tekst 8"/>
          <p:cNvSpPr>
            <a:spLocks noGrp="1"/>
          </p:cNvSpPr>
          <p:nvPr>
            <p:ph type="body" sz="quarter" idx="10"/>
          </p:nvPr>
        </p:nvSpPr>
        <p:spPr>
          <a:xfrm>
            <a:off x="107504" y="1969968"/>
            <a:ext cx="8946531" cy="2107104"/>
          </a:xfrm>
        </p:spPr>
        <p:txBody>
          <a:bodyPr tIns="180000" anchor="t"/>
          <a:lstStyle/>
          <a:p>
            <a:pPr algn="just">
              <a:spcBef>
                <a:spcPts val="0"/>
              </a:spcBef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	Компания </a:t>
            </a:r>
            <a:r>
              <a:rPr lang="en-US" sz="1800" b="1" dirty="0" err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Zingametall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Bvba</a:t>
            </a:r>
            <a:r>
              <a:rPr lang="en-US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была основана в Бельгии в 70-ых годах и изначально зарождалась как «семейный» бизнес. Основной идеей компании являлось создание такого уникального продукта, который бы мог одновременно сочетать в себе преимущества горячей гальванизации и лакокрасочных материалов. При помощи учёных умов </a:t>
            </a:r>
            <a:r>
              <a:rPr lang="ru-RU" sz="1800" dirty="0" err="1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Гентского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Университета (г. Гент, Бельгия) компании удалось создать «ноу-хау» в области защиты чёрных металлов от коррозии</a:t>
            </a:r>
            <a:r>
              <a:rPr lang="en-US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– 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тонкоплёночную систему 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ZINGA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Tijdelijke aanduiding voor tekst 8"/>
          <p:cNvSpPr txBox="1">
            <a:spLocks/>
          </p:cNvSpPr>
          <p:nvPr/>
        </p:nvSpPr>
        <p:spPr>
          <a:xfrm>
            <a:off x="169885" y="4083211"/>
            <a:ext cx="4664506" cy="1440160"/>
          </a:xfrm>
          <a:prstGeom prst="rect">
            <a:avLst/>
          </a:prstGeom>
        </p:spPr>
        <p:txBody>
          <a:bodyPr vert="horz" lIns="0" tIns="180000" rIns="0" bIns="0" anchor="t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23619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Zingametall </a:t>
            </a:r>
            <a:r>
              <a:rPr lang="en-US" sz="1800" b="1" dirty="0" err="1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Bvba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сегодня – это развитая дистрибьюторская сеть и присутствие в более чем 90 странах мира.</a:t>
            </a:r>
          </a:p>
          <a:p>
            <a:pPr algn="just">
              <a:spcBef>
                <a:spcPts val="0"/>
              </a:spcBef>
              <a:defRPr/>
            </a:pPr>
            <a:endParaRPr lang="ru-RU" sz="1800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	В 2017 году открыто первое в мире и единственное в России </a:t>
            </a:r>
            <a:r>
              <a:rPr lang="ru-RU" sz="1800" u="sng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Официальное Представительство торговой марки </a:t>
            </a:r>
            <a:r>
              <a:rPr lang="en-US" sz="1800" b="1" u="sng" dirty="0">
                <a:solidFill>
                  <a:schemeClr val="accent1">
                    <a:lumMod val="50000"/>
                  </a:schemeClr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ZINGA</a:t>
            </a:r>
            <a:r>
              <a:rPr lang="ru-RU" sz="1800" u="sng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–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ООО «ЗИНГА»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	</a:t>
            </a:r>
            <a:endParaRPr lang="nl-BE" sz="18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7498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5"/>
          <p:cNvSpPr txBox="1">
            <a:spLocks/>
          </p:cNvSpPr>
          <p:nvPr/>
        </p:nvSpPr>
        <p:spPr bwMode="auto">
          <a:xfrm>
            <a:off x="682812" y="718391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dirty="0">
                <a:latin typeface="+mj-lt"/>
              </a:rPr>
              <a:t>Шельфовые платформы</a:t>
            </a:r>
            <a:endParaRPr lang="nl-BE" dirty="0">
              <a:latin typeface="+mj-lt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8B528E7-E9E7-441A-9445-0FDAD9BE77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6" t="4276" r="1176" b="1656"/>
          <a:stretch/>
        </p:blipFill>
        <p:spPr>
          <a:xfrm>
            <a:off x="611559" y="3751661"/>
            <a:ext cx="7632773" cy="246636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A278CE4-25CB-45B5-9C5F-C2F9D62608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6"/>
          <a:stretch/>
        </p:blipFill>
        <p:spPr>
          <a:xfrm>
            <a:off x="623390" y="1297320"/>
            <a:ext cx="3804593" cy="2420765"/>
          </a:xfrm>
          <a:prstGeom prst="rect">
            <a:avLst/>
          </a:prstGeom>
        </p:spPr>
      </p:pic>
      <p:sp>
        <p:nvSpPr>
          <p:cNvPr id="17" name="Rechthoek 9">
            <a:extLst>
              <a:ext uri="{FF2B5EF4-FFF2-40B4-BE49-F238E27FC236}">
                <a16:creationId xmlns:a16="http://schemas.microsoft.com/office/drawing/2014/main" xmlns="" id="{B5FF4F33-40C4-4462-879C-BA7F504ECC7C}"/>
              </a:ext>
            </a:extLst>
          </p:cNvPr>
          <p:cNvSpPr/>
          <p:nvPr/>
        </p:nvSpPr>
        <p:spPr>
          <a:xfrm>
            <a:off x="4427983" y="1251725"/>
            <a:ext cx="3816350" cy="2466361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5A9DA87-9259-4538-BEDC-3A848935B642}"/>
              </a:ext>
            </a:extLst>
          </p:cNvPr>
          <p:cNvSpPr txBox="1"/>
          <p:nvPr/>
        </p:nvSpPr>
        <p:spPr>
          <a:xfrm>
            <a:off x="4572000" y="1245181"/>
            <a:ext cx="3600400" cy="3570208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r>
              <a:rPr lang="ru-RU" sz="1400" dirty="0">
                <a:latin typeface="+mj-lt"/>
              </a:rPr>
              <a:t>Система покрытия:</a:t>
            </a:r>
          </a:p>
          <a:p>
            <a:r>
              <a:rPr lang="ru-RU" sz="1400" dirty="0">
                <a:latin typeface="+mj-lt"/>
              </a:rPr>
              <a:t>Палуба: </a:t>
            </a: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US" sz="1400" dirty="0">
                <a:latin typeface="+mj-lt"/>
              </a:rPr>
              <a:t> 2 x 90 </a:t>
            </a:r>
            <a:r>
              <a:rPr lang="ru-RU" sz="1400" dirty="0">
                <a:latin typeface="+mj-lt"/>
              </a:rPr>
              <a:t>мкм ТСС</a:t>
            </a:r>
            <a:endParaRPr lang="en-US" sz="1400" dirty="0">
              <a:latin typeface="+mj-lt"/>
            </a:endParaRPr>
          </a:p>
          <a:p>
            <a:endParaRPr lang="en-US" sz="1400" dirty="0">
              <a:latin typeface="+mj-lt"/>
            </a:endParaRPr>
          </a:p>
          <a:p>
            <a:r>
              <a:rPr lang="ru-RU" sz="1400" dirty="0">
                <a:latin typeface="+mj-lt"/>
              </a:rPr>
              <a:t>Опорные блоки (серые):</a:t>
            </a:r>
          </a:p>
          <a:p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US" sz="1400" dirty="0">
                <a:latin typeface="+mj-lt"/>
              </a:rPr>
              <a:t> </a:t>
            </a:r>
            <a:r>
              <a:rPr lang="ru-RU" sz="1400" dirty="0">
                <a:latin typeface="+mj-lt"/>
              </a:rPr>
              <a:t>1</a:t>
            </a:r>
            <a:r>
              <a:rPr lang="en-US" sz="1400" dirty="0">
                <a:latin typeface="+mj-lt"/>
              </a:rPr>
              <a:t> x </a:t>
            </a:r>
            <a:r>
              <a:rPr lang="ru-RU" sz="1400" dirty="0">
                <a:latin typeface="+mj-lt"/>
              </a:rPr>
              <a:t>6</a:t>
            </a:r>
            <a:r>
              <a:rPr lang="en-US" sz="1400" dirty="0">
                <a:latin typeface="+mj-lt"/>
              </a:rPr>
              <a:t>0 </a:t>
            </a:r>
            <a:r>
              <a:rPr lang="ru-RU" sz="1400" dirty="0">
                <a:latin typeface="+mj-lt"/>
              </a:rPr>
              <a:t>мкм ТСС </a:t>
            </a:r>
          </a:p>
          <a:p>
            <a:r>
              <a:rPr lang="en-US" sz="1400" dirty="0" err="1">
                <a:latin typeface="+mj-lt"/>
              </a:rPr>
              <a:t>Zingalufer</a:t>
            </a:r>
            <a:r>
              <a:rPr lang="en-US" sz="1400" dirty="0">
                <a:latin typeface="+mj-lt"/>
              </a:rPr>
              <a:t> 2 x 80 </a:t>
            </a:r>
            <a:r>
              <a:rPr lang="ru-RU" sz="1400" dirty="0">
                <a:latin typeface="+mj-lt"/>
              </a:rPr>
              <a:t>мкм ТСС</a:t>
            </a:r>
            <a:endParaRPr lang="en-US" sz="1400" dirty="0">
              <a:latin typeface="+mj-lt"/>
            </a:endParaRPr>
          </a:p>
          <a:p>
            <a:endParaRPr lang="ru-RU" sz="1400" dirty="0">
              <a:latin typeface="+mj-lt"/>
            </a:endParaRPr>
          </a:p>
          <a:p>
            <a:r>
              <a:rPr lang="ru-RU" sz="1400" dirty="0">
                <a:latin typeface="+mj-lt"/>
              </a:rPr>
              <a:t>Опорные блоки (в цвете):</a:t>
            </a:r>
            <a:endParaRPr lang="en-US" sz="1400" dirty="0">
              <a:latin typeface="+mj-lt"/>
            </a:endParaRPr>
          </a:p>
          <a:p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US" sz="1400" dirty="0">
                <a:latin typeface="+mj-lt"/>
              </a:rPr>
              <a:t> </a:t>
            </a:r>
            <a:r>
              <a:rPr lang="ru-RU" sz="1400" dirty="0">
                <a:latin typeface="+mj-lt"/>
              </a:rPr>
              <a:t>1</a:t>
            </a:r>
            <a:r>
              <a:rPr lang="en-US" sz="1400" dirty="0">
                <a:latin typeface="+mj-lt"/>
              </a:rPr>
              <a:t> x </a:t>
            </a:r>
            <a:r>
              <a:rPr lang="ru-RU" sz="1400" dirty="0">
                <a:latin typeface="+mj-lt"/>
              </a:rPr>
              <a:t>6</a:t>
            </a:r>
            <a:r>
              <a:rPr lang="en-US" sz="1400" dirty="0">
                <a:latin typeface="+mj-lt"/>
              </a:rPr>
              <a:t>0 </a:t>
            </a:r>
            <a:r>
              <a:rPr lang="ru-RU" sz="1400" dirty="0">
                <a:latin typeface="+mj-lt"/>
              </a:rPr>
              <a:t>мкм ТСС </a:t>
            </a:r>
            <a:endParaRPr lang="en-US" sz="1400" dirty="0">
              <a:latin typeface="+mj-lt"/>
            </a:endParaRPr>
          </a:p>
          <a:p>
            <a:r>
              <a:rPr lang="en-US" sz="1400" dirty="0" err="1">
                <a:latin typeface="+mj-lt"/>
              </a:rPr>
              <a:t>Zingalufer</a:t>
            </a:r>
            <a:r>
              <a:rPr lang="en-US" sz="1400" dirty="0">
                <a:latin typeface="+mj-lt"/>
              </a:rPr>
              <a:t> </a:t>
            </a:r>
            <a:r>
              <a:rPr lang="ru-RU" sz="1400" dirty="0">
                <a:latin typeface="+mj-lt"/>
              </a:rPr>
              <a:t>1</a:t>
            </a:r>
            <a:r>
              <a:rPr lang="en-US" sz="1400" dirty="0">
                <a:latin typeface="+mj-lt"/>
              </a:rPr>
              <a:t> x 140 </a:t>
            </a:r>
            <a:r>
              <a:rPr lang="ru-RU" sz="1400" dirty="0">
                <a:latin typeface="+mj-lt"/>
              </a:rPr>
              <a:t>мкм ТСС </a:t>
            </a:r>
            <a:endParaRPr lang="en-US" sz="1400" dirty="0">
              <a:latin typeface="+mj-lt"/>
            </a:endParaRPr>
          </a:p>
          <a:p>
            <a:r>
              <a:rPr lang="en-US" sz="1400" dirty="0" err="1">
                <a:latin typeface="+mj-lt"/>
              </a:rPr>
              <a:t>Zingagloss</a:t>
            </a:r>
            <a:r>
              <a:rPr lang="en-US" sz="1400" dirty="0">
                <a:latin typeface="+mj-lt"/>
              </a:rPr>
              <a:t> </a:t>
            </a:r>
            <a:r>
              <a:rPr lang="ru-RU" sz="1400" dirty="0">
                <a:latin typeface="+mj-lt"/>
              </a:rPr>
              <a:t>1</a:t>
            </a:r>
            <a:r>
              <a:rPr lang="en-US" sz="1400" dirty="0">
                <a:latin typeface="+mj-lt"/>
              </a:rPr>
              <a:t> x </a:t>
            </a:r>
            <a:r>
              <a:rPr lang="ru-RU" sz="1400" dirty="0">
                <a:latin typeface="+mj-lt"/>
              </a:rPr>
              <a:t>6</a:t>
            </a:r>
            <a:r>
              <a:rPr lang="en-US" sz="1400" dirty="0">
                <a:latin typeface="+mj-lt"/>
              </a:rPr>
              <a:t>0 </a:t>
            </a:r>
            <a:r>
              <a:rPr lang="ru-RU" sz="1400" dirty="0">
                <a:latin typeface="+mj-lt"/>
              </a:rPr>
              <a:t>мкм ТСС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5695737"/>
      </p:ext>
    </p:extLst>
  </p:cSld>
  <p:clrMapOvr>
    <a:masterClrMapping/>
  </p:clrMapOvr>
  <p:transition>
    <p:fade thruBlk="1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/>
        </p:nvSpPr>
        <p:spPr>
          <a:xfrm>
            <a:off x="539750" y="3786188"/>
            <a:ext cx="3816350" cy="2522537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lvl="0" indent="-285750" defTabSz="4572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prstClr val="black"/>
                </a:solidFill>
                <a:latin typeface="Constantia" panose="02030602050306030303"/>
                <a:cs typeface="Arial" pitchFamily="34" charset="0"/>
              </a:rPr>
              <a:t>С 2000 года на погружных участках нефтяных буровых установок и насосных платформ были использованы </a:t>
            </a:r>
            <a:r>
              <a:rPr lang="ru-RU" sz="1400" dirty="0" err="1">
                <a:solidFill>
                  <a:prstClr val="black"/>
                </a:solidFill>
                <a:latin typeface="Constantia" panose="02030602050306030303"/>
                <a:cs typeface="Arial" pitchFamily="34" charset="0"/>
              </a:rPr>
              <a:t>зинганизированные</a:t>
            </a:r>
            <a:r>
              <a:rPr lang="ru-RU" sz="1400" dirty="0">
                <a:solidFill>
                  <a:prstClr val="black"/>
                </a:solidFill>
                <a:latin typeface="Constantia" panose="02030602050306030303"/>
                <a:cs typeface="Arial" pitchFamily="34" charset="0"/>
              </a:rPr>
              <a:t> болты(диаметром до 75 мм). </a:t>
            </a:r>
          </a:p>
          <a:p>
            <a:pPr lvl="0" defTabSz="457200">
              <a:spcBef>
                <a:spcPct val="20000"/>
              </a:spcBef>
            </a:pPr>
            <a:endParaRPr lang="ru-RU" sz="1400" dirty="0">
              <a:solidFill>
                <a:prstClr val="black"/>
              </a:solidFill>
              <a:latin typeface="Constantia" panose="02030602050306030303"/>
              <a:cs typeface="Arial" pitchFamily="34" charset="0"/>
            </a:endParaRPr>
          </a:p>
          <a:p>
            <a:pPr lvl="0" defTabSz="457200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Constantia" panose="02030602050306030303"/>
                <a:cs typeface="Arial" pitchFamily="34" charset="0"/>
              </a:rPr>
              <a:t>Клиентами являются: BP, </a:t>
            </a:r>
            <a:r>
              <a:rPr lang="ru-RU" sz="1400" dirty="0" err="1">
                <a:solidFill>
                  <a:prstClr val="black"/>
                </a:solidFill>
                <a:latin typeface="Constantia" panose="02030602050306030303"/>
                <a:cs typeface="Arial" pitchFamily="34" charset="0"/>
              </a:rPr>
              <a:t>Shell</a:t>
            </a:r>
            <a:r>
              <a:rPr lang="ru-RU" sz="1400" dirty="0">
                <a:solidFill>
                  <a:prstClr val="black"/>
                </a:solidFill>
                <a:latin typeface="Constantia" panose="02030602050306030303"/>
                <a:cs typeface="Arial" pitchFamily="34" charset="0"/>
              </a:rPr>
              <a:t>, </a:t>
            </a:r>
            <a:r>
              <a:rPr lang="ru-RU" sz="1400" dirty="0" err="1">
                <a:solidFill>
                  <a:prstClr val="black"/>
                </a:solidFill>
                <a:latin typeface="Constantia" panose="02030602050306030303"/>
                <a:cs typeface="Arial" pitchFamily="34" charset="0"/>
              </a:rPr>
              <a:t>Conoco</a:t>
            </a:r>
            <a:r>
              <a:rPr lang="ru-RU" sz="1400" dirty="0">
                <a:solidFill>
                  <a:prstClr val="black"/>
                </a:solidFill>
                <a:latin typeface="Constantia" panose="02030602050306030303"/>
                <a:cs typeface="Arial" pitchFamily="34" charset="0"/>
              </a:rPr>
              <a:t>, </a:t>
            </a:r>
            <a:r>
              <a:rPr lang="ru-RU" sz="1400" dirty="0" err="1">
                <a:solidFill>
                  <a:prstClr val="black"/>
                </a:solidFill>
                <a:latin typeface="Constantia" panose="02030602050306030303"/>
                <a:cs typeface="Arial" pitchFamily="34" charset="0"/>
              </a:rPr>
              <a:t>Talisman</a:t>
            </a:r>
            <a:r>
              <a:rPr lang="ru-RU" sz="1400" dirty="0">
                <a:solidFill>
                  <a:prstClr val="black"/>
                </a:solidFill>
                <a:latin typeface="Constantia" panose="02030602050306030303"/>
                <a:cs typeface="Arial" pitchFamily="34" charset="0"/>
              </a:rPr>
              <a:t>, </a:t>
            </a:r>
            <a:r>
              <a:rPr lang="ru-RU" sz="1400" dirty="0" err="1">
                <a:solidFill>
                  <a:prstClr val="black"/>
                </a:solidFill>
                <a:latin typeface="Constantia" panose="02030602050306030303"/>
                <a:cs typeface="Arial" pitchFamily="34" charset="0"/>
              </a:rPr>
              <a:t>Philips</a:t>
            </a:r>
            <a:r>
              <a:rPr lang="ru-RU" sz="1400" dirty="0">
                <a:solidFill>
                  <a:prstClr val="black"/>
                </a:solidFill>
                <a:latin typeface="Constantia" panose="02030602050306030303"/>
                <a:cs typeface="Arial" pitchFamily="34" charset="0"/>
              </a:rPr>
              <a:t>.</a:t>
            </a:r>
          </a:p>
          <a:p>
            <a:pPr lvl="0" indent="176213" defTabSz="457200">
              <a:spcBef>
                <a:spcPct val="20000"/>
              </a:spcBef>
              <a:buFont typeface="Arial" pitchFamily="34" charset="0"/>
              <a:buChar char="•"/>
            </a:pPr>
            <a:endParaRPr lang="ru-RU" sz="1400" dirty="0">
              <a:solidFill>
                <a:prstClr val="black"/>
              </a:solidFill>
              <a:latin typeface="Constantia" panose="02030602050306030303"/>
              <a:cs typeface="Arial" pitchFamily="34" charset="0"/>
            </a:endParaRPr>
          </a:p>
        </p:txBody>
      </p:sp>
      <p:sp>
        <p:nvSpPr>
          <p:cNvPr id="12" name="Rechthoek 11"/>
          <p:cNvSpPr/>
          <p:nvPr/>
        </p:nvSpPr>
        <p:spPr>
          <a:xfrm>
            <a:off x="4370559" y="1097989"/>
            <a:ext cx="4319588" cy="2663825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tx1"/>
                </a:solidFill>
                <a:latin typeface="+mj-lt"/>
              </a:rPr>
              <a:t>Проекты в Великобритании, 2001г.</a:t>
            </a:r>
          </a:p>
          <a:p>
            <a:pPr indent="0">
              <a:buNone/>
            </a:pPr>
            <a:endParaRPr lang="ru-RU" sz="1400" dirty="0">
              <a:solidFill>
                <a:schemeClr val="tx1"/>
              </a:solidFill>
              <a:latin typeface="+mj-lt"/>
            </a:endParaRPr>
          </a:p>
          <a:p>
            <a:r>
              <a:rPr lang="ru-RU" sz="1400" dirty="0">
                <a:solidFill>
                  <a:schemeClr val="tx1"/>
                </a:solidFill>
                <a:latin typeface="+mj-lt"/>
              </a:rPr>
              <a:t>Полупогружные насосы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(Shell) </a:t>
            </a:r>
            <a:r>
              <a:rPr lang="ru-RU" sz="1400" dirty="0">
                <a:solidFill>
                  <a:schemeClr val="tx1"/>
                </a:solidFill>
                <a:latin typeface="+mj-lt"/>
              </a:rPr>
              <a:t>для Северного моря. Насосы были </a:t>
            </a:r>
            <a:r>
              <a:rPr lang="ru-RU" sz="1400" dirty="0" err="1">
                <a:solidFill>
                  <a:schemeClr val="tx1"/>
                </a:solidFill>
                <a:latin typeface="+mj-lt"/>
              </a:rPr>
              <a:t>зинганизированы</a:t>
            </a:r>
            <a:r>
              <a:rPr lang="ru-RU" sz="1400" dirty="0">
                <a:solidFill>
                  <a:schemeClr val="tx1"/>
                </a:solidFill>
                <a:latin typeface="+mj-lt"/>
              </a:rPr>
              <a:t> и погружены на пять метров под водой под платформой.</a:t>
            </a:r>
          </a:p>
          <a:p>
            <a:endParaRPr lang="en-US" sz="1400" dirty="0">
              <a:solidFill>
                <a:schemeClr val="tx1"/>
              </a:solidFill>
              <a:latin typeface="+mj-lt"/>
            </a:endParaRPr>
          </a:p>
          <a:p>
            <a:r>
              <a:rPr lang="ru-RU" sz="1400" dirty="0">
                <a:solidFill>
                  <a:schemeClr val="tx1"/>
                </a:solidFill>
                <a:latin typeface="+mj-lt"/>
              </a:rPr>
              <a:t>Бурильные трубы в морском дне</a:t>
            </a:r>
          </a:p>
          <a:p>
            <a:endParaRPr lang="ru-RU" sz="1400" dirty="0">
              <a:solidFill>
                <a:schemeClr val="tx1"/>
              </a:solidFill>
              <a:latin typeface="+mj-lt"/>
            </a:endParaRPr>
          </a:p>
          <a:p>
            <a:r>
              <a:rPr lang="ru-RU" sz="1400" dirty="0">
                <a:solidFill>
                  <a:schemeClr val="tx1"/>
                </a:solidFill>
                <a:latin typeface="+mj-lt"/>
              </a:rPr>
              <a:t>Ветрозащита (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British Petroleum)</a:t>
            </a:r>
            <a:r>
              <a:rPr lang="ru-RU" sz="1400" dirty="0">
                <a:solidFill>
                  <a:schemeClr val="tx1"/>
                </a:solidFill>
                <a:latin typeface="+mj-lt"/>
              </a:rPr>
              <a:t> – конструкции были построены и покрашены </a:t>
            </a: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+mj-lt"/>
              </a:rPr>
              <a:t>в 2002г.</a:t>
            </a:r>
          </a:p>
        </p:txBody>
      </p:sp>
      <p:sp>
        <p:nvSpPr>
          <p:cNvPr id="9" name="Titel 5"/>
          <p:cNvSpPr txBox="1">
            <a:spLocks/>
          </p:cNvSpPr>
          <p:nvPr/>
        </p:nvSpPr>
        <p:spPr bwMode="auto">
          <a:xfrm>
            <a:off x="682812" y="718391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dirty="0">
                <a:latin typeface="+mj-lt"/>
              </a:rPr>
              <a:t>Шельфовые платформы</a:t>
            </a:r>
            <a:endParaRPr lang="nl-BE" dirty="0">
              <a:latin typeface="+mj-lt"/>
            </a:endParaRPr>
          </a:p>
        </p:txBody>
      </p:sp>
      <p:pic>
        <p:nvPicPr>
          <p:cNvPr id="15" name="Picture 2" descr="ÐÐ°ÑÑÐ¸Ð½ÐºÐ¸ Ð¿Ð¾ Ð·Ð°Ð¿ÑÐ¾ÑÑ ÑÐµÐ»ÑÑÐ¾Ð²ÑÐµ Ð¿Ð»Ð°ÑÑÐ¾ÑÐ¼Ñ">
            <a:extLst>
              <a:ext uri="{FF2B5EF4-FFF2-40B4-BE49-F238E27FC236}">
                <a16:creationId xmlns:a16="http://schemas.microsoft.com/office/drawing/2014/main" xmlns="" id="{90976C04-8CEA-45F8-BFAC-CB04CEE2C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99" y="1125538"/>
            <a:ext cx="3822926" cy="266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ÐÐ°ÑÑÐ¸Ð½ÐºÐ¸ Ð¿Ð¾ Ð·Ð°Ð¿ÑÐ¾ÑÑ ÑÐµÐ»ÑÑÐ¾Ð²ÑÐµ Ð¿Ð»Ð°ÑÑÐ¾ÑÐ¼Ñ">
            <a:extLst>
              <a:ext uri="{FF2B5EF4-FFF2-40B4-BE49-F238E27FC236}">
                <a16:creationId xmlns:a16="http://schemas.microsoft.com/office/drawing/2014/main" xmlns="" id="{7A19D8E9-188B-43EF-9509-91B85FFFA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25" y="3786187"/>
            <a:ext cx="4319589" cy="2522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1518144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/>
        </p:nvSpPr>
        <p:spPr>
          <a:xfrm>
            <a:off x="539750" y="1125538"/>
            <a:ext cx="3816350" cy="2590800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pic>
        <p:nvPicPr>
          <p:cNvPr id="292869" name="Picture 120" descr="X:\REFERENTIES\1. Referenties per land\Austria\_ Austria - Information\XX-AT-GUGLER WATER TURBINES\12.11.23 Foto's\Nuevo Imperial 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777" y="1101165"/>
            <a:ext cx="3506352" cy="258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el 5"/>
          <p:cNvSpPr txBox="1">
            <a:spLocks/>
          </p:cNvSpPr>
          <p:nvPr/>
        </p:nvSpPr>
        <p:spPr bwMode="auto">
          <a:xfrm>
            <a:off x="179512" y="513584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dirty="0">
                <a:latin typeface="+mj-lt"/>
              </a:rPr>
              <a:t>Водные турбины</a:t>
            </a:r>
            <a:endParaRPr lang="nl-BE" dirty="0">
              <a:latin typeface="+mj-lt"/>
            </a:endParaRPr>
          </a:p>
        </p:txBody>
      </p:sp>
      <p:sp>
        <p:nvSpPr>
          <p:cNvPr id="9" name="Rechthoek 9">
            <a:extLst>
              <a:ext uri="{FF2B5EF4-FFF2-40B4-BE49-F238E27FC236}">
                <a16:creationId xmlns:a16="http://schemas.microsoft.com/office/drawing/2014/main" xmlns="" id="{86AAE83B-B2D2-4347-8042-57E79F90E61C}"/>
              </a:ext>
            </a:extLst>
          </p:cNvPr>
          <p:cNvSpPr/>
          <p:nvPr/>
        </p:nvSpPr>
        <p:spPr>
          <a:xfrm>
            <a:off x="4335392" y="1125538"/>
            <a:ext cx="3692993" cy="2590800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4180189-D69E-43EC-A6D0-258DF06DB7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266" y="920731"/>
            <a:ext cx="8209668" cy="2590800"/>
          </a:xfrm>
        </p:spPr>
        <p:txBody>
          <a:bodyPr/>
          <a:lstStyle/>
          <a:p>
            <a:pPr marL="4038600" lvl="1" indent="0">
              <a:buNone/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Водные турбины </a:t>
            </a:r>
            <a:r>
              <a:rPr lang="ru-RU" sz="1800" dirty="0" err="1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Гуглера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(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Австрия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)</a:t>
            </a:r>
          </a:p>
          <a:p>
            <a:pPr marL="4324350" lvl="1">
              <a:buFont typeface="Wingdings" panose="05000000000000000000" pitchFamily="2" charset="2"/>
              <a:buChar char="§"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С</a:t>
            </a:r>
            <a:r>
              <a:rPr lang="en-GB" sz="1400" dirty="0">
                <a:latin typeface="+mj-lt"/>
                <a:cs typeface="Arial" pitchFamily="34" charset="0"/>
              </a:rPr>
              <a:t> 2012</a:t>
            </a:r>
            <a:r>
              <a:rPr lang="ru-RU" sz="1400" dirty="0">
                <a:latin typeface="+mj-lt"/>
                <a:cs typeface="Arial" pitchFamily="34" charset="0"/>
              </a:rPr>
              <a:t> года</a:t>
            </a:r>
            <a:endParaRPr lang="en-GB" sz="1400" dirty="0">
              <a:latin typeface="+mj-lt"/>
              <a:cs typeface="Arial" pitchFamily="34" charset="0"/>
            </a:endParaRPr>
          </a:p>
          <a:p>
            <a:pPr marL="4324350" lvl="1">
              <a:buFont typeface="Wingdings" panose="05000000000000000000" pitchFamily="2" charset="2"/>
              <a:buChar char="§"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Защита стальных колон</a:t>
            </a:r>
            <a:endParaRPr lang="en-US" sz="1400" dirty="0">
              <a:latin typeface="+mj-lt"/>
              <a:cs typeface="Arial" pitchFamily="34" charset="0"/>
            </a:endParaRPr>
          </a:p>
          <a:p>
            <a:pPr marL="4038600" lvl="1" indent="0"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Детали, контактирующие с воздухом</a:t>
            </a:r>
            <a:r>
              <a:rPr lang="en-GB" sz="1400" dirty="0">
                <a:latin typeface="+mj-lt"/>
                <a:cs typeface="Arial" pitchFamily="34" charset="0"/>
              </a:rPr>
              <a:t>:</a:t>
            </a:r>
          </a:p>
          <a:p>
            <a:pPr marL="4038600" lvl="1" indent="0">
              <a:buNone/>
              <a:defRPr/>
            </a:pP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GB" sz="1400" dirty="0">
                <a:latin typeface="+mj-lt"/>
                <a:cs typeface="Arial" pitchFamily="34" charset="0"/>
              </a:rPr>
              <a:t> 1 x 60 </a:t>
            </a:r>
            <a:r>
              <a:rPr lang="ru-RU" sz="1400" dirty="0">
                <a:latin typeface="+mj-lt"/>
                <a:cs typeface="Arial" pitchFamily="34" charset="0"/>
              </a:rPr>
              <a:t>мкм</a:t>
            </a:r>
            <a:r>
              <a:rPr lang="en-GB" sz="1400" dirty="0">
                <a:latin typeface="+mj-lt"/>
                <a:cs typeface="Arial" pitchFamily="34" charset="0"/>
              </a:rPr>
              <a:t> </a:t>
            </a:r>
            <a:r>
              <a:rPr lang="ru-RU" sz="1400" dirty="0">
                <a:latin typeface="+mj-lt"/>
                <a:cs typeface="Arial" pitchFamily="34" charset="0"/>
              </a:rPr>
              <a:t>ТСС</a:t>
            </a:r>
            <a:r>
              <a:rPr lang="en-GB" sz="1400" dirty="0">
                <a:latin typeface="+mj-lt"/>
                <a:cs typeface="Arial" pitchFamily="34" charset="0"/>
              </a:rPr>
              <a:t> + </a:t>
            </a:r>
            <a:r>
              <a:rPr lang="en-GB" sz="1400" dirty="0" err="1">
                <a:latin typeface="+mj-lt"/>
                <a:cs typeface="Arial" pitchFamily="34" charset="0"/>
              </a:rPr>
              <a:t>Zingaceram</a:t>
            </a:r>
            <a:r>
              <a:rPr lang="en-GB" sz="1400" dirty="0">
                <a:latin typeface="+mj-lt"/>
                <a:cs typeface="Arial" pitchFamily="34" charset="0"/>
              </a:rPr>
              <a:t> HS 1 x 120 </a:t>
            </a:r>
            <a:r>
              <a:rPr lang="ru-RU" sz="1400" dirty="0">
                <a:latin typeface="+mj-lt"/>
                <a:cs typeface="Arial" pitchFamily="34" charset="0"/>
              </a:rPr>
              <a:t>мкм ТСС </a:t>
            </a:r>
            <a:r>
              <a:rPr lang="en-GB" sz="1400" dirty="0">
                <a:latin typeface="+mj-lt"/>
                <a:cs typeface="Arial" pitchFamily="34" charset="0"/>
              </a:rPr>
              <a:t>+ </a:t>
            </a:r>
            <a:r>
              <a:rPr lang="en-GB" sz="1400" dirty="0" err="1">
                <a:latin typeface="+mj-lt"/>
                <a:cs typeface="Arial" pitchFamily="34" charset="0"/>
              </a:rPr>
              <a:t>Zingafinish</a:t>
            </a:r>
            <a:r>
              <a:rPr lang="en-GB" sz="1400" dirty="0">
                <a:latin typeface="+mj-lt"/>
                <a:cs typeface="Arial" pitchFamily="34" charset="0"/>
              </a:rPr>
              <a:t> 1 x 100 </a:t>
            </a:r>
            <a:r>
              <a:rPr lang="ru-RU" sz="1400" dirty="0">
                <a:latin typeface="+mj-lt"/>
                <a:cs typeface="Arial" pitchFamily="34" charset="0"/>
              </a:rPr>
              <a:t>мкм ТСС</a:t>
            </a:r>
            <a:endParaRPr lang="en-GB" sz="1400" dirty="0">
              <a:latin typeface="+mj-lt"/>
              <a:cs typeface="Arial" pitchFamily="34" charset="0"/>
            </a:endParaRPr>
          </a:p>
          <a:p>
            <a:pPr marL="4038600" lvl="1" indent="0"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Детали, контактирующие с водой</a:t>
            </a:r>
            <a:r>
              <a:rPr lang="en-GB" sz="1400" dirty="0">
                <a:latin typeface="+mj-lt"/>
                <a:cs typeface="Arial" pitchFamily="34" charset="0"/>
              </a:rPr>
              <a:t>:	</a:t>
            </a:r>
            <a:endParaRPr lang="ru-RU" sz="1400" dirty="0">
              <a:latin typeface="+mj-lt"/>
              <a:cs typeface="Arial" pitchFamily="34" charset="0"/>
            </a:endParaRPr>
          </a:p>
          <a:p>
            <a:pPr marL="4038600" lvl="1" indent="0">
              <a:buNone/>
              <a:defRPr/>
            </a:pPr>
            <a:r>
              <a:rPr lang="en-GB" sz="1400" dirty="0" err="1">
                <a:latin typeface="+mj-lt"/>
                <a:cs typeface="Arial" pitchFamily="34" charset="0"/>
              </a:rPr>
              <a:t>Aquazinga</a:t>
            </a:r>
            <a:r>
              <a:rPr lang="en-GB" sz="1400" dirty="0">
                <a:latin typeface="+mj-lt"/>
                <a:cs typeface="Arial" pitchFamily="34" charset="0"/>
              </a:rPr>
              <a:t>  1 x 80 </a:t>
            </a:r>
            <a:r>
              <a:rPr lang="ru-RU" sz="1400" dirty="0">
                <a:latin typeface="+mj-lt"/>
                <a:cs typeface="Arial" pitchFamily="34" charset="0"/>
              </a:rPr>
              <a:t>мкм</a:t>
            </a:r>
            <a:r>
              <a:rPr lang="en-GB" sz="1400" dirty="0">
                <a:latin typeface="+mj-lt"/>
                <a:cs typeface="Arial" pitchFamily="34" charset="0"/>
              </a:rPr>
              <a:t> </a:t>
            </a:r>
            <a:r>
              <a:rPr lang="ru-RU" sz="1400" dirty="0">
                <a:latin typeface="+mj-lt"/>
                <a:cs typeface="Arial" pitchFamily="34" charset="0"/>
              </a:rPr>
              <a:t>ТСС</a:t>
            </a:r>
            <a:r>
              <a:rPr lang="en-GB" sz="1400" dirty="0">
                <a:latin typeface="+mj-lt"/>
                <a:cs typeface="Arial" pitchFamily="34" charset="0"/>
              </a:rPr>
              <a:t> + </a:t>
            </a:r>
            <a:r>
              <a:rPr lang="en-GB" sz="1400" dirty="0" err="1">
                <a:latin typeface="+mj-lt"/>
                <a:cs typeface="Arial" pitchFamily="34" charset="0"/>
              </a:rPr>
              <a:t>Zingaceram</a:t>
            </a:r>
            <a:r>
              <a:rPr lang="en-GB" sz="1400" dirty="0">
                <a:latin typeface="+mj-lt"/>
                <a:cs typeface="Arial" pitchFamily="34" charset="0"/>
              </a:rPr>
              <a:t> HS </a:t>
            </a:r>
            <a:endParaRPr lang="ru-RU" sz="1400" dirty="0">
              <a:latin typeface="+mj-lt"/>
              <a:cs typeface="Arial" pitchFamily="34" charset="0"/>
            </a:endParaRPr>
          </a:p>
          <a:p>
            <a:pPr marL="4038600" lvl="1" indent="0">
              <a:buNone/>
              <a:defRPr/>
            </a:pPr>
            <a:r>
              <a:rPr lang="en-GB" sz="1400" dirty="0">
                <a:latin typeface="+mj-lt"/>
                <a:cs typeface="Arial" pitchFamily="34" charset="0"/>
              </a:rPr>
              <a:t>2 x 120 </a:t>
            </a:r>
            <a:r>
              <a:rPr lang="ru-RU" sz="1400" dirty="0">
                <a:latin typeface="+mj-lt"/>
                <a:cs typeface="Arial" pitchFamily="34" charset="0"/>
              </a:rPr>
              <a:t>мкм</a:t>
            </a:r>
            <a:r>
              <a:rPr lang="en-GB" sz="1400" dirty="0">
                <a:latin typeface="+mj-lt"/>
                <a:cs typeface="Arial" pitchFamily="34" charset="0"/>
              </a:rPr>
              <a:t> </a:t>
            </a:r>
            <a:r>
              <a:rPr lang="ru-RU" sz="1400" dirty="0">
                <a:latin typeface="+mj-lt"/>
                <a:cs typeface="Arial" pitchFamily="34" charset="0"/>
              </a:rPr>
              <a:t>ТСС</a:t>
            </a:r>
            <a:endParaRPr lang="nl-NL" sz="1400" dirty="0">
              <a:latin typeface="+mj-lt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B1E185A-15A4-444D-95E5-A383374830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77" y="3681338"/>
            <a:ext cx="3506352" cy="24747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D9C5BCD-54AE-4DCD-818F-626876D784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129" y="3678234"/>
            <a:ext cx="3984256" cy="24747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7" name="Rectangle 6"/>
          <p:cNvSpPr>
            <a:spLocks noChangeArrowheads="1"/>
          </p:cNvSpPr>
          <p:nvPr/>
        </p:nvSpPr>
        <p:spPr bwMode="auto">
          <a:xfrm>
            <a:off x="2843213" y="2035175"/>
            <a:ext cx="7704137" cy="482282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/>
          <a:lstStyle/>
          <a:p>
            <a:pPr marL="800100" lvl="1" indent="-342900"/>
            <a:endParaRPr lang="en-US" sz="1400" dirty="0">
              <a:latin typeface="Arial" pitchFamily="34" charset="0"/>
            </a:endParaRPr>
          </a:p>
        </p:txBody>
      </p:sp>
      <p:sp>
        <p:nvSpPr>
          <p:cNvPr id="269319" name="Titel 5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dirty="0">
                <a:latin typeface="+mj-lt"/>
              </a:rPr>
              <a:t>Водные турбины</a:t>
            </a:r>
            <a:endParaRPr lang="nl-BE" dirty="0">
              <a:latin typeface="+mj-lt"/>
            </a:endParaRP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0"/>
          </p:nvPr>
        </p:nvSpPr>
        <p:spPr>
          <a:xfrm>
            <a:off x="530225" y="949325"/>
            <a:ext cx="8083550" cy="5143500"/>
          </a:xfrm>
        </p:spPr>
        <p:txBody>
          <a:bodyPr/>
          <a:lstStyle/>
          <a:p>
            <a:pPr marL="180975" lvl="1" indent="0">
              <a:buNone/>
              <a:defRPr/>
            </a:pPr>
            <a:endParaRPr lang="en-GB" sz="12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nl-BE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16419BB-DA00-4021-AE56-BC03AC9B30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402" y="1265986"/>
            <a:ext cx="3677958" cy="244951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752A95A9-8E6B-46D8-A7D9-B948B0B78C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716058"/>
            <a:ext cx="3522841" cy="259636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E5DBBD4B-9F01-4498-9A75-59889B4855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66546"/>
            <a:ext cx="3525798" cy="244951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2664FAB-7C45-4C82-AE5B-F9DC370B56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924" y="3708843"/>
            <a:ext cx="3677957" cy="260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933561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/>
          <p:cNvSpPr/>
          <p:nvPr/>
        </p:nvSpPr>
        <p:spPr>
          <a:xfrm>
            <a:off x="539750" y="3429000"/>
            <a:ext cx="3959225" cy="2519363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10" name="Rechthoek 9"/>
          <p:cNvSpPr/>
          <p:nvPr/>
        </p:nvSpPr>
        <p:spPr>
          <a:xfrm>
            <a:off x="4500563" y="1125538"/>
            <a:ext cx="4175125" cy="2303462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263176" name="Titel 6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dirty="0">
                <a:latin typeface="+mj-lt"/>
              </a:rPr>
              <a:t>Мосты</a:t>
            </a:r>
            <a:endParaRPr lang="nl-BE" dirty="0">
              <a:latin typeface="+mj-lt"/>
            </a:endParaRP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191000" indent="-331788" eaLnBrk="1" hangingPunct="1">
              <a:defRPr/>
            </a:pPr>
            <a:endParaRPr lang="en-GB" dirty="0">
              <a:solidFill>
                <a:srgbClr val="5F5F5F"/>
              </a:solidFill>
            </a:endParaRPr>
          </a:p>
          <a:p>
            <a:pPr marL="4486275" lvl="1" indent="-276225" eaLnBrk="1" hangingPunct="1">
              <a:buFontTx/>
              <a:buChar char="•"/>
              <a:defRPr/>
            </a:pP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MDOT 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Мост через реку Миссисипи 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(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США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)</a:t>
            </a:r>
          </a:p>
          <a:p>
            <a:pPr marL="4486275" lvl="1" indent="-276225" eaLnBrk="1" hangingPunct="1">
              <a:buFont typeface="Arial" charset="0"/>
              <a:buNone/>
              <a:defRPr/>
            </a:pP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	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В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2002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году</a:t>
            </a:r>
            <a:endParaRPr lang="en-GB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4486275" lvl="1" indent="-276225" eaLnBrk="1" hangingPunct="1">
              <a:buFont typeface="Arial" charset="0"/>
              <a:buNone/>
              <a:defRPr/>
            </a:pP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	2500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²</a:t>
            </a:r>
          </a:p>
          <a:p>
            <a:pPr marL="4486275" lvl="1" indent="-276225">
              <a:buNone/>
              <a:defRPr/>
            </a:pP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	</a:t>
            </a: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2 x 75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мкм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ТСС</a:t>
            </a:r>
            <a:endParaRPr lang="en-GB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4486275" lvl="1" indent="-276225" eaLnBrk="1" hangingPunct="1">
              <a:buFont typeface="Arial" charset="0"/>
              <a:buNone/>
              <a:defRPr/>
            </a:pP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	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Проверка в 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2007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году следов коррозии не выявила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.</a:t>
            </a:r>
          </a:p>
          <a:p>
            <a:pPr marL="457200" lvl="1" indent="0" eaLnBrk="1" hangingPunct="1">
              <a:buNone/>
              <a:defRPr/>
            </a:pPr>
            <a:endParaRPr lang="en-GB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66725" lvl="1">
              <a:buFont typeface="Arial" panose="020B0604020202020204" pitchFamily="34" charset="0"/>
              <a:buChar char="•"/>
              <a:defRPr/>
            </a:pPr>
            <a:r>
              <a:rPr lang="ru-RU" sz="1800" dirty="0">
                <a:latin typeface="+mj-lt"/>
                <a:cs typeface="Arial" pitchFamily="34" charset="0"/>
              </a:rPr>
              <a:t>Океанский мост через Ханчжоу </a:t>
            </a:r>
          </a:p>
          <a:p>
            <a:pPr marL="180975" lvl="1" indent="0" eaLnBrk="1" hangingPunct="1">
              <a:buNone/>
              <a:defRPr/>
            </a:pPr>
            <a:r>
              <a:rPr lang="ru-RU" sz="1800" dirty="0">
                <a:latin typeface="+mj-lt"/>
                <a:cs typeface="Arial" pitchFamily="34" charset="0"/>
              </a:rPr>
              <a:t>(Китай</a:t>
            </a:r>
            <a:r>
              <a:rPr lang="nl-NL" sz="1800" dirty="0">
                <a:latin typeface="+mj-lt"/>
                <a:cs typeface="Arial" pitchFamily="34" charset="0"/>
              </a:rPr>
              <a:t>)</a:t>
            </a:r>
          </a:p>
          <a:p>
            <a:pPr marL="446088" lvl="1" indent="-265113" eaLnBrk="1" hangingPunct="1">
              <a:buFont typeface="Arial" charset="0"/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В</a:t>
            </a:r>
            <a:r>
              <a:rPr lang="nl-NL" sz="1400" dirty="0">
                <a:latin typeface="+mj-lt"/>
                <a:cs typeface="Arial" pitchFamily="34" charset="0"/>
              </a:rPr>
              <a:t> 2005</a:t>
            </a:r>
            <a:r>
              <a:rPr lang="ru-RU" sz="1400" dirty="0">
                <a:latin typeface="+mj-lt"/>
                <a:cs typeface="Arial" pitchFamily="34" charset="0"/>
              </a:rPr>
              <a:t> году</a:t>
            </a:r>
          </a:p>
          <a:p>
            <a:pPr marL="446088" lvl="1" indent="-265113" eaLnBrk="1" hangingPunct="1">
              <a:buFont typeface="Arial" charset="0"/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Мост длиной </a:t>
            </a:r>
            <a:r>
              <a:rPr lang="nl-NL" sz="1400" dirty="0">
                <a:latin typeface="+mj-lt"/>
                <a:cs typeface="Arial" pitchFamily="34" charset="0"/>
              </a:rPr>
              <a:t>37 </a:t>
            </a:r>
            <a:r>
              <a:rPr lang="ru-RU" sz="1400" dirty="0">
                <a:latin typeface="+mj-lt"/>
                <a:cs typeface="Arial" pitchFamily="34" charset="0"/>
              </a:rPr>
              <a:t>км</a:t>
            </a:r>
          </a:p>
          <a:p>
            <a:pPr marL="446088" lvl="1" indent="-265113"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Арматура моста покрыта </a:t>
            </a: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 </a:t>
            </a:r>
            <a:endParaRPr lang="ru-RU" sz="1400" b="1" dirty="0">
              <a:solidFill>
                <a:srgbClr val="4472C4">
                  <a:lumMod val="50000"/>
                </a:srgbClr>
              </a:solidFill>
              <a:latin typeface="Franklin Gothic Medium" panose="020B0603020102020204" pitchFamily="34" charset="0"/>
            </a:endParaRPr>
          </a:p>
          <a:p>
            <a:pPr marL="446088" lvl="1" indent="-265113">
              <a:buNone/>
              <a:defRPr/>
            </a:pP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nl-NL" sz="1400" dirty="0">
                <a:latin typeface="+mj-lt"/>
                <a:cs typeface="Arial" pitchFamily="34" charset="0"/>
              </a:rPr>
              <a:t> 1 x 60 </a:t>
            </a:r>
            <a:r>
              <a:rPr lang="ru-RU" sz="1400" dirty="0">
                <a:latin typeface="+mj-lt"/>
                <a:cs typeface="Arial" pitchFamily="34" charset="0"/>
              </a:rPr>
              <a:t>мкм</a:t>
            </a:r>
            <a:r>
              <a:rPr lang="nl-NL" sz="1400" dirty="0">
                <a:latin typeface="+mj-lt"/>
                <a:cs typeface="Arial" pitchFamily="34" charset="0"/>
              </a:rPr>
              <a:t> </a:t>
            </a:r>
            <a:r>
              <a:rPr lang="ru-RU" sz="1400" dirty="0">
                <a:latin typeface="+mj-lt"/>
                <a:cs typeface="Arial" pitchFamily="34" charset="0"/>
              </a:rPr>
              <a:t>ТСС</a:t>
            </a:r>
            <a:endParaRPr lang="nl-NL" sz="1400" dirty="0">
              <a:latin typeface="+mj-lt"/>
              <a:cs typeface="Arial" pitchFamily="34" charset="0"/>
            </a:endParaRPr>
          </a:p>
          <a:p>
            <a:pPr eaLnBrk="1" hangingPunct="1">
              <a:defRPr/>
            </a:pPr>
            <a:endParaRPr lang="nl-BE" dirty="0"/>
          </a:p>
        </p:txBody>
      </p:sp>
      <p:pic>
        <p:nvPicPr>
          <p:cNvPr id="263173" name="Picture 12" descr="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125538"/>
            <a:ext cx="3957638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3174" name="Picture 2" descr="T:\REFERENTIES\1. Referenties per land\China\_ China - Information\_CN-BR-RE-Hangzhou Bay\Hangzhou_Bay_Bridge2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3429000"/>
            <a:ext cx="417512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/>
          <p:cNvSpPr/>
          <p:nvPr/>
        </p:nvSpPr>
        <p:spPr>
          <a:xfrm>
            <a:off x="4643438" y="3644900"/>
            <a:ext cx="4032250" cy="2808288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pic>
        <p:nvPicPr>
          <p:cNvPr id="151554" name="Picture 2" descr="http://www.roadtraffic-technology.com/projects/8305/images/202814/large/5l-image.jpg"/>
          <p:cNvPicPr>
            <a:picLocks noChangeAspect="1" noChangeArrowheads="1"/>
          </p:cNvPicPr>
          <p:nvPr/>
        </p:nvPicPr>
        <p:blipFill>
          <a:blip r:embed="rId2" cstate="print"/>
          <a:srcRect l="19169" r="7990"/>
          <a:stretch>
            <a:fillRect/>
          </a:stretch>
        </p:blipFill>
        <p:spPr bwMode="auto">
          <a:xfrm>
            <a:off x="539552" y="3645024"/>
            <a:ext cx="4104456" cy="2808000"/>
          </a:xfrm>
          <a:prstGeom prst="rect">
            <a:avLst/>
          </a:prstGeom>
          <a:noFill/>
        </p:spPr>
      </p:pic>
      <p:sp>
        <p:nvSpPr>
          <p:cNvPr id="20" name="Rechthoek 19"/>
          <p:cNvSpPr/>
          <p:nvPr/>
        </p:nvSpPr>
        <p:spPr>
          <a:xfrm>
            <a:off x="539750" y="1125538"/>
            <a:ext cx="4103688" cy="2519362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65113" lvl="1" indent="-265113" eaLnBrk="1" hangingPunct="1">
              <a:buFontTx/>
              <a:buChar char="•"/>
              <a:defRPr/>
            </a:pPr>
            <a:endParaRPr lang="en-GB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65113" lvl="1" indent="-265113" eaLnBrk="1" hangingPunct="1">
              <a:buFontTx/>
              <a:buChar char="•"/>
              <a:defRPr/>
            </a:pPr>
            <a:endParaRPr lang="en-GB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46088" lvl="1" indent="-265113" eaLnBrk="1" hangingPunct="1">
              <a:buFontTx/>
              <a:buChar char="•"/>
              <a:defRPr/>
            </a:pP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El Salaam 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Мост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 (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Египет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)</a:t>
            </a:r>
          </a:p>
          <a:p>
            <a:pPr marL="446088" lvl="1" indent="-265113" eaLnBrk="1" hangingPunct="1">
              <a:buFont typeface="Arial" charset="0"/>
              <a:buNone/>
              <a:defRPr/>
            </a:pP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	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Мост для газопровода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(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для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GASCO)</a:t>
            </a:r>
          </a:p>
          <a:p>
            <a:pPr marL="446088" lvl="1" indent="-265113" eaLnBrk="1" hangingPunct="1">
              <a:buFont typeface="Arial" charset="0"/>
              <a:buNone/>
              <a:defRPr/>
            </a:pP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	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В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2007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году</a:t>
            </a: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446088" lvl="1" indent="-265113" eaLnBrk="1" hangingPunct="1">
              <a:buFont typeface="Arial" charset="0"/>
              <a:buNone/>
              <a:defRPr/>
            </a:pP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	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Franklin Gothic Medium" panose="020B0603020102020204" pitchFamily="34" charset="0"/>
                <a:cs typeface="Arial" pitchFamily="34" charset="0"/>
              </a:rPr>
              <a:t>ZINGA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2 x 60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мкм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ТСС</a:t>
            </a:r>
            <a:endParaRPr lang="en-US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eaLnBrk="1" hangingPunct="1">
              <a:defRPr/>
            </a:pPr>
            <a:endParaRPr lang="nl-BE" dirty="0"/>
          </a:p>
          <a:p>
            <a:pPr eaLnBrk="1" hangingPunct="1">
              <a:defRPr/>
            </a:pPr>
            <a:endParaRPr lang="nl-BE" dirty="0"/>
          </a:p>
          <a:p>
            <a:pPr eaLnBrk="1" hangingPunct="1">
              <a:defRPr/>
            </a:pPr>
            <a:endParaRPr lang="nl-BE" dirty="0"/>
          </a:p>
          <a:p>
            <a:pPr eaLnBrk="1" hangingPunct="1">
              <a:defRPr/>
            </a:pPr>
            <a:endParaRPr lang="nl-BE" dirty="0"/>
          </a:p>
          <a:p>
            <a:pPr marL="4391025" lvl="1" indent="276225" eaLnBrk="1" hangingPunct="1">
              <a:buFontTx/>
              <a:buChar char="•"/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Подвесной мост в бухте </a:t>
            </a:r>
            <a:r>
              <a:rPr lang="en-GB" sz="1800" dirty="0" err="1">
                <a:solidFill>
                  <a:srgbClr val="000000"/>
                </a:solidFill>
                <a:latin typeface="+mj-lt"/>
                <a:cs typeface="Arial" pitchFamily="34" charset="0"/>
              </a:rPr>
              <a:t>Izmit</a:t>
            </a:r>
            <a:r>
              <a:rPr lang="en-GB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endParaRPr lang="ru-RU" sz="18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4391025" lvl="1" indent="0" eaLnBrk="1" hangingPunct="1"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Южный подход к виадуку</a:t>
            </a:r>
          </a:p>
          <a:p>
            <a:pPr marL="4391025" lvl="1" indent="0" eaLnBrk="1" hangingPunct="1"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Строительство началось в </a:t>
            </a:r>
            <a:r>
              <a:rPr lang="nl-BE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2010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году и будет окончено в </a:t>
            </a:r>
            <a:r>
              <a:rPr lang="nl-BE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2017</a:t>
            </a:r>
            <a:endParaRPr lang="ru-RU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4391025" lvl="1" indent="0">
              <a:buNone/>
              <a:defRPr/>
            </a:pP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 1 x 60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мкм</a:t>
            </a:r>
            <a:r>
              <a:rPr lang="en-GB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ТСС</a:t>
            </a:r>
          </a:p>
          <a:p>
            <a:pPr marL="4391025" lvl="1" indent="0" eaLnBrk="1" hangingPunct="1">
              <a:buNone/>
              <a:defRPr/>
            </a:pPr>
            <a:r>
              <a:rPr lang="en-US" sz="1400" dirty="0" err="1">
                <a:solidFill>
                  <a:srgbClr val="000000"/>
                </a:solidFill>
                <a:latin typeface="+mj-lt"/>
                <a:cs typeface="Arial" pitchFamily="34" charset="0"/>
              </a:rPr>
              <a:t>Zingaceram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HS 1 x 80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мкм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ТСС</a:t>
            </a:r>
          </a:p>
          <a:p>
            <a:pPr marL="4391025" lvl="1" indent="0" eaLnBrk="1" hangingPunct="1">
              <a:buNone/>
              <a:defRPr/>
            </a:pPr>
            <a:r>
              <a:rPr lang="en-US" sz="1400" dirty="0" err="1">
                <a:solidFill>
                  <a:srgbClr val="000000"/>
                </a:solidFill>
                <a:latin typeface="+mj-lt"/>
                <a:cs typeface="Arial" pitchFamily="34" charset="0"/>
              </a:rPr>
              <a:t>Zingaceram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PU 1 x 60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мкм</a:t>
            </a:r>
            <a:r>
              <a:rPr lang="en-US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+mj-lt"/>
                <a:cs typeface="Arial" pitchFamily="34" charset="0"/>
              </a:rPr>
              <a:t>ТСС</a:t>
            </a:r>
            <a:endParaRPr lang="en-GB" sz="14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eaLnBrk="1" hangingPunct="1">
              <a:defRPr/>
            </a:pPr>
            <a:endParaRPr lang="nl-BE" dirty="0"/>
          </a:p>
          <a:p>
            <a:pPr eaLnBrk="1" hangingPunct="1">
              <a:defRPr/>
            </a:pPr>
            <a:endParaRPr lang="nl-BE" dirty="0"/>
          </a:p>
          <a:p>
            <a:pPr eaLnBrk="1" hangingPunct="1">
              <a:defRPr/>
            </a:pPr>
            <a:endParaRPr lang="nl-BE" dirty="0"/>
          </a:p>
          <a:p>
            <a:pPr eaLnBrk="1" hangingPunct="1">
              <a:defRPr/>
            </a:pPr>
            <a:endParaRPr lang="nl-BE" dirty="0"/>
          </a:p>
          <a:p>
            <a:pPr marL="4933950" indent="-361950" eaLnBrk="1" hangingPunct="1">
              <a:defRPr/>
            </a:pPr>
            <a:endParaRPr lang="nl-BE" dirty="0"/>
          </a:p>
        </p:txBody>
      </p:sp>
      <p:pic>
        <p:nvPicPr>
          <p:cNvPr id="265221" name="Picture 127" descr="43"/>
          <p:cNvPicPr>
            <a:picLocks noChangeAspect="1" noChangeArrowheads="1"/>
          </p:cNvPicPr>
          <p:nvPr/>
        </p:nvPicPr>
        <p:blipFill>
          <a:blip r:embed="rId3" cstate="print"/>
          <a:srcRect b="8685"/>
          <a:stretch>
            <a:fillRect/>
          </a:stretch>
        </p:blipFill>
        <p:spPr bwMode="auto">
          <a:xfrm>
            <a:off x="4643438" y="1125538"/>
            <a:ext cx="4032250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4" descr="3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125538"/>
            <a:ext cx="4103688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7"/>
          <p:cNvPicPr>
            <a:picLocks noChangeAspect="1" noChangeArrowheads="1"/>
          </p:cNvPicPr>
          <p:nvPr/>
        </p:nvPicPr>
        <p:blipFill>
          <a:blip r:embed="rId5" cstate="print"/>
          <a:srcRect l="6801" t="19362" r="14221" b="36342"/>
          <a:stretch>
            <a:fillRect/>
          </a:stretch>
        </p:blipFill>
        <p:spPr bwMode="auto">
          <a:xfrm>
            <a:off x="539750" y="1125538"/>
            <a:ext cx="5616575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9"/>
          <p:cNvPicPr>
            <a:picLocks noChangeAspect="1" noChangeArrowheads="1"/>
          </p:cNvPicPr>
          <p:nvPr/>
        </p:nvPicPr>
        <p:blipFill>
          <a:blip r:embed="rId6" cstate="print"/>
          <a:srcRect l="39752" t="23994" r="13808" b="14729"/>
          <a:stretch>
            <a:fillRect/>
          </a:stretch>
        </p:blipFill>
        <p:spPr bwMode="auto">
          <a:xfrm>
            <a:off x="6156325" y="1125538"/>
            <a:ext cx="2519363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Afbeelding 18" descr="20140506_113131.jpg"/>
          <p:cNvPicPr>
            <a:picLocks noChangeAspect="1"/>
          </p:cNvPicPr>
          <p:nvPr/>
        </p:nvPicPr>
        <p:blipFill>
          <a:blip r:embed="rId7" cstate="print">
            <a:lum bright="10000"/>
          </a:blip>
          <a:srcRect t="7018" b="1755"/>
          <a:stretch>
            <a:fillRect/>
          </a:stretch>
        </p:blipFill>
        <p:spPr bwMode="auto">
          <a:xfrm>
            <a:off x="539552" y="3645024"/>
            <a:ext cx="4103688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el 6"/>
          <p:cNvSpPr txBox="1">
            <a:spLocks/>
          </p:cNvSpPr>
          <p:nvPr/>
        </p:nvSpPr>
        <p:spPr bwMode="auto">
          <a:xfrm>
            <a:off x="682812" y="718391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dirty="0">
                <a:latin typeface="+mj-lt"/>
              </a:rPr>
              <a:t>Мосты</a:t>
            </a:r>
            <a:endParaRPr lang="nl-BE" dirty="0"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ep 16"/>
          <p:cNvGrpSpPr/>
          <p:nvPr/>
        </p:nvGrpSpPr>
        <p:grpSpPr>
          <a:xfrm>
            <a:off x="526518" y="1124744"/>
            <a:ext cx="8136904" cy="4680520"/>
            <a:chOff x="539552" y="1124744"/>
            <a:chExt cx="8136904" cy="4680520"/>
          </a:xfrm>
        </p:grpSpPr>
        <p:pic>
          <p:nvPicPr>
            <p:cNvPr id="139266" name="Picture 2" descr="X:\REFERENTIES\1. Referenties per land\Norway\_ Norway - information\Vero\_NO-BR-MA-OL-TE-Kalvoya\2010.03.24 foto's\140.jpg"/>
            <p:cNvPicPr>
              <a:picLocks noChangeAspect="1" noChangeArrowheads="1"/>
            </p:cNvPicPr>
            <p:nvPr/>
          </p:nvPicPr>
          <p:blipFill>
            <a:blip r:embed="rId2" cstate="print"/>
            <a:srcRect l="16000" b="6635"/>
            <a:stretch>
              <a:fillRect/>
            </a:stretch>
          </p:blipFill>
          <p:spPr bwMode="auto">
            <a:xfrm>
              <a:off x="539552" y="3573016"/>
              <a:ext cx="3024336" cy="2232248"/>
            </a:xfrm>
            <a:prstGeom prst="rect">
              <a:avLst/>
            </a:prstGeom>
            <a:noFill/>
          </p:spPr>
        </p:pic>
        <p:pic>
          <p:nvPicPr>
            <p:cNvPr id="139267" name="Picture 3" descr="X:\REFERENTIES\1. Referenties per land\Norway\_ Norway - information\Vero\_NO-BR-MA-OL-TE-Kalvoya\Kalvoya Bridge detail .jpg"/>
            <p:cNvPicPr>
              <a:picLocks noChangeAspect="1" noChangeArrowheads="1"/>
            </p:cNvPicPr>
            <p:nvPr/>
          </p:nvPicPr>
          <p:blipFill>
            <a:blip r:embed="rId3" cstate="print"/>
            <a:srcRect b="2201"/>
            <a:stretch>
              <a:fillRect/>
            </a:stretch>
          </p:blipFill>
          <p:spPr bwMode="auto">
            <a:xfrm>
              <a:off x="539552" y="1124744"/>
              <a:ext cx="3600399" cy="2448272"/>
            </a:xfrm>
            <a:prstGeom prst="rect">
              <a:avLst/>
            </a:prstGeom>
            <a:noFill/>
          </p:spPr>
        </p:pic>
        <p:pic>
          <p:nvPicPr>
            <p:cNvPr id="139268" name="Picture 4" descr="X:\REFERENTIES\1. Referenties per land\Norway\_ Norway - information\Vero\_NO-BR-MA-OL-TE-Kalvoya\Kalvoya Bridge front view recht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05190" y="1124744"/>
              <a:ext cx="2850986" cy="4680000"/>
            </a:xfrm>
            <a:prstGeom prst="rect">
              <a:avLst/>
            </a:prstGeom>
            <a:noFill/>
          </p:spPr>
        </p:pic>
        <p:pic>
          <p:nvPicPr>
            <p:cNvPr id="139269" name="Picture 5" descr="X:\REFERENTIES\1. Referenties per land\Norway\_ Norway - information\Vero\_NO-BR-MA-OL-TE-Kalvoya\2013.05.13 Inspectie rapport\20121101_102135.jpg"/>
            <p:cNvPicPr>
              <a:picLocks noChangeAspect="1" noChangeArrowheads="1"/>
            </p:cNvPicPr>
            <p:nvPr/>
          </p:nvPicPr>
          <p:blipFill>
            <a:blip r:embed="rId5" cstate="print"/>
            <a:srcRect l="35249" r="21871" b="44662"/>
            <a:stretch>
              <a:fillRect/>
            </a:stretch>
          </p:blipFill>
          <p:spPr bwMode="auto">
            <a:xfrm>
              <a:off x="5956343" y="1124744"/>
              <a:ext cx="2720113" cy="4680520"/>
            </a:xfrm>
            <a:prstGeom prst="rect">
              <a:avLst/>
            </a:prstGeom>
            <a:noFill/>
          </p:spPr>
        </p:pic>
        <p:sp>
          <p:nvSpPr>
            <p:cNvPr id="13" name="Tekstvak 12"/>
            <p:cNvSpPr txBox="1"/>
            <p:nvPr/>
          </p:nvSpPr>
          <p:spPr>
            <a:xfrm>
              <a:off x="611560" y="1196752"/>
              <a:ext cx="864096" cy="369332"/>
            </a:xfrm>
            <a:prstGeom prst="rect">
              <a:avLst/>
            </a:prstGeom>
          </p:spPr>
          <p:txBody>
            <a:bodyPr vert="horz" wrap="square" rtlCol="0">
              <a:spAutoFit/>
            </a:bodyPr>
            <a:lstStyle/>
            <a:p>
              <a:r>
                <a:rPr lang="nl-BE" dirty="0">
                  <a:solidFill>
                    <a:schemeClr val="bg1"/>
                  </a:solidFill>
                  <a:latin typeface="Arial" pitchFamily="34" charset="0"/>
                </a:rPr>
                <a:t>1985</a:t>
              </a:r>
            </a:p>
          </p:txBody>
        </p:sp>
        <p:sp>
          <p:nvSpPr>
            <p:cNvPr id="14" name="Tekstvak 13"/>
            <p:cNvSpPr txBox="1"/>
            <p:nvPr/>
          </p:nvSpPr>
          <p:spPr>
            <a:xfrm>
              <a:off x="3419872" y="1196752"/>
              <a:ext cx="864096" cy="369332"/>
            </a:xfrm>
            <a:prstGeom prst="rect">
              <a:avLst/>
            </a:prstGeom>
          </p:spPr>
          <p:txBody>
            <a:bodyPr vert="horz" wrap="square" rtlCol="0">
              <a:spAutoFit/>
            </a:bodyPr>
            <a:lstStyle/>
            <a:p>
              <a:r>
                <a:rPr lang="nl-BE" dirty="0">
                  <a:solidFill>
                    <a:schemeClr val="bg1"/>
                  </a:solidFill>
                  <a:latin typeface="Arial" pitchFamily="34" charset="0"/>
                </a:rPr>
                <a:t>1985</a:t>
              </a:r>
            </a:p>
          </p:txBody>
        </p:sp>
        <p:sp>
          <p:nvSpPr>
            <p:cNvPr id="15" name="Tekstvak 14"/>
            <p:cNvSpPr txBox="1"/>
            <p:nvPr/>
          </p:nvSpPr>
          <p:spPr>
            <a:xfrm>
              <a:off x="2411760" y="5373216"/>
              <a:ext cx="864096" cy="369332"/>
            </a:xfrm>
            <a:prstGeom prst="rect">
              <a:avLst/>
            </a:prstGeom>
          </p:spPr>
          <p:txBody>
            <a:bodyPr vert="horz" wrap="square" rtlCol="0">
              <a:spAutoFit/>
            </a:bodyPr>
            <a:lstStyle/>
            <a:p>
              <a:r>
                <a:rPr lang="nl-BE" dirty="0">
                  <a:latin typeface="Arial" pitchFamily="34" charset="0"/>
                </a:rPr>
                <a:t>2010</a:t>
              </a:r>
            </a:p>
          </p:txBody>
        </p:sp>
        <p:sp>
          <p:nvSpPr>
            <p:cNvPr id="16" name="Tekstvak 15"/>
            <p:cNvSpPr txBox="1"/>
            <p:nvPr/>
          </p:nvSpPr>
          <p:spPr>
            <a:xfrm>
              <a:off x="6084168" y="1196752"/>
              <a:ext cx="864096" cy="369332"/>
            </a:xfrm>
            <a:prstGeom prst="rect">
              <a:avLst/>
            </a:prstGeom>
          </p:spPr>
          <p:txBody>
            <a:bodyPr vert="horz" wrap="square" rtlCol="0">
              <a:spAutoFit/>
            </a:bodyPr>
            <a:lstStyle/>
            <a:p>
              <a:r>
                <a:rPr lang="nl-BE" dirty="0">
                  <a:latin typeface="Arial" pitchFamily="34" charset="0"/>
                </a:rPr>
                <a:t>2013</a:t>
              </a:r>
            </a:p>
          </p:txBody>
        </p:sp>
      </p:grpSp>
      <p:sp>
        <p:nvSpPr>
          <p:cNvPr id="18" name="Titel 6"/>
          <p:cNvSpPr txBox="1">
            <a:spLocks/>
          </p:cNvSpPr>
          <p:nvPr/>
        </p:nvSpPr>
        <p:spPr bwMode="auto">
          <a:xfrm>
            <a:off x="682812" y="718391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dirty="0">
                <a:latin typeface="+mj-lt"/>
              </a:rPr>
              <a:t>Мосты</a:t>
            </a:r>
            <a:endParaRPr lang="nl-BE" dirty="0">
              <a:latin typeface="+mj-lt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EA4B2CE-9590-405A-A8AF-11C861A0C2A3}"/>
              </a:ext>
            </a:extLst>
          </p:cNvPr>
          <p:cNvSpPr/>
          <p:nvPr/>
        </p:nvSpPr>
        <p:spPr>
          <a:xfrm>
            <a:off x="2308960" y="587675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Стальной железнодорожный мост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Калвойя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, в окрестностях Осло. Окрашен в 1985 году.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09137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/>
        </p:nvSpPr>
        <p:spPr>
          <a:xfrm>
            <a:off x="3924300" y="3573463"/>
            <a:ext cx="4751388" cy="2555875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539750" y="1125538"/>
            <a:ext cx="3384550" cy="2447925"/>
          </a:xfrm>
          <a:prstGeom prst="rect">
            <a:avLst/>
          </a:prstGeom>
          <a:solidFill>
            <a:srgbClr val="D3E6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 dirty="0">
              <a:latin typeface="Arial" pitchFamily="34" charset="0"/>
            </a:endParaRPr>
          </a:p>
        </p:txBody>
      </p:sp>
      <p:pic>
        <p:nvPicPr>
          <p:cNvPr id="290820" name="Picture 27" descr="T:\REFERENTIES\1. Referenties per land\China\_ China - Information\_CN-AM-Bird's Nest\2010.03.05\Birds Nest Bet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1125538"/>
            <a:ext cx="4751388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0822" name="Tijdelijke aanduiding voor tekst 6"/>
          <p:cNvSpPr>
            <a:spLocks noGrp="1"/>
          </p:cNvSpPr>
          <p:nvPr>
            <p:ph type="body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80975" lvl="1" indent="361950">
              <a:buFontTx/>
              <a:buChar char="•"/>
              <a:defRPr/>
            </a:pPr>
            <a:endParaRPr lang="en-GB" sz="1800" dirty="0">
              <a:latin typeface="Arial" pitchFamily="34" charset="0"/>
              <a:cs typeface="Arial" pitchFamily="34" charset="0"/>
            </a:endParaRPr>
          </a:p>
          <a:p>
            <a:pPr marL="180975" lvl="1" indent="361950">
              <a:buFontTx/>
              <a:buChar char="•"/>
              <a:defRPr/>
            </a:pPr>
            <a:r>
              <a:rPr lang="ru-RU" sz="1800" dirty="0">
                <a:latin typeface="+mj-lt"/>
                <a:cs typeface="Arial" pitchFamily="34" charset="0"/>
              </a:rPr>
              <a:t>Стадион «Птичье гнездо»</a:t>
            </a:r>
          </a:p>
          <a:p>
            <a:pPr marL="180975" lvl="1" indent="0">
              <a:buNone/>
              <a:defRPr/>
            </a:pPr>
            <a:r>
              <a:rPr lang="ru-RU" sz="1800" dirty="0">
                <a:latin typeface="+mj-lt"/>
                <a:cs typeface="Arial" pitchFamily="34" charset="0"/>
              </a:rPr>
              <a:t>     </a:t>
            </a:r>
            <a:r>
              <a:rPr lang="en-GB" sz="1800" dirty="0">
                <a:latin typeface="+mj-lt"/>
                <a:cs typeface="Arial" pitchFamily="34" charset="0"/>
              </a:rPr>
              <a:t>(</a:t>
            </a:r>
            <a:r>
              <a:rPr lang="ru-RU" sz="1800" dirty="0">
                <a:latin typeface="+mj-lt"/>
                <a:cs typeface="Arial" pitchFamily="34" charset="0"/>
              </a:rPr>
              <a:t>Китай</a:t>
            </a:r>
            <a:r>
              <a:rPr lang="en-GB" sz="1800" dirty="0">
                <a:latin typeface="+mj-lt"/>
                <a:cs typeface="Arial" pitchFamily="34" charset="0"/>
              </a:rPr>
              <a:t>)</a:t>
            </a:r>
          </a:p>
          <a:p>
            <a:pPr marL="180975" lvl="1" indent="361950">
              <a:buFont typeface="Arial" charset="0"/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В</a:t>
            </a:r>
            <a:r>
              <a:rPr lang="en-GB" sz="1400" dirty="0">
                <a:latin typeface="+mj-lt"/>
                <a:cs typeface="Arial" pitchFamily="34" charset="0"/>
              </a:rPr>
              <a:t> 2006</a:t>
            </a:r>
            <a:r>
              <a:rPr lang="ru-RU" sz="1400" dirty="0">
                <a:latin typeface="+mj-lt"/>
                <a:cs typeface="Arial" pitchFamily="34" charset="0"/>
              </a:rPr>
              <a:t> году</a:t>
            </a:r>
            <a:endParaRPr lang="en-GB" sz="1400" dirty="0">
              <a:latin typeface="+mj-lt"/>
              <a:cs typeface="Arial" pitchFamily="34" charset="0"/>
            </a:endParaRPr>
          </a:p>
          <a:p>
            <a:pPr marL="180975" lvl="1" indent="361950">
              <a:buFont typeface="Arial" charset="0"/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На особо важных частях</a:t>
            </a:r>
            <a:endParaRPr lang="en-GB" sz="1400" dirty="0">
              <a:latin typeface="+mj-lt"/>
              <a:cs typeface="Arial" pitchFamily="34" charset="0"/>
            </a:endParaRPr>
          </a:p>
          <a:p>
            <a:pPr marL="180975" lvl="1" indent="361950">
              <a:buFont typeface="Arial" charset="0"/>
              <a:buNone/>
              <a:defRPr/>
            </a:pP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US" sz="1400" dirty="0">
                <a:latin typeface="+mj-lt"/>
                <a:cs typeface="Arial" pitchFamily="34" charset="0"/>
              </a:rPr>
              <a:t> 2 x 40 </a:t>
            </a:r>
            <a:r>
              <a:rPr lang="ru-RU" sz="1400" dirty="0">
                <a:latin typeface="+mj-lt"/>
                <a:cs typeface="Arial" pitchFamily="34" charset="0"/>
              </a:rPr>
              <a:t>мкм</a:t>
            </a:r>
            <a:r>
              <a:rPr lang="en-US" sz="1400" dirty="0">
                <a:latin typeface="+mj-lt"/>
                <a:cs typeface="Arial" pitchFamily="34" charset="0"/>
              </a:rPr>
              <a:t> </a:t>
            </a:r>
            <a:r>
              <a:rPr lang="ru-RU" sz="1400" dirty="0">
                <a:latin typeface="+mj-lt"/>
                <a:cs typeface="Arial" pitchFamily="34" charset="0"/>
              </a:rPr>
              <a:t>ТСС</a:t>
            </a:r>
            <a:endParaRPr lang="en-US" sz="1400" dirty="0">
              <a:latin typeface="+mj-lt"/>
              <a:cs typeface="Arial" pitchFamily="34" charset="0"/>
            </a:endParaRPr>
          </a:p>
          <a:p>
            <a:pPr marL="180975" lvl="1" indent="361950">
              <a:buFont typeface="Arial" charset="0"/>
              <a:buNone/>
              <a:defRPr/>
            </a:pPr>
            <a:r>
              <a:rPr lang="en-US" sz="1400" dirty="0">
                <a:latin typeface="+mj-lt"/>
                <a:cs typeface="Arial" pitchFamily="34" charset="0"/>
              </a:rPr>
              <a:t>(+</a:t>
            </a:r>
            <a:r>
              <a:rPr lang="ru-RU" sz="1400" dirty="0">
                <a:latin typeface="+mj-lt"/>
                <a:cs typeface="Arial" pitchFamily="34" charset="0"/>
              </a:rPr>
              <a:t> герметик </a:t>
            </a:r>
            <a:r>
              <a:rPr lang="en-US" sz="1400" dirty="0">
                <a:latin typeface="+mj-lt"/>
                <a:cs typeface="Arial" pitchFamily="34" charset="0"/>
              </a:rPr>
              <a:t>+ </a:t>
            </a:r>
            <a:r>
              <a:rPr lang="ru-RU" sz="1400" dirty="0">
                <a:latin typeface="+mj-lt"/>
                <a:cs typeface="Arial" pitchFamily="34" charset="0"/>
              </a:rPr>
              <a:t>финишный слой</a:t>
            </a:r>
            <a:r>
              <a:rPr lang="en-US" sz="1400" dirty="0">
                <a:latin typeface="+mj-lt"/>
                <a:cs typeface="Arial" pitchFamily="34" charset="0"/>
              </a:rPr>
              <a:t>)</a:t>
            </a:r>
          </a:p>
          <a:p>
            <a:pPr marL="800100" lvl="1" indent="-342900">
              <a:defRPr/>
            </a:pPr>
            <a:endParaRPr lang="en-US" sz="1400" dirty="0">
              <a:latin typeface="+mj-lt"/>
              <a:cs typeface="Arial" pitchFamily="34" charset="0"/>
            </a:endParaRPr>
          </a:p>
          <a:p>
            <a:pPr marL="800100" lvl="1" indent="-342900">
              <a:defRPr/>
            </a:pPr>
            <a:endParaRPr lang="en-US" sz="1400" dirty="0">
              <a:latin typeface="+mj-lt"/>
              <a:cs typeface="Arial" pitchFamily="34" charset="0"/>
            </a:endParaRPr>
          </a:p>
          <a:p>
            <a:pPr marL="800100" lvl="1" indent="-342900">
              <a:defRPr/>
            </a:pPr>
            <a:endParaRPr lang="en-US" sz="1400" dirty="0">
              <a:latin typeface="+mj-lt"/>
              <a:cs typeface="Arial" pitchFamily="34" charset="0"/>
            </a:endParaRPr>
          </a:p>
          <a:p>
            <a:pPr marL="800100" lvl="1" indent="-342900">
              <a:defRPr/>
            </a:pPr>
            <a:endParaRPr lang="en-US" sz="1400" dirty="0">
              <a:latin typeface="+mj-lt"/>
              <a:cs typeface="Arial" pitchFamily="34" charset="0"/>
            </a:endParaRPr>
          </a:p>
          <a:p>
            <a:pPr marL="4040188" lvl="1" indent="266700">
              <a:buFontTx/>
              <a:buChar char="•"/>
              <a:defRPr/>
            </a:pPr>
            <a:r>
              <a:rPr lang="ru-RU" sz="1800" dirty="0">
                <a:latin typeface="+mj-lt"/>
                <a:cs typeface="Arial" pitchFamily="34" charset="0"/>
              </a:rPr>
              <a:t>Большой национальный театр в                           Пекине </a:t>
            </a:r>
            <a:r>
              <a:rPr lang="en-GB" sz="1800" dirty="0">
                <a:latin typeface="+mj-lt"/>
                <a:cs typeface="Arial" pitchFamily="34" charset="0"/>
              </a:rPr>
              <a:t>(</a:t>
            </a:r>
            <a:r>
              <a:rPr lang="ru-RU" sz="1800" dirty="0">
                <a:latin typeface="+mj-lt"/>
                <a:cs typeface="Arial" pitchFamily="34" charset="0"/>
              </a:rPr>
              <a:t>Китай</a:t>
            </a:r>
            <a:r>
              <a:rPr lang="en-GB" sz="1800" dirty="0">
                <a:latin typeface="+mj-lt"/>
                <a:cs typeface="Arial" pitchFamily="34" charset="0"/>
              </a:rPr>
              <a:t>)</a:t>
            </a:r>
            <a:endParaRPr lang="en-GB" dirty="0">
              <a:latin typeface="+mj-lt"/>
              <a:cs typeface="Arial" pitchFamily="34" charset="0"/>
            </a:endParaRPr>
          </a:p>
          <a:p>
            <a:pPr marL="4040188" lvl="1" indent="266700">
              <a:buFont typeface="Arial" charset="0"/>
              <a:buNone/>
              <a:defRPr/>
            </a:pPr>
            <a:r>
              <a:rPr lang="ru-RU" sz="1400" dirty="0">
                <a:latin typeface="+mj-lt"/>
                <a:cs typeface="Arial" pitchFamily="34" charset="0"/>
              </a:rPr>
              <a:t>В</a:t>
            </a:r>
            <a:r>
              <a:rPr lang="en-GB" sz="1400" dirty="0">
                <a:latin typeface="+mj-lt"/>
                <a:cs typeface="Arial" pitchFamily="34" charset="0"/>
              </a:rPr>
              <a:t> 2005</a:t>
            </a:r>
            <a:r>
              <a:rPr lang="ru-RU" sz="1400" dirty="0">
                <a:latin typeface="+mj-lt"/>
                <a:cs typeface="Arial" pitchFamily="34" charset="0"/>
              </a:rPr>
              <a:t> году</a:t>
            </a:r>
            <a:endParaRPr lang="en-GB" sz="1400" dirty="0">
              <a:latin typeface="+mj-lt"/>
              <a:cs typeface="Arial" pitchFamily="34" charset="0"/>
            </a:endParaRPr>
          </a:p>
          <a:p>
            <a:pPr marL="4040188" lvl="1" indent="266700">
              <a:buFont typeface="Arial" charset="0"/>
              <a:buNone/>
              <a:defRPr/>
            </a:pP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US" sz="1400" dirty="0">
                <a:latin typeface="+mj-lt"/>
                <a:cs typeface="Arial" pitchFamily="34" charset="0"/>
              </a:rPr>
              <a:t> </a:t>
            </a:r>
            <a:r>
              <a:rPr lang="ru-RU" sz="1400" dirty="0">
                <a:latin typeface="+mj-lt"/>
                <a:cs typeface="Arial" pitchFamily="34" charset="0"/>
              </a:rPr>
              <a:t>на подводных конструкциях аквариума</a:t>
            </a:r>
            <a:endParaRPr lang="en-US" sz="1400" dirty="0">
              <a:latin typeface="+mj-lt"/>
              <a:cs typeface="Arial" pitchFamily="34" charset="0"/>
            </a:endParaRPr>
          </a:p>
          <a:p>
            <a:pPr marL="4040188" lvl="1" indent="266700">
              <a:buFont typeface="Arial" charset="0"/>
              <a:buNone/>
              <a:defRPr/>
            </a:pPr>
            <a:r>
              <a:rPr lang="en-US" sz="1400" b="1" dirty="0">
                <a:solidFill>
                  <a:srgbClr val="4472C4">
                    <a:lumMod val="50000"/>
                  </a:srgbClr>
                </a:solidFill>
                <a:latin typeface="Franklin Gothic Medium" panose="020B0603020102020204" pitchFamily="34" charset="0"/>
              </a:rPr>
              <a:t>ZINGA</a:t>
            </a:r>
            <a:r>
              <a:rPr lang="en-US" sz="1400" dirty="0">
                <a:latin typeface="+mj-lt"/>
                <a:cs typeface="Arial" pitchFamily="34" charset="0"/>
              </a:rPr>
              <a:t> 2 x 60</a:t>
            </a:r>
            <a:r>
              <a:rPr lang="ru-RU" sz="1400" dirty="0">
                <a:latin typeface="+mj-lt"/>
                <a:cs typeface="Arial" pitchFamily="34" charset="0"/>
              </a:rPr>
              <a:t> мкм</a:t>
            </a:r>
            <a:r>
              <a:rPr lang="en-US" sz="1400" dirty="0">
                <a:latin typeface="+mj-lt"/>
                <a:cs typeface="Arial" pitchFamily="34" charset="0"/>
              </a:rPr>
              <a:t> </a:t>
            </a:r>
            <a:r>
              <a:rPr lang="ru-RU" sz="1400" dirty="0">
                <a:latin typeface="+mj-lt"/>
                <a:cs typeface="Arial" pitchFamily="34" charset="0"/>
              </a:rPr>
              <a:t>ТСС</a:t>
            </a:r>
            <a:endParaRPr lang="en-GB" sz="1400" dirty="0">
              <a:latin typeface="+mj-lt"/>
              <a:cs typeface="Arial" pitchFamily="34" charset="0"/>
            </a:endParaRPr>
          </a:p>
          <a:p>
            <a:pPr>
              <a:buFont typeface="Arial" charset="0"/>
              <a:buChar char="•"/>
              <a:defRPr/>
            </a:pPr>
            <a:endParaRPr lang="nl-BE" dirty="0">
              <a:latin typeface="+mj-lt"/>
            </a:endParaRPr>
          </a:p>
        </p:txBody>
      </p:sp>
      <p:pic>
        <p:nvPicPr>
          <p:cNvPr id="290823" name="Picture 10" descr="http://37.media.tumblr.com/tumblr_lzwl8uU8xe1r0i205o1_1280.jpg"/>
          <p:cNvPicPr>
            <a:picLocks noChangeArrowheads="1"/>
          </p:cNvPicPr>
          <p:nvPr/>
        </p:nvPicPr>
        <p:blipFill>
          <a:blip r:embed="rId3" cstate="print"/>
          <a:srcRect l="10416" r="2083"/>
          <a:stretch>
            <a:fillRect/>
          </a:stretch>
        </p:blipFill>
        <p:spPr bwMode="auto">
          <a:xfrm>
            <a:off x="539750" y="3573463"/>
            <a:ext cx="3384550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0" descr="T:\REFERENTIES\1. Referenties per land\China\_ China - Information\_CN-AM-MA-Theatre Beijing\2010.03.05\GD4705195@BEIJING,-CHINA---SEPT-36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3573463"/>
            <a:ext cx="3948113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el 5"/>
          <p:cNvSpPr txBox="1">
            <a:spLocks/>
          </p:cNvSpPr>
          <p:nvPr/>
        </p:nvSpPr>
        <p:spPr bwMode="auto">
          <a:xfrm>
            <a:off x="682812" y="718391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dirty="0">
                <a:latin typeface="+mj-lt"/>
              </a:rPr>
              <a:t>Инфраструктура</a:t>
            </a:r>
            <a:endParaRPr lang="nl-BE" dirty="0"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Titel 3"/>
          <p:cNvSpPr>
            <a:spLocks noGrp="1"/>
          </p:cNvSpPr>
          <p:nvPr>
            <p:ph type="title"/>
          </p:nvPr>
        </p:nvSpPr>
        <p:spPr bwMode="auto">
          <a:xfrm>
            <a:off x="785552" y="2636912"/>
            <a:ext cx="7761318" cy="730758"/>
          </a:xfrm>
          <a:noFill/>
          <a:ln>
            <a:miter lim="800000"/>
            <a:headEnd/>
            <a:tailEnd/>
          </a:ln>
        </p:spPr>
        <p:txBody>
          <a:bodyPr numCol="1" compatLnSpc="1">
            <a:prstTxWarp prst="textNoShape">
              <a:avLst/>
            </a:prstTxWarp>
          </a:bodyPr>
          <a:lstStyle/>
          <a:p>
            <a:r>
              <a:rPr lang="ru-RU" sz="5400" dirty="0">
                <a:latin typeface="+mj-lt"/>
              </a:rPr>
              <a:t>ООО «ЗИНГА»</a:t>
            </a:r>
            <a:br>
              <a:rPr lang="ru-RU" sz="5400" dirty="0">
                <a:latin typeface="+mj-lt"/>
              </a:rPr>
            </a:br>
            <a:r>
              <a:rPr lang="ru-RU" sz="2800" b="0" dirty="0">
                <a:solidFill>
                  <a:schemeClr val="tx1"/>
                </a:solidFill>
                <a:latin typeface="+mj-lt"/>
              </a:rPr>
              <a:t>Официальное представительство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Franklin Gothic Medium" panose="020B0603020102020204" pitchFamily="34" charset="0"/>
              </a:rPr>
              <a:t>ZINGA</a:t>
            </a:r>
            <a:r>
              <a:rPr lang="ru-RU" sz="2800" b="0" dirty="0">
                <a:solidFill>
                  <a:schemeClr val="tx1"/>
                </a:solidFill>
                <a:latin typeface="+mj-lt"/>
              </a:rPr>
              <a:t> </a:t>
            </a:r>
            <a:br>
              <a:rPr lang="ru-RU" sz="2800" b="0" dirty="0">
                <a:solidFill>
                  <a:schemeClr val="tx1"/>
                </a:solidFill>
                <a:latin typeface="+mj-lt"/>
              </a:rPr>
            </a:br>
            <a:r>
              <a:rPr lang="ru-RU" sz="2800" b="0" dirty="0">
                <a:solidFill>
                  <a:schemeClr val="tx1"/>
                </a:solidFill>
                <a:latin typeface="+mj-lt"/>
              </a:rPr>
              <a:t>в Российской Федерации, Республике Беларусь и Республике Казахстан</a:t>
            </a:r>
            <a:br>
              <a:rPr lang="ru-RU" sz="2800" b="0" dirty="0">
                <a:solidFill>
                  <a:schemeClr val="tx1"/>
                </a:solidFill>
                <a:latin typeface="+mj-lt"/>
              </a:rPr>
            </a:br>
            <a:endParaRPr lang="nl-BE" sz="2800" b="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itel 3"/>
          <p:cNvSpPr txBox="1">
            <a:spLocks/>
          </p:cNvSpPr>
          <p:nvPr/>
        </p:nvSpPr>
        <p:spPr bwMode="auto">
          <a:xfrm>
            <a:off x="683568" y="4797152"/>
            <a:ext cx="7761318" cy="73075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sz="2800" b="0" dirty="0">
                <a:solidFill>
                  <a:schemeClr val="tx1"/>
                </a:solidFill>
                <a:latin typeface="+mj-lt"/>
              </a:rPr>
              <a:t>127495, г. Москва, Дмитровское шоссе, д.163А, корп.2, БЦ «SK PLAZA»</a:t>
            </a:r>
          </a:p>
          <a:p>
            <a:endParaRPr lang="en-US" sz="2800" b="0" dirty="0">
              <a:latin typeface="+mj-lt"/>
            </a:endParaRPr>
          </a:p>
          <a:p>
            <a:r>
              <a:rPr lang="ru-RU" sz="2800" b="0" dirty="0">
                <a:solidFill>
                  <a:schemeClr val="tx1"/>
                </a:solidFill>
                <a:latin typeface="+mj-lt"/>
              </a:rPr>
              <a:t>Тел. +7(495)419-50-55</a:t>
            </a:r>
          </a:p>
          <a:p>
            <a:r>
              <a:rPr lang="en-US" sz="2800" b="0" dirty="0">
                <a:solidFill>
                  <a:schemeClr val="tx1"/>
                </a:solidFill>
                <a:latin typeface="+mj-lt"/>
              </a:rPr>
              <a:t>E-mail: </a:t>
            </a:r>
            <a:r>
              <a:rPr lang="en-US" sz="2800" b="0" u="sng" dirty="0">
                <a:solidFill>
                  <a:srgbClr val="00B0F0"/>
                </a:solidFill>
                <a:latin typeface="+mj-lt"/>
              </a:rPr>
              <a:t>info@zinga-russia.ru</a:t>
            </a:r>
            <a:endParaRPr lang="nl-BE" sz="2800" b="0" u="sng" dirty="0">
              <a:solidFill>
                <a:srgbClr val="00B0F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86613928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Titel 3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numCol="1" compatLnSpc="1">
            <a:prstTxWarp prst="textNoShape">
              <a:avLst/>
            </a:prstTxWarp>
          </a:bodyPr>
          <a:lstStyle/>
          <a:p>
            <a:r>
              <a:rPr lang="ru-RU" sz="4800" dirty="0">
                <a:latin typeface="+mj-lt"/>
              </a:rPr>
              <a:t>Спасибо за Ваше внимание!</a:t>
            </a:r>
            <a:endParaRPr lang="nl-BE" sz="4800" dirty="0">
              <a:latin typeface="+mj-lt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Afbeelding 7">
            <a:extLst>
              <a:ext uri="{FF2B5EF4-FFF2-40B4-BE49-F238E27FC236}">
                <a16:creationId xmlns:a16="http://schemas.microsoft.com/office/drawing/2014/main" xmlns="" id="{3286E897-BE73-4374-8DCF-B6D32FBA5E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7" t="7885" r="11106" b="5169"/>
          <a:stretch/>
        </p:blipFill>
        <p:spPr>
          <a:xfrm>
            <a:off x="4665994" y="4797152"/>
            <a:ext cx="2252191" cy="1847953"/>
          </a:xfrm>
          <a:prstGeom prst="rect">
            <a:avLst/>
          </a:prstGeom>
        </p:spPr>
      </p:pic>
      <p:sp>
        <p:nvSpPr>
          <p:cNvPr id="7" name="Titel 7"/>
          <p:cNvSpPr txBox="1">
            <a:spLocks/>
          </p:cNvSpPr>
          <p:nvPr/>
        </p:nvSpPr>
        <p:spPr bwMode="auto">
          <a:xfrm>
            <a:off x="1475656" y="764704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dirty="0">
                <a:latin typeface="+mj-lt"/>
                <a:cs typeface="Times New Roman" panose="02020603050405020304" pitchFamily="18" charset="0"/>
              </a:rPr>
              <a:t>Осторожно, контрафакт!</a:t>
            </a:r>
            <a:endParaRPr lang="nl-BE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ijdelijke aanduiding voor tekst 8"/>
          <p:cNvSpPr>
            <a:spLocks noGrp="1"/>
          </p:cNvSpPr>
          <p:nvPr>
            <p:ph type="body" sz="quarter" idx="10"/>
          </p:nvPr>
        </p:nvSpPr>
        <p:spPr>
          <a:xfrm>
            <a:off x="161259" y="1976546"/>
            <a:ext cx="3672403" cy="585472"/>
          </a:xfrm>
        </p:spPr>
        <p:txBody>
          <a:bodyPr tIns="180000" anchor="t"/>
          <a:lstStyle/>
          <a:p>
            <a:pPr algn="just">
              <a:spcBef>
                <a:spcPts val="0"/>
              </a:spcBef>
              <a:defRPr/>
            </a:pPr>
            <a:r>
              <a:rPr lang="ru-RU" sz="18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Не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оригинальная продукция 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ZINGA</a:t>
            </a:r>
            <a:endParaRPr lang="ru-RU" sz="1800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Tijdelijke aanduiding voor tekst 8">
            <a:extLst>
              <a:ext uri="{FF2B5EF4-FFF2-40B4-BE49-F238E27FC236}">
                <a16:creationId xmlns:a16="http://schemas.microsoft.com/office/drawing/2014/main" xmlns="" id="{CCDDC643-4D00-4B23-B41D-72601A1DD800}"/>
              </a:ext>
            </a:extLst>
          </p:cNvPr>
          <p:cNvSpPr txBox="1">
            <a:spLocks/>
          </p:cNvSpPr>
          <p:nvPr/>
        </p:nvSpPr>
        <p:spPr>
          <a:xfrm>
            <a:off x="4922185" y="1969968"/>
            <a:ext cx="3466239" cy="585472"/>
          </a:xfrm>
          <a:prstGeom prst="rect">
            <a:avLst/>
          </a:prstGeom>
        </p:spPr>
        <p:txBody>
          <a:bodyPr vert="horz" lIns="0" tIns="180000" rIns="0" bIns="0" anchor="t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23619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Оригинальная продукция 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ZINGA</a:t>
            </a:r>
            <a:endParaRPr lang="ru-RU" sz="1800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16AF206-E230-4E5B-9ED4-6D45C26BD8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725144"/>
            <a:ext cx="2585913" cy="1939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A26B31C-851E-42EB-B381-2D64972CB8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86" y="2420889"/>
            <a:ext cx="2430260" cy="3240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9B216A6B-AC0B-4D73-9E4A-1759E43CAD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843" y="2420888"/>
            <a:ext cx="2301720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BA98CAC5-AB6D-4221-9171-E48FF39D3FF1}"/>
              </a:ext>
            </a:extLst>
          </p:cNvPr>
          <p:cNvCxnSpPr/>
          <p:nvPr/>
        </p:nvCxnSpPr>
        <p:spPr>
          <a:xfrm>
            <a:off x="4711606" y="2562018"/>
            <a:ext cx="0" cy="334085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Afbeelding 6">
            <a:extLst>
              <a:ext uri="{FF2B5EF4-FFF2-40B4-BE49-F238E27FC236}">
                <a16:creationId xmlns:a16="http://schemas.microsoft.com/office/drawing/2014/main" xmlns="" id="{76D18B47-75C6-436F-9269-56495381345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4" t="7084" r="9417" b="5964"/>
          <a:stretch/>
        </p:blipFill>
        <p:spPr>
          <a:xfrm>
            <a:off x="5094626" y="3178275"/>
            <a:ext cx="1074955" cy="1389574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F906F1F1-C061-405D-B377-FC4EE4240FF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8" t="16173" r="34122" b="13918"/>
          <a:stretch/>
        </p:blipFill>
        <p:spPr>
          <a:xfrm rot="5400000">
            <a:off x="2895185" y="3196552"/>
            <a:ext cx="1512168" cy="13530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2284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7"/>
          <p:cNvSpPr txBox="1">
            <a:spLocks/>
          </p:cNvSpPr>
          <p:nvPr/>
        </p:nvSpPr>
        <p:spPr bwMode="auto">
          <a:xfrm>
            <a:off x="1475656" y="764704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dirty="0">
                <a:latin typeface="+mj-lt"/>
                <a:cs typeface="Times New Roman" panose="02020603050405020304" pitchFamily="18" charset="0"/>
              </a:rPr>
              <a:t>Осторожно, контрафакт!</a:t>
            </a:r>
            <a:endParaRPr lang="nl-BE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ijdelijke aanduiding voor tekst 8"/>
          <p:cNvSpPr>
            <a:spLocks noGrp="1"/>
          </p:cNvSpPr>
          <p:nvPr>
            <p:ph type="body" sz="quarter" idx="10"/>
          </p:nvPr>
        </p:nvSpPr>
        <p:spPr>
          <a:xfrm>
            <a:off x="3347864" y="1524691"/>
            <a:ext cx="3600400" cy="516350"/>
          </a:xfrm>
        </p:spPr>
        <p:txBody>
          <a:bodyPr tIns="180000" anchor="t"/>
          <a:lstStyle/>
          <a:p>
            <a:pPr algn="just">
              <a:spcBef>
                <a:spcPts val="0"/>
              </a:spcBef>
              <a:defRPr/>
            </a:pPr>
            <a:r>
              <a:rPr lang="ru-RU" sz="18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Сайты неоригинальной 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Franklin Gothic Medium" panose="020B0603020102020204" pitchFamily="34" charset="0"/>
                <a:cs typeface="Times New Roman" panose="02020603050405020304" pitchFamily="18" charset="0"/>
              </a:rPr>
              <a:t>ZINGA</a:t>
            </a:r>
            <a:r>
              <a:rPr lang="ru-RU" sz="18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1800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A66F1BD-FEC5-4B39-90DC-624CEAE2C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47" y="2109561"/>
            <a:ext cx="4432394" cy="301362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A808C29-0AFF-4FDF-89C4-C69728630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136" y="4237265"/>
            <a:ext cx="5508104" cy="21920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1D03841-79DF-4654-85BC-32AABCE052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886" y="2202351"/>
            <a:ext cx="4432394" cy="18508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2C72B4E-7DF6-4655-8A18-4FDA3A9AE0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47" y="4691604"/>
            <a:ext cx="4606779" cy="190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593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7"/>
          <p:cNvSpPr txBox="1">
            <a:spLocks/>
          </p:cNvSpPr>
          <p:nvPr/>
        </p:nvSpPr>
        <p:spPr bwMode="auto">
          <a:xfrm>
            <a:off x="1475656" y="764704"/>
            <a:ext cx="8083176" cy="382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 baseline="0">
                <a:solidFill>
                  <a:srgbClr val="2361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dirty="0">
                <a:latin typeface="+mj-lt"/>
                <a:cs typeface="Times New Roman" panose="02020603050405020304" pitchFamily="18" charset="0"/>
              </a:rPr>
              <a:t>Обновление бренда</a:t>
            </a:r>
            <a:endParaRPr lang="nl-BE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ijdelijke aanduiding voor tekst 8"/>
          <p:cNvSpPr>
            <a:spLocks noGrp="1"/>
          </p:cNvSpPr>
          <p:nvPr>
            <p:ph type="body" sz="quarter" idx="10"/>
          </p:nvPr>
        </p:nvSpPr>
        <p:spPr>
          <a:xfrm>
            <a:off x="107504" y="1969968"/>
            <a:ext cx="8946531" cy="738952"/>
          </a:xfrm>
        </p:spPr>
        <p:txBody>
          <a:bodyPr tIns="180000" anchor="t"/>
          <a:lstStyle/>
          <a:p>
            <a:pPr algn="just">
              <a:spcBef>
                <a:spcPts val="0"/>
              </a:spcBef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	В феврале 2014 года новые владельцы и управляющий состав </a:t>
            </a:r>
            <a:r>
              <a:rPr lang="en-US" sz="1800" b="1" dirty="0" err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Zingametall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провели</a:t>
            </a:r>
            <a:r>
              <a:rPr lang="en-US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масштабный </a:t>
            </a:r>
            <a:r>
              <a:rPr lang="ru-RU" sz="1800" dirty="0" err="1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ребрендинг</a:t>
            </a:r>
            <a:r>
              <a:rPr lang="ru-RU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компании:</a:t>
            </a:r>
          </a:p>
        </p:txBody>
      </p:sp>
      <p:sp>
        <p:nvSpPr>
          <p:cNvPr id="14" name="Tijdelijke aanduiding voor tekst 8"/>
          <p:cNvSpPr txBox="1">
            <a:spLocks/>
          </p:cNvSpPr>
          <p:nvPr/>
        </p:nvSpPr>
        <p:spPr>
          <a:xfrm>
            <a:off x="2783067" y="2765792"/>
            <a:ext cx="935396" cy="534458"/>
          </a:xfrm>
          <a:prstGeom prst="rect">
            <a:avLst/>
          </a:prstGeom>
        </p:spPr>
        <p:txBody>
          <a:bodyPr vert="horz" lIns="0" tIns="180000" rIns="0" bIns="0" anchor="t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23619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после</a:t>
            </a:r>
            <a:endParaRPr lang="nl-BE" sz="1800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6" name="Afbeelding 5" descr="Z - Zinga logo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82237" y="3369053"/>
            <a:ext cx="1115485" cy="1422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45" y="4856512"/>
            <a:ext cx="1393871" cy="1596825"/>
          </a:xfrm>
          <a:prstGeom prst="rect">
            <a:avLst/>
          </a:prstGeom>
        </p:spPr>
      </p:pic>
      <p:pic>
        <p:nvPicPr>
          <p:cNvPr id="10" name="Afbeelding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066" y="6040369"/>
            <a:ext cx="558395" cy="585472"/>
          </a:xfrm>
          <a:prstGeom prst="rect">
            <a:avLst/>
          </a:prstGeom>
        </p:spPr>
      </p:pic>
      <p:pic>
        <p:nvPicPr>
          <p:cNvPr id="12" name="Afbeelding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0" y="5683615"/>
            <a:ext cx="669031" cy="944852"/>
          </a:xfrm>
          <a:prstGeom prst="rect">
            <a:avLst/>
          </a:prstGeom>
        </p:spPr>
      </p:pic>
      <p:pic>
        <p:nvPicPr>
          <p:cNvPr id="13" name="Afbeelding 3" descr="ZINGA_LOGO_RGB.pn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642149" y="3357123"/>
            <a:ext cx="1217232" cy="1422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Afbeelding 7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7" t="7885" r="11106" b="5169"/>
          <a:stretch/>
        </p:blipFill>
        <p:spPr>
          <a:xfrm>
            <a:off x="2353328" y="4918565"/>
            <a:ext cx="1794874" cy="1472718"/>
          </a:xfrm>
          <a:prstGeom prst="rect">
            <a:avLst/>
          </a:prstGeom>
        </p:spPr>
      </p:pic>
      <p:pic>
        <p:nvPicPr>
          <p:cNvPr id="16" name="Afbeelding 5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935" y="6040369"/>
            <a:ext cx="733875" cy="635914"/>
          </a:xfrm>
          <a:prstGeom prst="rect">
            <a:avLst/>
          </a:prstGeom>
        </p:spPr>
      </p:pic>
      <p:pic>
        <p:nvPicPr>
          <p:cNvPr id="17" name="Afbeelding 6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4" t="7084" r="9417" b="5964"/>
          <a:stretch/>
        </p:blipFill>
        <p:spPr>
          <a:xfrm>
            <a:off x="3627694" y="5683615"/>
            <a:ext cx="778484" cy="1006332"/>
          </a:xfrm>
          <a:prstGeom prst="rect">
            <a:avLst/>
          </a:prstGeom>
        </p:spPr>
      </p:pic>
      <p:sp>
        <p:nvSpPr>
          <p:cNvPr id="18" name="Tijdelijke aanduiding voor tekst 8"/>
          <p:cNvSpPr txBox="1">
            <a:spLocks/>
          </p:cNvSpPr>
          <p:nvPr/>
        </p:nvSpPr>
        <p:spPr>
          <a:xfrm>
            <a:off x="799599" y="2765792"/>
            <a:ext cx="480760" cy="534458"/>
          </a:xfrm>
          <a:prstGeom prst="rect">
            <a:avLst/>
          </a:prstGeom>
        </p:spPr>
        <p:txBody>
          <a:bodyPr vert="horz" lIns="0" tIns="180000" rIns="0" bIns="0" anchor="t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23619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до</a:t>
            </a:r>
            <a:endParaRPr lang="nl-BE" sz="18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ijdelijke aanduiding voor tekst 8"/>
          <p:cNvSpPr txBox="1">
            <a:spLocks/>
          </p:cNvSpPr>
          <p:nvPr/>
        </p:nvSpPr>
        <p:spPr>
          <a:xfrm>
            <a:off x="4689624" y="2765792"/>
            <a:ext cx="4554043" cy="2948271"/>
          </a:xfrm>
          <a:prstGeom prst="rect">
            <a:avLst/>
          </a:prstGeom>
          <a:noFill/>
        </p:spPr>
        <p:txBody>
          <a:bodyPr vert="horz" lIns="0" tIns="180000" rIns="0" bIns="0" anchor="t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23619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Новый логотип бренда</a:t>
            </a:r>
          </a:p>
          <a:p>
            <a:pPr marL="285750" indent="-285750" algn="just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Видоизменённая тара и упаковка</a:t>
            </a:r>
          </a:p>
          <a:p>
            <a:pPr marL="285750" indent="-285750" algn="just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Обновлённая интернет-страница</a:t>
            </a:r>
          </a:p>
          <a:p>
            <a:pPr marL="285750" indent="-285750" algn="just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Расширенный ассортимент продукции</a:t>
            </a:r>
          </a:p>
          <a:p>
            <a:pPr marL="285750" indent="-285750" algn="just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Новые рекламные материалы</a:t>
            </a:r>
          </a:p>
          <a:p>
            <a:pPr marL="285750" indent="-285750" algn="just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Новые технические описания</a:t>
            </a:r>
          </a:p>
          <a:p>
            <a:pPr marL="285750" indent="-285750" algn="just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ru-RU" sz="1800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2123728" y="3163989"/>
            <a:ext cx="0" cy="334085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9942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2"/>
          <p:cNvSpPr>
            <a:spLocks noGrp="1"/>
          </p:cNvSpPr>
          <p:nvPr>
            <p:ph type="title"/>
          </p:nvPr>
        </p:nvSpPr>
        <p:spPr bwMode="auto">
          <a:xfrm>
            <a:off x="771122" y="3120860"/>
            <a:ext cx="7834995" cy="452156"/>
          </a:xfrm>
          <a:noFill/>
          <a:ln>
            <a:miter lim="800000"/>
            <a:headEnd/>
            <a:tailEnd/>
          </a:ln>
          <a:effectLst/>
        </p:spPr>
        <p:txBody>
          <a:bodyPr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5400" dirty="0">
                <a:latin typeface="+mj-lt"/>
              </a:rPr>
              <a:t>Как это работает?</a:t>
            </a:r>
            <a:endParaRPr lang="nl-BE" sz="5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245659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INGAMETALL_Powerpoint Templat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tantia/Franklin Gothic Book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/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ZINGAMETALL PowerPoint Template</Template>
  <TotalTime>5210</TotalTime>
  <Words>2319</Words>
  <Application>Microsoft Office PowerPoint</Application>
  <PresentationFormat>Экран (4:3)</PresentationFormat>
  <Paragraphs>552</Paragraphs>
  <Slides>59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59</vt:i4>
      </vt:variant>
    </vt:vector>
  </HeadingPairs>
  <TitlesOfParts>
    <vt:vector size="62" baseType="lpstr">
      <vt:lpstr>ZINGAMETALL_Powerpoint Template</vt:lpstr>
      <vt:lpstr>Acrobat Document</vt:lpstr>
      <vt:lpstr>Photo Editor Photo</vt:lpstr>
      <vt:lpstr>ZINGA</vt:lpstr>
      <vt:lpstr>ООО «ЗИНГА» Официальное представительство ZINGA  в Российской Федерации, Республике Беларусь и Республике Казахстан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это работает?</vt:lpstr>
      <vt:lpstr>Презентация PowerPoint</vt:lpstr>
      <vt:lpstr>Презентация PowerPoint</vt:lpstr>
      <vt:lpstr>Презентация PowerPoint</vt:lpstr>
      <vt:lpstr>Преимущества ZINGA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ZINGA в сравнении</vt:lpstr>
      <vt:lpstr>Презентация PowerPoint</vt:lpstr>
      <vt:lpstr>Презентация PowerPoint</vt:lpstr>
      <vt:lpstr>Презентация PowerPoint</vt:lpstr>
      <vt:lpstr>Тесты, сертификаты и заключения ZINGA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Проекты, выполненные с ZINGA</vt:lpstr>
      <vt:lpstr>Презентация PowerPoint</vt:lpstr>
      <vt:lpstr>Презентация PowerPoint</vt:lpstr>
      <vt:lpstr>Резервуары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Водные турбины</vt:lpstr>
      <vt:lpstr>Мосты</vt:lpstr>
      <vt:lpstr>Презентация PowerPoint</vt:lpstr>
      <vt:lpstr>Презентация PowerPoint</vt:lpstr>
      <vt:lpstr>Презентация PowerPoint</vt:lpstr>
      <vt:lpstr>ООО «ЗИНГА» Официальное представительство ZINGA  в Российской Федерации, Республике Беларусь и Республике Казахстан </vt:lpstr>
      <vt:lpstr>Спасибо за Ваше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Jos</dc:creator>
  <cp:lastModifiedBy>User</cp:lastModifiedBy>
  <cp:revision>410</cp:revision>
  <dcterms:created xsi:type="dcterms:W3CDTF">2013-12-18T10:18:27Z</dcterms:created>
  <dcterms:modified xsi:type="dcterms:W3CDTF">2018-05-15T10:06:18Z</dcterms:modified>
</cp:coreProperties>
</file>