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7" r:id="rId2"/>
    <p:sldId id="260" r:id="rId3"/>
    <p:sldId id="279" r:id="rId4"/>
    <p:sldId id="261" r:id="rId5"/>
    <p:sldId id="270" r:id="rId6"/>
    <p:sldId id="271" r:id="rId7"/>
    <p:sldId id="272" r:id="rId8"/>
    <p:sldId id="273" r:id="rId9"/>
    <p:sldId id="274" r:id="rId10"/>
    <p:sldId id="281" r:id="rId11"/>
    <p:sldId id="276" r:id="rId12"/>
    <p:sldId id="277" r:id="rId13"/>
    <p:sldId id="278" r:id="rId14"/>
    <p:sldId id="256" r:id="rId15"/>
  </p:sldIdLst>
  <p:sldSz cx="9144000" cy="6858000" type="overhead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liev" initials="v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5A1"/>
    <a:srgbClr val="00386B"/>
    <a:srgbClr val="FF9933"/>
    <a:srgbClr val="BDB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74" d="100"/>
          <a:sy n="74" d="100"/>
        </p:scale>
        <p:origin x="-129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175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9093E1-4F64-4D72-95F3-D5A22ABB384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85D812CF-8127-42EF-99E8-E808A42FD81E}">
      <dgm:prSet phldrT="[Текст]"/>
      <dgm:spPr/>
      <dgm:t>
        <a:bodyPr/>
        <a:lstStyle/>
        <a:p>
          <a:r>
            <a:rPr lang="ru-RU" dirty="0" smtClean="0"/>
            <a:t>Срок эксплуатации ТУ по паспорту</a:t>
          </a:r>
          <a:endParaRPr lang="ru-RU" dirty="0"/>
        </a:p>
      </dgm:t>
    </dgm:pt>
    <dgm:pt modelId="{8C64ACA6-900C-4E81-9BB7-5DCDF26E90CE}" type="parTrans" cxnId="{7EC6A93D-0B73-4524-935C-D449211923A1}">
      <dgm:prSet/>
      <dgm:spPr/>
      <dgm:t>
        <a:bodyPr/>
        <a:lstStyle/>
        <a:p>
          <a:endParaRPr lang="ru-RU"/>
        </a:p>
      </dgm:t>
    </dgm:pt>
    <dgm:pt modelId="{5030F4F0-142A-40F6-8580-B66F61826BCE}" type="sibTrans" cxnId="{7EC6A93D-0B73-4524-935C-D449211923A1}">
      <dgm:prSet/>
      <dgm:spPr/>
      <dgm:t>
        <a:bodyPr/>
        <a:lstStyle/>
        <a:p>
          <a:endParaRPr lang="ru-RU"/>
        </a:p>
      </dgm:t>
    </dgm:pt>
    <dgm:pt modelId="{EC1F5332-70C5-48EA-B582-F2C4FFA4CEE3}">
      <dgm:prSet phldrT="[Текст]"/>
      <dgm:spPr/>
      <dgm:t>
        <a:bodyPr/>
        <a:lstStyle/>
        <a:p>
          <a:r>
            <a:rPr lang="ru-RU" dirty="0" smtClean="0"/>
            <a:t>Предельный срок продления</a:t>
          </a:r>
          <a:endParaRPr lang="ru-RU" dirty="0"/>
        </a:p>
      </dgm:t>
    </dgm:pt>
    <dgm:pt modelId="{64A25A35-1052-485A-A466-6C30EEA44DDF}" type="parTrans" cxnId="{956F3B4C-EF77-4376-9EA0-3C46AD0D1B7D}">
      <dgm:prSet/>
      <dgm:spPr/>
      <dgm:t>
        <a:bodyPr/>
        <a:lstStyle/>
        <a:p>
          <a:endParaRPr lang="ru-RU"/>
        </a:p>
      </dgm:t>
    </dgm:pt>
    <dgm:pt modelId="{B557A0A1-3D7C-4213-B436-A3C5F9830AFD}" type="sibTrans" cxnId="{956F3B4C-EF77-4376-9EA0-3C46AD0D1B7D}">
      <dgm:prSet/>
      <dgm:spPr/>
      <dgm:t>
        <a:bodyPr/>
        <a:lstStyle/>
        <a:p>
          <a:endParaRPr lang="ru-RU"/>
        </a:p>
      </dgm:t>
    </dgm:pt>
    <dgm:pt modelId="{6E966069-E24B-4B71-8A5E-D89183500ACD}">
      <dgm:prSet phldrT="[Текст]"/>
      <dgm:spPr/>
      <dgm:t>
        <a:bodyPr/>
        <a:lstStyle/>
        <a:p>
          <a:r>
            <a:rPr lang="ru-RU" dirty="0" smtClean="0"/>
            <a:t>Замена, либо модернизация</a:t>
          </a:r>
          <a:endParaRPr lang="ru-RU" dirty="0"/>
        </a:p>
      </dgm:t>
    </dgm:pt>
    <dgm:pt modelId="{5394CE22-EF09-4D13-842C-C423B3547DD7}" type="parTrans" cxnId="{F98F712E-9D92-476F-86FF-3B55DFF4829D}">
      <dgm:prSet/>
      <dgm:spPr/>
      <dgm:t>
        <a:bodyPr/>
        <a:lstStyle/>
        <a:p>
          <a:endParaRPr lang="ru-RU"/>
        </a:p>
      </dgm:t>
    </dgm:pt>
    <dgm:pt modelId="{1D202F6D-7AF7-483D-B4F5-0908D92084A5}" type="sibTrans" cxnId="{F98F712E-9D92-476F-86FF-3B55DFF4829D}">
      <dgm:prSet/>
      <dgm:spPr/>
      <dgm:t>
        <a:bodyPr/>
        <a:lstStyle/>
        <a:p>
          <a:endParaRPr lang="ru-RU"/>
        </a:p>
      </dgm:t>
    </dgm:pt>
    <dgm:pt modelId="{72D992F0-C69A-4BCF-A617-A7442E4DD14E}">
      <dgm:prSet phldrT="[Текст]"/>
      <dgm:spPr/>
      <dgm:t>
        <a:bodyPr/>
        <a:lstStyle/>
        <a:p>
          <a:r>
            <a:rPr lang="ru-RU" dirty="0" smtClean="0"/>
            <a:t>Проведение ЭПБ </a:t>
          </a:r>
          <a:endParaRPr lang="en-US" dirty="0" smtClean="0"/>
        </a:p>
        <a:p>
          <a:r>
            <a:rPr lang="ru-RU" dirty="0" smtClean="0"/>
            <a:t>(либо ТД) с продлением срока</a:t>
          </a:r>
          <a:r>
            <a:rPr lang="en-US" dirty="0" smtClean="0"/>
            <a:t> n-</a:t>
          </a:r>
          <a:r>
            <a:rPr lang="ru-RU" dirty="0" smtClean="0"/>
            <a:t>раз</a:t>
          </a:r>
          <a:endParaRPr lang="ru-RU" dirty="0"/>
        </a:p>
      </dgm:t>
    </dgm:pt>
    <dgm:pt modelId="{C1395535-1FFE-4644-8D64-A9CDB00048D3}" type="parTrans" cxnId="{256BE865-5AC6-4FF7-B954-185DBC9AC85F}">
      <dgm:prSet/>
      <dgm:spPr/>
      <dgm:t>
        <a:bodyPr/>
        <a:lstStyle/>
        <a:p>
          <a:endParaRPr lang="ru-RU"/>
        </a:p>
      </dgm:t>
    </dgm:pt>
    <dgm:pt modelId="{008A6CC1-1F1F-45F9-9C8F-00B3AEE630EB}" type="sibTrans" cxnId="{256BE865-5AC6-4FF7-B954-185DBC9AC85F}">
      <dgm:prSet/>
      <dgm:spPr/>
      <dgm:t>
        <a:bodyPr/>
        <a:lstStyle/>
        <a:p>
          <a:endParaRPr lang="ru-RU"/>
        </a:p>
      </dgm:t>
    </dgm:pt>
    <dgm:pt modelId="{060C3C28-7765-44CD-9DF0-A584829917CE}" type="pres">
      <dgm:prSet presAssocID="{6B9093E1-4F64-4D72-95F3-D5A22ABB3840}" presName="Name0" presStyleCnt="0">
        <dgm:presLayoutVars>
          <dgm:dir/>
          <dgm:resizeHandles val="exact"/>
        </dgm:presLayoutVars>
      </dgm:prSet>
      <dgm:spPr/>
    </dgm:pt>
    <dgm:pt modelId="{7012D8D6-1C35-4DE2-A3B3-CA2A8E84CFD9}" type="pres">
      <dgm:prSet presAssocID="{85D812CF-8127-42EF-99E8-E808A42FD81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D0426E-F166-431D-9F91-71D3C981CDCF}" type="pres">
      <dgm:prSet presAssocID="{5030F4F0-142A-40F6-8580-B66F61826BCE}" presName="sibTrans" presStyleLbl="sibTrans2D1" presStyleIdx="0" presStyleCnt="3"/>
      <dgm:spPr/>
      <dgm:t>
        <a:bodyPr/>
        <a:lstStyle/>
        <a:p>
          <a:endParaRPr lang="ru-RU"/>
        </a:p>
      </dgm:t>
    </dgm:pt>
    <dgm:pt modelId="{7760E592-9B62-4584-A718-7FF15BBAD0DB}" type="pres">
      <dgm:prSet presAssocID="{5030F4F0-142A-40F6-8580-B66F61826BCE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3041D169-FEB9-40E3-BA97-E0114C47120B}" type="pres">
      <dgm:prSet presAssocID="{72D992F0-C69A-4BCF-A617-A7442E4DD14E}" presName="node" presStyleLbl="node1" presStyleIdx="1" presStyleCnt="4" custScaleY="2137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CF5453-D80E-42CF-A612-3B105A94A96D}" type="pres">
      <dgm:prSet presAssocID="{008A6CC1-1F1F-45F9-9C8F-00B3AEE630EB}" presName="sibTrans" presStyleLbl="sibTrans2D1" presStyleIdx="1" presStyleCnt="3"/>
      <dgm:spPr/>
      <dgm:t>
        <a:bodyPr/>
        <a:lstStyle/>
        <a:p>
          <a:endParaRPr lang="ru-RU"/>
        </a:p>
      </dgm:t>
    </dgm:pt>
    <dgm:pt modelId="{FEFC943A-C510-4D30-BAB8-27EA423EF21E}" type="pres">
      <dgm:prSet presAssocID="{008A6CC1-1F1F-45F9-9C8F-00B3AEE630EB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B37AFE8C-44B2-46FB-A755-ECD40BF98194}" type="pres">
      <dgm:prSet presAssocID="{EC1F5332-70C5-48EA-B582-F2C4FFA4CEE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51A1B1-3628-42FE-BD6D-31E089B01584}" type="pres">
      <dgm:prSet presAssocID="{B557A0A1-3D7C-4213-B436-A3C5F9830AFD}" presName="sibTrans" presStyleLbl="sibTrans2D1" presStyleIdx="2" presStyleCnt="3"/>
      <dgm:spPr/>
      <dgm:t>
        <a:bodyPr/>
        <a:lstStyle/>
        <a:p>
          <a:endParaRPr lang="ru-RU"/>
        </a:p>
      </dgm:t>
    </dgm:pt>
    <dgm:pt modelId="{C7C4C964-E70A-4717-916B-E3B423AD1F63}" type="pres">
      <dgm:prSet presAssocID="{B557A0A1-3D7C-4213-B436-A3C5F9830AFD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B470B8F9-21D5-4DBD-9476-16996DC49215}" type="pres">
      <dgm:prSet presAssocID="{6E966069-E24B-4B71-8A5E-D89183500AC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9E29B0-6F05-4929-BB73-77F99279ADED}" type="presOf" srcId="{B557A0A1-3D7C-4213-B436-A3C5F9830AFD}" destId="{C7C4C964-E70A-4717-916B-E3B423AD1F63}" srcOrd="1" destOrd="0" presId="urn:microsoft.com/office/officeart/2005/8/layout/process1"/>
    <dgm:cxn modelId="{BE21054B-C831-4852-8371-0C768F038CE5}" type="presOf" srcId="{008A6CC1-1F1F-45F9-9C8F-00B3AEE630EB}" destId="{FEFC943A-C510-4D30-BAB8-27EA423EF21E}" srcOrd="1" destOrd="0" presId="urn:microsoft.com/office/officeart/2005/8/layout/process1"/>
    <dgm:cxn modelId="{4FBE8ED3-08CE-47C0-9B04-606F4C858EC4}" type="presOf" srcId="{6E966069-E24B-4B71-8A5E-D89183500ACD}" destId="{B470B8F9-21D5-4DBD-9476-16996DC49215}" srcOrd="0" destOrd="0" presId="urn:microsoft.com/office/officeart/2005/8/layout/process1"/>
    <dgm:cxn modelId="{51730653-B1AC-4DCD-935F-9863185E31DD}" type="presOf" srcId="{EC1F5332-70C5-48EA-B582-F2C4FFA4CEE3}" destId="{B37AFE8C-44B2-46FB-A755-ECD40BF98194}" srcOrd="0" destOrd="0" presId="urn:microsoft.com/office/officeart/2005/8/layout/process1"/>
    <dgm:cxn modelId="{394E23B9-5C67-4A32-B832-7CD4226F16A0}" type="presOf" srcId="{6B9093E1-4F64-4D72-95F3-D5A22ABB3840}" destId="{060C3C28-7765-44CD-9DF0-A584829917CE}" srcOrd="0" destOrd="0" presId="urn:microsoft.com/office/officeart/2005/8/layout/process1"/>
    <dgm:cxn modelId="{A75C96A6-FE42-45E5-9800-DCD4CCF5BA2F}" type="presOf" srcId="{5030F4F0-142A-40F6-8580-B66F61826BCE}" destId="{EAD0426E-F166-431D-9F91-71D3C981CDCF}" srcOrd="0" destOrd="0" presId="urn:microsoft.com/office/officeart/2005/8/layout/process1"/>
    <dgm:cxn modelId="{1421E3F5-FBD2-44BD-832C-6E0FBC460118}" type="presOf" srcId="{5030F4F0-142A-40F6-8580-B66F61826BCE}" destId="{7760E592-9B62-4584-A718-7FF15BBAD0DB}" srcOrd="1" destOrd="0" presId="urn:microsoft.com/office/officeart/2005/8/layout/process1"/>
    <dgm:cxn modelId="{B3706B3B-9489-42D0-86E0-E58C30F19D5D}" type="presOf" srcId="{72D992F0-C69A-4BCF-A617-A7442E4DD14E}" destId="{3041D169-FEB9-40E3-BA97-E0114C47120B}" srcOrd="0" destOrd="0" presId="urn:microsoft.com/office/officeart/2005/8/layout/process1"/>
    <dgm:cxn modelId="{7EC6A93D-0B73-4524-935C-D449211923A1}" srcId="{6B9093E1-4F64-4D72-95F3-D5A22ABB3840}" destId="{85D812CF-8127-42EF-99E8-E808A42FD81E}" srcOrd="0" destOrd="0" parTransId="{8C64ACA6-900C-4E81-9BB7-5DCDF26E90CE}" sibTransId="{5030F4F0-142A-40F6-8580-B66F61826BCE}"/>
    <dgm:cxn modelId="{B1EA3762-67A3-437B-B82B-616642B06DE5}" type="presOf" srcId="{B557A0A1-3D7C-4213-B436-A3C5F9830AFD}" destId="{DA51A1B1-3628-42FE-BD6D-31E089B01584}" srcOrd="0" destOrd="0" presId="urn:microsoft.com/office/officeart/2005/8/layout/process1"/>
    <dgm:cxn modelId="{256BE865-5AC6-4FF7-B954-185DBC9AC85F}" srcId="{6B9093E1-4F64-4D72-95F3-D5A22ABB3840}" destId="{72D992F0-C69A-4BCF-A617-A7442E4DD14E}" srcOrd="1" destOrd="0" parTransId="{C1395535-1FFE-4644-8D64-A9CDB00048D3}" sibTransId="{008A6CC1-1F1F-45F9-9C8F-00B3AEE630EB}"/>
    <dgm:cxn modelId="{956F3B4C-EF77-4376-9EA0-3C46AD0D1B7D}" srcId="{6B9093E1-4F64-4D72-95F3-D5A22ABB3840}" destId="{EC1F5332-70C5-48EA-B582-F2C4FFA4CEE3}" srcOrd="2" destOrd="0" parTransId="{64A25A35-1052-485A-A466-6C30EEA44DDF}" sibTransId="{B557A0A1-3D7C-4213-B436-A3C5F9830AFD}"/>
    <dgm:cxn modelId="{F98F712E-9D92-476F-86FF-3B55DFF4829D}" srcId="{6B9093E1-4F64-4D72-95F3-D5A22ABB3840}" destId="{6E966069-E24B-4B71-8A5E-D89183500ACD}" srcOrd="3" destOrd="0" parTransId="{5394CE22-EF09-4D13-842C-C423B3547DD7}" sibTransId="{1D202F6D-7AF7-483D-B4F5-0908D92084A5}"/>
    <dgm:cxn modelId="{6B882D34-11BA-4C73-B631-5E11B097D2BE}" type="presOf" srcId="{85D812CF-8127-42EF-99E8-E808A42FD81E}" destId="{7012D8D6-1C35-4DE2-A3B3-CA2A8E84CFD9}" srcOrd="0" destOrd="0" presId="urn:microsoft.com/office/officeart/2005/8/layout/process1"/>
    <dgm:cxn modelId="{7C7B2CC6-FBFD-41AE-B2AB-44A78C174A7F}" type="presOf" srcId="{008A6CC1-1F1F-45F9-9C8F-00B3AEE630EB}" destId="{99CF5453-D80E-42CF-A612-3B105A94A96D}" srcOrd="0" destOrd="0" presId="urn:microsoft.com/office/officeart/2005/8/layout/process1"/>
    <dgm:cxn modelId="{EF4679B3-718D-48D6-B2E4-64CB4026BC30}" type="presParOf" srcId="{060C3C28-7765-44CD-9DF0-A584829917CE}" destId="{7012D8D6-1C35-4DE2-A3B3-CA2A8E84CFD9}" srcOrd="0" destOrd="0" presId="urn:microsoft.com/office/officeart/2005/8/layout/process1"/>
    <dgm:cxn modelId="{10ADDA5F-BDED-4C5C-8BE4-3421CEEDBAF5}" type="presParOf" srcId="{060C3C28-7765-44CD-9DF0-A584829917CE}" destId="{EAD0426E-F166-431D-9F91-71D3C981CDCF}" srcOrd="1" destOrd="0" presId="urn:microsoft.com/office/officeart/2005/8/layout/process1"/>
    <dgm:cxn modelId="{342F08FC-7AF5-4539-B3A7-933EAC5EDD71}" type="presParOf" srcId="{EAD0426E-F166-431D-9F91-71D3C981CDCF}" destId="{7760E592-9B62-4584-A718-7FF15BBAD0DB}" srcOrd="0" destOrd="0" presId="urn:microsoft.com/office/officeart/2005/8/layout/process1"/>
    <dgm:cxn modelId="{03C33109-75B5-40A0-8C83-91D6F67F0BFE}" type="presParOf" srcId="{060C3C28-7765-44CD-9DF0-A584829917CE}" destId="{3041D169-FEB9-40E3-BA97-E0114C47120B}" srcOrd="2" destOrd="0" presId="urn:microsoft.com/office/officeart/2005/8/layout/process1"/>
    <dgm:cxn modelId="{CC25B898-A957-471B-AD90-2B8DA56FA61B}" type="presParOf" srcId="{060C3C28-7765-44CD-9DF0-A584829917CE}" destId="{99CF5453-D80E-42CF-A612-3B105A94A96D}" srcOrd="3" destOrd="0" presId="urn:microsoft.com/office/officeart/2005/8/layout/process1"/>
    <dgm:cxn modelId="{214DB868-475E-415D-9FC1-4B651672FFDD}" type="presParOf" srcId="{99CF5453-D80E-42CF-A612-3B105A94A96D}" destId="{FEFC943A-C510-4D30-BAB8-27EA423EF21E}" srcOrd="0" destOrd="0" presId="urn:microsoft.com/office/officeart/2005/8/layout/process1"/>
    <dgm:cxn modelId="{45709034-7627-48A4-80E5-43C050EB3E46}" type="presParOf" srcId="{060C3C28-7765-44CD-9DF0-A584829917CE}" destId="{B37AFE8C-44B2-46FB-A755-ECD40BF98194}" srcOrd="4" destOrd="0" presId="urn:microsoft.com/office/officeart/2005/8/layout/process1"/>
    <dgm:cxn modelId="{CA88737D-6C47-466B-ADC0-8C3CB7DB89D3}" type="presParOf" srcId="{060C3C28-7765-44CD-9DF0-A584829917CE}" destId="{DA51A1B1-3628-42FE-BD6D-31E089B01584}" srcOrd="5" destOrd="0" presId="urn:microsoft.com/office/officeart/2005/8/layout/process1"/>
    <dgm:cxn modelId="{9BECCE0C-02AB-40EA-A7E9-061FDD54988E}" type="presParOf" srcId="{DA51A1B1-3628-42FE-BD6D-31E089B01584}" destId="{C7C4C964-E70A-4717-916B-E3B423AD1F63}" srcOrd="0" destOrd="0" presId="urn:microsoft.com/office/officeart/2005/8/layout/process1"/>
    <dgm:cxn modelId="{9C83A1F1-6484-48CE-91D5-40131D7C4817}" type="presParOf" srcId="{060C3C28-7765-44CD-9DF0-A584829917CE}" destId="{B470B8F9-21D5-4DBD-9476-16996DC49215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0AC9AD-EAC0-4C93-83B4-3113DD3C79B9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895CA6DD-8546-418A-92BD-8C5874FC8383}">
      <dgm:prSet phldrT="[Текст]"/>
      <dgm:spPr/>
      <dgm:t>
        <a:bodyPr/>
        <a:lstStyle/>
        <a:p>
          <a:r>
            <a:rPr lang="ru-RU" dirty="0" smtClean="0"/>
            <a:t>Качество ЭПБ и ТД</a:t>
          </a:r>
          <a:endParaRPr lang="ru-RU" dirty="0"/>
        </a:p>
      </dgm:t>
    </dgm:pt>
    <dgm:pt modelId="{A47625D9-F7E0-407F-A496-F8E83EA913CB}" type="parTrans" cxnId="{792F8418-7DC0-4B07-A521-89C223DE1C65}">
      <dgm:prSet/>
      <dgm:spPr/>
      <dgm:t>
        <a:bodyPr/>
        <a:lstStyle/>
        <a:p>
          <a:endParaRPr lang="ru-RU"/>
        </a:p>
      </dgm:t>
    </dgm:pt>
    <dgm:pt modelId="{78642A5C-6DEC-46E1-AC7A-CC71A0BE0829}" type="sibTrans" cxnId="{792F8418-7DC0-4B07-A521-89C223DE1C65}">
      <dgm:prSet/>
      <dgm:spPr/>
      <dgm:t>
        <a:bodyPr/>
        <a:lstStyle/>
        <a:p>
          <a:endParaRPr lang="ru-RU"/>
        </a:p>
      </dgm:t>
    </dgm:pt>
    <dgm:pt modelId="{8B1CECC5-83B2-4699-AE1C-3D3FA24EAC76}">
      <dgm:prSet phldrT="[Текст]"/>
      <dgm:spPr/>
      <dgm:t>
        <a:bodyPr/>
        <a:lstStyle/>
        <a:p>
          <a:r>
            <a:rPr lang="ru-RU" dirty="0" smtClean="0"/>
            <a:t>Стоимость работ</a:t>
          </a:r>
          <a:endParaRPr lang="ru-RU" dirty="0"/>
        </a:p>
      </dgm:t>
    </dgm:pt>
    <dgm:pt modelId="{811C5255-AC85-488D-837C-2BC32063CF1F}" type="parTrans" cxnId="{04729DD5-DAA0-424F-8A7E-3FCF5F6CDF92}">
      <dgm:prSet/>
      <dgm:spPr/>
      <dgm:t>
        <a:bodyPr/>
        <a:lstStyle/>
        <a:p>
          <a:endParaRPr lang="ru-RU"/>
        </a:p>
      </dgm:t>
    </dgm:pt>
    <dgm:pt modelId="{B78F4FD3-9C0B-4A31-A592-071681DD29F4}" type="sibTrans" cxnId="{04729DD5-DAA0-424F-8A7E-3FCF5F6CDF92}">
      <dgm:prSet/>
      <dgm:spPr/>
      <dgm:t>
        <a:bodyPr/>
        <a:lstStyle/>
        <a:p>
          <a:endParaRPr lang="ru-RU"/>
        </a:p>
      </dgm:t>
    </dgm:pt>
    <dgm:pt modelId="{EAF45419-7006-4286-B1C4-0655344D1E71}">
      <dgm:prSet phldrT="[Текст]"/>
      <dgm:spPr/>
      <dgm:t>
        <a:bodyPr/>
        <a:lstStyle/>
        <a:p>
          <a:r>
            <a:rPr lang="ru-RU" dirty="0" smtClean="0"/>
            <a:t>Уровень квалификации экспертной организации</a:t>
          </a:r>
          <a:endParaRPr lang="ru-RU" dirty="0"/>
        </a:p>
      </dgm:t>
    </dgm:pt>
    <dgm:pt modelId="{5864D360-FCE9-4261-A035-1545BFA8C3F1}" type="parTrans" cxnId="{E4B31A3A-9DAD-4574-A338-BB69D32A2C44}">
      <dgm:prSet/>
      <dgm:spPr/>
      <dgm:t>
        <a:bodyPr/>
        <a:lstStyle/>
        <a:p>
          <a:endParaRPr lang="ru-RU"/>
        </a:p>
      </dgm:t>
    </dgm:pt>
    <dgm:pt modelId="{D3E4E4C4-6EF5-4078-8023-9A9787A0C670}" type="sibTrans" cxnId="{E4B31A3A-9DAD-4574-A338-BB69D32A2C44}">
      <dgm:prSet/>
      <dgm:spPr/>
      <dgm:t>
        <a:bodyPr/>
        <a:lstStyle/>
        <a:p>
          <a:endParaRPr lang="ru-RU"/>
        </a:p>
      </dgm:t>
    </dgm:pt>
    <dgm:pt modelId="{37086D62-5F12-4803-84BB-839380BF840A}" type="pres">
      <dgm:prSet presAssocID="{730AC9AD-EAC0-4C93-83B4-3113DD3C79B9}" presName="compositeShape" presStyleCnt="0">
        <dgm:presLayoutVars>
          <dgm:chMax val="7"/>
          <dgm:dir/>
          <dgm:resizeHandles val="exact"/>
        </dgm:presLayoutVars>
      </dgm:prSet>
      <dgm:spPr/>
    </dgm:pt>
    <dgm:pt modelId="{F107B878-10A6-4908-9D45-848EF68DEBB7}" type="pres">
      <dgm:prSet presAssocID="{895CA6DD-8546-418A-92BD-8C5874FC8383}" presName="circ1" presStyleLbl="vennNode1" presStyleIdx="0" presStyleCnt="3"/>
      <dgm:spPr/>
      <dgm:t>
        <a:bodyPr/>
        <a:lstStyle/>
        <a:p>
          <a:endParaRPr lang="ru-RU"/>
        </a:p>
      </dgm:t>
    </dgm:pt>
    <dgm:pt modelId="{7CB45327-5C12-4E8B-80C7-ED4825A0041B}" type="pres">
      <dgm:prSet presAssocID="{895CA6DD-8546-418A-92BD-8C5874FC838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6EF05C-8D3B-486B-9F78-531250C8322C}" type="pres">
      <dgm:prSet presAssocID="{8B1CECC5-83B2-4699-AE1C-3D3FA24EAC76}" presName="circ2" presStyleLbl="vennNode1" presStyleIdx="1" presStyleCnt="3"/>
      <dgm:spPr/>
      <dgm:t>
        <a:bodyPr/>
        <a:lstStyle/>
        <a:p>
          <a:endParaRPr lang="ru-RU"/>
        </a:p>
      </dgm:t>
    </dgm:pt>
    <dgm:pt modelId="{E582AE50-062A-423B-A60D-534AD85E79E5}" type="pres">
      <dgm:prSet presAssocID="{8B1CECC5-83B2-4699-AE1C-3D3FA24EAC7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B07EA1-803D-4044-8654-63F85FC44117}" type="pres">
      <dgm:prSet presAssocID="{EAF45419-7006-4286-B1C4-0655344D1E71}" presName="circ3" presStyleLbl="vennNode1" presStyleIdx="2" presStyleCnt="3"/>
      <dgm:spPr/>
      <dgm:t>
        <a:bodyPr/>
        <a:lstStyle/>
        <a:p>
          <a:endParaRPr lang="ru-RU"/>
        </a:p>
      </dgm:t>
    </dgm:pt>
    <dgm:pt modelId="{7F10B13A-1EAC-49C8-AFCC-4DC25C3A2E9C}" type="pres">
      <dgm:prSet presAssocID="{EAF45419-7006-4286-B1C4-0655344D1E7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2F8418-7DC0-4B07-A521-89C223DE1C65}" srcId="{730AC9AD-EAC0-4C93-83B4-3113DD3C79B9}" destId="{895CA6DD-8546-418A-92BD-8C5874FC8383}" srcOrd="0" destOrd="0" parTransId="{A47625D9-F7E0-407F-A496-F8E83EA913CB}" sibTransId="{78642A5C-6DEC-46E1-AC7A-CC71A0BE0829}"/>
    <dgm:cxn modelId="{79C5DB4A-3095-4E34-8672-7EB86E77F5A1}" type="presOf" srcId="{895CA6DD-8546-418A-92BD-8C5874FC8383}" destId="{7CB45327-5C12-4E8B-80C7-ED4825A0041B}" srcOrd="1" destOrd="0" presId="urn:microsoft.com/office/officeart/2005/8/layout/venn1"/>
    <dgm:cxn modelId="{E4B31A3A-9DAD-4574-A338-BB69D32A2C44}" srcId="{730AC9AD-EAC0-4C93-83B4-3113DD3C79B9}" destId="{EAF45419-7006-4286-B1C4-0655344D1E71}" srcOrd="2" destOrd="0" parTransId="{5864D360-FCE9-4261-A035-1545BFA8C3F1}" sibTransId="{D3E4E4C4-6EF5-4078-8023-9A9787A0C670}"/>
    <dgm:cxn modelId="{D39E2106-34FF-400C-8013-4BEDD5879C84}" type="presOf" srcId="{8B1CECC5-83B2-4699-AE1C-3D3FA24EAC76}" destId="{E582AE50-062A-423B-A60D-534AD85E79E5}" srcOrd="1" destOrd="0" presId="urn:microsoft.com/office/officeart/2005/8/layout/venn1"/>
    <dgm:cxn modelId="{CA22AC43-D9C3-4CB0-BB1A-57D8C5A0A15F}" type="presOf" srcId="{EAF45419-7006-4286-B1C4-0655344D1E71}" destId="{7DB07EA1-803D-4044-8654-63F85FC44117}" srcOrd="0" destOrd="0" presId="urn:microsoft.com/office/officeart/2005/8/layout/venn1"/>
    <dgm:cxn modelId="{5A17B616-790D-4163-9583-6871CC65E630}" type="presOf" srcId="{895CA6DD-8546-418A-92BD-8C5874FC8383}" destId="{F107B878-10A6-4908-9D45-848EF68DEBB7}" srcOrd="0" destOrd="0" presId="urn:microsoft.com/office/officeart/2005/8/layout/venn1"/>
    <dgm:cxn modelId="{04729DD5-DAA0-424F-8A7E-3FCF5F6CDF92}" srcId="{730AC9AD-EAC0-4C93-83B4-3113DD3C79B9}" destId="{8B1CECC5-83B2-4699-AE1C-3D3FA24EAC76}" srcOrd="1" destOrd="0" parTransId="{811C5255-AC85-488D-837C-2BC32063CF1F}" sibTransId="{B78F4FD3-9C0B-4A31-A592-071681DD29F4}"/>
    <dgm:cxn modelId="{FBE2B758-87AF-4F92-A476-4D4C521DDDBD}" type="presOf" srcId="{EAF45419-7006-4286-B1C4-0655344D1E71}" destId="{7F10B13A-1EAC-49C8-AFCC-4DC25C3A2E9C}" srcOrd="1" destOrd="0" presId="urn:microsoft.com/office/officeart/2005/8/layout/venn1"/>
    <dgm:cxn modelId="{C79F00BF-D9A8-4597-9381-DB4F00EAA855}" type="presOf" srcId="{8B1CECC5-83B2-4699-AE1C-3D3FA24EAC76}" destId="{D16EF05C-8D3B-486B-9F78-531250C8322C}" srcOrd="0" destOrd="0" presId="urn:microsoft.com/office/officeart/2005/8/layout/venn1"/>
    <dgm:cxn modelId="{C13245C1-250D-4087-AF72-399408057E8E}" type="presOf" srcId="{730AC9AD-EAC0-4C93-83B4-3113DD3C79B9}" destId="{37086D62-5F12-4803-84BB-839380BF840A}" srcOrd="0" destOrd="0" presId="urn:microsoft.com/office/officeart/2005/8/layout/venn1"/>
    <dgm:cxn modelId="{D63AFF61-69FE-4A1F-A630-0EF201695059}" type="presParOf" srcId="{37086D62-5F12-4803-84BB-839380BF840A}" destId="{F107B878-10A6-4908-9D45-848EF68DEBB7}" srcOrd="0" destOrd="0" presId="urn:microsoft.com/office/officeart/2005/8/layout/venn1"/>
    <dgm:cxn modelId="{AF40C7EC-DDD9-4A81-93A9-A1BC8E3293EE}" type="presParOf" srcId="{37086D62-5F12-4803-84BB-839380BF840A}" destId="{7CB45327-5C12-4E8B-80C7-ED4825A0041B}" srcOrd="1" destOrd="0" presId="urn:microsoft.com/office/officeart/2005/8/layout/venn1"/>
    <dgm:cxn modelId="{B72C5DF9-6C65-4A1A-AB56-BBCEB378D656}" type="presParOf" srcId="{37086D62-5F12-4803-84BB-839380BF840A}" destId="{D16EF05C-8D3B-486B-9F78-531250C8322C}" srcOrd="2" destOrd="0" presId="urn:microsoft.com/office/officeart/2005/8/layout/venn1"/>
    <dgm:cxn modelId="{8EBECC11-EF96-4A02-95A5-AA09FC4212BB}" type="presParOf" srcId="{37086D62-5F12-4803-84BB-839380BF840A}" destId="{E582AE50-062A-423B-A60D-534AD85E79E5}" srcOrd="3" destOrd="0" presId="urn:microsoft.com/office/officeart/2005/8/layout/venn1"/>
    <dgm:cxn modelId="{159CD41F-DF45-4054-A059-A0CADF824054}" type="presParOf" srcId="{37086D62-5F12-4803-84BB-839380BF840A}" destId="{7DB07EA1-803D-4044-8654-63F85FC44117}" srcOrd="4" destOrd="0" presId="urn:microsoft.com/office/officeart/2005/8/layout/venn1"/>
    <dgm:cxn modelId="{BE4CB5FA-29B7-43DF-9BD3-0E390113E9D0}" type="presParOf" srcId="{37086D62-5F12-4803-84BB-839380BF840A}" destId="{7F10B13A-1EAC-49C8-AFCC-4DC25C3A2E9C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12D8D6-1C35-4DE2-A3B3-CA2A8E84CFD9}">
      <dsp:nvSpPr>
        <dsp:cNvPr id="0" name=""/>
        <dsp:cNvSpPr/>
      </dsp:nvSpPr>
      <dsp:spPr>
        <a:xfrm>
          <a:off x="3422" y="1791332"/>
          <a:ext cx="1496515" cy="11925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Срок эксплуатации ТУ по паспорту</a:t>
          </a:r>
          <a:endParaRPr lang="ru-RU" sz="1500" kern="1200" dirty="0"/>
        </a:p>
      </dsp:txBody>
      <dsp:txXfrm>
        <a:off x="38350" y="1826260"/>
        <a:ext cx="1426659" cy="1122680"/>
      </dsp:txXfrm>
    </dsp:sp>
    <dsp:sp modelId="{EAD0426E-F166-431D-9F91-71D3C981CDCF}">
      <dsp:nvSpPr>
        <dsp:cNvPr id="0" name=""/>
        <dsp:cNvSpPr/>
      </dsp:nvSpPr>
      <dsp:spPr>
        <a:xfrm>
          <a:off x="1649590" y="2202032"/>
          <a:ext cx="317261" cy="3711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649590" y="2276259"/>
        <a:ext cx="222083" cy="222681"/>
      </dsp:txXfrm>
    </dsp:sp>
    <dsp:sp modelId="{3041D169-FEB9-40E3-BA97-E0114C47120B}">
      <dsp:nvSpPr>
        <dsp:cNvPr id="0" name=""/>
        <dsp:cNvSpPr/>
      </dsp:nvSpPr>
      <dsp:spPr>
        <a:xfrm>
          <a:off x="2098544" y="1113131"/>
          <a:ext cx="1496515" cy="25489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Проведение ЭПБ </a:t>
          </a:r>
          <a:endParaRPr lang="en-US" sz="1500" kern="1200" dirty="0" smtClean="0"/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(либо ТД) с продлением срока</a:t>
          </a:r>
          <a:r>
            <a:rPr lang="en-US" sz="1500" kern="1200" dirty="0" smtClean="0"/>
            <a:t> n-</a:t>
          </a:r>
          <a:r>
            <a:rPr lang="ru-RU" sz="1500" kern="1200" dirty="0" smtClean="0"/>
            <a:t>раз</a:t>
          </a:r>
          <a:endParaRPr lang="ru-RU" sz="1500" kern="1200" dirty="0"/>
        </a:p>
      </dsp:txBody>
      <dsp:txXfrm>
        <a:off x="2142375" y="1156962"/>
        <a:ext cx="1408853" cy="2461276"/>
      </dsp:txXfrm>
    </dsp:sp>
    <dsp:sp modelId="{99CF5453-D80E-42CF-A612-3B105A94A96D}">
      <dsp:nvSpPr>
        <dsp:cNvPr id="0" name=""/>
        <dsp:cNvSpPr/>
      </dsp:nvSpPr>
      <dsp:spPr>
        <a:xfrm>
          <a:off x="3744712" y="2202032"/>
          <a:ext cx="317261" cy="3711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744712" y="2276259"/>
        <a:ext cx="222083" cy="222681"/>
      </dsp:txXfrm>
    </dsp:sp>
    <dsp:sp modelId="{B37AFE8C-44B2-46FB-A755-ECD40BF98194}">
      <dsp:nvSpPr>
        <dsp:cNvPr id="0" name=""/>
        <dsp:cNvSpPr/>
      </dsp:nvSpPr>
      <dsp:spPr>
        <a:xfrm>
          <a:off x="4193667" y="1791332"/>
          <a:ext cx="1496515" cy="11925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Предельный срок продления</a:t>
          </a:r>
          <a:endParaRPr lang="ru-RU" sz="1500" kern="1200" dirty="0"/>
        </a:p>
      </dsp:txBody>
      <dsp:txXfrm>
        <a:off x="4228595" y="1826260"/>
        <a:ext cx="1426659" cy="1122680"/>
      </dsp:txXfrm>
    </dsp:sp>
    <dsp:sp modelId="{DA51A1B1-3628-42FE-BD6D-31E089B01584}">
      <dsp:nvSpPr>
        <dsp:cNvPr id="0" name=""/>
        <dsp:cNvSpPr/>
      </dsp:nvSpPr>
      <dsp:spPr>
        <a:xfrm>
          <a:off x="5839834" y="2202032"/>
          <a:ext cx="317261" cy="37113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5839834" y="2276259"/>
        <a:ext cx="222083" cy="222681"/>
      </dsp:txXfrm>
    </dsp:sp>
    <dsp:sp modelId="{B470B8F9-21D5-4DBD-9476-16996DC49215}">
      <dsp:nvSpPr>
        <dsp:cNvPr id="0" name=""/>
        <dsp:cNvSpPr/>
      </dsp:nvSpPr>
      <dsp:spPr>
        <a:xfrm>
          <a:off x="6288789" y="1791332"/>
          <a:ext cx="1496515" cy="11925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Замена, либо модернизация</a:t>
          </a:r>
          <a:endParaRPr lang="ru-RU" sz="1500" kern="1200" dirty="0"/>
        </a:p>
      </dsp:txBody>
      <dsp:txXfrm>
        <a:off x="6323717" y="1826260"/>
        <a:ext cx="1426659" cy="11226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07B878-10A6-4908-9D45-848EF68DEBB7}">
      <dsp:nvSpPr>
        <dsp:cNvPr id="0" name=""/>
        <dsp:cNvSpPr/>
      </dsp:nvSpPr>
      <dsp:spPr>
        <a:xfrm>
          <a:off x="1862327" y="39651"/>
          <a:ext cx="1903259" cy="190325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Качество ЭПБ и ТД</a:t>
          </a:r>
          <a:endParaRPr lang="ru-RU" sz="1300" kern="1200" dirty="0"/>
        </a:p>
      </dsp:txBody>
      <dsp:txXfrm>
        <a:off x="2116095" y="372721"/>
        <a:ext cx="1395723" cy="856466"/>
      </dsp:txXfrm>
    </dsp:sp>
    <dsp:sp modelId="{D16EF05C-8D3B-486B-9F78-531250C8322C}">
      <dsp:nvSpPr>
        <dsp:cNvPr id="0" name=""/>
        <dsp:cNvSpPr/>
      </dsp:nvSpPr>
      <dsp:spPr>
        <a:xfrm>
          <a:off x="2549086" y="1229188"/>
          <a:ext cx="1903259" cy="190325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Стоимость работ</a:t>
          </a:r>
          <a:endParaRPr lang="ru-RU" sz="1300" kern="1200" dirty="0"/>
        </a:p>
      </dsp:txBody>
      <dsp:txXfrm>
        <a:off x="3131166" y="1720863"/>
        <a:ext cx="1141955" cy="1046792"/>
      </dsp:txXfrm>
    </dsp:sp>
    <dsp:sp modelId="{7DB07EA1-803D-4044-8654-63F85FC44117}">
      <dsp:nvSpPr>
        <dsp:cNvPr id="0" name=""/>
        <dsp:cNvSpPr/>
      </dsp:nvSpPr>
      <dsp:spPr>
        <a:xfrm>
          <a:off x="1175567" y="1229188"/>
          <a:ext cx="1903259" cy="190325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Уровень квалификации экспертной организации</a:t>
          </a:r>
          <a:endParaRPr lang="ru-RU" sz="1300" kern="1200" dirty="0"/>
        </a:p>
      </dsp:txBody>
      <dsp:txXfrm>
        <a:off x="1354791" y="1720863"/>
        <a:ext cx="1141955" cy="10467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9E5F26-78C8-4866-BB54-1DFB63D9775B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CAC1D6-914C-484A-B551-B902CC4EEA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4533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1366A2-708D-421E-92F0-537D930AA154}" type="datetimeFigureOut">
              <a:rPr lang="ru-RU" smtClean="0"/>
              <a:t>01.10.2017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632ED6-B5F8-415F-874E-C7604E5E0E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165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32ED6-B5F8-415F-874E-C7604E5E0E4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9710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32ED6-B5F8-415F-874E-C7604E5E0E4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721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32ED6-B5F8-415F-874E-C7604E5E0E4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970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32ED6-B5F8-415F-874E-C7604E5E0E4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5714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32ED6-B5F8-415F-874E-C7604E5E0E4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5310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32ED6-B5F8-415F-874E-C7604E5E0E4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03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32ED6-B5F8-415F-874E-C7604E5E0E4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719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32ED6-B5F8-415F-874E-C7604E5E0E4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719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32ED6-B5F8-415F-874E-C7604E5E0E4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429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32ED6-B5F8-415F-874E-C7604E5E0E4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00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32ED6-B5F8-415F-874E-C7604E5E0E4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088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32ED6-B5F8-415F-874E-C7604E5E0E4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3934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32ED6-B5F8-415F-874E-C7604E5E0E4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7447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632ED6-B5F8-415F-874E-C7604E5E0E4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230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9"/>
            <a:ext cx="6858000" cy="1655763"/>
          </a:xfrm>
        </p:spPr>
        <p:txBody>
          <a:bodyPr/>
          <a:lstStyle>
            <a:lvl1pPr marL="0" indent="0" algn="ctr">
              <a:buNone/>
              <a:defRPr sz="180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35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ru-RU" smtClean="0"/>
              <a:t>19.05.2016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ru-RU" smtClean="0"/>
              <a:t>Тема доклада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8C1098EA-003D-4551-9DC4-355A7D5F09A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448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19.05.2016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Тема доклада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320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1108712"/>
            <a:ext cx="1971675" cy="506825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5" y="1108712"/>
            <a:ext cx="5800725" cy="506825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19.05.2016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Тема доклада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7178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0050" y="1120470"/>
            <a:ext cx="8481060" cy="52358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00048" y="6356361"/>
            <a:ext cx="1097281" cy="353049"/>
          </a:xfrm>
        </p:spPr>
        <p:txBody>
          <a:bodyPr/>
          <a:lstStyle/>
          <a:p>
            <a:r>
              <a:rPr lang="ru-RU" dirty="0" smtClean="0"/>
              <a:t>19.05.2016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497328" y="6356361"/>
            <a:ext cx="6931311" cy="353049"/>
          </a:xfrm>
        </p:spPr>
        <p:txBody>
          <a:bodyPr/>
          <a:lstStyle/>
          <a:p>
            <a:r>
              <a:rPr lang="ru-RU" smtClean="0"/>
              <a:t>Тема доклада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28641" y="6356361"/>
            <a:ext cx="452470" cy="353050"/>
          </a:xfrm>
        </p:spPr>
        <p:txBody>
          <a:bodyPr/>
          <a:lstStyle/>
          <a:p>
            <a:fld id="{8C1098EA-003D-4551-9DC4-355A7D5F09A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730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19.05.2016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Тема доклада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376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0050" y="1120470"/>
            <a:ext cx="8481060" cy="52358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00049" y="6356363"/>
            <a:ext cx="1097281" cy="353049"/>
          </a:xfrm>
        </p:spPr>
        <p:txBody>
          <a:bodyPr/>
          <a:lstStyle/>
          <a:p>
            <a:r>
              <a:rPr lang="ru-RU" smtClean="0"/>
              <a:t>19.05.2016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497329" y="6356363"/>
            <a:ext cx="6931311" cy="353049"/>
          </a:xfrm>
        </p:spPr>
        <p:txBody>
          <a:bodyPr/>
          <a:lstStyle/>
          <a:p>
            <a:r>
              <a:rPr lang="ru-RU" smtClean="0"/>
              <a:t>Тема доклада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28641" y="6356361"/>
            <a:ext cx="452470" cy="353050"/>
          </a:xfrm>
        </p:spPr>
        <p:txBody>
          <a:bodyPr/>
          <a:lstStyle/>
          <a:p>
            <a:fld id="{8C1098EA-003D-4551-9DC4-355A7D5F09A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982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5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7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19.05.2016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Тема доклада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769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19.05.2016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Тема доклада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996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5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35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5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19.05.2016</a:t>
            </a: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Тема доклада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48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19.05.2016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Тема доклада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700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19.05.2016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Тема доклада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055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987436"/>
            <a:ext cx="2949178" cy="106996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050"/>
            </a:lvl2pPr>
            <a:lvl3pPr marL="685749" indent="0">
              <a:buNone/>
              <a:defRPr sz="900"/>
            </a:lvl3pPr>
            <a:lvl4pPr marL="1028624" indent="0">
              <a:buNone/>
              <a:defRPr sz="750"/>
            </a:lvl4pPr>
            <a:lvl5pPr marL="1371498" indent="0">
              <a:buNone/>
              <a:defRPr sz="750"/>
            </a:lvl5pPr>
            <a:lvl6pPr marL="1714373" indent="0">
              <a:buNone/>
              <a:defRPr sz="750"/>
            </a:lvl6pPr>
            <a:lvl7pPr marL="2057246" indent="0">
              <a:buNone/>
              <a:defRPr sz="750"/>
            </a:lvl7pPr>
            <a:lvl8pPr marL="2400120" indent="0">
              <a:buNone/>
              <a:defRPr sz="750"/>
            </a:lvl8pPr>
            <a:lvl9pPr marL="2742995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19.05.2016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Тема доклада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987436"/>
            <a:ext cx="2949178" cy="1069964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050"/>
            </a:lvl2pPr>
            <a:lvl3pPr marL="685749" indent="0">
              <a:buNone/>
              <a:defRPr sz="900"/>
            </a:lvl3pPr>
            <a:lvl4pPr marL="1028624" indent="0">
              <a:buNone/>
              <a:defRPr sz="750"/>
            </a:lvl4pPr>
            <a:lvl5pPr marL="1371498" indent="0">
              <a:buNone/>
              <a:defRPr sz="750"/>
            </a:lvl5pPr>
            <a:lvl6pPr marL="1714373" indent="0">
              <a:buNone/>
              <a:defRPr sz="750"/>
            </a:lvl6pPr>
            <a:lvl7pPr marL="2057246" indent="0">
              <a:buNone/>
              <a:defRPr sz="750"/>
            </a:lvl7pPr>
            <a:lvl8pPr marL="2400120" indent="0">
              <a:buNone/>
              <a:defRPr sz="750"/>
            </a:lvl8pPr>
            <a:lvl9pPr marL="2742995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mtClean="0"/>
              <a:t>19.05.2016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Тема доклада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155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8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1740" y="228602"/>
            <a:ext cx="6389370" cy="89186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0050" y="1120470"/>
            <a:ext cx="8481060" cy="523588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0348" y="6185680"/>
            <a:ext cx="1257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ln>
                  <a:noFill/>
                </a:ln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ru-RU" smtClean="0"/>
              <a:t>19.05.2016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37648" y="6185680"/>
            <a:ext cx="68041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ru-RU" smtClean="0"/>
              <a:t>Тема доклада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85040" y="6186455"/>
            <a:ext cx="4195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0206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8C1098EA-003D-4551-9DC4-355A7D5F09A4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14" y="328589"/>
            <a:ext cx="1508763" cy="691897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308860" y="328589"/>
            <a:ext cx="3334" cy="719163"/>
          </a:xfrm>
          <a:prstGeom prst="line">
            <a:avLst/>
          </a:prstGeom>
          <a:ln>
            <a:solidFill>
              <a:srgbClr val="0045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 userDrawn="1"/>
        </p:nvSpPr>
        <p:spPr>
          <a:xfrm>
            <a:off x="215900" y="228600"/>
            <a:ext cx="8712200" cy="64039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45" y="328586"/>
            <a:ext cx="1340486" cy="614728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 userDrawn="1"/>
        </p:nvCxnSpPr>
        <p:spPr>
          <a:xfrm flipH="1">
            <a:off x="1793156" y="328586"/>
            <a:ext cx="162323" cy="557169"/>
          </a:xfrm>
          <a:prstGeom prst="line">
            <a:avLst/>
          </a:prstGeom>
          <a:ln w="19050">
            <a:solidFill>
              <a:srgbClr val="0045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 userDrawn="1"/>
        </p:nvCxnSpPr>
        <p:spPr>
          <a:xfrm flipH="1">
            <a:off x="1858160" y="328586"/>
            <a:ext cx="162323" cy="557169"/>
          </a:xfrm>
          <a:prstGeom prst="line">
            <a:avLst/>
          </a:prstGeom>
          <a:ln w="19050">
            <a:solidFill>
              <a:srgbClr val="0045A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7871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0" r:id="rId12"/>
    <p:sldLayoutId id="2147483655" r:id="rId13"/>
  </p:sldLayoutIdLst>
  <p:hf hdr="0"/>
  <p:txStyles>
    <p:titleStyle>
      <a:lvl1pPr algn="ctr" defTabSz="68574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0045A1"/>
          </a:solidFill>
          <a:latin typeface="Open Sans Extrabold" panose="020B0906030804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171438" indent="-171438" algn="l" defTabSz="68574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1pPr>
      <a:lvl2pPr marL="51431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2pPr>
      <a:lvl3pPr marL="857186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3pPr>
      <a:lvl4pPr marL="1200060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4pPr>
      <a:lvl5pPr marL="1542935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pos="5624" userDrawn="1">
          <p15:clr>
            <a:srgbClr val="F26B43"/>
          </p15:clr>
        </p15:guide>
        <p15:guide id="2" orient="horz" pos="4178" userDrawn="1">
          <p15:clr>
            <a:srgbClr val="F26B43"/>
          </p15:clr>
        </p15:guide>
        <p15:guide id="3" pos="136" userDrawn="1">
          <p15:clr>
            <a:srgbClr val="F26B43"/>
          </p15:clr>
        </p15:guide>
        <p15:guide id="4" orient="horz" pos="1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5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82880" y="2742035"/>
            <a:ext cx="882396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Проблематика планирования и организации работ по ЭПБ на опасных производственных объектах  ПАО «Газпром»  с учетом  текущих изменений  законодательства  в области промышленной безопасности.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186779" y="4472253"/>
            <a:ext cx="2847254" cy="80021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600" dirty="0" smtClean="0">
                <a:ln w="0"/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А.А. Чернышев, И.А. Валиев</a:t>
            </a:r>
          </a:p>
          <a:p>
            <a:pPr algn="ctr"/>
            <a:endParaRPr lang="ru-RU" sz="1600" dirty="0" smtClean="0">
              <a:ln w="0"/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ru-RU" sz="1400" dirty="0" smtClean="0">
                <a:ln w="0"/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Докладчик: </a:t>
            </a:r>
            <a:r>
              <a:rPr lang="ru-RU" sz="1400" dirty="0">
                <a:ln w="0"/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А.А. Чернышев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723759" y="6207762"/>
            <a:ext cx="1732287" cy="501649"/>
          </a:xfrm>
        </p:spPr>
        <p:txBody>
          <a:bodyPr/>
          <a:lstStyle/>
          <a:p>
            <a:r>
              <a:rPr lang="ru-RU" sz="1200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г. </a:t>
            </a:r>
            <a:r>
              <a:rPr lang="ru-RU" sz="1200" dirty="0" smtClean="0">
                <a:solidFill>
                  <a:schemeClr val="bg1"/>
                </a:solidFill>
              </a:rPr>
              <a:t>Санкт-Петербург</a:t>
            </a:r>
            <a:endParaRPr lang="ru-RU" sz="1200" dirty="0">
              <a:solidFill>
                <a:schemeClr val="bg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1</a:t>
            </a:fld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2635204"/>
              </p:ext>
            </p:extLst>
          </p:nvPr>
        </p:nvGraphicFramePr>
        <p:xfrm>
          <a:off x="2992201" y="907560"/>
          <a:ext cx="3195404" cy="1632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8" name="CorelDRAW" r:id="rId4" imgW="2473900" imgH="1263115" progId="CorelDraw.Graphic.17">
                  <p:embed/>
                </p:oleObj>
              </mc:Choice>
              <mc:Fallback>
                <p:oleObj name="CorelDRAW" r:id="rId4" imgW="2473900" imgH="1263115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92201" y="907560"/>
                        <a:ext cx="3195404" cy="16325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466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10</a:t>
            </a:fld>
            <a:endParaRPr lang="ru-RU" dirty="0"/>
          </a:p>
        </p:txBody>
      </p:sp>
      <p:sp>
        <p:nvSpPr>
          <p:cNvPr id="19" name="Заголовок 5"/>
          <p:cNvSpPr txBox="1">
            <a:spLocks/>
          </p:cNvSpPr>
          <p:nvPr/>
        </p:nvSpPr>
        <p:spPr>
          <a:xfrm>
            <a:off x="2294164" y="247490"/>
            <a:ext cx="6523265" cy="77478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6857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rgbClr val="0045A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Предложения для рассмотрения</a:t>
            </a:r>
            <a:endParaRPr lang="ru-RU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1" t="48601" r="100" b="29317"/>
          <a:stretch/>
        </p:blipFill>
        <p:spPr>
          <a:xfrm>
            <a:off x="201567" y="1001013"/>
            <a:ext cx="8712200" cy="1287888"/>
          </a:xfrm>
          <a:prstGeom prst="rect">
            <a:avLst/>
          </a:prstGeom>
        </p:spPr>
      </p:pic>
      <p:sp>
        <p:nvSpPr>
          <p:cNvPr id="10" name="Объект 12"/>
          <p:cNvSpPr txBox="1">
            <a:spLocks/>
          </p:cNvSpPr>
          <p:nvPr/>
        </p:nvSpPr>
        <p:spPr>
          <a:xfrm>
            <a:off x="411892" y="2449047"/>
            <a:ext cx="8332057" cy="381775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171438" indent="-171438" algn="l" defTabSz="68574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514313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186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060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2935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809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684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558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433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75" lvl="1" indent="0" algn="ctr">
              <a:lnSpc>
                <a:spcPct val="114000"/>
              </a:lnSpc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Опираться при формировании  плана работ по ДО  на действующее законодательство:</a:t>
            </a: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342875" lvl="1" indent="0" algn="ctr">
              <a:lnSpc>
                <a:spcPct val="114000"/>
              </a:lnSpc>
              <a:buFont typeface="Arial" panose="020B0604020202020204" pitchFamily="34" charset="0"/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  Многие </a:t>
            </a:r>
            <a:r>
              <a:rPr lang="ru-RU" dirty="0"/>
              <a:t>ГПМ не попадают под требования ФНП в области промышленной безопасности </a:t>
            </a:r>
            <a:endParaRPr lang="ru-RU" dirty="0" smtClean="0"/>
          </a:p>
          <a:p>
            <a:pPr lvl="1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 </a:t>
            </a:r>
            <a:r>
              <a:rPr lang="ru-RU" dirty="0" smtClean="0"/>
              <a:t>Отсутствие в настоящее время требований по ЭПБ дымовых труб в </a:t>
            </a:r>
            <a:r>
              <a:rPr lang="ru-RU" dirty="0" smtClean="0"/>
              <a:t>НТД</a:t>
            </a:r>
            <a:endParaRPr lang="ru-RU" dirty="0"/>
          </a:p>
          <a:p>
            <a:pPr lvl="1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Ряд </a:t>
            </a:r>
            <a:r>
              <a:rPr lang="ru-RU" dirty="0" err="1" smtClean="0"/>
              <a:t>ЗиС</a:t>
            </a:r>
            <a:r>
              <a:rPr lang="ru-RU" dirty="0"/>
              <a:t> заложенные в программе ДО 2017 </a:t>
            </a:r>
            <a:r>
              <a:rPr lang="ru-RU" dirty="0" smtClean="0"/>
              <a:t>под ЭПБ не состоят на учете в </a:t>
            </a:r>
            <a:r>
              <a:rPr lang="ru-RU" dirty="0" err="1" smtClean="0"/>
              <a:t>Ростехнадзоре</a:t>
            </a:r>
            <a:endParaRPr lang="ru-RU" dirty="0" smtClean="0"/>
          </a:p>
          <a:p>
            <a:pPr lvl="1">
              <a:lnSpc>
                <a:spcPct val="114000"/>
              </a:lnSpc>
              <a:buFont typeface="Wingdings" panose="05000000000000000000" pitchFamily="2" charset="2"/>
              <a:buChar char="q"/>
            </a:pPr>
            <a:endParaRPr lang="ru-RU" dirty="0"/>
          </a:p>
          <a:p>
            <a:pPr lvl="1">
              <a:lnSpc>
                <a:spcPct val="114000"/>
              </a:lnSpc>
              <a:buFont typeface="Wingdings" panose="05000000000000000000" pitchFamily="2" charset="2"/>
              <a:buChar char="q"/>
            </a:pPr>
            <a:endParaRPr lang="ru-RU" dirty="0" smtClean="0"/>
          </a:p>
          <a:p>
            <a:pPr marL="342875" lvl="1" indent="0">
              <a:lnSpc>
                <a:spcPct val="114000"/>
              </a:lnSpc>
              <a:buNone/>
            </a:pPr>
            <a:r>
              <a:rPr lang="ru-RU" sz="4400" dirty="0" smtClean="0">
                <a:solidFill>
                  <a:srgbClr val="FF0000"/>
                </a:solidFill>
              </a:rPr>
              <a:t>50 %</a:t>
            </a:r>
            <a:r>
              <a:rPr lang="ru-RU" dirty="0" smtClean="0"/>
              <a:t>  ГПМ заложенные в программе ДО 2017 </a:t>
            </a:r>
            <a:r>
              <a:rPr lang="ru-RU" sz="3600" dirty="0" smtClean="0">
                <a:solidFill>
                  <a:srgbClr val="FF0000"/>
                </a:solidFill>
              </a:rPr>
              <a:t>не требуют ЭПБ </a:t>
            </a:r>
            <a:endParaRPr lang="ru-RU" sz="3600" dirty="0" smtClean="0">
              <a:solidFill>
                <a:srgbClr val="FF0000"/>
              </a:solidFill>
            </a:endParaRPr>
          </a:p>
        </p:txBody>
      </p:sp>
      <p:sp>
        <p:nvSpPr>
          <p:cNvPr id="8" name="Нижний колонтитул 3"/>
          <p:cNvSpPr txBox="1">
            <a:spLocks/>
          </p:cNvSpPr>
          <p:nvPr/>
        </p:nvSpPr>
        <p:spPr>
          <a:xfrm>
            <a:off x="219075" y="6632575"/>
            <a:ext cx="7915276" cy="2254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50" kern="120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i="1" dirty="0" smtClean="0">
                <a:solidFill>
                  <a:schemeClr val="bg1"/>
                </a:solidFill>
              </a:rPr>
              <a:t>Диагностика объектов ПАО «Газпром»</a:t>
            </a:r>
            <a:endParaRPr lang="ru-RU" sz="1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41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11</a:t>
            </a:fld>
            <a:endParaRPr lang="ru-RU" dirty="0"/>
          </a:p>
        </p:txBody>
      </p:sp>
      <p:sp>
        <p:nvSpPr>
          <p:cNvPr id="19" name="Заголовок 5"/>
          <p:cNvSpPr txBox="1">
            <a:spLocks/>
          </p:cNvSpPr>
          <p:nvPr/>
        </p:nvSpPr>
        <p:spPr>
          <a:xfrm>
            <a:off x="2294164" y="247490"/>
            <a:ext cx="6523265" cy="77478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6857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rgbClr val="0045A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Предложения к рассмотрению</a:t>
            </a:r>
            <a:endParaRPr lang="ru-RU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Объект 12"/>
          <p:cNvSpPr txBox="1">
            <a:spLocks/>
          </p:cNvSpPr>
          <p:nvPr/>
        </p:nvSpPr>
        <p:spPr>
          <a:xfrm>
            <a:off x="329515" y="1238865"/>
            <a:ext cx="5156886" cy="315203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171438" indent="-171438" algn="l" defTabSz="68574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514313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186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060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2935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809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684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558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433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75" lvl="1" indent="0">
              <a:lnSpc>
                <a:spcPct val="114000"/>
              </a:lnSpc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Руководствоваться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здравым смыслом и фундаментальными навыками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инженера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lvl="1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 Отсутствует </a:t>
            </a:r>
            <a:r>
              <a:rPr lang="ru-RU" dirty="0" smtClean="0"/>
              <a:t>целесообразность </a:t>
            </a:r>
            <a:r>
              <a:rPr lang="ru-RU" dirty="0" smtClean="0"/>
              <a:t>в </a:t>
            </a:r>
            <a:r>
              <a:rPr lang="ru-RU" dirty="0" smtClean="0"/>
              <a:t>ЭПБ простейших элементов ТУ (например, </a:t>
            </a:r>
            <a:r>
              <a:rPr lang="ru-RU" dirty="0" err="1" smtClean="0"/>
              <a:t>штропы</a:t>
            </a:r>
            <a:r>
              <a:rPr lang="ru-RU" dirty="0" smtClean="0"/>
              <a:t> ГПМ)</a:t>
            </a:r>
            <a:endParaRPr lang="ru-RU" dirty="0" smtClean="0"/>
          </a:p>
          <a:p>
            <a:pPr lvl="1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 </a:t>
            </a:r>
            <a:r>
              <a:rPr lang="ru-RU" dirty="0"/>
              <a:t>Отсутствует целесообразность в ЭПБ </a:t>
            </a:r>
            <a:r>
              <a:rPr lang="ru-RU" dirty="0" smtClean="0"/>
              <a:t>элементов </a:t>
            </a:r>
            <a:r>
              <a:rPr lang="ru-RU" dirty="0" err="1" smtClean="0"/>
              <a:t>КИПиА</a:t>
            </a:r>
            <a:r>
              <a:rPr lang="ru-RU" dirty="0" smtClean="0"/>
              <a:t> и АСУ ТП</a:t>
            </a:r>
            <a:endParaRPr lang="ru-RU" dirty="0" smtClean="0"/>
          </a:p>
          <a:p>
            <a:pPr lvl="1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/>
              <a:t>Отсутствует целесообразность в ЭПБ </a:t>
            </a:r>
            <a:r>
              <a:rPr lang="ru-RU" dirty="0" smtClean="0"/>
              <a:t>объектов </a:t>
            </a:r>
            <a:r>
              <a:rPr lang="ru-RU" dirty="0" smtClean="0"/>
              <a:t>с ярко выраженными дефектами и нормативными нарушениями</a:t>
            </a:r>
          </a:p>
        </p:txBody>
      </p:sp>
      <p:pic>
        <p:nvPicPr>
          <p:cNvPr id="3074" name="Picture 2" descr="IMG_729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611" y="1238864"/>
            <a:ext cx="3266459" cy="2453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https://www.testrite.com.ua/images/catalog/020/00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5800" y="4390898"/>
            <a:ext cx="1472300" cy="146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1" y="4060035"/>
            <a:ext cx="2016852" cy="15126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9796079">
            <a:off x="5851843" y="4663541"/>
            <a:ext cx="29315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Зачем?!</a:t>
            </a:r>
            <a:endParaRPr lang="ru-RU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12" name="Нижний колонтитул 3"/>
          <p:cNvSpPr txBox="1">
            <a:spLocks/>
          </p:cNvSpPr>
          <p:nvPr/>
        </p:nvSpPr>
        <p:spPr>
          <a:xfrm>
            <a:off x="219075" y="6632575"/>
            <a:ext cx="7915276" cy="2254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50" kern="120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i="1" dirty="0" smtClean="0">
                <a:solidFill>
                  <a:schemeClr val="bg1"/>
                </a:solidFill>
              </a:rPr>
              <a:t>Диагностика объектов ПАО «Газпром»</a:t>
            </a:r>
            <a:endParaRPr lang="ru-RU" sz="1200" i="1" dirty="0">
              <a:solidFill>
                <a:schemeClr val="bg1"/>
              </a:solidFill>
            </a:endParaRPr>
          </a:p>
        </p:txBody>
      </p:sp>
      <p:pic>
        <p:nvPicPr>
          <p:cNvPr id="3" name="Picture 2" descr="C:\Users\A.Chernyshev\Desktop\Доклад  2017\1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187" y="4060035"/>
            <a:ext cx="2845424" cy="213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11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12</a:t>
            </a:fld>
            <a:endParaRPr lang="ru-RU" dirty="0"/>
          </a:p>
        </p:txBody>
      </p:sp>
      <p:sp>
        <p:nvSpPr>
          <p:cNvPr id="19" name="Заголовок 5"/>
          <p:cNvSpPr txBox="1">
            <a:spLocks/>
          </p:cNvSpPr>
          <p:nvPr/>
        </p:nvSpPr>
        <p:spPr>
          <a:xfrm>
            <a:off x="2294164" y="247490"/>
            <a:ext cx="6523265" cy="77478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6857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rgbClr val="0045A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Предложения к рассмотрению</a:t>
            </a:r>
            <a:endParaRPr lang="ru-RU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Объект 12"/>
          <p:cNvSpPr txBox="1">
            <a:spLocks/>
          </p:cNvSpPr>
          <p:nvPr/>
        </p:nvSpPr>
        <p:spPr>
          <a:xfrm>
            <a:off x="395417" y="1158484"/>
            <a:ext cx="8259460" cy="448165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171438" indent="-171438" algn="l" defTabSz="68574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514313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186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060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2935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809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684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558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433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3413" lvl="1" indent="-3683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Введение системы ранжирования типов ТУ и ЗиС по различным критериям оценки рисков (</a:t>
            </a:r>
            <a:r>
              <a:rPr lang="en-US" dirty="0" smtClean="0"/>
              <a:t>RCM)</a:t>
            </a:r>
          </a:p>
          <a:p>
            <a:pPr marL="633413" lvl="1" indent="-3683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Разработка типового перечня ТУ и комплексов с указанием минимальной фиксированной цены на единицу оборудования или комплекс</a:t>
            </a:r>
          </a:p>
          <a:p>
            <a:pPr marL="633413" lvl="1" indent="-3683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Введение понятия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«Аудит промышленной безопасности на ОПО»</a:t>
            </a:r>
          </a:p>
          <a:p>
            <a:pPr marL="633413" lvl="1" indent="-3683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Ведение открытого диалога с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РТН</a:t>
            </a:r>
          </a:p>
        </p:txBody>
      </p:sp>
      <p:sp>
        <p:nvSpPr>
          <p:cNvPr id="8" name="Нижний колонтитул 3"/>
          <p:cNvSpPr txBox="1">
            <a:spLocks/>
          </p:cNvSpPr>
          <p:nvPr/>
        </p:nvSpPr>
        <p:spPr>
          <a:xfrm>
            <a:off x="219075" y="6632575"/>
            <a:ext cx="7915276" cy="2254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50" kern="120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i="1" dirty="0" smtClean="0">
                <a:solidFill>
                  <a:schemeClr val="bg1"/>
                </a:solidFill>
              </a:rPr>
              <a:t>Диагностика объектов ПАО «Газпром»</a:t>
            </a:r>
            <a:endParaRPr lang="ru-RU" sz="1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42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85040" y="6562724"/>
            <a:ext cx="419565" cy="365125"/>
          </a:xfrm>
        </p:spPr>
        <p:txBody>
          <a:bodyPr/>
          <a:lstStyle/>
          <a:p>
            <a:fld id="{8C1098EA-003D-4551-9DC4-355A7D5F09A4}" type="slidenum">
              <a:rPr lang="ru-RU" smtClean="0"/>
              <a:t>13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05457" y="379431"/>
            <a:ext cx="5078659" cy="572145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Контакты и Персоналии</a:t>
            </a:r>
            <a:endParaRPr lang="ru-RU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72166" y="1439246"/>
            <a:ext cx="64461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ПАРТНЕРСТВО с профильной Компанией</a:t>
            </a:r>
            <a:endParaRPr lang="ru-RU" dirty="0" smtClean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dirty="0" smtClean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ru-RU" dirty="0" smtClean="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Пантелеев Алексей </a:t>
            </a: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 </a:t>
            </a:r>
            <a:r>
              <a:rPr lang="ru-RU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Первый заместитель генерального 	директора</a:t>
            </a:r>
            <a:endParaRPr lang="ru-RU" dirty="0" smtClean="0">
              <a:solidFill>
                <a:srgbClr val="0045A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ru-RU" dirty="0" smtClean="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</a:t>
            </a:r>
            <a:r>
              <a:rPr lang="en-US" dirty="0" smtClean="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+</a:t>
            </a:r>
            <a:r>
              <a:rPr lang="en-US" dirty="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7 495 229 23 04 </a:t>
            </a:r>
            <a:endParaRPr lang="ru-RU" dirty="0" smtClean="0">
              <a:solidFill>
                <a:srgbClr val="0045A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dirty="0" smtClean="0">
              <a:solidFill>
                <a:srgbClr val="0045A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ru-RU" dirty="0" smtClean="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Чернышев Алексей</a:t>
            </a:r>
            <a:r>
              <a:rPr lang="ru-RU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– Директор филиала «</a:t>
            </a:r>
            <a:r>
              <a:rPr lang="ru-RU" dirty="0" err="1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Нагатинский</a:t>
            </a:r>
            <a:r>
              <a:rPr lang="ru-RU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»</a:t>
            </a:r>
          </a:p>
          <a:p>
            <a:r>
              <a:rPr lang="en-US" dirty="0" smtClean="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</a:t>
            </a:r>
            <a:r>
              <a:rPr lang="en-US" dirty="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a.chernyshev@ooogmp.ru @</a:t>
            </a:r>
            <a:r>
              <a:rPr lang="en-US" dirty="0" smtClean="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ooogmp.ru</a:t>
            </a:r>
            <a:endParaRPr lang="en-US" dirty="0">
              <a:solidFill>
                <a:srgbClr val="0045A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en-US" dirty="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</a:t>
            </a:r>
            <a:r>
              <a:rPr lang="en-US" dirty="0" smtClean="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+7 495 229 23 04 (</a:t>
            </a:r>
            <a:r>
              <a:rPr lang="ru-RU" dirty="0" smtClean="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доб. 6132)</a:t>
            </a:r>
          </a:p>
          <a:p>
            <a:r>
              <a:rPr lang="ru-RU" dirty="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</a:t>
            </a:r>
            <a:r>
              <a:rPr lang="ru-RU" dirty="0" smtClean="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+7 915 099-90-25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05457" y="5413594"/>
            <a:ext cx="61795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Дополнительно Вы можете ознакомиться с нашими лицензиями и проектами на сайте Компании</a:t>
            </a:r>
            <a:r>
              <a:rPr lang="en-US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ru-RU" dirty="0" smtClean="0">
                <a:solidFill>
                  <a:srgbClr val="00386B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ГАЗМАШПРОЕКТ.РФ </a:t>
            </a:r>
            <a:endParaRPr lang="ru-RU" dirty="0">
              <a:solidFill>
                <a:srgbClr val="00386B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333768" y="5314816"/>
            <a:ext cx="55273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19075" y="6632575"/>
            <a:ext cx="7915276" cy="225425"/>
          </a:xfrm>
        </p:spPr>
        <p:txBody>
          <a:bodyPr/>
          <a:lstStyle/>
          <a:p>
            <a:pPr algn="l"/>
            <a:r>
              <a:rPr lang="ru-RU" sz="1200" i="1" dirty="0" smtClean="0">
                <a:solidFill>
                  <a:schemeClr val="bg1"/>
                </a:solidFill>
              </a:rPr>
              <a:t>Диагностика объектов ПАО «Газпром»</a:t>
            </a:r>
            <a:endParaRPr lang="ru-RU" sz="1200" i="1" dirty="0">
              <a:solidFill>
                <a:schemeClr val="bg1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/>
          </p:nvPr>
        </p:nvGraphicFramePr>
        <p:xfrm>
          <a:off x="960095" y="3017396"/>
          <a:ext cx="922833" cy="8873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" name="CorelDRAW" r:id="rId4" imgW="577450" imgH="556376" progId="CorelDraw.Graphic.17">
                  <p:embed/>
                </p:oleObj>
              </mc:Choice>
              <mc:Fallback>
                <p:oleObj name="CorelDRAW" r:id="rId4" imgW="577450" imgH="556376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60095" y="3017396"/>
                        <a:ext cx="922833" cy="8873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>
            <p:extLst/>
          </p:nvPr>
        </p:nvGraphicFramePr>
        <p:xfrm>
          <a:off x="960095" y="4842127"/>
          <a:ext cx="928823" cy="9453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2" name="CorelDRAW" r:id="rId6" imgW="802292" imgH="816060" progId="CorelDraw.Graphic.17">
                  <p:embed/>
                </p:oleObj>
              </mc:Choice>
              <mc:Fallback>
                <p:oleObj name="CorelDRAW" r:id="rId6" imgW="802292" imgH="81606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60095" y="4842127"/>
                        <a:ext cx="928823" cy="9453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/>
          </p:nvPr>
        </p:nvGraphicFramePr>
        <p:xfrm>
          <a:off x="960095" y="1439246"/>
          <a:ext cx="928255" cy="89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3" name="CorelDRAW" r:id="rId8" imgW="599997" imgH="578330" progId="CorelDraw.Graphic.17">
                  <p:embed/>
                </p:oleObj>
              </mc:Choice>
              <mc:Fallback>
                <p:oleObj name="CorelDRAW" r:id="rId8" imgW="599997" imgH="578330" progId="CorelDraw.Graphic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60095" y="1439246"/>
                        <a:ext cx="928255" cy="893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147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145175" y="291689"/>
            <a:ext cx="6858000" cy="596953"/>
          </a:xfrm>
          <a:noFill/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Спасибо за внимание!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21" y="449220"/>
            <a:ext cx="8649907" cy="6706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28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2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079829" y="271849"/>
            <a:ext cx="6422730" cy="719591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Результаты хода работ по программе  ДО 2017</a:t>
            </a:r>
            <a:endParaRPr lang="ru-RU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309432" y="2757553"/>
            <a:ext cx="8190623" cy="3233884"/>
          </a:xfrm>
          <a:noFill/>
        </p:spPr>
        <p:txBody>
          <a:bodyPr>
            <a:normAutofit/>
          </a:bodyPr>
          <a:lstStyle/>
          <a:p>
            <a:pPr marL="530225" lvl="1" indent="-441325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sz="2400" dirty="0" smtClean="0"/>
              <a:t>В рамках проведения ЭПБ обследовано  порядка 15 000 единиц   ТУ и </a:t>
            </a:r>
            <a:r>
              <a:rPr lang="ru-RU" sz="2400" dirty="0" err="1" smtClean="0"/>
              <a:t>ЗиС</a:t>
            </a:r>
            <a:r>
              <a:rPr lang="ru-RU" sz="2400" dirty="0" smtClean="0"/>
              <a:t>  </a:t>
            </a:r>
            <a:endParaRPr lang="ru-RU" sz="2400" dirty="0" smtClean="0"/>
          </a:p>
          <a:p>
            <a:pPr marL="530225" lvl="1" indent="-441325">
              <a:lnSpc>
                <a:spcPct val="114000"/>
              </a:lnSpc>
              <a:buNone/>
            </a:pPr>
            <a:endParaRPr lang="ru-RU" dirty="0" smtClean="0"/>
          </a:p>
          <a:p>
            <a:pPr marL="530225" lvl="1" indent="-441325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sz="2400" dirty="0"/>
              <a:t>По состоянию на 1.10.17 </a:t>
            </a:r>
            <a:r>
              <a:rPr lang="ru-RU" sz="2400" dirty="0" smtClean="0"/>
              <a:t>подготовлено </a:t>
            </a:r>
            <a:r>
              <a:rPr lang="ru-RU" sz="2400" dirty="0"/>
              <a:t>около 9 000 </a:t>
            </a:r>
            <a:r>
              <a:rPr lang="ru-RU" sz="2400" dirty="0" smtClean="0"/>
              <a:t>ЗЭПБ</a:t>
            </a:r>
          </a:p>
          <a:p>
            <a:pPr marL="530225" lvl="1" indent="-441325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sz="2400" dirty="0" smtClean="0"/>
              <a:t>из 9000 около 500 ЗЭПБ регистрации не подлежат</a:t>
            </a:r>
            <a:endParaRPr lang="ru-RU" sz="24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361" y="989394"/>
            <a:ext cx="8718036" cy="1286367"/>
          </a:xfrm>
          <a:prstGeom prst="rect">
            <a:avLst/>
          </a:prstGeom>
        </p:spPr>
      </p:pic>
      <p:sp>
        <p:nvSpPr>
          <p:cNvPr id="10" name="Нижний колонтитул 3"/>
          <p:cNvSpPr txBox="1">
            <a:spLocks/>
          </p:cNvSpPr>
          <p:nvPr/>
        </p:nvSpPr>
        <p:spPr>
          <a:xfrm>
            <a:off x="219075" y="6632575"/>
            <a:ext cx="7915276" cy="2254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50" kern="120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i="1" dirty="0" smtClean="0">
                <a:solidFill>
                  <a:schemeClr val="bg1"/>
                </a:solidFill>
              </a:rPr>
              <a:t>Диагностика объектов ПАО «Газпром»</a:t>
            </a:r>
            <a:endParaRPr lang="ru-RU" sz="1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48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3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079829" y="271849"/>
            <a:ext cx="6422730" cy="719591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Основные задачи при планировании и организации работ по ДО</a:t>
            </a:r>
            <a:endParaRPr lang="ru-RU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8844" y="2265237"/>
            <a:ext cx="3404778" cy="2269852"/>
          </a:xfrm>
          <a:prstGeom prst="rect">
            <a:avLst/>
          </a:prstGeom>
        </p:spPr>
      </p:pic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309433" y="2757553"/>
            <a:ext cx="5331280" cy="3233884"/>
          </a:xfrm>
          <a:noFill/>
        </p:spPr>
        <p:txBody>
          <a:bodyPr>
            <a:normAutofit/>
          </a:bodyPr>
          <a:lstStyle/>
          <a:p>
            <a:pPr marL="530225" lvl="1" indent="-441325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Оптимизация затрат на </a:t>
            </a:r>
            <a:r>
              <a:rPr lang="ru-RU" dirty="0" smtClean="0"/>
              <a:t>выполнение работ </a:t>
            </a:r>
            <a:r>
              <a:rPr lang="ru-RU" dirty="0" smtClean="0"/>
              <a:t>по ЭПБ и технической </a:t>
            </a:r>
            <a:r>
              <a:rPr lang="ru-RU" dirty="0" smtClean="0"/>
              <a:t>диагностике </a:t>
            </a:r>
            <a:r>
              <a:rPr lang="ru-RU" dirty="0" smtClean="0"/>
              <a:t>в сложившихся экономических условиях</a:t>
            </a:r>
          </a:p>
          <a:p>
            <a:pPr marL="530225" lvl="1" indent="-441325">
              <a:lnSpc>
                <a:spcPct val="114000"/>
              </a:lnSpc>
              <a:buNone/>
            </a:pPr>
            <a:endParaRPr lang="ru-RU" dirty="0" smtClean="0"/>
          </a:p>
          <a:p>
            <a:pPr marL="530225" lvl="1" indent="-441325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Поддержание высокого </a:t>
            </a:r>
            <a:r>
              <a:rPr lang="ru-RU" dirty="0" smtClean="0"/>
              <a:t>уровня промышленной </a:t>
            </a:r>
            <a:r>
              <a:rPr lang="ru-RU" dirty="0" smtClean="0"/>
              <a:t>безопасности на опасных </a:t>
            </a:r>
            <a:r>
              <a:rPr lang="ru-RU" dirty="0" smtClean="0"/>
              <a:t>производственных </a:t>
            </a:r>
            <a:r>
              <a:rPr lang="ru-RU" dirty="0" smtClean="0"/>
              <a:t>объектах (ОПО) ПАО «Газпром»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361" y="989394"/>
            <a:ext cx="8718036" cy="128636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5284586" y="4492520"/>
            <a:ext cx="2849765" cy="1895205"/>
          </a:xfrm>
          <a:prstGeom prst="rect">
            <a:avLst/>
          </a:prstGeom>
        </p:spPr>
      </p:pic>
      <p:sp>
        <p:nvSpPr>
          <p:cNvPr id="10" name="Нижний колонтитул 3"/>
          <p:cNvSpPr txBox="1">
            <a:spLocks/>
          </p:cNvSpPr>
          <p:nvPr/>
        </p:nvSpPr>
        <p:spPr>
          <a:xfrm>
            <a:off x="219075" y="6632575"/>
            <a:ext cx="7915276" cy="2254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50" kern="120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i="1" dirty="0" smtClean="0">
                <a:solidFill>
                  <a:schemeClr val="bg1"/>
                </a:solidFill>
              </a:rPr>
              <a:t>Диагностика объектов ПАО «Газпром»</a:t>
            </a:r>
            <a:endParaRPr lang="ru-RU" sz="1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83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4</a:t>
            </a:fld>
            <a:endParaRPr lang="ru-RU" dirty="0"/>
          </a:p>
        </p:txBody>
      </p:sp>
      <p:sp>
        <p:nvSpPr>
          <p:cNvPr id="19" name="Заголовок 5"/>
          <p:cNvSpPr txBox="1">
            <a:spLocks/>
          </p:cNvSpPr>
          <p:nvPr/>
        </p:nvSpPr>
        <p:spPr>
          <a:xfrm>
            <a:off x="2764221" y="271982"/>
            <a:ext cx="5775622" cy="77478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6857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rgbClr val="0045A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ru-RU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Существующие способы оптимизации затрат на проведение ЭПБ</a:t>
            </a:r>
            <a:endParaRPr lang="ru-RU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471870" y="2855712"/>
            <a:ext cx="7956771" cy="3233884"/>
          </a:xfrm>
        </p:spPr>
        <p:txBody>
          <a:bodyPr>
            <a:normAutofit/>
          </a:bodyPr>
          <a:lstStyle/>
          <a:p>
            <a:pPr marL="342875" lvl="1" indent="0">
              <a:lnSpc>
                <a:spcPct val="114000"/>
              </a:lnSpc>
              <a:buNone/>
            </a:pPr>
            <a:r>
              <a:rPr lang="ru-RU" dirty="0" smtClean="0"/>
              <a:t>На данный момент существуют следующие тенденции:</a:t>
            </a:r>
          </a:p>
          <a:p>
            <a:pPr marL="512763" lvl="1" indent="-336550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Передача технической диагностики(ТД) на </a:t>
            </a:r>
            <a:r>
              <a:rPr lang="ru-RU" dirty="0" err="1" smtClean="0"/>
              <a:t>хозспособ</a:t>
            </a:r>
            <a:r>
              <a:rPr lang="ru-RU" dirty="0" smtClean="0"/>
              <a:t> в профильные подразделения ДО ПАО «Газпром» (в т.ч. ИТЦ, УАВР)</a:t>
            </a:r>
          </a:p>
          <a:p>
            <a:pPr marL="512763" lvl="1" indent="-336550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Объединение эксплуатируемых ТУ и ЗиС в группы с целью формирования «Комплексных ЭПБ»</a:t>
            </a:r>
          </a:p>
          <a:p>
            <a:pPr marL="512763" lvl="1" indent="-336550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Требования к увеличению сроков продления допустимой эксплуатации ТУ и ЗиС</a:t>
            </a:r>
          </a:p>
          <a:p>
            <a:pPr marL="512763" lvl="1" indent="-336550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Сокращение сметной стоимости работ на выполнение ЭПБ и ТД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1" t="48601" r="100" b="29317"/>
          <a:stretch/>
        </p:blipFill>
        <p:spPr>
          <a:xfrm>
            <a:off x="201567" y="1001013"/>
            <a:ext cx="8712200" cy="1287888"/>
          </a:xfrm>
          <a:prstGeom prst="rect">
            <a:avLst/>
          </a:prstGeom>
        </p:spPr>
      </p:pic>
      <p:sp>
        <p:nvSpPr>
          <p:cNvPr id="8" name="Нижний колонтитул 3"/>
          <p:cNvSpPr txBox="1">
            <a:spLocks/>
          </p:cNvSpPr>
          <p:nvPr/>
        </p:nvSpPr>
        <p:spPr>
          <a:xfrm>
            <a:off x="219075" y="6632575"/>
            <a:ext cx="7915276" cy="2254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50" kern="120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i="1" dirty="0" smtClean="0">
                <a:solidFill>
                  <a:schemeClr val="bg1"/>
                </a:solidFill>
              </a:rPr>
              <a:t>Диагностика объектов ПАО «Газпром»</a:t>
            </a:r>
            <a:endParaRPr lang="ru-RU" sz="1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86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5</a:t>
            </a:fld>
            <a:endParaRPr lang="ru-RU" dirty="0"/>
          </a:p>
        </p:txBody>
      </p:sp>
      <p:sp>
        <p:nvSpPr>
          <p:cNvPr id="19" name="Заголовок 5"/>
          <p:cNvSpPr txBox="1">
            <a:spLocks/>
          </p:cNvSpPr>
          <p:nvPr/>
        </p:nvSpPr>
        <p:spPr>
          <a:xfrm>
            <a:off x="2020530" y="327255"/>
            <a:ext cx="6737906" cy="745923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6857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rgbClr val="0045A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29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Выполнение </a:t>
            </a:r>
            <a:r>
              <a:rPr lang="ru-RU" sz="29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технической </a:t>
            </a:r>
            <a:r>
              <a:rPr lang="ru-RU" sz="29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диагностики (</a:t>
            </a:r>
            <a:r>
              <a:rPr lang="ru-RU" sz="29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ТД) </a:t>
            </a:r>
            <a:r>
              <a:rPr lang="ru-RU" sz="29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 профильных подразделениях </a:t>
            </a:r>
            <a:r>
              <a:rPr lang="ru-RU" sz="29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ДО ПАО «Газпром» </a:t>
            </a:r>
            <a:r>
              <a:rPr lang="ru-RU" sz="29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(</a:t>
            </a:r>
            <a:r>
              <a:rPr lang="ru-RU" sz="29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 т.ч. ИТЦ, УАВР</a:t>
            </a:r>
            <a:r>
              <a:rPr lang="ru-RU" sz="29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)</a:t>
            </a:r>
            <a:endParaRPr lang="ru-RU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436605" y="2438400"/>
            <a:ext cx="8321831" cy="3917961"/>
          </a:xfrm>
        </p:spPr>
        <p:txBody>
          <a:bodyPr>
            <a:normAutofit/>
          </a:bodyPr>
          <a:lstStyle/>
          <a:p>
            <a:pPr marL="342875" lvl="1" indent="0">
              <a:lnSpc>
                <a:spcPct val="114000"/>
              </a:lnSpc>
              <a:buNone/>
            </a:pPr>
            <a:r>
              <a:rPr lang="ru-RU" dirty="0" smtClean="0">
                <a:solidFill>
                  <a:srgbClr val="0045A1"/>
                </a:solidFill>
              </a:rPr>
              <a:t>Отрицательные факторы:</a:t>
            </a:r>
            <a:endParaRPr lang="ru-RU" dirty="0" smtClean="0">
              <a:solidFill>
                <a:srgbClr val="0045A1"/>
              </a:solidFill>
            </a:endParaRPr>
          </a:p>
          <a:p>
            <a:pPr lvl="1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Низкая оснащённость профильных подразделений приборным парком</a:t>
            </a:r>
          </a:p>
          <a:p>
            <a:pPr lvl="1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Отсутствие соответствующей квалификации у сотрудников </a:t>
            </a:r>
            <a:r>
              <a:rPr lang="ru-RU" dirty="0"/>
              <a:t>профильных </a:t>
            </a:r>
            <a:r>
              <a:rPr lang="ru-RU" dirty="0" smtClean="0"/>
              <a:t>подразделений</a:t>
            </a:r>
          </a:p>
          <a:p>
            <a:pPr lvl="1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Занижение стоимости работ на выполнение ЭПБ </a:t>
            </a:r>
            <a:r>
              <a:rPr lang="ru-RU" dirty="0" smtClean="0"/>
              <a:t>по </a:t>
            </a:r>
            <a:r>
              <a:rPr lang="ru-RU" dirty="0" smtClean="0"/>
              <a:t>сомнительным критериям</a:t>
            </a:r>
          </a:p>
          <a:p>
            <a:pPr lvl="1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Появление фактора недоверия Эксперта, формирующего заключение ЭПБ к данным, представленным </a:t>
            </a:r>
            <a:r>
              <a:rPr lang="ru-RU" dirty="0" smtClean="0"/>
              <a:t>профильными </a:t>
            </a:r>
            <a:r>
              <a:rPr lang="ru-RU" dirty="0" smtClean="0"/>
              <a:t>подразделениями </a:t>
            </a:r>
            <a:endParaRPr lang="ru-RU" dirty="0" smtClean="0"/>
          </a:p>
          <a:p>
            <a:pPr marL="342875" lvl="1" indent="0">
              <a:lnSpc>
                <a:spcPct val="114000"/>
              </a:lnSpc>
              <a:buNone/>
            </a:pPr>
            <a:r>
              <a:rPr lang="ru-RU" dirty="0" smtClean="0">
                <a:solidFill>
                  <a:srgbClr val="0045A1"/>
                </a:solidFill>
              </a:rPr>
              <a:t>Решение: </a:t>
            </a:r>
            <a:endParaRPr lang="ru-RU" dirty="0">
              <a:solidFill>
                <a:srgbClr val="0045A1"/>
              </a:solidFill>
            </a:endParaRPr>
          </a:p>
          <a:p>
            <a:pPr lvl="1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/>
              <a:t>Проведение  оценки готовности ЛНК ИТЦ к проведению работ по технической диагностике  </a:t>
            </a:r>
            <a:endParaRPr lang="ru-RU" dirty="0" smtClean="0"/>
          </a:p>
          <a:p>
            <a:pPr lvl="1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Разработать и утвердить регламент взаимодействия ЛНК  ИТЦ и сторонних экспертных организаций</a:t>
            </a:r>
            <a:endParaRPr lang="ru-RU" dirty="0"/>
          </a:p>
          <a:p>
            <a:pPr marL="342875" lvl="1" indent="0">
              <a:lnSpc>
                <a:spcPct val="114000"/>
              </a:lnSpc>
              <a:buNone/>
            </a:pP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1" t="48601" r="100" b="29317"/>
          <a:stretch/>
        </p:blipFill>
        <p:spPr>
          <a:xfrm>
            <a:off x="201567" y="1001013"/>
            <a:ext cx="8712200" cy="1287888"/>
          </a:xfrm>
          <a:prstGeom prst="rect">
            <a:avLst/>
          </a:prstGeom>
        </p:spPr>
      </p:pic>
      <p:sp>
        <p:nvSpPr>
          <p:cNvPr id="8" name="Нижний колонтитул 3"/>
          <p:cNvSpPr txBox="1">
            <a:spLocks/>
          </p:cNvSpPr>
          <p:nvPr/>
        </p:nvSpPr>
        <p:spPr>
          <a:xfrm>
            <a:off x="219075" y="6632575"/>
            <a:ext cx="7915276" cy="2254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50" kern="120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i="1" dirty="0" smtClean="0">
                <a:solidFill>
                  <a:schemeClr val="bg1"/>
                </a:solidFill>
              </a:rPr>
              <a:t>Диагностика объектов ПАО «Газпром»</a:t>
            </a:r>
            <a:endParaRPr lang="ru-RU" sz="1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46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6</a:t>
            </a:fld>
            <a:endParaRPr lang="ru-RU" dirty="0"/>
          </a:p>
        </p:txBody>
      </p:sp>
      <p:sp>
        <p:nvSpPr>
          <p:cNvPr id="19" name="Заголовок 5"/>
          <p:cNvSpPr txBox="1">
            <a:spLocks/>
          </p:cNvSpPr>
          <p:nvPr/>
        </p:nvSpPr>
        <p:spPr>
          <a:xfrm>
            <a:off x="2131611" y="354928"/>
            <a:ext cx="6523265" cy="77478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6857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rgbClr val="0045A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ru-RU" sz="29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Целесообразность объединения ТУ </a:t>
            </a:r>
            <a:r>
              <a:rPr lang="ru-RU" sz="29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и ЗиС в группы с целью формирования «Комплексных ЭПБ»</a:t>
            </a:r>
          </a:p>
          <a:p>
            <a:endParaRPr lang="ru-RU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idx="1"/>
          </p:nvPr>
        </p:nvSpPr>
        <p:spPr>
          <a:xfrm>
            <a:off x="543606" y="5433298"/>
            <a:ext cx="7266213" cy="973618"/>
          </a:xfrm>
        </p:spPr>
        <p:txBody>
          <a:bodyPr>
            <a:normAutofit fontScale="92500" lnSpcReduction="10000"/>
          </a:bodyPr>
          <a:lstStyle/>
          <a:p>
            <a:pPr marL="342875" lvl="1" indent="0">
              <a:lnSpc>
                <a:spcPct val="114000"/>
              </a:lnSpc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Решение:</a:t>
            </a:r>
          </a:p>
          <a:p>
            <a:pPr marL="342875" lvl="1" indent="0">
              <a:lnSpc>
                <a:spcPct val="114000"/>
              </a:lnSpc>
              <a:buNone/>
            </a:pPr>
            <a:r>
              <a:rPr lang="ru-RU" dirty="0" smtClean="0"/>
              <a:t>ООО «Газмашпроект» готовит предложение по формированию комплексов ТУ и ЗиС</a:t>
            </a:r>
            <a:r>
              <a:rPr lang="ru-RU" dirty="0"/>
              <a:t> </a:t>
            </a:r>
            <a:r>
              <a:rPr lang="ru-RU" dirty="0" smtClean="0"/>
              <a:t>к ноябрю 2017г. 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1" t="48601" r="100" b="29317"/>
          <a:stretch/>
        </p:blipFill>
        <p:spPr>
          <a:xfrm>
            <a:off x="201567" y="1001013"/>
            <a:ext cx="8712200" cy="1287888"/>
          </a:xfrm>
          <a:prstGeom prst="rect">
            <a:avLst/>
          </a:prstGeom>
        </p:spPr>
      </p:pic>
      <p:sp>
        <p:nvSpPr>
          <p:cNvPr id="8" name="Объект 12"/>
          <p:cNvSpPr txBox="1">
            <a:spLocks/>
          </p:cNvSpPr>
          <p:nvPr/>
        </p:nvSpPr>
        <p:spPr>
          <a:xfrm>
            <a:off x="424543" y="2530102"/>
            <a:ext cx="4147457" cy="248276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171438" indent="-171438" algn="l" defTabSz="68574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514313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186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060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2935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809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684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558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433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75" lvl="1" indent="0" algn="ctr">
              <a:lnSpc>
                <a:spcPct val="114000"/>
              </a:lnSpc>
              <a:buFont typeface="Arial" panose="020B0604020202020204" pitchFamily="34" charset="0"/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Отрицательный фактор:</a:t>
            </a:r>
          </a:p>
          <a:p>
            <a:pPr marL="512763" lvl="1" indent="-423863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Сохранение трудозатрат</a:t>
            </a:r>
          </a:p>
          <a:p>
            <a:pPr marL="512763" lvl="1" indent="-423863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Снижение качества выполняемых работ по ЭПБ и ТД</a:t>
            </a:r>
          </a:p>
          <a:p>
            <a:pPr marL="512763" lvl="1" indent="-423863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Риск </a:t>
            </a:r>
            <a:r>
              <a:rPr lang="ru-RU" dirty="0" smtClean="0"/>
              <a:t>получения отказа в регистрации ЭПБ в РТН</a:t>
            </a:r>
          </a:p>
        </p:txBody>
      </p:sp>
      <p:sp>
        <p:nvSpPr>
          <p:cNvPr id="9" name="Объект 12"/>
          <p:cNvSpPr txBox="1">
            <a:spLocks/>
          </p:cNvSpPr>
          <p:nvPr/>
        </p:nvSpPr>
        <p:spPr>
          <a:xfrm>
            <a:off x="4572000" y="2532648"/>
            <a:ext cx="4245429" cy="200924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171438" indent="-171438" algn="l" defTabSz="68574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514313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186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060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2935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809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684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558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433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75" lvl="1" indent="0" algn="ctr">
              <a:lnSpc>
                <a:spcPct val="114000"/>
              </a:lnSpc>
              <a:buFont typeface="Arial" panose="020B0604020202020204" pitchFamily="34" charset="0"/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Положительный фактор:</a:t>
            </a:r>
          </a:p>
          <a:p>
            <a:pPr marL="512763" lvl="1" indent="-336550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Отсутствие замечаний от </a:t>
            </a:r>
            <a:r>
              <a:rPr lang="ru-RU" dirty="0" err="1" smtClean="0"/>
              <a:t>Ростехнадзора</a:t>
            </a:r>
            <a:r>
              <a:rPr lang="ru-RU" dirty="0" smtClean="0"/>
              <a:t> на оборудование не имеющего регистрации</a:t>
            </a:r>
          </a:p>
        </p:txBody>
      </p:sp>
      <p:sp>
        <p:nvSpPr>
          <p:cNvPr id="11" name="Нижний колонтитул 3"/>
          <p:cNvSpPr txBox="1">
            <a:spLocks/>
          </p:cNvSpPr>
          <p:nvPr/>
        </p:nvSpPr>
        <p:spPr>
          <a:xfrm>
            <a:off x="219075" y="6632575"/>
            <a:ext cx="7915276" cy="2254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50" kern="120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i="1" dirty="0" smtClean="0">
                <a:solidFill>
                  <a:schemeClr val="bg1"/>
                </a:solidFill>
              </a:rPr>
              <a:t>Диагностика объектов ПАО «Газпром»</a:t>
            </a:r>
            <a:endParaRPr lang="ru-RU" sz="1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81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7</a:t>
            </a:fld>
            <a:endParaRPr lang="ru-RU" dirty="0"/>
          </a:p>
        </p:txBody>
      </p:sp>
      <p:sp>
        <p:nvSpPr>
          <p:cNvPr id="19" name="Заголовок 5"/>
          <p:cNvSpPr txBox="1">
            <a:spLocks/>
          </p:cNvSpPr>
          <p:nvPr/>
        </p:nvSpPr>
        <p:spPr>
          <a:xfrm>
            <a:off x="2294164" y="345458"/>
            <a:ext cx="6523265" cy="77478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6857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rgbClr val="0045A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29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Требования к увеличению сроков продления допустимой эксплуатации ТУ и ЗиС</a:t>
            </a:r>
          </a:p>
          <a:p>
            <a:endParaRPr lang="ru-RU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8" name="Объект 12"/>
          <p:cNvSpPr txBox="1">
            <a:spLocks/>
          </p:cNvSpPr>
          <p:nvPr/>
        </p:nvSpPr>
        <p:spPr>
          <a:xfrm>
            <a:off x="427702" y="1120239"/>
            <a:ext cx="6052541" cy="524949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171438" indent="-171438" algn="l" defTabSz="68574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514313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186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060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2935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809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684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558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433" indent="-171438" algn="l" defTabSz="68574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75" lvl="1" indent="0">
              <a:lnSpc>
                <a:spcPct val="114000"/>
              </a:lnSpc>
              <a:buFont typeface="Arial" panose="020B0604020202020204" pitchFamily="34" charset="0"/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Существующие сроки продления ТУ:</a:t>
            </a:r>
          </a:p>
          <a:p>
            <a:pPr marL="512763" lvl="1" indent="-336550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/>
              <a:t>н</a:t>
            </a:r>
            <a:r>
              <a:rPr lang="ru-RU" dirty="0" smtClean="0"/>
              <a:t>е более 5 лет в соответствии с п.1.8 </a:t>
            </a:r>
            <a:r>
              <a:rPr lang="ru-RU" dirty="0"/>
              <a:t>СТО </a:t>
            </a:r>
            <a:r>
              <a:rPr lang="ru-RU" dirty="0" smtClean="0"/>
              <a:t>Газпром </a:t>
            </a:r>
            <a:r>
              <a:rPr lang="ru-RU" dirty="0"/>
              <a:t>РД 1.10-098-2004 «Методика проведения комплексного диагностирования трубопроводов и обвязок технологического оборудования газораспределительных станций магистральных газопроводов»</a:t>
            </a:r>
            <a:endParaRPr lang="ru-RU" dirty="0" smtClean="0"/>
          </a:p>
          <a:p>
            <a:pPr marL="512763" lvl="1" indent="-336550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 smtClean="0"/>
              <a:t> </a:t>
            </a:r>
            <a:r>
              <a:rPr lang="ru-RU" dirty="0"/>
              <a:t>не более </a:t>
            </a:r>
            <a:r>
              <a:rPr lang="ru-RU" dirty="0" smtClean="0"/>
              <a:t>7 </a:t>
            </a:r>
            <a:r>
              <a:rPr lang="ru-RU" dirty="0"/>
              <a:t>лет в </a:t>
            </a:r>
            <a:r>
              <a:rPr lang="ru-RU" dirty="0" smtClean="0"/>
              <a:t>соответствии с п. </a:t>
            </a:r>
            <a:r>
              <a:rPr lang="ru-RU" dirty="0"/>
              <a:t>7.1 СТО Газпром </a:t>
            </a:r>
            <a:r>
              <a:rPr lang="ru-RU" dirty="0" smtClean="0"/>
              <a:t>2-4.1-406-2009 </a:t>
            </a:r>
            <a:r>
              <a:rPr lang="ru-RU" dirty="0"/>
              <a:t>«Методика </a:t>
            </a:r>
            <a:r>
              <a:rPr lang="ru-RU" dirty="0" smtClean="0"/>
              <a:t>оценки </a:t>
            </a:r>
            <a:r>
              <a:rPr lang="ru-RU" dirty="0"/>
              <a:t>ресурса запорно-регулирующей арматуры магистральных газопроводов» </a:t>
            </a:r>
            <a:endParaRPr lang="ru-RU" dirty="0" smtClean="0"/>
          </a:p>
          <a:p>
            <a:pPr marL="512763" lvl="1" indent="-336550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/>
              <a:t>не более </a:t>
            </a:r>
            <a:r>
              <a:rPr lang="ru-RU" dirty="0" smtClean="0"/>
              <a:t>8 лет </a:t>
            </a:r>
            <a:r>
              <a:rPr lang="ru-RU" dirty="0"/>
              <a:t> </a:t>
            </a:r>
            <a:r>
              <a:rPr lang="ru-RU" dirty="0" smtClean="0"/>
              <a:t>в соответствии с таб. </a:t>
            </a:r>
            <a:r>
              <a:rPr lang="ru-RU" dirty="0"/>
              <a:t>8.9 СТО </a:t>
            </a:r>
            <a:r>
              <a:rPr lang="ru-RU" dirty="0" smtClean="0"/>
              <a:t>Газпром       </a:t>
            </a:r>
            <a:r>
              <a:rPr lang="ru-RU" dirty="0"/>
              <a:t>2-2.3-491-2010 «Техническое диагностирование сосудов, работающих под давлением на объектах ОАО «Газпром» </a:t>
            </a:r>
            <a:endParaRPr lang="ru-RU" dirty="0" smtClean="0"/>
          </a:p>
          <a:p>
            <a:pPr marL="342875" lvl="1" indent="0">
              <a:lnSpc>
                <a:spcPct val="114000"/>
              </a:lnSpc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Решение: </a:t>
            </a:r>
          </a:p>
          <a:p>
            <a:pPr marL="512763" lvl="1" indent="-336550">
              <a:lnSpc>
                <a:spcPct val="114000"/>
              </a:lnSpc>
              <a:buFont typeface="Wingdings" panose="05000000000000000000" pitchFamily="2" charset="2"/>
              <a:buChar char="q"/>
            </a:pPr>
            <a:r>
              <a:rPr lang="ru-RU" dirty="0"/>
              <a:t>Проведение  </a:t>
            </a:r>
            <a:r>
              <a:rPr lang="ru-RU" dirty="0" smtClean="0"/>
              <a:t>скорейшего пересмотра действующей нормативной документации </a:t>
            </a:r>
            <a:endParaRPr lang="ru-RU" dirty="0"/>
          </a:p>
        </p:txBody>
      </p:sp>
      <p:pic>
        <p:nvPicPr>
          <p:cNvPr id="2050" name="Picture 2" descr="http://by.belapan.com/webroot/delivery/images/photogalleriescache/2012/11/4/gas/01_ga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" t="8322" r="13929"/>
          <a:stretch/>
        </p:blipFill>
        <p:spPr bwMode="auto">
          <a:xfrm>
            <a:off x="6558643" y="1120239"/>
            <a:ext cx="2180388" cy="1433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8642" y="4836910"/>
            <a:ext cx="2180388" cy="14314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8642" y="2824586"/>
            <a:ext cx="2189559" cy="1551214"/>
          </a:xfrm>
          <a:prstGeom prst="rect">
            <a:avLst/>
          </a:prstGeom>
        </p:spPr>
      </p:pic>
      <p:sp>
        <p:nvSpPr>
          <p:cNvPr id="11" name="Нижний колонтитул 3"/>
          <p:cNvSpPr txBox="1">
            <a:spLocks/>
          </p:cNvSpPr>
          <p:nvPr/>
        </p:nvSpPr>
        <p:spPr>
          <a:xfrm>
            <a:off x="219075" y="6632575"/>
            <a:ext cx="7915276" cy="2254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50" kern="120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i="1" dirty="0" smtClean="0">
                <a:solidFill>
                  <a:schemeClr val="bg1"/>
                </a:solidFill>
              </a:rPr>
              <a:t>Диагностика объектов ПАО «Газпром»</a:t>
            </a:r>
            <a:endParaRPr lang="ru-RU" sz="1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73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8</a:t>
            </a:fld>
            <a:endParaRPr lang="ru-RU" dirty="0"/>
          </a:p>
        </p:txBody>
      </p:sp>
      <p:sp>
        <p:nvSpPr>
          <p:cNvPr id="19" name="Заголовок 5"/>
          <p:cNvSpPr txBox="1">
            <a:spLocks/>
          </p:cNvSpPr>
          <p:nvPr/>
        </p:nvSpPr>
        <p:spPr>
          <a:xfrm>
            <a:off x="2294164" y="345458"/>
            <a:ext cx="6523265" cy="77478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6857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rgbClr val="0045A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29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Требования к увеличению сроков продления допустимой эксплуатации ТУ и ЗиС</a:t>
            </a:r>
          </a:p>
          <a:p>
            <a:endParaRPr lang="ru-RU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1" t="48601" r="100" b="29317"/>
          <a:stretch/>
        </p:blipFill>
        <p:spPr>
          <a:xfrm>
            <a:off x="201567" y="1001013"/>
            <a:ext cx="8712200" cy="1287888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317170748"/>
              </p:ext>
            </p:extLst>
          </p:nvPr>
        </p:nvGraphicFramePr>
        <p:xfrm>
          <a:off x="824593" y="1396999"/>
          <a:ext cx="7788728" cy="4775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Объект 12"/>
          <p:cNvSpPr>
            <a:spLocks noGrp="1"/>
          </p:cNvSpPr>
          <p:nvPr>
            <p:ph idx="1"/>
          </p:nvPr>
        </p:nvSpPr>
        <p:spPr>
          <a:xfrm>
            <a:off x="924560" y="5404961"/>
            <a:ext cx="7266213" cy="859319"/>
          </a:xfrm>
        </p:spPr>
        <p:txBody>
          <a:bodyPr>
            <a:normAutofit/>
          </a:bodyPr>
          <a:lstStyle/>
          <a:p>
            <a:pPr marL="342875" lvl="1" indent="0">
              <a:lnSpc>
                <a:spcPct val="114000"/>
              </a:lnSpc>
              <a:buNone/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Примечание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342875" lvl="1" indent="0" algn="ctr">
              <a:lnSpc>
                <a:spcPct val="114000"/>
              </a:lnSpc>
              <a:buNone/>
            </a:pPr>
            <a:r>
              <a:rPr lang="en-US" sz="1400" dirty="0" smtClean="0"/>
              <a:t>n – </a:t>
            </a:r>
            <a:r>
              <a:rPr lang="ru-RU" sz="1400" dirty="0" smtClean="0"/>
              <a:t>количество экспертиз определяется временем наступления предельного срока продления</a:t>
            </a:r>
          </a:p>
        </p:txBody>
      </p:sp>
      <p:sp>
        <p:nvSpPr>
          <p:cNvPr id="10" name="Нижний колонтитул 3"/>
          <p:cNvSpPr txBox="1">
            <a:spLocks/>
          </p:cNvSpPr>
          <p:nvPr/>
        </p:nvSpPr>
        <p:spPr>
          <a:xfrm>
            <a:off x="219075" y="6632575"/>
            <a:ext cx="7915276" cy="2254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50" kern="120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i="1" dirty="0" smtClean="0">
                <a:solidFill>
                  <a:schemeClr val="bg1"/>
                </a:solidFill>
              </a:rPr>
              <a:t>Диагностика объектов ПАО «Газпром»</a:t>
            </a:r>
            <a:endParaRPr lang="ru-RU" sz="1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10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098EA-003D-4551-9DC4-355A7D5F09A4}" type="slidenum">
              <a:rPr lang="ru-RU" smtClean="0"/>
              <a:t>9</a:t>
            </a:fld>
            <a:endParaRPr lang="ru-RU" dirty="0"/>
          </a:p>
        </p:txBody>
      </p:sp>
      <p:sp>
        <p:nvSpPr>
          <p:cNvPr id="19" name="Заголовок 5"/>
          <p:cNvSpPr txBox="1">
            <a:spLocks/>
          </p:cNvSpPr>
          <p:nvPr/>
        </p:nvSpPr>
        <p:spPr>
          <a:xfrm>
            <a:off x="2294164" y="247490"/>
            <a:ext cx="6523265" cy="77478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68574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rgbClr val="0045A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ru-RU" sz="2400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Сокращение сметной стоимости работ на выполнение ЭПБ и ТД</a:t>
            </a:r>
            <a:endParaRPr lang="ru-RU" sz="2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1" t="48601" r="100" b="29317"/>
          <a:stretch/>
        </p:blipFill>
        <p:spPr>
          <a:xfrm>
            <a:off x="201567" y="1001013"/>
            <a:ext cx="8712200" cy="1287888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151037997"/>
              </p:ext>
            </p:extLst>
          </p:nvPr>
        </p:nvGraphicFramePr>
        <p:xfrm>
          <a:off x="3401060" y="2736581"/>
          <a:ext cx="5627914" cy="31720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86034" y="3071319"/>
            <a:ext cx="386611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</a:t>
            </a:r>
            <a:r>
              <a:rPr lang="ru-RU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окращение </a:t>
            </a: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сметной стоимости работ </a:t>
            </a:r>
            <a:r>
              <a:rPr lang="ru-RU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выполнения работ по </a:t>
            </a:r>
            <a:r>
              <a:rPr lang="ru-RU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ЭПБ основывается на результатах </a:t>
            </a:r>
            <a:r>
              <a:rPr lang="ru-RU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мониторинга  рыночных услуг ЭПБ, что фактически снижает качество проводимых работ. </a:t>
            </a:r>
          </a:p>
          <a:p>
            <a:endParaRPr lang="ru-RU" dirty="0" smtClean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Вывод: </a:t>
            </a:r>
            <a:r>
              <a:rPr lang="ru-RU" dirty="0" smtClean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Должная стоимость – один из показателей качества</a:t>
            </a:r>
            <a:endParaRPr lang="ru-RU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9" name="Нижний колонтитул 3"/>
          <p:cNvSpPr txBox="1">
            <a:spLocks/>
          </p:cNvSpPr>
          <p:nvPr/>
        </p:nvSpPr>
        <p:spPr>
          <a:xfrm>
            <a:off x="219075" y="6632575"/>
            <a:ext cx="7915276" cy="2254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ctr" defTabSz="914400" rtl="0" eaLnBrk="1" latinLnBrk="0" hangingPunct="1">
              <a:defRPr sz="1050" kern="1200">
                <a:solidFill>
                  <a:srgbClr val="0045A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i="1" dirty="0" smtClean="0">
                <a:solidFill>
                  <a:schemeClr val="bg1"/>
                </a:solidFill>
              </a:rPr>
              <a:t>Диагностика объектов ПАО «Газпром»</a:t>
            </a:r>
            <a:endParaRPr lang="ru-RU" sz="1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14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АЗМАШПРОЕКТ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ГАЗМАШПРОЕКТ" id="{5F9BFD69-26CB-4156-BA2A-568749A80E78}" vid="{0A644467-6ABC-4D34-857F-60AAB59DA53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ГАЗМАШПРОЕКТ</Template>
  <TotalTime>5537</TotalTime>
  <Words>820</Words>
  <Application>Microsoft Office PowerPoint</Application>
  <PresentationFormat>Прозрачка</PresentationFormat>
  <Paragraphs>131</Paragraphs>
  <Slides>14</Slides>
  <Notes>14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ГАЗМАШПРОЕКТ</vt:lpstr>
      <vt:lpstr>CorelDRAW</vt:lpstr>
      <vt:lpstr>Презентация PowerPoint</vt:lpstr>
      <vt:lpstr>Результаты хода работ по программе  ДО 2017</vt:lpstr>
      <vt:lpstr>Основные задачи при планировании и организации работ по ДО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Контакты и Персоналии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valiev</dc:creator>
  <cp:lastModifiedBy>A.Chernyshev</cp:lastModifiedBy>
  <cp:revision>97</cp:revision>
  <cp:lastPrinted>2017-09-25T11:32:26Z</cp:lastPrinted>
  <dcterms:created xsi:type="dcterms:W3CDTF">2016-08-18T17:18:30Z</dcterms:created>
  <dcterms:modified xsi:type="dcterms:W3CDTF">2017-10-01T19:00:58Z</dcterms:modified>
</cp:coreProperties>
</file>