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5" r:id="rId1"/>
  </p:sldMasterIdLst>
  <p:notesMasterIdLst>
    <p:notesMasterId r:id="rId21"/>
  </p:notesMasterIdLst>
  <p:handoutMasterIdLst>
    <p:handoutMasterId r:id="rId22"/>
  </p:handoutMasterIdLst>
  <p:sldIdLst>
    <p:sldId id="659" r:id="rId2"/>
    <p:sldId id="856" r:id="rId3"/>
    <p:sldId id="857" r:id="rId4"/>
    <p:sldId id="860" r:id="rId5"/>
    <p:sldId id="858" r:id="rId6"/>
    <p:sldId id="772" r:id="rId7"/>
    <p:sldId id="861" r:id="rId8"/>
    <p:sldId id="722" r:id="rId9"/>
    <p:sldId id="725" r:id="rId10"/>
    <p:sldId id="812" r:id="rId11"/>
    <p:sldId id="863" r:id="rId12"/>
    <p:sldId id="662" r:id="rId13"/>
    <p:sldId id="862" r:id="rId14"/>
    <p:sldId id="864" r:id="rId15"/>
    <p:sldId id="865" r:id="rId16"/>
    <p:sldId id="868" r:id="rId17"/>
    <p:sldId id="869" r:id="rId18"/>
    <p:sldId id="867" r:id="rId19"/>
    <p:sldId id="803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8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30"/>
    <a:srgbClr val="009900"/>
    <a:srgbClr val="CE9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59" autoAdjust="0"/>
    <p:restoredTop sz="94540" autoAdjust="0"/>
  </p:normalViewPr>
  <p:slideViewPr>
    <p:cSldViewPr>
      <p:cViewPr varScale="1">
        <p:scale>
          <a:sx n="96" d="100"/>
          <a:sy n="96" d="100"/>
        </p:scale>
        <p:origin x="-926" y="-77"/>
      </p:cViewPr>
      <p:guideLst>
        <p:guide orient="horz" pos="958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-4184" y="-9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76;&#1077;&#1078;&#1076;&#1072;%20&#1040;&#1085;&#1072;&#1090;&#1086;&#1083;&#1100;&#1077;&#1074;&#1085;&#1072;\Desktop\&#1050;&#1086;&#1084;&#1080;&#1089;&#1080;&#1103;\&#1057;&#1090;&#1072;&#1090;&#1080;&#1089;&#1090;&#1080;&#1082;&#1072;%202017%20&#1076;&#1083;&#1103;%20&#1087;&#1088;&#1077;&#1079;&#1077;&#1085;&#1090;&#1072;&#1094;&#1080;&#1080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.kuskov\Desktop\&#1051;&#1080;&#1089;&#1090;%20Microsoft%20Excel%20(2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.kuskov\Desktop\&#1051;&#1080;&#1089;&#1090;%20Microsoft%20Exce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tation8\d$\THEORETICS\&#1044;&#1086;&#1082;&#1083;&#1072;&#1076;&#1099;%20&#1080;%20&#1087;&#1088;&#1077;&#1079;&#1077;&#1085;&#1090;&#1072;&#1094;&#1080;&#1080;\2017_07_05_&#1070;&#1075;&#1086;&#1088;&#1089;&#1082;%20&#1082;&#1086;&#1085;&#1092;&#1077;&#1088;&#1077;&#1085;&#1094;&#1080;&#1103;\&#1059;&#1088;&#1086;&#1074;&#1077;&#1085;&#1100;%20&#1072;&#1074;&#1072;&#1088;&#1080;&#1081;&#1085;&#1086;&#1089;&#1090;&#1080;%202000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59602649006619E-3"/>
          <c:y val="1.4925373134328358E-2"/>
          <c:w val="0.98178807947019864"/>
          <c:h val="0.970149253731343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5F2-42D6-81E7-43F06188B2E3}"/>
              </c:ext>
            </c:extLst>
          </c:dPt>
          <c:val>
            <c:numRef>
              <c:f>Лист1!$C$5:$C$18</c:f>
              <c:numCache>
                <c:formatCode>General</c:formatCode>
                <c:ptCount val="14"/>
                <c:pt idx="0">
                  <c:v>4144</c:v>
                </c:pt>
                <c:pt idx="1">
                  <c:v>3358</c:v>
                </c:pt>
                <c:pt idx="2">
                  <c:v>2574</c:v>
                </c:pt>
                <c:pt idx="3">
                  <c:v>1488</c:v>
                </c:pt>
                <c:pt idx="4">
                  <c:v>1342</c:v>
                </c:pt>
                <c:pt idx="5">
                  <c:v>1237</c:v>
                </c:pt>
                <c:pt idx="6">
                  <c:v>940</c:v>
                </c:pt>
                <c:pt idx="7">
                  <c:v>737</c:v>
                </c:pt>
                <c:pt idx="8">
                  <c:v>671</c:v>
                </c:pt>
                <c:pt idx="9">
                  <c:v>249</c:v>
                </c:pt>
                <c:pt idx="10">
                  <c:v>208</c:v>
                </c:pt>
                <c:pt idx="11">
                  <c:v>199</c:v>
                </c:pt>
                <c:pt idx="12">
                  <c:v>62</c:v>
                </c:pt>
                <c:pt idx="1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F2-42D6-81E7-43F06188B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9669248"/>
        <c:axId val="49670784"/>
      </c:barChart>
      <c:catAx>
        <c:axId val="49669248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 w="6350">
            <a:noFill/>
          </a:ln>
        </c:spPr>
        <c:crossAx val="49670784"/>
        <c:crosses val="autoZero"/>
        <c:auto val="1"/>
        <c:lblAlgn val="ctr"/>
        <c:lblOffset val="100"/>
        <c:tickMarkSkip val="1"/>
        <c:noMultiLvlLbl val="0"/>
      </c:catAx>
      <c:valAx>
        <c:axId val="4967078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6350">
            <a:noFill/>
          </a:ln>
        </c:spPr>
        <c:crossAx val="49669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13468266731747"/>
          <c:y val="4.1927387287508132E-2"/>
          <c:w val="0.69494805677329097"/>
          <c:h val="0.91614522542498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6948317217899"/>
          <c:y val="4.1927387287508097E-2"/>
          <c:w val="0.69494805677329097"/>
          <c:h val="0.916145225424984"/>
        </c:manualLayout>
      </c:layout>
      <c:doughnutChart>
        <c:varyColors val="1"/>
        <c:ser>
          <c:idx val="0"/>
          <c:order val="0"/>
          <c:spPr>
            <a:ln>
              <a:solidFill>
                <a:srgbClr val="00B0F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B05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B0F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val>
            <c:numRef>
              <c:f>Лист1!$A$19:$A$21</c:f>
              <c:numCache>
                <c:formatCode>General</c:formatCode>
                <c:ptCount val="3"/>
                <c:pt idx="0">
                  <c:v>3545</c:v>
                </c:pt>
                <c:pt idx="1">
                  <c:v>38199</c:v>
                </c:pt>
                <c:pt idx="2">
                  <c:v>684890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59855481292605E-2"/>
          <c:y val="3.6363854968885861E-2"/>
          <c:w val="0.90461678647989296"/>
          <c:h val="0.8745140991483051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Лист1!$A$1:$A$17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Лист1!$B$1:$B$17</c:f>
              <c:numCache>
                <c:formatCode>General</c:formatCode>
                <c:ptCount val="17"/>
                <c:pt idx="0">
                  <c:v>0.22</c:v>
                </c:pt>
                <c:pt idx="1">
                  <c:v>0.2</c:v>
                </c:pt>
                <c:pt idx="2">
                  <c:v>0.21</c:v>
                </c:pt>
                <c:pt idx="3">
                  <c:v>0.18</c:v>
                </c:pt>
                <c:pt idx="4">
                  <c:v>0.19</c:v>
                </c:pt>
                <c:pt idx="5">
                  <c:v>0.16</c:v>
                </c:pt>
                <c:pt idx="6">
                  <c:v>0.11</c:v>
                </c:pt>
                <c:pt idx="7">
                  <c:v>0.1</c:v>
                </c:pt>
                <c:pt idx="8">
                  <c:v>0.13</c:v>
                </c:pt>
                <c:pt idx="9">
                  <c:v>0.09</c:v>
                </c:pt>
                <c:pt idx="10">
                  <c:v>3.7999999999999999E-2</c:v>
                </c:pt>
                <c:pt idx="11">
                  <c:v>7.0000000000000007E-2</c:v>
                </c:pt>
                <c:pt idx="12">
                  <c:v>0.1</c:v>
                </c:pt>
                <c:pt idx="13">
                  <c:v>0.05</c:v>
                </c:pt>
                <c:pt idx="14">
                  <c:v>3.4000000000000002E-2</c:v>
                </c:pt>
                <c:pt idx="15">
                  <c:v>4.4999999999999998E-2</c:v>
                </c:pt>
                <c:pt idx="16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57142656"/>
        <c:axId val="57177216"/>
      </c:barChart>
      <c:catAx>
        <c:axId val="5714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5717721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571772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714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5B73-5F13-4C77-8A9F-654E23196803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82C20-D11B-4E81-98AC-4837007B3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8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2E0B-9E6A-4BCE-A1E7-99686454EC7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7470-87EE-4952-A934-561A659B3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D58CEC-860C-43AB-90DE-7A88E4D116D2}" type="slidenum">
              <a:rPr kumimoji="0"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kumimoji="0"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0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6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7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6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07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7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59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67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42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D58CEC-860C-43AB-90DE-7A88E4D116D2}" type="slidenum">
              <a:rPr kumimoji="0"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kumimoji="0"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4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2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1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3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4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2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9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9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2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5 let-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056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18376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2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70676" cy="720080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2060"/>
                </a:solidFill>
                <a:latin typeface="Swedbank Sans Bol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7067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Swedbank Sans Medium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1493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0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D4B7-9AB4-4739-A07E-870E8DE1F98A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4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-2 copy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7383"/>
            <a:ext cx="9144001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70676" cy="72008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4" name="Rectangle 23">
            <a:hlinkClick r:id="" action="ppaction://hlinkshowjump?jump=firstslide"/>
          </p:cNvPr>
          <p:cNvSpPr/>
          <p:nvPr userDrawn="1"/>
        </p:nvSpPr>
        <p:spPr>
          <a:xfrm>
            <a:off x="0" y="6381328"/>
            <a:ext cx="2305844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a.kuskov\Desktop\Облако\шапка (1)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65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8444" y="6459388"/>
            <a:ext cx="515379" cy="3628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D4B7-9AB4-4739-A07E-870E8DE1F98A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  <p:sndAc>
          <p:stSnd>
            <p:snd r:embed="rId1" name="Windows Navigation Start.wav"/>
          </p:stSnd>
        </p:sndAc>
      </p:transition>
    </mc:Choice>
    <mc:Fallback xmlns="">
      <p:transition spd="med">
        <p:fade/>
        <p:sndAc>
          <p:stSnd>
            <p:snd r:embed="rId6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Grp="1" noChangeArrowheads="1"/>
          </p:cNvSpPr>
          <p:nvPr userDrawn="1"/>
        </p:nvSpPr>
        <p:spPr bwMode="auto">
          <a:xfrm>
            <a:off x="2157413" y="6357938"/>
            <a:ext cx="6523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 b="1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2E788-0DB2-4FB4-A415-274ECE3F62E6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1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88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44" r:id="rId3"/>
    <p:sldLayoutId id="2147483840" r:id="rId4"/>
    <p:sldLayoutId id="2147483845" r:id="rId5"/>
    <p:sldLayoutId id="214748384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audio" Target="../media/audio1.wav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68926" y="1808820"/>
            <a:ext cx="9019002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000" b="1" dirty="0" smtClean="0">
                <a:solidFill>
                  <a:prstClr val="white"/>
                </a:solidFill>
                <a:latin typeface="Cambria" panose="02040503050406030204" pitchFamily="18" charset="0"/>
                <a:ea typeface="Arial" pitchFamily="34" charset="0"/>
                <a:cs typeface="Times New Roman" pitchFamily="18" charset="0"/>
              </a:rPr>
              <a:t>ПОВЫШЕНИЕ ИНФОРМАТИВНОСТИ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000" b="1" dirty="0" smtClean="0">
                <a:solidFill>
                  <a:prstClr val="white"/>
                </a:solidFill>
                <a:latin typeface="Cambria" panose="02040503050406030204" pitchFamily="18" charset="0"/>
                <a:ea typeface="Arial" pitchFamily="34" charset="0"/>
                <a:cs typeface="Times New Roman" pitchFamily="18" charset="0"/>
              </a:rPr>
              <a:t>ВНУТРИТРУБНОЙ ДЕФЕКТОСКОПИИ МАГИСТРАЛЬНЫХ ГАЗОПРОВОДОВ ЗА СЧЕТ ПРИМЕНЕНИЯ НОВОГО ДИАГНОСТИЧЕСКОГО ОБОРУДОВАНИЯ</a:t>
            </a:r>
            <a:endParaRPr kumimoji="0" lang="en-US" altLang="ru-RU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Arial" pitchFamily="34" charset="0"/>
              <a:cs typeface="Times New Roman" pitchFamily="18" charset="0"/>
            </a:endParaRPr>
          </a:p>
        </p:txBody>
      </p:sp>
      <p:pic>
        <p:nvPicPr>
          <p:cNvPr id="3075" name="Picture 3" descr="C:\Users\a.kuskov\Desktop\Облако\титу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57" y="-36385"/>
            <a:ext cx="9161043" cy="68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-10157" y="2987643"/>
            <a:ext cx="4539077" cy="29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/>
              <a:t>Итоги работы </a:t>
            </a:r>
            <a:r>
              <a:rPr lang="ru-RU" sz="3200" b="1" dirty="0" smtClean="0"/>
              <a:t>по ВТД</a:t>
            </a:r>
          </a:p>
          <a:p>
            <a:pPr algn="ctr"/>
            <a:r>
              <a:rPr lang="ru-RU" sz="3200" b="1" dirty="0" smtClean="0"/>
              <a:t>в ПАО </a:t>
            </a:r>
            <a:r>
              <a:rPr lang="ru-RU" sz="3200" b="1" dirty="0"/>
              <a:t>«</a:t>
            </a:r>
            <a:r>
              <a:rPr lang="ru-RU" sz="3200" b="1" dirty="0" smtClean="0"/>
              <a:t>Газпром»</a:t>
            </a:r>
          </a:p>
          <a:p>
            <a:pPr algn="ctr"/>
            <a:r>
              <a:rPr lang="ru-RU" sz="3200" b="1" dirty="0" smtClean="0"/>
              <a:t>Новые технологии ВТД</a:t>
            </a:r>
            <a:endParaRPr lang="ru-RU" sz="32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912260" y="6189886"/>
            <a:ext cx="2052228" cy="430887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en-US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www.npcvtd.ru</a:t>
            </a:r>
            <a:endParaRPr kumimoji="1" lang="ru-RU" altLang="en-US" sz="2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16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4277" y="5346425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Потенциально опасные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                 100</a:t>
            </a:r>
            <a:r>
              <a:rPr lang="ru-RU" sz="1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142931"/>
            <a:ext cx="8208912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Поперечные трещины – причина возникновения повышенного НДС</a:t>
            </a:r>
            <a:endParaRPr kumimoji="1"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18" y="1626535"/>
            <a:ext cx="1782974" cy="22117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18546" y="1862280"/>
            <a:ext cx="2211741" cy="17384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82091" y="1772429"/>
            <a:ext cx="2199997" cy="19082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532" y="1625648"/>
            <a:ext cx="1851075" cy="22008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89673" y="4232088"/>
            <a:ext cx="398115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kumimoji="1" lang="ru-RU" sz="1600" b="1" dirty="0" smtClean="0"/>
              <a:t>Тестовая эксплуатация технологии</a:t>
            </a:r>
            <a:endParaRPr kumimoji="1"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7011" y="4532100"/>
            <a:ext cx="3860782" cy="2496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kumimoji="1" lang="ru-RU" sz="1400" dirty="0" smtClean="0"/>
              <a:t>За 2016-2017 выявлено</a:t>
            </a:r>
            <a:r>
              <a:rPr kumimoji="1" lang="en-US" sz="1400" dirty="0" smtClean="0"/>
              <a:t>:</a:t>
            </a:r>
            <a:endParaRPr kumimoji="1" lang="en-US" sz="1400" dirty="0"/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 smtClean="0"/>
              <a:t>более </a:t>
            </a:r>
            <a:r>
              <a:rPr kumimoji="1" lang="ru-RU" sz="1400" b="1" dirty="0" smtClean="0">
                <a:solidFill>
                  <a:srgbClr val="FF0000"/>
                </a:solidFill>
              </a:rPr>
              <a:t>50</a:t>
            </a:r>
            <a:r>
              <a:rPr kumimoji="1" lang="en-US" sz="1400" b="1" dirty="0" smtClean="0">
                <a:solidFill>
                  <a:srgbClr val="FF0000"/>
                </a:solidFill>
              </a:rPr>
              <a:t> </a:t>
            </a:r>
            <a:r>
              <a:rPr kumimoji="1" lang="ru-RU" sz="1400" b="1" dirty="0" smtClean="0">
                <a:solidFill>
                  <a:srgbClr val="FF0000"/>
                </a:solidFill>
              </a:rPr>
              <a:t>000 </a:t>
            </a:r>
            <a:r>
              <a:rPr kumimoji="1" lang="ru-RU" sz="1400" dirty="0" smtClean="0"/>
              <a:t>непроектных </a:t>
            </a:r>
          </a:p>
          <a:p>
            <a:pPr lvl="0">
              <a:lnSpc>
                <a:spcPct val="107000"/>
              </a:lnSpc>
            </a:pPr>
            <a:r>
              <a:rPr kumimoji="1" lang="en-US" sz="1400" dirty="0" smtClean="0"/>
              <a:t>      </a:t>
            </a:r>
            <a:r>
              <a:rPr kumimoji="1" lang="ru-RU" sz="1400" dirty="0" smtClean="0"/>
              <a:t>упруго-пластических изгибов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 smtClean="0"/>
              <a:t>более </a:t>
            </a:r>
            <a:r>
              <a:rPr kumimoji="1" lang="ru-RU" sz="1400" b="1" dirty="0" smtClean="0">
                <a:solidFill>
                  <a:srgbClr val="FF0000"/>
                </a:solidFill>
              </a:rPr>
              <a:t>5 000 </a:t>
            </a:r>
            <a:r>
              <a:rPr kumimoji="1" lang="ru-RU" sz="1400" dirty="0" smtClean="0"/>
              <a:t>опасных изгибов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 smtClean="0"/>
              <a:t>более </a:t>
            </a:r>
            <a:r>
              <a:rPr kumimoji="1" lang="ru-RU" sz="1400" b="1" dirty="0" smtClean="0">
                <a:solidFill>
                  <a:srgbClr val="FF0000"/>
                </a:solidFill>
              </a:rPr>
              <a:t>140</a:t>
            </a:r>
            <a:r>
              <a:rPr kumimoji="1" lang="ru-RU" sz="1400" dirty="0" smtClean="0"/>
              <a:t> недопустимых гофр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 smtClean="0"/>
              <a:t>более</a:t>
            </a:r>
            <a:r>
              <a:rPr kumimoji="1" lang="ru-RU" sz="1400" b="1" dirty="0" smtClean="0"/>
              <a:t> </a:t>
            </a:r>
            <a:r>
              <a:rPr kumimoji="1" lang="ru-RU" sz="1400" b="1" dirty="0" smtClean="0">
                <a:solidFill>
                  <a:srgbClr val="FF0000"/>
                </a:solidFill>
              </a:rPr>
              <a:t>140</a:t>
            </a:r>
            <a:r>
              <a:rPr kumimoji="1" lang="ru-RU" sz="1400" dirty="0" smtClean="0"/>
              <a:t> поперечные трещины, в том числе трещины на кольцевых сварных швах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kumimoji="1" lang="ru-RU" sz="1600" dirty="0"/>
          </a:p>
          <a:p>
            <a:pPr lvl="0">
              <a:lnSpc>
                <a:spcPct val="107000"/>
              </a:lnSpc>
            </a:pPr>
            <a:endParaRPr kumimoji="1" lang="ru-RU" sz="1600" dirty="0" smtClean="0"/>
          </a:p>
          <a:p>
            <a:pPr lvl="0">
              <a:lnSpc>
                <a:spcPct val="107000"/>
              </a:lnSpc>
            </a:pPr>
            <a:endParaRPr kumimoji="1"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70825" y="4532100"/>
            <a:ext cx="409351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kumimoji="1" lang="ru-RU" sz="1400" dirty="0"/>
              <a:t>В среднем участок газопровода (100 км) содержит</a:t>
            </a:r>
            <a:r>
              <a:rPr kumimoji="1" lang="en-US" sz="1400" dirty="0"/>
              <a:t>:</a:t>
            </a:r>
            <a:endParaRPr kumimoji="1" lang="ru-RU" sz="1400" dirty="0"/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/>
              <a:t>более </a:t>
            </a:r>
            <a:r>
              <a:rPr kumimoji="1" lang="ru-RU" sz="1400" b="1" dirty="0">
                <a:solidFill>
                  <a:srgbClr val="FF0000"/>
                </a:solidFill>
              </a:rPr>
              <a:t>10</a:t>
            </a:r>
            <a:r>
              <a:rPr kumimoji="1" lang="ru-RU" sz="1400" dirty="0"/>
              <a:t> опасных </a:t>
            </a:r>
            <a:r>
              <a:rPr kumimoji="1" lang="ru-RU" sz="1400" dirty="0" smtClean="0"/>
              <a:t>упруго-пластических </a:t>
            </a:r>
            <a:r>
              <a:rPr kumimoji="1" lang="ru-RU" sz="1400" dirty="0"/>
              <a:t>изгибов </a:t>
            </a:r>
            <a:endParaRPr kumimoji="1" lang="en-US" sz="1400" dirty="0"/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/>
              <a:t>как минимум </a:t>
            </a:r>
            <a:r>
              <a:rPr kumimoji="1" lang="ru-RU" sz="1400" b="1" dirty="0">
                <a:solidFill>
                  <a:srgbClr val="FF0000"/>
                </a:solidFill>
              </a:rPr>
              <a:t>1 </a:t>
            </a:r>
            <a:r>
              <a:rPr kumimoji="1" lang="ru-RU" sz="1400" dirty="0"/>
              <a:t>выявленный опасный дефект, причина которого непроектные изгибы</a:t>
            </a:r>
            <a:endParaRPr kumimoji="1" lang="en-US" sz="1400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9532" y="319692"/>
            <a:ext cx="8370676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buClr>
                <a:schemeClr val="tx1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Высокоточная навигационная </a:t>
            </a:r>
            <a:r>
              <a:rPr lang="ru-RU" sz="2000" dirty="0">
                <a:solidFill>
                  <a:schemeClr val="bg1"/>
                </a:solidFill>
              </a:rPr>
              <a:t>система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86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</a:t>
            </a:r>
            <a:r>
              <a:rPr lang="ru-RU" sz="2000" dirty="0" smtClean="0">
                <a:solidFill>
                  <a:schemeClr val="bg1"/>
                </a:solidFill>
              </a:rPr>
              <a:t>магнитоакустические инспекционные </a:t>
            </a:r>
            <a:r>
              <a:rPr lang="ru-RU" sz="2000" dirty="0">
                <a:solidFill>
                  <a:schemeClr val="bg1"/>
                </a:solidFill>
              </a:rPr>
              <a:t>приборы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4188079"/>
            <a:ext cx="4195663" cy="230832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600" dirty="0" smtClean="0">
                <a:latin typeface="+mj-lt"/>
                <a:ea typeface="+mj-ea"/>
                <a:cs typeface="+mj-cs"/>
              </a:rPr>
              <a:t>Выявление </a:t>
            </a:r>
            <a:r>
              <a:rPr kumimoji="1" lang="ru-RU" sz="1600" dirty="0" err="1" smtClean="0">
                <a:latin typeface="+mj-lt"/>
                <a:ea typeface="+mj-ea"/>
                <a:cs typeface="+mj-cs"/>
              </a:rPr>
              <a:t>малораскрытых</a:t>
            </a:r>
            <a:r>
              <a:rPr kumimoji="1" lang="ru-RU" sz="1600" dirty="0" smtClean="0">
                <a:latin typeface="+mj-lt"/>
                <a:ea typeface="+mj-ea"/>
                <a:cs typeface="+mj-cs"/>
              </a:rPr>
              <a:t> </a:t>
            </a:r>
            <a:r>
              <a:rPr kumimoji="1" lang="ru-RU" sz="1600" dirty="0">
                <a:latin typeface="+mj-lt"/>
                <a:ea typeface="+mj-ea"/>
                <a:cs typeface="+mj-cs"/>
              </a:rPr>
              <a:t>трещиноподобных </a:t>
            </a:r>
            <a:r>
              <a:rPr kumimoji="1" lang="ru-RU" sz="1600" dirty="0" smtClean="0">
                <a:latin typeface="+mj-lt"/>
                <a:ea typeface="+mj-ea"/>
                <a:cs typeface="+mj-cs"/>
              </a:rPr>
              <a:t>дефектов</a:t>
            </a: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1" lang="ru-RU" sz="1600" b="1" dirty="0" smtClean="0"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600" dirty="0" smtClean="0">
                <a:latin typeface="+mj-lt"/>
                <a:ea typeface="+mj-ea"/>
                <a:cs typeface="+mj-cs"/>
              </a:rPr>
              <a:t>Прямое определение размеров </a:t>
            </a:r>
            <a:r>
              <a:rPr kumimoji="1" lang="ru-RU" sz="1600" dirty="0">
                <a:latin typeface="+mj-lt"/>
                <a:ea typeface="+mj-ea"/>
                <a:cs typeface="+mj-cs"/>
              </a:rPr>
              <a:t>коррозионных </a:t>
            </a:r>
            <a:r>
              <a:rPr kumimoji="1" lang="ru-RU" sz="1600" dirty="0" smtClean="0">
                <a:latin typeface="+mj-lt"/>
                <a:ea typeface="+mj-ea"/>
                <a:cs typeface="+mj-cs"/>
              </a:rPr>
              <a:t>дефектов и </a:t>
            </a:r>
            <a:r>
              <a:rPr kumimoji="1" lang="ru-RU" sz="1600" dirty="0" err="1" smtClean="0">
                <a:latin typeface="+mj-lt"/>
                <a:ea typeface="+mj-ea"/>
                <a:cs typeface="+mj-cs"/>
              </a:rPr>
              <a:t>толщинометрия</a:t>
            </a:r>
            <a:endParaRPr kumimoji="1" lang="ru-RU" sz="1600" dirty="0" smtClean="0"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1" lang="ru-RU" sz="1600" b="1" dirty="0"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600" dirty="0" smtClean="0">
                <a:latin typeface="+mj-lt"/>
                <a:ea typeface="+mj-ea"/>
                <a:cs typeface="+mj-cs"/>
              </a:rPr>
              <a:t>Определение </a:t>
            </a:r>
            <a:r>
              <a:rPr kumimoji="1" lang="ru-RU" sz="1600" dirty="0">
                <a:latin typeface="+mj-lt"/>
                <a:ea typeface="+mj-ea"/>
                <a:cs typeface="+mj-cs"/>
              </a:rPr>
              <a:t>типа и целостности защитного изоляционного покрытия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752022" y="1948178"/>
            <a:ext cx="3752140" cy="338554"/>
          </a:xfrm>
          <a:prstGeom prst="rect">
            <a:avLst/>
          </a:prstGeom>
          <a:solidFill>
            <a:srgbClr val="00B0F0"/>
          </a:solidFill>
          <a:extLst/>
        </p:spPr>
        <p:txBody>
          <a:bodyPr wrap="square">
            <a:spAutoFit/>
          </a:bodyPr>
          <a:lstStyle/>
          <a:p>
            <a:r>
              <a:rPr kumimoji="1" lang="ru-RU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ЭМА трещиноскоп</a:t>
            </a:r>
            <a:endParaRPr kumimoji="1" lang="en-US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752023" y="3390902"/>
            <a:ext cx="3752140" cy="338554"/>
          </a:xfrm>
          <a:prstGeom prst="rect">
            <a:avLst/>
          </a:prstGeom>
          <a:solidFill>
            <a:srgbClr val="00B0F0"/>
          </a:solidFill>
          <a:extLst/>
        </p:spPr>
        <p:txBody>
          <a:bodyPr wrap="square">
            <a:spAutoFit/>
          </a:bodyPr>
          <a:lstStyle/>
          <a:p>
            <a:r>
              <a:rPr kumimoji="1" lang="ru-RU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ЭМА </a:t>
            </a:r>
            <a:r>
              <a:rPr kumimoji="1" lang="ru-RU" sz="1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толщиномер</a:t>
            </a:r>
            <a:endParaRPr kumimoji="1" lang="en-US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752021" y="4869160"/>
            <a:ext cx="3780420" cy="338554"/>
          </a:xfrm>
          <a:prstGeom prst="rect">
            <a:avLst/>
          </a:prstGeom>
          <a:solidFill>
            <a:srgbClr val="00B0F0"/>
          </a:solidFill>
          <a:extLst/>
        </p:spPr>
        <p:txBody>
          <a:bodyPr wrap="square">
            <a:spAutoFit/>
          </a:bodyPr>
          <a:lstStyle/>
          <a:p>
            <a:r>
              <a:rPr kumimoji="1" lang="ru-RU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ЭМА отслоение изоляции</a:t>
            </a:r>
            <a:endParaRPr kumimoji="1" lang="en-US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752023" y="1948178"/>
            <a:ext cx="3752140" cy="1275459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752021" y="3391039"/>
            <a:ext cx="3752140" cy="1275459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752021" y="4849530"/>
            <a:ext cx="3780420" cy="1562869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1201953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b="1" dirty="0">
                <a:latin typeface="+mj-lt"/>
                <a:ea typeface="+mj-ea"/>
                <a:cs typeface="+mj-cs"/>
              </a:rPr>
              <a:t>ЭМА метод – </a:t>
            </a:r>
            <a:r>
              <a:rPr kumimoji="1" lang="ru-RU" b="1" dirty="0" smtClean="0">
                <a:latin typeface="+mj-lt"/>
                <a:ea typeface="+mj-ea"/>
                <a:cs typeface="+mj-cs"/>
              </a:rPr>
              <a:t>бесконтактный ультразвуковой метод </a:t>
            </a:r>
            <a:r>
              <a:rPr kumimoji="1" lang="ru-RU" b="1" dirty="0">
                <a:latin typeface="+mj-lt"/>
                <a:ea typeface="+mj-ea"/>
                <a:cs typeface="+mj-cs"/>
              </a:rPr>
              <a:t>неразрушающего контроля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14" y="1704931"/>
            <a:ext cx="4054191" cy="2255716"/>
          </a:xfrm>
          <a:prstGeom prst="rect">
            <a:avLst/>
          </a:prstGeom>
        </p:spPr>
      </p:pic>
      <p:grpSp>
        <p:nvGrpSpPr>
          <p:cNvPr id="36" name="Группа 8"/>
          <p:cNvGrpSpPr>
            <a:grpSpLocks/>
          </p:cNvGrpSpPr>
          <p:nvPr/>
        </p:nvGrpSpPr>
        <p:grpSpPr bwMode="auto">
          <a:xfrm>
            <a:off x="4788023" y="5227343"/>
            <a:ext cx="3716137" cy="1185055"/>
            <a:chOff x="0" y="104404"/>
            <a:chExt cx="3216729" cy="1722664"/>
          </a:xfrm>
        </p:grpSpPr>
        <p:pic>
          <p:nvPicPr>
            <p:cNvPr id="37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404"/>
              <a:ext cx="3216729" cy="17226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Прямоугольник 10"/>
            <p:cNvSpPr>
              <a:spLocks noChangeArrowheads="1"/>
            </p:cNvSpPr>
            <p:nvPr/>
          </p:nvSpPr>
          <p:spPr bwMode="auto">
            <a:xfrm>
              <a:off x="163286" y="302078"/>
              <a:ext cx="2232025" cy="508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1" name="Прямоугольник 10"/>
          <p:cNvSpPr>
            <a:spLocks noChangeArrowheads="1"/>
          </p:cNvSpPr>
          <p:nvPr/>
        </p:nvSpPr>
        <p:spPr bwMode="auto">
          <a:xfrm>
            <a:off x="618978" y="2215819"/>
            <a:ext cx="3054318" cy="95341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2" name="Рисунок 41" descr="EMA_A_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022" y="3749085"/>
            <a:ext cx="3716137" cy="914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445" y="2300484"/>
            <a:ext cx="3687290" cy="9250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</a:t>
            </a:r>
            <a:r>
              <a:rPr lang="ru-RU" sz="2000" dirty="0" smtClean="0">
                <a:solidFill>
                  <a:schemeClr val="bg1"/>
                </a:solidFill>
              </a:rPr>
              <a:t>магнитоакустические инспекционные </a:t>
            </a:r>
            <a:r>
              <a:rPr lang="ru-RU" sz="2000" dirty="0">
                <a:solidFill>
                  <a:schemeClr val="bg1"/>
                </a:solidFill>
              </a:rPr>
              <a:t>приборы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24029" y="2674208"/>
            <a:ext cx="2891571" cy="1277273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1200" b="1" dirty="0" smtClean="0">
                <a:solidFill>
                  <a:schemeClr val="bg1"/>
                </a:solidFill>
              </a:rPr>
              <a:t>Магнитоакустический ВИП</a:t>
            </a:r>
          </a:p>
          <a:p>
            <a:pPr>
              <a:spcAft>
                <a:spcPts val="600"/>
              </a:spcAft>
            </a:pPr>
            <a:r>
              <a:rPr kumimoji="1" lang="ru-RU" altLang="en-US" sz="1200" b="1" dirty="0" smtClean="0">
                <a:solidFill>
                  <a:schemeClr val="bg1"/>
                </a:solidFill>
              </a:rPr>
              <a:t>ДМТБ-1400Ак/</a:t>
            </a:r>
            <a:r>
              <a:rPr kumimoji="1" lang="ru-RU" altLang="en-US" sz="1200" b="1" dirty="0" err="1" smtClean="0">
                <a:solidFill>
                  <a:schemeClr val="bg1"/>
                </a:solidFill>
              </a:rPr>
              <a:t>Ат</a:t>
            </a:r>
            <a:endParaRPr kumimoji="1" lang="ru-RU" altLang="en-US" sz="1200" b="1" dirty="0" smtClean="0">
              <a:solidFill>
                <a:schemeClr val="bg1"/>
              </a:solidFill>
            </a:endParaRPr>
          </a:p>
          <a:p>
            <a:r>
              <a:rPr kumimoji="1" lang="ru-RU" altLang="en-US" sz="1200" dirty="0" smtClean="0">
                <a:solidFill>
                  <a:schemeClr val="bg1"/>
                </a:solidFill>
              </a:rPr>
              <a:t>Состав </a:t>
            </a:r>
            <a:r>
              <a:rPr kumimoji="1" lang="ru-RU" altLang="en-US" sz="1200" dirty="0" err="1" smtClean="0">
                <a:solidFill>
                  <a:schemeClr val="bg1"/>
                </a:solidFill>
              </a:rPr>
              <a:t>датчиковых</a:t>
            </a:r>
            <a:r>
              <a:rPr kumimoji="1" lang="ru-RU" altLang="en-US" sz="1200" dirty="0" smtClean="0">
                <a:solidFill>
                  <a:schemeClr val="bg1"/>
                </a:solidFill>
              </a:rPr>
              <a:t> систем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Датчики магнитного поля 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MFL</a:t>
            </a:r>
            <a:endParaRPr kumimoji="1" lang="ru-RU" altLang="en-US" sz="12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ЭМА продольный трещиноскоп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ЭМА многоканальный </a:t>
            </a:r>
            <a:r>
              <a:rPr kumimoji="1" lang="ru-RU" altLang="en-US" sz="1200" dirty="0" err="1" smtClean="0">
                <a:solidFill>
                  <a:schemeClr val="bg1"/>
                </a:solidFill>
              </a:rPr>
              <a:t>толщиномер</a:t>
            </a:r>
            <a:endParaRPr kumimoji="1" lang="ru-RU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48700" y="1434084"/>
            <a:ext cx="1970027" cy="11764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48700" y="4104280"/>
            <a:ext cx="2100642" cy="11348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39200" y="5284075"/>
            <a:ext cx="2891571" cy="1277273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t">
            <a:spAutoFit/>
          </a:bodyPr>
          <a:lstStyle/>
          <a:p>
            <a:r>
              <a:rPr kumimoji="1" lang="ru-RU" altLang="en-US" sz="1200" b="1" dirty="0" smtClean="0">
                <a:solidFill>
                  <a:schemeClr val="bg1"/>
                </a:solidFill>
              </a:rPr>
              <a:t>Магнитоакустический ВИП</a:t>
            </a:r>
          </a:p>
          <a:p>
            <a:pPr>
              <a:spcAft>
                <a:spcPts val="600"/>
              </a:spcAft>
            </a:pPr>
            <a:r>
              <a:rPr kumimoji="1" lang="ru-RU" altLang="en-US" sz="1200" b="1" dirty="0" smtClean="0">
                <a:solidFill>
                  <a:schemeClr val="bg1"/>
                </a:solidFill>
              </a:rPr>
              <a:t>ДМТПБ-1400Ат/Аи</a:t>
            </a:r>
          </a:p>
          <a:p>
            <a:r>
              <a:rPr kumimoji="1" lang="ru-RU" altLang="en-US" sz="1200" dirty="0" smtClean="0">
                <a:solidFill>
                  <a:schemeClr val="bg1"/>
                </a:solidFill>
              </a:rPr>
              <a:t>Состав </a:t>
            </a:r>
            <a:r>
              <a:rPr kumimoji="1" lang="ru-RU" altLang="en-US" sz="1200" dirty="0" err="1" smtClean="0">
                <a:solidFill>
                  <a:schemeClr val="bg1"/>
                </a:solidFill>
              </a:rPr>
              <a:t>датчиковых</a:t>
            </a:r>
            <a:r>
              <a:rPr kumimoji="1" lang="ru-RU" altLang="en-US" sz="1200" dirty="0" smtClean="0">
                <a:solidFill>
                  <a:schemeClr val="bg1"/>
                </a:solidFill>
              </a:rPr>
              <a:t> систем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Датчики магнитного поля 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TFI</a:t>
            </a:r>
            <a:endParaRPr kumimoji="1" lang="ru-RU" altLang="en-US" sz="12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ЭМА поперечный трещиноскоп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ЭМА контроль изоляции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95537" y="1441964"/>
            <a:ext cx="1944216" cy="12619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67545" y="4059315"/>
            <a:ext cx="1975116" cy="12247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7545" y="5284075"/>
            <a:ext cx="2891571" cy="907941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t">
            <a:spAutoFit/>
          </a:bodyPr>
          <a:lstStyle/>
          <a:p>
            <a:r>
              <a:rPr kumimoji="1" lang="ru-RU" altLang="en-US" sz="1200" b="1" dirty="0">
                <a:solidFill>
                  <a:schemeClr val="bg1"/>
                </a:solidFill>
              </a:rPr>
              <a:t>Магнитный ВИП</a:t>
            </a:r>
          </a:p>
          <a:p>
            <a:pPr>
              <a:spcAft>
                <a:spcPts val="600"/>
              </a:spcAft>
            </a:pPr>
            <a:r>
              <a:rPr kumimoji="1" lang="ru-RU" altLang="en-US" sz="1200" b="1" dirty="0" smtClean="0">
                <a:solidFill>
                  <a:schemeClr val="bg1"/>
                </a:solidFill>
              </a:rPr>
              <a:t>ДМТПБ-1400</a:t>
            </a:r>
          </a:p>
          <a:p>
            <a:r>
              <a:rPr kumimoji="1" lang="ru-RU" altLang="en-US" sz="1200" dirty="0" smtClean="0">
                <a:solidFill>
                  <a:schemeClr val="bg1"/>
                </a:solidFill>
              </a:rPr>
              <a:t>Состав </a:t>
            </a:r>
            <a:r>
              <a:rPr kumimoji="1" lang="ru-RU" altLang="en-US" sz="1200" dirty="0" err="1" smtClean="0">
                <a:solidFill>
                  <a:schemeClr val="bg1"/>
                </a:solidFill>
              </a:rPr>
              <a:t>датчиковых</a:t>
            </a:r>
            <a:r>
              <a:rPr kumimoji="1" lang="ru-RU" altLang="en-US" sz="1200" dirty="0" smtClean="0">
                <a:solidFill>
                  <a:schemeClr val="bg1"/>
                </a:solidFill>
              </a:rPr>
              <a:t> систем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Датчики магнитного поля 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TFI</a:t>
            </a:r>
            <a:endParaRPr kumimoji="1" lang="ru-RU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7" y="2685338"/>
            <a:ext cx="2891571" cy="907941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1200" b="1" dirty="0" smtClean="0">
                <a:solidFill>
                  <a:schemeClr val="bg1"/>
                </a:solidFill>
              </a:rPr>
              <a:t>Магнитный ВИП</a:t>
            </a:r>
          </a:p>
          <a:p>
            <a:pPr>
              <a:spcAft>
                <a:spcPts val="600"/>
              </a:spcAft>
            </a:pPr>
            <a:r>
              <a:rPr kumimoji="1" lang="ru-RU" altLang="en-US" sz="1200" b="1" dirty="0" smtClean="0">
                <a:solidFill>
                  <a:schemeClr val="bg1"/>
                </a:solidFill>
              </a:rPr>
              <a:t>ДМТБ-1400</a:t>
            </a:r>
          </a:p>
          <a:p>
            <a:r>
              <a:rPr kumimoji="1" lang="ru-RU" altLang="en-US" sz="1200" dirty="0" smtClean="0">
                <a:solidFill>
                  <a:schemeClr val="bg1"/>
                </a:solidFill>
              </a:rPr>
              <a:t>Состав </a:t>
            </a:r>
            <a:r>
              <a:rPr kumimoji="1" lang="ru-RU" altLang="en-US" sz="1200" dirty="0" err="1" smtClean="0">
                <a:solidFill>
                  <a:schemeClr val="bg1"/>
                </a:solidFill>
              </a:rPr>
              <a:t>датчиковых</a:t>
            </a:r>
            <a:r>
              <a:rPr kumimoji="1" lang="ru-RU" altLang="en-US" sz="1200" dirty="0" smtClean="0">
                <a:solidFill>
                  <a:schemeClr val="bg1"/>
                </a:solidFill>
              </a:rPr>
              <a:t> систем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Датчики магнитного поля 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MFL</a:t>
            </a:r>
            <a:endParaRPr kumimoji="1" lang="ru-RU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567775" y="1734286"/>
            <a:ext cx="778790" cy="5760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567775" y="4338698"/>
            <a:ext cx="778790" cy="5760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62846" y="1815462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dirty="0" smtClean="0"/>
              <a:t>ДМТ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39753" y="4538595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dirty="0" smtClean="0"/>
              <a:t>ДМТП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24229" y="1777458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dirty="0" smtClean="0"/>
              <a:t>ДМТ+ЭМА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752603" y="4442064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dirty="0" smtClean="0"/>
              <a:t>ДМТП+ЭМА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01384" y="1196752"/>
            <a:ext cx="7915032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kumimoji="1" lang="ru-RU" sz="1600" b="1" dirty="0" smtClean="0">
                <a:solidFill>
                  <a:schemeClr val="bg1"/>
                </a:solidFill>
              </a:rPr>
              <a:t>Производство комбинированных магнитоакустических инспекционных приборов</a:t>
            </a:r>
            <a:endParaRPr kumimoji="1"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</a:t>
            </a:r>
            <a:r>
              <a:rPr lang="ru-RU" sz="2000" dirty="0" smtClean="0">
                <a:solidFill>
                  <a:schemeClr val="bg1"/>
                </a:solidFill>
              </a:rPr>
              <a:t>магнитоакустические инспекционные </a:t>
            </a:r>
            <a:r>
              <a:rPr lang="ru-RU" sz="2000" dirty="0">
                <a:solidFill>
                  <a:schemeClr val="bg1"/>
                </a:solidFill>
              </a:rPr>
              <a:t>приборы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84" y="1664804"/>
            <a:ext cx="3198508" cy="2398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964" y="1664804"/>
            <a:ext cx="316835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84" y="4193183"/>
            <a:ext cx="3198508" cy="2398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964" y="4182340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</a:t>
            </a:r>
            <a:r>
              <a:rPr lang="ru-RU" sz="2000" dirty="0" smtClean="0">
                <a:solidFill>
                  <a:schemeClr val="bg1"/>
                </a:solidFill>
              </a:rPr>
              <a:t>магнитоакустические инспекционные </a:t>
            </a:r>
            <a:r>
              <a:rPr lang="ru-RU" sz="2000" dirty="0">
                <a:solidFill>
                  <a:schemeClr val="bg1"/>
                </a:solidFill>
              </a:rPr>
              <a:t>приборы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03" y="1911983"/>
            <a:ext cx="5328592" cy="2476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896" y="1116676"/>
            <a:ext cx="4904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ru-RU" sz="1400" b="1" dirty="0" smtClean="0">
                <a:latin typeface="+mj-lt"/>
                <a:ea typeface="+mj-ea"/>
                <a:cs typeface="+mj-cs"/>
              </a:rPr>
              <a:t>Сравнение магнитного и магнитоакустического метода </a:t>
            </a:r>
          </a:p>
          <a:p>
            <a:pPr algn="just"/>
            <a:r>
              <a:rPr kumimoji="1" lang="ru-RU" sz="1400" b="1" dirty="0" smtClean="0">
                <a:latin typeface="+mj-lt"/>
                <a:ea typeface="+mj-ea"/>
                <a:cs typeface="+mj-cs"/>
              </a:rPr>
              <a:t>в части выявления </a:t>
            </a:r>
            <a:r>
              <a:rPr kumimoji="1" lang="ru-RU" sz="1400" b="1" dirty="0" err="1" smtClean="0">
                <a:latin typeface="+mj-lt"/>
                <a:ea typeface="+mj-ea"/>
                <a:cs typeface="+mj-cs"/>
              </a:rPr>
              <a:t>трещиноподобных</a:t>
            </a:r>
            <a:r>
              <a:rPr kumimoji="1" lang="ru-RU" sz="1400" b="1" dirty="0" smtClean="0">
                <a:latin typeface="+mj-lt"/>
                <a:ea typeface="+mj-ea"/>
                <a:cs typeface="+mj-cs"/>
              </a:rPr>
              <a:t> дефектов </a:t>
            </a:r>
            <a:endParaRPr kumimoji="1" lang="ru-RU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896" y="4545124"/>
            <a:ext cx="84609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Существующие ВИП, основанные на магнитном методе НК </a:t>
            </a:r>
            <a:r>
              <a:rPr lang="ru-RU" sz="1400" dirty="0" smtClean="0"/>
              <a:t>обеспечивают </a:t>
            </a:r>
            <a:r>
              <a:rPr lang="ru-RU" sz="1400" dirty="0"/>
              <a:t>выявление трещин глубиной более 0,2–0,25</a:t>
            </a:r>
            <a:r>
              <a:rPr lang="ru-RU" sz="1400" i="1" dirty="0"/>
              <a:t>t</a:t>
            </a:r>
            <a:r>
              <a:rPr lang="ru-RU" sz="1400" dirty="0"/>
              <a:t> и находящихся в активной стадии </a:t>
            </a:r>
            <a:r>
              <a:rPr lang="ru-RU" sz="1400" dirty="0" smtClean="0"/>
              <a:t>роста. </a:t>
            </a:r>
            <a:r>
              <a:rPr lang="ru-RU" sz="1400" dirty="0" smtClean="0">
                <a:solidFill>
                  <a:srgbClr val="FF0000"/>
                </a:solidFill>
              </a:rPr>
              <a:t>2000 - 2500 трещин в год.</a:t>
            </a:r>
          </a:p>
          <a:p>
            <a:endParaRPr lang="ru-RU" sz="1400" dirty="0"/>
          </a:p>
          <a:p>
            <a:r>
              <a:rPr lang="ru-RU" sz="1400" dirty="0"/>
              <a:t>Появление магнитоакустической диагностики позволит </a:t>
            </a:r>
            <a:r>
              <a:rPr lang="ru-RU" sz="1400" dirty="0" smtClean="0"/>
              <a:t>выявлять </a:t>
            </a:r>
            <a:r>
              <a:rPr lang="ru-RU" sz="1400" dirty="0"/>
              <a:t>трещины с глубинами от 0,1–0,15</a:t>
            </a:r>
            <a:r>
              <a:rPr lang="ru-RU" sz="1400" i="1" dirty="0"/>
              <a:t>t </a:t>
            </a:r>
            <a:r>
              <a:rPr lang="ru-RU" sz="1400" dirty="0"/>
              <a:t>и находящихся на стадиях стабильного развития или </a:t>
            </a:r>
            <a:r>
              <a:rPr lang="ru-RU" sz="1400" dirty="0" smtClean="0"/>
              <a:t>консервации. </a:t>
            </a:r>
            <a:r>
              <a:rPr lang="ru-RU" sz="1400" dirty="0" smtClean="0">
                <a:solidFill>
                  <a:srgbClr val="FF0000"/>
                </a:solidFill>
              </a:rPr>
              <a:t>Более 10 000 трещин в год (прогноз).</a:t>
            </a:r>
          </a:p>
          <a:p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/>
              <a:t>Комбинированная магнитоакустическая внутритрубная диагностика позволит </a:t>
            </a:r>
            <a:r>
              <a:rPr lang="ru-RU" sz="1400" dirty="0" smtClean="0"/>
              <a:t>увеличить вероятность и достоверность выявления трещины </a:t>
            </a:r>
            <a:r>
              <a:rPr lang="ru-RU" sz="1400" dirty="0"/>
              <a:t>в зонах монтажных и заводских сварных </a:t>
            </a:r>
            <a:r>
              <a:rPr lang="ru-RU" sz="1400" dirty="0" smtClean="0"/>
              <a:t>соединений.    </a:t>
            </a:r>
            <a:endParaRPr lang="en-US" sz="1400" dirty="0"/>
          </a:p>
          <a:p>
            <a:endParaRPr lang="ru-RU" sz="1400" dirty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87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</a:t>
            </a:r>
            <a:r>
              <a:rPr lang="ru-RU" sz="2000" dirty="0" smtClean="0">
                <a:solidFill>
                  <a:schemeClr val="bg1"/>
                </a:solidFill>
              </a:rPr>
              <a:t>магнитоакустические инспекционные </a:t>
            </a:r>
            <a:r>
              <a:rPr lang="ru-RU" sz="2000" dirty="0">
                <a:solidFill>
                  <a:schemeClr val="bg1"/>
                </a:solidFill>
              </a:rPr>
              <a:t>приборы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1268760"/>
            <a:ext cx="7568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ru-RU" sz="1600" b="1" dirty="0" smtClean="0">
                <a:latin typeface="+mj-lt"/>
                <a:ea typeface="+mj-ea"/>
                <a:cs typeface="+mj-cs"/>
              </a:rPr>
              <a:t>Внедрение </a:t>
            </a:r>
            <a:r>
              <a:rPr lang="ru-RU" sz="1600" b="1" dirty="0" smtClean="0"/>
              <a:t>комбинированных магнитоакустических инспекционных приборов </a:t>
            </a:r>
          </a:p>
          <a:p>
            <a:pPr algn="just"/>
            <a:endParaRPr kumimoji="1" lang="ru-RU" sz="1600" b="1" dirty="0">
              <a:latin typeface="+mj-lt"/>
              <a:ea typeface="+mj-ea"/>
              <a:cs typeface="+mj-cs"/>
            </a:endParaRPr>
          </a:p>
          <a:p>
            <a:r>
              <a:rPr lang="ru-RU" sz="1400" dirty="0" smtClean="0"/>
              <a:t>Высокая </a:t>
            </a:r>
            <a:r>
              <a:rPr lang="ru-RU" sz="1400" dirty="0"/>
              <a:t>достоверность обнаружения и идентификации дефектов позволит реализовать</a:t>
            </a:r>
          </a:p>
          <a:p>
            <a:r>
              <a:rPr lang="ru-RU" sz="1400" dirty="0"/>
              <a:t>м</a:t>
            </a:r>
            <a:r>
              <a:rPr lang="ru-RU" sz="1400" dirty="0" smtClean="0"/>
              <a:t>ониторинг развития дефектов, </a:t>
            </a:r>
            <a:r>
              <a:rPr lang="ru-RU" sz="1400" dirty="0"/>
              <a:t>как основу планирования капитальных ремонтов и </a:t>
            </a:r>
            <a:r>
              <a:rPr lang="ru-RU" sz="1400" dirty="0" smtClean="0"/>
              <a:t>сроков </a:t>
            </a:r>
            <a:r>
              <a:rPr lang="ru-RU" sz="1400" dirty="0"/>
              <a:t>проведения </a:t>
            </a:r>
            <a:r>
              <a:rPr lang="ru-RU" sz="1400" dirty="0" smtClean="0"/>
              <a:t>ВТД</a:t>
            </a:r>
            <a:r>
              <a:rPr kumimoji="1" lang="ru-RU" sz="1400" b="1" dirty="0">
                <a:latin typeface="+mj-lt"/>
                <a:ea typeface="+mj-ea"/>
                <a:cs typeface="+mj-cs"/>
              </a:rPr>
              <a:t>.</a:t>
            </a:r>
            <a:endParaRPr kumimoji="1" lang="ru-RU" sz="1400" b="1" dirty="0" smtClean="0">
              <a:latin typeface="+mj-lt"/>
              <a:ea typeface="+mj-ea"/>
              <a:cs typeface="+mj-cs"/>
            </a:endParaRPr>
          </a:p>
          <a:p>
            <a:endParaRPr kumimoji="1" lang="ru-RU" sz="1400" b="1" dirty="0" smtClean="0">
              <a:latin typeface="+mj-lt"/>
              <a:ea typeface="+mj-ea"/>
              <a:cs typeface="+mj-cs"/>
            </a:endParaRPr>
          </a:p>
          <a:p>
            <a:endParaRPr kumimoji="1" lang="ru-RU" sz="1400" b="1" dirty="0">
              <a:latin typeface="+mj-lt"/>
              <a:ea typeface="+mj-ea"/>
              <a:cs typeface="+mj-cs"/>
            </a:endParaRPr>
          </a:p>
          <a:p>
            <a:r>
              <a:rPr kumimoji="1" lang="ru-RU" sz="1400" dirty="0" smtClean="0">
                <a:latin typeface="+mj-lt"/>
                <a:ea typeface="+mj-ea"/>
                <a:cs typeface="+mj-cs"/>
              </a:rPr>
              <a:t>Выявление большого количества </a:t>
            </a:r>
            <a:r>
              <a:rPr kumimoji="1" lang="ru-RU" sz="1400" dirty="0" err="1" smtClean="0">
                <a:latin typeface="+mj-lt"/>
                <a:ea typeface="+mj-ea"/>
                <a:cs typeface="+mj-cs"/>
              </a:rPr>
              <a:t>трещиноподобных</a:t>
            </a:r>
            <a:r>
              <a:rPr kumimoji="1" lang="ru-RU" sz="1400" dirty="0" smtClean="0">
                <a:latin typeface="+mj-lt"/>
                <a:ea typeface="+mj-ea"/>
                <a:cs typeface="+mj-cs"/>
              </a:rPr>
              <a:t> дефектов </a:t>
            </a:r>
            <a:r>
              <a:rPr lang="ru-RU" sz="1400" dirty="0"/>
              <a:t>с глубинами от 0,1–0,15</a:t>
            </a:r>
            <a:r>
              <a:rPr lang="ru-RU" sz="1400" i="1" dirty="0"/>
              <a:t>t </a:t>
            </a:r>
            <a:r>
              <a:rPr kumimoji="1" lang="ru-RU" sz="1400" dirty="0" smtClean="0">
                <a:latin typeface="+mj-lt"/>
                <a:ea typeface="+mj-ea"/>
                <a:cs typeface="+mj-cs"/>
              </a:rPr>
              <a:t>, инциденты по которым ранее не случались, поставит вопрос о пересмотре </a:t>
            </a:r>
            <a:r>
              <a:rPr lang="ru-RU" sz="1400" dirty="0" smtClean="0"/>
              <a:t>нормативной документации, допускающей эксплуатацию </a:t>
            </a:r>
            <a:r>
              <a:rPr lang="ru-RU" sz="1400" dirty="0"/>
              <a:t>труб с </a:t>
            </a:r>
            <a:r>
              <a:rPr lang="ru-RU" sz="1400" dirty="0" smtClean="0"/>
              <a:t>трещинами.</a:t>
            </a:r>
            <a:endParaRPr kumimoji="1" lang="ru-RU" sz="1400" dirty="0" smtClean="0">
              <a:latin typeface="+mj-lt"/>
              <a:ea typeface="+mj-ea"/>
              <a:cs typeface="+mj-cs"/>
            </a:endParaRPr>
          </a:p>
          <a:p>
            <a:endParaRPr kumimoji="1" lang="ru-RU" sz="1400" b="1" dirty="0" smtClean="0">
              <a:latin typeface="+mj-lt"/>
              <a:ea typeface="+mj-ea"/>
              <a:cs typeface="+mj-cs"/>
            </a:endParaRPr>
          </a:p>
          <a:p>
            <a:endParaRPr kumimoji="1" lang="ru-RU" sz="1400" b="1" dirty="0">
              <a:latin typeface="+mj-lt"/>
              <a:ea typeface="+mj-ea"/>
              <a:cs typeface="+mj-cs"/>
            </a:endParaRPr>
          </a:p>
          <a:p>
            <a:r>
              <a:rPr lang="ru-RU" sz="1400" dirty="0"/>
              <a:t>М</a:t>
            </a:r>
            <a:r>
              <a:rPr lang="ru-RU" sz="1400" dirty="0" smtClean="0"/>
              <a:t>ониторинг </a:t>
            </a:r>
            <a:r>
              <a:rPr lang="ru-RU" sz="1400" dirty="0"/>
              <a:t>и </a:t>
            </a:r>
            <a:r>
              <a:rPr lang="ru-RU" sz="1400" dirty="0" smtClean="0"/>
              <a:t>доработка </a:t>
            </a:r>
            <a:r>
              <a:rPr lang="ru-RU" sz="1400" dirty="0"/>
              <a:t>нормативной документации </a:t>
            </a:r>
            <a:r>
              <a:rPr lang="ru-RU" sz="1400" dirty="0" smtClean="0"/>
              <a:t>дадут </a:t>
            </a:r>
            <a:r>
              <a:rPr lang="ru-RU" sz="1400" dirty="0"/>
              <a:t>существенный экономический эффект</a:t>
            </a:r>
            <a:endParaRPr kumimoji="1" lang="ru-RU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47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Малые диаметры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497404" cy="127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56" y="3284984"/>
            <a:ext cx="6830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72" y="4941168"/>
            <a:ext cx="665016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9532" y="126876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ru-RU" sz="1600" b="1" dirty="0" smtClean="0">
                <a:latin typeface="+mj-lt"/>
                <a:ea typeface="+mj-ea"/>
                <a:cs typeface="+mj-cs"/>
              </a:rPr>
              <a:t>Выпуск «нового» внутритрубного оборудования для диагностики труб малого диаметра.</a:t>
            </a:r>
            <a:endParaRPr lang="ru-RU" sz="1600" b="1" dirty="0" smtClean="0"/>
          </a:p>
          <a:p>
            <a:pPr algn="just"/>
            <a:endParaRPr kumimoji="1" lang="ru-RU" sz="1600" b="1" dirty="0" smtClean="0">
              <a:latin typeface="+mj-lt"/>
              <a:ea typeface="+mj-ea"/>
              <a:cs typeface="+mj-cs"/>
            </a:endParaRPr>
          </a:p>
          <a:p>
            <a:pPr algn="just"/>
            <a:endParaRPr kumimoji="1" lang="ru-RU" sz="1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40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16632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</a:t>
            </a:r>
            <a:r>
              <a:rPr lang="ru-RU" sz="2400" b="1" dirty="0" smtClean="0">
                <a:solidFill>
                  <a:schemeClr val="bg1"/>
                </a:solidFill>
              </a:rPr>
              <a:t>разработки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136" y="1916832"/>
            <a:ext cx="8352928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внутритрубного оборудования по диагностике газопроводов с подкладными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кольцами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 для ВТД  трубопроводов смежных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диаметров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самодвижущих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 в условиях малых расходов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внутритрубного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с возможностью реверсивного движения с использованием одной камеры приема/запуска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/>
              <a:t>Коллектив специалистов компании способен решить поставленные проблемы при условии рентабельности оборудования. Для этого должны быть понятны объемы работ и расценки на выполнение этих </a:t>
            </a:r>
            <a:r>
              <a:rPr lang="ru-RU" sz="1600" dirty="0" smtClean="0"/>
              <a:t>работ.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83299" y="296652"/>
            <a:ext cx="8370676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ыводы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0510" y="1412776"/>
            <a:ext cx="8255871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Существующая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технология ВТД позволяет выявлять </a:t>
            </a:r>
            <a:r>
              <a:rPr kumimoji="1"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большинство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опасных дефектов ЛЧ </a:t>
            </a:r>
            <a:r>
              <a:rPr kumimoji="1"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МГ 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и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поддерживать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их целостность при регулярном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проведении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обследований</a:t>
            </a:r>
          </a:p>
          <a:p>
            <a:pPr algn="just"/>
            <a:endParaRPr kumimoji="1" lang="ru-RU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Некоторые опасные дефекты невозможно выявить базовыми технологиями ВТД, для выявления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таких дефектов </a:t>
            </a:r>
            <a:r>
              <a:rPr kumimoji="1"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необходимо внедрять</a:t>
            </a:r>
            <a:r>
              <a:rPr kumimoji="1"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kumimoji="1" lang="ru-RU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kumimoji="1"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endParaRPr kumimoji="1" lang="ru-RU" b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kumimoji="1" lang="ru-RU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Интроскопы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»</a:t>
            </a:r>
            <a:endParaRPr lang="ru-RU" sz="1600" b="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+mj-lt"/>
              </a:rPr>
              <a:t>       Классификация дефектов сварных соединений по степени опасности</a:t>
            </a:r>
          </a:p>
          <a:p>
            <a:pPr algn="just"/>
            <a:endParaRPr kumimoji="1" lang="ru-RU" sz="1600" b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kumimoji="1" lang="ru-RU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kumimoji="1"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Навигационные системы </a:t>
            </a:r>
            <a:endParaRPr kumimoji="1" lang="ru-RU" sz="16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kumimoji="1" lang="ru-RU" sz="16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ru-RU" sz="1600" b="0" dirty="0" smtClean="0">
                <a:solidFill>
                  <a:schemeClr val="tx1"/>
                </a:solidFill>
                <a:latin typeface="+mj-lt"/>
              </a:rPr>
              <a:t>Выявление участков трубопровода с недопустимым уровнем НДС </a:t>
            </a:r>
          </a:p>
          <a:p>
            <a:pPr algn="just"/>
            <a:endParaRPr lang="ru-RU" sz="1600" b="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kumimoji="1" lang="ru-RU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kumimoji="1" lang="ru-RU" sz="1600" dirty="0" smtClean="0">
                <a:solidFill>
                  <a:schemeClr val="tx1"/>
                </a:solidFill>
                <a:latin typeface="+mj-lt"/>
              </a:rPr>
              <a:t>Комбинированные магнитоакустические инспекционные приборы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600" dirty="0" smtClean="0"/>
              <a:t>        Выявление </a:t>
            </a:r>
            <a:r>
              <a:rPr kumimoji="1" lang="ru-RU" sz="1600" dirty="0" err="1" smtClean="0"/>
              <a:t>малораскрытых</a:t>
            </a:r>
            <a:r>
              <a:rPr kumimoji="1" lang="ru-RU" sz="1600" dirty="0" smtClean="0"/>
              <a:t> </a:t>
            </a:r>
            <a:r>
              <a:rPr kumimoji="1" lang="ru-RU" sz="1600" dirty="0" err="1" smtClean="0"/>
              <a:t>трещиноподобных</a:t>
            </a:r>
            <a:r>
              <a:rPr kumimoji="1" lang="ru-RU" sz="1600" dirty="0" smtClean="0"/>
              <a:t> дефектов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/>
              <a:t> </a:t>
            </a:r>
            <a:r>
              <a:rPr kumimoji="1" lang="ru-RU" sz="1600" b="1" dirty="0" smtClean="0"/>
              <a:t>       </a:t>
            </a:r>
            <a:r>
              <a:rPr kumimoji="1" lang="ru-RU" sz="1600" dirty="0" smtClean="0"/>
              <a:t>Прямое определение размеров коррозионных дефектов и </a:t>
            </a:r>
            <a:r>
              <a:rPr kumimoji="1" lang="ru-RU" sz="1600" dirty="0" err="1" smtClean="0"/>
              <a:t>толщинометрия</a:t>
            </a:r>
            <a:endParaRPr kumimoji="1" lang="ru-RU" sz="1600" dirty="0" smtClean="0"/>
          </a:p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        </a:t>
            </a:r>
            <a:r>
              <a:rPr kumimoji="1" lang="ru-RU" sz="1600" dirty="0" smtClean="0"/>
              <a:t>Определение </a:t>
            </a:r>
            <a:r>
              <a:rPr kumimoji="1" lang="ru-RU" sz="1600" dirty="0"/>
              <a:t>типа и целостности защитного изоляционного покрытия</a:t>
            </a:r>
          </a:p>
          <a:p>
            <a:pPr algn="just"/>
            <a:endParaRPr kumimoji="1" lang="ru-RU" sz="16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kumimoji="1" lang="ru-RU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08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4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68926" y="1808820"/>
            <a:ext cx="9019002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000" b="1" dirty="0" smtClean="0">
                <a:solidFill>
                  <a:prstClr val="white"/>
                </a:solidFill>
                <a:latin typeface="Cambria" panose="02040503050406030204" pitchFamily="18" charset="0"/>
                <a:ea typeface="Arial" pitchFamily="34" charset="0"/>
                <a:cs typeface="Times New Roman" pitchFamily="18" charset="0"/>
              </a:rPr>
              <a:t>ПОВЫШЕНИЕ ИНФОРМАТИВНОСТИ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000" b="1" dirty="0" smtClean="0">
                <a:solidFill>
                  <a:prstClr val="white"/>
                </a:solidFill>
                <a:latin typeface="Cambria" panose="02040503050406030204" pitchFamily="18" charset="0"/>
                <a:ea typeface="Arial" pitchFamily="34" charset="0"/>
                <a:cs typeface="Times New Roman" pitchFamily="18" charset="0"/>
              </a:rPr>
              <a:t>ВНУТРИТРУБНОЙ ДЕФЕКТОСКОПИИ МАГИСТРАЛЬНЫХ ГАЗОПРОВОДОВ ЗА СЧЕТ ПРИМЕНЕНИЯ НОВОГО ДИАГНОСТИЧЕСКОГО ОБОРУДОВАНИЯ</a:t>
            </a:r>
            <a:endParaRPr kumimoji="0" lang="en-US" altLang="ru-RU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Arial" pitchFamily="34" charset="0"/>
              <a:cs typeface="Times New Roman" pitchFamily="18" charset="0"/>
            </a:endParaRPr>
          </a:p>
        </p:txBody>
      </p:sp>
      <p:pic>
        <p:nvPicPr>
          <p:cNvPr id="3075" name="Picture 3" descr="C:\Users\a.kuskov\Desktop\Облако\титу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" y="-36386"/>
            <a:ext cx="9161043" cy="68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40934" y="3627022"/>
            <a:ext cx="46470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2800" b="1" dirty="0" smtClean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78527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9122353A-F42B-4653-ACEE-940D03DECB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6782" y="2981281"/>
          <a:ext cx="2683174" cy="34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B71E34AA-FE58-42C7-9510-D43F047243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511" y="2979532"/>
          <a:ext cx="4106683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4337">
                  <a:extLst>
                    <a:ext uri="{9D8B030D-6E8A-4147-A177-3AD203B41FA5}">
                      <a16:colId xmlns:a16="http://schemas.microsoft.com/office/drawing/2014/main" xmlns="" val="513368193"/>
                    </a:ext>
                  </a:extLst>
                </a:gridCol>
                <a:gridCol w="699884">
                  <a:extLst>
                    <a:ext uri="{9D8B030D-6E8A-4147-A177-3AD203B41FA5}">
                      <a16:colId xmlns:a16="http://schemas.microsoft.com/office/drawing/2014/main" xmlns="" val="1320552031"/>
                    </a:ext>
                  </a:extLst>
                </a:gridCol>
                <a:gridCol w="1142462">
                  <a:extLst>
                    <a:ext uri="{9D8B030D-6E8A-4147-A177-3AD203B41FA5}">
                      <a16:colId xmlns:a16="http://schemas.microsoft.com/office/drawing/2014/main" xmlns="" val="3649624546"/>
                    </a:ext>
                  </a:extLst>
                </a:gridCol>
              </a:tblGrid>
              <a:tr h="2558224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Югорск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Ухта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Москва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Санкт-Петербург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Екатеринбург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Чайковский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Томск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Уфа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Нижний Новгород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Казань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Сургут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Волгоград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Саратов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Самара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r">
                        <a:buNone/>
                      </a:pPr>
                      <a:r>
                        <a:rPr lang="ru-RU" sz="1600" b="1" dirty="0" smtClean="0"/>
                        <a:t> 4144</a:t>
                      </a:r>
                      <a:endParaRPr lang="ru-RU" sz="1600" b="1" dirty="0"/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3358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2574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1488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1342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1237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940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737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671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249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208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199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62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(24,1%)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(19,5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(15,0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(8,6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(7,8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(7,2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(5,5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(4,3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(3,9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(1,4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(1,2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(1,2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(0,4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(0,02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5709321"/>
                  </a:ext>
                </a:extLst>
              </a:tr>
            </a:tbl>
          </a:graphicData>
        </a:graphic>
      </p:graphicFrame>
      <p:pic>
        <p:nvPicPr>
          <p:cNvPr id="4098" name="Picture 2" descr="C:\Users\a.kuskov\Desktop\Облако\шапка (1)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510" y="-35059"/>
            <a:ext cx="9162196" cy="12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itle 3"/>
          <p:cNvSpPr>
            <a:spLocks noGrp="1"/>
          </p:cNvSpPr>
          <p:nvPr>
            <p:ph type="title"/>
          </p:nvPr>
        </p:nvSpPr>
        <p:spPr bwMode="auto">
          <a:xfrm>
            <a:off x="241632" y="196490"/>
            <a:ext cx="83706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a typeface="+mj-ea"/>
                <a:cs typeface="+mj-cs"/>
              </a:rPr>
              <a:t>ПАО "ГАЗПРОМ"</a:t>
            </a:r>
            <a:r>
              <a:rPr lang="en-US" dirty="0">
                <a:latin typeface="Arial"/>
              </a:rPr>
              <a:t/>
            </a:r>
            <a:br>
              <a:rPr lang="en-US" dirty="0">
                <a:latin typeface="Arial"/>
              </a:rPr>
            </a:br>
            <a:r>
              <a:rPr lang="ru-RU" sz="2200" b="1" dirty="0">
                <a:solidFill>
                  <a:schemeClr val="bg1"/>
                </a:solidFill>
                <a:ea typeface="+mj-ea"/>
                <a:cs typeface="+mj-cs"/>
              </a:rPr>
              <a:t>О</a:t>
            </a:r>
            <a:r>
              <a:rPr lang="ru-RU" sz="2200" b="1" dirty="0" smtClean="0">
                <a:solidFill>
                  <a:schemeClr val="bg1"/>
                </a:solidFill>
                <a:ea typeface="+mj-ea"/>
                <a:cs typeface="+mj-cs"/>
              </a:rPr>
              <a:t>бъемы работ по внутритрубной диагностике 2017 год</a:t>
            </a:r>
            <a:endParaRPr lang="ru-RU" sz="2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4211960" y="2797349"/>
          <a:ext cx="4392488" cy="333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24"/>
          <p:cNvSpPr>
            <a:spLocks noChangeArrowheads="1"/>
          </p:cNvSpPr>
          <p:nvPr/>
        </p:nvSpPr>
        <p:spPr bwMode="auto">
          <a:xfrm>
            <a:off x="4716016" y="2240868"/>
            <a:ext cx="1908212" cy="73866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Категория</a:t>
            </a:r>
            <a:r>
              <a:rPr kumimoji="1" lang="en-US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 ’a’.</a:t>
            </a:r>
            <a:r>
              <a:rPr kumimoji="1" lang="ru-RU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 Предаварийные </a:t>
            </a:r>
          </a:p>
          <a:p>
            <a:r>
              <a:rPr kumimoji="1" lang="ru-RU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дефекты </a:t>
            </a:r>
            <a:r>
              <a:rPr kumimoji="1" lang="en-US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4911</a:t>
            </a:r>
            <a:r>
              <a:rPr kumimoji="1" lang="ru-RU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 (0,6%)</a:t>
            </a:r>
            <a:endParaRPr kumimoji="1" lang="ru-RU" altLang="en-US" sz="1400" dirty="0">
              <a:solidFill>
                <a:srgbClr val="E31D3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24"/>
          <p:cNvSpPr>
            <a:spLocks noChangeArrowheads="1"/>
          </p:cNvSpPr>
          <p:nvPr/>
        </p:nvSpPr>
        <p:spPr bwMode="auto">
          <a:xfrm>
            <a:off x="6935518" y="2242788"/>
            <a:ext cx="2068282" cy="73866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Категория</a:t>
            </a:r>
            <a:r>
              <a:rPr kumimoji="1" lang="en-US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’b’.</a:t>
            </a:r>
            <a:r>
              <a:rPr kumimoji="1" lang="ru-RU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Потенциально опасные </a:t>
            </a:r>
          </a:p>
          <a:p>
            <a:r>
              <a:rPr kumimoji="1" lang="ru-RU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дефекты 46643 (5,</a:t>
            </a:r>
            <a:r>
              <a:rPr kumimoji="1" lang="en-US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1" lang="ru-RU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%)</a:t>
            </a:r>
            <a:endParaRPr kumimoji="1" lang="ru-RU" altLang="en-US" sz="1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24"/>
          <p:cNvSpPr>
            <a:spLocks noChangeArrowheads="1"/>
          </p:cNvSpPr>
          <p:nvPr/>
        </p:nvSpPr>
        <p:spPr bwMode="auto">
          <a:xfrm>
            <a:off x="5198240" y="5945838"/>
            <a:ext cx="3357052" cy="73866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Категория</a:t>
            </a:r>
            <a:r>
              <a:rPr kumimoji="1" lang="en-US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’c’.</a:t>
            </a:r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endParaRPr kumimoji="1" lang="en-US" altLang="en-US" sz="1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Прочие дефекты </a:t>
            </a:r>
          </a:p>
          <a:p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и аномалии </a:t>
            </a:r>
            <a:r>
              <a:rPr kumimoji="1" lang="en-US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1" lang="ru-RU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97</a:t>
            </a:r>
            <a:r>
              <a:rPr kumimoji="1" lang="en-US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ru-RU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78 </a:t>
            </a:r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1" lang="ru-RU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93,</a:t>
            </a:r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9</a:t>
            </a:r>
            <a:r>
              <a:rPr kumimoji="1" lang="ru-RU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%)</a:t>
            </a:r>
            <a:endParaRPr kumimoji="1" lang="ru-RU" altLang="en-US" sz="14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Прямоугольник 24"/>
          <p:cNvSpPr>
            <a:spLocks noChangeArrowheads="1"/>
          </p:cNvSpPr>
          <p:nvPr/>
        </p:nvSpPr>
        <p:spPr bwMode="auto">
          <a:xfrm>
            <a:off x="179512" y="2348880"/>
            <a:ext cx="4814998" cy="584775"/>
          </a:xfrm>
          <a:prstGeom prst="rect">
            <a:avLst/>
          </a:prstGeom>
          <a:noFill/>
          <a:extLst/>
        </p:spPr>
        <p:txBody>
          <a:bodyPr wrap="square" anchor="t">
            <a:spAutoFit/>
          </a:bodyPr>
          <a:lstStyle/>
          <a:p>
            <a:r>
              <a:rPr kumimoji="1" lang="ru-RU" altLang="en-US" sz="1600" b="1" dirty="0">
                <a:latin typeface="+mj-lt"/>
                <a:ea typeface="+mj-ea"/>
                <a:cs typeface="+mj-cs"/>
              </a:rPr>
              <a:t>Распределение км. </a:t>
            </a:r>
            <a:endParaRPr lang="ru-RU" altLang="en-US" sz="1600" b="1">
              <a:latin typeface="+mj-lt"/>
              <a:ea typeface="+mj-ea"/>
              <a:cs typeface="+mj-cs"/>
            </a:endParaRPr>
          </a:p>
          <a:p>
            <a:r>
              <a:rPr kumimoji="1" lang="ru-RU" altLang="en-US" sz="1600" b="1" dirty="0">
                <a:latin typeface="+mj-lt"/>
                <a:ea typeface="+mj-ea"/>
                <a:cs typeface="+mj-cs"/>
              </a:rPr>
              <a:t>по газотранспортным обществам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41632" y="1435722"/>
            <a:ext cx="4175443" cy="707886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2000" b="1" dirty="0">
                <a:solidFill>
                  <a:schemeClr val="bg1"/>
                </a:solidFill>
              </a:rPr>
              <a:t>Общая длина обследованных газопроводов – 17213 км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89045" y="1441177"/>
            <a:ext cx="4175443" cy="707886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2000" b="1" dirty="0">
                <a:solidFill>
                  <a:schemeClr val="bg1"/>
                </a:solidFill>
              </a:rPr>
              <a:t>Количество</a:t>
            </a:r>
          </a:p>
          <a:p>
            <a:r>
              <a:rPr kumimoji="1" lang="ru-RU" altLang="en-US" sz="2000" b="1" dirty="0">
                <a:solidFill>
                  <a:schemeClr val="bg1"/>
                </a:solidFill>
              </a:rPr>
              <a:t>выявленных дефектов – </a:t>
            </a:r>
            <a:r>
              <a:rPr kumimoji="1" lang="ru-RU" sz="2000" b="1" dirty="0">
                <a:solidFill>
                  <a:schemeClr val="bg1"/>
                </a:solidFill>
              </a:rPr>
              <a:t>848732</a:t>
            </a:r>
            <a:r>
              <a:rPr kumimoji="1" lang="ru-RU" altLang="en-US" sz="2000" b="1" dirty="0">
                <a:solidFill>
                  <a:schemeClr val="bg1"/>
                </a:solidFill>
              </a:rPr>
              <a:t> 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4286195" y="2865195"/>
          <a:ext cx="4227522" cy="319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597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.kuskov\Desktop\Облако\шапка (1)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510" y="-35059"/>
            <a:ext cx="9162196" cy="12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itle 3"/>
          <p:cNvSpPr>
            <a:spLocks noGrp="1"/>
          </p:cNvSpPr>
          <p:nvPr>
            <p:ph type="title"/>
          </p:nvPr>
        </p:nvSpPr>
        <p:spPr bwMode="auto">
          <a:xfrm>
            <a:off x="287524" y="171161"/>
            <a:ext cx="83706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</a:rPr>
              <a:t>ПАО "ГАЗПРОМ"</a:t>
            </a:r>
            <a:r>
              <a:rPr lang="en-US" sz="2400" dirty="0">
                <a:latin typeface="Arial"/>
              </a:rPr>
              <a:t/>
            </a:r>
            <a:br>
              <a:rPr lang="en-US" sz="2400" dirty="0">
                <a:latin typeface="Arial"/>
              </a:rPr>
            </a:br>
            <a:r>
              <a:rPr lang="ru-RU" sz="2200" b="1" dirty="0" smtClean="0">
                <a:solidFill>
                  <a:schemeClr val="bg1"/>
                </a:solidFill>
                <a:ea typeface="+mj-ea"/>
                <a:cs typeface="+mj-cs"/>
              </a:rPr>
              <a:t>Структура выявленных дефектов 2017 г.</a:t>
            </a:r>
            <a:endParaRPr lang="ru-RU" sz="2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04769" y="1435722"/>
            <a:ext cx="3275343" cy="707886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2000" dirty="0">
                <a:solidFill>
                  <a:schemeClr val="bg1"/>
                </a:solidFill>
              </a:rPr>
              <a:t>Общее количество дефектов (848732, 100%)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96136" y="1435722"/>
            <a:ext cx="3204356" cy="707886"/>
          </a:xfrm>
          <a:prstGeom prst="rect">
            <a:avLst/>
          </a:prstGeom>
          <a:solidFill>
            <a:srgbClr val="E31D3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2000" dirty="0">
                <a:solidFill>
                  <a:schemeClr val="bg1"/>
                </a:solidFill>
              </a:rPr>
              <a:t>Количество предаварийных дефектов (4911, 0,6%)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776534" y="3603979"/>
            <a:ext cx="1337901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30588" y="2485102"/>
          <a:ext cx="5406880" cy="415877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8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КОРРОЗИЯ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АНОМАЛИЯ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КОЛЬЦЕВОГО ШВА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ДЕФЕКТЫ ГЕОМЕТРИИ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420">
                <a:tc>
                  <a:txBody>
                    <a:bodyPr/>
                    <a:lstStyle/>
                    <a:p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ТРЕЩИНОПОДОБНЫЕ</a:t>
                      </a:r>
                    </a:p>
                    <a:p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ДЕФЕКТЫ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592">
                <a:tc>
                  <a:txBody>
                    <a:bodyPr/>
                    <a:lstStyle/>
                    <a:p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ТРЕЩИНА</a:t>
                      </a:r>
                    </a:p>
                    <a:p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kumimoji="1" lang="ru-RU" sz="14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КОЛЬЦЕВОМ ШВЕ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АНОМАЛИЯ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ПРОДОЛЬНОГО ШВА</a:t>
                      </a:r>
                      <a:endParaRPr kumimoji="1" lang="ru-RU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РАССЛОЕНИЕ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</a:t>
                      </a:r>
                      <a:r>
                        <a:rPr kumimoji="1" lang="ru-RU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ДЕФЕКТЫ</a:t>
                      </a:r>
                      <a:endParaRPr kumimoji="1" lang="ru-RU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4" name="Прямоугольник 83"/>
          <p:cNvSpPr/>
          <p:nvPr/>
        </p:nvSpPr>
        <p:spPr>
          <a:xfrm>
            <a:off x="2303748" y="2589628"/>
            <a:ext cx="2290213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4593961" y="2492896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71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(604123)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303748" y="3085417"/>
            <a:ext cx="384343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>
            <a:off x="2663788" y="2996952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9.39%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(79730)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2307015" y="3589473"/>
            <a:ext cx="132315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>
            <a:spLocks noChangeArrowheads="1"/>
          </p:cNvSpPr>
          <p:nvPr/>
        </p:nvSpPr>
        <p:spPr bwMode="auto">
          <a:xfrm>
            <a:off x="2379023" y="3501008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3.23%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(27444)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312908" y="4102872"/>
            <a:ext cx="72008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>
            <a:spLocks noChangeArrowheads="1"/>
          </p:cNvSpPr>
          <p:nvPr/>
        </p:nvSpPr>
        <p:spPr bwMode="auto">
          <a:xfrm>
            <a:off x="2348912" y="4019471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0,27%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(2261)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303748" y="4653136"/>
            <a:ext cx="45719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>
            <a:spLocks noChangeArrowheads="1"/>
          </p:cNvSpPr>
          <p:nvPr/>
        </p:nvSpPr>
        <p:spPr bwMode="auto">
          <a:xfrm>
            <a:off x="2339752" y="4556737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0,05%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(424)</a:t>
            </a:r>
          </a:p>
        </p:txBody>
      </p:sp>
      <p:sp>
        <p:nvSpPr>
          <p:cNvPr id="94" name="Прямоугольник 93"/>
          <p:cNvSpPr>
            <a:spLocks noChangeArrowheads="1"/>
          </p:cNvSpPr>
          <p:nvPr/>
        </p:nvSpPr>
        <p:spPr bwMode="auto">
          <a:xfrm>
            <a:off x="2348912" y="5049180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0,02%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(174)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2306391" y="5134309"/>
            <a:ext cx="0" cy="30777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>
            <a:spLocks noChangeArrowheads="1"/>
          </p:cNvSpPr>
          <p:nvPr/>
        </p:nvSpPr>
        <p:spPr bwMode="auto">
          <a:xfrm>
            <a:off x="2339752" y="5553236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0,01%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(55)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306392" y="5638365"/>
            <a:ext cx="0" cy="30777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5776535" y="2598015"/>
            <a:ext cx="838587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5776535" y="3096930"/>
            <a:ext cx="396000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5776535" y="5147495"/>
            <a:ext cx="288000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776535" y="4625973"/>
            <a:ext cx="670447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776535" y="5625244"/>
            <a:ext cx="116265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899775" y="5999222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15,85%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(134521)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03747" y="6079396"/>
            <a:ext cx="612069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776535" y="6088347"/>
            <a:ext cx="163617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6603757" y="2482236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4,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(723)</a:t>
            </a: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6150956" y="2997705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5,1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1" lang="en-US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55)</a:t>
            </a: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7114436" y="3508804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9,16%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(941)</a:t>
            </a: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8424428" y="4010538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46,04%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(2261)</a:t>
            </a: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6399804" y="4524998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8,63%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(424)</a:t>
            </a: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6088779" y="5055305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3,54%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(174)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5872934" y="5525393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12%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(55)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5909556" y="5987062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59%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(78)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96424" y="4122658"/>
            <a:ext cx="2592000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3067" y="194054"/>
            <a:ext cx="83706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1" algn="l"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Технологии ВТД</a:t>
            </a:r>
            <a:endParaRPr lang="ru-RU" sz="2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1743" y="4562888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Потенциально опасные</a:t>
            </a:r>
          </a:p>
          <a:p>
            <a:r>
              <a:rPr lang="ru-RU" sz="1000" b="1" dirty="0">
                <a:solidFill>
                  <a:schemeClr val="bg1"/>
                </a:solidFill>
              </a:rPr>
              <a:t>                 100%</a:t>
            </a:r>
          </a:p>
        </p:txBody>
      </p:sp>
      <p:sp>
        <p:nvSpPr>
          <p:cNvPr id="4" name="Кольцо 3"/>
          <p:cNvSpPr/>
          <p:nvPr/>
        </p:nvSpPr>
        <p:spPr>
          <a:xfrm>
            <a:off x="2964318" y="2396593"/>
            <a:ext cx="3168352" cy="3084636"/>
          </a:xfrm>
          <a:prstGeom prst="donut">
            <a:avLst>
              <a:gd name="adj" fmla="val 14590"/>
            </a:avLst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0372" y="3615745"/>
            <a:ext cx="219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ЦЕЛОСТНОСТЬ </a:t>
            </a:r>
          </a:p>
          <a:p>
            <a:pPr algn="ctr"/>
            <a:r>
              <a:rPr kumimoji="1"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ТРУБОПРОВОДА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20172" y="1573051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ДЕФЕКТЫ ГЕОМЕТРИИ</a:t>
            </a:r>
            <a:endParaRPr lang="ru-RU" sz="14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215776" y="2153288"/>
            <a:ext cx="1209592" cy="6852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132248" y="1852534"/>
            <a:ext cx="2835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 err="1"/>
              <a:t>Профилемер</a:t>
            </a:r>
            <a:r>
              <a:rPr kumimoji="1" lang="ru-RU" sz="1400" dirty="0"/>
              <a:t> (Базовая технология)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3301243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ДЕФЕКТЫ КОРРОЗИИ</a:t>
            </a:r>
            <a:endParaRPr lang="ru-RU" sz="14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249554" y="3902222"/>
            <a:ext cx="1142035" cy="74129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171126" y="3598739"/>
            <a:ext cx="2195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/>
              <a:t>ДМТ (Базовая технология)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3067" y="5135549"/>
            <a:ext cx="2764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ДЕФЕКТЫ КОЛЬЦЕВЫХ ШВОВ </a:t>
            </a:r>
            <a:endParaRPr lang="ru-RU" sz="1400" b="1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00809" y="5716728"/>
            <a:ext cx="1195929" cy="764926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5412590" y="1876204"/>
            <a:ext cx="3282053" cy="3588184"/>
            <a:chOff x="5220072" y="1876204"/>
            <a:chExt cx="3282053" cy="3588184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 flipV="1">
              <a:off x="5963576" y="1876204"/>
              <a:ext cx="2538549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963578" y="3585320"/>
              <a:ext cx="2538547" cy="192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438548" y="5162284"/>
              <a:ext cx="525028" cy="2957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5963576" y="5458038"/>
              <a:ext cx="2538549" cy="63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5220072" y="1876204"/>
              <a:ext cx="743504" cy="6194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/>
          <p:cNvSpPr/>
          <p:nvPr/>
        </p:nvSpPr>
        <p:spPr>
          <a:xfrm>
            <a:off x="270069" y="5436511"/>
            <a:ext cx="2505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 err="1"/>
              <a:t>Интроскоп</a:t>
            </a:r>
            <a:r>
              <a:rPr kumimoji="1" lang="ru-RU" sz="1400" dirty="0"/>
              <a:t> (</a:t>
            </a:r>
            <a:r>
              <a:rPr kumimoji="1" lang="ru-RU" sz="1400" dirty="0">
                <a:solidFill>
                  <a:srgbClr val="FF0000"/>
                </a:solidFill>
              </a:rPr>
              <a:t>Новая технология</a:t>
            </a:r>
            <a:r>
              <a:rPr kumimoji="1" lang="ru-RU" sz="1400" dirty="0"/>
              <a:t>)</a:t>
            </a:r>
            <a:endParaRPr lang="ru-RU" sz="14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70721" y="4941168"/>
            <a:ext cx="2937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ПРЕДАВАРИЙНЫЕ </a:t>
            </a:r>
          </a:p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ПРОДОЛЬНЫЕ ТРЕЩИНЫ</a:t>
            </a:r>
            <a:endParaRPr lang="ru-RU" sz="1400" b="1" dirty="0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249553" y="5733333"/>
            <a:ext cx="1180004" cy="731715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6156094" y="5452704"/>
            <a:ext cx="23076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/>
              <a:t>ДМТП (Базовая технология)</a:t>
            </a:r>
            <a:endParaRPr lang="ru-RU" sz="1400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374844" y="1870872"/>
            <a:ext cx="2826333" cy="9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56103" y="3676738"/>
            <a:ext cx="2557289" cy="42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2913393" y="5156950"/>
            <a:ext cx="525028" cy="2957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356103" y="5452703"/>
            <a:ext cx="255729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 flipV="1">
            <a:off x="3201177" y="1876205"/>
            <a:ext cx="681296" cy="54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Рисунок 84" descr="D:\WORK_NEW\!ТЕХНИЧЕСКИЕ ХАРАКТЕРИСТИКИ\Общие длины приборов 21.07.2017\TIUS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67" y="3952801"/>
            <a:ext cx="1301786" cy="10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Прямоугольник 86"/>
          <p:cNvSpPr/>
          <p:nvPr/>
        </p:nvSpPr>
        <p:spPr>
          <a:xfrm>
            <a:off x="287524" y="3193812"/>
            <a:ext cx="3035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ПОПЕРЕЧНЫЕ ТРЕЩИНЫ</a:t>
            </a:r>
          </a:p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УЧАСТКИ С ПОВЫШЕННЫМ НДС </a:t>
            </a:r>
            <a:endParaRPr lang="ru-RU" sz="1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89194" y="3645024"/>
            <a:ext cx="2504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/>
              <a:t>Навигация (</a:t>
            </a:r>
            <a:r>
              <a:rPr kumimoji="1" lang="ru-RU" sz="1400" dirty="0">
                <a:solidFill>
                  <a:srgbClr val="FF0000"/>
                </a:solidFill>
              </a:rPr>
              <a:t>Новая технология</a:t>
            </a:r>
            <a:r>
              <a:rPr kumimoji="1" lang="ru-RU" sz="1400" dirty="0"/>
              <a:t>)</a:t>
            </a:r>
            <a:endParaRPr lang="ru-RU" sz="14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0067" y="1176407"/>
            <a:ext cx="5435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МАЛОРАСКРЫТЫЕ ТРЕЩИНЫ,</a:t>
            </a:r>
            <a:r>
              <a:rPr kumimoji="1"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kumimoji="1"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ТРЕЩИНЫ ПРОДОЛЬНЫХ СВАРНЫХ ШВОВ</a:t>
            </a:r>
          </a:p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ЦЕЛОСТНОСТЬ ИЗОЛЯЦИОННОГО ПОКРЫТИЯ, ТОЛЩИНОМЕТРИЯ</a:t>
            </a:r>
            <a:endParaRPr lang="ru-RU" sz="1400" b="1" dirty="0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77" y="2120286"/>
            <a:ext cx="1673831" cy="931305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275901" y="1847941"/>
            <a:ext cx="3035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/>
              <a:t>ЭМА диагностика (</a:t>
            </a:r>
            <a:r>
              <a:rPr kumimoji="1" lang="ru-RU" sz="1400" dirty="0">
                <a:solidFill>
                  <a:srgbClr val="FF0000"/>
                </a:solidFill>
              </a:rPr>
              <a:t>Новая технология</a:t>
            </a:r>
            <a:r>
              <a:rPr kumimoji="1" lang="ru-RU" sz="1400" dirty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55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10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552" y="172033"/>
            <a:ext cx="8370676" cy="6840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Снижение количества инцидентов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520934"/>
              </p:ext>
            </p:extLst>
          </p:nvPr>
        </p:nvGraphicFramePr>
        <p:xfrm>
          <a:off x="971600" y="2283721"/>
          <a:ext cx="686410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95313" y="6119336"/>
            <a:ext cx="4295154" cy="369332"/>
          </a:xfrm>
          <a:prstGeom prst="rect">
            <a:avLst/>
          </a:prstGeom>
          <a:noFill/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dirty="0" smtClean="0"/>
              <a:t>Частота аварий на ЛЧ МГ, ед./1000 км</a:t>
            </a:r>
            <a:endParaRPr kumimoji="1" lang="ru-RU" alt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553" y="1279107"/>
            <a:ext cx="6850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Снижение количества инцидентов – </a:t>
            </a:r>
            <a:r>
              <a:rPr lang="ru-RU" dirty="0" smtClean="0"/>
              <a:t>результат совместной работы </a:t>
            </a:r>
          </a:p>
          <a:p>
            <a:r>
              <a:rPr lang="ru-RU" dirty="0"/>
              <a:t>г</a:t>
            </a:r>
            <a:r>
              <a:rPr lang="ru-RU" dirty="0" smtClean="0"/>
              <a:t>азотранспортных обществ и диагностических организаций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61256"/>
            <a:ext cx="8370676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1" algn="l">
              <a:defRPr/>
            </a:pP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Новые технологии</a:t>
            </a:r>
            <a:b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</a:rPr>
              <a:t>Внутритрубные </a:t>
            </a:r>
            <a:r>
              <a:rPr lang="ru-RU" sz="2000" dirty="0">
                <a:solidFill>
                  <a:schemeClr val="bg1"/>
                </a:solidFill>
              </a:rPr>
              <a:t>инспекционные </a:t>
            </a:r>
            <a:r>
              <a:rPr lang="ru-RU" sz="2000" dirty="0" smtClean="0">
                <a:solidFill>
                  <a:schemeClr val="bg1"/>
                </a:solidFill>
              </a:rPr>
              <a:t>приборы </a:t>
            </a: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dirty="0" err="1">
                <a:solidFill>
                  <a:schemeClr val="bg1"/>
                </a:solidFill>
              </a:rPr>
              <a:t>Интроскопы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4041068"/>
            <a:ext cx="4485969" cy="2246769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400" dirty="0" smtClean="0">
                <a:latin typeface="+mj-lt"/>
                <a:ea typeface="+mj-ea"/>
                <a:cs typeface="+mj-cs"/>
              </a:rPr>
              <a:t>Предназначены </a:t>
            </a:r>
            <a:r>
              <a:rPr kumimoji="1" lang="ru-RU" sz="1400" dirty="0">
                <a:latin typeface="+mj-lt"/>
                <a:ea typeface="+mj-ea"/>
                <a:cs typeface="+mj-cs"/>
              </a:rPr>
              <a:t>для </a:t>
            </a:r>
            <a:r>
              <a:rPr kumimoji="1" lang="ru-RU" sz="1400" dirty="0" smtClean="0">
                <a:latin typeface="+mj-lt"/>
                <a:ea typeface="+mj-ea"/>
                <a:cs typeface="+mj-cs"/>
              </a:rPr>
              <a:t>разделения </a:t>
            </a:r>
            <a:r>
              <a:rPr kumimoji="1" lang="ru-RU" sz="1400" dirty="0">
                <a:latin typeface="+mj-lt"/>
                <a:ea typeface="+mj-ea"/>
                <a:cs typeface="+mj-cs"/>
              </a:rPr>
              <a:t>повреждений внутренней и наружной </a:t>
            </a:r>
            <a:r>
              <a:rPr kumimoji="1" lang="ru-RU" sz="1400" dirty="0" smtClean="0">
                <a:latin typeface="+mj-lt"/>
                <a:ea typeface="+mj-ea"/>
                <a:cs typeface="+mj-cs"/>
              </a:rPr>
              <a:t>поверхностей трубы  </a:t>
            </a:r>
            <a:endParaRPr kumimoji="1" lang="ru-RU" sz="1400" dirty="0">
              <a:latin typeface="+mj-lt"/>
              <a:ea typeface="+mj-ea"/>
              <a:cs typeface="+mj-cs"/>
            </a:endParaRP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1" lang="ru-RU" sz="1400" dirty="0" smtClean="0">
              <a:latin typeface="+mj-lt"/>
              <a:ea typeface="+mj-ea"/>
              <a:cs typeface="+mj-cs"/>
            </a:endParaRP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400" dirty="0" smtClean="0">
                <a:latin typeface="+mj-lt"/>
                <a:ea typeface="+mj-ea"/>
                <a:cs typeface="+mj-cs"/>
              </a:rPr>
              <a:t>Обеспечивают точную идентификацию </a:t>
            </a:r>
            <a:r>
              <a:rPr kumimoji="1" lang="ru-RU" sz="1400" dirty="0">
                <a:latin typeface="+mj-lt"/>
                <a:ea typeface="+mj-ea"/>
                <a:cs typeface="+mj-cs"/>
              </a:rPr>
              <a:t>дефектов сварных соединений </a:t>
            </a:r>
            <a:endParaRPr kumimoji="1" lang="ru-RU" sz="1400" dirty="0" smtClean="0">
              <a:latin typeface="+mj-lt"/>
              <a:ea typeface="+mj-ea"/>
              <a:cs typeface="+mj-cs"/>
            </a:endParaRP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1" lang="ru-RU" sz="1400" dirty="0">
              <a:latin typeface="+mj-lt"/>
              <a:ea typeface="+mj-ea"/>
              <a:cs typeface="+mj-cs"/>
            </a:endParaRP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400" dirty="0" smtClean="0">
                <a:latin typeface="+mj-lt"/>
                <a:ea typeface="+mj-ea"/>
                <a:cs typeface="+mj-cs"/>
              </a:rPr>
              <a:t>Позволяют производить разделение дефектов </a:t>
            </a:r>
            <a:r>
              <a:rPr kumimoji="1" lang="ru-RU" sz="1400" dirty="0">
                <a:latin typeface="+mj-lt"/>
                <a:ea typeface="+mj-ea"/>
                <a:cs typeface="+mj-cs"/>
              </a:rPr>
              <a:t>сварных соединений </a:t>
            </a:r>
            <a:r>
              <a:rPr kumimoji="1" lang="ru-RU" sz="1400" dirty="0" smtClean="0">
                <a:latin typeface="+mj-lt"/>
                <a:ea typeface="+mj-ea"/>
                <a:cs typeface="+mj-cs"/>
              </a:rPr>
              <a:t>по степени опасности</a:t>
            </a: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1" lang="ru-RU" sz="1400" dirty="0">
              <a:latin typeface="+mj-lt"/>
              <a:ea typeface="+mj-ea"/>
              <a:cs typeface="+mj-cs"/>
            </a:endParaRP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400" dirty="0" smtClean="0">
                <a:latin typeface="+mj-lt"/>
              </a:rPr>
              <a:t>Чувствительны к предаварийным трещинам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8293" y="5647067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Потенциально опасные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                 100</a:t>
            </a:r>
            <a:r>
              <a:rPr lang="ru-RU" sz="10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11" name="Picture 4" descr="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077" y="1389672"/>
            <a:ext cx="3325779" cy="228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7372" y="4113076"/>
            <a:ext cx="332577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7372" y="5524909"/>
            <a:ext cx="3325779" cy="92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184068" y="3808727"/>
            <a:ext cx="36004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Фото внутренней поверхности трубы</a:t>
            </a:r>
            <a:endParaRPr kumimoji="1"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51184" y="5214682"/>
            <a:ext cx="3452335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Развёртка сигнала </a:t>
            </a:r>
            <a:r>
              <a:rPr kumimoji="1" lang="ru-RU" sz="1600" b="1" dirty="0" err="1" smtClean="0"/>
              <a:t>Интроскопа</a:t>
            </a:r>
            <a:endParaRPr kumimoji="1" lang="ru-RU" sz="16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719572" y="1459626"/>
            <a:ext cx="3276364" cy="20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03092" y="266677"/>
            <a:ext cx="8370676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1" algn="l">
              <a:defRPr/>
            </a:pP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Новые технологии</a:t>
            </a:r>
            <a:b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</a:rPr>
              <a:t>Внутритрубные </a:t>
            </a:r>
            <a:r>
              <a:rPr lang="ru-RU" sz="2000" dirty="0">
                <a:solidFill>
                  <a:schemeClr val="bg1"/>
                </a:solidFill>
              </a:rPr>
              <a:t>инспекционные </a:t>
            </a:r>
            <a:r>
              <a:rPr lang="ru-RU" sz="2000" dirty="0" smtClean="0">
                <a:solidFill>
                  <a:schemeClr val="bg1"/>
                </a:solidFill>
              </a:rPr>
              <a:t>приборы </a:t>
            </a: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dirty="0" err="1">
                <a:solidFill>
                  <a:schemeClr val="bg1"/>
                </a:solidFill>
              </a:rPr>
              <a:t>Интроскопы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293" y="5647067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Потенциально опасные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                 100</a:t>
            </a:r>
            <a:r>
              <a:rPr lang="ru-RU" sz="1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3992" y="2089968"/>
            <a:ext cx="7773763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Разделение аномалий сварных </a:t>
            </a:r>
            <a:r>
              <a:rPr kumimoji="1" lang="ru-RU" sz="1600" b="1" dirty="0"/>
              <a:t>соединений </a:t>
            </a:r>
            <a:r>
              <a:rPr kumimoji="1" lang="ru-RU" sz="1600" b="1" dirty="0" smtClean="0"/>
              <a:t>на категории – </a:t>
            </a:r>
            <a:r>
              <a:rPr kumimoji="1" lang="ru-RU" sz="1600" b="1" dirty="0" smtClean="0">
                <a:solidFill>
                  <a:srgbClr val="FF0000"/>
                </a:solidFill>
              </a:rPr>
              <a:t>важная задача</a:t>
            </a:r>
            <a:endParaRPr kumimoji="1" lang="ru-RU" sz="16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548" y="2995762"/>
            <a:ext cx="4212468" cy="160043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при отсутствии «</a:t>
            </a:r>
            <a:r>
              <a:rPr kumimoji="1" lang="ru-RU" sz="1400" b="1" dirty="0" err="1">
                <a:solidFill>
                  <a:schemeClr val="bg1"/>
                </a:solidFill>
              </a:rPr>
              <a:t>Интроскопа</a:t>
            </a:r>
            <a:r>
              <a:rPr kumimoji="1" lang="ru-RU" sz="1400" b="1" dirty="0">
                <a:solidFill>
                  <a:schemeClr val="bg1"/>
                </a:solidFill>
              </a:rPr>
              <a:t>» </a:t>
            </a:r>
            <a:endParaRPr kumimoji="1" lang="ru-RU" sz="1400" b="1" dirty="0" smtClean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dirty="0">
                <a:solidFill>
                  <a:schemeClr val="bg1"/>
                </a:solidFill>
              </a:rPr>
              <a:t>дефекты сварных соединений без </a:t>
            </a:r>
            <a:r>
              <a:rPr kumimoji="1" lang="ru-RU" sz="1400" dirty="0" smtClean="0">
                <a:solidFill>
                  <a:schemeClr val="bg1"/>
                </a:solidFill>
              </a:rPr>
              <a:t>классификации</a:t>
            </a:r>
          </a:p>
          <a:p>
            <a:pPr marL="0" lvl="1">
              <a:buClr>
                <a:schemeClr val="tx1"/>
              </a:buClr>
              <a:defRPr/>
            </a:pPr>
            <a:endParaRPr kumimoji="1" lang="ru-RU" sz="1400" dirty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80 000 </a:t>
            </a:r>
            <a:r>
              <a:rPr kumimoji="1" lang="ru-RU" sz="1400" dirty="0" smtClean="0">
                <a:solidFill>
                  <a:schemeClr val="bg1"/>
                </a:solidFill>
              </a:rPr>
              <a:t>аномалий</a:t>
            </a:r>
          </a:p>
          <a:p>
            <a:pPr marL="0" lvl="1">
              <a:buClr>
                <a:schemeClr val="tx1"/>
              </a:buClr>
              <a:defRPr/>
            </a:pPr>
            <a:endParaRPr kumimoji="1" lang="ru-RU" sz="1400" dirty="0" smtClean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endParaRPr kumimoji="1" lang="ru-RU" sz="1400" b="1" dirty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endParaRPr kumimoji="1"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995762"/>
            <a:ext cx="4128330" cy="160043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при наличии </a:t>
            </a:r>
            <a:r>
              <a:rPr kumimoji="1" lang="ru-RU" sz="1400" b="1" dirty="0">
                <a:solidFill>
                  <a:schemeClr val="bg1"/>
                </a:solidFill>
              </a:rPr>
              <a:t>«</a:t>
            </a:r>
            <a:r>
              <a:rPr kumimoji="1" lang="ru-RU" sz="1400" b="1" dirty="0" err="1">
                <a:solidFill>
                  <a:schemeClr val="bg1"/>
                </a:solidFill>
              </a:rPr>
              <a:t>Интроскопа</a:t>
            </a:r>
            <a:r>
              <a:rPr kumimoji="1" lang="ru-RU" sz="1400" b="1" dirty="0" smtClean="0">
                <a:solidFill>
                  <a:schemeClr val="bg1"/>
                </a:solidFill>
              </a:rPr>
              <a:t>»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dirty="0">
                <a:solidFill>
                  <a:schemeClr val="bg1"/>
                </a:solidFill>
              </a:rPr>
              <a:t>дефекты сварных соединений с </a:t>
            </a:r>
            <a:r>
              <a:rPr kumimoji="1" lang="ru-RU" sz="1400" dirty="0" smtClean="0">
                <a:solidFill>
                  <a:schemeClr val="bg1"/>
                </a:solidFill>
              </a:rPr>
              <a:t>классификацией</a:t>
            </a:r>
          </a:p>
          <a:p>
            <a:pPr marL="0" lvl="1">
              <a:buClr>
                <a:schemeClr val="tx1"/>
              </a:buClr>
              <a:defRPr/>
            </a:pPr>
            <a:endParaRPr kumimoji="1" lang="ru-RU" sz="1400" dirty="0" smtClean="0"/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700</a:t>
            </a:r>
            <a:r>
              <a:rPr kumimoji="1" lang="ru-RU" sz="1400" dirty="0" smtClean="0">
                <a:solidFill>
                  <a:schemeClr val="bg1"/>
                </a:solidFill>
              </a:rPr>
              <a:t> дефектов, подлежащих немедленному осмотру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7000</a:t>
            </a:r>
            <a:r>
              <a:rPr kumimoji="1" lang="ru-RU" sz="1400" dirty="0" smtClean="0">
                <a:solidFill>
                  <a:schemeClr val="bg1"/>
                </a:solidFill>
              </a:rPr>
              <a:t> дефектов, подлежащих плановому осмотру</a:t>
            </a:r>
            <a:endParaRPr kumimoji="1" lang="ru-RU" sz="1400" dirty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72000</a:t>
            </a:r>
            <a:r>
              <a:rPr kumimoji="1" lang="ru-RU" sz="1400" dirty="0" smtClean="0">
                <a:solidFill>
                  <a:schemeClr val="bg1"/>
                </a:solidFill>
              </a:rPr>
              <a:t> дефекты, допустимые к эксплуатации до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dirty="0" smtClean="0">
                <a:solidFill>
                  <a:schemeClr val="bg1"/>
                </a:solidFill>
              </a:rPr>
              <a:t>следующего диагностирования </a:t>
            </a:r>
            <a:endParaRPr kumimoji="1" lang="ru-RU" sz="1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885" y="1235616"/>
            <a:ext cx="8560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Аномалии </a:t>
            </a:r>
            <a:r>
              <a:rPr kumimoji="1" lang="ru-RU" sz="1600" b="1" dirty="0"/>
              <a:t>кольцевых сварных соединений – вторая по распространённости группа </a:t>
            </a:r>
            <a:r>
              <a:rPr kumimoji="1" lang="ru-RU" sz="1600" b="1" dirty="0" smtClean="0"/>
              <a:t>дефектов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/>
              <a:t>В 2017 г. выявлено более </a:t>
            </a:r>
            <a:r>
              <a:rPr kumimoji="1" lang="ru-RU" sz="1600" b="1" dirty="0">
                <a:solidFill>
                  <a:srgbClr val="FF0000"/>
                </a:solidFill>
              </a:rPr>
              <a:t>80 000 </a:t>
            </a:r>
            <a:r>
              <a:rPr kumimoji="1" lang="ru-RU" sz="1600" b="1" dirty="0" smtClean="0"/>
              <a:t>аномалий </a:t>
            </a:r>
            <a:r>
              <a:rPr kumimoji="1" lang="ru-RU" sz="1600" b="1" dirty="0"/>
              <a:t>кольцевых сварных соединений</a:t>
            </a:r>
          </a:p>
          <a:p>
            <a:pPr marL="0" lvl="1">
              <a:buClr>
                <a:schemeClr val="tx1"/>
              </a:buClr>
              <a:defRPr/>
            </a:pPr>
            <a:endParaRPr kumimoji="1"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06353" y="5093919"/>
            <a:ext cx="8407214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Проводить </a:t>
            </a:r>
            <a:r>
              <a:rPr kumimoji="1" lang="ru-RU" sz="1600" b="1" dirty="0" err="1" smtClean="0"/>
              <a:t>предремонтную</a:t>
            </a:r>
            <a:r>
              <a:rPr kumimoji="1" lang="ru-RU" sz="1600" b="1" dirty="0" smtClean="0"/>
              <a:t> отбраковку дефектов сварных соединений при наличии только </a:t>
            </a:r>
            <a:r>
              <a:rPr kumimoji="1" lang="en-US" sz="1600" b="1" dirty="0" smtClean="0"/>
              <a:t>MFL  </a:t>
            </a:r>
            <a:r>
              <a:rPr kumimoji="1" lang="ru-RU" sz="1600" b="1" dirty="0" smtClean="0"/>
              <a:t>данных </a:t>
            </a:r>
            <a:r>
              <a:rPr kumimoji="1" lang="en-US" sz="1600" b="1" dirty="0" smtClean="0"/>
              <a:t>(</a:t>
            </a:r>
            <a:r>
              <a:rPr kumimoji="1" lang="ru-RU" sz="1600" b="1" dirty="0" smtClean="0"/>
              <a:t>инспекционный прибор продольного намагничивания</a:t>
            </a:r>
            <a:r>
              <a:rPr kumimoji="1" lang="en-US" sz="1600" b="1" dirty="0" smtClean="0"/>
              <a:t>)</a:t>
            </a:r>
            <a:r>
              <a:rPr kumimoji="1" lang="ru-RU" sz="1600" b="1" dirty="0" smtClean="0"/>
              <a:t> – </a:t>
            </a:r>
            <a:r>
              <a:rPr kumimoji="1" lang="ru-RU" sz="1600" b="1" dirty="0" smtClean="0">
                <a:solidFill>
                  <a:srgbClr val="FF0000"/>
                </a:solidFill>
              </a:rPr>
              <a:t>НЕВОЗМОЖНО</a:t>
            </a:r>
            <a:r>
              <a:rPr kumimoji="1" lang="en-US" sz="1600" b="1" dirty="0">
                <a:solidFill>
                  <a:srgbClr val="FF0000"/>
                </a:solidFill>
              </a:rPr>
              <a:t>!</a:t>
            </a:r>
            <a:endParaRPr kumimoji="1"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9532" y="319692"/>
            <a:ext cx="8370676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buClr>
                <a:schemeClr val="tx1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Высокоточная навигационная </a:t>
            </a:r>
            <a:r>
              <a:rPr lang="ru-RU" sz="2000" dirty="0">
                <a:solidFill>
                  <a:schemeClr val="bg1"/>
                </a:solidFill>
              </a:rPr>
              <a:t>система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4277" y="5346425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Потенциально опасные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                 100</a:t>
            </a:r>
            <a:r>
              <a:rPr lang="ru-RU" sz="1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531" y="3969060"/>
            <a:ext cx="435446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chemeClr val="tx1"/>
              </a:buClr>
              <a:defRPr/>
            </a:pPr>
            <a:endParaRPr kumimoji="1" lang="ru-RU" sz="1400" b="1" dirty="0"/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1" lang="ru-RU" sz="1400" dirty="0" smtClean="0"/>
              <a:t>Привязка оси </a:t>
            </a:r>
            <a:r>
              <a:rPr kumimoji="1" lang="ru-RU" sz="1400" dirty="0"/>
              <a:t>трубопровода к </a:t>
            </a:r>
            <a:r>
              <a:rPr kumimoji="1" lang="ru-RU" sz="1400" dirty="0" smtClean="0"/>
              <a:t>карте, построение </a:t>
            </a:r>
            <a:r>
              <a:rPr kumimoji="1" lang="ru-RU" sz="1400" dirty="0"/>
              <a:t>трехмерного профиля </a:t>
            </a:r>
            <a:r>
              <a:rPr kumimoji="1" lang="ru-RU" sz="1400" dirty="0" smtClean="0"/>
              <a:t>трубопровода </a:t>
            </a: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kumimoji="1" lang="ru-RU" sz="1400" dirty="0" smtClean="0"/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1" lang="ru-RU" sz="1400" dirty="0"/>
              <a:t>Получение геодезических координат дефектов, швов и других особенностей трубопровода </a:t>
            </a:r>
            <a:r>
              <a:rPr kumimoji="1" lang="ru-RU" sz="1400" dirty="0" smtClean="0"/>
              <a:t/>
            </a:r>
            <a:br>
              <a:rPr kumimoji="1" lang="ru-RU" sz="1400" dirty="0" smtClean="0"/>
            </a:br>
            <a:r>
              <a:rPr kumimoji="1" lang="ru-RU" sz="1400" dirty="0" smtClean="0"/>
              <a:t>(</a:t>
            </a:r>
            <a:r>
              <a:rPr kumimoji="1" lang="ru-RU" sz="1400" dirty="0"/>
              <a:t>при наличии геодезических координат маркеров) </a:t>
            </a: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kumimoji="1" lang="ru-RU" sz="1400" dirty="0"/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1" lang="ru-RU" sz="1400" b="1" dirty="0"/>
              <a:t>выявление участков трубопровода с недопустимым уровнем </a:t>
            </a:r>
            <a:r>
              <a:rPr kumimoji="1" lang="ru-RU" sz="1400" b="1" dirty="0" smtClean="0"/>
              <a:t>НДС (непроектные упруго-пластические </a:t>
            </a:r>
            <a:r>
              <a:rPr kumimoji="1" lang="ru-RU" sz="1400" b="1" dirty="0"/>
              <a:t>изгибы)</a:t>
            </a:r>
          </a:p>
          <a:p>
            <a:pPr marL="0" lvl="1" algn="just">
              <a:buClr>
                <a:schemeClr val="tx1"/>
              </a:buClr>
              <a:defRPr/>
            </a:pPr>
            <a:endParaRPr kumimoji="1" lang="ru-RU" sz="1600" dirty="0"/>
          </a:p>
          <a:p>
            <a:pPr marL="0" lvl="1" algn="just">
              <a:buClr>
                <a:schemeClr val="tx1"/>
              </a:buClr>
              <a:defRPr/>
            </a:pPr>
            <a:endParaRPr kumimoji="1" lang="ru-RU" sz="16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6495" y="1290246"/>
            <a:ext cx="2415805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spcBef>
                <a:spcPct val="70000"/>
              </a:spcBef>
              <a:buClr>
                <a:schemeClr val="tx1"/>
              </a:buClr>
              <a:defRPr/>
            </a:pPr>
            <a:r>
              <a:rPr kumimoji="1" lang="ru-RU" sz="1600" b="1" dirty="0" smtClean="0"/>
              <a:t>Привязка к карте</a:t>
            </a:r>
            <a:endParaRPr kumimoji="1" lang="ru-RU" sz="1600" b="1" dirty="0"/>
          </a:p>
        </p:txBody>
      </p:sp>
      <p:pic>
        <p:nvPicPr>
          <p:cNvPr id="19" name="Picture 2" descr="U:\a.kuskov\Общая\Воздушный переход 341 км\IMG_075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8044" y="4221088"/>
            <a:ext cx="3717790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Изображение 2" descr="DT_TK__13_07_25_2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0" t="7649" r="4680" b="7330"/>
          <a:stretch/>
        </p:blipFill>
        <p:spPr>
          <a:xfrm>
            <a:off x="4968044" y="1628800"/>
            <a:ext cx="3717790" cy="215631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856495" y="3897052"/>
            <a:ext cx="4071989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spcBef>
                <a:spcPct val="70000"/>
              </a:spcBef>
              <a:buClr>
                <a:schemeClr val="tx1"/>
              </a:buClr>
              <a:defRPr/>
            </a:pPr>
            <a:r>
              <a:rPr kumimoji="1" lang="ru-RU" sz="1600" b="1" dirty="0" smtClean="0"/>
              <a:t>Непроектные упруго-пластические </a:t>
            </a:r>
            <a:r>
              <a:rPr kumimoji="1" lang="ru-RU" sz="1600" b="1" dirty="0"/>
              <a:t>изгибы</a:t>
            </a:r>
          </a:p>
        </p:txBody>
      </p:sp>
      <p:pic>
        <p:nvPicPr>
          <p:cNvPr id="10" name="Рисунок 9" descr="D:\WORK_NEW\!ТЕХНИЧЕСКИЕ ХАРАКТЕРИСТИКИ\Общие длины приборов 21.07.2017\TIUS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91783"/>
            <a:ext cx="2952328" cy="2293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5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204" y="2276872"/>
            <a:ext cx="1836204" cy="321633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282861"/>
            <a:ext cx="5354266" cy="320435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5" name="Прямоугольник 24"/>
          <p:cNvSpPr>
            <a:spLocks noChangeArrowheads="1"/>
          </p:cNvSpPr>
          <p:nvPr/>
        </p:nvSpPr>
        <p:spPr bwMode="auto">
          <a:xfrm>
            <a:off x="395536" y="1556792"/>
            <a:ext cx="6192628" cy="33855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600" b="1" dirty="0" smtClean="0">
                <a:latin typeface="+mj-lt"/>
                <a:ea typeface="+mj-ea"/>
                <a:cs typeface="+mj-cs"/>
              </a:rPr>
              <a:t>Трещина</a:t>
            </a:r>
            <a:r>
              <a:rPr kumimoji="1" lang="en-US" altLang="en-US" sz="16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1" lang="ru-RU" altLang="en-US" sz="1600" b="1" dirty="0" smtClean="0">
                <a:latin typeface="+mj-lt"/>
                <a:ea typeface="+mj-ea"/>
                <a:cs typeface="+mj-cs"/>
              </a:rPr>
              <a:t>образовавшаяся в результате изгибных напряжений </a:t>
            </a:r>
            <a:endParaRPr kumimoji="1" lang="ru-RU" altLang="en-US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9532" y="319692"/>
            <a:ext cx="8370676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buClr>
                <a:schemeClr val="tx1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Высокоточная навигационная </a:t>
            </a:r>
            <a:r>
              <a:rPr lang="ru-RU" sz="2000" dirty="0">
                <a:solidFill>
                  <a:schemeClr val="bg1"/>
                </a:solidFill>
              </a:rPr>
              <a:t>система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17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54088</TotalTime>
  <Words>1091</Words>
  <Application>Microsoft Office PowerPoint</Application>
  <PresentationFormat>Экран (4:3)</PresentationFormat>
  <Paragraphs>297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ПАО "ГАЗПРОМ" Объемы работ по внутритрубной диагностике 2017 год</vt:lpstr>
      <vt:lpstr>ПАО "ГАЗПРОМ" Структура выявленных дефектов 2017 г.</vt:lpstr>
      <vt:lpstr>Технологии ВТД</vt:lpstr>
      <vt:lpstr>Снижение количества инцидентов</vt:lpstr>
      <vt:lpstr>Новые технологии Внутритрубные инспекционные приборы «Интроскопы»   </vt:lpstr>
      <vt:lpstr>Новые технологии Внутритрубные инспекционные приборы «Интроскопы»   </vt:lpstr>
      <vt:lpstr>Новые технологии Высокоточная навигационная система  </vt:lpstr>
      <vt:lpstr>Новые технологии Высокоточная навигационная система  </vt:lpstr>
      <vt:lpstr>Новые технологии Высокоточная навигационная система  </vt:lpstr>
      <vt:lpstr>Новые технологии Комбинированные магнитоакустические инспекционные приборы </vt:lpstr>
      <vt:lpstr>Новые технологии Комбинированные магнитоакустические инспекционные приборы </vt:lpstr>
      <vt:lpstr>Новые технологии Комбинированные магнитоакустические инспекционные приборы </vt:lpstr>
      <vt:lpstr>Новые технологии Комбинированные магнитоакустические инспекционные приборы </vt:lpstr>
      <vt:lpstr>Новые технологии Комбинированные магнитоакустические инспекционные приборы </vt:lpstr>
      <vt:lpstr>Новые технологии Малые диаметры</vt:lpstr>
      <vt:lpstr>Новые разработки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Патраманский Борис Владимирович</cp:lastModifiedBy>
  <cp:revision>1167</cp:revision>
  <cp:lastPrinted>2016-09-27T06:55:16Z</cp:lastPrinted>
  <dcterms:created xsi:type="dcterms:W3CDTF">2012-04-10T02:05:27Z</dcterms:created>
  <dcterms:modified xsi:type="dcterms:W3CDTF">2018-05-10T10:48:06Z</dcterms:modified>
</cp:coreProperties>
</file>