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9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1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3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4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5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7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8.xml" ContentType="application/vnd.openxmlformats-officedocument.theme+xml"/>
  <Override PartName="/ppt/slideLayouts/slideLayout116.xml" ContentType="application/vnd.openxmlformats-officedocument.presentationml.slideLayout+xml"/>
  <Override PartName="/ppt/theme/theme19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20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2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22.xml" ContentType="application/vnd.openxmlformats-officedocument.theme+xml"/>
  <Override PartName="/ppt/slideLayouts/slideLayout135.xml" ContentType="application/vnd.openxmlformats-officedocument.presentationml.slideLayout+xml"/>
  <Override PartName="/ppt/theme/theme23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24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25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26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27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28.xml" ContentType="application/vnd.openxmlformats-officedocument.theme+xml"/>
  <Override PartName="/ppt/slideLayouts/slideLayout146.xml" ContentType="application/vnd.openxmlformats-officedocument.presentationml.slideLayout+xml"/>
  <Override PartName="/ppt/theme/theme29.xml" ContentType="application/vnd.openxmlformats-officedocument.theme+xml"/>
  <Override PartName="/ppt/slideLayouts/slideLayout147.xml" ContentType="application/vnd.openxmlformats-officedocument.presentationml.slideLayout+xml"/>
  <Override PartName="/ppt/theme/theme30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31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32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33.xml" ContentType="application/vnd.openxmlformats-officedocument.theme+xml"/>
  <Override PartName="/ppt/slideLayouts/slideLayout154.xml" ContentType="application/vnd.openxmlformats-officedocument.presentationml.slideLayout+xml"/>
  <Override PartName="/ppt/theme/theme3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3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36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37.xml" ContentType="application/vnd.openxmlformats-officedocument.theme+xml"/>
  <Override PartName="/ppt/slideLayouts/slideLayout161.xml" ContentType="application/vnd.openxmlformats-officedocument.presentationml.slideLayout+xml"/>
  <Override PartName="/ppt/theme/theme38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9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40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41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4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43.xml" ContentType="application/vnd.openxmlformats-officedocument.theme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44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embeddings/oleObject1.bin" ContentType="application/vnd.openxmlformats-officedocument.oleObject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5" r:id="rId3"/>
    <p:sldMasterId id="2147483667" r:id="rId4"/>
    <p:sldMasterId id="2147483669" r:id="rId5"/>
    <p:sldMasterId id="2147483671" r:id="rId6"/>
    <p:sldMasterId id="2147483673" r:id="rId7"/>
    <p:sldMasterId id="2147483675" r:id="rId8"/>
    <p:sldMasterId id="2147483677" r:id="rId9"/>
    <p:sldMasterId id="2147483692" r:id="rId10"/>
    <p:sldMasterId id="2147483707" r:id="rId11"/>
    <p:sldMasterId id="2147483722" r:id="rId12"/>
    <p:sldMasterId id="2147483736" r:id="rId13"/>
    <p:sldMasterId id="2147483751" r:id="rId14"/>
    <p:sldMasterId id="2147483766" r:id="rId15"/>
    <p:sldMasterId id="2147483781" r:id="rId16"/>
    <p:sldMasterId id="2147483784" r:id="rId17"/>
    <p:sldMasterId id="2147483787" r:id="rId18"/>
    <p:sldMasterId id="2147483790" r:id="rId19"/>
    <p:sldMasterId id="2147483792" r:id="rId20"/>
    <p:sldMasterId id="2147483795" r:id="rId21"/>
    <p:sldMasterId id="2147483810" r:id="rId22"/>
    <p:sldMasterId id="2147483813" r:id="rId23"/>
    <p:sldMasterId id="2147483815" r:id="rId24"/>
    <p:sldMasterId id="2147483818" r:id="rId25"/>
    <p:sldMasterId id="2147483821" r:id="rId26"/>
    <p:sldMasterId id="2147483824" r:id="rId27"/>
    <p:sldMasterId id="2147483827" r:id="rId28"/>
    <p:sldMasterId id="2147483830" r:id="rId29"/>
    <p:sldMasterId id="2147483832" r:id="rId30"/>
    <p:sldMasterId id="2147483834" r:id="rId31"/>
    <p:sldMasterId id="2147483837" r:id="rId32"/>
    <p:sldMasterId id="2147483840" r:id="rId33"/>
    <p:sldMasterId id="2147483843" r:id="rId34"/>
    <p:sldMasterId id="2147483845" r:id="rId35"/>
    <p:sldMasterId id="2147483848" r:id="rId36"/>
    <p:sldMasterId id="2147483851" r:id="rId37"/>
    <p:sldMasterId id="2147483854" r:id="rId38"/>
    <p:sldMasterId id="2147483863" r:id="rId39"/>
    <p:sldMasterId id="2147483878" r:id="rId40"/>
    <p:sldMasterId id="2147483884" r:id="rId41"/>
    <p:sldMasterId id="2147483890" r:id="rId42"/>
    <p:sldMasterId id="2147483896" r:id="rId43"/>
    <p:sldMasterId id="2147483902" r:id="rId44"/>
  </p:sldMasterIdLst>
  <p:notesMasterIdLst>
    <p:notesMasterId r:id="rId69"/>
  </p:notesMasterIdLst>
  <p:handoutMasterIdLst>
    <p:handoutMasterId r:id="rId70"/>
  </p:handoutMasterIdLst>
  <p:sldIdLst>
    <p:sldId id="266" r:id="rId45"/>
    <p:sldId id="384" r:id="rId46"/>
    <p:sldId id="385" r:id="rId47"/>
    <p:sldId id="299" r:id="rId48"/>
    <p:sldId id="372" r:id="rId49"/>
    <p:sldId id="386" r:id="rId50"/>
    <p:sldId id="392" r:id="rId51"/>
    <p:sldId id="393" r:id="rId52"/>
    <p:sldId id="394" r:id="rId53"/>
    <p:sldId id="387" r:id="rId54"/>
    <p:sldId id="397" r:id="rId55"/>
    <p:sldId id="371" r:id="rId56"/>
    <p:sldId id="420" r:id="rId57"/>
    <p:sldId id="402" r:id="rId58"/>
    <p:sldId id="421" r:id="rId59"/>
    <p:sldId id="423" r:id="rId60"/>
    <p:sldId id="418" r:id="rId61"/>
    <p:sldId id="411" r:id="rId62"/>
    <p:sldId id="413" r:id="rId63"/>
    <p:sldId id="414" r:id="rId64"/>
    <p:sldId id="425" r:id="rId65"/>
    <p:sldId id="381" r:id="rId66"/>
    <p:sldId id="311" r:id="rId67"/>
    <p:sldId id="424" r:id="rId6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3C772C8-77FF-4CCD-ADD0-2F81E7F64437}">
          <p14:sldIdLst>
            <p14:sldId id="266"/>
            <p14:sldId id="384"/>
            <p14:sldId id="385"/>
            <p14:sldId id="299"/>
            <p14:sldId id="372"/>
            <p14:sldId id="386"/>
            <p14:sldId id="392"/>
            <p14:sldId id="393"/>
            <p14:sldId id="394"/>
            <p14:sldId id="387"/>
            <p14:sldId id="397"/>
            <p14:sldId id="371"/>
            <p14:sldId id="420"/>
            <p14:sldId id="402"/>
            <p14:sldId id="421"/>
            <p14:sldId id="423"/>
            <p14:sldId id="418"/>
            <p14:sldId id="411"/>
            <p14:sldId id="413"/>
            <p14:sldId id="414"/>
            <p14:sldId id="425"/>
            <p14:sldId id="381"/>
            <p14:sldId id="311"/>
            <p14:sldId id="424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_Ryakhovskikh" initials="I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4"/>
    <a:srgbClr val="001D58"/>
    <a:srgbClr val="002F8E"/>
    <a:srgbClr val="200B7B"/>
    <a:srgbClr val="002774"/>
    <a:srgbClr val="2C0FA5"/>
    <a:srgbClr val="CCFF33"/>
    <a:srgbClr val="A65402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3" autoAdjust="0"/>
    <p:restoredTop sz="93520" autoAdjust="0"/>
  </p:normalViewPr>
  <p:slideViewPr>
    <p:cSldViewPr>
      <p:cViewPr>
        <p:scale>
          <a:sx n="100" d="100"/>
          <a:sy n="100" d="100"/>
        </p:scale>
        <p:origin x="-1992" y="-5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876" y="-90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3" Type="http://schemas.openxmlformats.org/officeDocument/2006/relationships/slide" Target="slides/slide19.xml"/><Relationship Id="rId64" Type="http://schemas.openxmlformats.org/officeDocument/2006/relationships/slide" Target="slides/slide20.xml"/><Relationship Id="rId65" Type="http://schemas.openxmlformats.org/officeDocument/2006/relationships/slide" Target="slides/slide21.xml"/><Relationship Id="rId66" Type="http://schemas.openxmlformats.org/officeDocument/2006/relationships/slide" Target="slides/slide22.xml"/><Relationship Id="rId67" Type="http://schemas.openxmlformats.org/officeDocument/2006/relationships/slide" Target="slides/slide23.xml"/><Relationship Id="rId68" Type="http://schemas.openxmlformats.org/officeDocument/2006/relationships/slide" Target="slides/slide24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6.xml"/><Relationship Id="rId51" Type="http://schemas.openxmlformats.org/officeDocument/2006/relationships/slide" Target="slides/slide7.xml"/><Relationship Id="rId52" Type="http://schemas.openxmlformats.org/officeDocument/2006/relationships/slide" Target="slides/slide8.xml"/><Relationship Id="rId53" Type="http://schemas.openxmlformats.org/officeDocument/2006/relationships/slide" Target="slides/slide9.xml"/><Relationship Id="rId54" Type="http://schemas.openxmlformats.org/officeDocument/2006/relationships/slide" Target="slides/slide10.xml"/><Relationship Id="rId55" Type="http://schemas.openxmlformats.org/officeDocument/2006/relationships/slide" Target="slides/slide11.xml"/><Relationship Id="rId56" Type="http://schemas.openxmlformats.org/officeDocument/2006/relationships/slide" Target="slides/slide12.xml"/><Relationship Id="rId57" Type="http://schemas.openxmlformats.org/officeDocument/2006/relationships/slide" Target="slides/slide13.xml"/><Relationship Id="rId58" Type="http://schemas.openxmlformats.org/officeDocument/2006/relationships/slide" Target="slides/slide14.xml"/><Relationship Id="rId59" Type="http://schemas.openxmlformats.org/officeDocument/2006/relationships/slide" Target="slides/slide15.xml"/><Relationship Id="rId40" Type="http://schemas.openxmlformats.org/officeDocument/2006/relationships/slideMaster" Target="slideMasters/slideMaster40.xml"/><Relationship Id="rId41" Type="http://schemas.openxmlformats.org/officeDocument/2006/relationships/slideMaster" Target="slideMasters/slideMaster41.xml"/><Relationship Id="rId42" Type="http://schemas.openxmlformats.org/officeDocument/2006/relationships/slideMaster" Target="slideMasters/slideMaster42.xml"/><Relationship Id="rId43" Type="http://schemas.openxmlformats.org/officeDocument/2006/relationships/slideMaster" Target="slideMasters/slideMaster43.xml"/><Relationship Id="rId44" Type="http://schemas.openxmlformats.org/officeDocument/2006/relationships/slideMaster" Target="slideMasters/slideMaster44.xml"/><Relationship Id="rId45" Type="http://schemas.openxmlformats.org/officeDocument/2006/relationships/slide" Target="slides/slide1.xml"/><Relationship Id="rId46" Type="http://schemas.openxmlformats.org/officeDocument/2006/relationships/slide" Target="slides/slide2.xml"/><Relationship Id="rId47" Type="http://schemas.openxmlformats.org/officeDocument/2006/relationships/slide" Target="slides/slide3.xml"/><Relationship Id="rId48" Type="http://schemas.openxmlformats.org/officeDocument/2006/relationships/slide" Target="slides/slide4.xml"/><Relationship Id="rId4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Master" Target="slideMasters/slideMaster32.xml"/><Relationship Id="rId33" Type="http://schemas.openxmlformats.org/officeDocument/2006/relationships/slideMaster" Target="slideMasters/slideMaster33.xml"/><Relationship Id="rId34" Type="http://schemas.openxmlformats.org/officeDocument/2006/relationships/slideMaster" Target="slideMasters/slideMaster34.xml"/><Relationship Id="rId35" Type="http://schemas.openxmlformats.org/officeDocument/2006/relationships/slideMaster" Target="slideMasters/slideMaster35.xml"/><Relationship Id="rId36" Type="http://schemas.openxmlformats.org/officeDocument/2006/relationships/slideMaster" Target="slideMasters/slideMaster36.xml"/><Relationship Id="rId37" Type="http://schemas.openxmlformats.org/officeDocument/2006/relationships/slideMaster" Target="slideMasters/slideMaster37.xml"/><Relationship Id="rId38" Type="http://schemas.openxmlformats.org/officeDocument/2006/relationships/slideMaster" Target="slideMasters/slideMaster38.xml"/><Relationship Id="rId39" Type="http://schemas.openxmlformats.org/officeDocument/2006/relationships/slideMaster" Target="slideMasters/slideMaster39.xml"/><Relationship Id="rId70" Type="http://schemas.openxmlformats.org/officeDocument/2006/relationships/handoutMaster" Target="handoutMasters/handoutMaster1.xml"/><Relationship Id="rId71" Type="http://schemas.openxmlformats.org/officeDocument/2006/relationships/printerSettings" Target="printerSettings/printerSettings1.bin"/><Relationship Id="rId72" Type="http://schemas.openxmlformats.org/officeDocument/2006/relationships/commentAuthors" Target="commentAuthors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73" Type="http://schemas.openxmlformats.org/officeDocument/2006/relationships/presProps" Target="presProps.xml"/><Relationship Id="rId74" Type="http://schemas.openxmlformats.org/officeDocument/2006/relationships/viewProps" Target="viewProps.xml"/><Relationship Id="rId75" Type="http://schemas.openxmlformats.org/officeDocument/2006/relationships/theme" Target="theme/theme1.xml"/><Relationship Id="rId76" Type="http://schemas.openxmlformats.org/officeDocument/2006/relationships/tableStyles" Target="tableStyles.xml"/><Relationship Id="rId60" Type="http://schemas.openxmlformats.org/officeDocument/2006/relationships/slide" Target="slides/slide16.xml"/><Relationship Id="rId61" Type="http://schemas.openxmlformats.org/officeDocument/2006/relationships/slide" Target="slides/slide17.xml"/><Relationship Id="rId62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CL2FS2\DATA2\shared\TRANSFER\018000000\&#1050;&#1056;&#1053;\&#1052;&#1080;&#1096;&#1072;&#1088;&#1080;&#1085;\&#1044;&#1080;&#1072;&#1075;&#1085;&#1086;&#1089;&#1090;&#1080;&#1082;&#1072;%2033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L2VOL1\VOL1\OU\018000000\018000700\2.%20&#1051;&#1080;&#1095;&#1085;&#1099;&#1077;%20&#1087;&#1072;&#1087;&#1082;&#1080;\2.8%20&#1052;&#1080;&#1096;&#1072;&#1088;&#1080;&#1085;%20&#1044;.&#1040;\&#1054;&#1073;&#1098;&#1077;&#1084;&#1099;%20&#1042;&#1058;&#1044;.xlsx" TargetMode="External"/><Relationship Id="rId2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\\ITC\VOL1\Y\ALLUSERS\27\DOCS\&#1044;&#1086;&#1082;&#1083;&#1072;&#1076;&#1099;%20&#1080;%20&#1055;&#1088;&#1077;&#1079;&#1077;&#1085;&#1090;&#1072;&#1094;&#1080;&#1080;\2016\2016.07_&#1055;&#1088;&#1077;&#1079;&#1077;&#1085;&#1090;&#1072;&#1094;&#1080;&#1103;%20&#1076;&#1083;&#1103;%20&#1041;&#1052;&#1056;_&#1050;&#1056;&#1053;\&#1057;&#1083;&#1072;&#1081;&#1076;%204.xlsx" TargetMode="External"/><Relationship Id="rId3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C:\Users\A_Melnikova\AppData\Local\Temp\XPgrpwise\&#1056;&#1072;&#1089;&#1095;&#1077;&#1090;%20AutoPlot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6443549569671"/>
          <c:y val="0.249103102579815"/>
          <c:w val="0.608015069991991"/>
          <c:h val="0.775654550389005"/>
        </c:manualLayout>
      </c:layout>
      <c:doughnutChart>
        <c:varyColors val="1"/>
        <c:ser>
          <c:idx val="0"/>
          <c:order val="0"/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rgbClr val="CCFF33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00" dirty="0"/>
                      <a:t>12</a:t>
                    </a:r>
                    <a:r>
                      <a:rPr lang="ru-RU" sz="110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100" dirty="0"/>
                      <a:t>12</a:t>
                    </a:r>
                    <a:r>
                      <a:rPr lang="ru-RU" sz="110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100" dirty="0"/>
                      <a:t>30</a:t>
                    </a:r>
                    <a:r>
                      <a:rPr lang="ru-RU" sz="110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100" dirty="0"/>
                      <a:t>46</a:t>
                    </a:r>
                    <a:r>
                      <a:rPr lang="ru-RU" sz="110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10 лет и менее</c:v>
                </c:pt>
                <c:pt idx="1">
                  <c:v>от 11 до 20 лет</c:v>
                </c:pt>
                <c:pt idx="2">
                  <c:v>от 21 до 30 лет</c:v>
                </c:pt>
                <c:pt idx="3">
                  <c:v>более 30 лет</c:v>
                </c:pt>
              </c:strCache>
            </c:strRef>
          </c:cat>
          <c:val>
            <c:numRef>
              <c:f>Лист1!$B$2:$B$5</c:f>
              <c:numCache>
                <c:formatCode>\О\с\н\о\в\н\о\й</c:formatCode>
                <c:ptCount val="4"/>
                <c:pt idx="0">
                  <c:v>12.0</c:v>
                </c:pt>
                <c:pt idx="1">
                  <c:v>12.0</c:v>
                </c:pt>
                <c:pt idx="2">
                  <c:v>30.0</c:v>
                </c:pt>
                <c:pt idx="3">
                  <c:v>46.0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53243545057697"/>
          <c:y val="0.0365791575128765"/>
          <c:w val="0.266430690444768"/>
          <c:h val="0.27594269937381"/>
        </c:manualLayout>
      </c:layout>
      <c:overlay val="0"/>
      <c:txPr>
        <a:bodyPr/>
        <a:lstStyle/>
        <a:p>
          <a:pPr rtl="0">
            <a:defRPr sz="1200" b="1"/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060413500944"/>
          <c:y val="0.0514005540974045"/>
          <c:w val="0.831249435925773"/>
          <c:h val="0.786323272090989"/>
        </c:manualLayout>
      </c:layout>
      <c:scatterChart>
        <c:scatterStyle val="lineMarker"/>
        <c:varyColors val="0"/>
        <c:ser>
          <c:idx val="0"/>
          <c:order val="0"/>
          <c:tx>
            <c:v>ВТД ЛЧ МГ</c:v>
          </c:tx>
          <c:spPr>
            <a:ln w="38100">
              <a:solidFill>
                <a:srgbClr val="A65402"/>
              </a:solidFill>
            </a:ln>
          </c:spPr>
          <c:marker>
            <c:spPr>
              <a:ln w="38100">
                <a:solidFill>
                  <a:srgbClr val="A65402"/>
                </a:solidFill>
              </a:ln>
            </c:spPr>
          </c:marker>
          <c:xVal>
            <c:numRef>
              <c:f>ВТД!$B$43:$B$48</c:f>
              <c:numCache>
                <c:formatCode>General</c:formatCode>
                <c:ptCount val="6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</c:numCache>
            </c:numRef>
          </c:xVal>
          <c:yVal>
            <c:numRef>
              <c:f>ВТД!$C$43:$C$48</c:f>
              <c:numCache>
                <c:formatCode>General</c:formatCode>
                <c:ptCount val="6"/>
                <c:pt idx="0">
                  <c:v>21947.74</c:v>
                </c:pt>
                <c:pt idx="1">
                  <c:v>23282.19</c:v>
                </c:pt>
                <c:pt idx="2">
                  <c:v>25513.52</c:v>
                </c:pt>
                <c:pt idx="3">
                  <c:v>24163.91999999999</c:v>
                </c:pt>
                <c:pt idx="4">
                  <c:v>20945.09</c:v>
                </c:pt>
                <c:pt idx="5">
                  <c:v>27070.94</c:v>
                </c:pt>
              </c:numCache>
            </c:numRef>
          </c:yVal>
          <c:smooth val="0"/>
        </c:ser>
        <c:ser>
          <c:idx val="1"/>
          <c:order val="1"/>
          <c:tx>
            <c:v>План ремонта ЛЧ МГ</c:v>
          </c:tx>
          <c:spPr>
            <a:ln w="38100">
              <a:solidFill>
                <a:srgbClr val="FFC000"/>
              </a:solidFill>
            </a:ln>
          </c:spPr>
          <c:marker>
            <c:spPr>
              <a:solidFill>
                <a:schemeClr val="bg1"/>
              </a:solidFill>
              <a:ln w="38100">
                <a:solidFill>
                  <a:srgbClr val="FFC000"/>
                </a:solidFill>
              </a:ln>
            </c:spPr>
          </c:marker>
          <c:xVal>
            <c:numRef>
              <c:f>ВТД!$B$43:$B$48</c:f>
              <c:numCache>
                <c:formatCode>General</c:formatCode>
                <c:ptCount val="6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</c:numCache>
            </c:numRef>
          </c:xVal>
          <c:yVal>
            <c:numRef>
              <c:f>ВТД!$B$58:$B$62</c:f>
              <c:numCache>
                <c:formatCode>0.00</c:formatCode>
                <c:ptCount val="5"/>
                <c:pt idx="0">
                  <c:v>4169.0</c:v>
                </c:pt>
                <c:pt idx="1">
                  <c:v>4750.0</c:v>
                </c:pt>
                <c:pt idx="2">
                  <c:v>5502.0</c:v>
                </c:pt>
                <c:pt idx="3">
                  <c:v>6248.0</c:v>
                </c:pt>
                <c:pt idx="4">
                  <c:v>7005.0</c:v>
                </c:pt>
              </c:numCache>
            </c:numRef>
          </c:yVal>
          <c:smooth val="0"/>
        </c:ser>
        <c:ser>
          <c:idx val="2"/>
          <c:order val="2"/>
          <c:tx>
            <c:v>Фактическое выполнение ремонта ЛЧ МГ</c:v>
          </c:tx>
          <c:spPr>
            <a:ln w="38100">
              <a:solidFill>
                <a:srgbClr val="00B050"/>
              </a:solidFill>
            </a:ln>
          </c:spPr>
          <c:marker>
            <c:spPr>
              <a:ln w="38100">
                <a:solidFill>
                  <a:srgbClr val="00B050"/>
                </a:solidFill>
              </a:ln>
            </c:spPr>
          </c:marker>
          <c:xVal>
            <c:numRef>
              <c:f>ВТД!$B$43:$B$48</c:f>
              <c:numCache>
                <c:formatCode>General</c:formatCode>
                <c:ptCount val="6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</c:numCache>
            </c:numRef>
          </c:xVal>
          <c:yVal>
            <c:numRef>
              <c:f>ВТД!$C$58:$C$63</c:f>
              <c:numCache>
                <c:formatCode>0.00</c:formatCode>
                <c:ptCount val="6"/>
                <c:pt idx="0">
                  <c:v>2390.113000000001</c:v>
                </c:pt>
                <c:pt idx="1">
                  <c:v>2497.752</c:v>
                </c:pt>
                <c:pt idx="2">
                  <c:v>1833.527</c:v>
                </c:pt>
                <c:pt idx="3">
                  <c:v>1596.671</c:v>
                </c:pt>
                <c:pt idx="4">
                  <c:v>1532.212</c:v>
                </c:pt>
                <c:pt idx="5">
                  <c:v>880.9299999999994</c:v>
                </c:pt>
              </c:numCache>
            </c:numRef>
          </c:yVal>
          <c:smooth val="0"/>
        </c:ser>
        <c:ser>
          <c:idx val="3"/>
          <c:order val="3"/>
          <c:spPr>
            <a:ln w="38100">
              <a:solidFill>
                <a:srgbClr val="FFC000"/>
              </a:solidFill>
              <a:prstDash val="dash"/>
            </a:ln>
          </c:spPr>
          <c:marker>
            <c:spPr>
              <a:ln w="38100">
                <a:solidFill>
                  <a:srgbClr val="FFC000"/>
                </a:solidFill>
              </a:ln>
            </c:spPr>
          </c:marker>
          <c:xVal>
            <c:numRef>
              <c:f>ВТД!$A$62:$A$63</c:f>
              <c:numCache>
                <c:formatCode>General</c:formatCode>
                <c:ptCount val="2"/>
                <c:pt idx="0">
                  <c:v>2015.0</c:v>
                </c:pt>
                <c:pt idx="1">
                  <c:v>2016.0</c:v>
                </c:pt>
              </c:numCache>
            </c:numRef>
          </c:xVal>
          <c:yVal>
            <c:numRef>
              <c:f>ВТД!$B$62:$B$63</c:f>
              <c:numCache>
                <c:formatCode>0.00</c:formatCode>
                <c:ptCount val="2"/>
                <c:pt idx="0">
                  <c:v>7005.0</c:v>
                </c:pt>
                <c:pt idx="1">
                  <c:v>7131.0</c:v>
                </c:pt>
              </c:numCache>
            </c:numRef>
          </c:yVal>
          <c:smooth val="0"/>
        </c:ser>
        <c:ser>
          <c:idx val="4"/>
          <c:order val="4"/>
          <c:tx>
            <c:v>Потребность КР ЛЧ МГ</c:v>
          </c:tx>
          <c:spPr>
            <a:ln w="38100">
              <a:solidFill>
                <a:srgbClr val="002774"/>
              </a:solidFill>
            </a:ln>
          </c:spPr>
          <c:marker>
            <c:spPr>
              <a:ln w="38100">
                <a:solidFill>
                  <a:srgbClr val="002774"/>
                </a:solidFill>
              </a:ln>
            </c:spPr>
          </c:marker>
          <c:xVal>
            <c:numRef>
              <c:f>ВТД!$A$58:$A$63</c:f>
              <c:numCache>
                <c:formatCode>General</c:formatCode>
                <c:ptCount val="6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</c:numCache>
            </c:numRef>
          </c:xVal>
          <c:yVal>
            <c:numRef>
              <c:f>ВТД!$F$58:$F$63</c:f>
              <c:numCache>
                <c:formatCode>General</c:formatCode>
                <c:ptCount val="6"/>
                <c:pt idx="0">
                  <c:v>13342.0</c:v>
                </c:pt>
                <c:pt idx="1">
                  <c:v>14434.0</c:v>
                </c:pt>
                <c:pt idx="2">
                  <c:v>15991.0</c:v>
                </c:pt>
                <c:pt idx="3">
                  <c:v>17999.0</c:v>
                </c:pt>
                <c:pt idx="4">
                  <c:v>19402.0</c:v>
                </c:pt>
                <c:pt idx="5">
                  <c:v>20378.0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52733352"/>
        <c:axId val="-2028581352"/>
      </c:scatterChart>
      <c:valAx>
        <c:axId val="-2052733352"/>
        <c:scaling>
          <c:orientation val="minMax"/>
          <c:max val="2016.0"/>
          <c:min val="2011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Год проведения работ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28581352"/>
        <c:crosses val="autoZero"/>
        <c:crossBetween val="midCat"/>
      </c:valAx>
      <c:valAx>
        <c:axId val="-2028581352"/>
        <c:scaling>
          <c:logBase val="10.0"/>
          <c:orientation val="minMax"/>
          <c:min val="1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 dirty="0"/>
                  <a:t>Объем</a:t>
                </a:r>
                <a:r>
                  <a:rPr lang="ru-RU" baseline="0" dirty="0"/>
                  <a:t> работ, </a:t>
                </a:r>
                <a:r>
                  <a:rPr lang="en-US" baseline="0" dirty="0"/>
                  <a:t>lg10(</a:t>
                </a:r>
                <a:r>
                  <a:rPr lang="ru-RU" baseline="0" dirty="0"/>
                  <a:t>км.)</a:t>
                </a:r>
                <a:endParaRPr lang="ru-RU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52733352"/>
        <c:crosses val="autoZero"/>
        <c:crossBetween val="midCat"/>
      </c:valAx>
    </c:plotArea>
    <c:legend>
      <c:legendPos val="l"/>
      <c:legendEntry>
        <c:idx val="3"/>
        <c:delete val="1"/>
      </c:legendEntry>
      <c:layout>
        <c:manualLayout>
          <c:xMode val="edge"/>
          <c:yMode val="edge"/>
          <c:x val="0.119534278912294"/>
          <c:y val="0.591988801727781"/>
          <c:w val="0.416702957781708"/>
          <c:h val="0.225855654312237"/>
        </c:manualLayout>
      </c:layout>
      <c:overlay val="0"/>
      <c:spPr>
        <a:noFill/>
      </c:spPr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9496815946688"/>
          <c:y val="0.13135402631212"/>
          <c:w val="0.854159116720482"/>
          <c:h val="0.63112664156251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'слайд 7'!$C$6:$C$10</c:f>
              <c:strCache>
                <c:ptCount val="5"/>
                <c:pt idx="0">
                  <c:v>5</c:v>
                </c:pt>
                <c:pt idx="1">
                  <c:v>6-10</c:v>
                </c:pt>
                <c:pt idx="2">
                  <c:v>11-15</c:v>
                </c:pt>
                <c:pt idx="3">
                  <c:v>16-20</c:v>
                </c:pt>
                <c:pt idx="4">
                  <c:v>более 20</c:v>
                </c:pt>
              </c:strCache>
            </c:strRef>
          </c:cat>
          <c:val>
            <c:numRef>
              <c:f>'слайд 7'!$D$6:$D$10</c:f>
              <c:numCache>
                <c:formatCode>General</c:formatCode>
                <c:ptCount val="5"/>
                <c:pt idx="0">
                  <c:v>60.0</c:v>
                </c:pt>
                <c:pt idx="1">
                  <c:v>30.0</c:v>
                </c:pt>
                <c:pt idx="2">
                  <c:v>8.0</c:v>
                </c:pt>
                <c:pt idx="3">
                  <c:v>1.0</c:v>
                </c:pt>
                <c:pt idx="4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28463160"/>
        <c:axId val="-2028456760"/>
      </c:barChart>
      <c:catAx>
        <c:axId val="-2028463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r>
                  <a:rPr lang="ru-RU" sz="1800" b="1" i="0" baseline="0" dirty="0">
                    <a:solidFill>
                      <a:srgbClr val="002060"/>
                    </a:solidFill>
                    <a:effectLst/>
                  </a:rPr>
                  <a:t>Относительная глубина </a:t>
                </a:r>
                <a:r>
                  <a:rPr lang="ru-RU" sz="1800" b="1" i="0" baseline="0" dirty="0" smtClean="0">
                    <a:solidFill>
                      <a:srgbClr val="002060"/>
                    </a:solidFill>
                    <a:effectLst/>
                  </a:rPr>
                  <a:t>повреждений типа </a:t>
                </a:r>
                <a:r>
                  <a:rPr lang="ru-RU" sz="1800" b="1" i="0" baseline="0" dirty="0">
                    <a:solidFill>
                      <a:srgbClr val="002060"/>
                    </a:solidFill>
                    <a:effectLst/>
                  </a:rPr>
                  <a:t>КРН, %</a:t>
                </a:r>
                <a:endParaRPr lang="ru-RU" dirty="0">
                  <a:solidFill>
                    <a:srgbClr val="00206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0.265305839033758"/>
              <c:y val="0.912767479543639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002060"/>
                </a:solidFill>
              </a:defRPr>
            </a:pPr>
            <a:endParaRPr lang="ru-RU"/>
          </a:p>
        </c:txPr>
        <c:crossAx val="-2028456760"/>
        <c:crosses val="autoZero"/>
        <c:auto val="1"/>
        <c:lblAlgn val="ctr"/>
        <c:lblOffset val="100"/>
        <c:noMultiLvlLbl val="0"/>
      </c:catAx>
      <c:valAx>
        <c:axId val="-20284567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r>
                  <a:rPr lang="ru-RU" sz="1800" b="1" i="0" baseline="0" dirty="0">
                    <a:solidFill>
                      <a:srgbClr val="002060"/>
                    </a:solidFill>
                    <a:effectLst/>
                  </a:rPr>
                  <a:t>Доля труб с </a:t>
                </a:r>
                <a:r>
                  <a:rPr lang="ru-RU" sz="1800" b="1" i="0" baseline="0" dirty="0" smtClean="0">
                    <a:solidFill>
                      <a:srgbClr val="002060"/>
                    </a:solidFill>
                    <a:effectLst/>
                  </a:rPr>
                  <a:t>КРН</a:t>
                </a:r>
                <a:r>
                  <a:rPr lang="ru-RU" sz="1800" b="1" i="0" baseline="0" dirty="0">
                    <a:solidFill>
                      <a:srgbClr val="002060"/>
                    </a:solidFill>
                    <a:effectLst/>
                  </a:rPr>
                  <a:t>, %</a:t>
                </a:r>
                <a:endParaRPr lang="ru-RU" dirty="0">
                  <a:solidFill>
                    <a:srgbClr val="00206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0.0370893583530712"/>
              <c:y val="0.08201057633748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002060"/>
                </a:solidFill>
              </a:defRPr>
            </a:pPr>
            <a:endParaRPr lang="ru-RU"/>
          </a:p>
        </c:txPr>
        <c:crossAx val="-202846316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>
          <a:latin typeface="Arial Narrow" pitchFamily="34" charset="0"/>
        </a:defRPr>
      </a:pPr>
      <a:endParaRPr lang="ru-RU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7792306707112"/>
          <c:y val="0.029837710755002"/>
          <c:w val="0.831414399851585"/>
          <c:h val="0.833127537034428"/>
        </c:manualLayout>
      </c:layout>
      <c:scatterChart>
        <c:scatterStyle val="smoothMarker"/>
        <c:varyColors val="0"/>
        <c:ser>
          <c:idx val="0"/>
          <c:order val="0"/>
          <c:tx>
            <c:v>Граница допустимых размеров повреждений (основной металл)</c:v>
          </c:tx>
          <c:spPr>
            <a:ln w="44450">
              <a:solidFill>
                <a:srgbClr val="008A3E"/>
              </a:solidFill>
            </a:ln>
          </c:spPr>
          <c:marker>
            <c:symbol val="none"/>
          </c:marker>
          <c:xVal>
            <c:numRef>
              <c:f>AutoPlot!$G$4:$G$17</c:f>
              <c:numCache>
                <c:formatCode>0.0</c:formatCode>
                <c:ptCount val="14"/>
                <c:pt idx="0">
                  <c:v>0.0</c:v>
                </c:pt>
                <c:pt idx="1">
                  <c:v>37.4</c:v>
                </c:pt>
                <c:pt idx="2">
                  <c:v>40.0</c:v>
                </c:pt>
                <c:pt idx="3">
                  <c:v>50.0</c:v>
                </c:pt>
                <c:pt idx="4">
                  <c:v>60.0</c:v>
                </c:pt>
                <c:pt idx="5">
                  <c:v>80.0</c:v>
                </c:pt>
                <c:pt idx="6">
                  <c:v>100.0</c:v>
                </c:pt>
                <c:pt idx="7">
                  <c:v>200.0</c:v>
                </c:pt>
                <c:pt idx="8">
                  <c:v>300.0</c:v>
                </c:pt>
                <c:pt idx="9">
                  <c:v>400.0</c:v>
                </c:pt>
                <c:pt idx="10">
                  <c:v>600.0</c:v>
                </c:pt>
                <c:pt idx="11">
                  <c:v>800.0</c:v>
                </c:pt>
                <c:pt idx="12">
                  <c:v>1000.0</c:v>
                </c:pt>
                <c:pt idx="13">
                  <c:v>2000.0</c:v>
                </c:pt>
              </c:numCache>
            </c:numRef>
          </c:xVal>
          <c:yVal>
            <c:numRef>
              <c:f>AutoPlot!$H$4:$H$17</c:f>
              <c:numCache>
                <c:formatCode>General</c:formatCode>
                <c:ptCount val="14"/>
                <c:pt idx="0">
                  <c:v>18.25000000000005</c:v>
                </c:pt>
                <c:pt idx="1">
                  <c:v>12.3699999999998</c:v>
                </c:pt>
                <c:pt idx="2">
                  <c:v>10.75999999999982</c:v>
                </c:pt>
                <c:pt idx="3">
                  <c:v>8.31999999999987</c:v>
                </c:pt>
                <c:pt idx="4">
                  <c:v>7.369999999999886</c:v>
                </c:pt>
                <c:pt idx="5">
                  <c:v>6.409999999999908</c:v>
                </c:pt>
                <c:pt idx="6">
                  <c:v>5.849999999999919</c:v>
                </c:pt>
                <c:pt idx="7">
                  <c:v>4.549999999999947</c:v>
                </c:pt>
                <c:pt idx="8">
                  <c:v>4.039999999999957</c:v>
                </c:pt>
                <c:pt idx="9">
                  <c:v>3.769999999999963</c:v>
                </c:pt>
                <c:pt idx="10">
                  <c:v>3.519999999999967</c:v>
                </c:pt>
                <c:pt idx="11">
                  <c:v>3.389999999999971</c:v>
                </c:pt>
                <c:pt idx="12">
                  <c:v>3.319999999999973</c:v>
                </c:pt>
                <c:pt idx="13">
                  <c:v>3.179999999999976</c:v>
                </c:pt>
              </c:numCache>
            </c:numRef>
          </c:yVal>
          <c:smooth val="1"/>
        </c:ser>
        <c:ser>
          <c:idx val="1"/>
          <c:order val="1"/>
          <c:tx>
            <c:v>Граница предельно-допустимых размеров повреждений (основной металл)</c:v>
          </c:tx>
          <c:spPr>
            <a:ln w="44450" cmpd="sng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AutoPlot!$G$4:$G$17</c:f>
              <c:numCache>
                <c:formatCode>0.0</c:formatCode>
                <c:ptCount val="14"/>
                <c:pt idx="0">
                  <c:v>0.0</c:v>
                </c:pt>
                <c:pt idx="1">
                  <c:v>37.4</c:v>
                </c:pt>
                <c:pt idx="2">
                  <c:v>40.0</c:v>
                </c:pt>
                <c:pt idx="3">
                  <c:v>50.0</c:v>
                </c:pt>
                <c:pt idx="4">
                  <c:v>60.0</c:v>
                </c:pt>
                <c:pt idx="5">
                  <c:v>80.0</c:v>
                </c:pt>
                <c:pt idx="6">
                  <c:v>100.0</c:v>
                </c:pt>
                <c:pt idx="7">
                  <c:v>200.0</c:v>
                </c:pt>
                <c:pt idx="8">
                  <c:v>300.0</c:v>
                </c:pt>
                <c:pt idx="9">
                  <c:v>400.0</c:v>
                </c:pt>
                <c:pt idx="10">
                  <c:v>600.0</c:v>
                </c:pt>
                <c:pt idx="11">
                  <c:v>800.0</c:v>
                </c:pt>
                <c:pt idx="12">
                  <c:v>1000.0</c:v>
                </c:pt>
                <c:pt idx="13">
                  <c:v>2000.0</c:v>
                </c:pt>
              </c:numCache>
            </c:numRef>
          </c:xVal>
          <c:yVal>
            <c:numRef>
              <c:f>AutoPlot!$J$4:$J$17</c:f>
              <c:numCache>
                <c:formatCode>General</c:formatCode>
                <c:ptCount val="14"/>
                <c:pt idx="0">
                  <c:v>18.25000000000005</c:v>
                </c:pt>
                <c:pt idx="1">
                  <c:v>18.0</c:v>
                </c:pt>
                <c:pt idx="2">
                  <c:v>18.0</c:v>
                </c:pt>
                <c:pt idx="3">
                  <c:v>17.80999999999998</c:v>
                </c:pt>
                <c:pt idx="4">
                  <c:v>17.32999999999991</c:v>
                </c:pt>
                <c:pt idx="5">
                  <c:v>16.08999999999972</c:v>
                </c:pt>
                <c:pt idx="6">
                  <c:v>14.65999999999973</c:v>
                </c:pt>
                <c:pt idx="7">
                  <c:v>10.53999999999982</c:v>
                </c:pt>
                <c:pt idx="8">
                  <c:v>9.11999999999985</c:v>
                </c:pt>
                <c:pt idx="9">
                  <c:v>8.46999999999987</c:v>
                </c:pt>
                <c:pt idx="10">
                  <c:v>7.859999999999877</c:v>
                </c:pt>
                <c:pt idx="11">
                  <c:v>7.589999999999883</c:v>
                </c:pt>
                <c:pt idx="12">
                  <c:v>7.429999999999886</c:v>
                </c:pt>
                <c:pt idx="13">
                  <c:v>7.119999999999892</c:v>
                </c:pt>
              </c:numCache>
            </c:numRef>
          </c:yVal>
          <c:smooth val="1"/>
        </c:ser>
        <c:ser>
          <c:idx val="2"/>
          <c:order val="2"/>
          <c:tx>
            <c:v>Граница допустимых размеров повреждений (зона ПСШ)</c:v>
          </c:tx>
          <c:spPr>
            <a:ln w="44450">
              <a:solidFill>
                <a:srgbClr val="008A3E"/>
              </a:solidFill>
              <a:prstDash val="dash"/>
            </a:ln>
          </c:spPr>
          <c:marker>
            <c:symbol val="none"/>
          </c:marker>
          <c:xVal>
            <c:numRef>
              <c:f>AutoPlot!$G$20:$G$33</c:f>
              <c:numCache>
                <c:formatCode>0.0</c:formatCode>
                <c:ptCount val="14"/>
                <c:pt idx="0">
                  <c:v>0.0</c:v>
                </c:pt>
                <c:pt idx="1">
                  <c:v>37.4</c:v>
                </c:pt>
                <c:pt idx="2">
                  <c:v>40.0</c:v>
                </c:pt>
                <c:pt idx="3">
                  <c:v>50.0</c:v>
                </c:pt>
                <c:pt idx="4">
                  <c:v>60.0</c:v>
                </c:pt>
                <c:pt idx="5">
                  <c:v>80.0</c:v>
                </c:pt>
                <c:pt idx="6">
                  <c:v>100.0</c:v>
                </c:pt>
                <c:pt idx="7">
                  <c:v>200.0</c:v>
                </c:pt>
                <c:pt idx="8">
                  <c:v>300.0</c:v>
                </c:pt>
                <c:pt idx="9">
                  <c:v>400.0</c:v>
                </c:pt>
                <c:pt idx="10">
                  <c:v>600.0</c:v>
                </c:pt>
                <c:pt idx="11">
                  <c:v>800.0</c:v>
                </c:pt>
                <c:pt idx="12">
                  <c:v>1000.0</c:v>
                </c:pt>
                <c:pt idx="13">
                  <c:v>2000.0</c:v>
                </c:pt>
              </c:numCache>
            </c:numRef>
          </c:xVal>
          <c:yVal>
            <c:numRef>
              <c:f>AutoPlot!$H$20:$H$33</c:f>
              <c:numCache>
                <c:formatCode>General</c:formatCode>
                <c:ptCount val="14"/>
                <c:pt idx="0">
                  <c:v>18.25000000000005</c:v>
                </c:pt>
                <c:pt idx="1">
                  <c:v>3.0</c:v>
                </c:pt>
                <c:pt idx="2">
                  <c:v>3.0</c:v>
                </c:pt>
                <c:pt idx="3">
                  <c:v>3.0</c:v>
                </c:pt>
                <c:pt idx="4">
                  <c:v>2.719999999999986</c:v>
                </c:pt>
                <c:pt idx="5">
                  <c:v>2.659999999999987</c:v>
                </c:pt>
                <c:pt idx="6">
                  <c:v>2.599999999999988</c:v>
                </c:pt>
                <c:pt idx="7">
                  <c:v>2.399999999999993</c:v>
                </c:pt>
                <c:pt idx="8">
                  <c:v>2.209999999999998</c:v>
                </c:pt>
                <c:pt idx="9">
                  <c:v>2.079999999999999</c:v>
                </c:pt>
                <c:pt idx="10">
                  <c:v>1.940000000000001</c:v>
                </c:pt>
                <c:pt idx="11">
                  <c:v>1.880000000000002</c:v>
                </c:pt>
                <c:pt idx="12">
                  <c:v>1.840000000000002</c:v>
                </c:pt>
                <c:pt idx="13">
                  <c:v>1.760000000000001</c:v>
                </c:pt>
              </c:numCache>
            </c:numRef>
          </c:yVal>
          <c:smooth val="1"/>
        </c:ser>
        <c:ser>
          <c:idx val="3"/>
          <c:order val="3"/>
          <c:tx>
            <c:v>Граница предельно-допустимых размеров повреждений (зона ПСШ)</c:v>
          </c:tx>
          <c:spPr>
            <a:ln w="44450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AutoPlot!$G$20:$G$33</c:f>
              <c:numCache>
                <c:formatCode>0.0</c:formatCode>
                <c:ptCount val="14"/>
                <c:pt idx="0">
                  <c:v>0.0</c:v>
                </c:pt>
                <c:pt idx="1">
                  <c:v>37.4</c:v>
                </c:pt>
                <c:pt idx="2">
                  <c:v>40.0</c:v>
                </c:pt>
                <c:pt idx="3">
                  <c:v>50.0</c:v>
                </c:pt>
                <c:pt idx="4">
                  <c:v>60.0</c:v>
                </c:pt>
                <c:pt idx="5">
                  <c:v>80.0</c:v>
                </c:pt>
                <c:pt idx="6">
                  <c:v>100.0</c:v>
                </c:pt>
                <c:pt idx="7">
                  <c:v>200.0</c:v>
                </c:pt>
                <c:pt idx="8">
                  <c:v>300.0</c:v>
                </c:pt>
                <c:pt idx="9">
                  <c:v>400.0</c:v>
                </c:pt>
                <c:pt idx="10">
                  <c:v>600.0</c:v>
                </c:pt>
                <c:pt idx="11">
                  <c:v>800.0</c:v>
                </c:pt>
                <c:pt idx="12">
                  <c:v>1000.0</c:v>
                </c:pt>
                <c:pt idx="13">
                  <c:v>2000.0</c:v>
                </c:pt>
              </c:numCache>
            </c:numRef>
          </c:xVal>
          <c:yVal>
            <c:numRef>
              <c:f>AutoPlot!$J$20:$J$33</c:f>
              <c:numCache>
                <c:formatCode>General</c:formatCode>
                <c:ptCount val="14"/>
                <c:pt idx="0">
                  <c:v>18.25000000000005</c:v>
                </c:pt>
                <c:pt idx="1">
                  <c:v>6.9399999999999</c:v>
                </c:pt>
                <c:pt idx="2">
                  <c:v>6.869999999999897</c:v>
                </c:pt>
                <c:pt idx="3">
                  <c:v>6.669999999999899</c:v>
                </c:pt>
                <c:pt idx="4">
                  <c:v>6.509999999999906</c:v>
                </c:pt>
                <c:pt idx="5">
                  <c:v>6.279999999999911</c:v>
                </c:pt>
                <c:pt idx="6">
                  <c:v>6.089999999999914</c:v>
                </c:pt>
                <c:pt idx="7">
                  <c:v>5.47999999999993</c:v>
                </c:pt>
                <c:pt idx="8">
                  <c:v>5.159999999999934</c:v>
                </c:pt>
                <c:pt idx="9">
                  <c:v>4.97999999999994</c:v>
                </c:pt>
                <c:pt idx="10">
                  <c:v>4.789999999999941</c:v>
                </c:pt>
                <c:pt idx="11">
                  <c:v>4.689999999999943</c:v>
                </c:pt>
                <c:pt idx="12">
                  <c:v>4.639999999999946</c:v>
                </c:pt>
                <c:pt idx="13">
                  <c:v>4.519999999999947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6595064"/>
        <c:axId val="-2136611320"/>
      </c:scatterChart>
      <c:valAx>
        <c:axId val="-2136595064"/>
        <c:scaling>
          <c:orientation val="minMax"/>
          <c:max val="2000.0"/>
          <c:min val="0.0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ru-RU" sz="12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Длина трещины, мм</a:t>
                </a:r>
              </a:p>
            </c:rich>
          </c:tx>
          <c:layout>
            <c:manualLayout>
              <c:xMode val="edge"/>
              <c:yMode val="edge"/>
              <c:x val="0.350760828302372"/>
              <c:y val="0.930906847624923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2136611320"/>
        <c:crosses val="autoZero"/>
        <c:crossBetween val="midCat"/>
        <c:majorUnit val="250.0"/>
      </c:valAx>
      <c:valAx>
        <c:axId val="-213661132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ru-RU" sz="12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Глубина </a:t>
                </a:r>
                <a:r>
                  <a:rPr lang="en-US" sz="12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трещины, мм</a:t>
                </a:r>
              </a:p>
            </c:rich>
          </c:tx>
          <c:layout>
            <c:manualLayout>
              <c:xMode val="edge"/>
              <c:yMode val="edge"/>
              <c:x val="0.010828690669071"/>
              <c:y val="0.28531844283048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213659506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660700991969768"/>
          <c:y val="0.0162356547762867"/>
          <c:w val="0.888397921587152"/>
          <c:h val="0.66431888871417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Лист1!$C$15:$C$24</c:f>
              <c:strCache>
                <c:ptCount val="10"/>
                <c:pt idx="0">
                  <c:v>КС Первомайская</c:v>
                </c:pt>
                <c:pt idx="1">
                  <c:v>КС Октябрьская</c:v>
                </c:pt>
                <c:pt idx="2">
                  <c:v>КС Ямбурская</c:v>
                </c:pt>
                <c:pt idx="3">
                  <c:v>КС Приозерная</c:v>
                </c:pt>
                <c:pt idx="4">
                  <c:v>КС Уренгойская</c:v>
                </c:pt>
                <c:pt idx="5">
                  <c:v>КС Павловская</c:v>
                </c:pt>
                <c:pt idx="6">
                  <c:v>КС Кунгурская</c:v>
                </c:pt>
                <c:pt idx="7">
                  <c:v>КС Чайковская</c:v>
                </c:pt>
                <c:pt idx="8">
                  <c:v>КС Приобская</c:v>
                </c:pt>
                <c:pt idx="9">
                  <c:v>КС Ивдельская</c:v>
                </c:pt>
              </c:strCache>
            </c:strRef>
          </c:cat>
          <c:val>
            <c:numRef>
              <c:f>Лист1!$D$15:$D$24</c:f>
              <c:numCache>
                <c:formatCode>General</c:formatCode>
                <c:ptCount val="10"/>
                <c:pt idx="0">
                  <c:v>60.0</c:v>
                </c:pt>
                <c:pt idx="1">
                  <c:v>50.0</c:v>
                </c:pt>
                <c:pt idx="2">
                  <c:v>35.0</c:v>
                </c:pt>
                <c:pt idx="3">
                  <c:v>76.0</c:v>
                </c:pt>
                <c:pt idx="4">
                  <c:v>87.0</c:v>
                </c:pt>
                <c:pt idx="5">
                  <c:v>72.0</c:v>
                </c:pt>
                <c:pt idx="6">
                  <c:v>45.0</c:v>
                </c:pt>
                <c:pt idx="7">
                  <c:v>32.0</c:v>
                </c:pt>
                <c:pt idx="8">
                  <c:v>59.0</c:v>
                </c:pt>
                <c:pt idx="9">
                  <c:v>82.0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54503288"/>
        <c:axId val="-2054201000"/>
      </c:barChart>
      <c:catAx>
        <c:axId val="-2054503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054201000"/>
        <c:crosses val="autoZero"/>
        <c:auto val="1"/>
        <c:lblAlgn val="ctr"/>
        <c:lblOffset val="100"/>
        <c:noMultiLvlLbl val="0"/>
      </c:catAx>
      <c:valAx>
        <c:axId val="-20542010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-2054503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>
      <a:outerShdw blurRad="50800" dist="762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0.36612</cdr:x>
      <cdr:y>0.75391</cdr:y>
    </cdr:from>
    <cdr:to>
      <cdr:x>0.49678</cdr:x>
      <cdr:y>0.81984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623021" y="2931563"/>
          <a:ext cx="936086" cy="25636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(СУТСЦ) 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0.12837</cdr:x>
      <cdr:y>0</cdr:y>
    </cdr:from>
    <cdr:to>
      <cdr:x>0.4692</cdr:x>
      <cdr:y>0.13229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84989" y="0"/>
          <a:ext cx="2880711" cy="370140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solidFill>
                <a:srgbClr val="001D58"/>
              </a:solidFill>
            </a:rPr>
            <a:t>76,8 труб</a:t>
          </a:r>
          <a:r>
            <a:rPr lang="en-US" sz="1600" b="1" dirty="0" smtClean="0">
              <a:solidFill>
                <a:srgbClr val="001D58"/>
              </a:solidFill>
            </a:rPr>
            <a:t> </a:t>
          </a:r>
          <a:r>
            <a:rPr lang="ru-RU" sz="1600" b="1" dirty="0" smtClean="0">
              <a:solidFill>
                <a:srgbClr val="001D58"/>
              </a:solidFill>
            </a:rPr>
            <a:t>/</a:t>
          </a:r>
          <a:r>
            <a:rPr lang="en-US" sz="1600" b="1" dirty="0" smtClean="0">
              <a:solidFill>
                <a:srgbClr val="001D58"/>
              </a:solidFill>
            </a:rPr>
            <a:t> </a:t>
          </a:r>
          <a:r>
            <a:rPr lang="ru-RU" sz="1600" b="1" dirty="0" smtClean="0">
              <a:solidFill>
                <a:srgbClr val="001D58"/>
              </a:solidFill>
            </a:rPr>
            <a:t>км</a:t>
          </a:r>
          <a:endParaRPr lang="ru-RU" sz="1600" b="1" dirty="0">
            <a:solidFill>
              <a:srgbClr val="001D58"/>
            </a:solidFill>
          </a:endParaRPr>
        </a:p>
      </cdr:txBody>
    </cdr:sp>
  </cdr:relSizeAnchor>
  <cdr:relSizeAnchor xmlns:cdr="http://schemas.openxmlformats.org/drawingml/2006/chartDrawing">
    <cdr:from>
      <cdr:x>0.46959</cdr:x>
      <cdr:y>0</cdr:y>
    </cdr:from>
    <cdr:to>
      <cdr:x>0.64299</cdr:x>
      <cdr:y>0.13075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968997" y="0"/>
          <a:ext cx="1465585" cy="365832"/>
        </a:xfrm>
        <a:prstGeom xmlns:a="http://schemas.openxmlformats.org/drawingml/2006/main" prst="rect">
          <a:avLst/>
        </a:prstGeom>
        <a:solidFill xmlns:a="http://schemas.openxmlformats.org/drawingml/2006/main">
          <a:srgbClr val="00B0F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 smtClean="0">
              <a:solidFill>
                <a:srgbClr val="002060"/>
              </a:solidFill>
            </a:rPr>
            <a:t>13,2 </a:t>
          </a:r>
          <a:r>
            <a:rPr lang="ru-RU" sz="1600" b="1" dirty="0" smtClean="0">
              <a:solidFill>
                <a:srgbClr val="002060"/>
              </a:solidFill>
            </a:rPr>
            <a:t>труб </a:t>
          </a:r>
          <a:r>
            <a:rPr lang="en-US" sz="1600" b="1" dirty="0" smtClean="0">
              <a:solidFill>
                <a:srgbClr val="002060"/>
              </a:solidFill>
            </a:rPr>
            <a:t>/</a:t>
          </a:r>
          <a:r>
            <a:rPr lang="ru-RU" sz="1600" b="1" dirty="0" smtClean="0">
              <a:solidFill>
                <a:srgbClr val="002060"/>
              </a:solidFill>
            </a:rPr>
            <a:t> км</a:t>
          </a:r>
        </a:p>
      </cdr:txBody>
    </cdr:sp>
  </cdr:relSizeAnchor>
  <cdr:relSizeAnchor xmlns:cdr="http://schemas.openxmlformats.org/drawingml/2006/chartDrawing">
    <cdr:from>
      <cdr:x>0.6416</cdr:x>
      <cdr:y>0</cdr:y>
    </cdr:from>
    <cdr:to>
      <cdr:x>0.98836</cdr:x>
      <cdr:y>0.13194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422833" y="0"/>
          <a:ext cx="2930832" cy="369161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solidFill>
                <a:srgbClr val="002060"/>
              </a:solidFill>
            </a:rPr>
            <a:t>2,3 труб </a:t>
          </a:r>
          <a:r>
            <a:rPr lang="en-US" sz="1600" b="1" dirty="0" smtClean="0">
              <a:solidFill>
                <a:srgbClr val="002060"/>
              </a:solidFill>
            </a:rPr>
            <a:t>/ </a:t>
          </a:r>
          <a:r>
            <a:rPr lang="ru-RU" sz="1600" b="1" dirty="0" smtClean="0">
              <a:solidFill>
                <a:srgbClr val="002060"/>
              </a:solidFill>
            </a:rPr>
            <a:t>км</a:t>
          </a:r>
          <a:endParaRPr lang="ru-RU" sz="1600" b="1" dirty="0">
            <a:solidFill>
              <a:srgbClr val="00206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45AAB-B921-4A12-92D2-D2116D61B701}" type="datetimeFigureOut">
              <a:rPr lang="ru-RU" smtClean="0"/>
              <a:pPr/>
              <a:t>03.10.17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FBEA5-2F11-41C9-B8EC-9B7E90F1FF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423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EE42A-62F2-4D6F-AC11-F6071B11204F}" type="datetimeFigureOut">
              <a:rPr lang="ru-RU" smtClean="0"/>
              <a:pPr/>
              <a:t>03.10.17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500FF-69D2-4CF7-86E1-1A215CD625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177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500FF-69D2-4CF7-86E1-1A215CD625B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9110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t">
              <a:buFont typeface="Arial" panose="020B0604020202020204" pitchFamily="34" charset="0"/>
              <a:buNone/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фиксация (обнаружение) трещин с раскрытием от 0,002 мм, глубиной 0,</a:t>
            </a:r>
            <a:r>
              <a:rPr lang="en-US" sz="1200" dirty="0" smtClean="0">
                <a:solidFill>
                  <a:srgbClr val="003366"/>
                </a:solidFill>
              </a:rPr>
              <a:t>2</a:t>
            </a:r>
            <a:r>
              <a:rPr lang="ru-RU" sz="1200" dirty="0" smtClean="0">
                <a:solidFill>
                  <a:srgbClr val="003366"/>
                </a:solidFill>
              </a:rPr>
              <a:t> мм, длиной 0,6 мм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возможностью дифференцированной оценки продольно ориентированных трещин,</a:t>
            </a:r>
            <a:r>
              <a:rPr lang="ru-RU" sz="1200" baseline="0" dirty="0" smtClean="0">
                <a:solidFill>
                  <a:srgbClr val="003366"/>
                </a:solidFill>
              </a:rPr>
              <a:t> </a:t>
            </a:r>
            <a:r>
              <a:rPr lang="ru-RU" sz="1200" dirty="0" smtClean="0">
                <a:solidFill>
                  <a:srgbClr val="003366"/>
                </a:solidFill>
              </a:rPr>
              <a:t>расположенных на расстоянии не менее 0,7 мм </a:t>
            </a:r>
          </a:p>
          <a:p>
            <a:pPr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друг от друга внутри колонии</a:t>
            </a:r>
            <a:endParaRPr lang="ru-RU" sz="1000" dirty="0" smtClean="0">
              <a:solidFill>
                <a:srgbClr val="003366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оценка условных размеров дефектов с </a:t>
            </a:r>
          </a:p>
          <a:p>
            <a:pPr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погрешностью не хуже ±25%</a:t>
            </a:r>
            <a:endParaRPr lang="ru-RU" sz="1000" dirty="0" smtClean="0">
              <a:solidFill>
                <a:srgbClr val="003366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вероятность достоверной оценки условных размеров трещин в колонии 90%, с указанной погрешностью, в доверительном интервале 0,9</a:t>
            </a:r>
            <a:endParaRPr lang="ru-RU" sz="1000" dirty="0" smtClean="0">
              <a:solidFill>
                <a:srgbClr val="003366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возможность учета влияния близкорасположенных трещин в колонии</a:t>
            </a:r>
            <a:endParaRPr lang="ru-RU" sz="1000" dirty="0" smtClean="0">
              <a:solidFill>
                <a:srgbClr val="003366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200" dirty="0" smtClean="0">
                <a:solidFill>
                  <a:srgbClr val="003366"/>
                </a:solidFill>
              </a:rPr>
              <a:t>удобство для использования в трассовых условиях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200" dirty="0" err="1" smtClean="0">
                <a:solidFill>
                  <a:srgbClr val="003366"/>
                </a:solidFill>
              </a:rPr>
              <a:t>Ультразуковой</a:t>
            </a:r>
            <a:r>
              <a:rPr lang="ru-RU" sz="1200" dirty="0" smtClean="0">
                <a:solidFill>
                  <a:srgbClr val="003366"/>
                </a:solidFill>
              </a:rPr>
              <a:t> дефектоскоп ЦФА</a:t>
            </a:r>
          </a:p>
          <a:p>
            <a:pPr marL="180000" lvl="2" indent="-182563">
              <a:lnSpc>
                <a:spcPts val="1200"/>
              </a:lnSpc>
              <a:spcBef>
                <a:spcPts val="100"/>
              </a:spcBef>
              <a:spcAft>
                <a:spcPts val="0"/>
              </a:spcAft>
              <a:buClr>
                <a:srgbClr val="0070C0"/>
              </a:buClr>
              <a:buSzPct val="65000"/>
              <a:defRPr/>
            </a:pPr>
            <a:r>
              <a:rPr lang="ru-RU" sz="1400" b="1" dirty="0" smtClean="0">
                <a:latin typeface="Arial Narrow" charset="0"/>
                <a:ea typeface="Arial Narrow" charset="0"/>
                <a:cs typeface="Arial Narrow" charset="0"/>
                <a:sym typeface="Calibri Bold" charset="0"/>
              </a:rPr>
              <a:t>Возможности</a:t>
            </a:r>
            <a:endParaRPr lang="ru-RU" sz="1400" dirty="0" smtClean="0">
              <a:latin typeface="Arial Narrow" charset="0"/>
              <a:ea typeface="Arial Narrow" charset="0"/>
              <a:cs typeface="Arial Narrow" charset="0"/>
              <a:sym typeface="Calibri Bold" charset="0"/>
            </a:endParaRPr>
          </a:p>
          <a:p>
            <a:pPr marL="182563" lvl="2" indent="-182563" algn="just" fontAlgn="base">
              <a:lnSpc>
                <a:spcPts val="12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65000"/>
              <a:buFont typeface="Wingdings" pitchFamily="2" charset="2"/>
              <a:buChar char="n"/>
              <a:defRPr/>
            </a:pPr>
            <a:r>
              <a:rPr lang="ru-RU" sz="1200" dirty="0" smtClean="0">
                <a:latin typeface="Arial Narrow" pitchFamily="34" charset="0"/>
                <a:cs typeface="Arial" pitchFamily="34" charset="0"/>
                <a:sym typeface="Calibri Bold" charset="0"/>
              </a:rPr>
              <a:t>Упрощение интерпретации результатов УЗ контроля</a:t>
            </a:r>
          </a:p>
          <a:p>
            <a:pPr marL="182563" lvl="2" indent="-182563" algn="just" fontAlgn="base">
              <a:lnSpc>
                <a:spcPts val="12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65000"/>
              <a:buFont typeface="Wingdings" pitchFamily="2" charset="2"/>
              <a:buChar char="n"/>
              <a:defRPr/>
            </a:pPr>
            <a:r>
              <a:rPr lang="ru-RU" sz="1200" dirty="0" smtClean="0">
                <a:latin typeface="Arial Narrow" pitchFamily="34" charset="0"/>
                <a:cs typeface="Arial" pitchFamily="34" charset="0"/>
                <a:sym typeface="Calibri Bold" charset="0"/>
              </a:rPr>
              <a:t>Селекция типов дефектов</a:t>
            </a:r>
          </a:p>
          <a:p>
            <a:pPr marL="182563" lvl="2" indent="-182563" algn="just" fontAlgn="base">
              <a:lnSpc>
                <a:spcPts val="12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65000"/>
              <a:buFont typeface="Wingdings" pitchFamily="2" charset="2"/>
              <a:buChar char="n"/>
              <a:defRPr/>
            </a:pPr>
            <a:r>
              <a:rPr lang="ru-RU" sz="1200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Возможность прямой оценки высоты дефектов КРН с точностью порядка 1 </a:t>
            </a:r>
            <a:r>
              <a:rPr lang="is-IS" sz="1200" dirty="0" smtClean="0">
                <a:latin typeface="Arial Narrow" pitchFamily="34" charset="0"/>
                <a:cs typeface="Arial" pitchFamily="34" charset="0"/>
                <a:sym typeface="Calibri Bold" charset="0"/>
              </a:rPr>
              <a:t>…</a:t>
            </a:r>
            <a:r>
              <a:rPr lang="ru-RU" sz="1200" dirty="0" smtClean="0">
                <a:latin typeface="Arial Narrow" pitchFamily="34" charset="0"/>
                <a:cs typeface="Arial" pitchFamily="34" charset="0"/>
                <a:sym typeface="Calibri Bold" charset="0"/>
              </a:rPr>
              <a:t> 3 мм по УЗ образу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200" dirty="0" smtClean="0">
              <a:solidFill>
                <a:srgbClr val="003366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500FF-69D2-4CF7-86E1-1A215CD625B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21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 настоящее время в ПАО «Газпром» разрабатывается Система управления техническим состоянием площадных объектов КС, в том числе технологических трубопроводов. Для указанной системы разработаны МРД, МПР и реализуется этап проектирования расчетных модулей и создания прототипа Системы. Окончание работ запланировано в 2019 году. Важной составляющей данной Системы является наличие достоверной информации о текущем техническом состоянии эксплуатируемого объекта. 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Уже сейчас, при формировании проекта Программы КРТТ КС на 2018-2022 гг. становится понятно, что алгоритмы оценки технического состояния ТТ КС интегрируемые в Систему управления эффективно работают при наличии данных диагностических обследований в шурфах, рекомендуемые протяженности таких обследований должны составлять не менее 10%-20% протяженности трубопровода. Необходимо отметить, что проведение обследования сложных по конфигурации технологических трубопроводов (ТТ) КС, выполненных в подземном исполнении, до недавнего времени было значительно затруднено ввиду отсутствии эффективных автоматизированных внутритрубных (оптические, ультразвуковые и электромагнитные акустические комплексы – далее ВТД) и внешнетрубных средств (акустические-волноводные, акустико-эмиссионные и волоконно-оптические комплексы – далее </a:t>
            </a:r>
            <a:r>
              <a:rPr lang="ru-RU" altLang="ru-RU" dirty="0" err="1" smtClean="0">
                <a:latin typeface="Arial Narrow" pitchFamily="34" charset="0"/>
                <a:cs typeface="Arial" pitchFamily="34" charset="0"/>
                <a:sym typeface="Calibri Bold" charset="0"/>
              </a:rPr>
              <a:t>ВшТД</a:t>
            </a:r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) неразрушающего контроля основного металла и сварных соединений подземных участков ТТ КС.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С одной стороны применение на практике таких комплексов значительно упрощает и удешевляет задачу оперативной оценки технического состояния длительно эксплуатируемых ТТ КС, а также позволяет оценить исходное качество строительно-монтажных работ и обеспечить должный контроль за строительством трубопроводов нелинейной конфигурации, вводимых в эксплуатацию в составе стратегических проектов ПАО «Газпром». 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С другой стороны, в силу различных ограничений и возможностей вышеперечисленных комплексов, полученная с их применением информация о техническом состоянии ТТ КС, несет долю неопределенности, что не позволяет сопоставлять ее с данными обследований трубопроводов в шурфах. 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Во-первых, комплексы основаны на различных физических принципах, обладают различными пороговыми ограничениями при выявлении и идентификации повреждений труб и их защитных покрытий. 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Во-вторых, в ПАО «Газпром» отсутствует единая унифицированная база данных, способная хранить первичную диагностическую информацию и обеспечивать ее обратную связь (сопоставление) с данными прямых измерений в шурфах. 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В-третьих, обработку первичной диагностической информации и оценку степени опасности, обнаруженных при НК аномалий, выполняют операторы диагностических компаний, квалификацию которых невозможно проверить и проследить за качеством их работы. Кроме того, работа операторов значительно увеличивает стоимость автоматизированного контроля. 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В-четвертых, все производители диагностических комплексов применяют собственные алгоритмы обработки и анализа диагностических данных, как правило, не гармонизированные с требованиями ПАО «Газпром». </a:t>
            </a:r>
          </a:p>
          <a:p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Все выше перечисленное может приводить, к </a:t>
            </a:r>
            <a:r>
              <a:rPr lang="ru-RU" altLang="ru-RU" dirty="0" err="1" smtClean="0">
                <a:latin typeface="Arial Narrow" pitchFamily="34" charset="0"/>
                <a:cs typeface="Arial" pitchFamily="34" charset="0"/>
                <a:sym typeface="Calibri Bold" charset="0"/>
              </a:rPr>
              <a:t>недоставерному</a:t>
            </a:r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 прогнозированию труб, требующих вырезки при кап. ремонте, пропуску значительных дефектов в неконтролируемых ВТД участков труб (</a:t>
            </a:r>
            <a:r>
              <a:rPr lang="ru-RU" altLang="ru-RU" dirty="0" err="1" smtClean="0">
                <a:latin typeface="Arial Narrow" pitchFamily="34" charset="0"/>
                <a:cs typeface="Arial" pitchFamily="34" charset="0"/>
                <a:sym typeface="Calibri Bold" charset="0"/>
              </a:rPr>
              <a:t>околошовных</a:t>
            </a:r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 зонах, задирах, вмятинах и т.д.). Из-за этого в полной мере не получается реализовать расчетные модели в Системе управления техническим состоянием и целостностью ПАО «Газпром».</a:t>
            </a:r>
          </a:p>
          <a:p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Алгоритмы оценки технического состояния элементов ГТС, интегрированные в Систему управления ПАО «Газпром», эффективно работают при наличии актуальных и достоверных данных диагностических обследований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 настоящее время доступны автоматизированные диагностические комплексы значительно упрощающие и удешевляющие задачу оперативного интегрального индикаторного контроля технического состояния длительно эксплуатируемых элементов ГТС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 ПАО «Газпром» отсутствует единая методологическая основа для оценки технического состояния всех элементов ГТС по данным автоматизированного контроля трубопроводов в индикаторном режиме (технологические трубопроводы компрессорных станций, трубопроводы узлов подключения, перемычки трубопроводов, газопроводы отводы, переходы через водные преграды, переходы через автодороги, переходы через железные дороги)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dirty="0" smtClean="0">
                <a:latin typeface="Arial Narrow" pitchFamily="34" charset="0"/>
                <a:cs typeface="Arial" pitchFamily="34" charset="0"/>
                <a:sym typeface="Calibri Bold" charset="0"/>
              </a:rPr>
              <a:t>В силу различных возможностей и ограничений диагностических комплексов (индикаторный режим, пороговая чувствительность, подготовка трубопроводов перед контролем), полученная с их применением информация о техническом состоянии, объектов ГТС  несет долю неопределенности, что требует проведения дополнительных обследований трубопроводов в шурфах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pPr indent="363538"/>
            <a:r>
              <a:rPr lang="ru-RU" sz="2000" b="1" dirty="0" smtClean="0">
                <a:solidFill>
                  <a:srgbClr val="002F8E"/>
                </a:solidFill>
                <a:cs typeface="Arial" panose="020B0604020202020204" pitchFamily="34" charset="0"/>
              </a:rPr>
              <a:t>Требования к интеллектуальной системе сопровождения ТД объектов ГТС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  <a:cs typeface="Arial" panose="020B0604020202020204" pitchFamily="34" charset="0"/>
              </a:rPr>
              <a:t>описание структуры и принципов построения ИС 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  <a:cs typeface="Arial" panose="020B0604020202020204" pitchFamily="34" charset="0"/>
              </a:rPr>
              <a:t>общие требования к ИС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  <a:cs typeface="Arial" panose="020B0604020202020204" pitchFamily="34" charset="0"/>
              </a:rPr>
              <a:t>требования по интеграции ИС в СУТСЦ ПО </a:t>
            </a:r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pPr indent="363538"/>
            <a:r>
              <a:rPr lang="ru-RU" sz="2000" b="1" dirty="0" smtClean="0">
                <a:solidFill>
                  <a:srgbClr val="002774"/>
                </a:solidFill>
              </a:rPr>
              <a:t>Модуль сбора, хранения, архивирования и </a:t>
            </a:r>
            <a:r>
              <a:rPr lang="ru-RU" sz="2000" b="1" dirty="0" smtClean="0">
                <a:solidFill>
                  <a:srgbClr val="002F8E"/>
                </a:solidFill>
              </a:rPr>
              <a:t>первичной</a:t>
            </a:r>
            <a:r>
              <a:rPr lang="ru-RU" sz="2000" b="1" dirty="0" smtClean="0">
                <a:solidFill>
                  <a:srgbClr val="002774"/>
                </a:solidFill>
              </a:rPr>
              <a:t> обработки данных ТД объектов ГТС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 многослойное</a:t>
            </a:r>
            <a:r>
              <a:rPr lang="ru-RU" sz="1200" dirty="0" smtClean="0">
                <a:solidFill>
                  <a:srgbClr val="200B7B"/>
                </a:solidFill>
              </a:rPr>
              <a:t> хранение данных технического диагностирования, полученных с применением АДК и других видов ТД объектов ГТС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 систематизация, хранение, доступ, визуализация данных о конструктивных элементах и эксплуатационных параметрах объектов ГТС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 систематизация, хранение, доступ, визуализация первичных (необработанных оператором) данных АДК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систематизация, хранение, доступ, визуализация обработанных оператором АДК первичных данных об аномалиях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архивирование и восстановление данных ТД</a:t>
            </a:r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pPr indent="361950"/>
            <a:r>
              <a:rPr lang="ru-RU" sz="2000" b="1" dirty="0" smtClean="0">
                <a:solidFill>
                  <a:srgbClr val="002774"/>
                </a:solidFill>
              </a:rPr>
              <a:t>Модуль автоматического распознавания и определения геометрических размеров </a:t>
            </a:r>
          </a:p>
          <a:p>
            <a:pPr indent="361950"/>
            <a:r>
              <a:rPr lang="ru-RU" sz="2000" b="1" dirty="0" smtClean="0">
                <a:solidFill>
                  <a:srgbClr val="002774"/>
                </a:solidFill>
              </a:rPr>
              <a:t>аномалий и элементов конструкции объектов  ГТС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 анализ данных технического диагностирования объектов ГТС с применением АДК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обнаружение, идентификация и определение размеров аномалий и </a:t>
            </a:r>
            <a:r>
              <a:rPr lang="ru-RU" sz="1200" dirty="0" err="1" smtClean="0">
                <a:solidFill>
                  <a:srgbClr val="002F8E"/>
                </a:solidFill>
              </a:rPr>
              <a:t>непродиагностированных</a:t>
            </a:r>
            <a:r>
              <a:rPr lang="ru-RU" sz="1200" dirty="0" smtClean="0">
                <a:solidFill>
                  <a:srgbClr val="002F8E"/>
                </a:solidFill>
              </a:rPr>
              <a:t> участков</a:t>
            </a:r>
          </a:p>
          <a:p>
            <a:pPr marL="361950" indent="9525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анализа накопленных ретроспективных диагностических данных обследований  объектов ГТС</a:t>
            </a:r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pPr marL="361950"/>
            <a:r>
              <a:rPr lang="ru-RU" sz="2000" b="1" dirty="0" smtClean="0">
                <a:solidFill>
                  <a:srgbClr val="002774"/>
                </a:solidFill>
              </a:rPr>
              <a:t>Модуль автоматической верификации, оценки качества данных ТД АДК, прогнозирования коррозионного и стресс-коррозионного состояния объектов ГТС</a:t>
            </a:r>
          </a:p>
          <a:p>
            <a:pPr marL="3619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верификация первичных данных ТДАДК по результатам обследования объектов ГТС в шурфах или при капитальном ремонте</a:t>
            </a:r>
          </a:p>
          <a:p>
            <a:pPr marL="3619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верификация обработанных оператором АДК первичных данных по результатам обследования объектов ГТС в шурфах или при капитальном ремонте</a:t>
            </a:r>
          </a:p>
          <a:p>
            <a:pPr marL="3619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F8E"/>
                </a:solidFill>
              </a:rPr>
              <a:t>оценка дефектоскопических параметров и ограничений АДК по результатам верификации первичных и обработанных </a:t>
            </a:r>
          </a:p>
          <a:p>
            <a:pPr marL="361950"/>
            <a:r>
              <a:rPr lang="ru-RU" sz="1200" dirty="0" smtClean="0">
                <a:solidFill>
                  <a:srgbClr val="002F8E"/>
                </a:solidFill>
              </a:rPr>
              <a:t> оператором АДК данных </a:t>
            </a:r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pPr indent="363538"/>
            <a:r>
              <a:rPr lang="ru-RU" sz="1200" b="1" dirty="0" smtClean="0">
                <a:solidFill>
                  <a:srgbClr val="002774"/>
                </a:solidFill>
              </a:rPr>
              <a:t>Интеграция различных видов АДК в интеллектуальную систему  сопровождения</a:t>
            </a:r>
          </a:p>
          <a:p>
            <a:pPr indent="363538"/>
            <a:r>
              <a:rPr lang="ru-RU" sz="1200" b="1" dirty="0" smtClean="0">
                <a:solidFill>
                  <a:srgbClr val="002774"/>
                </a:solidFill>
              </a:rPr>
              <a:t>технического диагностирования объектов ГТС и разработка прототипов ИС на 1 АРМ </a:t>
            </a:r>
          </a:p>
          <a:p>
            <a:pPr indent="363538"/>
            <a:r>
              <a:rPr lang="ru-RU" sz="1200" b="1" dirty="0" smtClean="0">
                <a:solidFill>
                  <a:srgbClr val="002774"/>
                </a:solidFill>
              </a:rPr>
              <a:t>с последующим патентованием</a:t>
            </a:r>
          </a:p>
          <a:p>
            <a:pPr marL="355600" indent="11113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002774"/>
                </a:solidFill>
              </a:rPr>
              <a:t>ультразвуковые</a:t>
            </a:r>
            <a:r>
              <a:rPr lang="ru-RU" sz="900" baseline="0" dirty="0" smtClean="0">
                <a:solidFill>
                  <a:srgbClr val="002774"/>
                </a:solidFill>
              </a:rPr>
              <a:t> в</a:t>
            </a:r>
            <a:r>
              <a:rPr lang="ru-RU" sz="900" dirty="0" smtClean="0">
                <a:solidFill>
                  <a:srgbClr val="002774"/>
                </a:solidFill>
              </a:rPr>
              <a:t>нутритрубный роботизированный и </a:t>
            </a:r>
            <a:r>
              <a:rPr lang="ru-RU" sz="900" dirty="0" err="1" smtClean="0">
                <a:solidFill>
                  <a:srgbClr val="002774"/>
                </a:solidFill>
              </a:rPr>
              <a:t>внешнетрубный</a:t>
            </a:r>
            <a:r>
              <a:rPr lang="ru-RU" sz="900" dirty="0" smtClean="0">
                <a:solidFill>
                  <a:srgbClr val="002774"/>
                </a:solidFill>
              </a:rPr>
              <a:t> комплекс, а также магнитный классический</a:t>
            </a:r>
            <a:r>
              <a:rPr lang="ru-RU" sz="900" baseline="0" dirty="0" smtClean="0">
                <a:solidFill>
                  <a:srgbClr val="002774"/>
                </a:solidFill>
              </a:rPr>
              <a:t> внутритрубный сканер-дефектоскоп</a:t>
            </a:r>
            <a:endParaRPr lang="ru-RU" sz="900" dirty="0" smtClean="0">
              <a:solidFill>
                <a:srgbClr val="002774"/>
              </a:solidFill>
            </a:endParaRPr>
          </a:p>
          <a:p>
            <a:pPr marL="355600" indent="11113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002774"/>
                </a:solidFill>
              </a:rPr>
              <a:t>интеграция всех разработанных модулей в ИС</a:t>
            </a:r>
          </a:p>
          <a:p>
            <a:pPr marL="355600" indent="11113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002774"/>
                </a:solidFill>
              </a:rPr>
              <a:t>создание опытного образца ИС на 1 АРМ</a:t>
            </a:r>
          </a:p>
          <a:p>
            <a:pPr marL="355600" indent="11113"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002774"/>
                </a:solidFill>
              </a:rPr>
              <a:t>оценка эффективности работы ИС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altLang="ru-RU" dirty="0" smtClean="0">
              <a:latin typeface="Arial Narrow" pitchFamily="34" charset="0"/>
              <a:cs typeface="Arial" pitchFamily="34" charset="0"/>
              <a:sym typeface="Calibri Bold" charset="0"/>
            </a:endParaRPr>
          </a:p>
        </p:txBody>
      </p:sp>
      <p:sp>
        <p:nvSpPr>
          <p:cNvPr id="147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95885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defTabSz="95885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defTabSz="95885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defTabSz="95885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fld id="{67303F66-B624-4236-B459-62AFF1954E51}" type="slidenum">
              <a:rPr lang="ru-RU" altLang="ru-RU" sz="1300">
                <a:solidFill>
                  <a:schemeClr val="tx1"/>
                </a:solidFill>
                <a:latin typeface="Arial" pitchFamily="34" charset="0"/>
              </a:rPr>
              <a:pPr/>
              <a:t>17</a:t>
            </a:fld>
            <a:endParaRPr lang="ru-RU" altLang="ru-RU" sz="130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2210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Впервые будет разработана концепция планирования и выполнения диагностики технического состояния компрессорных станций с применением комплекса роботизированных средств и автоматизированной обработки данных для задачи функционирования интелектуальной системы поддержки принятия стратегических решений по управлению объектами ЕСГ, позволяющая с применением статистических методов анализа данных, накопленных в процессе эксплуатации объектов КС, и построенных на их основе комплексных моделей исследуемого объекта, выявить закономерность в эволюции протекающих на них деградационных процессов и прогнозировать их состояние в различных условиях эксплуатации, что позволит выбрать эффективное управляющее решение по дальнейшей эксплуатации рассматриваемого объекта КС.</a:t>
            </a:r>
          </a:p>
          <a:p>
            <a:endParaRPr lang="ru-RU" altLang="ru-RU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Работа предполагается в 2 этапа:</a:t>
            </a:r>
          </a:p>
          <a:p>
            <a:r>
              <a:rPr lang="ru-RU" altLang="ru-RU" smtClean="0">
                <a:solidFill>
                  <a:srgbClr val="C00000"/>
                </a:solidFill>
                <a:latin typeface="Arial Narrow" pitchFamily="34" charset="0"/>
                <a:cs typeface="Arial" pitchFamily="34" charset="0"/>
              </a:rPr>
              <a:t>- Отчет о НИР «Концепция интеллектуальной системы диагностирования технического состояния ТТ КС»</a:t>
            </a:r>
          </a:p>
          <a:p>
            <a:pPr>
              <a:buFontTx/>
              <a:buChar char="-"/>
            </a:pPr>
            <a:r>
              <a:rPr lang="ru-RU" alt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Технические требования к интеллектуальной системе сопровождения технического диагностирования технологических трубопроводов компрессорных станций ТТ КС</a:t>
            </a:r>
          </a:p>
          <a:p>
            <a:endParaRPr lang="ru-RU" altLang="ru-RU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результатам которых будет:</a:t>
            </a:r>
          </a:p>
          <a:p>
            <a:r>
              <a:rPr lang="ru-RU" alt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принято решение о масштабной интеграции вновь разработанной интеллектуальной системы в действующую Систему управления техническим состоянием и целостностью площадными объектами;</a:t>
            </a:r>
          </a:p>
          <a:p>
            <a:r>
              <a:rPr lang="ru-RU" alt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разработано техническое задание на создание интеллектуальной системы мониторинга для управления техническим состоянием технологических трубопроводов КС с применением комплекса роботизированных средств внутритрубной инспекции;</a:t>
            </a:r>
          </a:p>
          <a:p>
            <a:pPr>
              <a:buFontTx/>
              <a:buChar char="-"/>
            </a:pPr>
            <a:r>
              <a:rPr lang="ru-RU" alt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принято решение о разработке </a:t>
            </a:r>
            <a:r>
              <a:rPr lang="ru-RU" altLang="ru-RU" smtClean="0">
                <a:solidFill>
                  <a:srgbClr val="C00000"/>
                </a:solidFill>
                <a:latin typeface="Arial Narrow" pitchFamily="34" charset="0"/>
                <a:cs typeface="Arial" pitchFamily="34" charset="0"/>
                <a:sym typeface="Calibri Bold" charset="0"/>
              </a:rPr>
              <a:t>комплекса НД, регламентирующей замкнутый цикл работ по планированию, диагностированию, оценке технического состояния, обоснованию компенсирующих мероприятий, выбора и реализации эффективной технологии ремонта  ТТ КС.</a:t>
            </a:r>
          </a:p>
          <a:p>
            <a:endParaRPr lang="ru-RU" altLang="ru-RU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211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fld id="{BC2EA887-86B8-47C7-81FD-D4B738318400}" type="slidenum">
              <a:rPr kumimoji="0" lang="ru-RU" altLang="ru-RU" sz="1300">
                <a:solidFill>
                  <a:schemeClr val="tx1"/>
                </a:solidFill>
                <a:latin typeface="Arial" pitchFamily="34" charset="0"/>
              </a:rPr>
              <a:pPr/>
              <a:t>18</a:t>
            </a:fld>
            <a:endParaRPr kumimoji="0" lang="ru-RU" altLang="ru-RU" sz="130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2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В силу различных ограничений и возможностей автоматизированных диагностических комплексов, полученная с их применением информация о техническом состоянии ТТ КС, несет долю неопределенности, что не позволяет сопоставлять ее с данными обследований трубопроводов в шурфах.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Поэтому, в рамках НИР Для этого ВНИИГАЗ в рамках НИР с ООО «Газпром трансгаз Югорск» была р</a:t>
            </a:r>
            <a:r>
              <a:rPr lang="ru-RU" altLang="ru-RU" dirty="0" smtClean="0">
                <a:solidFill>
                  <a:srgbClr val="003366"/>
                </a:solidFill>
                <a:latin typeface="Arial" pitchFamily="34" charset="0"/>
                <a:cs typeface="Times New Roman" pitchFamily="18" charset="0"/>
              </a:rPr>
              <a:t>азработана </a:t>
            </a:r>
            <a:r>
              <a:rPr lang="ru-RU" altLang="ru-RU" dirty="0" err="1" smtClean="0">
                <a:solidFill>
                  <a:srgbClr val="003366"/>
                </a:solidFill>
                <a:latin typeface="Arial" pitchFamily="34" charset="0"/>
                <a:cs typeface="Times New Roman" pitchFamily="18" charset="0"/>
              </a:rPr>
              <a:t>нейросетевая</a:t>
            </a:r>
            <a:r>
              <a:rPr lang="ru-RU" altLang="ru-RU" dirty="0" smtClean="0">
                <a:solidFill>
                  <a:srgbClr val="003366"/>
                </a:solidFill>
                <a:latin typeface="Arial" pitchFamily="34" charset="0"/>
                <a:cs typeface="Times New Roman" pitchFamily="18" charset="0"/>
              </a:rPr>
              <a:t> модель стресс-коррозионной поврежденности труб с учетом степени опасности дефектов КРН, факторов их образования и развития, а также результатов диагностирования МГ в шурфах. Выполнена верификация предложенной модели на участках ЛЧ МГ ООО «Газпром трансгаз Югорск» с учетом различных сценариев расположения участков газопроводов.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>
                <a:solidFill>
                  <a:srgbClr val="003366"/>
                </a:solidFill>
                <a:latin typeface="Arial" pitchFamily="34" charset="0"/>
                <a:cs typeface="Times New Roman" pitchFamily="18" charset="0"/>
              </a:rPr>
              <a:t>Показано, что применение технологий нейросетевого моделирования для учета данных наземных обследований МГ и ГИС позволят повысить точность планирования отбраковки труб с дефектами КРН до 85 % при наличии ВТД или до 75 % при отсутствии, а также оптимизировать </a:t>
            </a:r>
            <a:r>
              <a:rPr lang="ru-RU" altLang="ru-RU" dirty="0" err="1" smtClean="0">
                <a:solidFill>
                  <a:srgbClr val="003366"/>
                </a:solidFill>
                <a:latin typeface="Arial" pitchFamily="34" charset="0"/>
                <a:cs typeface="Times New Roman" pitchFamily="18" charset="0"/>
              </a:rPr>
              <a:t>предремонтные</a:t>
            </a:r>
            <a:r>
              <a:rPr lang="ru-RU" altLang="ru-RU" dirty="0" smtClean="0">
                <a:solidFill>
                  <a:srgbClr val="003366"/>
                </a:solidFill>
                <a:latin typeface="Arial" pitchFamily="34" charset="0"/>
                <a:cs typeface="Times New Roman" pitchFamily="18" charset="0"/>
              </a:rPr>
              <a:t> обследования труб в шурфах.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В рамках НИР планируется разработка предложений по гармонизации модели для ТТ КС и ее реализации в рамках ИС. </a:t>
            </a:r>
          </a:p>
        </p:txBody>
      </p:sp>
      <p:sp>
        <p:nvSpPr>
          <p:cNvPr id="230403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fld id="{B07676D5-E4FE-44DD-B25E-F1E638EE1B6A}" type="slidenum">
              <a:rPr kumimoji="0" lang="ru-RU" altLang="ru-RU" sz="1300">
                <a:solidFill>
                  <a:schemeClr val="tx1"/>
                </a:solidFill>
                <a:latin typeface="Arial" pitchFamily="34" charset="0"/>
              </a:rPr>
              <a:pPr/>
              <a:t>20</a:t>
            </a:fld>
            <a:endParaRPr kumimoji="0" lang="ru-RU" altLang="ru-RU" sz="130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500FF-69D2-4CF7-86E1-1A215CD625B7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332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2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Arial" pitchFamily="34" charset="0"/>
              <a:cs typeface="Arial" pitchFamily="34" charset="0"/>
            </a:endParaRPr>
          </a:p>
          <a:p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06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fld id="{3C31616A-1427-4E7E-9065-6EF28F35F65F}" type="slidenum">
              <a:rPr kumimoji="0" lang="ru-RU" altLang="ru-RU" sz="1300">
                <a:solidFill>
                  <a:srgbClr val="000000"/>
                </a:solidFill>
                <a:latin typeface="Arial" pitchFamily="34" charset="0"/>
              </a:rPr>
              <a:pPr/>
              <a:t>23</a:t>
            </a:fld>
            <a:endParaRPr kumimoji="0" lang="ru-RU" altLang="ru-RU" sz="13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11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Анализ результатов контроля труб, эксплуатируемых более 30 лет, показал, что 90% выявляемых повреждений типа КРН находятся на ранней стадии развития и имеют глубину не более 10%. Такие повреждения в среднесрочной перспективе не могут обнаруживаться средствами ВТД, что, с одной стороны, приводит к значительной ошибке при заказе МТР для капитального ремонта газопровода. А с другой стороны, по результатам Российских и зарубежных исследований трещины КРН глубиной до 10% не представляют опасности для трубопровода. </a:t>
            </a: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altLang="ru-RU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данным ООО «Газпром ВНИИГАЗ». В соответствии с СТО Газпром 2-2.3-173-2007 года и Р Газпром  9.4-030-2014, указанные повреждения относятся к допустимым для временной эксплуатации.</a:t>
            </a: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11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4088"/>
            <a:fld id="{A70B60A9-2D17-4311-AA5A-9AADC3F16D75}" type="slidenum">
              <a:rPr lang="ru-RU" altLang="ru-RU" smtClean="0"/>
              <a:pPr defTabSz="954088"/>
              <a:t>4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1"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Arial" charset="0"/>
                <a:cs typeface="Arial" charset="0"/>
              </a:rPr>
              <a:t>График на слайде показывает, что стресс-коррозионные повреждения глубиной до </a:t>
            </a:r>
            <a:r>
              <a:rPr kumimoji="1" lang="ru-RU" sz="1200" b="1" kern="1200" dirty="0" smtClean="0">
                <a:solidFill>
                  <a:schemeClr val="tx1"/>
                </a:solidFill>
                <a:effectLst/>
                <a:latin typeface="Arial" charset="0"/>
                <a:ea typeface="Arial" charset="0"/>
                <a:cs typeface="Arial" charset="0"/>
              </a:rPr>
              <a:t>0,30</a:t>
            </a:r>
            <a:r>
              <a:rPr kumimoji="1"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Arial" charset="0"/>
                <a:cs typeface="Arial" charset="0"/>
              </a:rPr>
              <a:t> от толщины стенки трубы никогда не становились причиной разрушения МГ, на их долю приходится до </a:t>
            </a:r>
            <a:r>
              <a:rPr kumimoji="1" lang="ru-RU" sz="1200" b="1" kern="1200" dirty="0" smtClean="0">
                <a:solidFill>
                  <a:schemeClr val="tx1"/>
                </a:solidFill>
                <a:effectLst/>
                <a:latin typeface="Arial" charset="0"/>
                <a:ea typeface="Arial" charset="0"/>
                <a:cs typeface="Arial" charset="0"/>
              </a:rPr>
              <a:t>99%</a:t>
            </a:r>
            <a:r>
              <a:rPr kumimoji="1"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Arial" charset="0"/>
                <a:cs typeface="Arial" charset="0"/>
              </a:rPr>
              <a:t> от всех выявленных при ремонте МГ повреждений труб</a:t>
            </a:r>
            <a:endParaRPr kumimoji="1" lang="ru-RU" sz="1200" kern="1200" dirty="0"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90C239F-2F95-4F26-A34E-E3AA40A0E0ED}" type="slidenum">
              <a:rPr kumimoji="0" lang="ru-RU" altLang="ru-RU" sz="130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5</a:t>
            </a:fld>
            <a:endParaRPr kumimoji="0" lang="ru-RU" altLang="ru-RU" sz="13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6511">
              <a:defRPr/>
            </a:pPr>
            <a:r>
              <a:rPr lang="ru-RU" dirty="0">
                <a:solidFill>
                  <a:srgbClr val="002060"/>
                </a:solidFill>
              </a:rPr>
              <a:t>Известно, что в различных газотранспортных обществах вероятность аварий по причине КРН МГ значительно отличается, также как  плотность и размеры выявляемых дефектов. Дифференцированная оценка сроков междиагностических обследований МГ позволит значительно повысить надежность МГ и сократить ежегодные расходы на ВТД. </a:t>
            </a:r>
          </a:p>
          <a:p>
            <a:pPr defTabSz="886511">
              <a:defRPr/>
            </a:pPr>
            <a:endParaRPr lang="ru-RU" dirty="0">
              <a:solidFill>
                <a:srgbClr val="002060"/>
              </a:solidFill>
            </a:endParaRPr>
          </a:p>
          <a:p>
            <a:pPr defTabSz="886511">
              <a:defRPr/>
            </a:pPr>
            <a:r>
              <a:rPr lang="ru-RU" dirty="0">
                <a:solidFill>
                  <a:srgbClr val="002060"/>
                </a:solidFill>
              </a:rPr>
              <a:t>Анализ затрат на устранение незначительных дефектов КРН МГ показал, что высвобождающиеся материально-технические ресурсы, затрачиваемые дочерними обществами на замену и ремонт труб позволят значительно увеличить физические объемы переизоляции линейной части и протяженность диагностических обследований технологических трубопроводов КС, что приведет к повышению надежности МГ.</a:t>
            </a:r>
          </a:p>
          <a:p>
            <a:pPr defTabSz="886511">
              <a:defRPr/>
            </a:pP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189C49-7613-4739-BA8A-5B15FDDD07B2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702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189C49-7613-4739-BA8A-5B15FDDD07B2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967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958850"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958850"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958850"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958850"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9588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9588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9588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9588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A267BDF1-34E0-7340-AE47-79C8EBFC876A}" type="slidenum">
              <a:rPr lang="ru-RU" sz="1300"/>
              <a:pPr/>
              <a:t>9</a:t>
            </a:fld>
            <a:endParaRPr lang="ru-RU"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 dirty="0"/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Обоснование возможности снижения затрат на устранение незначительных дефектов КРН МГ и увеличения междиагностических сроков.</a:t>
            </a:r>
          </a:p>
          <a:p>
            <a:pPr marL="277035" indent="-277035">
              <a:buFont typeface="Wingdings" panose="05000000000000000000" pitchFamily="2" charset="2"/>
              <a:buChar char="Ø"/>
              <a:defRPr/>
            </a:pPr>
            <a:endParaRPr lang="ru-RU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Ускоренные испытания технологий ремонта труб с дефектами КРН, в т.ч. без нарушения целостности металла труб: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• испытания образцов отремонтированных с применение сварочных технологий;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• испытания образцов отремонтированных с применением муфт;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• испытания ингибиторов КРН, в т.ч. в составе защитных покрытий для трассовой переизоляции со стресс-коррозионными дефектами.</a:t>
            </a:r>
          </a:p>
          <a:p>
            <a:pPr marL="277035" indent="-277035">
              <a:buFont typeface="Wingdings" panose="05000000000000000000" pitchFamily="2" charset="2"/>
              <a:buChar char="Ø"/>
              <a:defRPr/>
            </a:pPr>
            <a:endParaRPr lang="ru-RU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Сравнительная оценка склонности новых видов трубной продукции различных производителей против КРН</a:t>
            </a:r>
          </a:p>
          <a:p>
            <a:endParaRPr kumimoji="0" lang="ru-RU" altLang="ru-RU" dirty="0"/>
          </a:p>
        </p:txBody>
      </p:sp>
      <p:sp>
        <p:nvSpPr>
          <p:cNvPr id="152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79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07" indent="-285734" defTabSz="95879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934" indent="-228587" defTabSz="95879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107" indent="-228587" defTabSz="95879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81" indent="-228587" defTabSz="95879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454" indent="-228587" defTabSz="95879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629" indent="-228587" defTabSz="95879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803" indent="-228587" defTabSz="95879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976" indent="-228587" defTabSz="95879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88D004-393E-4E93-9448-F37F5B6B8D25}" type="slidenum">
              <a:rPr kumimoji="0" lang="ru-RU" altLang="ru-RU" sz="130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11</a:t>
            </a:fld>
            <a:endParaRPr kumimoji="0" lang="ru-RU" altLang="ru-RU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9163"/>
            <a:r>
              <a:rPr lang="en-US" altLang="ru-RU" dirty="0" smtClean="0">
                <a:latin typeface="Arial" pitchFamily="34" charset="0"/>
                <a:cs typeface="Arial" pitchFamily="34" charset="0"/>
              </a:rPr>
              <a:t>D=1420 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мм, </a:t>
            </a:r>
            <a:r>
              <a:rPr lang="en-US" altLang="ru-RU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altLang="ru-RU" dirty="0" err="1" smtClean="0">
                <a:latin typeface="Arial" pitchFamily="34" charset="0"/>
                <a:cs typeface="Arial" pitchFamily="34" charset="0"/>
              </a:rPr>
              <a:t>ст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=18,7 мм, </a:t>
            </a:r>
            <a:r>
              <a:rPr lang="el-GR" altLang="ru-RU" dirty="0" smtClean="0">
                <a:latin typeface="Arial" pitchFamily="34" charset="0"/>
                <a:cs typeface="Arial" pitchFamily="34" charset="0"/>
              </a:rPr>
              <a:t>σ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т=461 МПа, </a:t>
            </a:r>
            <a:r>
              <a:rPr lang="en-US" altLang="ru-RU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раб=7,5 МПа</a:t>
            </a:r>
          </a:p>
          <a:p>
            <a:pPr defTabSz="919163"/>
            <a:endParaRPr lang="ru-RU" alt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6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6125" indent="-285750" defTabSz="9620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7763" indent="-228600" defTabSz="9620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8138" indent="-228600" defTabSz="9620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68513" indent="-228600" defTabSz="9620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25713" indent="-228600" defTabSz="9620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82913" indent="-228600" defTabSz="9620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40113" indent="-228600" defTabSz="9620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97313" indent="-228600" defTabSz="9620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6CCAF78-E60E-47A9-8DCF-EE24E44368E8}" type="slidenum">
              <a:rPr kumimoji="0" lang="ru-RU" altLang="ru-RU" sz="1300" smtClean="0"/>
              <a:pPr>
                <a:spcBef>
                  <a:spcPct val="0"/>
                </a:spcBef>
              </a:pPr>
              <a:t>12</a:t>
            </a:fld>
            <a:endParaRPr kumimoji="0" lang="ru-RU" altLang="ru-RU" sz="13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8770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mtClean="0">
                <a:latin typeface="Arial" pitchFamily="34" charset="0"/>
                <a:cs typeface="Arial" pitchFamily="34" charset="0"/>
              </a:rPr>
              <a:t>В рамках предварительного отчета о НИР на выбранных участках МГ «Пунга-Вуктыл-Ухта-1» в 2015 году: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выполнен анализ и систематизацию данных исполнительной и эксплуатационной документации с целью определения параметров эксплуатации и факторов внешней среды;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сформирован перечень факторов, способствующих образованию и развитию стресс-коррозионной поврежденности газопроводов;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подготовлена система шпуров с обоснованием шага измерений (в зависимости от свойств грунта) вдоль оси газопровода;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выполнены специализированные наземные обследования тестовых участков 27,85 – 30,85 км; 34,35 – 35,39 км; 41,94 – 47,1км; 90,7 – 93,68 км для определения их стресс-коррозионного состояния;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определены значения рН грунта (грунтового электролита) и содержание в нем сульфид- , карбонат ионов;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определена наводороживающая способность грунта;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определено содержание кислорода в грунте;</a:t>
            </a:r>
          </a:p>
          <a:p>
            <a:r>
              <a:rPr lang="ru-RU" smtClean="0">
                <a:latin typeface="Arial" pitchFamily="34" charset="0"/>
                <a:cs typeface="Arial" pitchFamily="34" charset="0"/>
              </a:rPr>
              <a:t>- определены поляризационные характеристики трубной стали в грунте.</a:t>
            </a:r>
          </a:p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8771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fld id="{9CF12420-13D7-48C5-A329-7623251089C7}" type="slidenum">
              <a:rPr kumimoji="0" lang="ru-RU" sz="1300">
                <a:solidFill>
                  <a:srgbClr val="000000"/>
                </a:solidFill>
                <a:latin typeface="Arial" pitchFamily="34" charset="0"/>
              </a:rPr>
              <a:pPr/>
              <a:t>13</a:t>
            </a:fld>
            <a:endParaRPr kumimoji="0" lang="ru-RU" sz="13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3.pn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3.png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3.png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/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 lang="en-US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47F55-781B-4786-B107-99157270C0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636746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BE7BDB6B-0085-40DD-BCA7-CF902164E20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55850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A1B471A8-DD79-41AB-8611-4F26490CF9A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20266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9F50B615-13D6-4CF0-800F-E56B19CF25B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399607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D866165D-4A9C-43E5-A301-5AEA5F07490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242395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90A7CD3F-3AD5-40DF-BD26-5DFD1C7A216E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31604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E9777052-927F-47E9-8187-213B1800235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86224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963AC5CA-2755-4801-8841-923BD68AA0CD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10336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EE4B50A6-9785-4325-BE9E-B7771AD4B6AE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595107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4" name="Picture 11" descr="ОАО «Газпром»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8113"/>
            <a:ext cx="13525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48945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3" name="Picture 11" descr="ОАО «Газпром»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8113"/>
            <a:ext cx="13525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91440" tIns="45720" rIns="91440" bIns="45720" anchor="t"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BBDBC1E4-42C9-4DDC-9717-EA6F0C58A16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2144713" y="6362700"/>
            <a:ext cx="6769100" cy="476250"/>
          </a:xfrm>
        </p:spPr>
        <p:txBody>
          <a:bodyPr lIns="72000" rIns="72000"/>
          <a:lstStyle>
            <a:lvl1pPr>
              <a:defRPr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356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504716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7E01140-7000-4E8A-BBEE-58992921E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841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CAB78A7-DB2D-4FBD-88F4-59DF1E630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77692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55DF874-4F91-4637-BBFD-C2786C8C8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3851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83B9A59-028C-49D7-8706-8817ABC8B7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51700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C78B6C0-324F-45EA-96AF-DEDDA64E35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05303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E7D9EB5-E2F2-465C-AC05-984112D17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744198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181225" y="6346825"/>
            <a:ext cx="65341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500" dirty="0" smtClean="0">
                <a:solidFill>
                  <a:srgbClr val="FFFFFF"/>
                </a:solidFill>
              </a:rPr>
              <a:t>Научно-практическая конференция молодых специалистов и новаторов производства ООО «Газпром трансгаз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».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 08.12.14 – 12.12.14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83456-06EF-4242-8AE3-06B9DB9116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01927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16867-2ACA-4C4C-8489-596741AF57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65386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886573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F6ED03B3-8A38-4D96-A5D1-DBD2854E4B1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6606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820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40D2BEA1-6B89-44B7-B6CA-918900A40A24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26220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0E6726FB-4124-471B-9E9B-1F40FA44E3B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2479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FB0C2EB4-FBDD-48C2-A1A7-0BFE6C39CE50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283927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56970D00-4EF7-4496-9DE4-45767A4D445B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47970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56BE7A81-2100-4756-8E2F-239EB3FBB09D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27017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6F792452-03AE-4F2B-99DE-F92C25ADA6D7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738770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755B110B-367A-4FF4-8DDF-B2B2D0439FF1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346794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0C51DED3-C7BC-4D75-9030-3AB621BDC0B8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956586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AD83FB4E-D71A-4E96-AED3-C15F69A5E14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75594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B7C715FA-8BAB-4460-8D90-82D15404B37B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3694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37213-9BB8-44C3-8F3D-E3A4AD22AB37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027153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1BA9C812-CD93-46B7-AE96-342C79BFD1E8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95993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4" name="Picture 11" descr="ОАО «Газпром»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8113"/>
            <a:ext cx="13525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997614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3" name="Picture 11" descr="ОАО «Газпром»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8113"/>
            <a:ext cx="13525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91440" tIns="45720" rIns="91440" bIns="45720" anchor="t"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FF9B5CD5-BD98-4916-BF8B-5814BC5B669F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133705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CADD2-5B6D-42EF-A0E7-A016D38969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00248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592899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EC4D5-8562-42DE-ADC5-0BFA369BEF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214563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2F42E87-C434-4D2B-B17A-3C6E187CF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3432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D29CA74-697A-4CAB-B272-1F158178B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390535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0E68A8D-8117-4C17-9BD5-AA1AA0227B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54671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3CC1146-A897-42B7-9FDB-51803050F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880472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52C1F-0EB6-4749-A4C5-14C11FA8A3F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617572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9510665-4DD5-47AF-A1F4-2D9ADB6E4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30129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3E48BB7-06D9-4307-BD8C-96AAA7A98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198592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A18D8-1C78-4C32-981B-486670442C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062471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58720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68B2C-0147-443B-9642-600F412DF7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896271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795557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181225" y="6346825"/>
            <a:ext cx="65341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500" dirty="0" smtClean="0">
                <a:solidFill>
                  <a:srgbClr val="FFFFFF"/>
                </a:solidFill>
              </a:rPr>
              <a:t>Научно-практическая конференция молодых специалистов и новаторов производства ООО «Газпром трансгаз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».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 08.12.14 – 12.12.14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36028-C870-41DD-8CC9-2EF6657230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381235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181225" y="6346825"/>
            <a:ext cx="65341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500" dirty="0" smtClean="0">
                <a:solidFill>
                  <a:srgbClr val="FFFFFF"/>
                </a:solidFill>
              </a:rPr>
              <a:t>Научно-практическая конференция молодых специалистов и новаторов производства ООО «Газпром трансгаз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».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 08.12.14 – 12.12.14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0FF43-1C47-4431-9AB6-DD3C39F1DB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47965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C80D7-3FF5-4A4B-ABF9-B41FEE64A8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675529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2536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D594B-FC27-4786-86B0-FD6DD0C7DB0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339055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238375" y="6346825"/>
            <a:ext cx="63436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ea typeface="MS PGothic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ru-RU" altLang="ru-RU" sz="1500" dirty="0" smtClean="0">
                <a:solidFill>
                  <a:srgbClr val="FFFFFF"/>
                </a:solidFill>
              </a:rPr>
              <a:t>X Производственно-техническая конференция молодых ученых и специалистов </a:t>
            </a:r>
            <a:r>
              <a:rPr lang="en-US" altLang="ru-RU" sz="1500" dirty="0" smtClean="0">
                <a:solidFill>
                  <a:srgbClr val="FFFFFF"/>
                </a:solidFill>
              </a:rPr>
              <a:t> </a:t>
            </a:r>
            <a:r>
              <a:rPr lang="ru-RU" altLang="ru-RU" sz="1500" dirty="0" smtClean="0">
                <a:solidFill>
                  <a:srgbClr val="FFFFFF"/>
                </a:solidFill>
              </a:rPr>
              <a:t>Уфа 26.12.2014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0E300-D1BD-4D4A-A675-04F26AD8AF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541480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2239282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2C8B4-1793-468C-A914-B87B406138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649195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678745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04782-128B-4F8B-8039-0496AEE2CB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293138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3E5BF-6552-46B4-8D80-ED3D04573A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06919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>
                <a:solidFill>
                  <a:srgbClr val="FFFFFF"/>
                </a:solidFill>
              </a:rPr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513771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ABF8421-4685-42B0-B40D-C016B7C261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67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A59DAC9-4BA5-446D-8717-25F167374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66615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0234003-9A76-4FF0-8F80-98596425D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91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29990-681F-4E69-92D1-4A3B18D6B81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41386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924EE66-A617-4CA6-B512-5F4A993EC5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156385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6FEED-52EB-48EE-8BE5-B96986AE16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874695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E9D9D-9AE6-4A36-8240-D8549900D4F7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9420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DFFEA-BAFA-4ABE-B2A8-FE56B24ED850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8990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24F70D-DD91-425F-95BC-DE72B3DC285F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0106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941949-1E6C-4EB8-80C6-F446364F5FC3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222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EB084-106B-4D21-A35F-82CA454AB3E5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7077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DB3419-A9A3-4552-9113-797547E09B0F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5288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EA3B9-3BE1-4276-8151-F62D1170771A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1666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FC6C70-1EF8-4AD6-BAF5-DEC57A2406E2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5225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A7982-A4C8-43D1-99EE-7D6B5B181681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06368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5C4BC-E4FF-4CB7-B546-5C93668A08AD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274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118C2F-930B-4327-BDC0-5B3ADACF4C58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1491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933F0-71D5-4E64-9F71-3F4AC53A5280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8910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9BB5D5-AE24-43A5-939D-57989B43551D}" type="slidenum">
              <a:rPr lang="en-US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6269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700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700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700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1943100" y="6334780"/>
            <a:ext cx="72009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1300" dirty="0" smtClean="0">
                <a:solidFill>
                  <a:srgbClr val="FFFFFF"/>
                </a:solidFill>
              </a:rPr>
              <a:t>Расчетно-экспериментальное обоснование работоспособности магистральных газопроводов с дефектами коррозионного растрескивания под напряжением. Этап 1</a:t>
            </a:r>
          </a:p>
        </p:txBody>
      </p:sp>
    </p:spTree>
    <p:extLst>
      <p:ext uri="{BB962C8B-B14F-4D97-AF65-F5344CB8AC3E}">
        <p14:creationId xmlns:p14="http://schemas.microsoft.com/office/powerpoint/2010/main" val="3399378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700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700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700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91440" tIns="45720" rIns="91440" bIns="45720" anchor="t"/>
          <a:lstStyle>
            <a:lvl1pPr>
              <a:defRPr/>
            </a:lvl1pPr>
          </a:lstStyle>
          <a:p>
            <a:fld id="{72E669C8-EDBF-4405-9065-0E4C440CCCD7}" type="slidenum">
              <a:rPr lang="en-US" altLang="ru-RU"/>
              <a:pPr/>
              <a:t>‹#›</a:t>
            </a:fld>
            <a:endParaRPr lang="ru-RU" altLang="ru-RU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1943100" y="6334780"/>
            <a:ext cx="72009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1300" dirty="0" smtClean="0">
                <a:solidFill>
                  <a:srgbClr val="FFFFFF"/>
                </a:solidFill>
              </a:rPr>
              <a:t>Расчетно-экспериментальное обоснование работоспособности магистральных газопроводов с дефектами коррозионного растрескивания под напряжением. Этап 1</a:t>
            </a:r>
          </a:p>
        </p:txBody>
      </p:sp>
    </p:spTree>
    <p:extLst>
      <p:ext uri="{BB962C8B-B14F-4D97-AF65-F5344CB8AC3E}">
        <p14:creationId xmlns:p14="http://schemas.microsoft.com/office/powerpoint/2010/main" val="3729295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1979712" y="6254175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FFFF"/>
                </a:solidFill>
              </a:rPr>
              <a:t>Перспективные виды и методы технической диагностики. Влияние на надежность эксплуатации ГТС, обслуживаемой ООО «Газпром трансгаз Югорск»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05122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1959201" y="6254175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FFFF"/>
                </a:solidFill>
              </a:rPr>
              <a:t>Перспективные виды и методы технической диагностики. Влияние на надежность эксплуатации ГТС, обслуживаемой ООО «Газпром трансгаз Югорск»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53646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98F89-A240-4EBB-85C0-7F06EF8228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886268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E8B78-CBED-430B-8DD4-5BC10D9893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8148289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9522F-F7DA-4ECF-97A6-C7FB0066E8AE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809616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008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1979712" y="6254175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FFFF"/>
                </a:solidFill>
              </a:rPr>
              <a:t>Перспективные виды и методы технической диагностики. Влияние на надежность эксплуатации ГТС, обслуживаемой ООО «Газпром трансгаз Югорск»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1367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959201" y="6254175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FFFF"/>
                </a:solidFill>
              </a:rPr>
              <a:t>Перспективные виды и методы технической диагностики. Влияние на надежность эксплуатации ГТС, обслуживаемой ООО «Газпром трансгаз Югорск»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3949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18C74B-52ED-4FA4-B8CF-0DE25643F0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959201" y="6254175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FFFF"/>
                </a:solidFill>
              </a:rPr>
              <a:t>Перспективные виды и методы технической диагностики. Влияние на надежность эксплуатации ГТС, обслуживаемой ООО «Газпром трансгаз Югорск»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1597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1959201" y="6254175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FFFF"/>
                </a:solidFill>
              </a:rPr>
              <a:t>Перспективные виды и методы технической диагностики. Влияние на надежность эксплуатации ГТС, обслуживаемой ООО «Газпром трансгаз Югорск»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36532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29DC6-211E-4BD5-A346-DAA49677D9F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95600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400D13-4C22-4DCA-B186-986155EE5744}" type="slidenum">
              <a:rPr lang="en-US"/>
              <a:pPr/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028825" y="6351588"/>
            <a:ext cx="7115175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17995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EB52BF-97DB-4CDC-9E4C-96826A68CC84}" type="slidenum">
              <a:rPr lang="en-US"/>
              <a:pPr/>
              <a:t>‹#›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028825" y="6351588"/>
            <a:ext cx="7115175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76160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180366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3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922CF-2ED4-4B3F-9386-672415CC341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980939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41164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18C74B-52ED-4FA4-B8CF-0DE25643F0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70805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CB8A292-B5BD-480C-9AD7-675CC43E928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686574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688743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29DC6-211E-4BD5-A346-DAA49677D9F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24611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400D13-4C22-4DCA-B186-986155EE5744}" type="slidenum">
              <a:rPr lang="en-US"/>
              <a:pPr/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028825" y="6351588"/>
            <a:ext cx="7115175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410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EB52BF-97DB-4CDC-9E4C-96826A68CC84}" type="slidenum">
              <a:rPr lang="en-US"/>
              <a:pPr/>
              <a:t>‹#›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028825" y="6351588"/>
            <a:ext cx="7115175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30993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228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243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7F225-7B6F-4324-9F8F-34C02974DB4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3171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F5357-A377-4E09-AAB0-07DB29A5E7F9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4119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C585A-DCCA-4E29-8CE0-3C9BEEB4474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7141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42467-E95D-49DA-A5DF-C44A9E778E7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1950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31D7A-E7E1-4F97-8ABF-9ABFC86B041E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4975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53991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91440" tIns="45720" rIns="91440" bIns="45720" anchor="t"/>
          <a:lstStyle>
            <a:lvl1pPr>
              <a:defRPr/>
            </a:lvl1pPr>
          </a:lstStyle>
          <a:p>
            <a:pPr>
              <a:defRPr/>
            </a:pPr>
            <a:fld id="{CD42F4B6-4C30-45FE-A67A-1672A431E37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5546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A92D9-D5D0-4BBE-8665-B9B9F60A9A1B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74044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038350" y="6346825"/>
            <a:ext cx="68961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500" dirty="0" smtClean="0">
                <a:solidFill>
                  <a:srgbClr val="FFFFFF"/>
                </a:solidFill>
              </a:rPr>
              <a:t>Научно-практическая конференция молодых специалистов и новаторов производства       ООО «Газпром трансгаз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». </a:t>
            </a:r>
            <a:r>
              <a:rPr lang="ru-RU" altLang="ru-RU" sz="1500" dirty="0" err="1" smtClean="0">
                <a:solidFill>
                  <a:srgbClr val="FFFFFF"/>
                </a:solidFill>
              </a:rPr>
              <a:t>Югорск</a:t>
            </a:r>
            <a:r>
              <a:rPr lang="ru-RU" altLang="ru-RU" sz="1500" dirty="0" smtClean="0">
                <a:solidFill>
                  <a:srgbClr val="FFFFFF"/>
                </a:solidFill>
              </a:rPr>
              <a:t> 08.12.14 – 12.12.14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38EA4-D1AC-4C1F-B79A-5A6E93FE827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98241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1402A-76A0-4ED0-9B85-FDBBFC088BD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952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48087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7BE1-7F17-4704-836D-B6527D5CFEEB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3145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08F97-7340-4395-9793-3F8A4F4B768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1738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BCC8F-10FE-4C09-A40E-E17D8385576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24690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114E-54D4-410F-9557-CA929DCC59C7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5582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C7933-D444-4948-823C-3C98DE73621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3917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52687-EB07-4439-B148-6E904E27841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4002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3236D-7C92-4793-8417-72891855179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99918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69F21-6937-4D61-98F8-61AFB734333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02777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FD4CB-F23A-4321-A6D0-ED7BB1E30F3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20988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7503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18C74B-52ED-4FA4-B8CF-0DE25643F0BE}" type="slidenum">
              <a:rPr lang="en-US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959201" y="6254175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Перспективные виды и методы технической диагностики. Влияние на надежность эксплуатации ГТС, обслуживаемой ООО «Газпром трансгаз Югорск»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9023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91440" tIns="45720" rIns="91440" bIns="45720" anchor="t"/>
          <a:lstStyle>
            <a:lvl1pPr>
              <a:defRPr/>
            </a:lvl1pPr>
          </a:lstStyle>
          <a:p>
            <a:pPr>
              <a:defRPr/>
            </a:pPr>
            <a:fld id="{03402504-9A09-40BF-A2C2-00B0E8430F8D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2144713" y="6362700"/>
            <a:ext cx="6769100" cy="476250"/>
          </a:xfrm>
        </p:spPr>
        <p:txBody>
          <a:bodyPr lIns="72000" rIns="72000"/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9653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7133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41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8172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855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8309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3419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6459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8599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68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98F89-A240-4EBB-85C0-7F06EF8228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8927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9159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xfrm>
            <a:off x="2001838" y="6343650"/>
            <a:ext cx="7189787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783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97237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1FCBDB9-5E26-4544-9F41-BD3E399BB1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912582"/>
      </p:ext>
    </p:extLst>
  </p:cSld>
  <p:clrMapOvr>
    <a:masterClrMapping/>
  </p:clrMapOvr>
  <p:transition xmlns:p14="http://schemas.microsoft.com/office/powerpoint/2010/main">
    <p:split orient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5D1A55C-7CB2-4FF4-946C-7529EA21E077}" type="slidenum">
              <a:rPr lang="en-US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 lIns="72000" rIns="72000"/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469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0EC84-7E19-4931-8FD9-35BA9D56A84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8597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C9FDD-30BA-4F53-8638-610D3176D45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79002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ADC9C-2D67-4538-9EB4-1479461182AE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19175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8AB29-3766-4CF4-92F5-A6A8E43B81C1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06774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DF502-A204-4D7F-A03D-EB48294E658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3331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B8240-8F13-4289-89A9-DCF157C88D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40863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C8586-074B-456D-84C0-F15CC12D5951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38729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98AD0-84B6-4BFB-B1D6-81D021AD42AE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72750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25867-1870-42A9-963D-A96F73E892A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34040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25A28-A3E0-43CC-AEA6-896B0656428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72818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B422C-C02B-4E55-AB8E-3E9492DD154B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44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21421-CE3E-43DF-8023-E7B97E0A36AE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99475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89ED5-27D2-4A0F-9B15-6332F7D297E4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36392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95198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4CA2ADFE-79D1-4978-BA48-50B297CB23A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4011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85847816-1659-4B92-950B-1A8014F38108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67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 userDrawn="1"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/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 sz="28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D3134-1304-4D6C-A0CC-8288A158F1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62006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0AB755A4-81A8-4AD7-A836-104E30DFFC20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88675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D9CB6E4E-CE38-4FD1-9893-2F5B74AE4D2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87363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0DA2AA51-5805-4A34-9056-B4882C3DAFC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53129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E3D6B004-8C3D-42D1-8BAD-E94B9014B1B4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14454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4109D2D0-4E1A-4E88-9A8F-B135914441D0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88229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40A3B887-E8A1-4AC1-A969-81D9CC4BF52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24999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FD39097C-A0B0-4BB4-949F-59CC1EC310FF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48860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2DB01B34-6052-43CE-9373-2D047E7A3028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91071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BF0EB0C8-A6AD-42AE-8400-6EA091A92AA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60053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035116E9-802E-4AEF-980D-6A4B35E894A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2990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 sz="2800">
                <a:solidFill>
                  <a:srgbClr val="003366"/>
                </a:solidFill>
              </a:defRPr>
            </a:lvl1pPr>
            <a:lvl2pPr>
              <a:defRPr sz="3200">
                <a:solidFill>
                  <a:srgbClr val="003366"/>
                </a:solidFill>
              </a:defRPr>
            </a:lvl2pPr>
            <a:lvl3pPr>
              <a:defRPr sz="2800">
                <a:solidFill>
                  <a:srgbClr val="003366"/>
                </a:solidFill>
              </a:defRPr>
            </a:lvl3pPr>
            <a:lvl4pPr>
              <a:defRPr sz="2400">
                <a:solidFill>
                  <a:srgbClr val="003366"/>
                </a:solidFill>
              </a:defRPr>
            </a:lvl4pPr>
            <a:lvl5pPr>
              <a:defRPr sz="2400">
                <a:solidFill>
                  <a:srgbClr val="003366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383C2-E3ED-4818-BD77-AA6B376E99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91494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864132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91440" tIns="45720" rIns="91440" bIns="45720" anchor="t"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E00A7069-3A9A-45E6-9470-E633329792E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2144713" y="6362700"/>
            <a:ext cx="6769100" cy="476250"/>
          </a:xfrm>
        </p:spPr>
        <p:txBody>
          <a:bodyPr lIns="72000" rIns="72000"/>
          <a:lstStyle>
            <a:lvl1pPr>
              <a:defRPr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774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2E4AB-5E73-4750-880C-CD4F3694FA99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9609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DADB3-DC12-40C0-B543-89501EC58136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653691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904E2-E2B0-431A-9B38-806579FFCBE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23051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29417-D4B9-4940-A86E-4B86C7A6FAE7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48814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38094-E83A-4459-A270-0BF0125F9BE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76029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40F41-734A-4DCE-9A6F-78AC590FF720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89783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75042-2F8F-47FC-A026-3AE254426AB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04711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DFB2C-D66E-4992-B193-4F4B4D99829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392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3C4A4-6046-4034-B532-2B717D4DB0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800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6016C-A84E-4579-8C58-DA860FDC33E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74527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FD9A1-BF88-4C83-9417-1ADFBFCFF125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2966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95C88-889F-4132-8080-B88A36E5A29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62328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BC043-7B71-44C6-A9CD-816CF725EEDC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7346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64445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91440" tIns="45720" rIns="91440" bIns="45720" anchor="t"/>
          <a:lstStyle>
            <a:lvl1pPr>
              <a:defRPr/>
            </a:lvl1pPr>
          </a:lstStyle>
          <a:p>
            <a:pPr>
              <a:defRPr/>
            </a:pPr>
            <a:fld id="{78424371-63F3-477E-8622-2E2FCB617C3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2144713" y="6362700"/>
            <a:ext cx="6769100" cy="476250"/>
          </a:xfrm>
        </p:spPr>
        <p:txBody>
          <a:bodyPr lIns="72000" rIns="72000"/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476871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DFCF72B9-782E-4794-BD1B-89609AE657EB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84197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DE083235-8544-4960-8A07-546BA5DADF2B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577726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A8FD9CAA-6544-436D-BB53-4453EEB88C40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37882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4873EE69-0D21-42B1-AF18-236329EAB821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6627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0.xml"/><Relationship Id="rId15" Type="http://schemas.openxmlformats.org/officeDocument/2006/relationships/theme" Target="../theme/theme10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4.xml"/><Relationship Id="rId15" Type="http://schemas.openxmlformats.org/officeDocument/2006/relationships/theme" Target="../theme/theme11.xml"/><Relationship Id="rId1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2.xml"/><Relationship Id="rId3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5.xml"/><Relationship Id="rId6" Type="http://schemas.openxmlformats.org/officeDocument/2006/relationships/slideLayout" Target="../slideLayouts/slideLayout46.xml"/><Relationship Id="rId7" Type="http://schemas.openxmlformats.org/officeDocument/2006/relationships/slideLayout" Target="../slideLayouts/slideLayout47.xml"/><Relationship Id="rId8" Type="http://schemas.openxmlformats.org/officeDocument/2006/relationships/slideLayout" Target="../slideLayouts/slideLayout48.xml"/><Relationship Id="rId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0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67.xml"/><Relationship Id="rId14" Type="http://schemas.openxmlformats.org/officeDocument/2006/relationships/theme" Target="../theme/theme12.xml"/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4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1.xml"/><Relationship Id="rId15" Type="http://schemas.openxmlformats.org/officeDocument/2006/relationships/theme" Target="../theme/theme13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5.xml"/><Relationship Id="rId15" Type="http://schemas.openxmlformats.org/officeDocument/2006/relationships/theme" Target="../theme/theme14.xml"/><Relationship Id="rId1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3.xml"/><Relationship Id="rId3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6.xml"/><Relationship Id="rId6" Type="http://schemas.openxmlformats.org/officeDocument/2006/relationships/slideLayout" Target="../slideLayouts/slideLayout87.xml"/><Relationship Id="rId7" Type="http://schemas.openxmlformats.org/officeDocument/2006/relationships/slideLayout" Target="../slideLayouts/slideLayout88.xml"/><Relationship Id="rId8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1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09.xml"/><Relationship Id="rId15" Type="http://schemas.openxmlformats.org/officeDocument/2006/relationships/theme" Target="../theme/theme1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11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13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5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Relationship Id="rId2" Type="http://schemas.openxmlformats.org/officeDocument/2006/relationships/theme" Target="../theme/theme19.xml"/><Relationship Id="rId3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2.xml"/><Relationship Id="rId3" Type="http://schemas.openxmlformats.org/officeDocument/2006/relationships/image" Target="../media/image2.wmf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theme" Target="../theme/theme20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18.xml"/></Relationships>
</file>

<file path=ppt/slideMasters/_rels/slideMaster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2.xml"/><Relationship Id="rId15" Type="http://schemas.openxmlformats.org/officeDocument/2006/relationships/theme" Target="../theme/theme2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8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2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4.xml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Relationship Id="rId2" Type="http://schemas.openxmlformats.org/officeDocument/2006/relationships/theme" Target="../theme/theme23.xml"/><Relationship Id="rId3" Type="http://schemas.openxmlformats.org/officeDocument/2006/relationships/image" Target="../media/image2.wmf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theme" Target="../theme/theme24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37.xml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theme" Target="../theme/theme25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39.xml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theme" Target="../theme/theme26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41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theme" Target="../theme/theme27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43.xml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theme" Target="../theme/theme28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5.xml"/></Relationships>
</file>

<file path=ppt/slideMasters/_rels/slideMaster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Relationship Id="rId2" Type="http://schemas.openxmlformats.org/officeDocument/2006/relationships/theme" Target="../theme/theme29.xml"/><Relationship Id="rId3" Type="http://schemas.openxmlformats.org/officeDocument/2006/relationships/image" Target="../media/image2.wmf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Relationship Id="rId3" Type="http://schemas.openxmlformats.org/officeDocument/2006/relationships/image" Target="../media/image2.wmf"/></Relationships>
</file>

<file path=ppt/slideMasters/_rels/slideMaster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Relationship Id="rId2" Type="http://schemas.openxmlformats.org/officeDocument/2006/relationships/theme" Target="../theme/theme30.xml"/><Relationship Id="rId3" Type="http://schemas.openxmlformats.org/officeDocument/2006/relationships/image" Target="../media/image2.wmf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theme" Target="../theme/theme31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9.xml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theme" Target="../theme/theme32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51.xml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3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53.xml"/></Relationships>
</file>

<file path=ppt/slideMasters/_rels/slideMaster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Relationship Id="rId2" Type="http://schemas.openxmlformats.org/officeDocument/2006/relationships/theme" Target="../theme/theme34.xml"/><Relationship Id="rId3" Type="http://schemas.openxmlformats.org/officeDocument/2006/relationships/image" Target="../media/image2.wmf"/></Relationships>
</file>

<file path=ppt/slideMasters/_rels/slideMaster35.xml.rels><?xml version="1.0" encoding="UTF-8" standalone="yes"?>
<Relationships xmlns="http://schemas.openxmlformats.org/package/2006/relationships"><Relationship Id="rId3" Type="http://schemas.openxmlformats.org/officeDocument/2006/relationships/theme" Target="../theme/theme35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56.xml"/></Relationships>
</file>

<file path=ppt/slideMasters/_rels/slideMaster36.xml.rels><?xml version="1.0" encoding="UTF-8" standalone="yes"?>
<Relationships xmlns="http://schemas.openxmlformats.org/package/2006/relationships"><Relationship Id="rId3" Type="http://schemas.openxmlformats.org/officeDocument/2006/relationships/theme" Target="../theme/theme36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58.xml"/></Relationships>
</file>

<file path=ppt/slideMasters/_rels/slideMaster37.xml.rels><?xml version="1.0" encoding="UTF-8" standalone="yes"?>
<Relationships xmlns="http://schemas.openxmlformats.org/package/2006/relationships"><Relationship Id="rId3" Type="http://schemas.openxmlformats.org/officeDocument/2006/relationships/theme" Target="../theme/theme37.xml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60.xml"/></Relationships>
</file>

<file path=ppt/slideMasters/_rels/slideMaster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Relationship Id="rId2" Type="http://schemas.openxmlformats.org/officeDocument/2006/relationships/theme" Target="../theme/theme38.xml"/><Relationship Id="rId3" Type="http://schemas.openxmlformats.org/officeDocument/2006/relationships/image" Target="../media/image2.wmf"/></Relationships>
</file>

<file path=ppt/slideMasters/_rels/slideMaster3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4.xml"/><Relationship Id="rId14" Type="http://schemas.openxmlformats.org/officeDocument/2006/relationships/slideLayout" Target="../slideLayouts/slideLayout175.xml"/><Relationship Id="rId15" Type="http://schemas.openxmlformats.org/officeDocument/2006/relationships/theme" Target="../theme/theme39.xml"/><Relationship Id="rId1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1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4.xml"/><Relationship Id="rId3" Type="http://schemas.openxmlformats.org/officeDocument/2006/relationships/image" Target="../media/image2.wmf"/></Relationships>
</file>

<file path=ppt/slideMasters/_rels/slideMaster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80.xml"/><Relationship Id="rId6" Type="http://schemas.openxmlformats.org/officeDocument/2006/relationships/theme" Target="../theme/theme40.xml"/><Relationship Id="rId7" Type="http://schemas.openxmlformats.org/officeDocument/2006/relationships/image" Target="../media/image2.wmf"/><Relationship Id="rId1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77.xml"/></Relationships>
</file>

<file path=ppt/slideMasters/_rels/slideMaster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84.xml"/><Relationship Id="rId5" Type="http://schemas.openxmlformats.org/officeDocument/2006/relationships/theme" Target="../theme/theme41.xml"/><Relationship Id="rId6" Type="http://schemas.openxmlformats.org/officeDocument/2006/relationships/image" Target="../media/image2.wmf"/><Relationship Id="rId1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82.xml"/></Relationships>
</file>

<file path=ppt/slideMasters/_rels/slideMaster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8.xml"/><Relationship Id="rId5" Type="http://schemas.openxmlformats.org/officeDocument/2006/relationships/theme" Target="../theme/theme42.xml"/><Relationship Id="rId6" Type="http://schemas.openxmlformats.org/officeDocument/2006/relationships/image" Target="../media/image2.wmf"/><Relationship Id="rId1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86.xml"/></Relationships>
</file>

<file path=ppt/slideMasters/_rels/slideMaster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93.xml"/><Relationship Id="rId6" Type="http://schemas.openxmlformats.org/officeDocument/2006/relationships/theme" Target="../theme/theme43.xml"/><Relationship Id="rId7" Type="http://schemas.openxmlformats.org/officeDocument/2006/relationships/image" Target="../media/image2.wmf"/><Relationship Id="rId1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90.xml"/></Relationships>
</file>

<file path=ppt/slideMasters/_rels/slideMaster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7.xml"/><Relationship Id="rId5" Type="http://schemas.openxmlformats.org/officeDocument/2006/relationships/theme" Target="../theme/theme44.xml"/><Relationship Id="rId6" Type="http://schemas.openxmlformats.org/officeDocument/2006/relationships/image" Target="../media/image2.wmf"/><Relationship Id="rId1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95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5.xml"/><Relationship Id="rId3" Type="http://schemas.openxmlformats.org/officeDocument/2006/relationships/image" Target="../media/image2.wmf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6.xml"/><Relationship Id="rId3" Type="http://schemas.openxmlformats.org/officeDocument/2006/relationships/image" Target="../media/image2.wmf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7.xml"/><Relationship Id="rId3" Type="http://schemas.openxmlformats.org/officeDocument/2006/relationships/image" Target="../media/image2.wmf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8.xml"/><Relationship Id="rId3" Type="http://schemas.openxmlformats.org/officeDocument/2006/relationships/image" Target="../media/image2.wmf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6.xml"/><Relationship Id="rId15" Type="http://schemas.openxmlformats.org/officeDocument/2006/relationships/theme" Target="../theme/theme9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103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03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5" name="Picture 37" descr="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857" r:id="rId2"/>
    <p:sldLayoutId id="2147483861" r:id="rId3"/>
    <p:sldLayoutId id="2147483862" r:id="rId4"/>
    <p:sldLayoutId id="2147483911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0254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246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24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4332671-F6B4-484C-88AE-8E6C75C72C8F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28825" y="6351588"/>
            <a:ext cx="7115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50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251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Arial" charset="0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4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718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718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1275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171" name="Rectangle 8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7172" name="Rectangle 9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1269" name="Line 10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27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25.04.2011Образец заголовка</a:t>
            </a:r>
          </a:p>
        </p:txBody>
      </p:sp>
      <p:sp>
        <p:nvSpPr>
          <p:cNvPr id="7176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1272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230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2294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29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CED675B-E04F-4054-AACE-5575ECD87F6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28825" y="6351588"/>
            <a:ext cx="7115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298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299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Arial" charset="0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ru-RU" smtClean="0"/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1332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3318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3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6DBFA447-E769-4E78-9A52-D7C55EB1276F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28825" y="6351588"/>
            <a:ext cx="7115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32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32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MS PGothic" pitchFamily="34" charset="-128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MS PGothic" pitchFamily="34" charset="-128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435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4342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34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21EF235-5C0B-4F05-842E-F5D0474BCCB0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28825" y="6351588"/>
            <a:ext cx="7115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434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34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Arial" charset="0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ru-RU" smtClean="0"/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15375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5366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36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DB83FC4F-FF5F-4F5B-A183-212F779792E9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28825" y="6351588"/>
            <a:ext cx="7115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5370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371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5372" name="Picture 11" descr="ОАО «Газпром»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8113"/>
            <a:ext cx="13525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MS PGothic" pitchFamily="34" charset="-128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MS PGothic" pitchFamily="34" charset="-128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9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639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39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639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39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5377D81E-A6EC-46FA-9465-7AD76CC5FB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6396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7411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742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7414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741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741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741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C6B9D9D4-A8A8-4439-AA90-8C96866A9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7420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844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8438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843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8440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8441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241D76D0-2A69-40D3-B896-B4F534EC61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8444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947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9462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946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946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946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AA506A9-64A8-4F20-BB50-5EA37B846E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9467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sp>
        <p:nvSpPr>
          <p:cNvPr id="2051" name="Rectangle 20"/>
          <p:cNvSpPr>
            <a:spLocks noChangeArrowheads="1"/>
          </p:cNvSpPr>
          <p:nvPr/>
        </p:nvSpPr>
        <p:spPr bwMode="auto">
          <a:xfrm>
            <a:off x="1939925" y="2606675"/>
            <a:ext cx="7204075" cy="3713163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grpSp>
        <p:nvGrpSpPr>
          <p:cNvPr id="2052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062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2063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2064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2055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5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  <a:endParaRPr lang="ru-RU" altLang="ru-RU" smtClean="0"/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pPr>
              <a:defRPr/>
            </a:pPr>
            <a:fld id="{AF23C5D7-7BBE-450D-A891-EF039BB0FB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58" name="Line 21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59" name="Line 22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2060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Прямоугольник 16"/>
          <p:cNvSpPr>
            <a:spLocks noChangeArrowheads="1"/>
          </p:cNvSpPr>
          <p:nvPr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/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0495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0486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48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0488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489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BA2B7540-AD55-4A5B-9C52-88FF2A8BF2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0492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ru-RU" smtClean="0"/>
          </a:p>
        </p:txBody>
      </p:sp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  <p:sp>
          <p:nvSpPr>
            <p:cNvPr id="2151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2151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51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A95A7043-3F0D-4065-BC2E-CC12A6B10AA2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28825" y="6351588"/>
            <a:ext cx="7115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51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21516" name="Picture 11" descr="ОАО «Газпром»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8113"/>
            <a:ext cx="13525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MS PGothic" pitchFamily="34" charset="-128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MS PGothic" pitchFamily="34" charset="-128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2531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254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2534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253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253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253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5560F369-B5D6-48B4-B569-3AD5161448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2540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356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3558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355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3560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3561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14544BA-82BE-44BD-B6E5-C3A120E5C2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3564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1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24582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458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458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458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158A1AC7-180E-4E71-93B5-190EDA1BE8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4588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560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5615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25606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560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5608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5609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3EE4B68F-3A12-44D8-9B7F-811E9BCA00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5612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663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2663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66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663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663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B8CEC332-D674-45EC-BBB5-23707F8428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6636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7651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766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7654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65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765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65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167AF2AB-1C19-44B1-A98E-399AF5167C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7660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868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8678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867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8680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8681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B38647A6-3228-4AC5-8ACE-036F77C9B6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8684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2969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971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9702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970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2970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970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E5F3A49-535C-417A-953C-C2607E9BA9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29707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sp>
        <p:nvSpPr>
          <p:cNvPr id="3075" name="Rectangle 19"/>
          <p:cNvSpPr>
            <a:spLocks noChangeArrowheads="1"/>
          </p:cNvSpPr>
          <p:nvPr/>
        </p:nvSpPr>
        <p:spPr bwMode="auto">
          <a:xfrm>
            <a:off x="0" y="2605088"/>
            <a:ext cx="9144000" cy="37131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grpSp>
        <p:nvGrpSpPr>
          <p:cNvPr id="3076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08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308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308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307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307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  <a:endParaRPr lang="ru-RU" altLang="ru-RU" smtClean="0"/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pPr>
              <a:defRPr/>
            </a:pPr>
            <a:fld id="{F958A6A1-3DE3-4ABB-97D1-78154C4C60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082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3083" name="Line 20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4" name="Line 21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0365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300"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086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072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0734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0726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7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0728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729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B906A3E-A517-418B-AB35-49F775E628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30731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175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175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175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175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175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825E9B32-AC80-4F1B-BA88-7FC7C7FFA7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1756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2771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278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2774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277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277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277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4B943601-4EA6-4CD4-A731-F17D9F8724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2780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380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3798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379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3800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3801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ECE2C6E-B5C7-4528-90B6-A2B63EE4EF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3804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481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483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4822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482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482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482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360073F3-1BA4-45FF-885B-328B9267B7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34827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584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5855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5846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584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5848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5849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85B84611-8205-4E21-BE60-9CB3137930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5852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686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3687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3687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687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687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687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BB78DAB4-1B5F-4E62-BB14-7CE32E909B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6876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7891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3790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37894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789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789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789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B9B6C2DD-77DE-4A8D-BAEF-05541E9E6D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7900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3891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892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8918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89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38920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8921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B13C489A-E77C-4CD6-A443-18B101BA37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38923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ru-RU" smtClean="0"/>
          </a:p>
        </p:txBody>
      </p:sp>
      <p:grpSp>
        <p:nvGrpSpPr>
          <p:cNvPr id="7577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700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700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579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700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700" smtClean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75782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578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>
                <a:solidFill>
                  <a:srgbClr val="FFFFFF"/>
                </a:solidFill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B43DC4-E142-4C0E-9303-5C0A5947C7C7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itchFamily="34" charset="0"/>
            </a:endParaRPr>
          </a:p>
        </p:txBody>
      </p:sp>
      <p:sp>
        <p:nvSpPr>
          <p:cNvPr id="7578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578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14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MS PGothic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MS PGothic" pitchFamily="34" charset="-128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sp>
        <p:nvSpPr>
          <p:cNvPr id="4099" name="Rectangle 23"/>
          <p:cNvSpPr>
            <a:spLocks noChangeArrowheads="1"/>
          </p:cNvSpPr>
          <p:nvPr/>
        </p:nvSpPr>
        <p:spPr bwMode="auto">
          <a:xfrm>
            <a:off x="0" y="2151063"/>
            <a:ext cx="9144000" cy="4160837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grpSp>
        <p:nvGrpSpPr>
          <p:cNvPr id="4100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111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4112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411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4102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4103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4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  <a:endParaRPr lang="ru-RU" altLang="ru-RU" smtClean="0"/>
          </a:p>
        </p:txBody>
      </p:sp>
      <p:sp>
        <p:nvSpPr>
          <p:cNvPr id="2713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pPr>
              <a:defRPr/>
            </a:pPr>
            <a:fld id="{A34D1277-F918-4596-BC8E-6D201F1406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106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4107" name="Line 2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8" name="Line 2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4109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Прямоугольник 17"/>
          <p:cNvSpPr>
            <a:spLocks noChangeArrowheads="1"/>
          </p:cNvSpPr>
          <p:nvPr/>
        </p:nvSpPr>
        <p:spPr bwMode="auto">
          <a:xfrm>
            <a:off x="1900238" y="6269038"/>
            <a:ext cx="7243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ru-RU" altLang="ru-RU" sz="1800"/>
              <a:t>Диагностическое обеспечение долгосрочного планирования комплексного капитального ремонта технологических трубопроводов компрессорных станций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8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3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03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035" name="Picture 37" descr="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38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3" r:id="rId2"/>
    <p:sldLayoutId id="2147483909" r:id="rId3"/>
    <p:sldLayoutId id="2147483910" r:id="rId4"/>
    <p:sldLayoutId id="2147483912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3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03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035" name="Picture 37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59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9" r:id="rId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Sample text</a:t>
            </a:r>
          </a:p>
        </p:txBody>
      </p:sp>
      <p:grpSp>
        <p:nvGrpSpPr>
          <p:cNvPr id="23654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36558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70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3655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3655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Sample header</a:t>
            </a:r>
          </a:p>
        </p:txBody>
      </p:sp>
      <p:sp>
        <p:nvSpPr>
          <p:cNvPr id="23655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3655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AB05E7-5CD6-42C9-BE80-7A69DF05647D}" type="slidenum">
              <a:rPr lang="ru-RU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itchFamily="34" charset="0"/>
            </a:endParaRPr>
          </a:p>
        </p:txBody>
      </p:sp>
      <p:pic>
        <p:nvPicPr>
          <p:cNvPr id="236555" name="Picture 37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39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3" r:id="rId2"/>
    <p:sldLayoutId id="2147483894" r:id="rId3"/>
    <p:sldLayoutId id="2147483895" r:id="rId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3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03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035" name="Picture 37" descr="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16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Sample text</a:t>
            </a:r>
          </a:p>
        </p:txBody>
      </p:sp>
      <p:grpSp>
        <p:nvGrpSpPr>
          <p:cNvPr id="23654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36558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70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3655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3655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Sample header</a:t>
            </a:r>
          </a:p>
        </p:txBody>
      </p:sp>
      <p:sp>
        <p:nvSpPr>
          <p:cNvPr id="236552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36553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AB05E7-5CD6-42C9-BE80-7A69DF05647D}" type="slidenum">
              <a:rPr lang="ru-RU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itchFamily="34" charset="0"/>
            </a:endParaRPr>
          </a:p>
        </p:txBody>
      </p:sp>
      <p:pic>
        <p:nvPicPr>
          <p:cNvPr id="236555" name="Picture 37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91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5" r:id="rId2"/>
    <p:sldLayoutId id="2147483906" r:id="rId3"/>
    <p:sldLayoutId id="2147483907" r:id="rId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935163" y="1077913"/>
            <a:ext cx="7208837" cy="52625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135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5136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513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5125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5126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  <a:endParaRPr lang="ru-RU" altLang="ru-RU" smtClean="0"/>
          </a:p>
        </p:txBody>
      </p:sp>
      <p:sp>
        <p:nvSpPr>
          <p:cNvPr id="51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193675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pPr>
              <a:defRPr/>
            </a:pPr>
            <a:fld id="{C8B68281-6773-483E-9B9F-0D989BC0FA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130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5131" name="Line 17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32" name="Line 18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241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300"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5134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057525" y="1087438"/>
            <a:ext cx="6086475" cy="52514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6159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6160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sp>
          <p:nvSpPr>
            <p:cNvPr id="6161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6150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  <a:endParaRPr lang="ru-RU" altLang="ru-RU" smtClean="0"/>
          </a:p>
        </p:txBody>
      </p:sp>
      <p:sp>
        <p:nvSpPr>
          <p:cNvPr id="615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00138"/>
            <a:ext cx="3059113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Arial" pitchFamily="34" charset="0"/>
              </a:defRPr>
            </a:lvl1pPr>
          </a:lstStyle>
          <a:p>
            <a:pPr>
              <a:defRPr/>
            </a:pPr>
            <a:fld id="{102BEC4B-0FD1-4571-81B8-80E800BA3C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154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6155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6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548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300"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6158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pitchFamily="34" charset="0"/>
        </a:defRPr>
      </a:lvl1pPr>
      <a:lvl2pPr marL="827088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235075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mtClean="0">
                <a:cs typeface="+mn-cs"/>
              </a:rPr>
              <a:t> </a:t>
            </a:r>
            <a:endParaRPr lang="ru-RU" altLang="ru-RU" smtClean="0">
              <a:cs typeface="+mn-cs"/>
            </a:endParaRPr>
          </a:p>
        </p:txBody>
      </p:sp>
      <p:sp>
        <p:nvSpPr>
          <p:cNvPr id="7171" name="Rectangle 9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7172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7173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7174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7175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7176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7177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mtClean="0">
                <a:solidFill>
                  <a:srgbClr val="FFFFFF"/>
                </a:solidFill>
                <a:cs typeface="+mn-cs"/>
              </a:rPr>
              <a:t> </a:t>
            </a: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1" name="Rectangle 9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2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3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8198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8199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8200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8201" name="Picture 37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923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222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922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Координационный комитет, г. Хабаровск, 25.04.2011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B102C3-3D24-4708-8F89-4EE9D9ABA303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28825" y="6351588"/>
            <a:ext cx="7115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226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9227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Arial" charset="0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18.jpe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" Type="http://schemas.openxmlformats.org/officeDocument/2006/relationships/slideLayout" Target="../slideLayouts/slideLayout178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jpeg"/><Relationship Id="rId9" Type="http://schemas.openxmlformats.org/officeDocument/2006/relationships/image" Target="../media/image27.png"/><Relationship Id="rId10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microsoft.com/office/2007/relationships/hdphoto" Target="../media/hdphoto3.wdp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" Type="http://schemas.openxmlformats.org/officeDocument/2006/relationships/slideLayout" Target="../slideLayouts/slideLayout17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29.jpeg"/><Relationship Id="rId6" Type="http://schemas.microsoft.com/office/2007/relationships/hdphoto" Target="../media/hdphoto4.wdp"/><Relationship Id="rId7" Type="http://schemas.openxmlformats.org/officeDocument/2006/relationships/image" Target="../media/image30.jpeg"/><Relationship Id="rId8" Type="http://schemas.microsoft.com/office/2007/relationships/hdphoto" Target="../media/hdphoto5.wdp"/><Relationship Id="rId9" Type="http://schemas.openxmlformats.org/officeDocument/2006/relationships/image" Target="../media/image31.jpeg"/><Relationship Id="rId10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wmf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chart" Target="../charts/chart5.xml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wmf"/><Relationship Id="rId5" Type="http://schemas.openxmlformats.org/officeDocument/2006/relationships/image" Target="../media/image42.png"/><Relationship Id="rId6" Type="http://schemas.openxmlformats.org/officeDocument/2006/relationships/image" Target="../media/image46.png"/><Relationship Id="rId7" Type="http://schemas.openxmlformats.org/officeDocument/2006/relationships/image" Target="../media/image47.jpeg"/><Relationship Id="rId8" Type="http://schemas.openxmlformats.org/officeDocument/2006/relationships/image" Target="../media/image48.png"/><Relationship Id="rId9" Type="http://schemas.openxmlformats.org/officeDocument/2006/relationships/image" Target="../media/image49.jpeg"/><Relationship Id="rId1" Type="http://schemas.openxmlformats.org/officeDocument/2006/relationships/slideLayout" Target="../slideLayouts/slideLayout178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microsoft.com/office/2007/relationships/hdphoto" Target="../media/hdphoto1.wdp"/><Relationship Id="rId5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5.png"/><Relationship Id="rId5" Type="http://schemas.microsoft.com/office/2007/relationships/hdphoto" Target="../media/hdphoto2.wdp"/><Relationship Id="rId6" Type="http://schemas.openxmlformats.org/officeDocument/2006/relationships/image" Target="../media/image51.png"/><Relationship Id="rId7" Type="http://schemas.openxmlformats.org/officeDocument/2006/relationships/oleObject" Target="../embeddings/oleObject1.bin"/><Relationship Id="rId8" Type="http://schemas.openxmlformats.org/officeDocument/2006/relationships/oleObject" Target="../embeddings/_____Microsoft_Excel_97-20041.xls"/><Relationship Id="rId9" Type="http://schemas.openxmlformats.org/officeDocument/2006/relationships/image" Target="../media/image5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7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1" Type="http://schemas.openxmlformats.org/officeDocument/2006/relationships/slideLayout" Target="../slideLayouts/slideLayout180.xml"/><Relationship Id="rId2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4" Type="http://schemas.openxmlformats.org/officeDocument/2006/relationships/image" Target="../media/image60.jpe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jpeg"/><Relationship Id="rId9" Type="http://schemas.openxmlformats.org/officeDocument/2006/relationships/image" Target="../media/image65.jpeg"/><Relationship Id="rId10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jpeg"/><Relationship Id="rId7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189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1" Type="http://schemas.openxmlformats.org/officeDocument/2006/relationships/slideLayout" Target="../slideLayouts/slideLayout178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5" Type="http://schemas.openxmlformats.org/officeDocument/2006/relationships/image" Target="../media/image10.jpeg"/><Relationship Id="rId6" Type="http://schemas.openxmlformats.org/officeDocument/2006/relationships/image" Target="../media/image2.wmf"/><Relationship Id="rId7" Type="http://schemas.openxmlformats.org/officeDocument/2006/relationships/image" Target="../media/image11.png"/><Relationship Id="rId8" Type="http://schemas.openxmlformats.org/officeDocument/2006/relationships/image" Target="../media/image12.jpeg"/><Relationship Id="rId9" Type="http://schemas.openxmlformats.org/officeDocument/2006/relationships/image" Target="../media/image13.jpeg"/><Relationship Id="rId1" Type="http://schemas.openxmlformats.org/officeDocument/2006/relationships/slideLayout" Target="../slideLayouts/slideLayout178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39552" y="1965277"/>
            <a:ext cx="8280920" cy="1760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r>
              <a:rPr lang="ru-RU" sz="24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ГАЗОПРОВОДОВ СО СТРЕСС-КОРРОЗИОННЫМИ ПОВРЕЖДЕНИЯМИ ТРУБ. </a:t>
            </a:r>
            <a:endParaRPr lang="ru-RU" sz="2400" b="1" cap="all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ru-RU" sz="24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24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ДЛЯ УЧЕТА РЕЗУЛЬТАТОВ ИСПЫТАНИЙ ГАЗОПРОВОДОВ И СОПРОВОЖДЕНИЯ ПРОЦЕССА ТЕХНИЧЕСКОГО ДИАГНОСТИРОВАНИЯ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26286"/>
            <a:ext cx="86044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</a:rPr>
              <a:t>Аксютин О.Е., Арабей А.Б., Мелёхин О.Н., Середёнок В.А. (ПАО «Газпром</a:t>
            </a:r>
            <a:r>
              <a:rPr lang="ru-RU" dirty="0" smtClean="0">
                <a:solidFill>
                  <a:schemeClr val="bg1"/>
                </a:solidFill>
              </a:rPr>
              <a:t>»)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Нефедов С.В., </a:t>
            </a:r>
            <a:r>
              <a:rPr lang="ru-RU" u="sng" dirty="0">
                <a:solidFill>
                  <a:schemeClr val="bg1"/>
                </a:solidFill>
              </a:rPr>
              <a:t>Ряховских И.В. </a:t>
            </a:r>
            <a:r>
              <a:rPr lang="ru-RU" dirty="0">
                <a:solidFill>
                  <a:schemeClr val="bg1"/>
                </a:solidFill>
              </a:rPr>
              <a:t>(ООО «Газпром ВНИИГАЗ</a:t>
            </a:r>
            <a:r>
              <a:rPr lang="ru-RU" dirty="0" smtClean="0">
                <a:solidFill>
                  <a:schemeClr val="bg1"/>
                </a:solidFill>
              </a:rPr>
              <a:t>»)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Седелев Ю.А., Ворончихин С.Ю. (ЗАО «ИнтроСкан Технолоджи)</a:t>
            </a:r>
          </a:p>
          <a:p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6448980"/>
            <a:ext cx="860444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отраслевое Совещание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«Диагностика объектов ПАО «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Газпром».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Санкт-Петербург 02-04 октября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2017 </a:t>
            </a:r>
            <a:r>
              <a:rPr lang="ru-RU" sz="1300" b="1" dirty="0" smtClean="0">
                <a:solidFill>
                  <a:schemeClr val="bg1"/>
                </a:solidFill>
                <a:latin typeface="Arial Narrow" pitchFamily="34" charset="0"/>
              </a:rPr>
              <a:t>г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.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28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2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091680" y="116632"/>
            <a:ext cx="608072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400" b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9pPr>
          </a:lstStyle>
          <a:p>
            <a:endParaRPr lang="ru-RU" dirty="0"/>
          </a:p>
        </p:txBody>
      </p:sp>
      <p:pic>
        <p:nvPicPr>
          <p:cNvPr id="4" name="Рисунок 3" descr="Рисунок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1230471"/>
            <a:ext cx="3613337" cy="218629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39"/>
          <a:stretch>
            <a:fillRect/>
          </a:stretch>
        </p:blipFill>
        <p:spPr bwMode="auto">
          <a:xfrm>
            <a:off x="35496" y="3717032"/>
            <a:ext cx="5195940" cy="258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5" t="21875" r="22131" b="15408"/>
          <a:stretch>
            <a:fillRect/>
          </a:stretch>
        </p:blipFill>
        <p:spPr bwMode="auto">
          <a:xfrm>
            <a:off x="251520" y="4005064"/>
            <a:ext cx="1488044" cy="834475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96" y="1052736"/>
            <a:ext cx="58326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1D58"/>
                </a:solidFill>
                <a:ea typeface="MS PGothic" charset="0"/>
                <a:cs typeface="Arial" charset="0"/>
              </a:rPr>
              <a:t>Задачи:</a:t>
            </a:r>
            <a:endParaRPr lang="ru-RU" b="1" dirty="0">
              <a:solidFill>
                <a:srgbClr val="001D58"/>
              </a:solidFill>
              <a:ea typeface="MS PGothic" charset="0"/>
              <a:cs typeface="Arial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1D58"/>
                </a:solidFill>
              </a:rPr>
              <a:t>гидроциклические </a:t>
            </a:r>
            <a:r>
              <a:rPr lang="ru-RU" sz="1500" b="1" dirty="0">
                <a:solidFill>
                  <a:srgbClr val="001D58"/>
                </a:solidFill>
              </a:rPr>
              <a:t>испытания труб с различными </a:t>
            </a:r>
            <a:r>
              <a:rPr lang="ru-RU" sz="1500" b="1" dirty="0" smtClean="0">
                <a:solidFill>
                  <a:srgbClr val="001D58"/>
                </a:solidFill>
              </a:rPr>
              <a:t>эксплуатационными повреждениями (ресурс и долговечность)</a:t>
            </a:r>
            <a:endParaRPr lang="ru-RU" sz="1500" b="1" dirty="0">
              <a:solidFill>
                <a:srgbClr val="001D5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1D58"/>
                </a:solidFill>
              </a:rPr>
              <a:t>длительные гидроциклические </a:t>
            </a:r>
            <a:r>
              <a:rPr lang="ru-RU" sz="1500" b="1" dirty="0">
                <a:solidFill>
                  <a:srgbClr val="001D58"/>
                </a:solidFill>
              </a:rPr>
              <a:t>испытания труб с различными </a:t>
            </a:r>
            <a:r>
              <a:rPr lang="ru-RU" sz="1500" b="1" dirty="0" smtClean="0">
                <a:solidFill>
                  <a:srgbClr val="001D58"/>
                </a:solidFill>
              </a:rPr>
              <a:t>эксплуатационными повреждениями с </a:t>
            </a:r>
            <a:r>
              <a:rPr lang="ru-RU" sz="1500" b="1" dirty="0">
                <a:solidFill>
                  <a:srgbClr val="001D58"/>
                </a:solidFill>
              </a:rPr>
              <a:t>возможностью приложения </a:t>
            </a:r>
            <a:r>
              <a:rPr lang="ru-RU" sz="1500" b="1" dirty="0" smtClean="0">
                <a:solidFill>
                  <a:srgbClr val="001D58"/>
                </a:solidFill>
              </a:rPr>
              <a:t>дополнительных </a:t>
            </a:r>
            <a:r>
              <a:rPr lang="ru-RU" sz="1500" b="1" dirty="0">
                <a:solidFill>
                  <a:srgbClr val="001D58"/>
                </a:solidFill>
              </a:rPr>
              <a:t>изгибающих </a:t>
            </a:r>
            <a:r>
              <a:rPr lang="ru-RU" sz="1500" b="1" dirty="0" smtClean="0">
                <a:solidFill>
                  <a:srgbClr val="001D58"/>
                </a:solidFill>
              </a:rPr>
              <a:t>напряжений (корр.-мех. прочность)</a:t>
            </a:r>
            <a:endParaRPr lang="ru-RU" sz="1500" b="1" dirty="0">
              <a:solidFill>
                <a:srgbClr val="001D5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1D58"/>
                </a:solidFill>
              </a:rPr>
              <a:t>гидростатические испытания труб до регистрации предельного разрушающего давления (прочность и несущая способность)</a:t>
            </a:r>
            <a:endParaRPr lang="en-US" sz="1500" b="1" dirty="0">
              <a:solidFill>
                <a:srgbClr val="001D5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1D58"/>
                </a:solidFill>
              </a:rPr>
              <a:t>и</a:t>
            </a:r>
            <a:r>
              <a:rPr lang="ru-RU" sz="1500" b="1" dirty="0" smtClean="0">
                <a:solidFill>
                  <a:srgbClr val="001D58"/>
                </a:solidFill>
              </a:rPr>
              <a:t>спытания </a:t>
            </a:r>
            <a:r>
              <a:rPr lang="ru-RU" sz="1500" b="1" dirty="0">
                <a:solidFill>
                  <a:srgbClr val="001D58"/>
                </a:solidFill>
              </a:rPr>
              <a:t>систем мониторинга за развитием КРН</a:t>
            </a: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030080" y="116632"/>
            <a:ext cx="711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0" dirty="0" smtClean="0">
                <a:solidFill>
                  <a:schemeClr val="bg1"/>
                </a:solidFill>
              </a:rPr>
              <a:t>Стендовые гидравлические испытания плетей с различными эксплуатационными повреждениями</a:t>
            </a:r>
            <a:r>
              <a:rPr lang="en-US" altLang="ru-RU" sz="2400" b="0" dirty="0" smtClean="0">
                <a:solidFill>
                  <a:schemeClr val="bg1"/>
                </a:solidFill>
              </a:rPr>
              <a:t> </a:t>
            </a:r>
            <a:r>
              <a:rPr lang="ru-RU" altLang="ru-RU" sz="2400" b="0" dirty="0" smtClean="0">
                <a:solidFill>
                  <a:schemeClr val="bg1"/>
                </a:solidFill>
              </a:rPr>
              <a:t>труб </a:t>
            </a:r>
            <a:endParaRPr lang="ru-RU" altLang="ru-RU" sz="2400" b="0" dirty="0">
              <a:solidFill>
                <a:schemeClr val="bg1"/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755576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437" y="4143823"/>
            <a:ext cx="3710509" cy="21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80620" y="3495446"/>
            <a:ext cx="38593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Системы </a:t>
            </a:r>
            <a:r>
              <a:rPr lang="ru-RU" b="1" dirty="0">
                <a:solidFill>
                  <a:srgbClr val="002060"/>
                </a:solidFill>
                <a:ea typeface="MS PGothic" charset="0"/>
                <a:cs typeface="Arial" charset="0"/>
              </a:rPr>
              <a:t>мониторинга за развитием КРН и </a:t>
            </a:r>
            <a:r>
              <a:rPr lang="ru-RU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ручные средства НК</a:t>
            </a:r>
            <a:endParaRPr lang="ru-RU" b="1" dirty="0">
              <a:solidFill>
                <a:srgbClr val="002060"/>
              </a:solidFill>
              <a:ea typeface="MS PGothic" charset="0"/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372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149506" name="Заголовок 1"/>
          <p:cNvSpPr txBox="1">
            <a:spLocks/>
          </p:cNvSpPr>
          <p:nvPr/>
        </p:nvSpPr>
        <p:spPr bwMode="auto">
          <a:xfrm>
            <a:off x="2051720" y="272133"/>
            <a:ext cx="6979372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ea typeface="MS PGothic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None/>
            </a:pPr>
            <a:r>
              <a:rPr lang="ru-RU" sz="2400" b="0" dirty="0">
                <a:solidFill>
                  <a:schemeClr val="bg1"/>
                </a:solidFill>
                <a:ea typeface="+mn-ea"/>
              </a:rPr>
              <a:t>Организация экспериментального </a:t>
            </a:r>
            <a:r>
              <a:rPr lang="ru-RU" sz="2400" b="0" dirty="0" smtClean="0">
                <a:solidFill>
                  <a:schemeClr val="bg1"/>
                </a:solidFill>
                <a:ea typeface="+mn-ea"/>
              </a:rPr>
              <a:t>комплекса </a:t>
            </a:r>
            <a:r>
              <a:rPr lang="ru-RU" sz="2400" b="0" dirty="0">
                <a:solidFill>
                  <a:schemeClr val="bg1"/>
                </a:solidFill>
                <a:ea typeface="+mn-ea"/>
              </a:rPr>
              <a:t>в </a:t>
            </a:r>
            <a:br>
              <a:rPr lang="ru-RU" sz="2400" b="0" dirty="0">
                <a:solidFill>
                  <a:schemeClr val="bg1"/>
                </a:solidFill>
                <a:ea typeface="+mn-ea"/>
              </a:rPr>
            </a:br>
            <a:r>
              <a:rPr lang="ru-RU" sz="2400" b="0" dirty="0">
                <a:solidFill>
                  <a:schemeClr val="bg1"/>
                </a:solidFill>
                <a:ea typeface="+mn-ea"/>
              </a:rPr>
              <a:t>ООО «Газпром ВНИИГАЗ»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80720" y="1052736"/>
            <a:ext cx="2411760" cy="4185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</a:rPr>
              <a:t>Задач</a:t>
            </a:r>
            <a:r>
              <a:rPr lang="ru-RU" b="1" dirty="0">
                <a:solidFill>
                  <a:srgbClr val="002060"/>
                </a:solidFill>
              </a:rPr>
              <a:t>и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>
              <a:defRPr/>
            </a:pPr>
            <a:endParaRPr lang="en-US" sz="8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solidFill>
                  <a:srgbClr val="002060"/>
                </a:solidFill>
              </a:rPr>
              <a:t>м</a:t>
            </a:r>
            <a:r>
              <a:rPr lang="ru-RU" sz="1600" b="1" dirty="0" smtClean="0">
                <a:solidFill>
                  <a:srgbClr val="002060"/>
                </a:solidFill>
              </a:rPr>
              <a:t>алозатратные средне- </a:t>
            </a:r>
            <a:r>
              <a:rPr lang="ru-RU" sz="1600" b="1" dirty="0">
                <a:solidFill>
                  <a:srgbClr val="002060"/>
                </a:solidFill>
              </a:rPr>
              <a:t>и </a:t>
            </a:r>
            <a:r>
              <a:rPr lang="ru-RU" sz="1600" b="1" dirty="0" smtClean="0">
                <a:solidFill>
                  <a:srgbClr val="002060"/>
                </a:solidFill>
              </a:rPr>
              <a:t>долгосрочные гидравлические коррозионно-механические испытания натурных образцов </a:t>
            </a:r>
            <a:r>
              <a:rPr lang="ru-RU" sz="1600" b="1" dirty="0">
                <a:solidFill>
                  <a:srgbClr val="002060"/>
                </a:solidFill>
              </a:rPr>
              <a:t>труб с искусственными и/или естественными трещиноподобными дефектами (стресс-коррозией) до разрушения в герметичной </a:t>
            </a:r>
            <a:r>
              <a:rPr lang="ru-RU" sz="1600" b="1" dirty="0" smtClean="0">
                <a:solidFill>
                  <a:srgbClr val="002060"/>
                </a:solidFill>
              </a:rPr>
              <a:t>камере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803921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3" name="Picture 2" descr="O:\018000000\Отдел материалов и защиты от коррозии\оборудование\ОЭБ\2016\май2016\042-3(043 с площадкой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5" y="1124744"/>
            <a:ext cx="5998520" cy="3975943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43626"/>
            <a:ext cx="1152127" cy="1035555"/>
          </a:xfrm>
          <a:prstGeom prst="rect">
            <a:avLst/>
          </a:prstGeom>
          <a:noFill/>
          <a:ln w="9525">
            <a:solidFill>
              <a:schemeClr val="accent5">
                <a:lumMod val="9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Стрелка вправо 15"/>
          <p:cNvSpPr/>
          <p:nvPr/>
        </p:nvSpPr>
        <p:spPr bwMode="auto">
          <a:xfrm rot="13708270">
            <a:off x="4660813" y="2335659"/>
            <a:ext cx="742268" cy="174618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 bwMode="auto">
          <a:xfrm rot="4695708">
            <a:off x="1321141" y="2889484"/>
            <a:ext cx="742268" cy="174618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 bwMode="auto">
          <a:xfrm rot="13123896">
            <a:off x="3320873" y="3785917"/>
            <a:ext cx="742268" cy="174618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3" t="25440" r="45438" b="26664"/>
          <a:stretch/>
        </p:blipFill>
        <p:spPr bwMode="auto">
          <a:xfrm>
            <a:off x="5580112" y="1772816"/>
            <a:ext cx="1051825" cy="905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трелка вправо 19"/>
          <p:cNvSpPr/>
          <p:nvPr/>
        </p:nvSpPr>
        <p:spPr bwMode="auto">
          <a:xfrm rot="11486354">
            <a:off x="4893208" y="2105808"/>
            <a:ext cx="742268" cy="174618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 bwMode="auto">
          <a:xfrm rot="17741982">
            <a:off x="2388253" y="3857883"/>
            <a:ext cx="742268" cy="174618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7544" y="1556792"/>
            <a:ext cx="165618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Площадка для складирования фрагментов труб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2780928"/>
            <a:ext cx="1548643" cy="1048362"/>
          </a:xfrm>
          <a:prstGeom prst="rect">
            <a:avLst/>
          </a:prstGeom>
          <a:solidFill>
            <a:srgbClr val="0000FF"/>
          </a:solidFill>
          <a:ln w="28575" cmpd="sng">
            <a:solidFill>
              <a:schemeClr val="accent5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9" cstate="print"/>
          <a:srcRect t="34210" b="14941"/>
          <a:stretch/>
        </p:blipFill>
        <p:spPr bwMode="auto">
          <a:xfrm>
            <a:off x="1182912" y="4339180"/>
            <a:ext cx="2069945" cy="870992"/>
          </a:xfrm>
          <a:prstGeom prst="rect">
            <a:avLst/>
          </a:prstGeom>
          <a:solidFill>
            <a:srgbClr val="0000FF"/>
          </a:solidFill>
          <a:ln w="28575" cmpd="sng">
            <a:solidFill>
              <a:schemeClr val="accent5"/>
            </a:solidFill>
            <a:miter lim="800000"/>
            <a:headEnd/>
            <a:tailEnd/>
          </a:ln>
          <a:extLst/>
        </p:spPr>
      </p:pic>
      <p:sp>
        <p:nvSpPr>
          <p:cNvPr id="3" name="Прямоугольник 2"/>
          <p:cNvSpPr/>
          <p:nvPr/>
        </p:nvSpPr>
        <p:spPr>
          <a:xfrm>
            <a:off x="144508" y="5229200"/>
            <a:ext cx="89954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</a:rPr>
              <a:t>сравнительная экспресс оценка стойкости труб против КРН в коррозионной среде с учетом фактической геометрии и толщины стенки фрагмента трубы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</a:rPr>
              <a:t>сравнительная экспресс оценка агрессивности коррозионной среды в отношении КРН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экспресс-анализ </a:t>
            </a:r>
            <a:r>
              <a:rPr lang="ru-RU" sz="1600" b="1" dirty="0">
                <a:solidFill>
                  <a:srgbClr val="002060"/>
                </a:solidFill>
              </a:rPr>
              <a:t>образцов </a:t>
            </a:r>
            <a:r>
              <a:rPr lang="ru-RU" sz="1600" b="1" dirty="0" smtClean="0">
                <a:solidFill>
                  <a:srgbClr val="002060"/>
                </a:solidFill>
              </a:rPr>
              <a:t>до и после </a:t>
            </a:r>
            <a:r>
              <a:rPr lang="ru-RU" sz="1600" b="1" dirty="0">
                <a:solidFill>
                  <a:srgbClr val="002060"/>
                </a:solidFill>
              </a:rPr>
              <a:t>испытаний</a:t>
            </a:r>
          </a:p>
        </p:txBody>
      </p:sp>
    </p:spTree>
    <p:extLst>
      <p:ext uri="{BB962C8B-B14F-4D97-AF65-F5344CB8AC3E}">
        <p14:creationId xmlns:p14="http://schemas.microsoft.com/office/powerpoint/2010/main" val="36082472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77197" y="1124744"/>
            <a:ext cx="3703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Расчётно-экспериментальное обоснование унифицированных требований к автоматизированным и ручным диагностическим комплексам: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обнаружение повреждений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позиционирование повреждений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идентификация повреждений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классификация повреждений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допустимые отклонения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	</a:t>
            </a:r>
          </a:p>
        </p:txBody>
      </p:sp>
      <p:pic>
        <p:nvPicPr>
          <p:cNvPr id="39" name="Picture 2" descr="\\Data\market\Фотографии на сайт, перечень приборов\Приборы\А1550 Introvisor\от дизайнера\A1550_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567" y="3798937"/>
            <a:ext cx="1780693" cy="121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0" name="Заголовок 2"/>
          <p:cNvSpPr txBox="1">
            <a:spLocks/>
          </p:cNvSpPr>
          <p:nvPr/>
        </p:nvSpPr>
        <p:spPr bwMode="auto">
          <a:xfrm>
            <a:off x="1907704" y="194792"/>
            <a:ext cx="7138987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0" rIns="216000" bIns="0" anchor="ctr"/>
          <a:lstStyle>
            <a:lvl1pPr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1" lang="ru-RU" altLang="ru-RU" sz="2400" dirty="0" smtClean="0"/>
              <a:t>Сбалансированные требования </a:t>
            </a:r>
            <a:r>
              <a:rPr kumimoji="1" lang="ru-RU" altLang="ru-RU" sz="2400" dirty="0"/>
              <a:t>к диагностическим </a:t>
            </a:r>
            <a:r>
              <a:rPr kumimoji="1" lang="ru-RU" altLang="ru-RU" sz="2400" dirty="0" smtClean="0"/>
              <a:t>комплексам с учетом классификации повреждений</a:t>
            </a:r>
            <a:endParaRPr kumimoji="1" lang="ru-RU" altLang="ru-RU" sz="2400" dirty="0"/>
          </a:p>
        </p:txBody>
      </p:sp>
      <p:sp>
        <p:nvSpPr>
          <p:cNvPr id="130051" name="Прямоугольник 1"/>
          <p:cNvSpPr>
            <a:spLocks noChangeArrowheads="1"/>
          </p:cNvSpPr>
          <p:nvPr/>
        </p:nvSpPr>
        <p:spPr bwMode="auto">
          <a:xfrm>
            <a:off x="0" y="1124744"/>
            <a:ext cx="52920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sz="2600" b="1">
                <a:solidFill>
                  <a:srgbClr val="003366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002060"/>
                </a:solidFill>
              </a:rPr>
              <a:t>Формирование единых требований к диагностическим комплексам 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002060"/>
                </a:solidFill>
              </a:rPr>
              <a:t>Повышение достоверности приборов при обнаружении и классификации повреждений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002060"/>
                </a:solidFill>
              </a:rPr>
              <a:t>Минимизация объемов контрольных шурфов</a:t>
            </a:r>
          </a:p>
        </p:txBody>
      </p:sp>
      <p:cxnSp>
        <p:nvCxnSpPr>
          <p:cNvPr id="130053" name="Прямая соединительная линия 2"/>
          <p:cNvCxnSpPr>
            <a:cxnSpLocks noChangeShapeType="1"/>
          </p:cNvCxnSpPr>
          <p:nvPr/>
        </p:nvCxnSpPr>
        <p:spPr bwMode="auto">
          <a:xfrm flipV="1">
            <a:off x="1963738" y="3816865"/>
            <a:ext cx="0" cy="1263650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0065" name="Надпись 2"/>
          <p:cNvSpPr txBox="1">
            <a:spLocks noChangeArrowheads="1"/>
          </p:cNvSpPr>
          <p:nvPr/>
        </p:nvSpPr>
        <p:spPr bwMode="auto">
          <a:xfrm>
            <a:off x="1998662" y="4809052"/>
            <a:ext cx="228530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 dirty="0">
                <a:solidFill>
                  <a:srgbClr val="002774"/>
                </a:solidFill>
                <a:latin typeface="Arial" pitchFamily="34" charset="0"/>
                <a:ea typeface="MS ??"/>
                <a:cs typeface="MS ??"/>
              </a:rPr>
              <a:t>Допустимая область</a:t>
            </a:r>
            <a:endParaRPr lang="ru-RU" altLang="ru-RU" sz="1050" dirty="0">
              <a:solidFill>
                <a:srgbClr val="002774"/>
              </a:solidFill>
              <a:latin typeface="Arial" pitchFamily="34" charset="0"/>
              <a:ea typeface="MS ??"/>
              <a:cs typeface="MS ??"/>
            </a:endParaRPr>
          </a:p>
        </p:txBody>
      </p:sp>
      <p:sp>
        <p:nvSpPr>
          <p:cNvPr id="130066" name="Надпись 2"/>
          <p:cNvSpPr txBox="1">
            <a:spLocks noChangeArrowheads="1"/>
          </p:cNvSpPr>
          <p:nvPr/>
        </p:nvSpPr>
        <p:spPr bwMode="auto">
          <a:xfrm>
            <a:off x="1997075" y="4178815"/>
            <a:ext cx="3173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002774"/>
                </a:solidFill>
                <a:latin typeface="Arial" pitchFamily="34" charset="0"/>
                <a:ea typeface="MS ??"/>
                <a:cs typeface="MS ??"/>
              </a:rPr>
              <a:t>Потенциально-опасная  область</a:t>
            </a:r>
            <a:endParaRPr lang="ru-RU" altLang="ru-RU" sz="1050">
              <a:solidFill>
                <a:srgbClr val="002774"/>
              </a:solidFill>
              <a:latin typeface="Arial" pitchFamily="34" charset="0"/>
              <a:ea typeface="MS ??"/>
              <a:cs typeface="MS ??"/>
            </a:endParaRPr>
          </a:p>
        </p:txBody>
      </p:sp>
      <p:sp>
        <p:nvSpPr>
          <p:cNvPr id="130067" name="Надпись 2"/>
          <p:cNvSpPr txBox="1">
            <a:spLocks noChangeArrowheads="1"/>
          </p:cNvSpPr>
          <p:nvPr/>
        </p:nvSpPr>
        <p:spPr bwMode="auto">
          <a:xfrm>
            <a:off x="2005013" y="3747015"/>
            <a:ext cx="2963404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 dirty="0">
                <a:solidFill>
                  <a:srgbClr val="002774"/>
                </a:solidFill>
                <a:latin typeface="Arial" pitchFamily="34" charset="0"/>
                <a:ea typeface="MS ??"/>
                <a:cs typeface="MS ??"/>
              </a:rPr>
              <a:t>Аварийно-опасная область</a:t>
            </a:r>
            <a:endParaRPr lang="ru-RU" altLang="ru-RU" sz="1050" dirty="0">
              <a:solidFill>
                <a:srgbClr val="002774"/>
              </a:solidFill>
              <a:latin typeface="Arial" pitchFamily="34" charset="0"/>
              <a:ea typeface="MS ??"/>
              <a:cs typeface="MS ??"/>
            </a:endParaRPr>
          </a:p>
        </p:txBody>
      </p:sp>
      <p:sp>
        <p:nvSpPr>
          <p:cNvPr id="130068" name="TextBox 53"/>
          <p:cNvSpPr txBox="1">
            <a:spLocks noChangeArrowheads="1"/>
          </p:cNvSpPr>
          <p:nvPr/>
        </p:nvSpPr>
        <p:spPr bwMode="auto">
          <a:xfrm>
            <a:off x="1631950" y="2700852"/>
            <a:ext cx="2409825" cy="53816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lang="ru-RU" altLang="ru-RU" sz="1200" dirty="0">
                <a:solidFill>
                  <a:schemeClr val="tx1"/>
                </a:solidFill>
              </a:rPr>
              <a:t> </a:t>
            </a:r>
            <a:r>
              <a:rPr lang="ru-RU" altLang="ru-RU" sz="1200" dirty="0" smtClean="0">
                <a:solidFill>
                  <a:schemeClr val="tx1"/>
                </a:solidFill>
              </a:rPr>
              <a:t>              Области сварного шва</a:t>
            </a:r>
          </a:p>
          <a:p>
            <a:r>
              <a:rPr lang="ru-RU" altLang="ru-RU" sz="5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altLang="ru-RU" sz="1200" dirty="0" smtClean="0">
                <a:solidFill>
                  <a:schemeClr val="tx1"/>
                </a:solidFill>
              </a:rPr>
              <a:t>               Области основного металла </a:t>
            </a:r>
            <a:endParaRPr lang="ru-RU" altLang="ru-RU" sz="1200" dirty="0">
              <a:solidFill>
                <a:schemeClr val="tx1"/>
              </a:solidFill>
            </a:endParaRPr>
          </a:p>
        </p:txBody>
      </p:sp>
      <p:cxnSp>
        <p:nvCxnSpPr>
          <p:cNvPr id="130069" name="Прямая соединительная линия 54"/>
          <p:cNvCxnSpPr>
            <a:cxnSpLocks noChangeShapeType="1"/>
          </p:cNvCxnSpPr>
          <p:nvPr/>
        </p:nvCxnSpPr>
        <p:spPr bwMode="auto">
          <a:xfrm>
            <a:off x="1625600" y="3143130"/>
            <a:ext cx="511175" cy="0"/>
          </a:xfrm>
          <a:prstGeom prst="line">
            <a:avLst/>
          </a:prstGeom>
          <a:noFill/>
          <a:ln w="317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0070" name="Прямая соединительная линия 55"/>
          <p:cNvCxnSpPr>
            <a:cxnSpLocks noChangeShapeType="1"/>
          </p:cNvCxnSpPr>
          <p:nvPr/>
        </p:nvCxnSpPr>
        <p:spPr bwMode="auto">
          <a:xfrm>
            <a:off x="1625600" y="2907227"/>
            <a:ext cx="509588" cy="0"/>
          </a:xfrm>
          <a:prstGeom prst="line">
            <a:avLst/>
          </a:prstGeom>
          <a:noFill/>
          <a:ln w="31750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cxnSp>
        <p:nvCxnSpPr>
          <p:cNvPr id="26" name="Прямая соединительная линия 55"/>
          <p:cNvCxnSpPr>
            <a:cxnSpLocks noChangeShapeType="1"/>
          </p:cNvCxnSpPr>
          <p:nvPr/>
        </p:nvCxnSpPr>
        <p:spPr bwMode="auto">
          <a:xfrm>
            <a:off x="1621760" y="2840562"/>
            <a:ext cx="509588" cy="0"/>
          </a:xfrm>
          <a:prstGeom prst="line">
            <a:avLst/>
          </a:prstGeom>
          <a:noFill/>
          <a:ln w="3175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Прямая соединительная линия 54"/>
          <p:cNvCxnSpPr>
            <a:cxnSpLocks noChangeShapeType="1"/>
          </p:cNvCxnSpPr>
          <p:nvPr/>
        </p:nvCxnSpPr>
        <p:spPr bwMode="auto">
          <a:xfrm>
            <a:off x="1625600" y="3079446"/>
            <a:ext cx="511175" cy="0"/>
          </a:xfrm>
          <a:prstGeom prst="line">
            <a:avLst/>
          </a:prstGeom>
          <a:noFill/>
          <a:ln w="317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" name="Прямая со стрелкой 2"/>
          <p:cNvCxnSpPr/>
          <p:nvPr/>
        </p:nvCxnSpPr>
        <p:spPr bwMode="auto">
          <a:xfrm flipV="1">
            <a:off x="1403648" y="4809052"/>
            <a:ext cx="0" cy="636172"/>
          </a:xfrm>
          <a:prstGeom prst="straightConnector1">
            <a:avLst/>
          </a:prstGeom>
          <a:noFill/>
          <a:ln w="38100" cap="flat" cmpd="sng" algn="ctr">
            <a:solidFill>
              <a:srgbClr val="002774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2" name="Прямая со стрелкой 31"/>
          <p:cNvCxnSpPr/>
          <p:nvPr/>
        </p:nvCxnSpPr>
        <p:spPr bwMode="auto">
          <a:xfrm flipV="1">
            <a:off x="1331640" y="4591614"/>
            <a:ext cx="0" cy="853610"/>
          </a:xfrm>
          <a:prstGeom prst="straightConnector1">
            <a:avLst/>
          </a:prstGeom>
          <a:noFill/>
          <a:ln w="38100" cap="flat" cmpd="sng" algn="ctr">
            <a:solidFill>
              <a:srgbClr val="002774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8524" y="5517568"/>
            <a:ext cx="4419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Нижняя граница допустимых  размеров повреждений определяет минимальные требования к </a:t>
            </a:r>
            <a:r>
              <a:rPr lang="ru-RU" sz="1200" b="1" dirty="0">
                <a:solidFill>
                  <a:srgbClr val="002060"/>
                </a:solidFill>
              </a:rPr>
              <a:t>средствами </a:t>
            </a:r>
            <a:r>
              <a:rPr lang="ru-RU" sz="1200" b="1" dirty="0" smtClean="0">
                <a:solidFill>
                  <a:srgbClr val="002060"/>
                </a:solidFill>
              </a:rPr>
              <a:t>контроля основного металла и областей сварных соединений труб</a:t>
            </a:r>
          </a:p>
        </p:txBody>
      </p:sp>
      <p:sp>
        <p:nvSpPr>
          <p:cNvPr id="4" name="Стрелка вправо 3"/>
          <p:cNvSpPr/>
          <p:nvPr/>
        </p:nvSpPr>
        <p:spPr bwMode="auto">
          <a:xfrm>
            <a:off x="4587876" y="2988628"/>
            <a:ext cx="893986" cy="1205547"/>
          </a:xfrm>
          <a:prstGeom prst="rightArrow">
            <a:avLst/>
          </a:prstGeom>
          <a:solidFill>
            <a:srgbClr val="002774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endParaRPr lang="ru-RU" sz="1700" b="0">
              <a:solidFill>
                <a:schemeClr val="bg1"/>
              </a:solidFill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9"/>
          <a:stretch>
            <a:fillRect/>
          </a:stretch>
        </p:blipFill>
        <p:spPr bwMode="auto">
          <a:xfrm>
            <a:off x="4788024" y="4891980"/>
            <a:ext cx="1408844" cy="985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8224" y="4468062"/>
            <a:ext cx="1241424" cy="1100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37" name="Изображение 3" descr="DSC05869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3142" y="3816865"/>
            <a:ext cx="1454721" cy="96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Дефектоскопы поперечного намагничивания серии ДМТП (TFI)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559" y="5373216"/>
            <a:ext cx="34369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4074700549"/>
              </p:ext>
            </p:extLst>
          </p:nvPr>
        </p:nvGraphicFramePr>
        <p:xfrm>
          <a:off x="116963" y="2420888"/>
          <a:ext cx="4700354" cy="3088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543357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1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43" name="Заголовок 2"/>
          <p:cNvSpPr txBox="1">
            <a:spLocks/>
          </p:cNvSpPr>
          <p:nvPr/>
        </p:nvSpPr>
        <p:spPr>
          <a:xfrm>
            <a:off x="2048074" y="404664"/>
            <a:ext cx="7204446" cy="532978"/>
          </a:xfrm>
          <a:prstGeom prst="rect">
            <a:avLst/>
          </a:prstGeom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+mj-lt"/>
                <a:ea typeface="Arial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 Narrow" pitchFamily="34" charset="0"/>
                <a:ea typeface="Arial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 Narrow" pitchFamily="34" charset="0"/>
                <a:ea typeface="Arial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 Narrow" pitchFamily="34" charset="0"/>
                <a:ea typeface="Arial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 Narrow" pitchFamily="34" charset="0"/>
                <a:ea typeface="Arial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altLang="ru-RU" sz="2400" kern="0" dirty="0">
                <a:ea typeface="MS PGothic" pitchFamily="34" charset="-128"/>
                <a:cs typeface="Arial" charset="0"/>
              </a:rPr>
              <a:t>О</a:t>
            </a:r>
            <a:r>
              <a:rPr lang="ru-RU" altLang="ru-RU" sz="2400" kern="0" dirty="0" smtClean="0">
                <a:ea typeface="MS PGothic" pitchFamily="34" charset="-128"/>
                <a:cs typeface="Arial" charset="0"/>
              </a:rPr>
              <a:t>боснование </a:t>
            </a:r>
            <a:r>
              <a:rPr lang="ru-RU" altLang="ru-RU" sz="2400" kern="0" dirty="0">
                <a:ea typeface="MS PGothic" pitchFamily="34" charset="-128"/>
                <a:cs typeface="Arial" charset="0"/>
              </a:rPr>
              <a:t>периодичности контроля </a:t>
            </a:r>
            <a:r>
              <a:rPr lang="ru-RU" altLang="ru-RU" sz="2400" kern="0" dirty="0" smtClean="0">
                <a:ea typeface="MS PGothic" pitchFamily="34" charset="-128"/>
                <a:cs typeface="Arial" charset="0"/>
              </a:rPr>
              <a:t>и срока </a:t>
            </a:r>
            <a:r>
              <a:rPr lang="ru-RU" altLang="ru-RU" sz="2400" kern="0" dirty="0">
                <a:ea typeface="MS PGothic" pitchFamily="34" charset="-128"/>
                <a:cs typeface="Arial" charset="0"/>
              </a:rPr>
              <a:t>безопасной эксплуатации труб </a:t>
            </a:r>
            <a:r>
              <a:rPr lang="ru-RU" altLang="ru-RU" sz="2400" kern="0" dirty="0" smtClean="0">
                <a:ea typeface="MS PGothic" pitchFamily="34" charset="-128"/>
                <a:cs typeface="Arial" charset="0"/>
              </a:rPr>
              <a:t>с КРН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0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84" r="8610" b="3404"/>
          <a:stretch/>
        </p:blipFill>
        <p:spPr>
          <a:xfrm>
            <a:off x="187523" y="1052736"/>
            <a:ext cx="8848973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29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-36512" y="1124744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pic>
        <p:nvPicPr>
          <p:cNvPr id="13" name="Picture 14" descr="DB107_отверстия и пропил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90"/>
          <a:stretch>
            <a:fillRect/>
          </a:stretch>
        </p:blipFill>
        <p:spPr bwMode="auto">
          <a:xfrm>
            <a:off x="7524328" y="1484784"/>
            <a:ext cx="1295822" cy="103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DB107_ТОМО_отверстия и пропил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59"/>
          <a:stretch>
            <a:fillRect/>
          </a:stretch>
        </p:blipFill>
        <p:spPr bwMode="auto">
          <a:xfrm>
            <a:off x="6505554" y="3708995"/>
            <a:ext cx="125692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Прямоугольник 47"/>
          <p:cNvSpPr>
            <a:spLocks noChangeArrowheads="1"/>
          </p:cNvSpPr>
          <p:nvPr/>
        </p:nvSpPr>
        <p:spPr bwMode="auto">
          <a:xfrm>
            <a:off x="2034480" y="149731"/>
            <a:ext cx="685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1" lang="ru-RU" sz="2400" b="0" kern="0" dirty="0">
                <a:solidFill>
                  <a:schemeClr val="bg1"/>
                </a:solidFill>
                <a:latin typeface="+mj-lt"/>
                <a:ea typeface="MS PGothic" pitchFamily="34" charset="-128"/>
              </a:rPr>
              <a:t>Оценка размеров стресс-коррозионных повреждений магистральных газопроводов</a:t>
            </a:r>
          </a:p>
        </p:txBody>
      </p:sp>
      <p:pic>
        <p:nvPicPr>
          <p:cNvPr id="21508" name="Picture 6" descr="O:\018000700\6. Конференции и семинары\Встреча с КОГАЗ\2017\IMG_456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2" t="10573" r="9702"/>
          <a:stretch>
            <a:fillRect/>
          </a:stretch>
        </p:blipFill>
        <p:spPr bwMode="auto">
          <a:xfrm>
            <a:off x="6629549" y="1140693"/>
            <a:ext cx="1542690" cy="11406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\\Data\market\Фотографии на сайт, перечень приборов\Приборы\А1550 Introvisor\от дизайнера\A1550_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92896"/>
            <a:ext cx="211200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657" y="4744685"/>
            <a:ext cx="1231943" cy="149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200" y="4780558"/>
            <a:ext cx="13001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-36512" y="1052736"/>
            <a:ext cx="6624736" cy="507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800" dirty="0" smtClean="0"/>
              <a:t>НИР «Разработка Методов и апробация технологий проведения неразрушающего контроля труб для оценки условных размеров стресс-коррозионных дефектов при диагностическом обследовании МГ»</a:t>
            </a: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ru-RU" altLang="ru-RU" sz="1800" b="0" dirty="0" smtClean="0"/>
              <a:t>Развитие требований к ручным (штатным) средствам НК для оценки размеров стресс-коррозионных повреждений</a:t>
            </a: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ru-RU" altLang="ru-RU" sz="1800" b="0" dirty="0" smtClean="0"/>
              <a:t>Создание новых и развитие существующих приборов, предназначенных для измерительного контроля стресс-коррозионных повреждений</a:t>
            </a: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ru-RU" altLang="ru-RU" sz="1800" b="0" dirty="0" smtClean="0"/>
              <a:t>Разработка методов, устанавливающих взаимосвязь формы и глубины стресс-коррозионных трещин</a:t>
            </a: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ru-RU" altLang="ru-RU" sz="1800" b="0" dirty="0" smtClean="0"/>
              <a:t>Комплексное применение приборов, основанных на различных принципах, для минимизации ошибки</a:t>
            </a:r>
            <a:endParaRPr lang="ru-RU" altLang="ru-RU" sz="1800" b="0" dirty="0"/>
          </a:p>
          <a:p>
            <a:pPr eaLnBrk="1" hangingPunct="1"/>
            <a:r>
              <a:rPr lang="ru-RU" altLang="ru-RU" sz="1800" dirty="0" smtClean="0"/>
              <a:t>Результаты: 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altLang="ru-RU" sz="1800" dirty="0" smtClean="0"/>
              <a:t>Р </a:t>
            </a:r>
            <a:r>
              <a:rPr lang="ru-RU" altLang="ru-RU" sz="1800" dirty="0"/>
              <a:t>Газпром «Магистральные газопроводы. Методика оценки условных размеров дефектов КРН с применением комплекса средств неразрушающего контроля труб»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altLang="ru-RU" sz="1800" dirty="0"/>
              <a:t>Т</a:t>
            </a:r>
            <a:r>
              <a:rPr lang="ru-RU" altLang="ru-RU" sz="1800" dirty="0" smtClean="0"/>
              <a:t>ехнические </a:t>
            </a:r>
            <a:r>
              <a:rPr lang="ru-RU" altLang="ru-RU" sz="1800" dirty="0"/>
              <a:t>решения, охраняемые патентным правом</a:t>
            </a:r>
          </a:p>
        </p:txBody>
      </p:sp>
      <p:sp>
        <p:nvSpPr>
          <p:cNvPr id="16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5" name="Рисунок 34" descr="SAFT#00.bmp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573016"/>
            <a:ext cx="1279703" cy="946903"/>
          </a:xfrm>
          <a:prstGeom prst="rect">
            <a:avLst/>
          </a:prstGeom>
          <a:noFill/>
          <a:effectLst>
            <a:outerShdw blurRad="254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588180"/>
      </p:ext>
    </p:extLst>
  </p:cSld>
  <p:clrMapOvr>
    <a:masterClrMapping/>
  </p:clrMapOvr>
  <p:transition xmlns:p14="http://schemas.microsoft.com/office/powerpoint/2010/main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2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223233" name="Название 1"/>
          <p:cNvSpPr>
            <a:spLocks noGrp="1"/>
          </p:cNvSpPr>
          <p:nvPr>
            <p:ph type="title"/>
          </p:nvPr>
        </p:nvSpPr>
        <p:spPr>
          <a:xfrm>
            <a:off x="2159000" y="-99392"/>
            <a:ext cx="6985000" cy="1009650"/>
          </a:xfrm>
        </p:spPr>
        <p:txBody>
          <a:bodyPr/>
          <a:lstStyle/>
          <a:p>
            <a:r>
              <a:rPr lang="ru-RU" altLang="ru-RU" sz="2400" dirty="0" smtClean="0">
                <a:cs typeface="Arial" pitchFamily="34" charset="0"/>
              </a:rPr>
              <a:t>Переработка комплекса нормативной документации в области УТСЦ ПО в части ТТ КС</a:t>
            </a:r>
          </a:p>
        </p:txBody>
      </p:sp>
      <p:pic>
        <p:nvPicPr>
          <p:cNvPr id="223236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23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3" y="1211263"/>
            <a:ext cx="7442200" cy="502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>
            <a:spLocks noChangeArrowheads="1"/>
          </p:cNvSpPr>
          <p:nvPr/>
        </p:nvSpPr>
        <p:spPr bwMode="auto">
          <a:xfrm>
            <a:off x="971600" y="1340768"/>
            <a:ext cx="6743700" cy="6953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2020A6"/>
              </a:gs>
              <a:gs pos="20000">
                <a:srgbClr val="2222A3"/>
              </a:gs>
              <a:gs pos="100000">
                <a:srgbClr val="18187C"/>
              </a:gs>
            </a:gsLst>
            <a:lin ang="5400000"/>
          </a:gra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 dirty="0">
                <a:solidFill>
                  <a:srgbClr val="FFFFFF"/>
                </a:solidFill>
              </a:rPr>
              <a:t>Структура, общие принципы процесса управления техническим состоянием и целостностью площадных объектов в части технологических трубопроводов компрессорных станций. Анализ эффективности технических решений и выявление узких мест </a:t>
            </a:r>
            <a:endParaRPr kumimoji="0" lang="ru-RU" altLang="ru-RU" sz="1200" b="1" dirty="0"/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990600" y="2132856"/>
            <a:ext cx="5651500" cy="7461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2020A6"/>
              </a:gs>
              <a:gs pos="20000">
                <a:srgbClr val="2222A3"/>
              </a:gs>
              <a:gs pos="100000">
                <a:srgbClr val="18187C"/>
              </a:gs>
            </a:gsLst>
            <a:lin ang="5400000"/>
          </a:gra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 dirty="0">
                <a:solidFill>
                  <a:srgbClr val="FFFFFF"/>
                </a:solidFill>
              </a:rPr>
              <a:t>Р Газпром «Инструкция по формированию, корректировке и оценке эффективности выполнения программ технического диагностирования и ремонта технологических трубопроводов компрессорных станций» </a:t>
            </a:r>
            <a:endParaRPr kumimoji="0" lang="ru-RU" altLang="ru-RU" sz="1200" b="1" dirty="0"/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4826000" y="3051175"/>
            <a:ext cx="3479800" cy="746125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 dirty="0">
                <a:solidFill>
                  <a:srgbClr val="FFFFFF"/>
                </a:solidFill>
              </a:rPr>
              <a:t>СТО Газпром «Методика оценки работоспособности и назначения методов ремонта технологических трубопроводов компрессорных станций» </a:t>
            </a:r>
            <a:endParaRPr kumimoji="0" lang="ru-RU" altLang="ru-RU" sz="1200" b="1" dirty="0"/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4067944" y="3902075"/>
            <a:ext cx="3168352" cy="1038225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 dirty="0">
                <a:solidFill>
                  <a:srgbClr val="FFFFFF"/>
                </a:solidFill>
              </a:rPr>
              <a:t>Р Газпром «Технические требования к автоматизированным диагностическим комплексам для технического диагностирования технологических трубопроводов компрессорных станций » </a:t>
            </a:r>
            <a:endParaRPr kumimoji="0" lang="ru-RU" altLang="ru-RU" sz="1200" b="1" dirty="0"/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356668" y="3889375"/>
            <a:ext cx="2567260" cy="1038225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 dirty="0">
                <a:solidFill>
                  <a:srgbClr val="FFFFFF"/>
                </a:solidFill>
              </a:rPr>
              <a:t>Р Газпром «Инструкция по прогнозированию ожидаемых скоростей развития дефектов и назначению сроков технического диагностирования ТТ КС» </a:t>
            </a:r>
            <a:endParaRPr kumimoji="0" lang="ru-RU" altLang="ru-RU" sz="1200" b="1" dirty="0"/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731913" y="5123284"/>
            <a:ext cx="2570087" cy="11049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 dirty="0">
                <a:solidFill>
                  <a:srgbClr val="FFFFFF"/>
                </a:solidFill>
              </a:rPr>
              <a:t>Критерии и параметры оптимального планирования мероприятий технического диагностирования и ремонта ТТ КС с учетом технических и ресурсных ограничений </a:t>
            </a:r>
            <a:endParaRPr kumimoji="0" lang="ru-RU" altLang="ru-RU" sz="1200" b="1" dirty="0"/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3454400" y="5110584"/>
            <a:ext cx="2374900" cy="11049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 dirty="0">
                <a:solidFill>
                  <a:srgbClr val="FFFFFF"/>
                </a:solidFill>
              </a:rPr>
              <a:t>Р Газпром «Методика расчета показателей надежности технологических трубопроводов компрессорных станций»</a:t>
            </a:r>
            <a:endParaRPr kumimoji="0" lang="ru-RU" altLang="ru-RU" sz="1200" b="1" dirty="0"/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5930899" y="5123284"/>
            <a:ext cx="2443163" cy="11049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sz="1200" b="1">
                <a:solidFill>
                  <a:srgbClr val="FFFFFF"/>
                </a:solidFill>
              </a:rPr>
              <a:t>Р Газпром «Методика расчета показателей технического состояния технологических трубопроводов компрессорных станций »</a:t>
            </a:r>
            <a:endParaRPr kumimoji="0" lang="ru-RU" altLang="ru-RU" sz="1200" b="1"/>
          </a:p>
        </p:txBody>
      </p:sp>
      <p:sp>
        <p:nvSpPr>
          <p:cNvPr id="223246" name="Пятиугольник 2"/>
          <p:cNvSpPr>
            <a:spLocks noChangeArrowheads="1"/>
          </p:cNvSpPr>
          <p:nvPr/>
        </p:nvSpPr>
        <p:spPr bwMode="auto">
          <a:xfrm>
            <a:off x="324272" y="4797152"/>
            <a:ext cx="1295400" cy="431800"/>
          </a:xfrm>
          <a:prstGeom prst="homePlate">
            <a:avLst>
              <a:gd name="adj" fmla="val 50000"/>
            </a:avLst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kumimoji="0" lang="ru-RU" altLang="ru-RU"/>
              <a:t>2019 год</a:t>
            </a:r>
          </a:p>
        </p:txBody>
      </p:sp>
      <p:sp>
        <p:nvSpPr>
          <p:cNvPr id="223247" name="Пятиугольник 15"/>
          <p:cNvSpPr>
            <a:spLocks noChangeArrowheads="1"/>
          </p:cNvSpPr>
          <p:nvPr/>
        </p:nvSpPr>
        <p:spPr bwMode="auto">
          <a:xfrm>
            <a:off x="252264" y="2921000"/>
            <a:ext cx="1295400" cy="431800"/>
          </a:xfrm>
          <a:prstGeom prst="homePlate">
            <a:avLst>
              <a:gd name="adj" fmla="val 50000"/>
            </a:avLst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kumimoji="0" lang="ru-RU" altLang="ru-RU"/>
              <a:t>2018 год</a:t>
            </a:r>
          </a:p>
        </p:txBody>
      </p:sp>
      <p:sp>
        <p:nvSpPr>
          <p:cNvPr id="223248" name="Пятиугольник 16"/>
          <p:cNvSpPr>
            <a:spLocks noChangeArrowheads="1"/>
          </p:cNvSpPr>
          <p:nvPr/>
        </p:nvSpPr>
        <p:spPr bwMode="auto">
          <a:xfrm>
            <a:off x="252264" y="980728"/>
            <a:ext cx="1295400" cy="431800"/>
          </a:xfrm>
          <a:prstGeom prst="homePlate">
            <a:avLst>
              <a:gd name="adj" fmla="val 50000"/>
            </a:avLst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kumimoji="0" lang="ru-RU" altLang="ru-RU"/>
              <a:t>2017 год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0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27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47"/>
          <p:cNvSpPr>
            <a:spLocks noChangeArrowheads="1"/>
          </p:cNvSpPr>
          <p:nvPr/>
        </p:nvSpPr>
        <p:spPr bwMode="auto">
          <a:xfrm>
            <a:off x="2034480" y="116632"/>
            <a:ext cx="685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1" lang="ru-RU" sz="2400" b="0" kern="0" dirty="0" smtClean="0">
                <a:solidFill>
                  <a:schemeClr val="bg1"/>
                </a:solidFill>
                <a:latin typeface="+mj-lt"/>
                <a:ea typeface="MS PGothic" pitchFamily="34" charset="-128"/>
              </a:rPr>
              <a:t>Автономные роботизированные диагностические комплексы для внутритрубного контроля объектов ГТС</a:t>
            </a:r>
            <a:endParaRPr kumimoji="1" lang="ru-RU" sz="2400" b="0" kern="0" dirty="0">
              <a:solidFill>
                <a:schemeClr val="bg1"/>
              </a:solidFill>
              <a:latin typeface="+mj-lt"/>
              <a:ea typeface="MS PGothic" pitchFamily="34" charset="-128"/>
            </a:endParaRPr>
          </a:p>
        </p:txBody>
      </p:sp>
      <p:pic>
        <p:nvPicPr>
          <p:cNvPr id="10" name="Изображение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7" y="1735705"/>
            <a:ext cx="2386360" cy="147727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Изображение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51159">
            <a:off x="129594" y="4083462"/>
            <a:ext cx="2072640" cy="225552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0" y="1067465"/>
            <a:ext cx="5913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altLang="ru-RU" b="1" dirty="0" smtClean="0"/>
              <a:t>Автономный </a:t>
            </a:r>
            <a:r>
              <a:rPr lang="ru-RU" altLang="ru-RU" b="1" smtClean="0"/>
              <a:t>роботизированный сканер-дефектоскоп А2072</a:t>
            </a:r>
            <a:endParaRPr lang="ru-RU" alt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597" y="3678559"/>
            <a:ext cx="785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/>
              <a:t>Автономный роботизированный сканер-дефектоскоп А2077 </a:t>
            </a:r>
            <a:r>
              <a:rPr lang="ru-RU" altLang="ru-RU" sz="1600" dirty="0" smtClean="0"/>
              <a:t>(</a:t>
            </a:r>
            <a:r>
              <a:rPr lang="ru-RU" altLang="ru-RU" sz="1600" u="sng" dirty="0" smtClean="0"/>
              <a:t>внедрение в 2021 году</a:t>
            </a:r>
            <a:r>
              <a:rPr lang="ru-RU" altLang="ru-RU" sz="1600" dirty="0" smtClean="0"/>
              <a:t>)</a:t>
            </a:r>
            <a:endParaRPr lang="ru-RU" alt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12128" y="1340768"/>
            <a:ext cx="663187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Объекты контроля          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сложные по пространственной конфигурации трубопроводы (технологические трубопроводы КС, узлы подключения, перемычки трубопроводов)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Элементы контроля        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основной металл деталей (трубы, отводы, тройниковые соединения), сварные соединения</a:t>
            </a:r>
            <a:r>
              <a:rPr lang="en-US" altLang="ru-RU" sz="1400" dirty="0" smtClean="0"/>
              <a:t>*</a:t>
            </a:r>
            <a:r>
              <a:rPr lang="ru-RU" altLang="ru-RU" sz="1400" dirty="0" smtClean="0"/>
              <a:t> (</a:t>
            </a:r>
            <a:r>
              <a:rPr lang="ru-RU" altLang="ru-RU" sz="1400" u="sng" dirty="0" smtClean="0"/>
              <a:t>внедрение в 2018 году</a:t>
            </a:r>
            <a:r>
              <a:rPr lang="ru-RU" altLang="ru-RU" sz="1400" dirty="0" smtClean="0"/>
              <a:t>)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Виды контроля                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оптический, ультразвуковой, </a:t>
            </a:r>
            <a:r>
              <a:rPr lang="ru-RU" altLang="ru-RU" sz="1400" dirty="0" err="1" smtClean="0"/>
              <a:t>профилеметрия</a:t>
            </a:r>
            <a:r>
              <a:rPr lang="ru-RU" altLang="ru-RU" sz="1400" dirty="0" smtClean="0"/>
              <a:t>, контроль адгезии изоляционного покрытия, контроль пространственного положения трубопровода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Чувствительность            </a:t>
            </a:r>
            <a:r>
              <a:rPr lang="mr-IN" altLang="ru-RU" sz="1400" dirty="0"/>
              <a:t>–</a:t>
            </a:r>
            <a:r>
              <a:rPr lang="ru-RU" altLang="ru-RU" sz="1400" dirty="0"/>
              <a:t> </a:t>
            </a:r>
            <a:r>
              <a:rPr lang="ru-RU" altLang="ru-RU" sz="1400" dirty="0" smtClean="0"/>
              <a:t>обнаружение дефектов высотой свыше 10</a:t>
            </a:r>
            <a:r>
              <a:rPr lang="en-US" altLang="ru-RU" sz="1400" dirty="0" smtClean="0"/>
              <a:t>% </a:t>
            </a:r>
            <a:r>
              <a:rPr lang="ru-RU" altLang="ru-RU" sz="1400" dirty="0" smtClean="0"/>
              <a:t>от толщины стенки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Протяженность контроля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до 1000 п.м. в одном направлении</a:t>
            </a:r>
            <a:endParaRPr lang="ru-RU" alt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12128" y="3980671"/>
            <a:ext cx="663187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Объекты контроля          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локальные участки МГ, не подлежащие обследованию с применением традиционных средств ВТД, движущихся в потоке транспортируемого продукта (переходы через водные преграды, переходы через а/д и ж/д, газопроводы отводы)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Элементы контроля        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основной металл деталей (трубы, отводы), сварные соединения</a:t>
            </a:r>
            <a:r>
              <a:rPr lang="en-US" altLang="ru-RU" sz="1400" dirty="0" smtClean="0"/>
              <a:t>*</a:t>
            </a:r>
            <a:r>
              <a:rPr lang="ru-RU" altLang="ru-RU" sz="1400" dirty="0" smtClean="0"/>
              <a:t> 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Виды контроля                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оптический, ультразвуковой, </a:t>
            </a:r>
            <a:r>
              <a:rPr lang="ru-RU" altLang="ru-RU" sz="1400" dirty="0" err="1" smtClean="0"/>
              <a:t>профилеметрия</a:t>
            </a:r>
            <a:r>
              <a:rPr lang="ru-RU" altLang="ru-RU" sz="1400" dirty="0" smtClean="0"/>
              <a:t>, контроль адгезии изоляционного покрытия, </a:t>
            </a:r>
            <a:r>
              <a:rPr lang="ru-RU" altLang="ru-RU" sz="1400" dirty="0"/>
              <a:t>контроль пространственного положения </a:t>
            </a:r>
            <a:r>
              <a:rPr lang="ru-RU" altLang="ru-RU" sz="1400" dirty="0" smtClean="0"/>
              <a:t>трубопровода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Чувствительность            </a:t>
            </a:r>
            <a:r>
              <a:rPr lang="mr-IN" altLang="ru-RU" sz="1400" dirty="0"/>
              <a:t>–</a:t>
            </a:r>
            <a:r>
              <a:rPr lang="ru-RU" altLang="ru-RU" sz="1400" dirty="0"/>
              <a:t> </a:t>
            </a:r>
            <a:r>
              <a:rPr lang="ru-RU" altLang="ru-RU" sz="1400" dirty="0" smtClean="0"/>
              <a:t>обнаружение </a:t>
            </a:r>
            <a:r>
              <a:rPr lang="ru-RU" altLang="ru-RU" sz="1400" dirty="0"/>
              <a:t>дефектов высотой свыше 10</a:t>
            </a:r>
            <a:r>
              <a:rPr lang="en-US" altLang="ru-RU" sz="1400" dirty="0"/>
              <a:t>% </a:t>
            </a:r>
            <a:r>
              <a:rPr lang="ru-RU" altLang="ru-RU" sz="1400" dirty="0"/>
              <a:t>от толщины </a:t>
            </a:r>
            <a:r>
              <a:rPr lang="ru-RU" altLang="ru-RU" sz="1400" dirty="0" smtClean="0"/>
              <a:t>стенки</a:t>
            </a:r>
          </a:p>
          <a:p>
            <a:pPr marL="1870075" indent="-1870075">
              <a:spcBef>
                <a:spcPts val="300"/>
              </a:spcBef>
            </a:pPr>
            <a:r>
              <a:rPr lang="ru-RU" altLang="ru-RU" sz="1400" dirty="0" smtClean="0"/>
              <a:t>Протяженность контроля </a:t>
            </a:r>
            <a:r>
              <a:rPr lang="mr-IN" altLang="ru-RU" sz="1400" dirty="0" smtClean="0"/>
              <a:t>–</a:t>
            </a:r>
            <a:r>
              <a:rPr lang="ru-RU" altLang="ru-RU" sz="1400" dirty="0" smtClean="0"/>
              <a:t> до 3000 п.м. в одном направлении</a:t>
            </a:r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2170340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46269"/>
            <a:ext cx="1557990" cy="19969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1858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046288" y="185738"/>
            <a:ext cx="7097712" cy="760412"/>
          </a:xfrm>
        </p:spPr>
        <p:txBody>
          <a:bodyPr/>
          <a:lstStyle/>
          <a:p>
            <a:r>
              <a:rPr lang="ru-RU" altLang="ru-RU" sz="2400" dirty="0" smtClean="0"/>
              <a:t>Перспективы внедрения интеллектуальных систем как элемента СУТСЦ ГТС</a:t>
            </a:r>
            <a:endParaRPr lang="ru-RU" alt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1052736"/>
            <a:ext cx="78123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2774"/>
                </a:solidFill>
                <a:ea typeface="MS Mincho" pitchFamily="49" charset="-128"/>
              </a:rPr>
              <a:t>Цель работы – повышение эффективности технического диагностирования </a:t>
            </a:r>
            <a:r>
              <a:rPr lang="ru-RU" altLang="ru-RU" b="1" dirty="0" smtClean="0">
                <a:solidFill>
                  <a:srgbClr val="002774"/>
                </a:solidFill>
                <a:ea typeface="MS Mincho" pitchFamily="49" charset="-128"/>
              </a:rPr>
              <a:t>с </a:t>
            </a:r>
            <a:r>
              <a:rPr lang="ru-RU" altLang="ru-RU" b="1" dirty="0">
                <a:solidFill>
                  <a:srgbClr val="002774"/>
                </a:solidFill>
                <a:ea typeface="MS Mincho" pitchFamily="49" charset="-128"/>
              </a:rPr>
              <a:t>применением </a:t>
            </a:r>
            <a:r>
              <a:rPr lang="ru-RU" altLang="ru-RU" b="1" dirty="0" smtClean="0">
                <a:solidFill>
                  <a:srgbClr val="002774"/>
                </a:solidFill>
                <a:ea typeface="MS Mincho" pitchFamily="49" charset="-128"/>
              </a:rPr>
              <a:t>диагностических </a:t>
            </a:r>
            <a:r>
              <a:rPr lang="ru-RU" altLang="ru-RU" b="1" dirty="0">
                <a:solidFill>
                  <a:srgbClr val="002774"/>
                </a:solidFill>
                <a:ea typeface="MS Mincho" pitchFamily="49" charset="-128"/>
              </a:rPr>
              <a:t>комплексов за счет автоматизации процессов накопления, обработки, верификации, анализа и прогнозирования данных о техническом состоянии элементов ГТС 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426" y="2808007"/>
            <a:ext cx="1532022" cy="2160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4743" y="1359809"/>
            <a:ext cx="1525671" cy="20691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4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336863" y="2253066"/>
            <a:ext cx="6611401" cy="554941"/>
          </a:xfrm>
          <a:prstGeom prst="round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363538"/>
            <a:r>
              <a:rPr lang="ru-RU" sz="1600" b="1" dirty="0" smtClean="0">
                <a:solidFill>
                  <a:srgbClr val="002F8E"/>
                </a:solidFill>
                <a:cs typeface="Arial" panose="020B0604020202020204" pitchFamily="34" charset="0"/>
              </a:rPr>
              <a:t>Требования к </a:t>
            </a:r>
            <a:r>
              <a:rPr lang="ru-RU" sz="1600" b="1" dirty="0">
                <a:solidFill>
                  <a:srgbClr val="002F8E"/>
                </a:solidFill>
                <a:cs typeface="Arial" panose="020B0604020202020204" pitchFamily="34" charset="0"/>
              </a:rPr>
              <a:t>интеллектуальной системе </a:t>
            </a:r>
            <a:r>
              <a:rPr lang="ru-RU" sz="1600" b="1" dirty="0" smtClean="0">
                <a:solidFill>
                  <a:srgbClr val="002F8E"/>
                </a:solidFill>
                <a:cs typeface="Arial" panose="020B0604020202020204" pitchFamily="34" charset="0"/>
              </a:rPr>
              <a:t>сопровождения ТД</a:t>
            </a: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351871" y="2852936"/>
            <a:ext cx="6393165" cy="765008"/>
          </a:xfrm>
          <a:prstGeom prst="round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363538"/>
            <a:r>
              <a:rPr lang="ru-RU" sz="1600" b="1" dirty="0" smtClean="0">
                <a:solidFill>
                  <a:srgbClr val="002774"/>
                </a:solidFill>
              </a:rPr>
              <a:t>Модуль </a:t>
            </a:r>
            <a:r>
              <a:rPr lang="ru-RU" sz="1600" b="1" dirty="0">
                <a:solidFill>
                  <a:srgbClr val="002774"/>
                </a:solidFill>
              </a:rPr>
              <a:t>сбора, хранения, архивирования и </a:t>
            </a:r>
            <a:r>
              <a:rPr lang="ru-RU" sz="1600" b="1" dirty="0">
                <a:solidFill>
                  <a:srgbClr val="002F8E"/>
                </a:solidFill>
              </a:rPr>
              <a:t>первичной</a:t>
            </a:r>
            <a:r>
              <a:rPr lang="ru-RU" sz="1600" b="1" dirty="0">
                <a:solidFill>
                  <a:srgbClr val="002774"/>
                </a:solidFill>
              </a:rPr>
              <a:t> </a:t>
            </a:r>
            <a:r>
              <a:rPr lang="ru-RU" sz="1600" b="1" dirty="0" smtClean="0">
                <a:solidFill>
                  <a:srgbClr val="002774"/>
                </a:solidFill>
              </a:rPr>
              <a:t>обработки</a:t>
            </a:r>
          </a:p>
          <a:p>
            <a:pPr indent="363538"/>
            <a:r>
              <a:rPr lang="ru-RU" sz="1600" b="1" dirty="0" smtClean="0">
                <a:solidFill>
                  <a:srgbClr val="002774"/>
                </a:solidFill>
              </a:rPr>
              <a:t>данных ТД</a:t>
            </a: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395536" y="4419248"/>
            <a:ext cx="5948321" cy="953968"/>
          </a:xfrm>
          <a:prstGeom prst="round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361950"/>
            <a:r>
              <a:rPr lang="ru-RU" sz="1600" b="1" dirty="0" smtClean="0">
                <a:solidFill>
                  <a:srgbClr val="002774"/>
                </a:solidFill>
              </a:rPr>
              <a:t>Модуль </a:t>
            </a:r>
            <a:r>
              <a:rPr lang="ru-RU" sz="1600" b="1" dirty="0">
                <a:solidFill>
                  <a:srgbClr val="002774"/>
                </a:solidFill>
              </a:rPr>
              <a:t>автоматической верификации, оценки качества данных </a:t>
            </a:r>
            <a:r>
              <a:rPr lang="ru-RU" sz="1600" b="1" dirty="0" smtClean="0">
                <a:solidFill>
                  <a:srgbClr val="002774"/>
                </a:solidFill>
              </a:rPr>
              <a:t>ТД АДК, </a:t>
            </a:r>
            <a:r>
              <a:rPr lang="ru-RU" sz="1600" b="1" dirty="0">
                <a:solidFill>
                  <a:srgbClr val="002774"/>
                </a:solidFill>
              </a:rPr>
              <a:t>прогнозирования коррозионного и стресс-коррозионного </a:t>
            </a:r>
            <a:r>
              <a:rPr lang="ru-RU" sz="1600" b="1" dirty="0" smtClean="0">
                <a:solidFill>
                  <a:srgbClr val="002774"/>
                </a:solidFill>
              </a:rPr>
              <a:t>состояния</a:t>
            </a: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385407" y="5373216"/>
            <a:ext cx="5626753" cy="936104"/>
          </a:xfrm>
          <a:prstGeom prst="round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363538"/>
            <a:r>
              <a:rPr lang="ru-RU" sz="1600" b="1" dirty="0" smtClean="0">
                <a:solidFill>
                  <a:srgbClr val="002774"/>
                </a:solidFill>
              </a:rPr>
              <a:t>Интеграция различных видов АДК в интеллектуальную</a:t>
            </a:r>
          </a:p>
          <a:p>
            <a:pPr indent="363538"/>
            <a:r>
              <a:rPr lang="ru-RU" sz="1600" b="1" dirty="0" smtClean="0">
                <a:solidFill>
                  <a:srgbClr val="002774"/>
                </a:solidFill>
              </a:rPr>
              <a:t>систему  сопровождения технического диагностирования</a:t>
            </a:r>
          </a:p>
          <a:p>
            <a:pPr indent="363538"/>
            <a:r>
              <a:rPr lang="ru-RU" sz="1600" b="1" dirty="0" smtClean="0">
                <a:solidFill>
                  <a:srgbClr val="002774"/>
                </a:solidFill>
              </a:rPr>
              <a:t>и разработка прототипов ИС </a:t>
            </a:r>
            <a:r>
              <a:rPr lang="ru-RU" sz="1600" b="1" dirty="0">
                <a:solidFill>
                  <a:srgbClr val="002774"/>
                </a:solidFill>
              </a:rPr>
              <a:t>на 1 АРМ </a:t>
            </a:r>
            <a:endParaRPr lang="ru-RU" sz="1600" b="1" dirty="0" smtClean="0">
              <a:solidFill>
                <a:srgbClr val="002774"/>
              </a:solidFill>
            </a:endParaRPr>
          </a:p>
          <a:p>
            <a:pPr indent="363538"/>
            <a:r>
              <a:rPr lang="ru-RU" sz="1600" b="1" dirty="0" smtClean="0">
                <a:solidFill>
                  <a:srgbClr val="002774"/>
                </a:solidFill>
              </a:rPr>
              <a:t>с </a:t>
            </a:r>
            <a:r>
              <a:rPr lang="ru-RU" sz="1600" b="1" dirty="0">
                <a:solidFill>
                  <a:srgbClr val="002774"/>
                </a:solidFill>
              </a:rPr>
              <a:t>последующим </a:t>
            </a:r>
            <a:r>
              <a:rPr lang="ru-RU" sz="1600" b="1" dirty="0" smtClean="0">
                <a:solidFill>
                  <a:srgbClr val="002774"/>
                </a:solidFill>
              </a:rPr>
              <a:t>патентованием</a:t>
            </a:r>
            <a:endParaRPr lang="ru-RU" sz="1600" b="1" dirty="0">
              <a:solidFill>
                <a:srgbClr val="002774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 bwMode="auto">
          <a:xfrm>
            <a:off x="351870" y="3645024"/>
            <a:ext cx="6164346" cy="728116"/>
          </a:xfrm>
          <a:prstGeom prst="round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361950"/>
            <a:r>
              <a:rPr lang="ru-RU" sz="1600" b="1" dirty="0" smtClean="0">
                <a:solidFill>
                  <a:srgbClr val="002774"/>
                </a:solidFill>
              </a:rPr>
              <a:t>Модуль </a:t>
            </a:r>
            <a:r>
              <a:rPr lang="ru-RU" sz="1600" b="1" dirty="0">
                <a:solidFill>
                  <a:srgbClr val="002774"/>
                </a:solidFill>
              </a:rPr>
              <a:t>автоматического распознавания и </a:t>
            </a:r>
            <a:r>
              <a:rPr lang="ru-RU" sz="1600" b="1" dirty="0" smtClean="0">
                <a:solidFill>
                  <a:srgbClr val="002774"/>
                </a:solidFill>
              </a:rPr>
              <a:t>определения</a:t>
            </a:r>
          </a:p>
          <a:p>
            <a:pPr indent="361950"/>
            <a:r>
              <a:rPr lang="ru-RU" sz="1600" b="1" dirty="0" smtClean="0">
                <a:solidFill>
                  <a:srgbClr val="002774"/>
                </a:solidFill>
              </a:rPr>
              <a:t>геометрических </a:t>
            </a:r>
            <a:r>
              <a:rPr lang="ru-RU" sz="1600" b="1" dirty="0">
                <a:solidFill>
                  <a:srgbClr val="002774"/>
                </a:solidFill>
              </a:rPr>
              <a:t>размеров </a:t>
            </a:r>
            <a:r>
              <a:rPr lang="ru-RU" sz="1600" b="1" dirty="0" smtClean="0">
                <a:solidFill>
                  <a:srgbClr val="002774"/>
                </a:solidFill>
              </a:rPr>
              <a:t>аномалий </a:t>
            </a:r>
            <a:r>
              <a:rPr lang="ru-RU" sz="1600" b="1" dirty="0">
                <a:solidFill>
                  <a:srgbClr val="002774"/>
                </a:solidFill>
              </a:rPr>
              <a:t>и элементов </a:t>
            </a:r>
            <a:r>
              <a:rPr lang="ru-RU" sz="1600" b="1" dirty="0" smtClean="0">
                <a:solidFill>
                  <a:srgbClr val="002774"/>
                </a:solidFill>
              </a:rPr>
              <a:t>конструкции</a:t>
            </a:r>
          </a:p>
          <a:p>
            <a:pPr indent="361950"/>
            <a:r>
              <a:rPr lang="ru-RU" sz="1600" b="1" dirty="0" smtClean="0">
                <a:solidFill>
                  <a:srgbClr val="002774"/>
                </a:solidFill>
              </a:rPr>
              <a:t>газопроводов</a:t>
            </a:r>
          </a:p>
        </p:txBody>
      </p:sp>
      <p:sp>
        <p:nvSpPr>
          <p:cNvPr id="29" name="Стрелка вниз 28"/>
          <p:cNvSpPr/>
          <p:nvPr/>
        </p:nvSpPr>
        <p:spPr bwMode="auto">
          <a:xfrm>
            <a:off x="-95593" y="2253067"/>
            <a:ext cx="827505" cy="4051286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Совершенствование нормативной документации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093900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3" grpId="0" animBg="1"/>
      <p:bldP spid="25" grpId="0" animBg="1"/>
      <p:bldP spid="28" grpId="0" animBg="1"/>
      <p:bldP spid="29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pic>
        <p:nvPicPr>
          <p:cNvPr id="51" name="Изображение 1" descr="?????? ?? рана 2017-08-31 в 17.15.34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6" t="15289" r="17332" b="28355"/>
          <a:stretch>
            <a:fillRect/>
          </a:stretch>
        </p:blipFill>
        <p:spPr bwMode="auto">
          <a:xfrm>
            <a:off x="5868144" y="4509120"/>
            <a:ext cx="3109181" cy="152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86" name="Номер слайда 3"/>
          <p:cNvSpPr txBox="1">
            <a:spLocks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fld id="{5C6CB691-9242-4E79-B3C9-70939B902EBB}" type="slidenum">
              <a:rPr kumimoji="0" lang="ru-RU" altLang="ru-RU" sz="2000">
                <a:solidFill>
                  <a:srgbClr val="FFFFFF"/>
                </a:solidFill>
              </a:rPr>
              <a:pPr eaLnBrk="1" hangingPunct="1"/>
              <a:t>18</a:t>
            </a:fld>
            <a:endParaRPr kumimoji="0" lang="ru-RU" altLang="ru-RU" sz="2000">
              <a:solidFill>
                <a:srgbClr val="FFFFFF"/>
              </a:solidFill>
            </a:endParaRPr>
          </a:p>
        </p:txBody>
      </p:sp>
      <p:sp>
        <p:nvSpPr>
          <p:cNvPr id="221187" name="Заголовок 2"/>
          <p:cNvSpPr txBox="1">
            <a:spLocks/>
          </p:cNvSpPr>
          <p:nvPr/>
        </p:nvSpPr>
        <p:spPr bwMode="auto">
          <a:xfrm>
            <a:off x="2047875" y="116632"/>
            <a:ext cx="7132637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lang="ru-RU" altLang="ru-RU" sz="2400" dirty="0" smtClean="0"/>
              <a:t>Модуль агрегирования данных технического </a:t>
            </a:r>
            <a:r>
              <a:rPr lang="ru-RU" altLang="ru-RU" sz="2400" dirty="0"/>
              <a:t>диагностирования </a:t>
            </a:r>
            <a:r>
              <a:rPr lang="ru-RU" altLang="ru-RU" sz="2400" dirty="0" smtClean="0"/>
              <a:t>объектов ГТС «</a:t>
            </a:r>
            <a:r>
              <a:rPr lang="en-US" altLang="ru-RU" sz="2400" dirty="0" smtClean="0"/>
              <a:t>Big data</a:t>
            </a:r>
            <a:r>
              <a:rPr lang="ru-RU" altLang="ru-RU" sz="2400" dirty="0" smtClean="0"/>
              <a:t>»</a:t>
            </a:r>
            <a:endParaRPr lang="ru-RU" altLang="ru-RU" sz="2400" dirty="0">
              <a:ea typeface="MS PGothic" pitchFamily="34" charset="-128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5" name="Изображение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6"/>
          <a:stretch/>
        </p:blipFill>
        <p:spPr>
          <a:xfrm>
            <a:off x="1675726" y="704660"/>
            <a:ext cx="5292002" cy="555644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2051720" y="5805264"/>
            <a:ext cx="460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Внутритрубное обследование</a:t>
            </a: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80231" y="5316711"/>
            <a:ext cx="3585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Сканограммы</a:t>
            </a:r>
          </a:p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(первичные диагностические</a:t>
            </a:r>
            <a:r>
              <a:rPr lang="ru-RU" sz="14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данные)</a:t>
            </a:r>
            <a:endParaRPr lang="ru-RU" sz="140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41505" y="3849354"/>
            <a:ext cx="37240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dirty="0" err="1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Дефектограммы</a:t>
            </a:r>
            <a:r>
              <a:rPr lang="ru-RU" sz="16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(</a:t>
            </a:r>
            <a:r>
              <a:rPr lang="ru-RU" sz="14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результирующие диагностические </a:t>
            </a:r>
            <a:r>
              <a:rPr lang="ru-RU" sz="14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данные)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435106" y="2369184"/>
            <a:ext cx="1758685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Ранжирование</a:t>
            </a:r>
          </a:p>
          <a:p>
            <a:pPr algn="ctr">
              <a:lnSpc>
                <a:spcPct val="80000"/>
              </a:lnSpc>
            </a:pPr>
            <a:r>
              <a:rPr lang="ru-RU" sz="16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объектов по</a:t>
            </a:r>
          </a:p>
          <a:p>
            <a:pPr algn="ctr">
              <a:lnSpc>
                <a:spcPct val="80000"/>
              </a:lnSpc>
            </a:pPr>
            <a:r>
              <a:rPr lang="ru-RU" sz="16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тех. </a:t>
            </a:r>
            <a:r>
              <a:rPr lang="ru-RU" sz="16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состоянию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882611" y="1527050"/>
            <a:ext cx="890428" cy="61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900" b="1" dirty="0">
                <a:solidFill>
                  <a:srgbClr val="FFFFFF"/>
                </a:solidFill>
                <a:latin typeface="Arial Narrow" charset="0"/>
                <a:ea typeface="Arial Narrow" charset="0"/>
                <a:cs typeface="Arial Narrow" charset="0"/>
              </a:rPr>
              <a:t>СУТСЦ ГТС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202664" y="2963895"/>
            <a:ext cx="2268648" cy="651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Методическая документация </a:t>
            </a:r>
            <a:endParaRPr lang="ru-RU" sz="2000" b="1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722590" y="4590014"/>
            <a:ext cx="34335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Интеллектуальная система</a:t>
            </a:r>
            <a:endParaRPr lang="ru-RU" sz="2200" b="1" dirty="0">
              <a:solidFill>
                <a:schemeClr val="accent5">
                  <a:lumMod val="20000"/>
                  <a:lumOff val="80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 rot="16200000">
            <a:off x="4273369" y="4812386"/>
            <a:ext cx="198510" cy="687123"/>
          </a:xfrm>
          <a:prstGeom prst="rightArrow">
            <a:avLst>
              <a:gd name="adj1" fmla="val 61205"/>
              <a:gd name="adj2" fmla="val 64000"/>
            </a:avLst>
          </a:prstGeom>
          <a:solidFill>
            <a:srgbClr val="FF0000">
              <a:alpha val="63922"/>
            </a:srgbClr>
          </a:solidFill>
          <a:ln>
            <a:solidFill>
              <a:srgbClr val="FF0000"/>
            </a:solidFill>
          </a:ln>
          <a:effectLst>
            <a:outerShdw blurRad="50800" dist="50800" dir="2700000" algn="tl" rotWithShape="0">
              <a:prstClr val="black">
                <a:alpha val="8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35" name="Стрелка вправо 34"/>
          <p:cNvSpPr/>
          <p:nvPr/>
        </p:nvSpPr>
        <p:spPr>
          <a:xfrm rot="16200000">
            <a:off x="4265694" y="3390069"/>
            <a:ext cx="198510" cy="687123"/>
          </a:xfrm>
          <a:prstGeom prst="rightArrow">
            <a:avLst>
              <a:gd name="adj1" fmla="val 61205"/>
              <a:gd name="adj2" fmla="val 64000"/>
            </a:avLst>
          </a:prstGeom>
          <a:solidFill>
            <a:srgbClr val="FF0000">
              <a:alpha val="63922"/>
            </a:srgbClr>
          </a:solidFill>
          <a:ln>
            <a:solidFill>
              <a:srgbClr val="FF0000"/>
            </a:solidFill>
          </a:ln>
          <a:effectLst>
            <a:outerShdw blurRad="50800" dist="50800" dir="2700000" algn="tl" rotWithShape="0">
              <a:prstClr val="black">
                <a:alpha val="8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</a:endParaRPr>
          </a:p>
        </p:txBody>
      </p:sp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919" y="5522532"/>
            <a:ext cx="1303532" cy="80694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Стрелка вправо 36"/>
          <p:cNvSpPr/>
          <p:nvPr/>
        </p:nvSpPr>
        <p:spPr>
          <a:xfrm rot="16200000">
            <a:off x="4246099" y="1914693"/>
            <a:ext cx="198510" cy="687123"/>
          </a:xfrm>
          <a:prstGeom prst="rightArrow">
            <a:avLst>
              <a:gd name="adj1" fmla="val 61205"/>
              <a:gd name="adj2" fmla="val 64000"/>
            </a:avLst>
          </a:prstGeom>
          <a:solidFill>
            <a:srgbClr val="FF0000">
              <a:alpha val="63922"/>
            </a:srgbClr>
          </a:solidFill>
          <a:ln>
            <a:solidFill>
              <a:srgbClr val="FF0000"/>
            </a:solidFill>
          </a:ln>
          <a:effectLst>
            <a:outerShdw blurRad="50800" dist="50800" dir="2700000" algn="tl" rotWithShape="0">
              <a:prstClr val="black">
                <a:alpha val="8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38" name="Стрелка вправо 37"/>
          <p:cNvSpPr/>
          <p:nvPr/>
        </p:nvSpPr>
        <p:spPr>
          <a:xfrm rot="10800000">
            <a:off x="3616333" y="953811"/>
            <a:ext cx="264380" cy="687123"/>
          </a:xfrm>
          <a:prstGeom prst="rightArrow">
            <a:avLst>
              <a:gd name="adj1" fmla="val 61205"/>
              <a:gd name="adj2" fmla="val 64000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2911454" y="2429353"/>
            <a:ext cx="303485" cy="687123"/>
          </a:xfrm>
          <a:prstGeom prst="rightArrow">
            <a:avLst>
              <a:gd name="adj1" fmla="val 61205"/>
              <a:gd name="adj2" fmla="val 64000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2276746" y="3796662"/>
            <a:ext cx="303485" cy="687123"/>
          </a:xfrm>
          <a:prstGeom prst="rightArrow">
            <a:avLst>
              <a:gd name="adj1" fmla="val 61205"/>
              <a:gd name="adj2" fmla="val 64000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41" name="Стрелка вправо 40"/>
          <p:cNvSpPr/>
          <p:nvPr/>
        </p:nvSpPr>
        <p:spPr>
          <a:xfrm>
            <a:off x="1617939" y="5238883"/>
            <a:ext cx="303485" cy="687123"/>
          </a:xfrm>
          <a:prstGeom prst="rightArrow">
            <a:avLst>
              <a:gd name="adj1" fmla="val 61205"/>
              <a:gd name="adj2" fmla="val 64000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8797" y="2301182"/>
            <a:ext cx="2933843" cy="1336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1" indent="-277813">
              <a:lnSpc>
                <a:spcPct val="90000"/>
              </a:lnSpc>
              <a:spcBef>
                <a:spcPts val="300"/>
              </a:spcBef>
              <a:buClr>
                <a:schemeClr val="accent2">
                  <a:lumMod val="75000"/>
                </a:schemeClr>
              </a:buClr>
              <a:buSzPct val="80000"/>
              <a:buFont typeface="PingFangSC-Regular" charset="-122"/>
              <a:buChar char="◎"/>
            </a:pPr>
            <a:r>
              <a:rPr lang="ru-RU" sz="1400" dirty="0">
                <a:latin typeface="Arial Narrow" charset="0"/>
                <a:ea typeface="ＭＳ 明朝" charset="-128"/>
                <a:cs typeface="Times New Roman" charset="0"/>
              </a:rPr>
              <a:t>Характеристики элементов конструкции трубопровода</a:t>
            </a:r>
          </a:p>
          <a:p>
            <a:pPr marL="400050" lvl="1" indent="-277813">
              <a:lnSpc>
                <a:spcPct val="90000"/>
              </a:lnSpc>
              <a:spcBef>
                <a:spcPts val="300"/>
              </a:spcBef>
              <a:buClr>
                <a:schemeClr val="accent2">
                  <a:lumMod val="75000"/>
                </a:schemeClr>
              </a:buClr>
              <a:buSzPct val="80000"/>
              <a:buFont typeface="PingFangSC-Regular" charset="-122"/>
              <a:buChar char="◎"/>
            </a:pPr>
            <a:r>
              <a:rPr lang="ru-RU" sz="1400" dirty="0">
                <a:latin typeface="Arial Narrow" charset="0"/>
                <a:ea typeface="ＭＳ 明朝" charset="-128"/>
                <a:cs typeface="Times New Roman" charset="0"/>
              </a:rPr>
              <a:t>Условия эксплуатации </a:t>
            </a:r>
            <a:r>
              <a:rPr lang="ru-RU" sz="1400" dirty="0" smtClean="0">
                <a:latin typeface="Arial Narrow" charset="0"/>
                <a:ea typeface="ＭＳ 明朝" charset="-128"/>
                <a:cs typeface="Times New Roman" charset="0"/>
              </a:rPr>
              <a:t>трубопровода</a:t>
            </a:r>
          </a:p>
          <a:p>
            <a:pPr marL="400050" lvl="1" indent="-277813">
              <a:lnSpc>
                <a:spcPct val="90000"/>
              </a:lnSpc>
              <a:spcBef>
                <a:spcPts val="300"/>
              </a:spcBef>
              <a:buClr>
                <a:schemeClr val="accent2">
                  <a:lumMod val="75000"/>
                </a:schemeClr>
              </a:buClr>
              <a:buSzPct val="80000"/>
              <a:buFont typeface="PingFangSC-Regular" charset="-122"/>
              <a:buChar char="◎"/>
            </a:pPr>
            <a:r>
              <a:rPr lang="ru-RU" sz="1400" dirty="0" smtClean="0">
                <a:latin typeface="Arial Narrow" charset="0"/>
                <a:ea typeface="ＭＳ 明朝" charset="-128"/>
                <a:cs typeface="Times New Roman" charset="0"/>
              </a:rPr>
              <a:t>Данные геотехнических обследований</a:t>
            </a:r>
            <a:endParaRPr lang="ru-RU" sz="1400" dirty="0">
              <a:latin typeface="Arial Narrow" charset="0"/>
              <a:ea typeface="ＭＳ 明朝" charset="-128"/>
              <a:cs typeface="Times New Roman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51520" y="1124744"/>
            <a:ext cx="2946608" cy="94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1" indent="-277813">
              <a:lnSpc>
                <a:spcPct val="90000"/>
              </a:lnSpc>
              <a:spcBef>
                <a:spcPts val="300"/>
              </a:spcBef>
              <a:buClr>
                <a:schemeClr val="accent2">
                  <a:lumMod val="75000"/>
                </a:schemeClr>
              </a:buClr>
              <a:buSzPct val="80000"/>
              <a:buFont typeface="PingFangSC-Regular" charset="-122"/>
              <a:buChar char="◎"/>
            </a:pPr>
            <a:r>
              <a:rPr lang="ru-RU" sz="1400" dirty="0">
                <a:latin typeface="Arial Narrow" charset="0"/>
                <a:ea typeface="ＭＳ 明朝" charset="-128"/>
                <a:cs typeface="Times New Roman" charset="0"/>
              </a:rPr>
              <a:t>Показатели технического состояния, надежности, рисков</a:t>
            </a:r>
          </a:p>
          <a:p>
            <a:pPr marL="400050" lvl="1" indent="-277813">
              <a:lnSpc>
                <a:spcPct val="90000"/>
              </a:lnSpc>
              <a:spcBef>
                <a:spcPts val="300"/>
              </a:spcBef>
              <a:buClr>
                <a:schemeClr val="accent2">
                  <a:lumMod val="75000"/>
                </a:schemeClr>
              </a:buClr>
              <a:buSzPct val="80000"/>
              <a:buFont typeface="PingFangSC-Regular" charset="-122"/>
              <a:buChar char="◎"/>
            </a:pPr>
            <a:r>
              <a:rPr lang="ru-RU" sz="1400" dirty="0">
                <a:latin typeface="Arial Narrow" charset="0"/>
                <a:ea typeface="ＭＳ 明朝" charset="-128"/>
                <a:cs typeface="Times New Roman" charset="0"/>
              </a:rPr>
              <a:t>Объемы замены труб</a:t>
            </a:r>
          </a:p>
          <a:p>
            <a:pPr marL="400050" lvl="1" indent="-277813">
              <a:lnSpc>
                <a:spcPct val="90000"/>
              </a:lnSpc>
              <a:spcBef>
                <a:spcPts val="300"/>
              </a:spcBef>
              <a:buClr>
                <a:schemeClr val="accent2">
                  <a:lumMod val="75000"/>
                </a:schemeClr>
              </a:buClr>
              <a:buSzPct val="80000"/>
              <a:buFont typeface="PingFangSC-Regular" charset="-122"/>
              <a:buChar char="◎"/>
            </a:pPr>
            <a:r>
              <a:rPr lang="ru-RU" sz="1400" dirty="0">
                <a:latin typeface="Arial Narrow" charset="0"/>
                <a:ea typeface="ＭＳ 明朝" charset="-128"/>
                <a:cs typeface="Times New Roman" charset="0"/>
              </a:rPr>
              <a:t>Сроки повторного ВТД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56033" y="3698071"/>
            <a:ext cx="2020713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277813">
              <a:lnSpc>
                <a:spcPct val="90000"/>
              </a:lnSpc>
              <a:spcBef>
                <a:spcPts val="300"/>
              </a:spcBef>
              <a:buClr>
                <a:schemeClr val="accent2">
                  <a:lumMod val="75000"/>
                </a:schemeClr>
              </a:buClr>
              <a:buSzPct val="80000"/>
              <a:buFont typeface="PingFangSC-Regular" charset="-122"/>
              <a:buChar char="◎"/>
            </a:pPr>
            <a:r>
              <a:rPr lang="ru-RU" sz="1400" dirty="0">
                <a:latin typeface="Arial Narrow" charset="0"/>
                <a:ea typeface="ＭＳ 明朝" charset="-128"/>
                <a:cs typeface="Times New Roman" charset="0"/>
              </a:rPr>
              <a:t>Результаты дополнительного контроля в шурфах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751398" y="4991004"/>
            <a:ext cx="1911101" cy="369332"/>
          </a:xfrm>
          <a:prstGeom prst="rect">
            <a:avLst/>
          </a:prstGeom>
          <a:noFill/>
          <a:effectLst>
            <a:outerShdw blurRad="25400" dist="50800" dir="2700000" algn="tl" rotWithShape="0">
              <a:prstClr val="black">
                <a:alpha val="86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rgbClr val="FF0000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en-US" dirty="0"/>
              <a:t>~ 100 </a:t>
            </a:r>
            <a:r>
              <a:rPr lang="ru-RU" dirty="0"/>
              <a:t>Гбайт/</a:t>
            </a:r>
            <a:r>
              <a:rPr lang="ru-RU" dirty="0" err="1"/>
              <a:t>пог.км</a:t>
            </a:r>
            <a:endParaRPr lang="ru-RU" dirty="0"/>
          </a:p>
        </p:txBody>
      </p:sp>
      <p:pic>
        <p:nvPicPr>
          <p:cNvPr id="47" name="Изображение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427" y="2412632"/>
            <a:ext cx="3096220" cy="196244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TextBox 47"/>
          <p:cNvSpPr txBox="1"/>
          <p:nvPr/>
        </p:nvSpPr>
        <p:spPr>
          <a:xfrm>
            <a:off x="4716675" y="3567228"/>
            <a:ext cx="1699504" cy="369332"/>
          </a:xfrm>
          <a:prstGeom prst="rect">
            <a:avLst/>
          </a:prstGeom>
          <a:noFill/>
          <a:effectLst>
            <a:outerShdw blurRad="25400" dist="50800" dir="2700000" algn="tl" rotWithShape="0">
              <a:prstClr val="black">
                <a:alpha val="86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rgbClr val="FF0000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en-US" dirty="0"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rPr>
              <a:t>~ </a:t>
            </a:r>
            <a:r>
              <a:rPr lang="ru-RU" dirty="0"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r>
              <a:rPr lang="en-US" dirty="0"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rPr>
              <a:t>Гбайт/</a:t>
            </a:r>
            <a:r>
              <a:rPr lang="ru-RU" dirty="0" err="1"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rPr>
              <a:t>пог.км</a:t>
            </a:r>
            <a:endParaRPr lang="ru-RU" dirty="0"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498712"/>
              </p:ext>
            </p:extLst>
          </p:nvPr>
        </p:nvGraphicFramePr>
        <p:xfrm>
          <a:off x="5117458" y="901675"/>
          <a:ext cx="2805992" cy="1851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4736445" y="2107233"/>
            <a:ext cx="1742785" cy="369332"/>
          </a:xfrm>
          <a:prstGeom prst="rect">
            <a:avLst/>
          </a:prstGeom>
          <a:noFill/>
          <a:effectLst>
            <a:outerShdw blurRad="25400" dist="50800" dir="2700000" algn="tl" rotWithShape="0">
              <a:prstClr val="black">
                <a:alpha val="86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rgbClr val="FF0000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en-US" dirty="0"/>
              <a:t>~ </a:t>
            </a:r>
            <a:r>
              <a:rPr lang="ru-RU" dirty="0"/>
              <a:t>1</a:t>
            </a:r>
            <a:r>
              <a:rPr lang="en-US" dirty="0"/>
              <a:t> </a:t>
            </a:r>
            <a:r>
              <a:rPr lang="ru-RU" dirty="0"/>
              <a:t>Мбайт/</a:t>
            </a:r>
            <a:r>
              <a:rPr lang="ru-RU" dirty="0" err="1"/>
              <a:t>пог.км</a:t>
            </a:r>
            <a:endParaRPr lang="ru-RU" dirty="0"/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34" t="27865" r="2402" b="42351"/>
          <a:stretch/>
        </p:blipFill>
        <p:spPr bwMode="auto">
          <a:xfrm>
            <a:off x="323528" y="4509120"/>
            <a:ext cx="2016224" cy="805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735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2"/>
          <p:cNvSpPr>
            <a:spLocks noChangeArrowheads="1"/>
          </p:cNvSpPr>
          <p:nvPr/>
        </p:nvSpPr>
        <p:spPr bwMode="auto">
          <a:xfrm>
            <a:off x="9525" y="1101254"/>
            <a:ext cx="9176496" cy="5200650"/>
          </a:xfrm>
          <a:prstGeom prst="rect">
            <a:avLst/>
          </a:prstGeom>
          <a:blipFill dpi="0" rotWithShape="1">
            <a:blip r:embed="rId2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22733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59000" y="103858"/>
            <a:ext cx="6985000" cy="804862"/>
          </a:xfrm>
        </p:spPr>
        <p:txBody>
          <a:bodyPr/>
          <a:lstStyle/>
          <a:p>
            <a:r>
              <a:rPr lang="ru-RU" altLang="ru-RU" sz="2400" dirty="0" smtClean="0"/>
              <a:t>Сервисы распознавания аномалий и верификации ВТД </a:t>
            </a:r>
            <a:br>
              <a:rPr lang="ru-RU" altLang="ru-RU" sz="2400" dirty="0" smtClean="0"/>
            </a:br>
            <a:r>
              <a:rPr lang="ru-RU" altLang="ru-RU" sz="2400" dirty="0" smtClean="0"/>
              <a:t>с применением технологии компьютерного зрения</a:t>
            </a:r>
          </a:p>
        </p:txBody>
      </p:sp>
      <p:pic>
        <p:nvPicPr>
          <p:cNvPr id="227330" name="Picture 3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331" name="Изображение 1" descr="?????? ?? рана 2017-08-31 в 17.15.34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6" t="15289" r="17332" b="28355"/>
          <a:stretch>
            <a:fillRect/>
          </a:stretch>
        </p:blipFill>
        <p:spPr bwMode="auto">
          <a:xfrm>
            <a:off x="9525" y="1087438"/>
            <a:ext cx="3698046" cy="180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4" name="Прямоугольник 1"/>
          <p:cNvSpPr>
            <a:spLocks noChangeArrowheads="1"/>
          </p:cNvSpPr>
          <p:nvPr/>
        </p:nvSpPr>
        <p:spPr bwMode="auto">
          <a:xfrm>
            <a:off x="3707904" y="1018828"/>
            <a:ext cx="5668863" cy="27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0" lang="ru-RU" altLang="ru-RU" b="1" dirty="0">
                <a:solidFill>
                  <a:srgbClr val="002774"/>
                </a:solidFill>
              </a:rPr>
              <a:t>А</a:t>
            </a:r>
            <a:r>
              <a:rPr kumimoji="0" lang="ru-RU" altLang="ru-RU" b="1" dirty="0" smtClean="0">
                <a:solidFill>
                  <a:srgbClr val="002774"/>
                </a:solidFill>
              </a:rPr>
              <a:t>лгоритмы детектирования, распознавания </a:t>
            </a:r>
            <a:r>
              <a:rPr kumimoji="0" lang="ru-RU" altLang="ru-RU" b="1" dirty="0">
                <a:solidFill>
                  <a:srgbClr val="002774"/>
                </a:solidFill>
              </a:rPr>
              <a:t>и </a:t>
            </a:r>
            <a:r>
              <a:rPr kumimoji="0" lang="ru-RU" altLang="ru-RU" b="1" dirty="0" smtClean="0">
                <a:solidFill>
                  <a:srgbClr val="002774"/>
                </a:solidFill>
              </a:rPr>
              <a:t>классификации </a:t>
            </a:r>
            <a:r>
              <a:rPr kumimoji="0" lang="ru-RU" altLang="ru-RU" b="1" dirty="0">
                <a:solidFill>
                  <a:srgbClr val="002774"/>
                </a:solidFill>
              </a:rPr>
              <a:t>сложных комбинированных </a:t>
            </a:r>
            <a:r>
              <a:rPr kumimoji="0" lang="ru-RU" altLang="ru-RU" b="1" dirty="0" smtClean="0">
                <a:solidFill>
                  <a:srgbClr val="002774"/>
                </a:solidFill>
              </a:rPr>
              <a:t>повреждений </a:t>
            </a:r>
          </a:p>
          <a:p>
            <a:r>
              <a:rPr kumimoji="0" lang="ru-RU" altLang="ru-RU" b="1" dirty="0" smtClean="0">
                <a:solidFill>
                  <a:srgbClr val="002774"/>
                </a:solidFill>
              </a:rPr>
              <a:t>по </a:t>
            </a:r>
            <a:r>
              <a:rPr kumimoji="0" lang="ru-RU" altLang="ru-RU" b="1" dirty="0">
                <a:solidFill>
                  <a:srgbClr val="002774"/>
                </a:solidFill>
              </a:rPr>
              <a:t>первичным данным технического диагностирования </a:t>
            </a:r>
            <a:r>
              <a:rPr kumimoji="0" lang="ru-RU" altLang="ru-RU" b="1" dirty="0" smtClean="0">
                <a:solidFill>
                  <a:srgbClr val="002774"/>
                </a:solidFill>
              </a:rPr>
              <a:t> </a:t>
            </a:r>
            <a:r>
              <a:rPr kumimoji="0" lang="ru-RU" altLang="ru-RU" b="1" dirty="0">
                <a:solidFill>
                  <a:srgbClr val="002774"/>
                </a:solidFill>
              </a:rPr>
              <a:t>с применением </a:t>
            </a:r>
            <a:r>
              <a:rPr kumimoji="0" lang="ru-RU" altLang="ru-RU" b="1" dirty="0" smtClean="0">
                <a:solidFill>
                  <a:srgbClr val="002774"/>
                </a:solidFill>
              </a:rPr>
              <a:t>компьютерного зрения:</a:t>
            </a:r>
            <a:endParaRPr kumimoji="0" lang="ru-RU" altLang="ru-RU" b="1" dirty="0">
              <a:solidFill>
                <a:srgbClr val="00277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kumimoji="0" lang="ru-RU" altLang="ru-RU" sz="1500" dirty="0" smtClean="0">
                <a:solidFill>
                  <a:srgbClr val="002774"/>
                </a:solidFill>
              </a:rPr>
              <a:t>обучение </a:t>
            </a:r>
            <a:r>
              <a:rPr kumimoji="0" lang="ru-RU" altLang="ru-RU" sz="1500" dirty="0">
                <a:solidFill>
                  <a:srgbClr val="002774"/>
                </a:solidFill>
              </a:rPr>
              <a:t>ИС на базе </a:t>
            </a:r>
            <a:r>
              <a:rPr kumimoji="0" lang="ru-RU" altLang="ru-RU" sz="1500" dirty="0" smtClean="0">
                <a:solidFill>
                  <a:srgbClr val="002774"/>
                </a:solidFill>
              </a:rPr>
              <a:t>анализа </a:t>
            </a:r>
            <a:r>
              <a:rPr kumimoji="0" lang="ru-RU" altLang="ru-RU" sz="1500" dirty="0">
                <a:solidFill>
                  <a:srgbClr val="002774"/>
                </a:solidFill>
              </a:rPr>
              <a:t>накопленных ретроспективных диагностических данных обследований объектов ГТС и данных АДК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kumimoji="0" lang="ru-RU" altLang="ru-RU" sz="1500" dirty="0">
                <a:solidFill>
                  <a:srgbClr val="002774"/>
                </a:solidFill>
              </a:rPr>
              <a:t>дообучение ИС по данным неразрушающего контроля трубопроводов в шурфах или в процессе капитального ремонта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kumimoji="0" lang="ru-RU" altLang="ru-RU" sz="1500" dirty="0">
                <a:solidFill>
                  <a:srgbClr val="002774"/>
                </a:solidFill>
              </a:rPr>
              <a:t>обучение ИС по результатам сопоставления сигналов от аномалий усовершенствованной версии АДК с сигналами предыдущей версии АДК </a:t>
            </a:r>
          </a:p>
        </p:txBody>
      </p:sp>
      <p:pic>
        <p:nvPicPr>
          <p:cNvPr id="227335" name="Изображение 6" descr="?????? ?? рана 2017-08-31 в 17.12.35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5112" r="17223" b="28355"/>
          <a:stretch>
            <a:fillRect/>
          </a:stretch>
        </p:blipFill>
        <p:spPr bwMode="auto">
          <a:xfrm>
            <a:off x="0" y="4013200"/>
            <a:ext cx="4684713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336" name="Изображение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4" b="28819"/>
          <a:stretch>
            <a:fillRect/>
          </a:stretch>
        </p:blipFill>
        <p:spPr bwMode="auto">
          <a:xfrm rot="5400000">
            <a:off x="1908076" y="2708548"/>
            <a:ext cx="1824038" cy="5286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7" name="Прямоугольник 2"/>
          <p:cNvSpPr>
            <a:spLocks noChangeArrowheads="1"/>
          </p:cNvSpPr>
          <p:nvPr/>
        </p:nvSpPr>
        <p:spPr bwMode="auto">
          <a:xfrm>
            <a:off x="3034507" y="1336675"/>
            <a:ext cx="223837" cy="355600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altLang="ru-RU"/>
          </a:p>
        </p:txBody>
      </p:sp>
      <p:cxnSp>
        <p:nvCxnSpPr>
          <p:cNvPr id="227338" name="Прямая соединительная линия 4"/>
          <p:cNvCxnSpPr>
            <a:cxnSpLocks noChangeShapeType="1"/>
          </p:cNvCxnSpPr>
          <p:nvPr/>
        </p:nvCxnSpPr>
        <p:spPr bwMode="auto">
          <a:xfrm flipH="1">
            <a:off x="2555776" y="1702465"/>
            <a:ext cx="478731" cy="35838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339" name="Прямая соединительная линия 12"/>
          <p:cNvCxnSpPr>
            <a:cxnSpLocks noChangeShapeType="1"/>
          </p:cNvCxnSpPr>
          <p:nvPr/>
        </p:nvCxnSpPr>
        <p:spPr bwMode="auto">
          <a:xfrm flipH="1">
            <a:off x="3084414" y="1702465"/>
            <a:ext cx="173931" cy="35838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7340" name="Стрелка влево 11"/>
          <p:cNvSpPr>
            <a:spLocks noChangeArrowheads="1"/>
          </p:cNvSpPr>
          <p:nvPr/>
        </p:nvSpPr>
        <p:spPr bwMode="auto">
          <a:xfrm rot="17920525">
            <a:off x="3172142" y="4432262"/>
            <a:ext cx="2028596" cy="394722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altLang="ru-RU"/>
          </a:p>
        </p:txBody>
      </p:sp>
      <p:sp>
        <p:nvSpPr>
          <p:cNvPr id="227341" name="TextBox 13"/>
          <p:cNvSpPr txBox="1">
            <a:spLocks noChangeArrowheads="1"/>
          </p:cNvSpPr>
          <p:nvPr/>
        </p:nvSpPr>
        <p:spPr bwMode="auto">
          <a:xfrm>
            <a:off x="4684713" y="3465453"/>
            <a:ext cx="34353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0" lang="ru-RU" altLang="ru-RU" b="1" dirty="0">
                <a:solidFill>
                  <a:srgbClr val="002774"/>
                </a:solidFill>
              </a:rPr>
              <a:t>Непродиагностированный участок (слабый сигнал)</a:t>
            </a:r>
          </a:p>
        </p:txBody>
      </p:sp>
      <p:pic>
        <p:nvPicPr>
          <p:cNvPr id="227342" name="Изображение 17" descr="--- ------ ----------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36148"/>
          <a:stretch>
            <a:fillRect/>
          </a:stretch>
        </p:blipFill>
        <p:spPr bwMode="auto">
          <a:xfrm>
            <a:off x="233363" y="3149600"/>
            <a:ext cx="2087562" cy="720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43" name="Прямоугольник 25"/>
          <p:cNvSpPr>
            <a:spLocks noChangeArrowheads="1"/>
          </p:cNvSpPr>
          <p:nvPr/>
        </p:nvSpPr>
        <p:spPr bwMode="auto">
          <a:xfrm>
            <a:off x="1680748" y="1412875"/>
            <a:ext cx="355600" cy="203200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altLang="ru-RU"/>
          </a:p>
        </p:txBody>
      </p:sp>
      <p:cxnSp>
        <p:nvCxnSpPr>
          <p:cNvPr id="227344" name="Прямая соединительная линия 26"/>
          <p:cNvCxnSpPr>
            <a:cxnSpLocks noChangeShapeType="1"/>
          </p:cNvCxnSpPr>
          <p:nvPr/>
        </p:nvCxnSpPr>
        <p:spPr bwMode="auto">
          <a:xfrm>
            <a:off x="2036348" y="1616075"/>
            <a:ext cx="284577" cy="1533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345" name="Прямая соединительная линия 29"/>
          <p:cNvCxnSpPr>
            <a:cxnSpLocks noChangeShapeType="1"/>
          </p:cNvCxnSpPr>
          <p:nvPr/>
        </p:nvCxnSpPr>
        <p:spPr bwMode="auto">
          <a:xfrm flipH="1">
            <a:off x="233363" y="1616075"/>
            <a:ext cx="1447385" cy="1533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08" y="4013200"/>
            <a:ext cx="3913272" cy="2288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181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7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7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7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7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7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7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7" grpId="0" animBg="1"/>
      <p:bldP spid="2273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25182" y="1140036"/>
            <a:ext cx="9114802" cy="5241292"/>
          </a:xfrm>
          <a:prstGeom prst="rect">
            <a:avLst/>
          </a:prstGeom>
          <a:blipFill dpi="0" rotWithShape="1">
            <a:blip r:embed="rId3" cstate="print">
              <a:alphaModFix amt="22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endParaRPr lang="ru-RU" sz="1700" b="0" dirty="0">
              <a:solidFill>
                <a:schemeClr val="bg1"/>
              </a:solidFill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091680" y="303039"/>
            <a:ext cx="705232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400" b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dirty="0" smtClean="0"/>
              <a:t>Газотранспортная система ПАО «Газпром»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0532" y="1295766"/>
            <a:ext cx="6727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4274"/>
                </a:solidFill>
              </a:rPr>
              <a:t>Более 170 </a:t>
            </a:r>
            <a:r>
              <a:rPr lang="en-US" b="1" dirty="0" smtClean="0">
                <a:solidFill>
                  <a:srgbClr val="004274"/>
                </a:solidFill>
              </a:rPr>
              <a:t>0</a:t>
            </a:r>
            <a:r>
              <a:rPr lang="ru-RU" b="1" dirty="0" smtClean="0">
                <a:solidFill>
                  <a:srgbClr val="004274"/>
                </a:solidFill>
              </a:rPr>
              <a:t>00 км магистральных газопроводов</a:t>
            </a:r>
            <a:endParaRPr lang="ru-RU" b="1" dirty="0">
              <a:solidFill>
                <a:srgbClr val="00427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02" y="1700808"/>
            <a:ext cx="9104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74"/>
                </a:solidFill>
              </a:rPr>
              <a:t>Б</a:t>
            </a:r>
            <a:r>
              <a:rPr lang="ru-RU" b="1" dirty="0" smtClean="0">
                <a:solidFill>
                  <a:srgbClr val="004274"/>
                </a:solidFill>
              </a:rPr>
              <a:t>олее </a:t>
            </a:r>
            <a:r>
              <a:rPr lang="ru-RU" b="1" dirty="0">
                <a:solidFill>
                  <a:srgbClr val="004274"/>
                </a:solidFill>
              </a:rPr>
              <a:t>2000 </a:t>
            </a:r>
            <a:r>
              <a:rPr lang="ru-RU" b="1" dirty="0" smtClean="0">
                <a:solidFill>
                  <a:srgbClr val="004274"/>
                </a:solidFill>
              </a:rPr>
              <a:t>км технологических трубопроводов 250 компрессорных станций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1015986"/>
              </p:ext>
            </p:extLst>
          </p:nvPr>
        </p:nvGraphicFramePr>
        <p:xfrm>
          <a:off x="5004048" y="2348880"/>
          <a:ext cx="4432650" cy="419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979" y="2204864"/>
            <a:ext cx="885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4274"/>
                </a:solidFill>
              </a:rPr>
              <a:t>80 % магистральных газопроводов </a:t>
            </a:r>
            <a:r>
              <a:rPr lang="ru-RU" b="1" dirty="0">
                <a:solidFill>
                  <a:srgbClr val="004274"/>
                </a:solidFill>
              </a:rPr>
              <a:t>подвержены </a:t>
            </a:r>
            <a:r>
              <a:rPr lang="ru-RU" b="1" dirty="0" smtClean="0">
                <a:solidFill>
                  <a:srgbClr val="004274"/>
                </a:solidFill>
              </a:rPr>
              <a:t>КРН в 11 газотранспортных </a:t>
            </a:r>
          </a:p>
          <a:p>
            <a:r>
              <a:rPr lang="ru-RU" b="1" dirty="0" smtClean="0">
                <a:solidFill>
                  <a:srgbClr val="004274"/>
                </a:solidFill>
              </a:rPr>
              <a:t>обществах ПАО «Газпром»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978" y="2996952"/>
            <a:ext cx="7879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4274"/>
                </a:solidFill>
              </a:rPr>
              <a:t>46 % магистральных газопроводов эксплуатируются более 30 лет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509120"/>
            <a:ext cx="63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4274"/>
                </a:solidFill>
              </a:rPr>
              <a:t>В среднем доля вырезки труб по причине КРН при </a:t>
            </a:r>
          </a:p>
          <a:p>
            <a:r>
              <a:rPr lang="ru-RU" b="1" dirty="0" smtClean="0">
                <a:solidFill>
                  <a:srgbClr val="004274"/>
                </a:solidFill>
              </a:rPr>
              <a:t>капитальном ремонте ежегодно растет  и составляет </a:t>
            </a:r>
            <a:br>
              <a:rPr lang="ru-RU" b="1" dirty="0" smtClean="0">
                <a:solidFill>
                  <a:srgbClr val="004274"/>
                </a:solidFill>
              </a:rPr>
            </a:br>
            <a:r>
              <a:rPr lang="ru-RU" b="1" dirty="0" smtClean="0">
                <a:solidFill>
                  <a:srgbClr val="004274"/>
                </a:solidFill>
              </a:rPr>
              <a:t>от</a:t>
            </a:r>
            <a:r>
              <a:rPr lang="ru-RU" b="1" dirty="0">
                <a:solidFill>
                  <a:srgbClr val="004274"/>
                </a:solidFill>
              </a:rPr>
              <a:t> </a:t>
            </a:r>
            <a:r>
              <a:rPr lang="ru-RU" b="1" dirty="0" smtClean="0">
                <a:solidFill>
                  <a:srgbClr val="004274"/>
                </a:solidFill>
              </a:rPr>
              <a:t>30% до 80%</a:t>
            </a:r>
            <a:r>
              <a:rPr lang="en-US" b="1" dirty="0">
                <a:solidFill>
                  <a:srgbClr val="004274"/>
                </a:solidFill>
              </a:rPr>
              <a:t> </a:t>
            </a:r>
            <a:endParaRPr lang="ru-RU" b="1" dirty="0" smtClean="0">
              <a:solidFill>
                <a:srgbClr val="00427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312" y="3646765"/>
            <a:ext cx="827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4274"/>
                </a:solidFill>
              </a:rPr>
              <a:t>До 30% от общего числа аварий происходит по причине КРН, </a:t>
            </a:r>
          </a:p>
          <a:p>
            <a:r>
              <a:rPr lang="ru-RU" b="1" dirty="0" smtClean="0">
                <a:solidFill>
                  <a:srgbClr val="004274"/>
                </a:solidFill>
              </a:rPr>
              <a:t>при этом не более 1,5 % происходит после 30 лет эксплуатации</a:t>
            </a:r>
          </a:p>
        </p:txBody>
      </p:sp>
      <p:sp>
        <p:nvSpPr>
          <p:cNvPr id="16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394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Graphic spid="10" grpId="0">
        <p:bldAsOne/>
      </p:bldGraphic>
      <p:bldP spid="8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4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229377" name="TextBox 4"/>
          <p:cNvSpPr txBox="1">
            <a:spLocks noChangeArrowheads="1"/>
          </p:cNvSpPr>
          <p:nvPr/>
        </p:nvSpPr>
        <p:spPr bwMode="auto">
          <a:xfrm>
            <a:off x="1979613" y="84138"/>
            <a:ext cx="7080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lang="ru-RU" altLang="ru-RU" sz="2400" dirty="0" smtClean="0">
                <a:ea typeface="MS PGothic" pitchFamily="34" charset="-128"/>
              </a:rPr>
              <a:t>Сервисы прогнозирования поврежденности </a:t>
            </a:r>
            <a:r>
              <a:rPr lang="ru-RU" altLang="ru-RU" sz="2400" dirty="0">
                <a:ea typeface="MS PGothic" pitchFamily="34" charset="-128"/>
              </a:rPr>
              <a:t>МГ с учетом приборных </a:t>
            </a:r>
            <a:r>
              <a:rPr lang="ru-RU" altLang="ru-RU" sz="2400" dirty="0" smtClean="0">
                <a:ea typeface="MS PGothic" pitchFamily="34" charset="-128"/>
              </a:rPr>
              <a:t>ограничений и их развития</a:t>
            </a:r>
            <a:endParaRPr lang="ru-RU" altLang="ru-RU" sz="2400" dirty="0">
              <a:ea typeface="MS PGothic" pitchFamily="34" charset="-128"/>
            </a:endParaRPr>
          </a:p>
        </p:txBody>
      </p:sp>
      <p:pic>
        <p:nvPicPr>
          <p:cNvPr id="22937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2852936"/>
            <a:ext cx="6016625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9380" name="Прямоугольник 5"/>
          <p:cNvSpPr>
            <a:spLocks noChangeArrowheads="1"/>
          </p:cNvSpPr>
          <p:nvPr/>
        </p:nvSpPr>
        <p:spPr bwMode="auto">
          <a:xfrm>
            <a:off x="3382963" y="3983038"/>
            <a:ext cx="5616575" cy="2168525"/>
          </a:xfrm>
          <a:prstGeom prst="rect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altLang="ru-RU">
              <a:ea typeface="MS PGothic" pitchFamily="34" charset="-128"/>
            </a:endParaRPr>
          </a:p>
        </p:txBody>
      </p:sp>
      <p:sp>
        <p:nvSpPr>
          <p:cNvPr id="229381" name="Прямоугольник 10"/>
          <p:cNvSpPr>
            <a:spLocks noChangeArrowheads="1"/>
          </p:cNvSpPr>
          <p:nvPr/>
        </p:nvSpPr>
        <p:spPr bwMode="auto">
          <a:xfrm>
            <a:off x="3697288" y="4151313"/>
            <a:ext cx="4711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0" lang="ru-RU" altLang="ru-RU" sz="2000" b="1" u="sng">
                <a:solidFill>
                  <a:srgbClr val="FF0000"/>
                </a:solidFill>
                <a:ea typeface="MS PGothic" pitchFamily="34" charset="-128"/>
              </a:rPr>
              <a:t>Предел чувствительности для </a:t>
            </a:r>
          </a:p>
          <a:p>
            <a:r>
              <a:rPr kumimoji="0" lang="ru-RU" altLang="ru-RU" sz="2000" b="1" u="sng">
                <a:solidFill>
                  <a:srgbClr val="FF0000"/>
                </a:solidFill>
                <a:ea typeface="MS PGothic" pitchFamily="34" charset="-128"/>
              </a:rPr>
              <a:t>коррозионных повреждений</a:t>
            </a:r>
            <a:endParaRPr kumimoji="0" lang="ru-RU" altLang="ru-RU" sz="2000">
              <a:ea typeface="MS PGothic" pitchFamily="34" charset="-128"/>
            </a:endParaRPr>
          </a:p>
        </p:txBody>
      </p:sp>
      <p:sp>
        <p:nvSpPr>
          <p:cNvPr id="229382" name="Прямоугольник 11"/>
          <p:cNvSpPr>
            <a:spLocks noChangeArrowheads="1"/>
          </p:cNvSpPr>
          <p:nvPr/>
        </p:nvSpPr>
        <p:spPr bwMode="auto">
          <a:xfrm>
            <a:off x="4805363" y="4843463"/>
            <a:ext cx="3008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0" lang="ru-RU" altLang="ru-RU" sz="2000" b="1" u="sng">
                <a:solidFill>
                  <a:srgbClr val="002060"/>
                </a:solidFill>
                <a:ea typeface="MS PGothic" pitchFamily="34" charset="-128"/>
              </a:rPr>
              <a:t>Предел чувствительности для КРН</a:t>
            </a:r>
            <a:endParaRPr kumimoji="0" lang="ru-RU" altLang="ru-RU" sz="2000">
              <a:solidFill>
                <a:srgbClr val="002060"/>
              </a:solidFill>
              <a:ea typeface="MS PGothic" pitchFamily="34" charset="-128"/>
            </a:endParaRPr>
          </a:p>
        </p:txBody>
      </p:sp>
      <p:sp>
        <p:nvSpPr>
          <p:cNvPr id="229383" name="Прямоугольник 12"/>
          <p:cNvSpPr>
            <a:spLocks noChangeArrowheads="1"/>
          </p:cNvSpPr>
          <p:nvPr/>
        </p:nvSpPr>
        <p:spPr bwMode="auto">
          <a:xfrm>
            <a:off x="4786313" y="4927600"/>
            <a:ext cx="4213225" cy="1223963"/>
          </a:xfrm>
          <a:prstGeom prst="rect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altLang="ru-RU">
              <a:ea typeface="MS PGothic" pitchFamily="34" charset="-128"/>
            </a:endParaRPr>
          </a:p>
        </p:txBody>
      </p:sp>
      <p:graphicFrame>
        <p:nvGraphicFramePr>
          <p:cNvPr id="22938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8673198"/>
              </p:ext>
            </p:extLst>
          </p:nvPr>
        </p:nvGraphicFramePr>
        <p:xfrm>
          <a:off x="4786312" y="1104900"/>
          <a:ext cx="4357687" cy="285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2" name="Диаграмма" r:id="rId8" imgW="5718544" imgH="2981202" progId="Excel.Sheet.8">
                  <p:embed/>
                </p:oleObj>
              </mc:Choice>
              <mc:Fallback>
                <p:oleObj name="Диаграмма" r:id="rId8" imgW="5718544" imgH="2981202" progId="Excel.Sheet.8">
                  <p:embed/>
                  <p:pic>
                    <p:nvPicPr>
                      <p:cNvPr id="0" name="Picture 15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2" y="1104900"/>
                        <a:ext cx="4357687" cy="285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9385" name="TextBox 7"/>
          <p:cNvSpPr txBox="1">
            <a:spLocks noChangeArrowheads="1"/>
          </p:cNvSpPr>
          <p:nvPr/>
        </p:nvSpPr>
        <p:spPr bwMode="auto">
          <a:xfrm>
            <a:off x="-16248" y="1003300"/>
            <a:ext cx="5164312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0" lang="ru-RU" altLang="ru-RU" sz="1800" b="1" dirty="0">
                <a:solidFill>
                  <a:srgbClr val="002060"/>
                </a:solidFill>
                <a:ea typeface="MS PGothic" pitchFamily="34" charset="-128"/>
              </a:rPr>
              <a:t>Результаты ВНИИГАЗ </a:t>
            </a:r>
            <a:r>
              <a:rPr kumimoji="0" lang="ru-RU" altLang="ru-RU" sz="1800" b="1" dirty="0" smtClean="0">
                <a:solidFill>
                  <a:srgbClr val="002060"/>
                </a:solidFill>
                <a:ea typeface="MS PGothic" pitchFamily="34" charset="-128"/>
              </a:rPr>
              <a:t>нейросетевого прогнозирования </a:t>
            </a:r>
            <a:r>
              <a:rPr kumimoji="0" lang="ru-RU" altLang="ru-RU" sz="1800" b="1" dirty="0">
                <a:solidFill>
                  <a:srgbClr val="002060"/>
                </a:solidFill>
                <a:ea typeface="MS PGothic" pitchFamily="34" charset="-128"/>
              </a:rPr>
              <a:t>повреждений труб КРН глубиной до 10</a:t>
            </a:r>
            <a:r>
              <a:rPr kumimoji="0" lang="en-US" altLang="ru-RU" sz="1800" b="1" dirty="0">
                <a:solidFill>
                  <a:srgbClr val="002060"/>
                </a:solidFill>
                <a:ea typeface="MS PGothic" pitchFamily="34" charset="-128"/>
              </a:rPr>
              <a:t>% </a:t>
            </a:r>
            <a:r>
              <a:rPr kumimoji="0" lang="ru-RU" altLang="ru-RU" sz="1800" b="1" dirty="0">
                <a:solidFill>
                  <a:srgbClr val="002060"/>
                </a:solidFill>
                <a:ea typeface="MS PGothic" pitchFamily="34" charset="-128"/>
              </a:rPr>
              <a:t>на участках </a:t>
            </a:r>
            <a:r>
              <a:rPr kumimoji="0" lang="ru-RU" altLang="ru-RU" sz="1800" b="1" dirty="0" smtClean="0">
                <a:solidFill>
                  <a:srgbClr val="002060"/>
                </a:solidFill>
                <a:ea typeface="MS PGothic" pitchFamily="34" charset="-128"/>
              </a:rPr>
              <a:t>МГ: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kumimoji="0" lang="ru-RU" altLang="ru-RU" sz="1600" dirty="0" smtClean="0">
                <a:solidFill>
                  <a:srgbClr val="002060"/>
                </a:solidFill>
                <a:ea typeface="MS PGothic" pitchFamily="34" charset="-128"/>
              </a:rPr>
              <a:t>комплексный учет</a:t>
            </a:r>
            <a:r>
              <a:rPr lang="ru-RU" altLang="ru-RU" sz="1600" dirty="0" smtClean="0">
                <a:solidFill>
                  <a:srgbClr val="003366"/>
                </a:solidFill>
                <a:ea typeface="MS PGothic" pitchFamily="34" charset="-128"/>
              </a:rPr>
              <a:t> </a:t>
            </a:r>
            <a:r>
              <a:rPr kumimoji="0" lang="ru-RU" altLang="ru-RU" sz="1600" dirty="0" smtClean="0">
                <a:solidFill>
                  <a:srgbClr val="002060"/>
                </a:solidFill>
                <a:ea typeface="MS PGothic" pitchFamily="34" charset="-128"/>
              </a:rPr>
              <a:t>данных </a:t>
            </a:r>
            <a:r>
              <a:rPr kumimoji="0" lang="ru-RU" altLang="ru-RU" sz="1600" dirty="0">
                <a:solidFill>
                  <a:srgbClr val="002060"/>
                </a:solidFill>
                <a:ea typeface="MS PGothic" pitchFamily="34" charset="-128"/>
              </a:rPr>
              <a:t>ВТД, </a:t>
            </a:r>
            <a:r>
              <a:rPr lang="ru-RU" altLang="ru-RU" sz="1600" dirty="0">
                <a:solidFill>
                  <a:srgbClr val="003366"/>
                </a:solidFill>
                <a:ea typeface="MS PGothic" pitchFamily="34" charset="-128"/>
              </a:rPr>
              <a:t>наземных обследований грунта и </a:t>
            </a:r>
            <a:r>
              <a:rPr lang="ru-RU" altLang="ru-RU" sz="1600" dirty="0" err="1">
                <a:solidFill>
                  <a:srgbClr val="003366"/>
                </a:solidFill>
                <a:ea typeface="MS PGothic" pitchFamily="34" charset="-128"/>
              </a:rPr>
              <a:t>гео</a:t>
            </a:r>
            <a:r>
              <a:rPr lang="ru-RU" altLang="ru-RU" sz="1600" dirty="0">
                <a:solidFill>
                  <a:srgbClr val="003366"/>
                </a:solidFill>
                <a:ea typeface="MS PGothic" pitchFamily="34" charset="-128"/>
              </a:rPr>
              <a:t>-технических параметрах </a:t>
            </a:r>
            <a:endParaRPr lang="ru-RU" altLang="ru-RU" sz="1600" dirty="0" smtClean="0">
              <a:solidFill>
                <a:srgbClr val="003366"/>
              </a:solidFill>
              <a:ea typeface="MS PGothic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003366"/>
                </a:solidFill>
                <a:ea typeface="MS PGothic" pitchFamily="34" charset="-128"/>
              </a:rPr>
              <a:t>достоверность прогноза от 70 % до </a:t>
            </a:r>
            <a:r>
              <a:rPr lang="ru-RU" altLang="ru-RU" sz="1600" dirty="0">
                <a:solidFill>
                  <a:srgbClr val="003366"/>
                </a:solidFill>
                <a:ea typeface="MS PGothic" pitchFamily="34" charset="-128"/>
              </a:rPr>
              <a:t>85 </a:t>
            </a:r>
            <a:r>
              <a:rPr lang="ru-RU" altLang="ru-RU" sz="1600" dirty="0" smtClean="0">
                <a:solidFill>
                  <a:srgbClr val="003366"/>
                </a:solidFill>
                <a:ea typeface="MS PGothic" pitchFamily="34" charset="-128"/>
              </a:rPr>
              <a:t>%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kumimoji="0" lang="ru-RU" altLang="ru-RU" sz="1600" dirty="0" smtClean="0">
                <a:solidFill>
                  <a:srgbClr val="003366"/>
                </a:solidFill>
                <a:ea typeface="MS PGothic" pitchFamily="34" charset="-128"/>
              </a:rPr>
              <a:t>учет более 24 внешних факторов КРН</a:t>
            </a:r>
            <a:endParaRPr kumimoji="0" lang="ru-RU" altLang="ru-RU" sz="1600" dirty="0">
              <a:solidFill>
                <a:srgbClr val="002060"/>
              </a:solidFill>
              <a:ea typeface="MS PGothic" pitchFamily="34" charset="-128"/>
            </a:endParaRPr>
          </a:p>
        </p:txBody>
      </p:sp>
      <p:cxnSp>
        <p:nvCxnSpPr>
          <p:cNvPr id="229386" name="Прямая со стрелкой 9"/>
          <p:cNvCxnSpPr>
            <a:cxnSpLocks noChangeShapeType="1"/>
          </p:cNvCxnSpPr>
          <p:nvPr/>
        </p:nvCxnSpPr>
        <p:spPr bwMode="auto">
          <a:xfrm flipV="1">
            <a:off x="2252663" y="3140968"/>
            <a:ext cx="3043832" cy="1202618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9387" name="Овал 15"/>
          <p:cNvSpPr>
            <a:spLocks noChangeArrowheads="1"/>
          </p:cNvSpPr>
          <p:nvPr/>
        </p:nvSpPr>
        <p:spPr bwMode="auto">
          <a:xfrm>
            <a:off x="5296495" y="2276872"/>
            <a:ext cx="1939801" cy="133121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altLang="ru-RU">
              <a:ea typeface="MS PGothic" pitchFamily="34" charset="-128"/>
            </a:endParaRPr>
          </a:p>
        </p:txBody>
      </p:sp>
      <p:sp>
        <p:nvSpPr>
          <p:cNvPr id="229388" name="Овал 16"/>
          <p:cNvSpPr>
            <a:spLocks noChangeArrowheads="1"/>
          </p:cNvSpPr>
          <p:nvPr/>
        </p:nvSpPr>
        <p:spPr bwMode="auto">
          <a:xfrm>
            <a:off x="1692275" y="4120108"/>
            <a:ext cx="560388" cy="53302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altLang="ru-RU">
              <a:ea typeface="MS PGothic" pitchFamily="34" charset="-128"/>
            </a:endParaRPr>
          </a:p>
        </p:txBody>
      </p:sp>
      <p:sp>
        <p:nvSpPr>
          <p:cNvPr id="17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77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051720" y="116632"/>
            <a:ext cx="694481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400" b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dirty="0" smtClean="0"/>
              <a:t>Повышение квалификации и развитие кадров Газпром в области идентификации и профилактики КРН МГ </a:t>
            </a:r>
            <a:endParaRPr lang="ru-RU" dirty="0"/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77072"/>
            <a:ext cx="1822671" cy="25073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4260" y="1052736"/>
            <a:ext cx="88365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4274"/>
                </a:solidFill>
              </a:rPr>
              <a:t>Цель семинара </a:t>
            </a:r>
            <a:r>
              <a:rPr lang="ru-RU" sz="1600" dirty="0">
                <a:solidFill>
                  <a:srgbClr val="004274"/>
                </a:solidFill>
              </a:rPr>
              <a:t>– </a:t>
            </a:r>
            <a:r>
              <a:rPr lang="ru-RU" sz="1600" dirty="0" smtClean="0">
                <a:solidFill>
                  <a:srgbClr val="004274"/>
                </a:solidFill>
              </a:rPr>
              <a:t>организация уникальной площадки обмена знаниями в области КРН и </a:t>
            </a:r>
            <a:r>
              <a:rPr lang="ru-RU" sz="1600" dirty="0" err="1" smtClean="0">
                <a:solidFill>
                  <a:srgbClr val="004274"/>
                </a:solidFill>
              </a:rPr>
              <a:t>подпленочной</a:t>
            </a:r>
            <a:r>
              <a:rPr lang="ru-RU" sz="1600" dirty="0" smtClean="0">
                <a:solidFill>
                  <a:srgbClr val="004274"/>
                </a:solidFill>
              </a:rPr>
              <a:t> коррозии между работниками администрации и дочерних обществ ПАО «Газпром», научных работников ВУЗов и НИИ, диагностических и ремонтных организаций, производителей инновационного оборудования и материалов для газовой отрасли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07504" y="2113692"/>
            <a:ext cx="489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solidFill>
                  <a:srgbClr val="001D58"/>
                </a:solidFill>
              </a:rPr>
              <a:t>За 3 года в </a:t>
            </a:r>
            <a:r>
              <a:rPr lang="ru-RU" sz="1400" dirty="0">
                <a:solidFill>
                  <a:srgbClr val="001D58"/>
                </a:solidFill>
              </a:rPr>
              <a:t>работе </a:t>
            </a:r>
            <a:r>
              <a:rPr lang="ru-RU" sz="1400" dirty="0" smtClean="0">
                <a:solidFill>
                  <a:srgbClr val="001D58"/>
                </a:solidFill>
              </a:rPr>
              <a:t>семинаров </a:t>
            </a:r>
            <a:r>
              <a:rPr lang="ru-RU" sz="1400" dirty="0">
                <a:solidFill>
                  <a:srgbClr val="001D58"/>
                </a:solidFill>
              </a:rPr>
              <a:t>приняли участие более </a:t>
            </a:r>
            <a:r>
              <a:rPr lang="ru-RU" sz="1400" b="1" dirty="0" smtClean="0">
                <a:solidFill>
                  <a:srgbClr val="001D58"/>
                </a:solidFill>
              </a:rPr>
              <a:t>150 человек</a:t>
            </a:r>
            <a:r>
              <a:rPr lang="ru-RU" sz="1400" dirty="0" smtClean="0">
                <a:solidFill>
                  <a:srgbClr val="001D58"/>
                </a:solidFill>
              </a:rPr>
              <a:t>, заслушано более </a:t>
            </a:r>
            <a:r>
              <a:rPr lang="ru-RU" sz="1400" b="1" dirty="0" smtClean="0">
                <a:solidFill>
                  <a:srgbClr val="001D58"/>
                </a:solidFill>
              </a:rPr>
              <a:t>70 докладов</a:t>
            </a:r>
            <a:endParaRPr lang="ru-RU" sz="1400" b="1" dirty="0">
              <a:solidFill>
                <a:srgbClr val="001D58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27784" y="2564904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1D58"/>
                </a:solidFill>
              </a:rPr>
              <a:t>Разработан </a:t>
            </a:r>
            <a:r>
              <a:rPr lang="ru-RU" sz="1400" b="1" dirty="0" smtClean="0">
                <a:solidFill>
                  <a:srgbClr val="001D58"/>
                </a:solidFill>
              </a:rPr>
              <a:t>типовой учебный план </a:t>
            </a:r>
            <a:r>
              <a:rPr lang="ru-RU" sz="1400" dirty="0">
                <a:solidFill>
                  <a:srgbClr val="001D58"/>
                </a:solidFill>
              </a:rPr>
              <a:t>и </a:t>
            </a:r>
            <a:r>
              <a:rPr lang="ru-RU" sz="1400" dirty="0" smtClean="0">
                <a:solidFill>
                  <a:srgbClr val="001D58"/>
                </a:solidFill>
              </a:rPr>
              <a:t>программа повышения квалификации, утвержденные Департаментом 715 </a:t>
            </a:r>
            <a:br>
              <a:rPr lang="ru-RU" sz="1400" dirty="0" smtClean="0">
                <a:solidFill>
                  <a:srgbClr val="001D58"/>
                </a:solidFill>
              </a:rPr>
            </a:br>
            <a:r>
              <a:rPr lang="ru-RU" sz="1400" dirty="0" smtClean="0">
                <a:solidFill>
                  <a:srgbClr val="001D58"/>
                </a:solidFill>
              </a:rPr>
              <a:t>ПАО «Газпром»</a:t>
            </a:r>
            <a:endParaRPr lang="ru-RU" sz="1400" dirty="0">
              <a:solidFill>
                <a:srgbClr val="001D58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988840"/>
            <a:ext cx="3456542" cy="2232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4"/>
          <a:srcRect r="27477"/>
          <a:stretch/>
        </p:blipFill>
        <p:spPr>
          <a:xfrm>
            <a:off x="28228" y="2564904"/>
            <a:ext cx="2555775" cy="194392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5"/>
          <a:srcRect l="9345" t="2523" r="11733" b="1"/>
          <a:stretch/>
        </p:blipFill>
        <p:spPr>
          <a:xfrm>
            <a:off x="4945980" y="4343400"/>
            <a:ext cx="2146300" cy="194329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2627784" y="3501008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1D58"/>
                </a:solidFill>
              </a:rPr>
              <a:t>Обучение прошли более </a:t>
            </a:r>
            <a:r>
              <a:rPr lang="ru-RU" sz="1400" b="1" dirty="0" smtClean="0">
                <a:solidFill>
                  <a:srgbClr val="001D58"/>
                </a:solidFill>
              </a:rPr>
              <a:t>70 молодых специалистов</a:t>
            </a:r>
            <a:r>
              <a:rPr lang="ru-RU" sz="1400" dirty="0" smtClean="0">
                <a:solidFill>
                  <a:srgbClr val="001D58"/>
                </a:solidFill>
              </a:rPr>
              <a:t> нефтегазовой отрасли </a:t>
            </a:r>
            <a:endParaRPr lang="ru-RU" sz="1400" dirty="0">
              <a:solidFill>
                <a:srgbClr val="001D58"/>
              </a:solidFill>
            </a:endParaRPr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 rotWithShape="1">
          <a:blip r:embed="rId6"/>
          <a:srcRect l="7257" t="12328" r="14701"/>
          <a:stretch/>
        </p:blipFill>
        <p:spPr>
          <a:xfrm>
            <a:off x="2684140" y="4390504"/>
            <a:ext cx="2247900" cy="189391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04" y="4509120"/>
            <a:ext cx="2610661" cy="17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32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0" y="1108670"/>
            <a:ext cx="9139984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238593" name="Заголовок 1"/>
          <p:cNvSpPr>
            <a:spLocks noGrp="1"/>
          </p:cNvSpPr>
          <p:nvPr>
            <p:ph type="title"/>
          </p:nvPr>
        </p:nvSpPr>
        <p:spPr>
          <a:xfrm>
            <a:off x="2051496" y="260648"/>
            <a:ext cx="6985000" cy="571500"/>
          </a:xfrm>
        </p:spPr>
        <p:txBody>
          <a:bodyPr/>
          <a:lstStyle/>
          <a:p>
            <a:r>
              <a:rPr lang="ru-RU" altLang="ru-RU" sz="2400" dirty="0"/>
              <a:t>Предложения в </a:t>
            </a:r>
            <a:r>
              <a:rPr lang="ru-RU" altLang="ru-RU" sz="2400" dirty="0" smtClean="0"/>
              <a:t>Программу повышения </a:t>
            </a:r>
            <a:r>
              <a:rPr lang="ru-RU" altLang="ru-RU" sz="2400" dirty="0"/>
              <a:t>эффективности технического диагностирования </a:t>
            </a:r>
            <a:r>
              <a:rPr lang="ru-RU" altLang="ru-RU" sz="2400" dirty="0" smtClean="0"/>
              <a:t>объектов </a:t>
            </a:r>
            <a:r>
              <a:rPr lang="ru-RU" altLang="ru-RU" sz="2400" dirty="0"/>
              <a:t>ПАО «</a:t>
            </a:r>
            <a:r>
              <a:rPr lang="ru-RU" altLang="ru-RU" sz="2400" dirty="0" smtClean="0"/>
              <a:t>Газпром»</a:t>
            </a:r>
            <a:endParaRPr lang="ru-RU" altLang="ru-RU" sz="2400" dirty="0" smtClean="0">
              <a:cs typeface="Arial" pitchFamily="34" charset="0"/>
            </a:endParaRPr>
          </a:p>
        </p:txBody>
      </p:sp>
      <p:pic>
        <p:nvPicPr>
          <p:cNvPr id="238596" name="Picture 37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8"/>
          <p:cNvSpPr txBox="1">
            <a:spLocks noChangeArrowheads="1"/>
          </p:cNvSpPr>
          <p:nvPr/>
        </p:nvSpPr>
        <p:spPr bwMode="auto">
          <a:xfrm>
            <a:off x="0" y="1052736"/>
            <a:ext cx="9139984" cy="526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just"/>
            <a:r>
              <a:rPr kumimoji="0" lang="ru-RU" altLang="ru-RU" sz="1600" b="1" dirty="0">
                <a:solidFill>
                  <a:srgbClr val="004274"/>
                </a:solidFill>
              </a:rPr>
              <a:t>ПОД НАУЧНЫМ РУКОВОДСТВОМ ООО «ГАЗПРОМ ВНИИГАЗ»:</a:t>
            </a:r>
          </a:p>
          <a:p>
            <a:pPr algn="just"/>
            <a:endParaRPr kumimoji="0" lang="ru-RU" altLang="ru-RU" sz="1600" b="1" dirty="0">
              <a:solidFill>
                <a:srgbClr val="004274"/>
              </a:solidFill>
            </a:endParaRPr>
          </a:p>
          <a:p>
            <a:pPr marL="228600" indent="-228600">
              <a:buAutoNum type="arabicParenR"/>
            </a:pPr>
            <a:r>
              <a:rPr kumimoji="0" lang="ru-RU" altLang="ru-RU" sz="1600" b="1" dirty="0">
                <a:solidFill>
                  <a:srgbClr val="004274"/>
                </a:solidFill>
              </a:rPr>
              <a:t>Организовать экспериментальный комплекс ПАО «Газпром» и разработать </a:t>
            </a:r>
            <a:r>
              <a:rPr kumimoji="0" lang="ru-RU" sz="1600" b="1" dirty="0">
                <a:solidFill>
                  <a:srgbClr val="004274"/>
                </a:solidFill>
              </a:rPr>
              <a:t>программу сериальных испытаний </a:t>
            </a:r>
            <a:r>
              <a:rPr kumimoji="0" lang="ru-RU" altLang="ru-RU" sz="1600" b="1" dirty="0">
                <a:solidFill>
                  <a:srgbClr val="004274"/>
                </a:solidFill>
              </a:rPr>
              <a:t>труб с дефектами КРН и коррозии, приступить к ее поэтапной реализации с привлечением ИТЦ дочерних обществ, специализированных университетских и академических лабораторий</a:t>
            </a:r>
          </a:p>
          <a:p>
            <a:pPr marL="228600" indent="-228600">
              <a:buAutoNum type="arabicParenR"/>
            </a:pPr>
            <a:r>
              <a:rPr kumimoji="0" lang="ru-RU" altLang="ru-RU" sz="1600" b="1" dirty="0">
                <a:solidFill>
                  <a:srgbClr val="004274"/>
                </a:solidFill>
              </a:rPr>
              <a:t>В рамках НИР ПАО «Газпром» с участием </a:t>
            </a:r>
            <a:r>
              <a:rPr kumimoji="0" lang="ru-RU" sz="1600" b="1" dirty="0">
                <a:solidFill>
                  <a:srgbClr val="004274"/>
                </a:solidFill>
              </a:rPr>
              <a:t>ЗАО «</a:t>
            </a:r>
            <a:r>
              <a:rPr kumimoji="0" lang="ru-RU" sz="1600" b="1" dirty="0" err="1">
                <a:solidFill>
                  <a:srgbClr val="004274"/>
                </a:solidFill>
              </a:rPr>
              <a:t>ИнтроСкан</a:t>
            </a:r>
            <a:r>
              <a:rPr kumimoji="0" lang="ru-RU" sz="1600" b="1" dirty="0">
                <a:solidFill>
                  <a:srgbClr val="004274"/>
                </a:solidFill>
              </a:rPr>
              <a:t> Технолоджи» </a:t>
            </a:r>
            <a:r>
              <a:rPr kumimoji="0" lang="ru-RU" altLang="ru-RU" sz="1600" b="1" dirty="0">
                <a:solidFill>
                  <a:srgbClr val="004274"/>
                </a:solidFill>
              </a:rPr>
              <a:t>разработать методы и технологии контроля труб для оценки условных размеров стресс-коррозионных дефектов при диагностическом обследовании МГ</a:t>
            </a:r>
          </a:p>
          <a:p>
            <a:r>
              <a:rPr kumimoji="0" lang="ru-RU" sz="1600" b="1" dirty="0">
                <a:solidFill>
                  <a:srgbClr val="004274"/>
                </a:solidFill>
              </a:rPr>
              <a:t>3) </a:t>
            </a:r>
            <a:r>
              <a:rPr kumimoji="0" lang="ru-RU" altLang="ru-RU" sz="1600" b="1" dirty="0">
                <a:solidFill>
                  <a:srgbClr val="004274"/>
                </a:solidFill>
              </a:rPr>
              <a:t>В рамках НИР ПАО «Газпром» п</a:t>
            </a:r>
            <a:r>
              <a:rPr kumimoji="0" lang="ru-RU" sz="1600" b="1" dirty="0">
                <a:solidFill>
                  <a:srgbClr val="004274"/>
                </a:solidFill>
              </a:rPr>
              <a:t>ереработать комплекс нормативной документации в области СУТСЦ </a:t>
            </a:r>
          </a:p>
          <a:p>
            <a:r>
              <a:rPr kumimoji="0" lang="ru-RU" sz="1600" b="1" dirty="0">
                <a:solidFill>
                  <a:srgbClr val="004274"/>
                </a:solidFill>
              </a:rPr>
              <a:t>4) ЗАО «</a:t>
            </a:r>
            <a:r>
              <a:rPr kumimoji="0" lang="ru-RU" sz="1600" b="1" dirty="0" err="1">
                <a:solidFill>
                  <a:srgbClr val="004274"/>
                </a:solidFill>
              </a:rPr>
              <a:t>ИнтроСкан</a:t>
            </a:r>
            <a:r>
              <a:rPr kumimoji="0" lang="ru-RU" sz="1600" b="1" dirty="0">
                <a:solidFill>
                  <a:srgbClr val="004274"/>
                </a:solidFill>
              </a:rPr>
              <a:t> Технолоджи» в рамках НИР ПАО «Газпром» разработать роботизированные диагностические комплексы для контроля участков МГ, необеспеченных классическими средствами внутритрубного технического диагностирования (подводные переходы, перемычки, переходы через ж/д и автодороги и др.)</a:t>
            </a:r>
          </a:p>
          <a:p>
            <a:pPr marL="180975" indent="-180975"/>
            <a:r>
              <a:rPr kumimoji="0" lang="ru-RU" altLang="ru-RU" sz="1600" b="1" dirty="0">
                <a:solidFill>
                  <a:srgbClr val="004274"/>
                </a:solidFill>
              </a:rPr>
              <a:t>5) В рамках НИР ПАО «Газпром» с участием Университета «</a:t>
            </a:r>
            <a:r>
              <a:rPr kumimoji="0" lang="ru-RU" altLang="ru-RU" sz="1600" b="1" dirty="0" err="1">
                <a:solidFill>
                  <a:srgbClr val="004274"/>
                </a:solidFill>
              </a:rPr>
              <a:t>Иннополис</a:t>
            </a:r>
            <a:r>
              <a:rPr kumimoji="0" lang="ru-RU" altLang="ru-RU" sz="1600" b="1" dirty="0">
                <a:solidFill>
                  <a:srgbClr val="004274"/>
                </a:solidFill>
              </a:rPr>
              <a:t>»</a:t>
            </a:r>
            <a:r>
              <a:rPr kumimoji="0" lang="en-US" altLang="ru-RU" sz="1600" b="1" dirty="0">
                <a:solidFill>
                  <a:srgbClr val="004274"/>
                </a:solidFill>
              </a:rPr>
              <a:t>,</a:t>
            </a:r>
            <a:r>
              <a:rPr kumimoji="0" lang="ru-RU" altLang="ru-RU" sz="1600" b="1" dirty="0">
                <a:solidFill>
                  <a:srgbClr val="004274"/>
                </a:solidFill>
              </a:rPr>
              <a:t> ЗАО «</a:t>
            </a:r>
            <a:r>
              <a:rPr kumimoji="0" lang="ru-RU" altLang="ru-RU" sz="1600" b="1" dirty="0" err="1">
                <a:solidFill>
                  <a:srgbClr val="004274"/>
                </a:solidFill>
              </a:rPr>
              <a:t>ИнтроСкан</a:t>
            </a:r>
            <a:r>
              <a:rPr kumimoji="0" lang="ru-RU" altLang="ru-RU" sz="1600" b="1" dirty="0">
                <a:solidFill>
                  <a:srgbClr val="004274"/>
                </a:solidFill>
              </a:rPr>
              <a:t> Технолоджи» и др. организаций разработать Интеллектуальную систему, направленную на повышение достоверности, скорости обработки, уровня автоматизации, а также уменьшения человеческого фактора и затрат при подготовке данных технического диагностирования объектов ГТС, полученных с применением автоматизированных диагностических комплексов, и гармонизировать ее с СУТСЦ ГТС и ИУС Т</a:t>
            </a:r>
          </a:p>
          <a:p>
            <a:pPr marL="180975" indent="-180975"/>
            <a:r>
              <a:rPr kumimoji="0" lang="ru-RU" sz="1600" b="1" dirty="0">
                <a:solidFill>
                  <a:srgbClr val="004274"/>
                </a:solidFill>
              </a:rPr>
              <a:t>6) На базе утвержденной программы Газпром разработать стандарт «Специалист по идентификации и профилактике КРН объектов нефтегазового комплекса</a:t>
            </a:r>
            <a:r>
              <a:rPr kumimoji="0" lang="ru-RU" sz="1600" b="1" dirty="0" smtClean="0">
                <a:solidFill>
                  <a:srgbClr val="004274"/>
                </a:solidFill>
              </a:rPr>
              <a:t>» и организовать специализированные группы в ИТЦ дочерних обществ</a:t>
            </a:r>
            <a:endParaRPr kumimoji="0" lang="ru-RU" sz="1600" b="1" dirty="0">
              <a:solidFill>
                <a:srgbClr val="004274"/>
              </a:solidFill>
            </a:endParaRPr>
          </a:p>
        </p:txBody>
      </p:sp>
      <p:sp>
        <p:nvSpPr>
          <p:cNvPr id="10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22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690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>
              <a:solidFill>
                <a:schemeClr val="bg1"/>
              </a:solidFill>
            </a:endParaRPr>
          </a:p>
        </p:txBody>
      </p:sp>
      <p:sp>
        <p:nvSpPr>
          <p:cNvPr id="2396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3200" i="1" smtClean="0"/>
              <a:t>СПАСИБО ЗА ВНИМАНИЕ</a:t>
            </a:r>
          </a:p>
        </p:txBody>
      </p:sp>
      <p:sp>
        <p:nvSpPr>
          <p:cNvPr id="239618" name="TextBox 1"/>
          <p:cNvSpPr txBox="1">
            <a:spLocks noChangeArrowheads="1"/>
          </p:cNvSpPr>
          <p:nvPr/>
        </p:nvSpPr>
        <p:spPr bwMode="auto">
          <a:xfrm>
            <a:off x="2043113" y="2433638"/>
            <a:ext cx="7100887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ru-RU" altLang="ru-RU" sz="2600" b="1" dirty="0">
                <a:solidFill>
                  <a:srgbClr val="003366"/>
                </a:solidFill>
              </a:rPr>
              <a:t>Илья Викторович Ряховских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altLang="ru-RU" sz="2600" b="1" dirty="0">
                <a:solidFill>
                  <a:srgbClr val="003366"/>
                </a:solidFill>
              </a:rPr>
              <a:t>канд. тех. наук, начальник лаборатории исследования процессов коррозионного растрескивания под напряжением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altLang="ru-RU" sz="2600" b="1" dirty="0">
                <a:solidFill>
                  <a:srgbClr val="003366"/>
                </a:solidFill>
              </a:rPr>
              <a:t>Тел.: (498) 657-40-48 доб. </a:t>
            </a:r>
            <a:r>
              <a:rPr kumimoji="0" lang="en-US" altLang="ru-RU" sz="2600" b="1" dirty="0">
                <a:solidFill>
                  <a:srgbClr val="003366"/>
                </a:solidFill>
              </a:rPr>
              <a:t>21</a:t>
            </a:r>
            <a:r>
              <a:rPr kumimoji="0" lang="ru-RU" altLang="ru-RU" sz="2600" b="1" dirty="0">
                <a:solidFill>
                  <a:srgbClr val="003366"/>
                </a:solidFill>
              </a:rPr>
              <a:t>-</a:t>
            </a:r>
            <a:r>
              <a:rPr kumimoji="0" lang="en-US" altLang="ru-RU" sz="2600" b="1" dirty="0">
                <a:solidFill>
                  <a:srgbClr val="003366"/>
                </a:solidFill>
              </a:rPr>
              <a:t>15</a:t>
            </a:r>
            <a:r>
              <a:rPr kumimoji="0" lang="ru-RU" altLang="ru-RU" sz="2600" b="1" dirty="0">
                <a:solidFill>
                  <a:srgbClr val="003366"/>
                </a:solidFill>
              </a:rPr>
              <a:t> (газ. 5-67-30)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ru-RU" sz="2600" b="1" dirty="0">
                <a:solidFill>
                  <a:srgbClr val="003366"/>
                </a:solidFill>
              </a:rPr>
              <a:t>E-mail: I_Ryakhovskikh@vniigaz.gazprom.ru</a:t>
            </a:r>
            <a:endParaRPr kumimoji="0" lang="ru-RU" altLang="ru-RU" sz="2600" b="1" dirty="0">
              <a:solidFill>
                <a:srgbClr val="003366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59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-99392"/>
            <a:ext cx="6445448" cy="1009650"/>
          </a:xfrm>
        </p:spPr>
        <p:txBody>
          <a:bodyPr/>
          <a:lstStyle/>
          <a:p>
            <a:r>
              <a:rPr lang="ru-RU" dirty="0" smtClean="0"/>
              <a:t>Возможности и опыт ООО «Газпром ВНИИГАЗ» по разработке интеллектуальных систем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19872" y="1052736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B0F0"/>
              </a:buClr>
            </a:pPr>
            <a:r>
              <a:rPr lang="ru-RU" sz="12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200" b="1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Действующие направления исследований: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моделирование </a:t>
            </a: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месторождений и 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ПХГ, интерпретация </a:t>
            </a: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 сейсморазведки и подсчёта запасов 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углеводородов, формирование </a:t>
            </a: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проектных решений на основе интегрированных геолого-технологических моделей. 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новых и сопровождение </a:t>
            </a: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существующих информационных систем и баз данных 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«Газпром</a:t>
            </a: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ООО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«Газпром </a:t>
            </a: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ВНИИГАЗ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en-US" sz="1100" dirty="0">
              <a:solidFill>
                <a:srgbClr val="004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и тестирование программное обеспечение </a:t>
            </a: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проектирования и управления разработкой 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месторождений.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программного обеспечения на основе алгоритмов интеллектуальной обработки данных, нейронных сетей и методов машинной обработки данных;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нейросетевое моделирование поврежденности КРН участков 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МГ.</a:t>
            </a:r>
            <a:endParaRPr lang="ru-RU" sz="1100" dirty="0" smtClean="0">
              <a:solidFill>
                <a:srgbClr val="004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O:\1402\PREZENT\Olga\Foto\DSC01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19" y="1164027"/>
            <a:ext cx="2947515" cy="197694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419872" y="3284984"/>
            <a:ext cx="54006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B0F0"/>
              </a:buClr>
            </a:pPr>
            <a:r>
              <a:rPr lang="ru-RU" sz="12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200" b="1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разработки программного обеспечения: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высококвалифицированных кадров с опытом работы более 30 лет;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успешное внедрение разработанных технологий и моделей на 47 объектах  ПАО «Газпром»;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создания широкого спектра программного обеспечения начиная от решения задач автоматизации производственных процессов до разработки сложных моделей на основе алгоритмов интеллектуальной обработки данных;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Разработаны методики прогнозирования  количества труб со стресс-коррозионными повреждениями 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382" y="4869160"/>
            <a:ext cx="1367474" cy="130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I_Fedorov\Desktop\TCS\Instruct_TCS_4\bk_2009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5" y="4869160"/>
            <a:ext cx="1766691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2296" y="3212976"/>
            <a:ext cx="3130629" cy="1568395"/>
            <a:chOff x="0" y="1190361"/>
            <a:chExt cx="8930250" cy="4628343"/>
          </a:xfrm>
          <a:noFill/>
        </p:grpSpPr>
        <p:pic>
          <p:nvPicPr>
            <p:cNvPr id="15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 l="4701" t="7259"/>
            <a:stretch>
              <a:fillRect/>
            </a:stretch>
          </p:blipFill>
          <p:spPr bwMode="auto">
            <a:xfrm>
              <a:off x="0" y="1257816"/>
              <a:ext cx="5702300" cy="4560888"/>
            </a:xfrm>
            <a:prstGeom prst="rect">
              <a:avLst/>
            </a:prstGeom>
            <a:grpFill/>
            <a:ln w="76200">
              <a:noFill/>
              <a:miter lim="800000"/>
              <a:headEnd/>
              <a:tailEnd/>
            </a:ln>
          </p:spPr>
        </p:pic>
        <p:pic>
          <p:nvPicPr>
            <p:cNvPr id="16" name="Picture 15"/>
            <p:cNvPicPr>
              <a:picLocks noChangeAspect="1" noChangeArrowheads="1"/>
            </p:cNvPicPr>
            <p:nvPr/>
          </p:nvPicPr>
          <p:blipFill>
            <a:blip r:embed="rId6" cstate="print"/>
            <a:srcRect l="2831" t="1872" r="3252" b="44341"/>
            <a:stretch>
              <a:fillRect/>
            </a:stretch>
          </p:blipFill>
          <p:spPr bwMode="auto">
            <a:xfrm>
              <a:off x="5791901" y="1190361"/>
              <a:ext cx="3138349" cy="195580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/>
            <p:cNvPicPr>
              <a:picLocks noChangeAspect="1" noChangeArrowheads="1"/>
            </p:cNvPicPr>
            <p:nvPr/>
          </p:nvPicPr>
          <p:blipFill>
            <a:blip r:embed="rId7" cstate="print"/>
            <a:srcRect l="6274" t="12686" r="4668" b="23697"/>
            <a:stretch>
              <a:fillRect/>
            </a:stretch>
          </p:blipFill>
          <p:spPr bwMode="auto">
            <a:xfrm>
              <a:off x="5853675" y="3685104"/>
              <a:ext cx="3076575" cy="21336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grpSp>
          <p:nvGrpSpPr>
            <p:cNvPr id="18" name="Group 22"/>
            <p:cNvGrpSpPr>
              <a:grpSpLocks noChangeAspect="1"/>
            </p:cNvGrpSpPr>
            <p:nvPr/>
          </p:nvGrpSpPr>
          <p:grpSpPr bwMode="auto">
            <a:xfrm>
              <a:off x="47500" y="1300555"/>
              <a:ext cx="2274888" cy="1376363"/>
              <a:chOff x="1776" y="3768"/>
              <a:chExt cx="1824" cy="1104"/>
            </a:xfrm>
            <a:grpFill/>
          </p:grpSpPr>
          <p:pic>
            <p:nvPicPr>
              <p:cNvPr id="21" name="Picture 6" descr="O:\1402\WORK\Olga\SHTOK\China_nnn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50638" t="31622" r="2614" b="30099"/>
              <a:stretch>
                <a:fillRect/>
              </a:stretch>
            </p:blipFill>
            <p:spPr bwMode="auto">
              <a:xfrm>
                <a:off x="1776" y="3768"/>
                <a:ext cx="1824" cy="110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Oval 9"/>
              <p:cNvSpPr>
                <a:spLocks noChangeAspect="1" noChangeArrowheads="1"/>
              </p:cNvSpPr>
              <p:nvPr/>
            </p:nvSpPr>
            <p:spPr bwMode="auto">
              <a:xfrm>
                <a:off x="2373" y="4032"/>
                <a:ext cx="171" cy="158"/>
              </a:xfrm>
              <a:prstGeom prst="ellipse">
                <a:avLst/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pic>
            <p:nvPicPr>
              <p:cNvPr id="23" name="Picture 11" descr="r31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22" y="4464"/>
                <a:ext cx="626" cy="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Line 21"/>
              <p:cNvSpPr>
                <a:spLocks noChangeAspect="1" noChangeShapeType="1"/>
              </p:cNvSpPr>
              <p:nvPr/>
            </p:nvSpPr>
            <p:spPr bwMode="auto">
              <a:xfrm flipV="1">
                <a:off x="2160" y="4128"/>
                <a:ext cx="288" cy="288"/>
              </a:xfrm>
              <a:prstGeom prst="line">
                <a:avLst/>
              </a:prstGeom>
              <a:grpFill/>
              <a:ln w="9525">
                <a:noFill/>
                <a:round/>
                <a:headEnd/>
                <a:tailEnd type="arrow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 flipH="1" flipV="1">
              <a:off x="4543425" y="2289174"/>
              <a:ext cx="1619869" cy="1784061"/>
            </a:xfrm>
            <a:prstGeom prst="line">
              <a:avLst/>
            </a:prstGeom>
            <a:grpFill/>
            <a:ln w="9525">
              <a:noFill/>
              <a:round/>
              <a:headEnd/>
              <a:tailEnd type="arrow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947065" y="3610099"/>
              <a:ext cx="698717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rgbClr val="FF6600"/>
                  </a:solidFill>
                </a:rPr>
                <a:t>Жэнь-11</a:t>
              </a:r>
              <a:endParaRPr lang="ru-RU" sz="1200" b="1" dirty="0">
                <a:solidFill>
                  <a:srgbClr val="FF6600"/>
                </a:solidFill>
              </a:endParaRPr>
            </a:p>
          </p:txBody>
        </p:sp>
      </p:grpSp>
      <p:pic>
        <p:nvPicPr>
          <p:cNvPr id="25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45" y="2249608"/>
            <a:ext cx="2224279" cy="134804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419872" y="5185936"/>
            <a:ext cx="540060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B0F0"/>
              </a:buClr>
            </a:pPr>
            <a:r>
              <a:rPr lang="ru-RU" sz="12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200" b="1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возможности: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мощных ЭВМ и средств для разработки передового программного обеспечения;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аличие собственных серверов для обработки и хранения больших объемов данных не менее 2 Тбайт.</a:t>
            </a:r>
          </a:p>
          <a:p>
            <a:pPr marL="285750" indent="-285750" algn="just">
              <a:buClr>
                <a:srgbClr val="00B0F0"/>
              </a:buClr>
              <a:buFont typeface="Arial" panose="020B0604020202020204" pitchFamily="34" charset="0"/>
              <a:buChar char="→"/>
            </a:pPr>
            <a:r>
              <a:rPr lang="ru-RU" sz="1100" dirty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dirty="0" smtClean="0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аличие средств обеспечения безопасности данных.</a:t>
            </a:r>
          </a:p>
        </p:txBody>
      </p:sp>
    </p:spTree>
    <p:extLst>
      <p:ext uri="{BB962C8B-B14F-4D97-AF65-F5344CB8AC3E}">
        <p14:creationId xmlns:p14="http://schemas.microsoft.com/office/powerpoint/2010/main" val="3454619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2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 dirty="0">
              <a:solidFill>
                <a:schemeClr val="bg1"/>
              </a:solidFill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091680" y="116632"/>
            <a:ext cx="694481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400" b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dirty="0" smtClean="0"/>
              <a:t>Мероприятия системы управления техническим состоянием и целостностью ГТС ПАО «Газпром»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5373216"/>
            <a:ext cx="903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74"/>
                </a:solidFill>
              </a:rPr>
              <a:t>Фактические объемы капитального ремонта ЛЧ МГ с 2011 года упали в 2,2 раза </a:t>
            </a:r>
            <a:br>
              <a:rPr lang="ru-RU" b="1" dirty="0">
                <a:solidFill>
                  <a:srgbClr val="004274"/>
                </a:solidFill>
              </a:rPr>
            </a:br>
            <a:r>
              <a:rPr lang="ru-RU" b="1" dirty="0">
                <a:solidFill>
                  <a:srgbClr val="004274"/>
                </a:solidFill>
              </a:rPr>
              <a:t>(в 8 раза меньше плана КР и в 23 раза меньше потребности СУТСЦ ЛЧ </a:t>
            </a:r>
            <a:r>
              <a:rPr lang="ru-RU" b="1" dirty="0" smtClean="0">
                <a:solidFill>
                  <a:srgbClr val="004274"/>
                </a:solidFill>
              </a:rPr>
              <a:t>МГ по данным 2016 г.)</a:t>
            </a:r>
            <a:endParaRPr lang="ru-RU" b="1" dirty="0">
              <a:solidFill>
                <a:srgbClr val="00427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5005000"/>
            <a:ext cx="5711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74"/>
                </a:solidFill>
              </a:rPr>
              <a:t>Объемы ВТД ЛЧ МГ с 2011 года выросли в 1,3 раза.</a:t>
            </a: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 bwMode="auto">
          <a:xfrm flipH="1" flipV="1">
            <a:off x="6832080" y="3001600"/>
            <a:ext cx="616592" cy="427400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7492848" y="3284984"/>
            <a:ext cx="125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74"/>
                </a:solidFill>
              </a:rPr>
              <a:t>Факт КР </a:t>
            </a:r>
          </a:p>
          <a:p>
            <a:r>
              <a:rPr lang="ru-RU" b="1" dirty="0">
                <a:solidFill>
                  <a:srgbClr val="004274"/>
                </a:solidFill>
              </a:rPr>
              <a:t>880 км</a:t>
            </a:r>
          </a:p>
        </p:txBody>
      </p:sp>
      <p:cxnSp>
        <p:nvCxnSpPr>
          <p:cNvPr id="13" name="Прямая со стрелкой 12"/>
          <p:cNvCxnSpPr/>
          <p:nvPr/>
        </p:nvCxnSpPr>
        <p:spPr bwMode="auto">
          <a:xfrm flipH="1" flipV="1">
            <a:off x="6804249" y="1912906"/>
            <a:ext cx="600278" cy="147942"/>
          </a:xfrm>
          <a:prstGeom prst="straightConnector1">
            <a:avLst/>
          </a:prstGeom>
          <a:noFill/>
          <a:ln w="38100" cap="flat" cmpd="sng" algn="ctr">
            <a:solidFill>
              <a:srgbClr val="002774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492848" y="2564904"/>
            <a:ext cx="125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74"/>
                </a:solidFill>
              </a:rPr>
              <a:t>План КР </a:t>
            </a:r>
          </a:p>
          <a:p>
            <a:r>
              <a:rPr lang="ru-RU" b="1" dirty="0">
                <a:solidFill>
                  <a:srgbClr val="004274"/>
                </a:solidFill>
              </a:rPr>
              <a:t>7 131 км</a:t>
            </a:r>
          </a:p>
        </p:txBody>
      </p:sp>
      <p:cxnSp>
        <p:nvCxnSpPr>
          <p:cNvPr id="16" name="Прямая со стрелкой 15"/>
          <p:cNvCxnSpPr/>
          <p:nvPr/>
        </p:nvCxnSpPr>
        <p:spPr bwMode="auto">
          <a:xfrm flipH="1">
            <a:off x="6804251" y="1521658"/>
            <a:ext cx="600276" cy="191642"/>
          </a:xfrm>
          <a:prstGeom prst="straightConnector1">
            <a:avLst/>
          </a:prstGeom>
          <a:noFill/>
          <a:ln w="38100" cap="flat" cmpd="sng" algn="ctr">
            <a:solidFill>
              <a:srgbClr val="A6540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7452320" y="1198493"/>
            <a:ext cx="125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74"/>
                </a:solidFill>
              </a:rPr>
              <a:t>Факт ВТД 27 000 км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04527" y="1918573"/>
            <a:ext cx="1992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74"/>
                </a:solidFill>
              </a:rPr>
              <a:t>Потребность КР</a:t>
            </a:r>
            <a:endParaRPr lang="en-US" b="1" dirty="0">
              <a:solidFill>
                <a:srgbClr val="004274"/>
              </a:solidFill>
            </a:endParaRPr>
          </a:p>
          <a:p>
            <a:r>
              <a:rPr lang="ru-RU" b="1" dirty="0">
                <a:solidFill>
                  <a:srgbClr val="004274"/>
                </a:solidFill>
              </a:rPr>
              <a:t>СУТСЦ  20 378 км</a:t>
            </a:r>
          </a:p>
        </p:txBody>
      </p:sp>
      <p:cxnSp>
        <p:nvCxnSpPr>
          <p:cNvPr id="21" name="Прямая со стрелкой 20"/>
          <p:cNvCxnSpPr/>
          <p:nvPr/>
        </p:nvCxnSpPr>
        <p:spPr bwMode="auto">
          <a:xfrm flipH="1" flipV="1">
            <a:off x="6803640" y="2241739"/>
            <a:ext cx="600887" cy="446030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168445"/>
              </p:ext>
            </p:extLst>
          </p:nvPr>
        </p:nvGraphicFramePr>
        <p:xfrm>
          <a:off x="-4280" y="1196460"/>
          <a:ext cx="7164288" cy="3888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82102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5" grpId="0"/>
      <p:bldP spid="15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 dirty="0">
              <a:solidFill>
                <a:schemeClr val="bg1"/>
              </a:solidFill>
            </a:endParaRPr>
          </a:p>
        </p:txBody>
      </p:sp>
      <p:sp>
        <p:nvSpPr>
          <p:cNvPr id="240642" name="Заголовок 2"/>
          <p:cNvSpPr>
            <a:spLocks noGrp="1"/>
          </p:cNvSpPr>
          <p:nvPr>
            <p:ph type="title"/>
          </p:nvPr>
        </p:nvSpPr>
        <p:spPr>
          <a:xfrm>
            <a:off x="2123728" y="103858"/>
            <a:ext cx="6840760" cy="804862"/>
          </a:xfrm>
        </p:spPr>
        <p:txBody>
          <a:bodyPr/>
          <a:lstStyle/>
          <a:p>
            <a:r>
              <a:rPr lang="ru-RU" altLang="ru-RU" sz="2400" dirty="0" smtClean="0"/>
              <a:t>Результаты контроля труб </a:t>
            </a:r>
            <a:r>
              <a:rPr lang="ru-RU" altLang="ru-RU" sz="2400" dirty="0"/>
              <a:t>в процессе ремонта ЛЧ МГ </a:t>
            </a: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 smtClean="0"/>
              <a:t>после 30 лет эксплуатации</a:t>
            </a:r>
          </a:p>
        </p:txBody>
      </p:sp>
      <p:sp>
        <p:nvSpPr>
          <p:cNvPr id="240643" name="Rectangle 6"/>
          <p:cNvSpPr>
            <a:spLocks noChangeArrowheads="1"/>
          </p:cNvSpPr>
          <p:nvPr/>
        </p:nvSpPr>
        <p:spPr bwMode="auto">
          <a:xfrm>
            <a:off x="152400" y="204788"/>
            <a:ext cx="1841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altLang="ru-RU" dirty="0">
              <a:ea typeface="MS PGothic" pitchFamily="34" charset="-128"/>
            </a:endParaRPr>
          </a:p>
        </p:txBody>
      </p:sp>
      <p:cxnSp>
        <p:nvCxnSpPr>
          <p:cNvPr id="240648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4121944" y="3381375"/>
            <a:ext cx="11658" cy="212950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40649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5569744" y="3383756"/>
            <a:ext cx="9598" cy="2123951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34" t="27865" r="2402" b="42351"/>
          <a:stretch/>
        </p:blipFill>
        <p:spPr bwMode="auto">
          <a:xfrm>
            <a:off x="5292080" y="3645024"/>
            <a:ext cx="2016224" cy="805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6" t="-131" r="32528" b="69487"/>
          <a:stretch/>
        </p:blipFill>
        <p:spPr bwMode="auto">
          <a:xfrm>
            <a:off x="3949452" y="3919407"/>
            <a:ext cx="1152128" cy="80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Изображение 5" descr="IMG_098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1" t="16852" r="23192" b="43002"/>
          <a:stretch>
            <a:fillRect/>
          </a:stretch>
        </p:blipFill>
        <p:spPr bwMode="auto">
          <a:xfrm rot="10800000">
            <a:off x="5319771" y="4293096"/>
            <a:ext cx="908413" cy="688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granat-e.ru/images/devices/mvd-2mk_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314" y="3883796"/>
            <a:ext cx="742526" cy="76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26" name="Стрелка вправо 18"/>
          <p:cNvSpPr>
            <a:spLocks noChangeArrowheads="1"/>
          </p:cNvSpPr>
          <p:nvPr/>
        </p:nvSpPr>
        <p:spPr bwMode="auto">
          <a:xfrm>
            <a:off x="2389314" y="5160286"/>
            <a:ext cx="598510" cy="3193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 sz="1700" b="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364502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65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203848" y="414908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27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716016" y="479715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6156176" y="493187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596336" y="493187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-464631" y="4397687"/>
            <a:ext cx="126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2015-2016 гг.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63688" y="3645024"/>
            <a:ext cx="625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53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3203848" y="414908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39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644008" y="48011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203848" y="41490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33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4716016" y="4797152"/>
            <a:ext cx="385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56176" y="492344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56176" y="494116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7596336" y="494116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3" name="Стрелка вправо 18"/>
          <p:cNvSpPr>
            <a:spLocks noChangeArrowheads="1"/>
          </p:cNvSpPr>
          <p:nvPr/>
        </p:nvSpPr>
        <p:spPr bwMode="auto">
          <a:xfrm>
            <a:off x="3851920" y="5172775"/>
            <a:ext cx="576064" cy="3193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 sz="1700" b="0" dirty="0">
              <a:solidFill>
                <a:srgbClr val="002060"/>
              </a:solidFill>
            </a:endParaRPr>
          </a:p>
        </p:txBody>
      </p:sp>
      <p:sp>
        <p:nvSpPr>
          <p:cNvPr id="44" name="Стрелка вправо 18"/>
          <p:cNvSpPr>
            <a:spLocks noChangeArrowheads="1"/>
          </p:cNvSpPr>
          <p:nvPr/>
        </p:nvSpPr>
        <p:spPr bwMode="auto">
          <a:xfrm>
            <a:off x="5364088" y="5157192"/>
            <a:ext cx="576064" cy="3193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  <a:extLst/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 sz="1700" b="0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6011396" y="5416895"/>
            <a:ext cx="576828" cy="9081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endParaRPr lang="ru-RU" sz="1700" b="0" dirty="0">
              <a:solidFill>
                <a:schemeClr val="bg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 bwMode="auto">
          <a:xfrm flipV="1">
            <a:off x="7459235" y="5461987"/>
            <a:ext cx="576828" cy="45719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endParaRPr lang="ru-RU" sz="1700" b="0" dirty="0">
              <a:solidFill>
                <a:schemeClr val="bg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4571236" y="5172775"/>
            <a:ext cx="576828" cy="142237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endParaRPr lang="ru-RU" sz="1700" b="0" dirty="0">
              <a:solidFill>
                <a:schemeClr val="bg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3126884" y="4637253"/>
            <a:ext cx="576828" cy="142237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endParaRPr lang="ru-RU" sz="1700" b="0" dirty="0">
              <a:solidFill>
                <a:schemeClr val="bg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1647825" y="3990976"/>
            <a:ext cx="619919" cy="15632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endParaRPr lang="ru-RU" sz="1700" b="0" dirty="0">
              <a:solidFill>
                <a:schemeClr val="bg1"/>
              </a:solidFill>
            </a:endParaRPr>
          </a:p>
        </p:txBody>
      </p:sp>
      <p:sp>
        <p:nvSpPr>
          <p:cNvPr id="50" name="Стрелка вправо 18"/>
          <p:cNvSpPr>
            <a:spLocks noChangeArrowheads="1"/>
          </p:cNvSpPr>
          <p:nvPr/>
        </p:nvSpPr>
        <p:spPr bwMode="auto">
          <a:xfrm>
            <a:off x="6732240" y="5157192"/>
            <a:ext cx="576064" cy="3193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solidFill>
              <a:schemeClr val="bg1"/>
            </a:solidFill>
          </a:ln>
          <a:extLst/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 sz="1700" b="0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1939523" y="3391793"/>
            <a:ext cx="1498092" cy="325239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r>
              <a:rPr lang="ru-RU" sz="1600" b="1" dirty="0" smtClean="0">
                <a:solidFill>
                  <a:srgbClr val="002774"/>
                </a:solidFill>
              </a:rPr>
              <a:t>69,3 труб</a:t>
            </a:r>
            <a:r>
              <a:rPr lang="en-US" sz="1600" b="1" dirty="0" smtClean="0">
                <a:solidFill>
                  <a:srgbClr val="002774"/>
                </a:solidFill>
              </a:rPr>
              <a:t> / </a:t>
            </a:r>
            <a:r>
              <a:rPr lang="ru-RU" sz="1600" b="1" dirty="0" smtClean="0">
                <a:solidFill>
                  <a:srgbClr val="002774"/>
                </a:solidFill>
              </a:rPr>
              <a:t>км</a:t>
            </a:r>
            <a:endParaRPr lang="ru-RU" sz="1600" b="1" dirty="0">
              <a:solidFill>
                <a:srgbClr val="002774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4255628" y="3391793"/>
            <a:ext cx="1193540" cy="325239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r>
              <a:rPr lang="ru-RU" sz="1600" b="1" dirty="0" smtClean="0">
                <a:solidFill>
                  <a:srgbClr val="002774"/>
                </a:solidFill>
              </a:rPr>
              <a:t>20,6 труб</a:t>
            </a:r>
            <a:r>
              <a:rPr lang="en-US" sz="1600" b="1" dirty="0" smtClean="0">
                <a:solidFill>
                  <a:srgbClr val="002774"/>
                </a:solidFill>
              </a:rPr>
              <a:t> / </a:t>
            </a:r>
            <a:r>
              <a:rPr lang="ru-RU" sz="1600" b="1" dirty="0" smtClean="0">
                <a:solidFill>
                  <a:srgbClr val="002774"/>
                </a:solidFill>
              </a:rPr>
              <a:t>км</a:t>
            </a:r>
            <a:endParaRPr lang="ru-RU" sz="1600" b="1" dirty="0">
              <a:solidFill>
                <a:srgbClr val="002774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 bwMode="auto">
          <a:xfrm>
            <a:off x="4237396" y="3391793"/>
            <a:ext cx="1193540" cy="325239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r>
              <a:rPr lang="ru-RU" sz="1600" b="1" dirty="0" smtClean="0">
                <a:solidFill>
                  <a:srgbClr val="002774"/>
                </a:solidFill>
              </a:rPr>
              <a:t>18,2 труб</a:t>
            </a:r>
            <a:r>
              <a:rPr lang="en-US" sz="1600" b="1" dirty="0" smtClean="0">
                <a:solidFill>
                  <a:srgbClr val="002774"/>
                </a:solidFill>
              </a:rPr>
              <a:t> / </a:t>
            </a:r>
            <a:r>
              <a:rPr lang="ru-RU" sz="1600" b="1" dirty="0" smtClean="0">
                <a:solidFill>
                  <a:srgbClr val="002774"/>
                </a:solidFill>
              </a:rPr>
              <a:t>км</a:t>
            </a:r>
            <a:endParaRPr lang="ru-RU" sz="1600" b="1" dirty="0">
              <a:solidFill>
                <a:srgbClr val="002774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6444208" y="3391793"/>
            <a:ext cx="1193540" cy="325239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rtlCol="0" anchor="ctr"/>
          <a:lstStyle/>
          <a:p>
            <a:pPr algn="ctr" eaLnBrk="1" hangingPunct="1">
              <a:buFontTx/>
              <a:buNone/>
            </a:pPr>
            <a:r>
              <a:rPr lang="ru-RU" sz="1600" b="1" dirty="0" smtClean="0">
                <a:solidFill>
                  <a:srgbClr val="002774"/>
                </a:solidFill>
              </a:rPr>
              <a:t>4,7 труб</a:t>
            </a:r>
            <a:r>
              <a:rPr lang="en-US" sz="1600" b="1" dirty="0" smtClean="0">
                <a:solidFill>
                  <a:srgbClr val="002774"/>
                </a:solidFill>
              </a:rPr>
              <a:t> / </a:t>
            </a:r>
            <a:r>
              <a:rPr lang="ru-RU" sz="1600" b="1" dirty="0" smtClean="0">
                <a:solidFill>
                  <a:srgbClr val="002774"/>
                </a:solidFill>
              </a:rPr>
              <a:t>км</a:t>
            </a:r>
            <a:endParaRPr lang="ru-RU" sz="1600" b="1" dirty="0">
              <a:solidFill>
                <a:srgbClr val="002774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980728"/>
            <a:ext cx="9139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8275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274"/>
                </a:solidFill>
              </a:rPr>
              <a:t>Более 92% всех выявляемых </a:t>
            </a:r>
            <a:r>
              <a:rPr lang="ru-RU" b="1" dirty="0" smtClean="0">
                <a:solidFill>
                  <a:srgbClr val="004274"/>
                </a:solidFill>
              </a:rPr>
              <a:t>при ремонте стресс</a:t>
            </a:r>
            <a:r>
              <a:rPr lang="ru-RU" b="1" dirty="0">
                <a:solidFill>
                  <a:srgbClr val="004274"/>
                </a:solidFill>
              </a:rPr>
              <a:t>-коррозионных </a:t>
            </a:r>
            <a:r>
              <a:rPr lang="ru-RU" b="1" dirty="0" smtClean="0">
                <a:solidFill>
                  <a:srgbClr val="004274"/>
                </a:solidFill>
              </a:rPr>
              <a:t>повреждений, </a:t>
            </a:r>
            <a:r>
              <a:rPr lang="ru-RU" b="1" dirty="0">
                <a:solidFill>
                  <a:srgbClr val="004274"/>
                </a:solidFill>
              </a:rPr>
              <a:t>находятся ниже порога</a:t>
            </a:r>
            <a:r>
              <a:rPr lang="en-US" b="1" dirty="0">
                <a:solidFill>
                  <a:srgbClr val="004274"/>
                </a:solidFill>
              </a:rPr>
              <a:t> </a:t>
            </a:r>
            <a:r>
              <a:rPr lang="ru-RU" b="1" dirty="0">
                <a:solidFill>
                  <a:srgbClr val="004274"/>
                </a:solidFill>
              </a:rPr>
              <a:t>чувствительности существующих и перспективных средств автоматизированного контроля</a:t>
            </a:r>
            <a:r>
              <a:rPr lang="en-US" b="1" dirty="0">
                <a:solidFill>
                  <a:srgbClr val="004274"/>
                </a:solidFill>
              </a:rPr>
              <a:t> </a:t>
            </a:r>
            <a:r>
              <a:rPr lang="ru-RU" b="1" dirty="0">
                <a:solidFill>
                  <a:srgbClr val="004274"/>
                </a:solidFill>
              </a:rPr>
              <a:t>(внешнетрубных, </a:t>
            </a:r>
            <a:r>
              <a:rPr lang="ru-RU" b="1" dirty="0" smtClean="0">
                <a:solidFill>
                  <a:srgbClr val="004274"/>
                </a:solidFill>
              </a:rPr>
              <a:t>внутритрубных </a:t>
            </a:r>
            <a:r>
              <a:rPr lang="ru-RU" b="1" dirty="0">
                <a:solidFill>
                  <a:srgbClr val="004274"/>
                </a:solidFill>
              </a:rPr>
              <a:t>и робозированных сканеров-дефектоскопов)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36512" y="2060848"/>
            <a:ext cx="9073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8275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4274"/>
                </a:solidFill>
              </a:rPr>
              <a:t>Ожидаемая плотность </a:t>
            </a:r>
            <a:r>
              <a:rPr lang="ru-RU" b="1" dirty="0">
                <a:solidFill>
                  <a:srgbClr val="004274"/>
                </a:solidFill>
              </a:rPr>
              <a:t>труб со стресс-коррозионными</a:t>
            </a:r>
            <a:r>
              <a:rPr lang="en-US" b="1" dirty="0">
                <a:solidFill>
                  <a:srgbClr val="004274"/>
                </a:solidFill>
              </a:rPr>
              <a:t> </a:t>
            </a:r>
            <a:r>
              <a:rPr lang="ru-RU" b="1" dirty="0">
                <a:solidFill>
                  <a:srgbClr val="004274"/>
                </a:solidFill>
              </a:rPr>
              <a:t>повреждениями глубиной более 20</a:t>
            </a:r>
            <a:r>
              <a:rPr lang="ru-RU" b="1" dirty="0" smtClean="0">
                <a:solidFill>
                  <a:srgbClr val="004274"/>
                </a:solidFill>
              </a:rPr>
              <a:t>% на непереизолированном участке МГ за 5 лет увеличивается в 2 раза</a:t>
            </a:r>
          </a:p>
          <a:p>
            <a:pPr marL="169863" indent="-168275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4274"/>
                </a:solidFill>
              </a:rPr>
              <a:t>Повышение чувствительности в отношении КРН </a:t>
            </a:r>
            <a:r>
              <a:rPr lang="ru-RU" b="1" dirty="0">
                <a:solidFill>
                  <a:srgbClr val="004274"/>
                </a:solidFill>
              </a:rPr>
              <a:t>средств ВТД </a:t>
            </a:r>
            <a:r>
              <a:rPr lang="ru-RU" b="1" dirty="0" smtClean="0">
                <a:solidFill>
                  <a:srgbClr val="004274"/>
                </a:solidFill>
              </a:rPr>
              <a:t>(например, внедрение технологии ЭМАТ) приведет к кратному увеличению потребности в ремонте МГ</a:t>
            </a:r>
            <a:endParaRPr lang="en-US" b="1" dirty="0">
              <a:solidFill>
                <a:srgbClr val="004274"/>
              </a:solidFill>
            </a:endParaRPr>
          </a:p>
        </p:txBody>
      </p:sp>
      <p:graphicFrame>
        <p:nvGraphicFramePr>
          <p:cNvPr id="45" name="Диаграмма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9425920"/>
              </p:ext>
            </p:extLst>
          </p:nvPr>
        </p:nvGraphicFramePr>
        <p:xfrm>
          <a:off x="152400" y="3380973"/>
          <a:ext cx="8452047" cy="279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329159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1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2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2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2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3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40"/>
                            </p:stCondLst>
                            <p:childTnLst>
                              <p:par>
                                <p:cTn id="3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40"/>
                            </p:stCondLst>
                            <p:childTnLst>
                              <p:par>
                                <p:cTn id="4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9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4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5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6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7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80"/>
                            </p:stCondLst>
                            <p:childTnLst>
                              <p:par>
                                <p:cTn id="6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8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9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1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11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11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120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37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620"/>
                            </p:stCondLst>
                            <p:childTnLst>
                              <p:par>
                                <p:cTn id="9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620"/>
                            </p:stCondLst>
                            <p:childTnLst>
                              <p:par>
                                <p:cTn id="9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63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640"/>
                            </p:stCondLst>
                            <p:childTnLst>
                              <p:par>
                                <p:cTn id="10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65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66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/>
      <p:bldP spid="23" grpId="0"/>
      <p:bldP spid="24" grpId="0"/>
      <p:bldP spid="25" grpId="0"/>
      <p:bldP spid="27" grpId="0"/>
      <p:bldP spid="35" grpId="0"/>
      <p:bldP spid="36" grpId="0"/>
      <p:bldP spid="36" grpId="1"/>
      <p:bldP spid="37" grpId="0"/>
      <p:bldP spid="37" grpId="1"/>
      <p:bldP spid="38" grpId="0"/>
      <p:bldP spid="39" grpId="0"/>
      <p:bldP spid="40" grpId="0"/>
      <p:bldP spid="40" grpId="1"/>
      <p:bldP spid="41" grpId="0"/>
      <p:bldP spid="42" grpId="0"/>
      <p:bldP spid="43" grpId="0" animBg="1"/>
      <p:bldP spid="44" grpId="0" animBg="1"/>
      <p:bldP spid="29" grpId="0" animBg="1"/>
      <p:bldP spid="29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50" grpId="0" animBg="1"/>
      <p:bldP spid="30" grpId="0" animBg="1"/>
      <p:bldP spid="52" grpId="0" animBg="1"/>
      <p:bldP spid="53" grpId="0" animBg="1"/>
      <p:bldP spid="54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 dirty="0">
              <a:solidFill>
                <a:schemeClr val="bg1"/>
              </a:solidFill>
            </a:endParaRPr>
          </a:p>
        </p:txBody>
      </p:sp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2051720" y="149731"/>
            <a:ext cx="70065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ru-RU" sz="2400" b="0" dirty="0">
                <a:solidFill>
                  <a:srgbClr val="FFFFFF"/>
                </a:solidFill>
                <a:latin typeface="Arial Narrow" charset="0"/>
                <a:cs typeface="Arial" charset="0"/>
              </a:rPr>
              <a:t>Вероятность разрушения МГ в зависимости от относительной глубины повреждений типа КРН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83768" y="2509894"/>
            <a:ext cx="6365606" cy="3655410"/>
            <a:chOff x="158750" y="1828800"/>
            <a:chExt cx="7930806" cy="4404360"/>
          </a:xfrm>
          <a:noFill/>
        </p:grpSpPr>
        <p:pic>
          <p:nvPicPr>
            <p:cNvPr id="14338" name="Рисунок 3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49" r="10148" b="2876"/>
            <a:stretch/>
          </p:blipFill>
          <p:spPr bwMode="auto">
            <a:xfrm>
              <a:off x="158750" y="1828800"/>
              <a:ext cx="7930806" cy="44043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342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76300" y="5646008"/>
              <a:ext cx="2324100" cy="0"/>
            </a:xfrm>
            <a:prstGeom prst="line">
              <a:avLst/>
            </a:prstGeom>
            <a:grpFill/>
            <a:ln w="38100" algn="ctr">
              <a:solidFill>
                <a:srgbClr val="0000FF"/>
              </a:solidFill>
              <a:round/>
              <a:headEnd/>
              <a:tailEnd/>
            </a:ln>
            <a:extLst/>
          </p:spPr>
        </p:cxnSp>
        <p:sp>
          <p:nvSpPr>
            <p:cNvPr id="14343" name="Полилиния 7"/>
            <p:cNvSpPr>
              <a:spLocks/>
            </p:cNvSpPr>
            <p:nvPr/>
          </p:nvSpPr>
          <p:spPr bwMode="auto">
            <a:xfrm>
              <a:off x="3162300" y="5279044"/>
              <a:ext cx="1181100" cy="366964"/>
            </a:xfrm>
            <a:custGeom>
              <a:avLst/>
              <a:gdLst>
                <a:gd name="T0" fmla="*/ 2408309 w 1066800"/>
                <a:gd name="T1" fmla="*/ 0 h 332891"/>
                <a:gd name="T2" fmla="*/ 1060803 w 1066800"/>
                <a:gd name="T3" fmla="*/ 305829 h 332891"/>
                <a:gd name="T4" fmla="*/ 0 w 1066800"/>
                <a:gd name="T5" fmla="*/ 418505 h 3328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66800" h="332891">
                  <a:moveTo>
                    <a:pt x="1066800" y="0"/>
                  </a:moveTo>
                  <a:cubicBezTo>
                    <a:pt x="857250" y="93133"/>
                    <a:pt x="647700" y="186267"/>
                    <a:pt x="469900" y="241300"/>
                  </a:cubicBezTo>
                  <a:cubicBezTo>
                    <a:pt x="292100" y="296333"/>
                    <a:pt x="218017" y="345017"/>
                    <a:pt x="0" y="330200"/>
                  </a:cubicBezTo>
                </a:path>
              </a:pathLst>
            </a:custGeom>
            <a:grp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xtLst/>
          </p:spPr>
          <p:txBody>
            <a:bodyPr lIns="0" tIns="0" rIns="0" bIns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700" dirty="0" smtClean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5" name="Стрелка вниз 4"/>
          <p:cNvSpPr/>
          <p:nvPr/>
        </p:nvSpPr>
        <p:spPr bwMode="auto">
          <a:xfrm>
            <a:off x="3995936" y="4320601"/>
            <a:ext cx="432048" cy="524508"/>
          </a:xfrm>
          <a:prstGeom prst="down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solidFill>
                <a:srgbClr val="FFFFFF"/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6512" y="1108670"/>
            <a:ext cx="9073008" cy="16004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274"/>
                </a:solidFill>
              </a:rPr>
              <a:t>Стресс-коррозионные повреждения глубиной до </a:t>
            </a:r>
            <a:r>
              <a:rPr lang="ru-RU" b="1" dirty="0" smtClean="0">
                <a:solidFill>
                  <a:srgbClr val="004274"/>
                </a:solidFill>
              </a:rPr>
              <a:t>0,</a:t>
            </a:r>
            <a:r>
              <a:rPr lang="en-US" b="1" dirty="0" smtClean="0">
                <a:solidFill>
                  <a:srgbClr val="004274"/>
                </a:solidFill>
              </a:rPr>
              <a:t>30</a:t>
            </a:r>
            <a:r>
              <a:rPr lang="ru-RU" b="1" dirty="0" smtClean="0">
                <a:solidFill>
                  <a:srgbClr val="004274"/>
                </a:solidFill>
              </a:rPr>
              <a:t> </a:t>
            </a:r>
            <a:r>
              <a:rPr lang="ru-RU" b="1" dirty="0">
                <a:solidFill>
                  <a:srgbClr val="004274"/>
                </a:solidFill>
              </a:rPr>
              <a:t>от толщины стенки трубы никогда не становились причиной разрушения МГ, на их долю приходится до 99% от всех выявленных при ремонте МГ повреждений </a:t>
            </a:r>
            <a:r>
              <a:rPr lang="ru-RU" b="1" dirty="0" smtClean="0">
                <a:solidFill>
                  <a:srgbClr val="004274"/>
                </a:solidFill>
              </a:rPr>
              <a:t>труб</a:t>
            </a:r>
            <a:endParaRPr lang="en-US" b="1" dirty="0" smtClean="0">
              <a:solidFill>
                <a:srgbClr val="004274"/>
              </a:solidFill>
            </a:endParaRPr>
          </a:p>
          <a:p>
            <a:endParaRPr lang="en-US" sz="500" b="1" dirty="0">
              <a:solidFill>
                <a:srgbClr val="004274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274"/>
                </a:solidFill>
              </a:rPr>
              <a:t>98,5% аварий газопроводов по причине КРН произошли в период их эксплуатации не превышающий 30 </a:t>
            </a:r>
            <a:r>
              <a:rPr lang="ru-RU" b="1" dirty="0" smtClean="0">
                <a:solidFill>
                  <a:srgbClr val="004274"/>
                </a:solidFill>
              </a:rPr>
              <a:t>лет</a:t>
            </a:r>
            <a:endParaRPr lang="ru-RU" b="1" dirty="0">
              <a:solidFill>
                <a:srgbClr val="004274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6512" y="2665943"/>
            <a:ext cx="270740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274"/>
                </a:solidFill>
              </a:rPr>
              <a:t>1,5% аварий на газопроводах со сроком эксплуатации более 30 лет произошли в результате пропуска снарядами ВТД повреждений КРН по линии сплавления продольного сварного соединения</a:t>
            </a:r>
          </a:p>
        </p:txBody>
      </p:sp>
    </p:spTree>
    <p:extLst>
      <p:ext uri="{BB962C8B-B14F-4D97-AF65-F5344CB8AC3E}">
        <p14:creationId xmlns:p14="http://schemas.microsoft.com/office/powerpoint/2010/main" val="3288367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14288" y="1108670"/>
            <a:ext cx="9129712" cy="5200650"/>
          </a:xfrm>
          <a:prstGeom prst="rect">
            <a:avLst/>
          </a:prstGeom>
          <a:blipFill dpi="0" rotWithShape="1">
            <a:blip r:embed="rId2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 dirty="0">
              <a:solidFill>
                <a:schemeClr val="bg1"/>
              </a:solidFill>
            </a:endParaRP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1979712" y="116632"/>
            <a:ext cx="705232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400" b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dirty="0" smtClean="0"/>
              <a:t>Цели и задачи повышения </a:t>
            </a:r>
            <a:r>
              <a:rPr lang="ru-RU" dirty="0"/>
              <a:t>эффективности технического </a:t>
            </a:r>
            <a:r>
              <a:rPr lang="ru-RU" dirty="0" smtClean="0"/>
              <a:t>диагностирования МГ, подверженных КРН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980728"/>
            <a:ext cx="9144000" cy="5678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3366"/>
                </a:solidFill>
              </a:rPr>
              <a:t>Цель – </a:t>
            </a:r>
            <a:r>
              <a:rPr lang="ru-RU" sz="2000" b="1" dirty="0" smtClean="0">
                <a:solidFill>
                  <a:srgbClr val="003366"/>
                </a:solidFill>
              </a:rPr>
              <a:t>повышение надежности и безопасности длительно эксплуатируемых МГ, подверженных КРН,  при оптимизации затрат на их ремонт и техническое диагностирование в рамках мероприятий СУТСЦ ГТС</a:t>
            </a:r>
            <a:endParaRPr lang="en-US" sz="400" dirty="0" smtClean="0">
              <a:solidFill>
                <a:srgbClr val="003366"/>
              </a:solidFill>
            </a:endParaRPr>
          </a:p>
          <a:p>
            <a:endParaRPr lang="ru-RU" sz="400" dirty="0">
              <a:solidFill>
                <a:srgbClr val="003366"/>
              </a:solidFill>
            </a:endParaRPr>
          </a:p>
          <a:p>
            <a:r>
              <a:rPr lang="ru-RU" b="1" dirty="0" smtClean="0">
                <a:solidFill>
                  <a:srgbClr val="003366"/>
                </a:solidFill>
              </a:rPr>
              <a:t>Задачи:</a:t>
            </a:r>
            <a:endParaRPr lang="ru-RU" sz="500" b="1" dirty="0" smtClean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3366"/>
                </a:solidFill>
              </a:rPr>
              <a:t>Развитие экспериментального комплекса и разработка программы испытаний труб подверженных КРН и коррозии (п.3.5)</a:t>
            </a:r>
          </a:p>
          <a:p>
            <a:endParaRPr lang="ru-RU" sz="500" b="1" dirty="0" smtClean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3366"/>
                </a:solidFill>
              </a:rPr>
              <a:t>Внедрение технологий неразрушающего контроля труб и методов оценки размеров стресс-коррозионных дефектов магистральных газопроводов (п.3.5</a:t>
            </a:r>
            <a:r>
              <a:rPr lang="ru-RU" sz="1600" b="1" dirty="0" smtClean="0">
                <a:solidFill>
                  <a:srgbClr val="003366"/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500" b="1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3366"/>
                </a:solidFill>
              </a:rPr>
              <a:t>Определение </a:t>
            </a:r>
            <a:r>
              <a:rPr lang="ru-RU" sz="1600" b="1" dirty="0">
                <a:solidFill>
                  <a:srgbClr val="003366"/>
                </a:solidFill>
              </a:rPr>
              <a:t>сроков безопасной </a:t>
            </a:r>
            <a:r>
              <a:rPr lang="ru-RU" sz="1600" b="1" dirty="0" smtClean="0">
                <a:solidFill>
                  <a:srgbClr val="003366"/>
                </a:solidFill>
              </a:rPr>
              <a:t>эксплуатации, периодичности </a:t>
            </a:r>
            <a:r>
              <a:rPr lang="ru-RU" sz="1600" b="1" dirty="0">
                <a:solidFill>
                  <a:srgbClr val="003366"/>
                </a:solidFill>
              </a:rPr>
              <a:t>проведения </a:t>
            </a:r>
            <a:r>
              <a:rPr lang="ru-RU" sz="1600" b="1" dirty="0" smtClean="0">
                <a:solidFill>
                  <a:srgbClr val="003366"/>
                </a:solidFill>
              </a:rPr>
              <a:t>внутритрубного и </a:t>
            </a:r>
            <a:r>
              <a:rPr lang="ru-RU" sz="1600" b="1" dirty="0">
                <a:solidFill>
                  <a:srgbClr val="003366"/>
                </a:solidFill>
              </a:rPr>
              <a:t>иных видов диагностического </a:t>
            </a:r>
            <a:r>
              <a:rPr lang="ru-RU" sz="1600" b="1" dirty="0" smtClean="0">
                <a:solidFill>
                  <a:srgbClr val="003366"/>
                </a:solidFill>
              </a:rPr>
              <a:t>обследования </a:t>
            </a:r>
            <a:r>
              <a:rPr lang="ru-RU" sz="1600" b="1" dirty="0">
                <a:solidFill>
                  <a:srgbClr val="003366"/>
                </a:solidFill>
              </a:rPr>
              <a:t>участков </a:t>
            </a:r>
            <a:r>
              <a:rPr lang="ru-RU" sz="1600" b="1" dirty="0" smtClean="0">
                <a:solidFill>
                  <a:srgbClr val="003366"/>
                </a:solidFill>
              </a:rPr>
              <a:t>МГ, </a:t>
            </a:r>
            <a:r>
              <a:rPr lang="ru-RU" sz="1600" b="1" dirty="0">
                <a:solidFill>
                  <a:srgbClr val="003366"/>
                </a:solidFill>
              </a:rPr>
              <a:t>подверженных КРН, в зависимости от их конструктивных особенностей и условий их </a:t>
            </a:r>
            <a:r>
              <a:rPr lang="ru-RU" sz="1600" b="1" dirty="0" smtClean="0">
                <a:solidFill>
                  <a:srgbClr val="003366"/>
                </a:solidFill>
              </a:rPr>
              <a:t>эксплуатации (</a:t>
            </a:r>
            <a:r>
              <a:rPr lang="ru-RU" sz="1600" b="1" dirty="0">
                <a:solidFill>
                  <a:srgbClr val="003366"/>
                </a:solidFill>
              </a:rPr>
              <a:t>п.3.5)</a:t>
            </a:r>
          </a:p>
          <a:p>
            <a:endParaRPr lang="ru-RU" sz="500" b="1" dirty="0" smtClean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ru-RU" sz="1600" b="1" dirty="0">
                <a:solidFill>
                  <a:srgbClr val="003366"/>
                </a:solidFill>
              </a:rPr>
              <a:t>Переработка комплекса нормативной документации в области СУТСЦ ТТ </a:t>
            </a:r>
            <a:r>
              <a:rPr lang="ru-RU" altLang="ru-RU" sz="1600" b="1" dirty="0" smtClean="0">
                <a:solidFill>
                  <a:srgbClr val="003366"/>
                </a:solidFill>
              </a:rPr>
              <a:t>КС (п.4.2)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500" b="1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3366"/>
                </a:solidFill>
              </a:rPr>
              <a:t>Развитие диагностических комплексов для оценки </a:t>
            </a:r>
            <a:r>
              <a:rPr lang="ru-RU" sz="1600" b="1" dirty="0">
                <a:solidFill>
                  <a:srgbClr val="003366"/>
                </a:solidFill>
              </a:rPr>
              <a:t>технического состояния подводных переходов, крановых площадок, площадных объектов компрессорных станций и других объектов ГТС не обеспеченных </a:t>
            </a:r>
            <a:r>
              <a:rPr lang="ru-RU" sz="1600" b="1" dirty="0" smtClean="0">
                <a:solidFill>
                  <a:srgbClr val="003366"/>
                </a:solidFill>
              </a:rPr>
              <a:t>ВТД в потоке газа </a:t>
            </a:r>
            <a:r>
              <a:rPr lang="ru-RU" altLang="ru-RU" sz="1600" b="1" dirty="0" smtClean="0">
                <a:solidFill>
                  <a:srgbClr val="003366"/>
                </a:solidFill>
              </a:rPr>
              <a:t>(</a:t>
            </a:r>
            <a:r>
              <a:rPr lang="ru-RU" altLang="ru-RU" sz="1600" b="1" dirty="0">
                <a:solidFill>
                  <a:srgbClr val="003366"/>
                </a:solidFill>
              </a:rPr>
              <a:t>п.4.2</a:t>
            </a:r>
            <a:r>
              <a:rPr lang="ru-RU" altLang="ru-RU" sz="1600" b="1" dirty="0" smtClean="0">
                <a:solidFill>
                  <a:srgbClr val="003366"/>
                </a:solidFill>
              </a:rPr>
              <a:t>)</a:t>
            </a:r>
            <a:endParaRPr lang="ru-RU" sz="1600" b="1" dirty="0" smtClean="0">
              <a:solidFill>
                <a:srgbClr val="003366"/>
              </a:solidFill>
            </a:endParaRPr>
          </a:p>
          <a:p>
            <a:endParaRPr lang="ru-RU" sz="500" b="1" dirty="0" smtClean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3366"/>
                </a:solidFill>
              </a:rPr>
              <a:t>Создание интеллектуальной системы сопровождения технического диагностирования газопроводов с функцией унификации результатов контроля и их интеграции в СУТСЦ (обработки, верификации, анализа данных контроля и </a:t>
            </a:r>
            <a:r>
              <a:rPr lang="ru-RU" altLang="ru-RU" sz="1600" b="1" dirty="0" smtClean="0">
                <a:solidFill>
                  <a:srgbClr val="003366"/>
                </a:solidFill>
              </a:rPr>
              <a:t>прогнозирования с учетом приборных ограничений коррозионной и стресс</a:t>
            </a:r>
            <a:r>
              <a:rPr lang="ru-RU" altLang="ru-RU" sz="1600" b="1" dirty="0">
                <a:solidFill>
                  <a:srgbClr val="003366"/>
                </a:solidFill>
              </a:rPr>
              <a:t>-коррозионной поврежденности труб</a:t>
            </a:r>
            <a:r>
              <a:rPr lang="ru-RU" sz="1600" b="1" dirty="0" smtClean="0">
                <a:solidFill>
                  <a:srgbClr val="003366"/>
                </a:solidFill>
              </a:rPr>
              <a:t>) - </a:t>
            </a:r>
            <a:r>
              <a:rPr lang="ru-RU" altLang="ru-RU" sz="1600" b="1" dirty="0">
                <a:solidFill>
                  <a:srgbClr val="003366"/>
                </a:solidFill>
              </a:rPr>
              <a:t>(п.</a:t>
            </a:r>
            <a:r>
              <a:rPr lang="ru-RU" altLang="ru-RU" sz="1600" b="1" dirty="0" smtClean="0">
                <a:solidFill>
                  <a:srgbClr val="003366"/>
                </a:solidFill>
              </a:rPr>
              <a:t>4.1)</a:t>
            </a:r>
            <a:endParaRPr lang="ru-RU" sz="1600" b="1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1600" b="1" dirty="0">
              <a:solidFill>
                <a:srgbClr val="003366"/>
              </a:solidFill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731913" y="6362700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15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2"/>
          <p:cNvSpPr>
            <a:spLocks noChangeArrowheads="1"/>
          </p:cNvSpPr>
          <p:nvPr/>
        </p:nvSpPr>
        <p:spPr bwMode="auto">
          <a:xfrm>
            <a:off x="-67991" y="1050581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016732"/>
            <a:ext cx="910850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4274"/>
                </a:solidFill>
              </a:rPr>
              <a:t>Решение НТС ПАО «Газпром» от 27.06.2016 № 7-1, утвержденное </a:t>
            </a:r>
            <a:r>
              <a:rPr lang="ru-RU" sz="2000" b="1" dirty="0" smtClean="0">
                <a:solidFill>
                  <a:srgbClr val="004274"/>
                </a:solidFill>
              </a:rPr>
              <a:t>В.А. Маркеловым</a:t>
            </a:r>
            <a:endParaRPr lang="ru-RU" sz="2000" b="1" dirty="0">
              <a:solidFill>
                <a:srgbClr val="00427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4274"/>
                </a:solidFill>
              </a:rPr>
              <a:t>экспериментальное обоснование требований к дефектоскопическим параметрам </a:t>
            </a:r>
            <a:r>
              <a:rPr lang="ru-RU" sz="1600" b="1" dirty="0" smtClean="0">
                <a:solidFill>
                  <a:srgbClr val="004274"/>
                </a:solidFill>
              </a:rPr>
              <a:t>комплексов </a:t>
            </a:r>
            <a:r>
              <a:rPr lang="ru-RU" sz="1600" b="1" dirty="0">
                <a:solidFill>
                  <a:srgbClr val="004274"/>
                </a:solidFill>
              </a:rPr>
              <a:t>с точки зрения прочности и работоспособности газопроводов с коррозионными и стресс-коррозионными повреждениями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4274"/>
                </a:solidFill>
              </a:rPr>
              <a:t>расчетно-экспериментальное обоснование кинетических моделей развития КРН и </a:t>
            </a:r>
            <a:r>
              <a:rPr lang="ru-RU" sz="1600" b="1" dirty="0" err="1">
                <a:solidFill>
                  <a:srgbClr val="004274"/>
                </a:solidFill>
              </a:rPr>
              <a:t>подпленочной</a:t>
            </a:r>
            <a:r>
              <a:rPr lang="ru-RU" sz="1600" b="1" dirty="0">
                <a:solidFill>
                  <a:srgbClr val="004274"/>
                </a:solidFill>
              </a:rPr>
              <a:t> коррозии МГ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4274"/>
                </a:solidFill>
              </a:rPr>
              <a:t>обоснование периодичности диагностического обследования и расчетно-экспериментальная оценка сроков безопасной эксплуатации МГ со стресс-коррозионными повреждениями различной глубины</a:t>
            </a:r>
          </a:p>
        </p:txBody>
      </p:sp>
      <p:sp>
        <p:nvSpPr>
          <p:cNvPr id="17" name="Стрелка вниз 16"/>
          <p:cNvSpPr/>
          <p:nvPr/>
        </p:nvSpPr>
        <p:spPr bwMode="auto">
          <a:xfrm>
            <a:off x="1175045" y="4880516"/>
            <a:ext cx="568909" cy="40277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 bwMode="auto">
          <a:xfrm>
            <a:off x="6948264" y="4851240"/>
            <a:ext cx="568909" cy="42264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657950" y="3068960"/>
            <a:ext cx="7395822" cy="100505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/>
              <a:t>                                                  ПАО «Газпром»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3188473" y="3458536"/>
            <a:ext cx="2422334" cy="52628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</a:rPr>
              <a:t>Департамент 308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866535" y="3476104"/>
            <a:ext cx="1966656" cy="52628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</a:rPr>
              <a:t>Департамент 338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953255" y="3476103"/>
            <a:ext cx="1966656" cy="52628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</a:rPr>
              <a:t>Департамент 123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57950" y="4525991"/>
            <a:ext cx="7395822" cy="3356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</a:rPr>
              <a:t>ООО «Газпром ВНИИГАЗ»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3" name="Стрелка вниз 12"/>
          <p:cNvSpPr/>
          <p:nvPr/>
        </p:nvSpPr>
        <p:spPr bwMode="auto">
          <a:xfrm>
            <a:off x="3995936" y="4851240"/>
            <a:ext cx="568909" cy="40277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 bwMode="auto">
          <a:xfrm>
            <a:off x="3361711" y="4131160"/>
            <a:ext cx="1820972" cy="40277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723265" y="5345890"/>
            <a:ext cx="1472471" cy="65747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ИТЦ ГТО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6408896" y="5283288"/>
            <a:ext cx="1644876" cy="71934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Опорные ВУЗы, НИИ РАН</a:t>
            </a:r>
            <a:endParaRPr lang="ru-RU" b="1" dirty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2699331" y="5283288"/>
            <a:ext cx="3145733" cy="88201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Собственный экспериментальный комплекс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ПАО «Газпром»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4" name="Стрелка вниз 23"/>
          <p:cNvSpPr/>
          <p:nvPr/>
        </p:nvSpPr>
        <p:spPr bwMode="auto">
          <a:xfrm rot="16200000">
            <a:off x="2218489" y="5452133"/>
            <a:ext cx="456475" cy="501979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 bwMode="auto">
          <a:xfrm rot="5400000">
            <a:off x="5890896" y="5404552"/>
            <a:ext cx="456475" cy="501979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6" name="Номер слайда 3"/>
          <p:cNvSpPr txBox="1">
            <a:spLocks/>
          </p:cNvSpPr>
          <p:nvPr/>
        </p:nvSpPr>
        <p:spPr>
          <a:xfrm>
            <a:off x="731913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88840" y="116632"/>
            <a:ext cx="7119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rPr>
              <a:t>Экспериментальный комплекс и программа испытаний </a:t>
            </a:r>
            <a:r>
              <a:rPr lang="ru-RU" sz="2400" dirty="0" smtClean="0">
                <a:solidFill>
                  <a:srgbClr val="FFFFFF"/>
                </a:solidFill>
                <a:latin typeface="Arial Narrow" pitchFamily="34" charset="0"/>
                <a:ea typeface="MS PGothic" pitchFamily="34" charset="-128"/>
                <a:cs typeface="Arial" pitchFamily="34" charset="0"/>
              </a:rPr>
              <a:t>труб с дефектами КРН и коррозии</a:t>
            </a:r>
            <a:endParaRPr lang="ru-RU" sz="2400" dirty="0">
              <a:solidFill>
                <a:srgbClr val="FFFFFF"/>
              </a:solidFill>
              <a:latin typeface="Arial Narrow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406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1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1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60"/>
                            </p:stCondLst>
                            <p:childTnLst>
                              <p:par>
                                <p:cTn id="29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4" grpId="0" animBg="1"/>
      <p:bldP spid="13" grpId="0" animBg="1"/>
      <p:bldP spid="15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338" name="Прямоугольник 11"/>
          <p:cNvSpPr>
            <a:spLocks noChangeArrowheads="1"/>
          </p:cNvSpPr>
          <p:nvPr/>
        </p:nvSpPr>
        <p:spPr bwMode="auto">
          <a:xfrm>
            <a:off x="2005012" y="75865"/>
            <a:ext cx="7175500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ru-RU" altLang="ru-RU" sz="2400" b="0" dirty="0">
                <a:solidFill>
                  <a:schemeClr val="bg1"/>
                </a:solidFill>
              </a:rPr>
              <a:t>Комплексная программа испытаний труб на </a:t>
            </a:r>
            <a:br>
              <a:rPr kumimoji="1" lang="ru-RU" altLang="ru-RU" sz="2400" b="0" dirty="0">
                <a:solidFill>
                  <a:schemeClr val="bg1"/>
                </a:solidFill>
              </a:rPr>
            </a:br>
            <a:r>
              <a:rPr kumimoji="1" lang="ru-RU" altLang="ru-RU" sz="2400" b="0" dirty="0">
                <a:solidFill>
                  <a:schemeClr val="bg1"/>
                </a:solidFill>
              </a:rPr>
              <a:t>стойкость против </a:t>
            </a:r>
            <a:r>
              <a:rPr kumimoji="1" lang="ru-RU" altLang="ru-RU" sz="2400" b="0" dirty="0" smtClean="0">
                <a:solidFill>
                  <a:schemeClr val="bg1"/>
                </a:solidFill>
              </a:rPr>
              <a:t>КРН и коррозии</a:t>
            </a:r>
            <a:endParaRPr kumimoji="1" lang="ru-RU" altLang="ru-RU" sz="2400" b="0" dirty="0">
              <a:solidFill>
                <a:schemeClr val="bg1"/>
              </a:solidFill>
            </a:endParaRPr>
          </a:p>
        </p:txBody>
      </p:sp>
      <p:sp>
        <p:nvSpPr>
          <p:cNvPr id="38" name="TextBox 4"/>
          <p:cNvSpPr txBox="1">
            <a:spLocks noChangeArrowheads="1"/>
          </p:cNvSpPr>
          <p:nvPr/>
        </p:nvSpPr>
        <p:spPr bwMode="auto">
          <a:xfrm>
            <a:off x="863588" y="1157288"/>
            <a:ext cx="7515013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Концепция испытаний </a:t>
            </a:r>
            <a:r>
              <a:rPr lang="ru-RU" alt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труб</a:t>
            </a:r>
            <a:endParaRPr lang="ru-RU" altLang="ru-RU" sz="1800" dirty="0">
              <a:latin typeface="+mn-lt"/>
              <a:cs typeface="Times New Roman" pitchFamily="18" charset="0"/>
            </a:endParaRPr>
          </a:p>
        </p:txBody>
      </p:sp>
      <p:cxnSp>
        <p:nvCxnSpPr>
          <p:cNvPr id="14342" name="Прямая со стрелкой 38"/>
          <p:cNvCxnSpPr>
            <a:cxnSpLocks noChangeShapeType="1"/>
          </p:cNvCxnSpPr>
          <p:nvPr/>
        </p:nvCxnSpPr>
        <p:spPr bwMode="auto">
          <a:xfrm>
            <a:off x="2446338" y="1526620"/>
            <a:ext cx="1" cy="335518"/>
          </a:xfrm>
          <a:prstGeom prst="straightConnector1">
            <a:avLst/>
          </a:prstGeom>
          <a:noFill/>
          <a:ln w="50800" cmpd="tri">
            <a:solidFill>
              <a:srgbClr val="002774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3" name="Прямая со стрелкой 39"/>
          <p:cNvCxnSpPr>
            <a:cxnSpLocks noChangeShapeType="1"/>
          </p:cNvCxnSpPr>
          <p:nvPr/>
        </p:nvCxnSpPr>
        <p:spPr bwMode="auto">
          <a:xfrm>
            <a:off x="5710238" y="1526620"/>
            <a:ext cx="0" cy="325993"/>
          </a:xfrm>
          <a:prstGeom prst="straightConnector1">
            <a:avLst/>
          </a:prstGeom>
          <a:noFill/>
          <a:ln w="50800" cmpd="tri">
            <a:solidFill>
              <a:srgbClr val="002774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5" name="TextBox 6"/>
          <p:cNvSpPr txBox="1">
            <a:spLocks noChangeArrowheads="1"/>
          </p:cNvSpPr>
          <p:nvPr/>
        </p:nvSpPr>
        <p:spPr bwMode="auto">
          <a:xfrm>
            <a:off x="3707904" y="1892300"/>
            <a:ext cx="403244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Оценка ресурса и несущей способности труб бывших в эксплуатации с дефектами КРН </a:t>
            </a:r>
          </a:p>
        </p:txBody>
      </p:sp>
      <p:sp>
        <p:nvSpPr>
          <p:cNvPr id="14346" name="TextBox 14"/>
          <p:cNvSpPr txBox="1">
            <a:spLocks noChangeArrowheads="1"/>
          </p:cNvSpPr>
          <p:nvPr/>
        </p:nvSpPr>
        <p:spPr bwMode="auto">
          <a:xfrm>
            <a:off x="4382653" y="4445000"/>
            <a:ext cx="309238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Стендовые коррозионно-механические испытания фрагментов труб с дефектами КРН</a:t>
            </a:r>
          </a:p>
        </p:txBody>
      </p:sp>
      <p:sp>
        <p:nvSpPr>
          <p:cNvPr id="14347" name="TextBox 16"/>
          <p:cNvSpPr txBox="1">
            <a:spLocks noChangeArrowheads="1"/>
          </p:cNvSpPr>
          <p:nvPr/>
        </p:nvSpPr>
        <p:spPr bwMode="auto">
          <a:xfrm>
            <a:off x="4389002" y="3821113"/>
            <a:ext cx="3675386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Стендовые гидравлические коррозионно-механические испытания кольцевых образцов труб на КРН</a:t>
            </a:r>
          </a:p>
        </p:txBody>
      </p:sp>
      <p:cxnSp>
        <p:nvCxnSpPr>
          <p:cNvPr id="14369" name="Прямая соединительная линия 61"/>
          <p:cNvCxnSpPr>
            <a:cxnSpLocks noChangeShapeType="1"/>
          </p:cNvCxnSpPr>
          <p:nvPr/>
        </p:nvCxnSpPr>
        <p:spPr bwMode="auto">
          <a:xfrm>
            <a:off x="3970945" y="2517775"/>
            <a:ext cx="6994" cy="2862263"/>
          </a:xfrm>
          <a:prstGeom prst="line">
            <a:avLst/>
          </a:prstGeom>
          <a:noFill/>
          <a:ln w="38100">
            <a:solidFill>
              <a:srgbClr val="002774"/>
            </a:solidFill>
            <a:round/>
            <a:headEnd/>
            <a:tailEnd/>
          </a:ln>
          <a:extLst/>
        </p:spPr>
      </p:cxnSp>
      <p:cxnSp>
        <p:nvCxnSpPr>
          <p:cNvPr id="14370" name="Прямая со стрелкой 62"/>
          <p:cNvCxnSpPr>
            <a:cxnSpLocks noChangeShapeType="1"/>
          </p:cNvCxnSpPr>
          <p:nvPr/>
        </p:nvCxnSpPr>
        <p:spPr bwMode="auto">
          <a:xfrm>
            <a:off x="3974442" y="3420716"/>
            <a:ext cx="417538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14371" name="Прямая со стрелкой 63"/>
          <p:cNvCxnSpPr>
            <a:cxnSpLocks noChangeShapeType="1"/>
          </p:cNvCxnSpPr>
          <p:nvPr/>
        </p:nvCxnSpPr>
        <p:spPr bwMode="auto">
          <a:xfrm>
            <a:off x="3970945" y="4084173"/>
            <a:ext cx="432038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14372" name="Прямая со стрелкой 64"/>
          <p:cNvCxnSpPr>
            <a:cxnSpLocks noChangeShapeType="1"/>
          </p:cNvCxnSpPr>
          <p:nvPr/>
        </p:nvCxnSpPr>
        <p:spPr bwMode="auto">
          <a:xfrm>
            <a:off x="3970945" y="4752925"/>
            <a:ext cx="421035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14373" name="Прямая со стрелкой 65"/>
          <p:cNvCxnSpPr>
            <a:cxnSpLocks noChangeShapeType="1"/>
          </p:cNvCxnSpPr>
          <p:nvPr/>
        </p:nvCxnSpPr>
        <p:spPr bwMode="auto">
          <a:xfrm>
            <a:off x="3970945" y="5367338"/>
            <a:ext cx="421035" cy="786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sp>
        <p:nvSpPr>
          <p:cNvPr id="14349" name="TextBox 48"/>
          <p:cNvSpPr txBox="1">
            <a:spLocks noChangeArrowheads="1"/>
          </p:cNvSpPr>
          <p:nvPr/>
        </p:nvSpPr>
        <p:spPr bwMode="auto">
          <a:xfrm>
            <a:off x="4384240" y="3176972"/>
            <a:ext cx="3680147" cy="4603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Стендовые </a:t>
            </a:r>
            <a:r>
              <a:rPr lang="ru-RU" altLang="ru-RU" sz="1200" b="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длительные гидравлические </a:t>
            </a:r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испытания труб с дефектами КРН</a:t>
            </a:r>
          </a:p>
        </p:txBody>
      </p:sp>
      <p:sp>
        <p:nvSpPr>
          <p:cNvPr id="14350" name="TextBox 50"/>
          <p:cNvSpPr txBox="1">
            <a:spLocks noChangeArrowheads="1"/>
          </p:cNvSpPr>
          <p:nvPr/>
        </p:nvSpPr>
        <p:spPr bwMode="auto">
          <a:xfrm>
            <a:off x="4381066" y="5067300"/>
            <a:ext cx="3093975" cy="4603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Сравнительный металлографический анализ образцов труб до и после испытаний</a:t>
            </a:r>
          </a:p>
        </p:txBody>
      </p:sp>
      <p:sp>
        <p:nvSpPr>
          <p:cNvPr id="14352" name="TextBox 48"/>
          <p:cNvSpPr txBox="1">
            <a:spLocks noChangeArrowheads="1"/>
          </p:cNvSpPr>
          <p:nvPr/>
        </p:nvSpPr>
        <p:spPr bwMode="auto">
          <a:xfrm>
            <a:off x="4389003" y="2582863"/>
            <a:ext cx="2862263" cy="4619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Натурные опытно-</a:t>
            </a:r>
            <a:r>
              <a:rPr lang="ru-RU" altLang="ru-RU" sz="1200" b="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промышленная эксплуатация </a:t>
            </a:r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МГ с дефектами КРН</a:t>
            </a:r>
          </a:p>
        </p:txBody>
      </p:sp>
      <p:sp>
        <p:nvSpPr>
          <p:cNvPr id="14353" name="TextBox 7"/>
          <p:cNvSpPr txBox="1">
            <a:spLocks noChangeArrowheads="1"/>
          </p:cNvSpPr>
          <p:nvPr/>
        </p:nvSpPr>
        <p:spPr bwMode="auto">
          <a:xfrm>
            <a:off x="35496" y="1892300"/>
            <a:ext cx="3556000" cy="5842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rIns="3600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Оценка стойкости к образованию и развитию дефектов КРН на трубах</a:t>
            </a:r>
            <a:r>
              <a:rPr lang="en-US" altLang="ru-RU" sz="1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altLang="ru-RU" sz="1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п/п</a:t>
            </a:r>
          </a:p>
        </p:txBody>
      </p:sp>
      <p:sp>
        <p:nvSpPr>
          <p:cNvPr id="14354" name="TextBox 28"/>
          <p:cNvSpPr txBox="1">
            <a:spLocks noChangeArrowheads="1"/>
          </p:cNvSpPr>
          <p:nvPr/>
        </p:nvSpPr>
        <p:spPr bwMode="auto">
          <a:xfrm>
            <a:off x="708596" y="4414838"/>
            <a:ext cx="2857500" cy="4619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002060"/>
                </a:solidFill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9pPr>
          </a:lstStyle>
          <a:p>
            <a:r>
              <a:rPr lang="ru-RU" altLang="ru-RU" dirty="0"/>
              <a:t>Лабораторные коррозионно-механические испытания трубных сталей</a:t>
            </a:r>
          </a:p>
        </p:txBody>
      </p:sp>
      <p:sp>
        <p:nvSpPr>
          <p:cNvPr id="14355" name="TextBox 29"/>
          <p:cNvSpPr txBox="1">
            <a:spLocks noChangeArrowheads="1"/>
          </p:cNvSpPr>
          <p:nvPr/>
        </p:nvSpPr>
        <p:spPr bwMode="auto">
          <a:xfrm>
            <a:off x="726058" y="2582863"/>
            <a:ext cx="283644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72000" rIns="3600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Стендовые </a:t>
            </a:r>
            <a:r>
              <a:rPr lang="ru-RU" altLang="ru-RU" sz="1200" b="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кратко- и среднесрочные испытания </a:t>
            </a:r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труб повторного применения</a:t>
            </a:r>
          </a:p>
        </p:txBody>
      </p:sp>
      <p:sp>
        <p:nvSpPr>
          <p:cNvPr id="14356" name="TextBox 30"/>
          <p:cNvSpPr txBox="1">
            <a:spLocks noChangeArrowheads="1"/>
          </p:cNvSpPr>
          <p:nvPr/>
        </p:nvSpPr>
        <p:spPr bwMode="auto">
          <a:xfrm>
            <a:off x="714946" y="3784600"/>
            <a:ext cx="2852737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002060"/>
                </a:solidFill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lt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lt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lt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lt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Arial" pitchFamily="34" charset="0"/>
              </a:defRPr>
            </a:lvl9pPr>
          </a:lstStyle>
          <a:p>
            <a:r>
              <a:rPr lang="ru-RU" altLang="ru-RU" dirty="0"/>
              <a:t>Лабораторные коррозионно-механические испытания фрагментов труб</a:t>
            </a:r>
          </a:p>
        </p:txBody>
      </p:sp>
      <p:grpSp>
        <p:nvGrpSpPr>
          <p:cNvPr id="14357" name="Группа 53"/>
          <p:cNvGrpSpPr>
            <a:grpSpLocks/>
          </p:cNvGrpSpPr>
          <p:nvPr/>
        </p:nvGrpSpPr>
        <p:grpSpPr bwMode="auto">
          <a:xfrm>
            <a:off x="178371" y="2505075"/>
            <a:ext cx="530225" cy="2862263"/>
            <a:chOff x="226" y="14096"/>
            <a:chExt cx="835" cy="25025"/>
          </a:xfrm>
        </p:grpSpPr>
        <p:cxnSp>
          <p:nvCxnSpPr>
            <p:cNvPr id="14367" name="Прямая соединительная линия 56"/>
            <p:cNvCxnSpPr>
              <a:cxnSpLocks noChangeShapeType="1"/>
            </p:cNvCxnSpPr>
            <p:nvPr/>
          </p:nvCxnSpPr>
          <p:spPr bwMode="auto">
            <a:xfrm>
              <a:off x="226" y="14096"/>
              <a:ext cx="0" cy="25025"/>
            </a:xfrm>
            <a:prstGeom prst="line">
              <a:avLst/>
            </a:prstGeom>
            <a:noFill/>
            <a:ln w="38100">
              <a:solidFill>
                <a:srgbClr val="002774"/>
              </a:solidFill>
              <a:round/>
              <a:headEnd/>
              <a:tailEnd/>
            </a:ln>
            <a:extLst/>
          </p:spPr>
        </p:cxnSp>
        <p:cxnSp>
          <p:nvCxnSpPr>
            <p:cNvPr id="14368" name="Прямая со стрелкой 58"/>
            <p:cNvCxnSpPr>
              <a:cxnSpLocks noChangeShapeType="1"/>
            </p:cNvCxnSpPr>
            <p:nvPr/>
          </p:nvCxnSpPr>
          <p:spPr bwMode="auto">
            <a:xfrm>
              <a:off x="226" y="33656"/>
              <a:ext cx="835" cy="0"/>
            </a:xfrm>
            <a:prstGeom prst="straightConnector1">
              <a:avLst/>
            </a:prstGeom>
            <a:noFill/>
            <a:ln w="38100">
              <a:solidFill>
                <a:srgbClr val="002774"/>
              </a:solidFill>
              <a:round/>
              <a:headEnd/>
              <a:tailEnd type="arrow" w="med" len="med"/>
            </a:ln>
            <a:extLst/>
          </p:spPr>
        </p:cxnSp>
      </p:grpSp>
      <p:sp>
        <p:nvSpPr>
          <p:cNvPr id="14358" name="TextBox 51"/>
          <p:cNvSpPr txBox="1">
            <a:spLocks noChangeArrowheads="1"/>
          </p:cNvSpPr>
          <p:nvPr/>
        </p:nvSpPr>
        <p:spPr bwMode="auto">
          <a:xfrm>
            <a:off x="726058" y="5057775"/>
            <a:ext cx="2865438" cy="4619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Анализ металла труб после испытаний по стандартным методикам</a:t>
            </a:r>
          </a:p>
        </p:txBody>
      </p:sp>
      <p:cxnSp>
        <p:nvCxnSpPr>
          <p:cNvPr id="14360" name="Прямая со стрелкой 70"/>
          <p:cNvCxnSpPr>
            <a:cxnSpLocks noChangeShapeType="1"/>
          </p:cNvCxnSpPr>
          <p:nvPr/>
        </p:nvCxnSpPr>
        <p:spPr bwMode="auto">
          <a:xfrm>
            <a:off x="173609" y="5349403"/>
            <a:ext cx="555625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14361" name="Прямая со стрелкой 72"/>
          <p:cNvCxnSpPr>
            <a:cxnSpLocks noChangeShapeType="1"/>
          </p:cNvCxnSpPr>
          <p:nvPr/>
        </p:nvCxnSpPr>
        <p:spPr bwMode="auto">
          <a:xfrm>
            <a:off x="197421" y="4048125"/>
            <a:ext cx="530225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14362" name="Прямая со стрелкой 73"/>
          <p:cNvCxnSpPr>
            <a:cxnSpLocks noChangeShapeType="1"/>
          </p:cNvCxnSpPr>
          <p:nvPr/>
        </p:nvCxnSpPr>
        <p:spPr bwMode="auto">
          <a:xfrm>
            <a:off x="205358" y="3498726"/>
            <a:ext cx="530225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sp>
        <p:nvSpPr>
          <p:cNvPr id="14364" name="TextBox 77"/>
          <p:cNvSpPr txBox="1">
            <a:spLocks noChangeArrowheads="1"/>
          </p:cNvSpPr>
          <p:nvPr/>
        </p:nvSpPr>
        <p:spPr bwMode="auto">
          <a:xfrm>
            <a:off x="7504683" y="4365104"/>
            <a:ext cx="17478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solidFill>
                  <a:srgbClr val="004274"/>
                </a:solidFill>
                <a:latin typeface="+mn-lt"/>
              </a:rPr>
              <a:t>ООО «Газпром ВНИИГАЗ»</a:t>
            </a:r>
          </a:p>
        </p:txBody>
      </p:sp>
      <p:cxnSp>
        <p:nvCxnSpPr>
          <p:cNvPr id="14366" name="Прямая соединительная линия 81"/>
          <p:cNvCxnSpPr>
            <a:cxnSpLocks noChangeShapeType="1"/>
          </p:cNvCxnSpPr>
          <p:nvPr/>
        </p:nvCxnSpPr>
        <p:spPr bwMode="auto">
          <a:xfrm>
            <a:off x="-36512" y="3717032"/>
            <a:ext cx="9144000" cy="0"/>
          </a:xfrm>
          <a:prstGeom prst="line">
            <a:avLst/>
          </a:prstGeom>
          <a:noFill/>
          <a:ln w="3810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TextBox 77"/>
          <p:cNvSpPr txBox="1">
            <a:spLocks noChangeArrowheads="1"/>
          </p:cNvSpPr>
          <p:nvPr/>
        </p:nvSpPr>
        <p:spPr bwMode="auto">
          <a:xfrm>
            <a:off x="7263967" y="2556193"/>
            <a:ext cx="18800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solidFill>
                  <a:srgbClr val="004274"/>
                </a:solidFill>
                <a:latin typeface="+mn-lt"/>
              </a:rPr>
              <a:t>Газотранспортные общества</a:t>
            </a:r>
          </a:p>
        </p:txBody>
      </p:sp>
      <p:cxnSp>
        <p:nvCxnSpPr>
          <p:cNvPr id="45" name="Прямая со стрелкой 62"/>
          <p:cNvCxnSpPr>
            <a:cxnSpLocks noChangeShapeType="1"/>
          </p:cNvCxnSpPr>
          <p:nvPr/>
        </p:nvCxnSpPr>
        <p:spPr bwMode="auto">
          <a:xfrm flipH="1" flipV="1">
            <a:off x="3594250" y="3420716"/>
            <a:ext cx="376696" cy="1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53" name="Прямая со стрелкой 65"/>
          <p:cNvCxnSpPr>
            <a:cxnSpLocks noChangeShapeType="1"/>
          </p:cNvCxnSpPr>
          <p:nvPr/>
        </p:nvCxnSpPr>
        <p:spPr bwMode="auto">
          <a:xfrm flipH="1">
            <a:off x="3562498" y="5367338"/>
            <a:ext cx="415441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40" name="Прямая со стрелкой 62"/>
          <p:cNvCxnSpPr>
            <a:cxnSpLocks noChangeShapeType="1"/>
          </p:cNvCxnSpPr>
          <p:nvPr/>
        </p:nvCxnSpPr>
        <p:spPr bwMode="auto">
          <a:xfrm>
            <a:off x="3963528" y="2816932"/>
            <a:ext cx="417538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sp>
        <p:nvSpPr>
          <p:cNvPr id="42" name="TextBox 50"/>
          <p:cNvSpPr txBox="1">
            <a:spLocks noChangeArrowheads="1"/>
          </p:cNvSpPr>
          <p:nvPr/>
        </p:nvSpPr>
        <p:spPr bwMode="auto">
          <a:xfrm>
            <a:off x="735583" y="5733256"/>
            <a:ext cx="5672621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Специализированные металлофизические, механические, коррозионные, рентгеноструктурные </a:t>
            </a:r>
            <a:r>
              <a:rPr lang="ru-RU" altLang="ru-RU" sz="1200" b="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др. </a:t>
            </a:r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исследования сталей</a:t>
            </a:r>
          </a:p>
        </p:txBody>
      </p:sp>
      <p:sp>
        <p:nvSpPr>
          <p:cNvPr id="43" name="TextBox 77"/>
          <p:cNvSpPr txBox="1">
            <a:spLocks noChangeArrowheads="1"/>
          </p:cNvSpPr>
          <p:nvPr/>
        </p:nvSpPr>
        <p:spPr bwMode="auto">
          <a:xfrm>
            <a:off x="6588224" y="5540169"/>
            <a:ext cx="25557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600" dirty="0" smtClean="0">
                <a:solidFill>
                  <a:srgbClr val="004274"/>
                </a:solidFill>
              </a:rPr>
              <a:t>ВУЗы </a:t>
            </a:r>
            <a:r>
              <a:rPr lang="ru-RU" altLang="ru-RU" sz="1600" dirty="0">
                <a:solidFill>
                  <a:srgbClr val="004274"/>
                </a:solidFill>
              </a:rPr>
              <a:t>и </a:t>
            </a:r>
            <a:r>
              <a:rPr lang="ru-RU" altLang="ru-RU" sz="1600" dirty="0" smtClean="0">
                <a:solidFill>
                  <a:srgbClr val="004274"/>
                </a:solidFill>
              </a:rPr>
              <a:t>научно-исследовательские институты </a:t>
            </a:r>
            <a:r>
              <a:rPr lang="ru-RU" altLang="ru-RU" sz="1600" dirty="0">
                <a:solidFill>
                  <a:srgbClr val="004274"/>
                </a:solidFill>
              </a:rPr>
              <a:t>РАН</a:t>
            </a:r>
          </a:p>
        </p:txBody>
      </p:sp>
      <p:sp>
        <p:nvSpPr>
          <p:cNvPr id="44" name="TextBox 29"/>
          <p:cNvSpPr txBox="1">
            <a:spLocks noChangeArrowheads="1"/>
          </p:cNvSpPr>
          <p:nvPr/>
        </p:nvSpPr>
        <p:spPr bwMode="auto">
          <a:xfrm>
            <a:off x="736750" y="3176972"/>
            <a:ext cx="2857500" cy="4603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2000" rIns="3600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Стендовые </a:t>
            </a:r>
            <a:r>
              <a:rPr lang="ru-RU" altLang="ru-RU" sz="1200" b="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длительные гидравлические </a:t>
            </a:r>
            <a:r>
              <a:rPr lang="ru-RU" altLang="ru-RU" sz="1200" b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испытания труб повторного применения</a:t>
            </a:r>
          </a:p>
        </p:txBody>
      </p:sp>
      <p:cxnSp>
        <p:nvCxnSpPr>
          <p:cNvPr id="46" name="Прямая со стрелкой 73"/>
          <p:cNvCxnSpPr>
            <a:cxnSpLocks noChangeShapeType="1"/>
          </p:cNvCxnSpPr>
          <p:nvPr/>
        </p:nvCxnSpPr>
        <p:spPr bwMode="auto">
          <a:xfrm>
            <a:off x="173609" y="2816932"/>
            <a:ext cx="530225" cy="0"/>
          </a:xfrm>
          <a:prstGeom prst="straightConnector1">
            <a:avLst/>
          </a:prstGeom>
          <a:noFill/>
          <a:ln w="38100">
            <a:solidFill>
              <a:srgbClr val="002774"/>
            </a:solidFill>
            <a:round/>
            <a:headEnd/>
            <a:tailEnd type="arrow" w="med" len="med"/>
          </a:ln>
          <a:extLst/>
        </p:spPr>
      </p:cxnSp>
      <p:cxnSp>
        <p:nvCxnSpPr>
          <p:cNvPr id="47" name="Прямая соединительная линия 81"/>
          <p:cNvCxnSpPr>
            <a:cxnSpLocks noChangeShapeType="1"/>
          </p:cNvCxnSpPr>
          <p:nvPr/>
        </p:nvCxnSpPr>
        <p:spPr bwMode="auto">
          <a:xfrm>
            <a:off x="-36512" y="5596574"/>
            <a:ext cx="9144000" cy="0"/>
          </a:xfrm>
          <a:prstGeom prst="line">
            <a:avLst/>
          </a:prstGeom>
          <a:noFill/>
          <a:ln w="3810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Номер слайда 3"/>
          <p:cNvSpPr txBox="1">
            <a:spLocks/>
          </p:cNvSpPr>
          <p:nvPr/>
        </p:nvSpPr>
        <p:spPr>
          <a:xfrm>
            <a:off x="803921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0401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36512" y="1108670"/>
            <a:ext cx="9176496" cy="5200650"/>
          </a:xfrm>
          <a:prstGeom prst="rect">
            <a:avLst/>
          </a:prstGeom>
          <a:blipFill dpi="0" rotWithShape="1">
            <a:blip r:embed="rId3" cstate="print">
              <a:alphaModFix amt="7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140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buChar char="•"/>
              <a:defRPr sz="2600" b="1">
                <a:solidFill>
                  <a:srgbClr val="003366"/>
                </a:solidFill>
                <a:latin typeface="Arial Narrow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endParaRPr lang="ru-RU" altLang="ru-RU" sz="1700" b="0" dirty="0">
              <a:solidFill>
                <a:schemeClr val="bg1"/>
              </a:solidFill>
            </a:endParaRPr>
          </a:p>
        </p:txBody>
      </p:sp>
      <p:pic>
        <p:nvPicPr>
          <p:cNvPr id="14" name="Picture 6" descr="C:\Станок\Конференции и доклады\Семинар КРН 2017\IMG_325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69"/>
          <a:stretch/>
        </p:blipFill>
        <p:spPr bwMode="auto">
          <a:xfrm>
            <a:off x="3923928" y="4006910"/>
            <a:ext cx="2819909" cy="179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Прямоугольник 21"/>
          <p:cNvSpPr>
            <a:spLocks noChangeArrowheads="1"/>
          </p:cNvSpPr>
          <p:nvPr/>
        </p:nvSpPr>
        <p:spPr bwMode="auto">
          <a:xfrm>
            <a:off x="2051720" y="322362"/>
            <a:ext cx="709228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eaLnBrk="0" hangingPunct="0"/>
            <a:r>
              <a:rPr lang="ru-RU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Экспериментальные (тестовые) участки МГ с </a:t>
            </a:r>
            <a:r>
              <a:rPr lang="ru-RU" sz="2400" dirty="0" err="1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паспорти-зированными</a:t>
            </a:r>
            <a:r>
              <a:rPr lang="ru-RU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 эксплуатационными повреждениями труб</a:t>
            </a:r>
            <a:endParaRPr lang="ru-RU" sz="2400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25603" name="Picture 37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0" name="Прямоугольник 4"/>
          <p:cNvSpPr>
            <a:spLocks noChangeArrowheads="1"/>
          </p:cNvSpPr>
          <p:nvPr/>
        </p:nvSpPr>
        <p:spPr bwMode="auto">
          <a:xfrm>
            <a:off x="1" y="1144588"/>
            <a:ext cx="5868144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Задачи</a:t>
            </a:r>
            <a:r>
              <a:rPr lang="ru-RU" b="1" dirty="0">
                <a:solidFill>
                  <a:srgbClr val="002060"/>
                </a:solidFill>
                <a:ea typeface="MS PGothic" charset="0"/>
                <a:cs typeface="Arial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опытно-промышленная </a:t>
            </a:r>
            <a: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  <a:t>эксплуатация </a:t>
            </a: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труб с КРН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исследование </a:t>
            </a:r>
            <a: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  <a:t>возможности консервации коррозионно-механических </a:t>
            </a: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трещин </a:t>
            </a:r>
            <a: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  <a:t>на ранней стадии </a:t>
            </a: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 развития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испытаний </a:t>
            </a:r>
            <a: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  <a:t>ремонтных технологий в натурных условиях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испытания </a:t>
            </a:r>
            <a: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  <a:t>новых типов защитных </a:t>
            </a: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покрытий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с </a:t>
            </a:r>
            <a: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  <a:t>ингибирующими КРН </a:t>
            </a: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композициями</a:t>
            </a:r>
            <a:endParaRPr lang="ru-RU" sz="1600" b="1" dirty="0">
              <a:solidFill>
                <a:srgbClr val="002060"/>
              </a:solidFill>
              <a:ea typeface="MS PGothic" charset="0"/>
              <a:cs typeface="Arial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испытания </a:t>
            </a:r>
            <a: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  <a:t>систем мониторинга и средств внутритрубной </a:t>
            </a:r>
            <a:br>
              <a:rPr lang="ru-RU" sz="1600" b="1" dirty="0">
                <a:solidFill>
                  <a:srgbClr val="002060"/>
                </a:solidFill>
                <a:ea typeface="MS PGothic" charset="0"/>
                <a:cs typeface="Arial" charset="0"/>
              </a:rPr>
            </a:br>
            <a:r>
              <a:rPr lang="ru-RU" sz="1600" b="1" dirty="0" smtClean="0">
                <a:solidFill>
                  <a:srgbClr val="002060"/>
                </a:solidFill>
                <a:ea typeface="MS PGothic" charset="0"/>
                <a:cs typeface="Arial" charset="0"/>
              </a:rPr>
              <a:t>диагностики КРН</a:t>
            </a:r>
            <a:endParaRPr lang="ru-RU" sz="1600" b="1" dirty="0">
              <a:solidFill>
                <a:srgbClr val="002060"/>
              </a:solidFill>
              <a:ea typeface="MS PGothic" charset="0"/>
              <a:cs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803921" y="6409134"/>
            <a:ext cx="743743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EB5B24-7801-4C07-AFF1-5461606273D1}" type="slidenum">
              <a:rPr lang="ru-RU" altLang="ru-RU" b="1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ru-RU" altLang="ru-RU" b="1" dirty="0">
              <a:solidFill>
                <a:srgbClr val="FFFFFF"/>
              </a:solidFill>
            </a:endParaRPr>
          </a:p>
        </p:txBody>
      </p:sp>
      <p:pic>
        <p:nvPicPr>
          <p:cNvPr id="13" name="Рисунок 10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044" y="1108670"/>
            <a:ext cx="2828925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33056"/>
            <a:ext cx="3627438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 descr="C:\Станок\Конференции и доклады\Семинар КРН 2017\IMG_319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t="16147" b="7995"/>
          <a:stretch/>
        </p:blipFill>
        <p:spPr bwMode="auto">
          <a:xfrm rot="5400000">
            <a:off x="6541908" y="2982105"/>
            <a:ext cx="2202812" cy="139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907704" y="6354723"/>
            <a:ext cx="7236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ОЦЕНКА РАБОТОСПОСОБНОСТИ ДЛИТЕЛЬНО ЭКСПЛУАТИРУЕМЫХ ТРУБ с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КРН в составе МГ. </a:t>
            </a:r>
          </a:p>
          <a:p>
            <a:pPr>
              <a:defRPr/>
            </a:pP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ПЕРСПЕКТИВЫ </a:t>
            </a:r>
            <a:r>
              <a:rPr lang="ru-RU" sz="1300" b="1" cap="all" dirty="0">
                <a:solidFill>
                  <a:schemeClr val="bg1"/>
                </a:solidFill>
                <a:latin typeface="Arial Narrow" pitchFamily="34" charset="0"/>
              </a:rPr>
              <a:t>ВНЕДРЕНИЯ ИНТЕЛЛЕКТУАЛЬНЫХ СИСТЕМ КАК ЭЛЕМЕНТА СУТСЦ </a:t>
            </a:r>
            <a:r>
              <a:rPr lang="ru-RU" sz="1300" b="1" cap="all" dirty="0" smtClean="0">
                <a:solidFill>
                  <a:schemeClr val="bg1"/>
                </a:solidFill>
                <a:latin typeface="Arial Narrow" pitchFamily="34" charset="0"/>
              </a:rPr>
              <a:t> ГТС</a:t>
            </a:r>
            <a:endParaRPr lang="ru-RU" sz="1300" b="1" cap="all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460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Тема1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 dpi="0" rotWithShape="1">
          <a:blip xmlns:r="http://schemas.openxmlformats.org/officeDocument/2006/relationships" r:embed="rId1">
            <a:alphaModFix amt="76000"/>
          </a:blip>
          <a:srcRect/>
          <a:stretch>
            <a:fillRect/>
          </a:stretch>
        </a:blipFill>
        <a:ln>
          <a:noFill/>
        </a:ln>
        <a:extLs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lIns="0" tIns="0" rIns="0" bIns="0" anchor="ctr"/>
      <a:lstStyle>
        <a:defPPr eaLnBrk="1" hangingPunct="1">
          <a:buFontTx/>
          <a:buNone/>
          <a:defRPr sz="1700" b="0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6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7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8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9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4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5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6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7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8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9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30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3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32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3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34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5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6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7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38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39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42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1_Тема1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2_Тема1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40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3_Тема1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4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3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3_Специальное оформление">
    <a:majorFont>
      <a:latin typeface="Arial Narrow"/>
      <a:ea typeface=""/>
      <a:cs typeface=""/>
    </a:majorFont>
    <a:minorFont>
      <a:latin typeface="Arial Narrow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3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3_Специальное оформление">
    <a:majorFont>
      <a:latin typeface="Arial Narrow"/>
      <a:ea typeface=""/>
      <a:cs typeface=""/>
    </a:majorFont>
    <a:minorFont>
      <a:latin typeface="Arial Narrow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3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3_Специальное оформление">
    <a:majorFont>
      <a:latin typeface="Arial Narrow"/>
      <a:ea typeface=""/>
      <a:cs typeface=""/>
    </a:majorFont>
    <a:minorFont>
      <a:latin typeface="Arial Narrow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9917</TotalTime>
  <Words>4748</Words>
  <Application>Microsoft Macintosh PowerPoint</Application>
  <PresentationFormat>Экран (4:3)</PresentationFormat>
  <Paragraphs>468</Paragraphs>
  <Slides>24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44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69" baseType="lpstr">
      <vt:lpstr>Тема1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2_Специальное оформление</vt:lpstr>
      <vt:lpstr>9_Специальное оформление</vt:lpstr>
      <vt:lpstr>10_Специальное оформление</vt:lpstr>
      <vt:lpstr>11_Специальное оформление</vt:lpstr>
      <vt:lpstr>12_Специальное оформление</vt:lpstr>
      <vt:lpstr>13_Специальное оформление</vt:lpstr>
      <vt:lpstr>14_Специальное оформление</vt:lpstr>
      <vt:lpstr>15_Специальное оформление</vt:lpstr>
      <vt:lpstr>16_Специальное оформление</vt:lpstr>
      <vt:lpstr>17_Специальное оформление</vt:lpstr>
      <vt:lpstr>18_Специальное оформление</vt:lpstr>
      <vt:lpstr>19_Специальное оформление</vt:lpstr>
      <vt:lpstr>20_Специальное оформление</vt:lpstr>
      <vt:lpstr>21_Специальное оформление</vt:lpstr>
      <vt:lpstr>22_Специальное оформление</vt:lpstr>
      <vt:lpstr>23_Специальное оформление</vt:lpstr>
      <vt:lpstr>24_Специальное оформление</vt:lpstr>
      <vt:lpstr>25_Специальное оформление</vt:lpstr>
      <vt:lpstr>26_Специальное оформление</vt:lpstr>
      <vt:lpstr>27_Специальное оформление</vt:lpstr>
      <vt:lpstr>28_Специальное оформление</vt:lpstr>
      <vt:lpstr>29_Специальное оформление</vt:lpstr>
      <vt:lpstr>30_Специальное оформление</vt:lpstr>
      <vt:lpstr>31_Специальное оформление</vt:lpstr>
      <vt:lpstr>32_Специальное оформление</vt:lpstr>
      <vt:lpstr>33_Специальное оформление</vt:lpstr>
      <vt:lpstr>34_Специальное оформление</vt:lpstr>
      <vt:lpstr>35_Специальное оформление</vt:lpstr>
      <vt:lpstr>36_Специальное оформление</vt:lpstr>
      <vt:lpstr>37_Специальное оформление</vt:lpstr>
      <vt:lpstr>38_Специальное оформление</vt:lpstr>
      <vt:lpstr>39_Специальное оформление</vt:lpstr>
      <vt:lpstr>42_Специальное оформление</vt:lpstr>
      <vt:lpstr>1_Тема1</vt:lpstr>
      <vt:lpstr>2_Тема1</vt:lpstr>
      <vt:lpstr>40_Специальное оформление</vt:lpstr>
      <vt:lpstr>3_Тема1</vt:lpstr>
      <vt:lpstr>41_Специальное оформление</vt:lpstr>
      <vt:lpstr>Диаграмма</vt:lpstr>
      <vt:lpstr>Презентация PowerPoint</vt:lpstr>
      <vt:lpstr>Презентация PowerPoint</vt:lpstr>
      <vt:lpstr>Презентация PowerPoint</vt:lpstr>
      <vt:lpstr>Результаты контроля труб в процессе ремонта ЛЧ МГ  после 30 лет эксплуатации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Переработка комплекса нормативной документации в области УТСЦ ПО в части ТТ КС</vt:lpstr>
      <vt:lpstr>Презентация PowerPoint</vt:lpstr>
      <vt:lpstr>Перспективы внедрения интеллектуальных систем как элемента СУТСЦ ГТС</vt:lpstr>
      <vt:lpstr>Презентация PowerPoint</vt:lpstr>
      <vt:lpstr>Сервисы распознавания аномалий и верификации ВТД  с применением технологии компьютерного зрения</vt:lpstr>
      <vt:lpstr>Презентация PowerPoint</vt:lpstr>
      <vt:lpstr>Презентация PowerPoint</vt:lpstr>
      <vt:lpstr>Предложения в Программу повышения эффективности технического диагностирования объектов ПАО «Газпром»</vt:lpstr>
      <vt:lpstr>Презентация PowerPoint</vt:lpstr>
      <vt:lpstr>Возможности и опыт ООО «Газпром ВНИИГАЗ» по разработке интеллектуальных систем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D_Misharin</dc:creator>
  <cp:lastModifiedBy>Ilya Ryakhovskikh</cp:lastModifiedBy>
  <cp:revision>618</cp:revision>
  <cp:lastPrinted>2017-09-27T15:08:09Z</cp:lastPrinted>
  <dcterms:created xsi:type="dcterms:W3CDTF">2016-07-11T08:00:41Z</dcterms:created>
  <dcterms:modified xsi:type="dcterms:W3CDTF">2017-10-02T22:23:52Z</dcterms:modified>
</cp:coreProperties>
</file>