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7" r:id="rId2"/>
    <p:sldMasterId id="2147483664" r:id="rId3"/>
    <p:sldMasterId id="2147483656" r:id="rId4"/>
    <p:sldMasterId id="2147483652" r:id="rId5"/>
    <p:sldMasterId id="2147483684" r:id="rId6"/>
  </p:sldMasterIdLst>
  <p:notesMasterIdLst>
    <p:notesMasterId r:id="rId18"/>
  </p:notesMasterIdLst>
  <p:handoutMasterIdLst>
    <p:handoutMasterId r:id="rId19"/>
  </p:handoutMasterIdLst>
  <p:sldIdLst>
    <p:sldId id="296" r:id="rId7"/>
    <p:sldId id="297" r:id="rId8"/>
    <p:sldId id="314" r:id="rId9"/>
    <p:sldId id="316" r:id="rId10"/>
    <p:sldId id="298" r:id="rId11"/>
    <p:sldId id="300" r:id="rId12"/>
    <p:sldId id="317" r:id="rId13"/>
    <p:sldId id="312" r:id="rId14"/>
    <p:sldId id="308" r:id="rId15"/>
    <p:sldId id="319" r:id="rId16"/>
    <p:sldId id="320" r:id="rId1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98" userDrawn="1">
          <p15:clr>
            <a:srgbClr val="A4A3A4"/>
          </p15:clr>
        </p15:guide>
        <p15:guide id="2" orient="horz" pos="3156">
          <p15:clr>
            <a:srgbClr val="A4A3A4"/>
          </p15:clr>
        </p15:guide>
        <p15:guide id="3" pos="132">
          <p15:clr>
            <a:srgbClr val="A4A3A4"/>
          </p15:clr>
        </p15:guide>
        <p15:guide id="4" pos="5628">
          <p15:clr>
            <a:srgbClr val="A4A3A4"/>
          </p15:clr>
        </p15:guide>
        <p15:guide id="5" pos="1366">
          <p15:clr>
            <a:srgbClr val="A4A3A4"/>
          </p15:clr>
        </p15:guide>
        <p15:guide id="6" orient="horz" pos="1824" userDrawn="1">
          <p15:clr>
            <a:srgbClr val="A4A3A4"/>
          </p15:clr>
        </p15:guide>
        <p15:guide id="7" orient="horz" pos="1008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5A6"/>
    <a:srgbClr val="5B594F"/>
    <a:srgbClr val="0066CC"/>
    <a:srgbClr val="003366"/>
    <a:srgbClr val="09587F"/>
    <a:srgbClr val="0695CA"/>
    <a:srgbClr val="91D2E1"/>
    <a:srgbClr val="C3D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5208" autoAdjust="0"/>
  </p:normalViewPr>
  <p:slideViewPr>
    <p:cSldViewPr snapToGrid="0" showGuides="1">
      <p:cViewPr>
        <p:scale>
          <a:sx n="66" d="100"/>
          <a:sy n="66" d="100"/>
        </p:scale>
        <p:origin x="-1182" y="-396"/>
      </p:cViewPr>
      <p:guideLst>
        <p:guide orient="horz" pos="1098"/>
        <p:guide orient="horz" pos="3156"/>
        <p:guide orient="horz" pos="1824"/>
        <p:guide orient="horz" pos="1008"/>
        <p:guide pos="132"/>
        <p:guide pos="5628"/>
        <p:guide pos="13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54" y="58"/>
      </p:cViewPr>
      <p:guideLst>
        <p:guide orient="horz" pos="2880"/>
        <p:guide orient="horz" pos="3127"/>
        <p:guide pos="216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7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935288" y="1181100"/>
            <a:ext cx="10485438" cy="589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390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Особенностью стандартизации в области СПГ является взаимная применимость требований к процессам, оборудованию, как для производства СПГ, так и к процессам  нефтехимии,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газохимии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нефтепереработки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газопереработки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обусловлено схожестью технологических процессов,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исторически сложилось нормативное разделение по итоговому продукту переработки, хотя фундаментальные физические основы для них едины.</a:t>
            </a:r>
          </a:p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учетом общенационального тренда по доведению требований до уровня мировых аналогов также требуется анализ документов международно-признанных организаций в данной области. </a:t>
            </a:r>
          </a:p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это определило необходимость анализа колоссального массива уже действующих нормативных документов. В том числе с учетом технологических возможностей отечественной промышленности.</a:t>
            </a:r>
          </a:p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анализа послужат основой для формирования в национальном масштабе Программы разработки нормативных документов в области проектирования, строительства и эксплуатации объектов сжиженного природного газа.</a:t>
            </a:r>
          </a:p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разработке Программы под общей координацией «Газпром ВНИИГАЗ» привлекаются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Криогенмаш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Гипрокислород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«ВНИИНЕФТЕМАШ», «ЛЕННИИХИММАШ».</a:t>
            </a:r>
          </a:p>
          <a:p>
            <a:pPr indent="265113" algn="jus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Плановый срок завершения разработки Программы - 2018 год.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71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494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" name="Рисунок 7" descr="GP En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8275" y="180121"/>
            <a:ext cx="1576065" cy="776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241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2633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7042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2168525" y="1200150"/>
            <a:ext cx="6756399" cy="3280410"/>
          </a:xfrm>
        </p:spPr>
        <p:txBody>
          <a:bodyPr lIns="0" tIns="0" rIns="0" bIns="0" anchor="ctr" anchorCtr="0">
            <a:noAutofit/>
          </a:bodyPr>
          <a:lstStyle>
            <a:lvl1pPr>
              <a:buNone/>
              <a:defRPr sz="2600" b="0" baseline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МЕРОПРИЯТИЯ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12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2143983" y="4756965"/>
            <a:ext cx="7067549" cy="307777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НАЗВАНИЕ ПРЕЗЕНТАЦИИ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50966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w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w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w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1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3399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622799"/>
            <a:ext cx="1936750" cy="539751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0" y="4622799"/>
            <a:ext cx="9144000" cy="539751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algn="l" defTabSz="914400" rtl="0" eaLnBrk="1" latinLnBrk="0" hangingPunct="1"/>
            <a:endParaRPr lang="ru-RU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 userDrawn="1"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Рисунок 1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3" r:id="rId2"/>
    <p:sldLayoutId id="2147483666" r:id="rId3"/>
    <p:sldLayoutId id="2147483667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2" name="Рисунок 21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5" r:id="rId2"/>
    <p:sldLayoutId id="2147483658" r:id="rId3"/>
    <p:sldLayoutId id="2147483670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4001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Ru.wm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65837" y="178920"/>
            <a:ext cx="1578503" cy="777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54" r:id="rId3"/>
    <p:sldLayoutId id="2147483669" r:id="rId4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3"/>
          <p:cNvSpPr txBox="1">
            <a:spLocks/>
          </p:cNvSpPr>
          <p:nvPr userDrawn="1"/>
        </p:nvSpPr>
        <p:spPr>
          <a:xfrm>
            <a:off x="209550" y="466724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>
              <a:defRPr/>
            </a:pPr>
            <a:fld id="{E4274F02-7521-4F9B-A76E-13D583AC38B1}" type="slidenum">
              <a:rPr lang="ru-RU" sz="2000" b="1" smtClean="0">
                <a:solidFill>
                  <a:prstClr val="white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2000" b="1" dirty="0" smtClean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6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tif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902" y="1888177"/>
            <a:ext cx="7232243" cy="1059748"/>
          </a:xfrm>
        </p:spPr>
        <p:txBody>
          <a:bodyPr/>
          <a:lstStyle/>
          <a:p>
            <a:pPr algn="ctr"/>
            <a:r>
              <a:rPr lang="ru-RU" sz="2800" b="1" dirty="0" smtClean="0"/>
              <a:t>Разработка и внедрение перспективных отечественных технологий и оборудования </a:t>
            </a:r>
            <a:br>
              <a:rPr lang="ru-RU" sz="2800" b="1" dirty="0" smtClean="0"/>
            </a:br>
            <a:r>
              <a:rPr lang="ru-RU" sz="2800" b="1" dirty="0" smtClean="0"/>
              <a:t>в ПАО «Газпром»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2687" y="3505200"/>
            <a:ext cx="8715375" cy="677108"/>
          </a:xfrm>
        </p:spPr>
        <p:txBody>
          <a:bodyPr/>
          <a:lstStyle/>
          <a:p>
            <a:pPr marR="45720" algn="r">
              <a:buClr>
                <a:srgbClr val="9BBB59"/>
              </a:buClr>
              <a:buSzPct val="95000"/>
            </a:pPr>
            <a:r>
              <a:rPr lang="ru-RU" sz="2000" dirty="0" smtClean="0">
                <a:solidFill>
                  <a:schemeClr val="bg1"/>
                </a:solidFill>
              </a:rPr>
              <a:t>Начальник Департамента ПАО </a:t>
            </a:r>
            <a:r>
              <a:rPr lang="ru-RU" sz="2000" dirty="0">
                <a:solidFill>
                  <a:schemeClr val="bg1"/>
                </a:solidFill>
              </a:rPr>
              <a:t>«Газпром»</a:t>
            </a:r>
          </a:p>
          <a:p>
            <a:pPr marR="45720" algn="r">
              <a:buClr>
                <a:srgbClr val="9BBB59"/>
              </a:buClr>
              <a:buSzPct val="95000"/>
            </a:pPr>
            <a:r>
              <a:rPr lang="ru-RU" sz="2000" dirty="0" smtClean="0"/>
              <a:t>П</a:t>
            </a:r>
            <a:r>
              <a:rPr lang="ru-RU" sz="2000" dirty="0" smtClean="0">
                <a:solidFill>
                  <a:schemeClr val="bg1"/>
                </a:solidFill>
              </a:rPr>
              <a:t>.В. </a:t>
            </a:r>
            <a:r>
              <a:rPr lang="ru-RU" sz="2000" dirty="0"/>
              <a:t>К</a:t>
            </a:r>
            <a:r>
              <a:rPr lang="ru-RU" sz="2000" dirty="0" smtClean="0">
                <a:solidFill>
                  <a:schemeClr val="bg1"/>
                </a:solidFill>
              </a:rPr>
              <a:t>рылов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0" y="4612928"/>
            <a:ext cx="9143998" cy="530572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R="45720">
              <a:spcBef>
                <a:spcPts val="0"/>
              </a:spcBef>
              <a:buClr>
                <a:srgbClr val="9BBB59"/>
              </a:buClr>
              <a:buSzPct val="95000"/>
            </a:pPr>
            <a:r>
              <a:rPr lang="ru-RU" sz="1600" kern="0" dirty="0" smtClean="0">
                <a:solidFill>
                  <a:schemeClr val="bg1"/>
                </a:solidFill>
              </a:rPr>
              <a:t>4 октября 2017 г.</a:t>
            </a:r>
            <a:endParaRPr lang="en-US" sz="1600" kern="0" dirty="0" smtClean="0">
              <a:solidFill>
                <a:schemeClr val="bg1"/>
              </a:solidFill>
            </a:endParaRPr>
          </a:p>
          <a:p>
            <a:pPr marR="45720">
              <a:spcBef>
                <a:spcPts val="0"/>
              </a:spcBef>
              <a:buClr>
                <a:srgbClr val="9BBB59"/>
              </a:buClr>
              <a:buSzPct val="95000"/>
            </a:pPr>
            <a:r>
              <a:rPr lang="ru-RU" sz="1600" kern="0" dirty="0" smtClean="0">
                <a:solidFill>
                  <a:schemeClr val="bg1"/>
                </a:solidFill>
              </a:rPr>
              <a:t>Санкт-Петербург</a:t>
            </a:r>
            <a:endParaRPr lang="ru-RU" sz="16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Полилиния 232"/>
          <p:cNvSpPr/>
          <p:nvPr/>
        </p:nvSpPr>
        <p:spPr>
          <a:xfrm>
            <a:off x="266007" y="3779669"/>
            <a:ext cx="8587048" cy="739833"/>
          </a:xfrm>
          <a:custGeom>
            <a:avLst/>
            <a:gdLst>
              <a:gd name="connsiteX0" fmla="*/ 8198437 w 8587048"/>
              <a:gd name="connsiteY0" fmla="*/ 0 h 739833"/>
              <a:gd name="connsiteX1" fmla="*/ 8587048 w 8587048"/>
              <a:gd name="connsiteY1" fmla="*/ 0 h 739833"/>
              <a:gd name="connsiteX2" fmla="*/ 8587048 w 8587048"/>
              <a:gd name="connsiteY2" fmla="*/ 739833 h 739833"/>
              <a:gd name="connsiteX3" fmla="*/ 7880490 w 8587048"/>
              <a:gd name="connsiteY3" fmla="*/ 739833 h 739833"/>
              <a:gd name="connsiteX4" fmla="*/ 7895297 w 8587048"/>
              <a:gd name="connsiteY4" fmla="*/ 714081 h 739833"/>
              <a:gd name="connsiteX5" fmla="*/ 8140276 w 8587048"/>
              <a:gd name="connsiteY5" fmla="*/ 171889 h 739833"/>
              <a:gd name="connsiteX6" fmla="*/ 0 w 8587048"/>
              <a:gd name="connsiteY6" fmla="*/ 0 h 739833"/>
              <a:gd name="connsiteX7" fmla="*/ 413551 w 8587048"/>
              <a:gd name="connsiteY7" fmla="*/ 0 h 739833"/>
              <a:gd name="connsiteX8" fmla="*/ 471712 w 8587048"/>
              <a:gd name="connsiteY8" fmla="*/ 171889 h 739833"/>
              <a:gd name="connsiteX9" fmla="*/ 716691 w 8587048"/>
              <a:gd name="connsiteY9" fmla="*/ 714081 h 739833"/>
              <a:gd name="connsiteX10" fmla="*/ 731499 w 8587048"/>
              <a:gd name="connsiteY10" fmla="*/ 739833 h 739833"/>
              <a:gd name="connsiteX11" fmla="*/ 0 w 8587048"/>
              <a:gd name="connsiteY11" fmla="*/ 739833 h 7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87048" h="739833">
                <a:moveTo>
                  <a:pt x="8198437" y="0"/>
                </a:moveTo>
                <a:lnTo>
                  <a:pt x="8587048" y="0"/>
                </a:lnTo>
                <a:lnTo>
                  <a:pt x="8587048" y="739833"/>
                </a:lnTo>
                <a:lnTo>
                  <a:pt x="7880490" y="739833"/>
                </a:lnTo>
                <a:lnTo>
                  <a:pt x="7895297" y="714081"/>
                </a:lnTo>
                <a:cubicBezTo>
                  <a:pt x="7989557" y="540565"/>
                  <a:pt x="8071601" y="359449"/>
                  <a:pt x="8140276" y="171889"/>
                </a:cubicBezTo>
                <a:close/>
                <a:moveTo>
                  <a:pt x="0" y="0"/>
                </a:moveTo>
                <a:lnTo>
                  <a:pt x="413551" y="0"/>
                </a:lnTo>
                <a:lnTo>
                  <a:pt x="471712" y="171889"/>
                </a:lnTo>
                <a:cubicBezTo>
                  <a:pt x="540387" y="359449"/>
                  <a:pt x="622432" y="540565"/>
                  <a:pt x="716691" y="714081"/>
                </a:cubicBezTo>
                <a:lnTo>
                  <a:pt x="731499" y="739833"/>
                </a:lnTo>
                <a:lnTo>
                  <a:pt x="0" y="73983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 smtClean="0">
                <a:solidFill>
                  <a:srgbClr val="FFFFFF"/>
                </a:solidFill>
                <a:ea typeface="Arial" charset="0"/>
              </a:rPr>
              <a:t>Синергетический эффект технологического развития</a:t>
            </a:r>
            <a:endParaRPr lang="ru-RU" sz="2000" b="1" dirty="0">
              <a:solidFill>
                <a:srgbClr val="FFFFFF"/>
              </a:solidFill>
              <a:ea typeface="Arial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16" name="Группа 215"/>
          <p:cNvGrpSpPr/>
          <p:nvPr/>
        </p:nvGrpSpPr>
        <p:grpSpPr>
          <a:xfrm>
            <a:off x="130504" y="1237547"/>
            <a:ext cx="8857627" cy="3321220"/>
            <a:chOff x="130504" y="1357753"/>
            <a:chExt cx="8857627" cy="3321220"/>
          </a:xfrm>
        </p:grpSpPr>
        <p:grpSp>
          <p:nvGrpSpPr>
            <p:cNvPr id="137" name="Группа 136"/>
            <p:cNvGrpSpPr/>
            <p:nvPr/>
          </p:nvGrpSpPr>
          <p:grpSpPr>
            <a:xfrm rot="1744481">
              <a:off x="3279178" y="1849814"/>
              <a:ext cx="2558181" cy="2829159"/>
              <a:chOff x="3240405" y="1862956"/>
              <a:chExt cx="2558181" cy="2829159"/>
            </a:xfrm>
          </p:grpSpPr>
          <p:grpSp>
            <p:nvGrpSpPr>
              <p:cNvPr id="133" name="Группа 132"/>
              <p:cNvGrpSpPr/>
              <p:nvPr/>
            </p:nvGrpSpPr>
            <p:grpSpPr>
              <a:xfrm>
                <a:off x="3240405" y="2056225"/>
                <a:ext cx="2493818" cy="2635890"/>
                <a:chOff x="3240405" y="2056225"/>
                <a:chExt cx="2493818" cy="2635890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3240405" y="2056225"/>
                  <a:ext cx="2493818" cy="2468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rgbClr val="0070C0"/>
                      </a:solidFill>
                    </a:rPr>
                    <a:t>ИНЖИНИРИНГ</a:t>
                  </a:r>
                  <a:endParaRPr lang="ru-RU" sz="16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121" name="Полилиния 120"/>
                <p:cNvSpPr/>
                <p:nvPr/>
              </p:nvSpPr>
              <p:spPr>
                <a:xfrm rot="14400000">
                  <a:off x="2881125" y="3014434"/>
                  <a:ext cx="2257443" cy="1097920"/>
                </a:xfrm>
                <a:custGeom>
                  <a:avLst/>
                  <a:gdLst>
                    <a:gd name="connsiteX0" fmla="*/ 1137835 w 2275670"/>
                    <a:gd name="connsiteY0" fmla="*/ 0 h 1106785"/>
                    <a:gd name="connsiteX1" fmla="*/ 2271438 w 2275670"/>
                    <a:gd name="connsiteY1" fmla="*/ 1022980 h 1106785"/>
                    <a:gd name="connsiteX2" fmla="*/ 2275670 w 2275670"/>
                    <a:gd name="connsiteY2" fmla="*/ 1106785 h 1106785"/>
                    <a:gd name="connsiteX3" fmla="*/ 2132621 w 2275670"/>
                    <a:gd name="connsiteY3" fmla="*/ 1106785 h 1106785"/>
                    <a:gd name="connsiteX4" fmla="*/ 2128766 w 2275670"/>
                    <a:gd name="connsiteY4" fmla="*/ 1030439 h 1106785"/>
                    <a:gd name="connsiteX5" fmla="*/ 1066365 w 2275670"/>
                    <a:gd name="connsiteY5" fmla="*/ 71713 h 1106785"/>
                    <a:gd name="connsiteX6" fmla="*/ 3965 w 2275670"/>
                    <a:gd name="connsiteY6" fmla="*/ 1030439 h 1106785"/>
                    <a:gd name="connsiteX7" fmla="*/ 110 w 2275670"/>
                    <a:gd name="connsiteY7" fmla="*/ 1106785 h 1106785"/>
                    <a:gd name="connsiteX8" fmla="*/ 0 w 2275670"/>
                    <a:gd name="connsiteY8" fmla="*/ 1106785 h 1106785"/>
                    <a:gd name="connsiteX9" fmla="*/ 4232 w 2275670"/>
                    <a:gd name="connsiteY9" fmla="*/ 1022980 h 1106785"/>
                    <a:gd name="connsiteX10" fmla="*/ 1137835 w 2275670"/>
                    <a:gd name="connsiteY10" fmla="*/ 0 h 110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75670" h="1106785">
                      <a:moveTo>
                        <a:pt x="1137835" y="0"/>
                      </a:moveTo>
                      <a:cubicBezTo>
                        <a:pt x="1727823" y="0"/>
                        <a:pt x="2213085" y="448387"/>
                        <a:pt x="2271438" y="1022980"/>
                      </a:cubicBezTo>
                      <a:lnTo>
                        <a:pt x="2275670" y="1106785"/>
                      </a:lnTo>
                      <a:lnTo>
                        <a:pt x="2132621" y="1106785"/>
                      </a:lnTo>
                      <a:lnTo>
                        <a:pt x="2128766" y="1030439"/>
                      </a:lnTo>
                      <a:cubicBezTo>
                        <a:pt x="2074078" y="491937"/>
                        <a:pt x="1619296" y="71713"/>
                        <a:pt x="1066365" y="71713"/>
                      </a:cubicBezTo>
                      <a:cubicBezTo>
                        <a:pt x="513435" y="71713"/>
                        <a:pt x="58653" y="491937"/>
                        <a:pt x="3965" y="1030439"/>
                      </a:cubicBezTo>
                      <a:lnTo>
                        <a:pt x="110" y="1106785"/>
                      </a:lnTo>
                      <a:lnTo>
                        <a:pt x="0" y="1106785"/>
                      </a:lnTo>
                      <a:lnTo>
                        <a:pt x="4232" y="1022980"/>
                      </a:lnTo>
                      <a:cubicBezTo>
                        <a:pt x="62585" y="448387"/>
                        <a:pt x="547847" y="0"/>
                        <a:pt x="1137835" y="0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4" name="Группа 133"/>
              <p:cNvGrpSpPr/>
              <p:nvPr/>
            </p:nvGrpSpPr>
            <p:grpSpPr>
              <a:xfrm>
                <a:off x="3329706" y="1862956"/>
                <a:ext cx="2468880" cy="2620565"/>
                <a:chOff x="3329706" y="1862956"/>
                <a:chExt cx="2468880" cy="2620565"/>
              </a:xfrm>
            </p:grpSpPr>
            <p:sp>
              <p:nvSpPr>
                <p:cNvPr id="135" name="TextBox 134"/>
                <p:cNvSpPr txBox="1"/>
                <p:nvPr/>
              </p:nvSpPr>
              <p:spPr>
                <a:xfrm rot="3839235">
                  <a:off x="3317237" y="2002172"/>
                  <a:ext cx="2493818" cy="24688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r>
                    <a:rPr lang="ru-RU" sz="1600" b="1" dirty="0" smtClean="0">
                      <a:solidFill>
                        <a:srgbClr val="008000"/>
                      </a:solidFill>
                    </a:rPr>
                    <a:t>УПРАВЛЕНИЕ КАЧЕСТВОМ</a:t>
                  </a:r>
                  <a:endParaRPr lang="ru-RU" sz="1600" b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36" name="Полилиния 135"/>
                <p:cNvSpPr/>
                <p:nvPr/>
              </p:nvSpPr>
              <p:spPr>
                <a:xfrm rot="3783891" flipH="1">
                  <a:off x="3944188" y="2442718"/>
                  <a:ext cx="2257443" cy="1097920"/>
                </a:xfrm>
                <a:custGeom>
                  <a:avLst/>
                  <a:gdLst>
                    <a:gd name="connsiteX0" fmla="*/ 1137835 w 2275670"/>
                    <a:gd name="connsiteY0" fmla="*/ 0 h 1106785"/>
                    <a:gd name="connsiteX1" fmla="*/ 2271438 w 2275670"/>
                    <a:gd name="connsiteY1" fmla="*/ 1022980 h 1106785"/>
                    <a:gd name="connsiteX2" fmla="*/ 2275670 w 2275670"/>
                    <a:gd name="connsiteY2" fmla="*/ 1106785 h 1106785"/>
                    <a:gd name="connsiteX3" fmla="*/ 2132621 w 2275670"/>
                    <a:gd name="connsiteY3" fmla="*/ 1106785 h 1106785"/>
                    <a:gd name="connsiteX4" fmla="*/ 2128766 w 2275670"/>
                    <a:gd name="connsiteY4" fmla="*/ 1030439 h 1106785"/>
                    <a:gd name="connsiteX5" fmla="*/ 1066365 w 2275670"/>
                    <a:gd name="connsiteY5" fmla="*/ 71713 h 1106785"/>
                    <a:gd name="connsiteX6" fmla="*/ 3965 w 2275670"/>
                    <a:gd name="connsiteY6" fmla="*/ 1030439 h 1106785"/>
                    <a:gd name="connsiteX7" fmla="*/ 110 w 2275670"/>
                    <a:gd name="connsiteY7" fmla="*/ 1106785 h 1106785"/>
                    <a:gd name="connsiteX8" fmla="*/ 0 w 2275670"/>
                    <a:gd name="connsiteY8" fmla="*/ 1106785 h 1106785"/>
                    <a:gd name="connsiteX9" fmla="*/ 4232 w 2275670"/>
                    <a:gd name="connsiteY9" fmla="*/ 1022980 h 1106785"/>
                    <a:gd name="connsiteX10" fmla="*/ 1137835 w 2275670"/>
                    <a:gd name="connsiteY10" fmla="*/ 0 h 1106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75670" h="1106785">
                      <a:moveTo>
                        <a:pt x="1137835" y="0"/>
                      </a:moveTo>
                      <a:cubicBezTo>
                        <a:pt x="1727823" y="0"/>
                        <a:pt x="2213085" y="448387"/>
                        <a:pt x="2271438" y="1022980"/>
                      </a:cubicBezTo>
                      <a:lnTo>
                        <a:pt x="2275670" y="1106785"/>
                      </a:lnTo>
                      <a:lnTo>
                        <a:pt x="2132621" y="1106785"/>
                      </a:lnTo>
                      <a:lnTo>
                        <a:pt x="2128766" y="1030439"/>
                      </a:lnTo>
                      <a:cubicBezTo>
                        <a:pt x="2074078" y="491937"/>
                        <a:pt x="1619296" y="71713"/>
                        <a:pt x="1066365" y="71713"/>
                      </a:cubicBezTo>
                      <a:cubicBezTo>
                        <a:pt x="513435" y="71713"/>
                        <a:pt x="58653" y="491937"/>
                        <a:pt x="3965" y="1030439"/>
                      </a:cubicBezTo>
                      <a:lnTo>
                        <a:pt x="110" y="1106785"/>
                      </a:lnTo>
                      <a:lnTo>
                        <a:pt x="0" y="1106785"/>
                      </a:lnTo>
                      <a:lnTo>
                        <a:pt x="4232" y="1022980"/>
                      </a:lnTo>
                      <a:cubicBezTo>
                        <a:pt x="62585" y="448387"/>
                        <a:pt x="547847" y="0"/>
                        <a:pt x="1137835" y="0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38" name="Группа 137"/>
            <p:cNvGrpSpPr/>
            <p:nvPr/>
          </p:nvGrpSpPr>
          <p:grpSpPr>
            <a:xfrm>
              <a:off x="3644834" y="2400834"/>
              <a:ext cx="1860122" cy="1860122"/>
              <a:chOff x="3659024" y="2400603"/>
              <a:chExt cx="1860122" cy="1860122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5739" y="2668013"/>
                <a:ext cx="1743318" cy="1422599"/>
              </a:xfrm>
              <a:prstGeom prst="rect">
                <a:avLst/>
              </a:prstGeom>
            </p:spPr>
          </p:pic>
          <p:sp>
            <p:nvSpPr>
              <p:cNvPr id="33" name="Овал 32"/>
              <p:cNvSpPr/>
              <p:nvPr/>
            </p:nvSpPr>
            <p:spPr>
              <a:xfrm>
                <a:off x="3659024" y="2400603"/>
                <a:ext cx="1860122" cy="1860122"/>
              </a:xfrm>
              <a:prstGeom prst="ellipse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130504" y="1357753"/>
              <a:ext cx="1506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</a:rPr>
                <a:t>ТЕХНОЛОГИИ</a:t>
              </a:r>
              <a:endParaRPr lang="ru-RU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30504" y="2224569"/>
              <a:ext cx="1506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</a:rPr>
                <a:t>ОБОРУДОВАНИЕ</a:t>
              </a:r>
              <a:endParaRPr lang="ru-RU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30504" y="3106699"/>
              <a:ext cx="15064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</a:rPr>
                <a:t>МАТЕРИАЛЫ</a:t>
              </a:r>
              <a:endParaRPr lang="ru-RU" sz="1100" b="1" dirty="0">
                <a:solidFill>
                  <a:srgbClr val="0070C0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7218975" y="1360062"/>
              <a:ext cx="17691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008000"/>
                  </a:solidFill>
                </a:rPr>
                <a:t>СТАНДАРТИЗАЦИЯ</a:t>
              </a:r>
              <a:endParaRPr lang="ru-RU" sz="1100" b="1" dirty="0">
                <a:solidFill>
                  <a:srgbClr val="008000"/>
                </a:solidFill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7410325" y="2239586"/>
              <a:ext cx="1569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008000"/>
                  </a:solidFill>
                </a:rPr>
                <a:t>СЕРТИФИКАЦИЯ</a:t>
              </a:r>
              <a:endParaRPr lang="ru-RU" sz="1100" b="1" dirty="0">
                <a:solidFill>
                  <a:srgbClr val="008000"/>
                </a:solidFill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410325" y="3103132"/>
              <a:ext cx="1569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b="1" dirty="0" smtClean="0">
                  <a:solidFill>
                    <a:srgbClr val="008000"/>
                  </a:solidFill>
                </a:rPr>
                <a:t>НОРМИРОВАНИЕ</a:t>
              </a:r>
              <a:endParaRPr lang="ru-RU" sz="1100" b="1" dirty="0">
                <a:solidFill>
                  <a:srgbClr val="008000"/>
                </a:solidFill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7172980" y="1430361"/>
              <a:ext cx="162560" cy="16256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7172980" y="2312194"/>
              <a:ext cx="162560" cy="16256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7172980" y="3185286"/>
              <a:ext cx="162560" cy="16256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1666715" y="1430361"/>
              <a:ext cx="162560" cy="162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1666715" y="2312194"/>
              <a:ext cx="162560" cy="162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1666715" y="3185286"/>
              <a:ext cx="162560" cy="162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4" name="Прямая соединительная линия 183"/>
            <p:cNvCxnSpPr>
              <a:stCxn id="176" idx="6"/>
            </p:cNvCxnSpPr>
            <p:nvPr/>
          </p:nvCxnSpPr>
          <p:spPr>
            <a:xfrm>
              <a:off x="1829275" y="1511641"/>
              <a:ext cx="1815559" cy="128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>
              <a:stCxn id="177" idx="6"/>
            </p:cNvCxnSpPr>
            <p:nvPr/>
          </p:nvCxnSpPr>
          <p:spPr>
            <a:xfrm>
              <a:off x="1829275" y="2393474"/>
              <a:ext cx="15489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Прямая соединительная линия 187"/>
            <p:cNvCxnSpPr>
              <a:stCxn id="178" idx="6"/>
            </p:cNvCxnSpPr>
            <p:nvPr/>
          </p:nvCxnSpPr>
          <p:spPr>
            <a:xfrm>
              <a:off x="1829275" y="3266566"/>
              <a:ext cx="9519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Прямая соединительная линия 190"/>
            <p:cNvCxnSpPr/>
            <p:nvPr/>
          </p:nvCxnSpPr>
          <p:spPr>
            <a:xfrm flipV="1">
              <a:off x="2781254" y="2790270"/>
              <a:ext cx="476296" cy="4762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Прямая соединительная линия 192"/>
            <p:cNvCxnSpPr/>
            <p:nvPr/>
          </p:nvCxnSpPr>
          <p:spPr>
            <a:xfrm>
              <a:off x="3644834" y="1520110"/>
              <a:ext cx="373099" cy="3730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>
              <a:endCxn id="173" idx="2"/>
            </p:cNvCxnSpPr>
            <p:nvPr/>
          </p:nvCxnSpPr>
          <p:spPr>
            <a:xfrm>
              <a:off x="5395306" y="1501309"/>
              <a:ext cx="1777674" cy="10332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 flipH="1">
              <a:off x="5022207" y="1502503"/>
              <a:ext cx="373099" cy="373099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>
              <a:endCxn id="174" idx="2"/>
            </p:cNvCxnSpPr>
            <p:nvPr/>
          </p:nvCxnSpPr>
          <p:spPr>
            <a:xfrm>
              <a:off x="5825490" y="2393474"/>
              <a:ext cx="134749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я соединительная линия 204"/>
            <p:cNvCxnSpPr/>
            <p:nvPr/>
          </p:nvCxnSpPr>
          <p:spPr>
            <a:xfrm>
              <a:off x="6073140" y="3266566"/>
              <a:ext cx="1099840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Полилиния 218"/>
          <p:cNvSpPr/>
          <p:nvPr/>
        </p:nvSpPr>
        <p:spPr>
          <a:xfrm>
            <a:off x="266007" y="3773978"/>
            <a:ext cx="8587048" cy="739833"/>
          </a:xfrm>
          <a:custGeom>
            <a:avLst/>
            <a:gdLst>
              <a:gd name="connsiteX0" fmla="*/ 0 w 8587048"/>
              <a:gd name="connsiteY0" fmla="*/ 0 h 739833"/>
              <a:gd name="connsiteX1" fmla="*/ 3161983 w 8587048"/>
              <a:gd name="connsiteY1" fmla="*/ 0 h 739833"/>
              <a:gd name="connsiteX2" fmla="*/ 3222965 w 8587048"/>
              <a:gd name="connsiteY2" fmla="*/ 112351 h 739833"/>
              <a:gd name="connsiteX3" fmla="*/ 4306232 w 8587048"/>
              <a:gd name="connsiteY3" fmla="*/ 688319 h 739833"/>
              <a:gd name="connsiteX4" fmla="*/ 5389500 w 8587048"/>
              <a:gd name="connsiteY4" fmla="*/ 112351 h 739833"/>
              <a:gd name="connsiteX5" fmla="*/ 5450482 w 8587048"/>
              <a:gd name="connsiteY5" fmla="*/ 0 h 739833"/>
              <a:gd name="connsiteX6" fmla="*/ 8587048 w 8587048"/>
              <a:gd name="connsiteY6" fmla="*/ 0 h 739833"/>
              <a:gd name="connsiteX7" fmla="*/ 8587048 w 8587048"/>
              <a:gd name="connsiteY7" fmla="*/ 739833 h 739833"/>
              <a:gd name="connsiteX8" fmla="*/ 0 w 8587048"/>
              <a:gd name="connsiteY8" fmla="*/ 739833 h 7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87048" h="739833">
                <a:moveTo>
                  <a:pt x="0" y="0"/>
                </a:moveTo>
                <a:lnTo>
                  <a:pt x="3161983" y="0"/>
                </a:lnTo>
                <a:lnTo>
                  <a:pt x="3222965" y="112351"/>
                </a:lnTo>
                <a:cubicBezTo>
                  <a:pt x="3457730" y="459849"/>
                  <a:pt x="3855300" y="688319"/>
                  <a:pt x="4306232" y="688319"/>
                </a:cubicBezTo>
                <a:cubicBezTo>
                  <a:pt x="4757165" y="688319"/>
                  <a:pt x="5154735" y="459849"/>
                  <a:pt x="5389500" y="112351"/>
                </a:cubicBezTo>
                <a:lnTo>
                  <a:pt x="5450482" y="0"/>
                </a:lnTo>
                <a:lnTo>
                  <a:pt x="8587048" y="0"/>
                </a:lnTo>
                <a:lnTo>
                  <a:pt x="8587048" y="739833"/>
                </a:lnTo>
                <a:lnTo>
                  <a:pt x="0" y="739833"/>
                </a:lnTo>
                <a:close/>
              </a:path>
            </a:pathLst>
          </a:cu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TextBox 219"/>
          <p:cNvSpPr txBox="1"/>
          <p:nvPr/>
        </p:nvSpPr>
        <p:spPr>
          <a:xfrm>
            <a:off x="1437851" y="4205932"/>
            <a:ext cx="781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КАДРЫ</a:t>
            </a:r>
            <a:endParaRPr lang="ru-RU" sz="1400" dirty="0"/>
          </a:p>
        </p:txBody>
      </p:sp>
      <p:sp>
        <p:nvSpPr>
          <p:cNvPr id="222" name="TextBox 221"/>
          <p:cNvSpPr txBox="1"/>
          <p:nvPr/>
        </p:nvSpPr>
        <p:spPr>
          <a:xfrm>
            <a:off x="1689691" y="3884893"/>
            <a:ext cx="977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ФИНАНСЫ</a:t>
            </a:r>
            <a:endParaRPr lang="ru-RU" sz="1400" dirty="0"/>
          </a:p>
        </p:txBody>
      </p:sp>
      <p:sp>
        <p:nvSpPr>
          <p:cNvPr id="227" name="TextBox 226"/>
          <p:cNvSpPr txBox="1"/>
          <p:nvPr/>
        </p:nvSpPr>
        <p:spPr>
          <a:xfrm>
            <a:off x="2311185" y="4213514"/>
            <a:ext cx="1956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РАБОЧИЕ МЕСТА</a:t>
            </a:r>
            <a:endParaRPr lang="ru-RU" sz="1400" dirty="0"/>
          </a:p>
        </p:txBody>
      </p:sp>
      <p:sp>
        <p:nvSpPr>
          <p:cNvPr id="228" name="TextBox 227"/>
          <p:cNvSpPr txBox="1"/>
          <p:nvPr/>
        </p:nvSpPr>
        <p:spPr>
          <a:xfrm>
            <a:off x="4758800" y="4214118"/>
            <a:ext cx="153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ЛЬГОТЫ</a:t>
            </a:r>
            <a:endParaRPr lang="ru-RU" sz="1400" dirty="0"/>
          </a:p>
        </p:txBody>
      </p:sp>
      <p:sp>
        <p:nvSpPr>
          <p:cNvPr id="229" name="TextBox 228"/>
          <p:cNvSpPr txBox="1"/>
          <p:nvPr/>
        </p:nvSpPr>
        <p:spPr>
          <a:xfrm>
            <a:off x="5945059" y="3898155"/>
            <a:ext cx="153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ГАРАНТИИ</a:t>
            </a:r>
            <a:endParaRPr lang="ru-RU" sz="1400" dirty="0"/>
          </a:p>
        </p:txBody>
      </p:sp>
      <p:sp>
        <p:nvSpPr>
          <p:cNvPr id="230" name="TextBox 229"/>
          <p:cNvSpPr txBox="1"/>
          <p:nvPr/>
        </p:nvSpPr>
        <p:spPr>
          <a:xfrm>
            <a:off x="6093217" y="4222304"/>
            <a:ext cx="1532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ПРЕФЕРЕНЦИИ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819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8" y="20314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3219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983" y="1752600"/>
            <a:ext cx="4641688" cy="28041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8" t="4138" r="21282" b="4138"/>
          <a:stretch>
            <a:fillRect/>
          </a:stretch>
        </p:blipFill>
        <p:spPr>
          <a:xfrm>
            <a:off x="255172" y="2267152"/>
            <a:ext cx="1944000" cy="1944000"/>
          </a:xfrm>
          <a:custGeom>
            <a:avLst/>
            <a:gdLst>
              <a:gd name="connsiteX0" fmla="*/ 967642 w 1935284"/>
              <a:gd name="connsiteY0" fmla="*/ 0 h 1935284"/>
              <a:gd name="connsiteX1" fmla="*/ 1935284 w 1935284"/>
              <a:gd name="connsiteY1" fmla="*/ 967642 h 1935284"/>
              <a:gd name="connsiteX2" fmla="*/ 967642 w 1935284"/>
              <a:gd name="connsiteY2" fmla="*/ 1935284 h 1935284"/>
              <a:gd name="connsiteX3" fmla="*/ 0 w 1935284"/>
              <a:gd name="connsiteY3" fmla="*/ 967642 h 1935284"/>
              <a:gd name="connsiteX4" fmla="*/ 967642 w 1935284"/>
              <a:gd name="connsiteY4" fmla="*/ 0 h 193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5284" h="1935284">
                <a:moveTo>
                  <a:pt x="967642" y="0"/>
                </a:moveTo>
                <a:cubicBezTo>
                  <a:pt x="1502056" y="0"/>
                  <a:pt x="1935284" y="433228"/>
                  <a:pt x="1935284" y="967642"/>
                </a:cubicBezTo>
                <a:cubicBezTo>
                  <a:pt x="1935284" y="1502056"/>
                  <a:pt x="1502056" y="1935284"/>
                  <a:pt x="967642" y="1935284"/>
                </a:cubicBezTo>
                <a:cubicBezTo>
                  <a:pt x="433228" y="1935284"/>
                  <a:pt x="0" y="1502056"/>
                  <a:pt x="0" y="967642"/>
                </a:cubicBezTo>
                <a:cubicBezTo>
                  <a:pt x="0" y="433228"/>
                  <a:pt x="433228" y="0"/>
                  <a:pt x="967642" y="0"/>
                </a:cubicBezTo>
                <a:close/>
              </a:path>
            </a:pathLst>
          </a:cu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60000" y="144000"/>
            <a:ext cx="6762750" cy="857250"/>
          </a:xfrm>
        </p:spPr>
        <p:txBody>
          <a:bodyPr anchor="ctr"/>
          <a:lstStyle/>
          <a:p>
            <a:pPr algn="ctr"/>
            <a:r>
              <a:rPr lang="ru-RU" sz="2000" b="1" dirty="0" smtClean="0"/>
              <a:t>Перспективы развития сферы СПГ</a:t>
            </a:r>
            <a:endParaRPr lang="ru-RU" sz="2000" b="1" dirty="0"/>
          </a:p>
        </p:txBody>
      </p:sp>
      <p:sp>
        <p:nvSpPr>
          <p:cNvPr id="6" name="Объект 5"/>
          <p:cNvSpPr>
            <a:spLocks noGrp="1"/>
          </p:cNvSpPr>
          <p:nvPr>
            <p:ph idx="10"/>
          </p:nvPr>
        </p:nvSpPr>
        <p:spPr>
          <a:xfrm>
            <a:off x="2143983" y="4795905"/>
            <a:ext cx="7000017" cy="203655"/>
          </a:xfrm>
        </p:spPr>
        <p:txBody>
          <a:bodyPr/>
          <a:lstStyle/>
          <a:p>
            <a:r>
              <a:rPr lang="ru-RU" sz="1200" b="1" dirty="0"/>
              <a:t>Разработка и внедрение перспективных отечественных технологий и оборудования </a:t>
            </a:r>
            <a:r>
              <a:rPr lang="ru-RU" sz="1200" b="1" dirty="0" smtClean="0"/>
              <a:t>в </a:t>
            </a:r>
            <a:r>
              <a:rPr lang="ru-RU" sz="1200" b="1" dirty="0"/>
              <a:t>ПАО «Газпром»</a:t>
            </a:r>
            <a:endParaRPr lang="ru-RU" sz="1200" dirty="0"/>
          </a:p>
        </p:txBody>
      </p:sp>
      <p:sp>
        <p:nvSpPr>
          <p:cNvPr id="36" name="Овал 35"/>
          <p:cNvSpPr/>
          <p:nvPr/>
        </p:nvSpPr>
        <p:spPr>
          <a:xfrm>
            <a:off x="246504" y="2265102"/>
            <a:ext cx="1944000" cy="1944000"/>
          </a:xfrm>
          <a:prstGeom prst="ellipse">
            <a:avLst/>
          </a:prstGeom>
          <a:solidFill>
            <a:schemeClr val="bg1">
              <a:alpha val="70000"/>
            </a:schemeClr>
          </a:solidFill>
          <a:ln w="63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08410" y="2498999"/>
            <a:ext cx="1961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до</a:t>
            </a:r>
            <a:r>
              <a:rPr lang="en-US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en-US" sz="4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50</a:t>
            </a:r>
            <a:r>
              <a:rPr lang="ru-RU" sz="4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тонн/год</a:t>
            </a:r>
            <a:r>
              <a:rPr lang="ru-RU" sz="1600" baseline="3000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aseline="3000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суммарная мощность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65" y="2442533"/>
            <a:ext cx="504133" cy="5867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27" y="2556395"/>
            <a:ext cx="504133" cy="5867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11" y="3029272"/>
            <a:ext cx="504133" cy="58673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6107" r="22804" b="4124"/>
          <a:stretch>
            <a:fillRect/>
          </a:stretch>
        </p:blipFill>
        <p:spPr>
          <a:xfrm>
            <a:off x="6927591" y="2216078"/>
            <a:ext cx="1944000" cy="1944000"/>
          </a:xfrm>
          <a:custGeom>
            <a:avLst/>
            <a:gdLst>
              <a:gd name="connsiteX0" fmla="*/ 972000 w 1944000"/>
              <a:gd name="connsiteY0" fmla="*/ 0 h 1944000"/>
              <a:gd name="connsiteX1" fmla="*/ 1944000 w 1944000"/>
              <a:gd name="connsiteY1" fmla="*/ 972000 h 1944000"/>
              <a:gd name="connsiteX2" fmla="*/ 972000 w 1944000"/>
              <a:gd name="connsiteY2" fmla="*/ 1944000 h 1944000"/>
              <a:gd name="connsiteX3" fmla="*/ 0 w 1944000"/>
              <a:gd name="connsiteY3" fmla="*/ 972000 h 1944000"/>
              <a:gd name="connsiteX4" fmla="*/ 972000 w 1944000"/>
              <a:gd name="connsiteY4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000" h="1944000"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</p:spPr>
      </p:pic>
      <p:sp>
        <p:nvSpPr>
          <p:cNvPr id="32" name="Овал 31"/>
          <p:cNvSpPr/>
          <p:nvPr/>
        </p:nvSpPr>
        <p:spPr>
          <a:xfrm>
            <a:off x="6918923" y="2208619"/>
            <a:ext cx="1944000" cy="1944000"/>
          </a:xfrm>
          <a:prstGeom prst="ellipse">
            <a:avLst/>
          </a:prstGeom>
          <a:solidFill>
            <a:schemeClr val="bg1">
              <a:alpha val="71000"/>
            </a:schemeClr>
          </a:solidFill>
          <a:ln w="63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065201" y="2537159"/>
            <a:ext cx="1668780" cy="120032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до </a:t>
            </a:r>
            <a:r>
              <a:rPr lang="en-US" sz="4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9 </a:t>
            </a:r>
            <a:r>
              <a:rPr lang="ru-RU" sz="4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/>
            </a:r>
            <a:br>
              <a:rPr lang="ru-RU" sz="4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линий</a:t>
            </a:r>
            <a:endParaRPr lang="ru-RU" sz="1600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42" y="2433749"/>
            <a:ext cx="504133" cy="58673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63" y="2140379"/>
            <a:ext cx="504133" cy="58673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209357" y="1129976"/>
            <a:ext cx="6725286" cy="651560"/>
            <a:chOff x="1209357" y="1154915"/>
            <a:chExt cx="6725286" cy="651560"/>
          </a:xfrm>
        </p:grpSpPr>
        <p:sp>
          <p:nvSpPr>
            <p:cNvPr id="21" name="TextBox 20"/>
            <p:cNvSpPr txBox="1"/>
            <p:nvPr/>
          </p:nvSpPr>
          <p:spPr>
            <a:xfrm>
              <a:off x="1713489" y="1263829"/>
              <a:ext cx="5717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ПРОИЗВОДСТВО СЖИЖЕНОГО ПРИРОДНОГО ГАЗА</a:t>
              </a:r>
              <a:endParaRPr lang="ru-RU" dirty="0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357" y="1154915"/>
              <a:ext cx="504132" cy="58673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0511" y="1158966"/>
              <a:ext cx="504132" cy="58673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713489" y="1498698"/>
              <a:ext cx="5717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0070C0"/>
                  </a:solidFill>
                </a:rPr>
                <a:t>В РОССИЙСКОЙ ФЕДЕРАЦИИ К 2040 ГОДУ</a:t>
              </a:r>
              <a:endParaRPr lang="ru-RU" sz="1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4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7" y="1115469"/>
            <a:ext cx="4105054" cy="3349844"/>
          </a:xfrm>
          <a:prstGeom prst="rect">
            <a:avLst/>
          </a:prstGeom>
        </p:spPr>
      </p:pic>
      <p:sp>
        <p:nvSpPr>
          <p:cNvPr id="91" name="Прямоугольник 90"/>
          <p:cNvSpPr/>
          <p:nvPr/>
        </p:nvSpPr>
        <p:spPr>
          <a:xfrm>
            <a:off x="1626216" y="4185285"/>
            <a:ext cx="1440000" cy="72000"/>
          </a:xfrm>
          <a:prstGeom prst="rect">
            <a:avLst/>
          </a:prstGeom>
          <a:solidFill>
            <a:srgbClr val="06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585804" y="3545895"/>
            <a:ext cx="543420" cy="72000"/>
          </a:xfrm>
          <a:prstGeom prst="rect">
            <a:avLst/>
          </a:prstGeom>
          <a:solidFill>
            <a:srgbClr val="06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3130648" y="3418449"/>
            <a:ext cx="2133893" cy="804986"/>
          </a:xfrm>
          <a:custGeom>
            <a:avLst/>
            <a:gdLst>
              <a:gd name="connsiteX0" fmla="*/ 0 w 2145323"/>
              <a:gd name="connsiteY0" fmla="*/ 787791 h 837553"/>
              <a:gd name="connsiteX1" fmla="*/ 1779563 w 2145323"/>
              <a:gd name="connsiteY1" fmla="*/ 752622 h 837553"/>
              <a:gd name="connsiteX2" fmla="*/ 2145323 w 2145323"/>
              <a:gd name="connsiteY2" fmla="*/ 0 h 837553"/>
              <a:gd name="connsiteX3" fmla="*/ 2145323 w 2145323"/>
              <a:gd name="connsiteY3" fmla="*/ 0 h 837553"/>
              <a:gd name="connsiteX0" fmla="*/ 0 w 2149308"/>
              <a:gd name="connsiteY0" fmla="*/ 860946 h 910708"/>
              <a:gd name="connsiteX1" fmla="*/ 1779563 w 2149308"/>
              <a:gd name="connsiteY1" fmla="*/ 825777 h 910708"/>
              <a:gd name="connsiteX2" fmla="*/ 2145323 w 2149308"/>
              <a:gd name="connsiteY2" fmla="*/ 73155 h 910708"/>
              <a:gd name="connsiteX3" fmla="*/ 1962443 w 2149308"/>
              <a:gd name="connsiteY3" fmla="*/ 16005 h 910708"/>
              <a:gd name="connsiteX0" fmla="*/ 0 w 2176330"/>
              <a:gd name="connsiteY0" fmla="*/ 843128 h 892890"/>
              <a:gd name="connsiteX1" fmla="*/ 1779563 w 2176330"/>
              <a:gd name="connsiteY1" fmla="*/ 807959 h 892890"/>
              <a:gd name="connsiteX2" fmla="*/ 2145323 w 2176330"/>
              <a:gd name="connsiteY2" fmla="*/ 55337 h 892890"/>
              <a:gd name="connsiteX3" fmla="*/ 2114843 w 2176330"/>
              <a:gd name="connsiteY3" fmla="*/ 43907 h 892890"/>
              <a:gd name="connsiteX0" fmla="*/ 0 w 2149226"/>
              <a:gd name="connsiteY0" fmla="*/ 799221 h 828045"/>
              <a:gd name="connsiteX1" fmla="*/ 1779563 w 2149226"/>
              <a:gd name="connsiteY1" fmla="*/ 764052 h 828045"/>
              <a:gd name="connsiteX2" fmla="*/ 2091983 w 2149226"/>
              <a:gd name="connsiteY2" fmla="*/ 373380 h 828045"/>
              <a:gd name="connsiteX3" fmla="*/ 2114843 w 2149226"/>
              <a:gd name="connsiteY3" fmla="*/ 0 h 828045"/>
              <a:gd name="connsiteX0" fmla="*/ 0 w 2114843"/>
              <a:gd name="connsiteY0" fmla="*/ 799221 h 849723"/>
              <a:gd name="connsiteX1" fmla="*/ 1779563 w 2114843"/>
              <a:gd name="connsiteY1" fmla="*/ 764052 h 849723"/>
              <a:gd name="connsiteX2" fmla="*/ 2114843 w 2114843"/>
              <a:gd name="connsiteY2" fmla="*/ 0 h 849723"/>
              <a:gd name="connsiteX0" fmla="*/ 0 w 2114843"/>
              <a:gd name="connsiteY0" fmla="*/ 799221 h 849723"/>
              <a:gd name="connsiteX1" fmla="*/ 1779563 w 2114843"/>
              <a:gd name="connsiteY1" fmla="*/ 764052 h 849723"/>
              <a:gd name="connsiteX2" fmla="*/ 2114843 w 2114843"/>
              <a:gd name="connsiteY2" fmla="*/ 0 h 849723"/>
              <a:gd name="connsiteX0" fmla="*/ 0 w 2114843"/>
              <a:gd name="connsiteY0" fmla="*/ 799221 h 849723"/>
              <a:gd name="connsiteX1" fmla="*/ 1779563 w 2114843"/>
              <a:gd name="connsiteY1" fmla="*/ 764052 h 849723"/>
              <a:gd name="connsiteX2" fmla="*/ 2114843 w 2114843"/>
              <a:gd name="connsiteY2" fmla="*/ 0 h 849723"/>
              <a:gd name="connsiteX0" fmla="*/ 0 w 2145323"/>
              <a:gd name="connsiteY0" fmla="*/ 742071 h 788905"/>
              <a:gd name="connsiteX1" fmla="*/ 1779563 w 2145323"/>
              <a:gd name="connsiteY1" fmla="*/ 706902 h 788905"/>
              <a:gd name="connsiteX2" fmla="*/ 2145323 w 2145323"/>
              <a:gd name="connsiteY2" fmla="*/ 0 h 788905"/>
              <a:gd name="connsiteX0" fmla="*/ 0 w 2133893"/>
              <a:gd name="connsiteY0" fmla="*/ 787791 h 837553"/>
              <a:gd name="connsiteX1" fmla="*/ 1779563 w 2133893"/>
              <a:gd name="connsiteY1" fmla="*/ 752622 h 837553"/>
              <a:gd name="connsiteX2" fmla="*/ 2133893 w 2133893"/>
              <a:gd name="connsiteY2" fmla="*/ 0 h 837553"/>
              <a:gd name="connsiteX0" fmla="*/ 0 w 2133893"/>
              <a:gd name="connsiteY0" fmla="*/ 787791 h 837553"/>
              <a:gd name="connsiteX1" fmla="*/ 1790993 w 2133893"/>
              <a:gd name="connsiteY1" fmla="*/ 752622 h 837553"/>
              <a:gd name="connsiteX2" fmla="*/ 2133893 w 2133893"/>
              <a:gd name="connsiteY2" fmla="*/ 0 h 837553"/>
              <a:gd name="connsiteX0" fmla="*/ 0 w 2133893"/>
              <a:gd name="connsiteY0" fmla="*/ 787791 h 804986"/>
              <a:gd name="connsiteX1" fmla="*/ 1764323 w 2133893"/>
              <a:gd name="connsiteY1" fmla="*/ 649752 h 804986"/>
              <a:gd name="connsiteX2" fmla="*/ 2133893 w 2133893"/>
              <a:gd name="connsiteY2" fmla="*/ 0 h 80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893" h="804986">
                <a:moveTo>
                  <a:pt x="0" y="787791"/>
                </a:moveTo>
                <a:cubicBezTo>
                  <a:pt x="711004" y="835855"/>
                  <a:pt x="1408674" y="781051"/>
                  <a:pt x="1764323" y="649752"/>
                </a:cubicBezTo>
                <a:cubicBezTo>
                  <a:pt x="2119972" y="518454"/>
                  <a:pt x="2128813" y="178227"/>
                  <a:pt x="2133893" y="0"/>
                </a:cubicBezTo>
              </a:path>
            </a:pathLst>
          </a:custGeom>
          <a:noFill/>
          <a:ln w="76200">
            <a:solidFill>
              <a:srgbClr val="007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585804" y="2821964"/>
            <a:ext cx="543420" cy="72000"/>
          </a:xfrm>
          <a:prstGeom prst="rect">
            <a:avLst/>
          </a:prstGeom>
          <a:solidFill>
            <a:srgbClr val="06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585804" y="2151897"/>
            <a:ext cx="543420" cy="72000"/>
          </a:xfrm>
          <a:prstGeom prst="rect">
            <a:avLst/>
          </a:prstGeom>
          <a:solidFill>
            <a:srgbClr val="06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626216" y="1449412"/>
            <a:ext cx="1440000" cy="72000"/>
          </a:xfrm>
          <a:prstGeom prst="rect">
            <a:avLst/>
          </a:prstGeom>
          <a:solidFill>
            <a:srgbClr val="069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Комплекс мер по развитию перспективных направлений</a:t>
            </a:r>
            <a:endParaRPr lang="ru-RU" sz="2000" b="1" dirty="0"/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2386" y="1280135"/>
            <a:ext cx="1813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Arial" panose="020B0604020202020204" pitchFamily="34" charset="0"/>
              </a:rPr>
              <a:t>НАУКА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2385" y="2000287"/>
            <a:ext cx="2348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ПРОЕКТИРОВАНИЕ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2385" y="2662234"/>
            <a:ext cx="160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Arial" panose="020B0604020202020204" pitchFamily="34" charset="0"/>
              </a:rPr>
              <a:t>ПРОИЗВОДСТВО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385" y="3394651"/>
            <a:ext cx="2386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Arial" panose="020B0604020202020204" pitchFamily="34" charset="0"/>
              </a:rPr>
              <a:t>СТАНДАРТИЗАЦИЯ</a:t>
            </a:r>
            <a:endParaRPr lang="ru-RU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2385" y="4052008"/>
            <a:ext cx="1903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  <a:cs typeface="Arial" panose="020B0604020202020204" pitchFamily="34" charset="0"/>
              </a:rPr>
              <a:t>КАДРЫ</a:t>
            </a:r>
            <a:endParaRPr lang="ru-RU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5" y="1159964"/>
            <a:ext cx="578896" cy="578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3935418"/>
            <a:ext cx="602512" cy="602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" y="1817107"/>
            <a:ext cx="704915" cy="704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70" y="2541418"/>
            <a:ext cx="578601" cy="580186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167586" y="3234033"/>
            <a:ext cx="400929" cy="623725"/>
            <a:chOff x="7095792" y="2335816"/>
            <a:chExt cx="815926" cy="126933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7" t="7577" r="20738"/>
            <a:stretch/>
          </p:blipFill>
          <p:spPr>
            <a:xfrm>
              <a:off x="7095792" y="2335816"/>
              <a:ext cx="815926" cy="1269336"/>
            </a:xfrm>
            <a:prstGeom prst="rect">
              <a:avLst/>
            </a:prstGeom>
            <a:noFill/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12" t="14716" r="20695" b="24839"/>
            <a:stretch/>
          </p:blipFill>
          <p:spPr bwMode="auto">
            <a:xfrm>
              <a:off x="7249171" y="2444855"/>
              <a:ext cx="538008" cy="531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2933056" y="1408210"/>
            <a:ext cx="328874" cy="2876230"/>
            <a:chOff x="2933056" y="1408210"/>
            <a:chExt cx="328874" cy="2876230"/>
          </a:xfrm>
        </p:grpSpPr>
        <p:sp>
          <p:nvSpPr>
            <p:cNvPr id="86" name="Полилиния 85"/>
            <p:cNvSpPr/>
            <p:nvPr/>
          </p:nvSpPr>
          <p:spPr>
            <a:xfrm>
              <a:off x="2946660" y="1514797"/>
              <a:ext cx="212295" cy="2697537"/>
            </a:xfrm>
            <a:custGeom>
              <a:avLst/>
              <a:gdLst>
                <a:gd name="connsiteX0" fmla="*/ 0 w 212295"/>
                <a:gd name="connsiteY0" fmla="*/ 0 h 2697537"/>
                <a:gd name="connsiteX1" fmla="*/ 203471 w 212295"/>
                <a:gd name="connsiteY1" fmla="*/ 0 h 2697537"/>
                <a:gd name="connsiteX2" fmla="*/ 212295 w 212295"/>
                <a:gd name="connsiteY2" fmla="*/ 41841 h 2697537"/>
                <a:gd name="connsiteX3" fmla="*/ 212295 w 212295"/>
                <a:gd name="connsiteY3" fmla="*/ 2697537 h 2697537"/>
                <a:gd name="connsiteX4" fmla="*/ 109254 w 212295"/>
                <a:gd name="connsiteY4" fmla="*/ 2697537 h 2697537"/>
                <a:gd name="connsiteX5" fmla="*/ 109254 w 212295"/>
                <a:gd name="connsiteY5" fmla="*/ 141777 h 2697537"/>
                <a:gd name="connsiteX6" fmla="*/ 12795 w 212295"/>
                <a:gd name="connsiteY6" fmla="*/ 2473 h 269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295" h="2697537">
                  <a:moveTo>
                    <a:pt x="0" y="0"/>
                  </a:moveTo>
                  <a:lnTo>
                    <a:pt x="203471" y="0"/>
                  </a:lnTo>
                  <a:lnTo>
                    <a:pt x="212295" y="41841"/>
                  </a:lnTo>
                  <a:lnTo>
                    <a:pt x="212295" y="2697537"/>
                  </a:lnTo>
                  <a:lnTo>
                    <a:pt x="109254" y="2697537"/>
                  </a:lnTo>
                  <a:lnTo>
                    <a:pt x="109254" y="141777"/>
                  </a:lnTo>
                  <a:cubicBezTo>
                    <a:pt x="109254" y="79154"/>
                    <a:pt x="69480" y="25424"/>
                    <a:pt x="12795" y="2473"/>
                  </a:cubicBezTo>
                  <a:close/>
                </a:path>
              </a:pathLst>
            </a:custGeom>
            <a:solidFill>
              <a:srgbClr val="0695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2935454" y="4071265"/>
              <a:ext cx="326476" cy="213175"/>
            </a:xfrm>
            <a:custGeom>
              <a:avLst/>
              <a:gdLst>
                <a:gd name="connsiteX0" fmla="*/ 117587 w 326476"/>
                <a:gd name="connsiteY0" fmla="*/ 0 h 213175"/>
                <a:gd name="connsiteX1" fmla="*/ 221983 w 326476"/>
                <a:gd name="connsiteY1" fmla="*/ 0 h 213175"/>
                <a:gd name="connsiteX2" fmla="*/ 243198 w 326476"/>
                <a:gd name="connsiteY2" fmla="*/ 21215 h 213175"/>
                <a:gd name="connsiteX3" fmla="*/ 243198 w 326476"/>
                <a:gd name="connsiteY3" fmla="*/ 66349 h 213175"/>
                <a:gd name="connsiteX4" fmla="*/ 302005 w 326476"/>
                <a:gd name="connsiteY4" fmla="*/ 66349 h 213175"/>
                <a:gd name="connsiteX5" fmla="*/ 326476 w 326476"/>
                <a:gd name="connsiteY5" fmla="*/ 90820 h 213175"/>
                <a:gd name="connsiteX6" fmla="*/ 326476 w 326476"/>
                <a:gd name="connsiteY6" fmla="*/ 188704 h 213175"/>
                <a:gd name="connsiteX7" fmla="*/ 302005 w 326476"/>
                <a:gd name="connsiteY7" fmla="*/ 213175 h 213175"/>
                <a:gd name="connsiteX8" fmla="*/ 24471 w 326476"/>
                <a:gd name="connsiteY8" fmla="*/ 213175 h 213175"/>
                <a:gd name="connsiteX9" fmla="*/ 0 w 326476"/>
                <a:gd name="connsiteY9" fmla="*/ 188704 h 213175"/>
                <a:gd name="connsiteX10" fmla="*/ 0 w 326476"/>
                <a:gd name="connsiteY10" fmla="*/ 90820 h 213175"/>
                <a:gd name="connsiteX11" fmla="*/ 24471 w 326476"/>
                <a:gd name="connsiteY11" fmla="*/ 66349 h 213175"/>
                <a:gd name="connsiteX12" fmla="*/ 96372 w 326476"/>
                <a:gd name="connsiteY12" fmla="*/ 66349 h 213175"/>
                <a:gd name="connsiteX13" fmla="*/ 96372 w 326476"/>
                <a:gd name="connsiteY13" fmla="*/ 21215 h 213175"/>
                <a:gd name="connsiteX14" fmla="*/ 117587 w 326476"/>
                <a:gd name="connsiteY14" fmla="*/ 0 h 2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476" h="213175">
                  <a:moveTo>
                    <a:pt x="117587" y="0"/>
                  </a:moveTo>
                  <a:lnTo>
                    <a:pt x="221983" y="0"/>
                  </a:lnTo>
                  <a:cubicBezTo>
                    <a:pt x="233700" y="0"/>
                    <a:pt x="243198" y="9498"/>
                    <a:pt x="243198" y="21215"/>
                  </a:cubicBezTo>
                  <a:lnTo>
                    <a:pt x="243198" y="66349"/>
                  </a:lnTo>
                  <a:lnTo>
                    <a:pt x="302005" y="66349"/>
                  </a:lnTo>
                  <a:cubicBezTo>
                    <a:pt x="315520" y="66349"/>
                    <a:pt x="326476" y="77305"/>
                    <a:pt x="326476" y="90820"/>
                  </a:cubicBezTo>
                  <a:lnTo>
                    <a:pt x="326476" y="188704"/>
                  </a:lnTo>
                  <a:cubicBezTo>
                    <a:pt x="326476" y="202219"/>
                    <a:pt x="315520" y="213175"/>
                    <a:pt x="302005" y="213175"/>
                  </a:cubicBezTo>
                  <a:lnTo>
                    <a:pt x="24471" y="213175"/>
                  </a:lnTo>
                  <a:cubicBezTo>
                    <a:pt x="10956" y="213175"/>
                    <a:pt x="0" y="202219"/>
                    <a:pt x="0" y="188704"/>
                  </a:cubicBezTo>
                  <a:lnTo>
                    <a:pt x="0" y="90820"/>
                  </a:lnTo>
                  <a:cubicBezTo>
                    <a:pt x="0" y="77305"/>
                    <a:pt x="10956" y="66349"/>
                    <a:pt x="24471" y="66349"/>
                  </a:cubicBezTo>
                  <a:lnTo>
                    <a:pt x="96372" y="66349"/>
                  </a:lnTo>
                  <a:lnTo>
                    <a:pt x="96372" y="21215"/>
                  </a:lnTo>
                  <a:cubicBezTo>
                    <a:pt x="96372" y="9498"/>
                    <a:pt x="105870" y="0"/>
                    <a:pt x="117587" y="0"/>
                  </a:cubicBezTo>
                  <a:close/>
                </a:path>
              </a:pathLst>
            </a:cu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025509" y="3451860"/>
              <a:ext cx="167203" cy="217170"/>
            </a:xfrm>
            <a:prstGeom prst="round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Скругленный прямоугольник 80"/>
            <p:cNvSpPr/>
            <p:nvPr/>
          </p:nvSpPr>
          <p:spPr>
            <a:xfrm>
              <a:off x="3021699" y="2746023"/>
              <a:ext cx="167203" cy="217170"/>
            </a:xfrm>
            <a:prstGeom prst="round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3025066" y="2084043"/>
              <a:ext cx="167203" cy="217170"/>
            </a:xfrm>
            <a:prstGeom prst="roundRect">
              <a:avLst/>
            </a:pr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олилиния 84"/>
            <p:cNvSpPr/>
            <p:nvPr/>
          </p:nvSpPr>
          <p:spPr>
            <a:xfrm flipV="1">
              <a:off x="2933056" y="1408210"/>
              <a:ext cx="326476" cy="213175"/>
            </a:xfrm>
            <a:custGeom>
              <a:avLst/>
              <a:gdLst>
                <a:gd name="connsiteX0" fmla="*/ 117587 w 326476"/>
                <a:gd name="connsiteY0" fmla="*/ 0 h 213175"/>
                <a:gd name="connsiteX1" fmla="*/ 221983 w 326476"/>
                <a:gd name="connsiteY1" fmla="*/ 0 h 213175"/>
                <a:gd name="connsiteX2" fmla="*/ 243198 w 326476"/>
                <a:gd name="connsiteY2" fmla="*/ 21215 h 213175"/>
                <a:gd name="connsiteX3" fmla="*/ 243198 w 326476"/>
                <a:gd name="connsiteY3" fmla="*/ 66349 h 213175"/>
                <a:gd name="connsiteX4" fmla="*/ 302005 w 326476"/>
                <a:gd name="connsiteY4" fmla="*/ 66349 h 213175"/>
                <a:gd name="connsiteX5" fmla="*/ 326476 w 326476"/>
                <a:gd name="connsiteY5" fmla="*/ 90820 h 213175"/>
                <a:gd name="connsiteX6" fmla="*/ 326476 w 326476"/>
                <a:gd name="connsiteY6" fmla="*/ 188704 h 213175"/>
                <a:gd name="connsiteX7" fmla="*/ 302005 w 326476"/>
                <a:gd name="connsiteY7" fmla="*/ 213175 h 213175"/>
                <a:gd name="connsiteX8" fmla="*/ 24471 w 326476"/>
                <a:gd name="connsiteY8" fmla="*/ 213175 h 213175"/>
                <a:gd name="connsiteX9" fmla="*/ 0 w 326476"/>
                <a:gd name="connsiteY9" fmla="*/ 188704 h 213175"/>
                <a:gd name="connsiteX10" fmla="*/ 0 w 326476"/>
                <a:gd name="connsiteY10" fmla="*/ 90820 h 213175"/>
                <a:gd name="connsiteX11" fmla="*/ 24471 w 326476"/>
                <a:gd name="connsiteY11" fmla="*/ 66349 h 213175"/>
                <a:gd name="connsiteX12" fmla="*/ 96372 w 326476"/>
                <a:gd name="connsiteY12" fmla="*/ 66349 h 213175"/>
                <a:gd name="connsiteX13" fmla="*/ 96372 w 326476"/>
                <a:gd name="connsiteY13" fmla="*/ 21215 h 213175"/>
                <a:gd name="connsiteX14" fmla="*/ 117587 w 326476"/>
                <a:gd name="connsiteY14" fmla="*/ 0 h 2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6476" h="213175">
                  <a:moveTo>
                    <a:pt x="117587" y="0"/>
                  </a:moveTo>
                  <a:lnTo>
                    <a:pt x="221983" y="0"/>
                  </a:lnTo>
                  <a:cubicBezTo>
                    <a:pt x="233700" y="0"/>
                    <a:pt x="243198" y="9498"/>
                    <a:pt x="243198" y="21215"/>
                  </a:cubicBezTo>
                  <a:lnTo>
                    <a:pt x="243198" y="66349"/>
                  </a:lnTo>
                  <a:lnTo>
                    <a:pt x="302005" y="66349"/>
                  </a:lnTo>
                  <a:cubicBezTo>
                    <a:pt x="315520" y="66349"/>
                    <a:pt x="326476" y="77305"/>
                    <a:pt x="326476" y="90820"/>
                  </a:cubicBezTo>
                  <a:lnTo>
                    <a:pt x="326476" y="188704"/>
                  </a:lnTo>
                  <a:cubicBezTo>
                    <a:pt x="326476" y="202219"/>
                    <a:pt x="315520" y="213175"/>
                    <a:pt x="302005" y="213175"/>
                  </a:cubicBezTo>
                  <a:lnTo>
                    <a:pt x="24471" y="213175"/>
                  </a:lnTo>
                  <a:cubicBezTo>
                    <a:pt x="10956" y="213175"/>
                    <a:pt x="0" y="202219"/>
                    <a:pt x="0" y="188704"/>
                  </a:cubicBezTo>
                  <a:lnTo>
                    <a:pt x="0" y="90820"/>
                  </a:lnTo>
                  <a:cubicBezTo>
                    <a:pt x="0" y="77305"/>
                    <a:pt x="10956" y="66349"/>
                    <a:pt x="24471" y="66349"/>
                  </a:cubicBezTo>
                  <a:lnTo>
                    <a:pt x="96372" y="66349"/>
                  </a:lnTo>
                  <a:lnTo>
                    <a:pt x="96372" y="21215"/>
                  </a:lnTo>
                  <a:cubicBezTo>
                    <a:pt x="96372" y="9498"/>
                    <a:pt x="105870" y="0"/>
                    <a:pt x="117587" y="0"/>
                  </a:cubicBezTo>
                  <a:close/>
                </a:path>
              </a:pathLst>
            </a:custGeom>
            <a:solidFill>
              <a:srgbClr val="0958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71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303678" y="3364005"/>
            <a:ext cx="24429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КРИТИЧЕСКИЕ ПОЗИЦИИ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7437" y="3742191"/>
            <a:ext cx="4087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ПЛАНОВОЕ РЕШЕНИЕ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7785" y="4120377"/>
            <a:ext cx="5760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РЕШЕНО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>
                <a:solidFill>
                  <a:srgbClr val="FFFFFF"/>
                </a:solidFill>
                <a:ea typeface="Arial" charset="0"/>
              </a:rPr>
              <a:t>Потенциал отечественного производственного комплекса </a:t>
            </a:r>
          </a:p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>
                <a:solidFill>
                  <a:srgbClr val="FFFFFF"/>
                </a:solidFill>
                <a:ea typeface="Arial" charset="0"/>
              </a:rPr>
              <a:t>для производства основного оборудования </a:t>
            </a:r>
            <a:r>
              <a:rPr lang="ru-RU" sz="2000" b="1" dirty="0" smtClean="0">
                <a:solidFill>
                  <a:srgbClr val="FFFFFF"/>
                </a:solidFill>
                <a:ea typeface="Arial" charset="0"/>
              </a:rPr>
              <a:t>СПГ</a:t>
            </a:r>
            <a:endParaRPr lang="ru-RU" sz="2000" b="1" dirty="0">
              <a:solidFill>
                <a:srgbClr val="FFFFFF"/>
              </a:solidFill>
              <a:ea typeface="Arial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008" y="1315338"/>
            <a:ext cx="1354483" cy="3381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 defTabSz="685617">
              <a:defRPr/>
            </a:pPr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ТЕПЛООБМЕННИКИ ЦИКЛА СЖИЖЕНИЯ</a:t>
            </a:r>
            <a:endParaRPr lang="ru-RU" sz="1100" b="1" kern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58072" y="1315338"/>
            <a:ext cx="1766815" cy="373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 defTabSz="685617"/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КОМПРЕССОРНЫЕ АГРЕГАТЫ</a:t>
            </a:r>
            <a:endParaRPr lang="en-US" sz="1100" b="1" kern="0" dirty="0" smtClean="0">
              <a:solidFill>
                <a:srgbClr val="0070C0"/>
              </a:solidFill>
              <a:latin typeface="+mj-lt"/>
            </a:endParaRPr>
          </a:p>
          <a:p>
            <a:pPr algn="ctr" defTabSz="685617"/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СМЕШАННОГО ХЛАДАГЕНТА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785293" y="1315338"/>
            <a:ext cx="931319" cy="248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 defTabSz="685617"/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СИСТЕМЫ </a:t>
            </a:r>
            <a:br>
              <a:rPr lang="ru-RU" sz="1100" b="1" kern="0" dirty="0" smtClean="0">
                <a:solidFill>
                  <a:srgbClr val="0070C0"/>
                </a:solidFill>
                <a:latin typeface="+mj-lt"/>
              </a:rPr>
            </a:br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АВТОМАТИКИ</a:t>
            </a:r>
            <a:endParaRPr lang="ru-RU" sz="1100" b="1" kern="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30936" y="1315338"/>
            <a:ext cx="1563568" cy="3732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 anchor="t" anchorCtr="0">
            <a:noAutofit/>
          </a:bodyPr>
          <a:lstStyle/>
          <a:p>
            <a:pPr algn="ctr" defTabSz="685617"/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СИСТЕМА ХРАНЕНИЯ СПГ, </a:t>
            </a:r>
          </a:p>
          <a:p>
            <a:pPr algn="ctr" defTabSz="685617"/>
            <a:r>
              <a:rPr lang="ru-RU" sz="1100" b="1" kern="0" dirty="0" smtClean="0">
                <a:solidFill>
                  <a:srgbClr val="0070C0"/>
                </a:solidFill>
                <a:latin typeface="+mj-lt"/>
              </a:rPr>
              <a:t>СИСТЕМА НАЛИВА СПГ</a:t>
            </a:r>
            <a:endParaRPr lang="ru-RU" sz="1100" b="1" kern="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29" name="Соединительная линия уступом 28"/>
          <p:cNvCxnSpPr>
            <a:stCxn id="50" idx="4"/>
            <a:endCxn id="64" idx="4"/>
          </p:cNvCxnSpPr>
          <p:nvPr/>
        </p:nvCxnSpPr>
        <p:spPr>
          <a:xfrm rot="16200000" flipH="1">
            <a:off x="4521068" y="1981058"/>
            <a:ext cx="12700" cy="2913347"/>
          </a:xfrm>
          <a:prstGeom prst="bentConnector3">
            <a:avLst>
              <a:gd name="adj1" fmla="val 180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42" idx="4"/>
            <a:endCxn id="67" idx="4"/>
          </p:cNvCxnSpPr>
          <p:nvPr/>
        </p:nvCxnSpPr>
        <p:spPr>
          <a:xfrm rot="16200000" flipH="1">
            <a:off x="4549216" y="1519958"/>
            <a:ext cx="12700" cy="4552251"/>
          </a:xfrm>
          <a:prstGeom prst="bentConnector3">
            <a:avLst>
              <a:gd name="adj1" fmla="val 180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22" idx="4"/>
            <a:endCxn id="70" idx="4"/>
          </p:cNvCxnSpPr>
          <p:nvPr/>
        </p:nvCxnSpPr>
        <p:spPr>
          <a:xfrm rot="16200000" flipH="1">
            <a:off x="4521068" y="1078095"/>
            <a:ext cx="12700" cy="6191155"/>
          </a:xfrm>
          <a:prstGeom prst="bentConnector3">
            <a:avLst>
              <a:gd name="adj1" fmla="val 180000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19581" y="2341118"/>
            <a:ext cx="1506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ДИНАМИЧЕСКОЕ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100" dirty="0" smtClean="0"/>
              <a:t>ОБОРУДОВАНИЕ</a:t>
            </a:r>
            <a:endParaRPr lang="ru-RU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6663251" y="2341117"/>
            <a:ext cx="1293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СТАТИЧЕСКОЕ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dirty="0" smtClean="0"/>
              <a:t>ОБОРУДОВАНИЕ</a:t>
            </a:r>
            <a:endParaRPr lang="ru-RU" sz="1400" dirty="0"/>
          </a:p>
        </p:txBody>
      </p:sp>
      <p:grpSp>
        <p:nvGrpSpPr>
          <p:cNvPr id="101" name="Группа 100"/>
          <p:cNvGrpSpPr/>
          <p:nvPr/>
        </p:nvGrpSpPr>
        <p:grpSpPr>
          <a:xfrm>
            <a:off x="6505302" y="3184084"/>
            <a:ext cx="640080" cy="612000"/>
            <a:chOff x="6477154" y="2825732"/>
            <a:chExt cx="640080" cy="612000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6477154" y="2825732"/>
              <a:ext cx="640080" cy="612000"/>
              <a:chOff x="645160" y="2310200"/>
              <a:chExt cx="640080" cy="612000"/>
            </a:xfrm>
          </p:grpSpPr>
          <p:sp>
            <p:nvSpPr>
              <p:cNvPr id="67" name="Овал 66"/>
              <p:cNvSpPr/>
              <p:nvPr/>
            </p:nvSpPr>
            <p:spPr>
              <a:xfrm>
                <a:off x="659200" y="2310200"/>
                <a:ext cx="612000" cy="612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45160" y="2446923"/>
                <a:ext cx="64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0070C0"/>
                    </a:solidFill>
                  </a:rPr>
                  <a:t>6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%</a:t>
                </a:r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0" name="Дуга 29"/>
            <p:cNvSpPr/>
            <p:nvPr/>
          </p:nvSpPr>
          <p:spPr>
            <a:xfrm>
              <a:off x="6490410" y="2825732"/>
              <a:ext cx="612000" cy="612000"/>
            </a:xfrm>
            <a:prstGeom prst="arc">
              <a:avLst>
                <a:gd name="adj1" fmla="val 16200000"/>
                <a:gd name="adj2" fmla="val 17711849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296606" y="3561673"/>
            <a:ext cx="640080" cy="616664"/>
            <a:chOff x="7296606" y="2825732"/>
            <a:chExt cx="640080" cy="616664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7296606" y="2825732"/>
              <a:ext cx="640080" cy="612000"/>
              <a:chOff x="645160" y="2310200"/>
              <a:chExt cx="640080" cy="612000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659200" y="2310200"/>
                <a:ext cx="612000" cy="612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45160" y="2446923"/>
                <a:ext cx="64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00B050"/>
                    </a:solidFill>
                  </a:rPr>
                  <a:t>90</a:t>
                </a:r>
                <a:r>
                  <a:rPr lang="en-US" sz="1600" dirty="0" smtClean="0">
                    <a:solidFill>
                      <a:srgbClr val="00B050"/>
                    </a:solidFill>
                  </a:rPr>
                  <a:t>%</a:t>
                </a:r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78" name="Дуга 77"/>
            <p:cNvSpPr/>
            <p:nvPr/>
          </p:nvSpPr>
          <p:spPr>
            <a:xfrm>
              <a:off x="7309862" y="2830396"/>
              <a:ext cx="612000" cy="612000"/>
            </a:xfrm>
            <a:prstGeom prst="arc">
              <a:avLst>
                <a:gd name="adj1" fmla="val 16200000"/>
                <a:gd name="adj2" fmla="val 12874974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5657702" y="2825732"/>
            <a:ext cx="640080" cy="612000"/>
            <a:chOff x="5657702" y="2825732"/>
            <a:chExt cx="640080" cy="61200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5657702" y="2825732"/>
              <a:ext cx="640080" cy="612000"/>
              <a:chOff x="645160" y="2310200"/>
              <a:chExt cx="640080" cy="612000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659200" y="2310200"/>
                <a:ext cx="612000" cy="612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45160" y="2446923"/>
                <a:ext cx="64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C00000"/>
                    </a:solidFill>
                  </a:rPr>
                  <a:t>4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%</a:t>
                </a:r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83" name="Дуга 82"/>
            <p:cNvSpPr/>
            <p:nvPr/>
          </p:nvSpPr>
          <p:spPr>
            <a:xfrm>
              <a:off x="5674201" y="2825732"/>
              <a:ext cx="612000" cy="612000"/>
            </a:xfrm>
            <a:prstGeom prst="arc">
              <a:avLst>
                <a:gd name="adj1" fmla="val 16200000"/>
                <a:gd name="adj2" fmla="val 17316434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1953051" y="3184084"/>
            <a:ext cx="640080" cy="612000"/>
            <a:chOff x="1924903" y="2825732"/>
            <a:chExt cx="640080" cy="612000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1924903" y="2825732"/>
              <a:ext cx="640080" cy="612000"/>
              <a:chOff x="645160" y="2310200"/>
              <a:chExt cx="640080" cy="612000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659200" y="2310200"/>
                <a:ext cx="612000" cy="612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45160" y="2446923"/>
                <a:ext cx="64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>
                    <a:solidFill>
                      <a:srgbClr val="0070C0"/>
                    </a:solidFill>
                  </a:rPr>
                  <a:t>5</a:t>
                </a:r>
                <a:r>
                  <a:rPr lang="en-US" sz="1600" dirty="0" smtClean="0">
                    <a:solidFill>
                      <a:srgbClr val="0070C0"/>
                    </a:solidFill>
                  </a:rPr>
                  <a:t>2%</a:t>
                </a:r>
                <a:endParaRPr lang="ru-RU" sz="16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1" name="Дуга 90"/>
            <p:cNvSpPr/>
            <p:nvPr/>
          </p:nvSpPr>
          <p:spPr>
            <a:xfrm>
              <a:off x="1944867" y="2825732"/>
              <a:ext cx="612000" cy="612000"/>
            </a:xfrm>
            <a:prstGeom prst="arc">
              <a:avLst>
                <a:gd name="adj1" fmla="val 16200000"/>
                <a:gd name="adj2" fmla="val 5818867"/>
              </a:avLst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105451" y="3561673"/>
            <a:ext cx="640080" cy="616664"/>
            <a:chOff x="1105451" y="2825732"/>
            <a:chExt cx="640080" cy="61666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105451" y="2825732"/>
              <a:ext cx="640080" cy="612000"/>
              <a:chOff x="645160" y="2310200"/>
              <a:chExt cx="640080" cy="6120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659200" y="2310200"/>
                <a:ext cx="612000" cy="612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5160" y="2446923"/>
                <a:ext cx="64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00B050"/>
                    </a:solidFill>
                  </a:rPr>
                  <a:t>32%</a:t>
                </a:r>
                <a:endParaRPr lang="ru-RU" sz="1600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92" name="Дуга 91"/>
            <p:cNvSpPr/>
            <p:nvPr/>
          </p:nvSpPr>
          <p:spPr>
            <a:xfrm>
              <a:off x="1119729" y="2830396"/>
              <a:ext cx="612000" cy="612000"/>
            </a:xfrm>
            <a:prstGeom prst="arc">
              <a:avLst>
                <a:gd name="adj1" fmla="val 16200000"/>
                <a:gd name="adj2" fmla="val 1967909"/>
              </a:avLst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2744355" y="2825732"/>
            <a:ext cx="640080" cy="612000"/>
            <a:chOff x="2744355" y="2825732"/>
            <a:chExt cx="640080" cy="612000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2744355" y="2825732"/>
              <a:ext cx="640080" cy="612000"/>
              <a:chOff x="645160" y="2310200"/>
              <a:chExt cx="640080" cy="612000"/>
            </a:xfrm>
          </p:grpSpPr>
          <p:sp>
            <p:nvSpPr>
              <p:cNvPr id="50" name="Овал 49"/>
              <p:cNvSpPr/>
              <p:nvPr/>
            </p:nvSpPr>
            <p:spPr>
              <a:xfrm>
                <a:off x="659200" y="2310200"/>
                <a:ext cx="612000" cy="61200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45160" y="2446923"/>
                <a:ext cx="64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olidFill>
                      <a:srgbClr val="C00000"/>
                    </a:solidFill>
                  </a:rPr>
                  <a:t>16</a:t>
                </a:r>
                <a:r>
                  <a:rPr lang="en-US" sz="1600" b="1" dirty="0" smtClean="0">
                    <a:solidFill>
                      <a:srgbClr val="C00000"/>
                    </a:solidFill>
                  </a:rPr>
                  <a:t>%</a:t>
                </a:r>
                <a:endParaRPr lang="ru-RU" sz="16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98" name="Дуга 97"/>
            <p:cNvSpPr/>
            <p:nvPr/>
          </p:nvSpPr>
          <p:spPr>
            <a:xfrm>
              <a:off x="2758478" y="2825732"/>
              <a:ext cx="612000" cy="612000"/>
            </a:xfrm>
            <a:prstGeom prst="arc">
              <a:avLst>
                <a:gd name="adj1" fmla="val 16200000"/>
                <a:gd name="adj2" fmla="val 19721806"/>
              </a:avLst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" name="Полилиния 109"/>
          <p:cNvSpPr/>
          <p:nvPr/>
        </p:nvSpPr>
        <p:spPr>
          <a:xfrm>
            <a:off x="461254" y="1741017"/>
            <a:ext cx="8221493" cy="496483"/>
          </a:xfrm>
          <a:custGeom>
            <a:avLst/>
            <a:gdLst>
              <a:gd name="connsiteX0" fmla="*/ 0 w 8221493"/>
              <a:gd name="connsiteY0" fmla="*/ 0 h 456961"/>
              <a:gd name="connsiteX1" fmla="*/ 8221493 w 8221493"/>
              <a:gd name="connsiteY1" fmla="*/ 0 h 456961"/>
              <a:gd name="connsiteX2" fmla="*/ 8221493 w 8221493"/>
              <a:gd name="connsiteY2" fmla="*/ 3548 h 456961"/>
              <a:gd name="connsiteX3" fmla="*/ 5770772 w 8221493"/>
              <a:gd name="connsiteY3" fmla="*/ 456961 h 456961"/>
              <a:gd name="connsiteX4" fmla="*/ 2450722 w 8221493"/>
              <a:gd name="connsiteY4" fmla="*/ 456961 h 456961"/>
              <a:gd name="connsiteX5" fmla="*/ 0 w 8221493"/>
              <a:gd name="connsiteY5" fmla="*/ 3548 h 45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493" h="456961">
                <a:moveTo>
                  <a:pt x="0" y="0"/>
                </a:moveTo>
                <a:lnTo>
                  <a:pt x="8221493" y="0"/>
                </a:lnTo>
                <a:lnTo>
                  <a:pt x="8221493" y="3548"/>
                </a:lnTo>
                <a:lnTo>
                  <a:pt x="5770772" y="456961"/>
                </a:lnTo>
                <a:lnTo>
                  <a:pt x="2450722" y="456961"/>
                </a:lnTo>
                <a:lnTo>
                  <a:pt x="0" y="354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2962750" y="1725843"/>
            <a:ext cx="3218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СТЕПЕНЬ РЕШЕНИЯ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ВОПРОСА ИМПОРТОЗАМЕЩЕНИЯ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>
                <a:solidFill>
                  <a:srgbClr val="FFFFFF"/>
                </a:solidFill>
                <a:ea typeface="Arial" charset="0"/>
              </a:rPr>
              <a:t>Импортозамещение </a:t>
            </a:r>
            <a:r>
              <a:rPr lang="ru-RU" sz="2000" b="1" dirty="0" smtClean="0">
                <a:solidFill>
                  <a:srgbClr val="FFFFFF"/>
                </a:solidFill>
                <a:ea typeface="Arial" charset="0"/>
              </a:rPr>
              <a:t>«критических» </a:t>
            </a:r>
            <a:r>
              <a:rPr lang="ru-RU" sz="2000" b="1" dirty="0">
                <a:solidFill>
                  <a:srgbClr val="FFFFFF"/>
                </a:solidFill>
                <a:ea typeface="Arial" charset="0"/>
              </a:rPr>
              <a:t>позиций оборудования</a:t>
            </a: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54633" y="3398003"/>
            <a:ext cx="992096" cy="587283"/>
            <a:chOff x="676004" y="1208315"/>
            <a:chExt cx="2681150" cy="158713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312126" y="1796145"/>
              <a:ext cx="1045028" cy="999308"/>
              <a:chOff x="2312126" y="1776550"/>
              <a:chExt cx="1045028" cy="999308"/>
            </a:xfrm>
          </p:grpSpPr>
          <p:sp>
            <p:nvSpPr>
              <p:cNvPr id="6" name="Полилиния 5"/>
              <p:cNvSpPr/>
              <p:nvPr/>
            </p:nvSpPr>
            <p:spPr>
              <a:xfrm>
                <a:off x="2312126" y="1776550"/>
                <a:ext cx="1045028" cy="999308"/>
              </a:xfrm>
              <a:custGeom>
                <a:avLst/>
                <a:gdLst>
                  <a:gd name="connsiteX0" fmla="*/ 522514 w 1045028"/>
                  <a:gd name="connsiteY0" fmla="*/ 0 h 1763485"/>
                  <a:gd name="connsiteX1" fmla="*/ 1034413 w 1045028"/>
                  <a:gd name="connsiteY1" fmla="*/ 286832 h 1763485"/>
                  <a:gd name="connsiteX2" fmla="*/ 1045028 w 1045028"/>
                  <a:gd name="connsiteY2" fmla="*/ 359228 h 1763485"/>
                  <a:gd name="connsiteX3" fmla="*/ 1045028 w 1045028"/>
                  <a:gd name="connsiteY3" fmla="*/ 359228 h 1763485"/>
                  <a:gd name="connsiteX4" fmla="*/ 1045028 w 1045028"/>
                  <a:gd name="connsiteY4" fmla="*/ 359229 h 1763485"/>
                  <a:gd name="connsiteX5" fmla="*/ 1045028 w 1045028"/>
                  <a:gd name="connsiteY5" fmla="*/ 1763485 h 1763485"/>
                  <a:gd name="connsiteX6" fmla="*/ 0 w 1045028"/>
                  <a:gd name="connsiteY6" fmla="*/ 1763485 h 1763485"/>
                  <a:gd name="connsiteX7" fmla="*/ 0 w 1045028"/>
                  <a:gd name="connsiteY7" fmla="*/ 359229 h 1763485"/>
                  <a:gd name="connsiteX8" fmla="*/ 0 w 1045028"/>
                  <a:gd name="connsiteY8" fmla="*/ 359228 h 1763485"/>
                  <a:gd name="connsiteX9" fmla="*/ 0 w 1045028"/>
                  <a:gd name="connsiteY9" fmla="*/ 359228 h 1763485"/>
                  <a:gd name="connsiteX10" fmla="*/ 10616 w 1045028"/>
                  <a:gd name="connsiteY10" fmla="*/ 286832 h 1763485"/>
                  <a:gd name="connsiteX11" fmla="*/ 522514 w 1045028"/>
                  <a:gd name="connsiteY11" fmla="*/ 0 h 1763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5028" h="1763485">
                    <a:moveTo>
                      <a:pt x="522514" y="0"/>
                    </a:moveTo>
                    <a:cubicBezTo>
                      <a:pt x="775019" y="0"/>
                      <a:pt x="985690" y="123137"/>
                      <a:pt x="1034413" y="286832"/>
                    </a:cubicBezTo>
                    <a:lnTo>
                      <a:pt x="1045028" y="359228"/>
                    </a:lnTo>
                    <a:lnTo>
                      <a:pt x="1045028" y="359228"/>
                    </a:lnTo>
                    <a:lnTo>
                      <a:pt x="1045028" y="359229"/>
                    </a:lnTo>
                    <a:lnTo>
                      <a:pt x="1045028" y="1763485"/>
                    </a:lnTo>
                    <a:lnTo>
                      <a:pt x="0" y="1763485"/>
                    </a:lnTo>
                    <a:lnTo>
                      <a:pt x="0" y="359229"/>
                    </a:lnTo>
                    <a:lnTo>
                      <a:pt x="0" y="359228"/>
                    </a:lnTo>
                    <a:lnTo>
                      <a:pt x="0" y="359228"/>
                    </a:lnTo>
                    <a:lnTo>
                      <a:pt x="10616" y="286832"/>
                    </a:lnTo>
                    <a:cubicBezTo>
                      <a:pt x="59338" y="123137"/>
                      <a:pt x="270009" y="0"/>
                      <a:pt x="52251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312126" y="2671354"/>
                <a:ext cx="1045028" cy="104504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312126" y="1958601"/>
                <a:ext cx="1045028" cy="36000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1822269" y="1208315"/>
              <a:ext cx="424543" cy="158713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76004" y="1600200"/>
              <a:ext cx="1090749" cy="1090749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676006" y="1259845"/>
              <a:ext cx="1562978" cy="1512009"/>
              <a:chOff x="621829" y="403806"/>
              <a:chExt cx="1728592" cy="2348442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676004" y="2122714"/>
                <a:ext cx="1090748" cy="629534"/>
                <a:chOff x="676004" y="2276204"/>
                <a:chExt cx="1090748" cy="476044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676004" y="2276204"/>
                  <a:ext cx="45719" cy="476044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721033" y="2276204"/>
                  <a:ext cx="45719" cy="476044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1198519" y="2276204"/>
                  <a:ext cx="45719" cy="476044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" name="Прямоугольник 16"/>
              <p:cNvSpPr/>
              <p:nvPr/>
            </p:nvSpPr>
            <p:spPr>
              <a:xfrm rot="16200000" flipH="1">
                <a:off x="1198003" y="1597373"/>
                <a:ext cx="36000" cy="1080000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 rot="16200000" flipH="1">
                <a:off x="1212347" y="1121529"/>
                <a:ext cx="14455" cy="11954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 rot="16200000" flipH="1">
                <a:off x="1209960" y="822214"/>
                <a:ext cx="14455" cy="1029246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 rot="16200000">
                <a:off x="2105529" y="187824"/>
                <a:ext cx="28909" cy="460874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 rot="16200000">
                <a:off x="2105529" y="2454380"/>
                <a:ext cx="28909" cy="460874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316635" y="1419100"/>
            <a:ext cx="924016" cy="402073"/>
            <a:chOff x="2318536" y="2011647"/>
            <a:chExt cx="1822268" cy="792935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3807594" y="2011647"/>
              <a:ext cx="144540" cy="151883"/>
              <a:chOff x="3807594" y="2011647"/>
              <a:chExt cx="144540" cy="151883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3843864" y="2023830"/>
                <a:ext cx="72000" cy="139700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807594" y="2011647"/>
                <a:ext cx="144540" cy="45719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2495909" y="2011647"/>
              <a:ext cx="144540" cy="151883"/>
              <a:chOff x="3807594" y="2011647"/>
              <a:chExt cx="144540" cy="151883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3843864" y="2023830"/>
                <a:ext cx="72000" cy="139700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807594" y="2011647"/>
                <a:ext cx="144540" cy="45719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3" name="Полилиния 22"/>
            <p:cNvSpPr/>
            <p:nvPr/>
          </p:nvSpPr>
          <p:spPr>
            <a:xfrm>
              <a:off x="2318536" y="2136620"/>
              <a:ext cx="1822268" cy="555172"/>
            </a:xfrm>
            <a:custGeom>
              <a:avLst/>
              <a:gdLst>
                <a:gd name="connsiteX0" fmla="*/ 124097 w 1822268"/>
                <a:gd name="connsiteY0" fmla="*/ 0 h 555172"/>
                <a:gd name="connsiteX1" fmla="*/ 124102 w 1822268"/>
                <a:gd name="connsiteY1" fmla="*/ 1 h 555172"/>
                <a:gd name="connsiteX2" fmla="*/ 1698167 w 1822268"/>
                <a:gd name="connsiteY2" fmla="*/ 1 h 555172"/>
                <a:gd name="connsiteX3" fmla="*/ 1698171 w 1822268"/>
                <a:gd name="connsiteY3" fmla="*/ 0 h 555172"/>
                <a:gd name="connsiteX4" fmla="*/ 1698176 w 1822268"/>
                <a:gd name="connsiteY4" fmla="*/ 1 h 555172"/>
                <a:gd name="connsiteX5" fmla="*/ 1704703 w 1822268"/>
                <a:gd name="connsiteY5" fmla="*/ 1 h 555172"/>
                <a:gd name="connsiteX6" fmla="*/ 1704703 w 1822268"/>
                <a:gd name="connsiteY6" fmla="*/ 1473 h 555172"/>
                <a:gd name="connsiteX7" fmla="*/ 1723181 w 1822268"/>
                <a:gd name="connsiteY7" fmla="*/ 5640 h 555172"/>
                <a:gd name="connsiteX8" fmla="*/ 1822268 w 1822268"/>
                <a:gd name="connsiteY8" fmla="*/ 277586 h 555172"/>
                <a:gd name="connsiteX9" fmla="*/ 1723181 w 1822268"/>
                <a:gd name="connsiteY9" fmla="*/ 549533 h 555172"/>
                <a:gd name="connsiteX10" fmla="*/ 1704703 w 1822268"/>
                <a:gd name="connsiteY10" fmla="*/ 553699 h 555172"/>
                <a:gd name="connsiteX11" fmla="*/ 1704703 w 1822268"/>
                <a:gd name="connsiteY11" fmla="*/ 555172 h 555172"/>
                <a:gd name="connsiteX12" fmla="*/ 1698171 w 1822268"/>
                <a:gd name="connsiteY12" fmla="*/ 555172 h 555172"/>
                <a:gd name="connsiteX13" fmla="*/ 124097 w 1822268"/>
                <a:gd name="connsiteY13" fmla="*/ 555172 h 555172"/>
                <a:gd name="connsiteX14" fmla="*/ 0 w 1822268"/>
                <a:gd name="connsiteY14" fmla="*/ 277586 h 555172"/>
                <a:gd name="connsiteX15" fmla="*/ 124097 w 1822268"/>
                <a:gd name="connsiteY15" fmla="*/ 0 h 55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2268" h="555172">
                  <a:moveTo>
                    <a:pt x="124097" y="0"/>
                  </a:moveTo>
                  <a:lnTo>
                    <a:pt x="124102" y="1"/>
                  </a:lnTo>
                  <a:lnTo>
                    <a:pt x="1698167" y="1"/>
                  </a:lnTo>
                  <a:lnTo>
                    <a:pt x="1698171" y="0"/>
                  </a:lnTo>
                  <a:lnTo>
                    <a:pt x="1698176" y="1"/>
                  </a:lnTo>
                  <a:lnTo>
                    <a:pt x="1704703" y="1"/>
                  </a:lnTo>
                  <a:lnTo>
                    <a:pt x="1704703" y="1473"/>
                  </a:lnTo>
                  <a:lnTo>
                    <a:pt x="1723181" y="5640"/>
                  </a:lnTo>
                  <a:cubicBezTo>
                    <a:pt x="1779730" y="31523"/>
                    <a:pt x="1822268" y="143442"/>
                    <a:pt x="1822268" y="277586"/>
                  </a:cubicBezTo>
                  <a:cubicBezTo>
                    <a:pt x="1822268" y="411730"/>
                    <a:pt x="1779730" y="523649"/>
                    <a:pt x="1723181" y="549533"/>
                  </a:cubicBezTo>
                  <a:lnTo>
                    <a:pt x="1704703" y="553699"/>
                  </a:lnTo>
                  <a:lnTo>
                    <a:pt x="1704703" y="555172"/>
                  </a:lnTo>
                  <a:lnTo>
                    <a:pt x="1698171" y="555172"/>
                  </a:lnTo>
                  <a:lnTo>
                    <a:pt x="124097" y="555172"/>
                  </a:lnTo>
                  <a:cubicBezTo>
                    <a:pt x="55560" y="555172"/>
                    <a:pt x="0" y="430893"/>
                    <a:pt x="0" y="277586"/>
                  </a:cubicBezTo>
                  <a:cubicBezTo>
                    <a:pt x="0" y="124279"/>
                    <a:pt x="55560" y="0"/>
                    <a:pt x="12409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44900" y="2093680"/>
              <a:ext cx="59267" cy="641053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706072" y="2093680"/>
              <a:ext cx="59267" cy="641053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92400" y="2093680"/>
              <a:ext cx="59267" cy="641053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753572" y="2093680"/>
              <a:ext cx="59267" cy="641053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4016254" y="2133826"/>
              <a:ext cx="10800" cy="561600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2433158" y="2133826"/>
              <a:ext cx="10800" cy="561600"/>
            </a:xfrm>
            <a:prstGeom prst="round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20115" y="2664882"/>
              <a:ext cx="36000" cy="1397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904312" y="2664882"/>
              <a:ext cx="36000" cy="1397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06630" y="2398738"/>
            <a:ext cx="850884" cy="537805"/>
            <a:chOff x="2950363" y="2171705"/>
            <a:chExt cx="979011" cy="618788"/>
          </a:xfrm>
        </p:grpSpPr>
        <p:sp>
          <p:nvSpPr>
            <p:cNvPr id="75" name="Овал 74"/>
            <p:cNvSpPr/>
            <p:nvPr/>
          </p:nvSpPr>
          <p:spPr>
            <a:xfrm>
              <a:off x="3399832" y="2224111"/>
              <a:ext cx="180000" cy="18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211495" y="2224112"/>
              <a:ext cx="273566" cy="36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211495" y="2285340"/>
              <a:ext cx="273566" cy="36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950363" y="2487930"/>
              <a:ext cx="76400" cy="100327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769360" y="2339340"/>
              <a:ext cx="73660" cy="39878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31924" y="2395220"/>
              <a:ext cx="45719" cy="2921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flipH="1">
              <a:off x="3799204" y="2325393"/>
              <a:ext cx="84451" cy="425401"/>
            </a:xfrm>
            <a:custGeom>
              <a:avLst/>
              <a:gdLst>
                <a:gd name="connsiteX0" fmla="*/ 18471 w 89736"/>
                <a:gd name="connsiteY0" fmla="*/ 0 h 452023"/>
                <a:gd name="connsiteX1" fmla="*/ 18473 w 89736"/>
                <a:gd name="connsiteY1" fmla="*/ 1 h 452023"/>
                <a:gd name="connsiteX2" fmla="*/ 22222 w 89736"/>
                <a:gd name="connsiteY2" fmla="*/ 1 h 452023"/>
                <a:gd name="connsiteX3" fmla="*/ 22222 w 89736"/>
                <a:gd name="connsiteY3" fmla="*/ 1199 h 452023"/>
                <a:gd name="connsiteX4" fmla="*/ 32833 w 89736"/>
                <a:gd name="connsiteY4" fmla="*/ 4592 h 452023"/>
                <a:gd name="connsiteX5" fmla="*/ 89736 w 89736"/>
                <a:gd name="connsiteY5" fmla="*/ 226012 h 452023"/>
                <a:gd name="connsiteX6" fmla="*/ 32833 w 89736"/>
                <a:gd name="connsiteY6" fmla="*/ 447432 h 452023"/>
                <a:gd name="connsiteX7" fmla="*/ 22222 w 89736"/>
                <a:gd name="connsiteY7" fmla="*/ 450824 h 452023"/>
                <a:gd name="connsiteX8" fmla="*/ 22222 w 89736"/>
                <a:gd name="connsiteY8" fmla="*/ 452023 h 452023"/>
                <a:gd name="connsiteX9" fmla="*/ 18471 w 89736"/>
                <a:gd name="connsiteY9" fmla="*/ 452023 h 452023"/>
                <a:gd name="connsiteX10" fmla="*/ 0 w 89736"/>
                <a:gd name="connsiteY10" fmla="*/ 452023 h 452023"/>
                <a:gd name="connsiteX11" fmla="*/ 0 w 89736"/>
                <a:gd name="connsiteY11" fmla="*/ 1 h 452023"/>
                <a:gd name="connsiteX12" fmla="*/ 18468 w 89736"/>
                <a:gd name="connsiteY12" fmla="*/ 1 h 45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736" h="452023">
                  <a:moveTo>
                    <a:pt x="18471" y="0"/>
                  </a:moveTo>
                  <a:lnTo>
                    <a:pt x="18473" y="1"/>
                  </a:lnTo>
                  <a:lnTo>
                    <a:pt x="22222" y="1"/>
                  </a:lnTo>
                  <a:lnTo>
                    <a:pt x="22222" y="1199"/>
                  </a:lnTo>
                  <a:lnTo>
                    <a:pt x="32833" y="4592"/>
                  </a:lnTo>
                  <a:cubicBezTo>
                    <a:pt x="65308" y="25666"/>
                    <a:pt x="89736" y="116791"/>
                    <a:pt x="89736" y="226012"/>
                  </a:cubicBezTo>
                  <a:cubicBezTo>
                    <a:pt x="89736" y="335232"/>
                    <a:pt x="65308" y="426357"/>
                    <a:pt x="32833" y="447432"/>
                  </a:cubicBezTo>
                  <a:lnTo>
                    <a:pt x="22222" y="450824"/>
                  </a:lnTo>
                  <a:lnTo>
                    <a:pt x="22222" y="452023"/>
                  </a:lnTo>
                  <a:lnTo>
                    <a:pt x="18471" y="452023"/>
                  </a:lnTo>
                  <a:lnTo>
                    <a:pt x="0" y="452023"/>
                  </a:lnTo>
                  <a:lnTo>
                    <a:pt x="0" y="1"/>
                  </a:lnTo>
                  <a:lnTo>
                    <a:pt x="18468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83655" y="2408011"/>
              <a:ext cx="45719" cy="256353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олилиния 58"/>
            <p:cNvSpPr/>
            <p:nvPr/>
          </p:nvSpPr>
          <p:spPr>
            <a:xfrm>
              <a:off x="3064944" y="2285694"/>
              <a:ext cx="729816" cy="504799"/>
            </a:xfrm>
            <a:custGeom>
              <a:avLst/>
              <a:gdLst>
                <a:gd name="connsiteX0" fmla="*/ 100860 w 729816"/>
                <a:gd name="connsiteY0" fmla="*/ 0 h 504799"/>
                <a:gd name="connsiteX1" fmla="*/ 128932 w 729816"/>
                <a:gd name="connsiteY1" fmla="*/ 11628 h 504799"/>
                <a:gd name="connsiteX2" fmla="*/ 135309 w 729816"/>
                <a:gd name="connsiteY2" fmla="*/ 27025 h 504799"/>
                <a:gd name="connsiteX3" fmla="*/ 584549 w 729816"/>
                <a:gd name="connsiteY3" fmla="*/ 27025 h 504799"/>
                <a:gd name="connsiteX4" fmla="*/ 590927 w 729816"/>
                <a:gd name="connsiteY4" fmla="*/ 11628 h 504799"/>
                <a:gd name="connsiteX5" fmla="*/ 618998 w 729816"/>
                <a:gd name="connsiteY5" fmla="*/ 0 h 504799"/>
                <a:gd name="connsiteX6" fmla="*/ 647069 w 729816"/>
                <a:gd name="connsiteY6" fmla="*/ 11628 h 504799"/>
                <a:gd name="connsiteX7" fmla="*/ 653447 w 729816"/>
                <a:gd name="connsiteY7" fmla="*/ 27025 h 504799"/>
                <a:gd name="connsiteX8" fmla="*/ 680114 w 729816"/>
                <a:gd name="connsiteY8" fmla="*/ 27025 h 504799"/>
                <a:gd name="connsiteX9" fmla="*/ 680115 w 729816"/>
                <a:gd name="connsiteY9" fmla="*/ 27024 h 504799"/>
                <a:gd name="connsiteX10" fmla="*/ 680117 w 729816"/>
                <a:gd name="connsiteY10" fmla="*/ 27025 h 504799"/>
                <a:gd name="connsiteX11" fmla="*/ 682732 w 729816"/>
                <a:gd name="connsiteY11" fmla="*/ 27025 h 504799"/>
                <a:gd name="connsiteX12" fmla="*/ 682732 w 729816"/>
                <a:gd name="connsiteY12" fmla="*/ 28223 h 504799"/>
                <a:gd name="connsiteX13" fmla="*/ 690132 w 729816"/>
                <a:gd name="connsiteY13" fmla="*/ 31616 h 504799"/>
                <a:gd name="connsiteX14" fmla="*/ 729816 w 729816"/>
                <a:gd name="connsiteY14" fmla="*/ 253036 h 504799"/>
                <a:gd name="connsiteX15" fmla="*/ 690132 w 729816"/>
                <a:gd name="connsiteY15" fmla="*/ 474456 h 504799"/>
                <a:gd name="connsiteX16" fmla="*/ 682732 w 729816"/>
                <a:gd name="connsiteY16" fmla="*/ 477848 h 504799"/>
                <a:gd name="connsiteX17" fmla="*/ 682732 w 729816"/>
                <a:gd name="connsiteY17" fmla="*/ 479047 h 504799"/>
                <a:gd name="connsiteX18" fmla="*/ 680115 w 729816"/>
                <a:gd name="connsiteY18" fmla="*/ 479047 h 504799"/>
                <a:gd name="connsiteX19" fmla="*/ 652920 w 729816"/>
                <a:gd name="connsiteY19" fmla="*/ 479047 h 504799"/>
                <a:gd name="connsiteX20" fmla="*/ 647069 w 729816"/>
                <a:gd name="connsiteY20" fmla="*/ 493172 h 504799"/>
                <a:gd name="connsiteX21" fmla="*/ 618998 w 729816"/>
                <a:gd name="connsiteY21" fmla="*/ 504799 h 504799"/>
                <a:gd name="connsiteX22" fmla="*/ 590927 w 729816"/>
                <a:gd name="connsiteY22" fmla="*/ 493172 h 504799"/>
                <a:gd name="connsiteX23" fmla="*/ 585076 w 729816"/>
                <a:gd name="connsiteY23" fmla="*/ 479047 h 504799"/>
                <a:gd name="connsiteX24" fmla="*/ 134782 w 729816"/>
                <a:gd name="connsiteY24" fmla="*/ 479047 h 504799"/>
                <a:gd name="connsiteX25" fmla="*/ 128932 w 729816"/>
                <a:gd name="connsiteY25" fmla="*/ 493172 h 504799"/>
                <a:gd name="connsiteX26" fmla="*/ 100860 w 729816"/>
                <a:gd name="connsiteY26" fmla="*/ 504799 h 504799"/>
                <a:gd name="connsiteX27" fmla="*/ 72789 w 729816"/>
                <a:gd name="connsiteY27" fmla="*/ 493172 h 504799"/>
                <a:gd name="connsiteX28" fmla="*/ 66938 w 729816"/>
                <a:gd name="connsiteY28" fmla="*/ 479047 h 504799"/>
                <a:gd name="connsiteX29" fmla="*/ 49701 w 729816"/>
                <a:gd name="connsiteY29" fmla="*/ 479047 h 504799"/>
                <a:gd name="connsiteX30" fmla="*/ 0 w 729816"/>
                <a:gd name="connsiteY30" fmla="*/ 253036 h 504799"/>
                <a:gd name="connsiteX31" fmla="*/ 49701 w 729816"/>
                <a:gd name="connsiteY31" fmla="*/ 27024 h 504799"/>
                <a:gd name="connsiteX32" fmla="*/ 49703 w 729816"/>
                <a:gd name="connsiteY32" fmla="*/ 27025 h 504799"/>
                <a:gd name="connsiteX33" fmla="*/ 66411 w 729816"/>
                <a:gd name="connsiteY33" fmla="*/ 27025 h 504799"/>
                <a:gd name="connsiteX34" fmla="*/ 72789 w 729816"/>
                <a:gd name="connsiteY34" fmla="*/ 11628 h 504799"/>
                <a:gd name="connsiteX35" fmla="*/ 100860 w 729816"/>
                <a:gd name="connsiteY35" fmla="*/ 0 h 5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29816" h="504799">
                  <a:moveTo>
                    <a:pt x="100860" y="0"/>
                  </a:moveTo>
                  <a:cubicBezTo>
                    <a:pt x="111823" y="0"/>
                    <a:pt x="121747" y="4444"/>
                    <a:pt x="128932" y="11628"/>
                  </a:cubicBezTo>
                  <a:lnTo>
                    <a:pt x="135309" y="27025"/>
                  </a:lnTo>
                  <a:lnTo>
                    <a:pt x="584549" y="27025"/>
                  </a:lnTo>
                  <a:lnTo>
                    <a:pt x="590927" y="11628"/>
                  </a:lnTo>
                  <a:cubicBezTo>
                    <a:pt x="598111" y="4444"/>
                    <a:pt x="608036" y="0"/>
                    <a:pt x="618998" y="0"/>
                  </a:cubicBezTo>
                  <a:cubicBezTo>
                    <a:pt x="629961" y="0"/>
                    <a:pt x="639885" y="4444"/>
                    <a:pt x="647069" y="11628"/>
                  </a:cubicBezTo>
                  <a:lnTo>
                    <a:pt x="653447" y="27025"/>
                  </a:lnTo>
                  <a:lnTo>
                    <a:pt x="680114" y="27025"/>
                  </a:lnTo>
                  <a:lnTo>
                    <a:pt x="680115" y="27024"/>
                  </a:lnTo>
                  <a:lnTo>
                    <a:pt x="680117" y="27025"/>
                  </a:lnTo>
                  <a:lnTo>
                    <a:pt x="682732" y="27025"/>
                  </a:lnTo>
                  <a:lnTo>
                    <a:pt x="682732" y="28223"/>
                  </a:lnTo>
                  <a:lnTo>
                    <a:pt x="690132" y="31616"/>
                  </a:lnTo>
                  <a:cubicBezTo>
                    <a:pt x="712780" y="52690"/>
                    <a:pt x="729816" y="143815"/>
                    <a:pt x="729816" y="253036"/>
                  </a:cubicBezTo>
                  <a:cubicBezTo>
                    <a:pt x="729816" y="362256"/>
                    <a:pt x="712780" y="453381"/>
                    <a:pt x="690132" y="474456"/>
                  </a:cubicBezTo>
                  <a:lnTo>
                    <a:pt x="682732" y="477848"/>
                  </a:lnTo>
                  <a:lnTo>
                    <a:pt x="682732" y="479047"/>
                  </a:lnTo>
                  <a:lnTo>
                    <a:pt x="680115" y="479047"/>
                  </a:lnTo>
                  <a:lnTo>
                    <a:pt x="652920" y="479047"/>
                  </a:lnTo>
                  <a:lnTo>
                    <a:pt x="647069" y="493172"/>
                  </a:lnTo>
                  <a:cubicBezTo>
                    <a:pt x="639885" y="500356"/>
                    <a:pt x="629961" y="504799"/>
                    <a:pt x="618998" y="504799"/>
                  </a:cubicBezTo>
                  <a:cubicBezTo>
                    <a:pt x="608036" y="504799"/>
                    <a:pt x="598111" y="500356"/>
                    <a:pt x="590927" y="493172"/>
                  </a:cubicBezTo>
                  <a:lnTo>
                    <a:pt x="585076" y="479047"/>
                  </a:lnTo>
                  <a:lnTo>
                    <a:pt x="134782" y="479047"/>
                  </a:lnTo>
                  <a:lnTo>
                    <a:pt x="128932" y="493172"/>
                  </a:lnTo>
                  <a:cubicBezTo>
                    <a:pt x="121747" y="500356"/>
                    <a:pt x="111823" y="504799"/>
                    <a:pt x="100860" y="504799"/>
                  </a:cubicBezTo>
                  <a:cubicBezTo>
                    <a:pt x="89898" y="504799"/>
                    <a:pt x="79973" y="500356"/>
                    <a:pt x="72789" y="493172"/>
                  </a:cubicBezTo>
                  <a:lnTo>
                    <a:pt x="66938" y="479047"/>
                  </a:lnTo>
                  <a:lnTo>
                    <a:pt x="49701" y="479047"/>
                  </a:lnTo>
                  <a:cubicBezTo>
                    <a:pt x="22252" y="479047"/>
                    <a:pt x="0" y="377859"/>
                    <a:pt x="0" y="253036"/>
                  </a:cubicBezTo>
                  <a:cubicBezTo>
                    <a:pt x="0" y="128213"/>
                    <a:pt x="22252" y="27024"/>
                    <a:pt x="49701" y="27024"/>
                  </a:cubicBezTo>
                  <a:lnTo>
                    <a:pt x="49703" y="27025"/>
                  </a:lnTo>
                  <a:lnTo>
                    <a:pt x="66411" y="27025"/>
                  </a:lnTo>
                  <a:lnTo>
                    <a:pt x="72789" y="11628"/>
                  </a:lnTo>
                  <a:cubicBezTo>
                    <a:pt x="79973" y="4444"/>
                    <a:pt x="89898" y="0"/>
                    <a:pt x="100860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3147068" y="2303340"/>
              <a:ext cx="554138" cy="36000"/>
              <a:chOff x="3126105" y="2285694"/>
              <a:chExt cx="554138" cy="36000"/>
            </a:xfrm>
            <a:solidFill>
              <a:srgbClr val="003366"/>
            </a:solidFill>
          </p:grpSpPr>
          <p:sp>
            <p:nvSpPr>
              <p:cNvPr id="55" name="Овал 54"/>
              <p:cNvSpPr/>
              <p:nvPr/>
            </p:nvSpPr>
            <p:spPr>
              <a:xfrm>
                <a:off x="3126105" y="2285694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3644243" y="2285694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>
              <a:off x="3147068" y="2738315"/>
              <a:ext cx="554138" cy="36000"/>
              <a:chOff x="3126105" y="2285694"/>
              <a:chExt cx="554138" cy="36000"/>
            </a:xfrm>
            <a:solidFill>
              <a:srgbClr val="003366"/>
            </a:solidFill>
          </p:grpSpPr>
          <p:sp>
            <p:nvSpPr>
              <p:cNvPr id="61" name="Овал 60"/>
              <p:cNvSpPr/>
              <p:nvPr/>
            </p:nvSpPr>
            <p:spPr>
              <a:xfrm>
                <a:off x="3126105" y="2285694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3644243" y="2285694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Полилиния 62"/>
            <p:cNvSpPr/>
            <p:nvPr/>
          </p:nvSpPr>
          <p:spPr>
            <a:xfrm flipH="1">
              <a:off x="2989499" y="2422944"/>
              <a:ext cx="45719" cy="230298"/>
            </a:xfrm>
            <a:custGeom>
              <a:avLst/>
              <a:gdLst>
                <a:gd name="connsiteX0" fmla="*/ 18471 w 89736"/>
                <a:gd name="connsiteY0" fmla="*/ 0 h 452023"/>
                <a:gd name="connsiteX1" fmla="*/ 18473 w 89736"/>
                <a:gd name="connsiteY1" fmla="*/ 1 h 452023"/>
                <a:gd name="connsiteX2" fmla="*/ 22222 w 89736"/>
                <a:gd name="connsiteY2" fmla="*/ 1 h 452023"/>
                <a:gd name="connsiteX3" fmla="*/ 22222 w 89736"/>
                <a:gd name="connsiteY3" fmla="*/ 1199 h 452023"/>
                <a:gd name="connsiteX4" fmla="*/ 32833 w 89736"/>
                <a:gd name="connsiteY4" fmla="*/ 4592 h 452023"/>
                <a:gd name="connsiteX5" fmla="*/ 89736 w 89736"/>
                <a:gd name="connsiteY5" fmla="*/ 226012 h 452023"/>
                <a:gd name="connsiteX6" fmla="*/ 32833 w 89736"/>
                <a:gd name="connsiteY6" fmla="*/ 447432 h 452023"/>
                <a:gd name="connsiteX7" fmla="*/ 22222 w 89736"/>
                <a:gd name="connsiteY7" fmla="*/ 450824 h 452023"/>
                <a:gd name="connsiteX8" fmla="*/ 22222 w 89736"/>
                <a:gd name="connsiteY8" fmla="*/ 452023 h 452023"/>
                <a:gd name="connsiteX9" fmla="*/ 18471 w 89736"/>
                <a:gd name="connsiteY9" fmla="*/ 452023 h 452023"/>
                <a:gd name="connsiteX10" fmla="*/ 0 w 89736"/>
                <a:gd name="connsiteY10" fmla="*/ 452023 h 452023"/>
                <a:gd name="connsiteX11" fmla="*/ 0 w 89736"/>
                <a:gd name="connsiteY11" fmla="*/ 1 h 452023"/>
                <a:gd name="connsiteX12" fmla="*/ 18468 w 89736"/>
                <a:gd name="connsiteY12" fmla="*/ 1 h 45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736" h="452023">
                  <a:moveTo>
                    <a:pt x="18471" y="0"/>
                  </a:moveTo>
                  <a:lnTo>
                    <a:pt x="18473" y="1"/>
                  </a:lnTo>
                  <a:lnTo>
                    <a:pt x="22222" y="1"/>
                  </a:lnTo>
                  <a:lnTo>
                    <a:pt x="22222" y="1199"/>
                  </a:lnTo>
                  <a:lnTo>
                    <a:pt x="32833" y="4592"/>
                  </a:lnTo>
                  <a:cubicBezTo>
                    <a:pt x="65308" y="25666"/>
                    <a:pt x="89736" y="116791"/>
                    <a:pt x="89736" y="226012"/>
                  </a:cubicBezTo>
                  <a:cubicBezTo>
                    <a:pt x="89736" y="335232"/>
                    <a:pt x="65308" y="426357"/>
                    <a:pt x="32833" y="447432"/>
                  </a:cubicBezTo>
                  <a:lnTo>
                    <a:pt x="22222" y="450824"/>
                  </a:lnTo>
                  <a:lnTo>
                    <a:pt x="22222" y="452023"/>
                  </a:lnTo>
                  <a:lnTo>
                    <a:pt x="18471" y="452023"/>
                  </a:lnTo>
                  <a:lnTo>
                    <a:pt x="0" y="452023"/>
                  </a:lnTo>
                  <a:lnTo>
                    <a:pt x="0" y="1"/>
                  </a:lnTo>
                  <a:lnTo>
                    <a:pt x="18468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  <p:sp>
          <p:nvSpPr>
            <p:cNvPr id="69" name="Полилиния 68"/>
            <p:cNvSpPr/>
            <p:nvPr/>
          </p:nvSpPr>
          <p:spPr>
            <a:xfrm rot="5400000">
              <a:off x="3180165" y="2317597"/>
              <a:ext cx="109526" cy="45719"/>
            </a:xfrm>
            <a:custGeom>
              <a:avLst/>
              <a:gdLst>
                <a:gd name="connsiteX0" fmla="*/ 248990 w 318586"/>
                <a:gd name="connsiteY0" fmla="*/ 0 h 311352"/>
                <a:gd name="connsiteX1" fmla="*/ 248993 w 318586"/>
                <a:gd name="connsiteY1" fmla="*/ 1 h 311352"/>
                <a:gd name="connsiteX2" fmla="*/ 252653 w 318586"/>
                <a:gd name="connsiteY2" fmla="*/ 1 h 311352"/>
                <a:gd name="connsiteX3" fmla="*/ 252653 w 318586"/>
                <a:gd name="connsiteY3" fmla="*/ 826 h 311352"/>
                <a:gd name="connsiteX4" fmla="*/ 263016 w 318586"/>
                <a:gd name="connsiteY4" fmla="*/ 3163 h 311352"/>
                <a:gd name="connsiteX5" fmla="*/ 318586 w 318586"/>
                <a:gd name="connsiteY5" fmla="*/ 155676 h 311352"/>
                <a:gd name="connsiteX6" fmla="*/ 263016 w 318586"/>
                <a:gd name="connsiteY6" fmla="*/ 308190 h 311352"/>
                <a:gd name="connsiteX7" fmla="*/ 252653 w 318586"/>
                <a:gd name="connsiteY7" fmla="*/ 310526 h 311352"/>
                <a:gd name="connsiteX8" fmla="*/ 252653 w 318586"/>
                <a:gd name="connsiteY8" fmla="*/ 311352 h 311352"/>
                <a:gd name="connsiteX9" fmla="*/ 248990 w 318586"/>
                <a:gd name="connsiteY9" fmla="*/ 311352 h 311352"/>
                <a:gd name="connsiteX10" fmla="*/ 0 w 318586"/>
                <a:gd name="connsiteY10" fmla="*/ 311352 h 311352"/>
                <a:gd name="connsiteX11" fmla="*/ 0 w 318586"/>
                <a:gd name="connsiteY11" fmla="*/ 1 h 311352"/>
                <a:gd name="connsiteX12" fmla="*/ 248988 w 318586"/>
                <a:gd name="connsiteY12" fmla="*/ 1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586" h="311352">
                  <a:moveTo>
                    <a:pt x="248990" y="0"/>
                  </a:moveTo>
                  <a:lnTo>
                    <a:pt x="248993" y="1"/>
                  </a:lnTo>
                  <a:lnTo>
                    <a:pt x="252653" y="1"/>
                  </a:lnTo>
                  <a:lnTo>
                    <a:pt x="252653" y="826"/>
                  </a:lnTo>
                  <a:lnTo>
                    <a:pt x="263016" y="3163"/>
                  </a:lnTo>
                  <a:cubicBezTo>
                    <a:pt x="294730" y="17679"/>
                    <a:pt x="318586" y="80445"/>
                    <a:pt x="318586" y="155676"/>
                  </a:cubicBezTo>
                  <a:cubicBezTo>
                    <a:pt x="318586" y="230907"/>
                    <a:pt x="294730" y="293673"/>
                    <a:pt x="263016" y="308190"/>
                  </a:cubicBezTo>
                  <a:lnTo>
                    <a:pt x="252653" y="310526"/>
                  </a:lnTo>
                  <a:lnTo>
                    <a:pt x="252653" y="311352"/>
                  </a:lnTo>
                  <a:lnTo>
                    <a:pt x="248990" y="311352"/>
                  </a:lnTo>
                  <a:lnTo>
                    <a:pt x="0" y="311352"/>
                  </a:lnTo>
                  <a:lnTo>
                    <a:pt x="0" y="1"/>
                  </a:lnTo>
                  <a:lnTo>
                    <a:pt x="248988" y="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  <p:sp>
          <p:nvSpPr>
            <p:cNvPr id="70" name="Полилиния 69"/>
            <p:cNvSpPr/>
            <p:nvPr/>
          </p:nvSpPr>
          <p:spPr>
            <a:xfrm rot="5400000">
              <a:off x="3407438" y="2317598"/>
              <a:ext cx="109526" cy="45719"/>
            </a:xfrm>
            <a:custGeom>
              <a:avLst/>
              <a:gdLst>
                <a:gd name="connsiteX0" fmla="*/ 248990 w 318586"/>
                <a:gd name="connsiteY0" fmla="*/ 0 h 311352"/>
                <a:gd name="connsiteX1" fmla="*/ 248993 w 318586"/>
                <a:gd name="connsiteY1" fmla="*/ 1 h 311352"/>
                <a:gd name="connsiteX2" fmla="*/ 252653 w 318586"/>
                <a:gd name="connsiteY2" fmla="*/ 1 h 311352"/>
                <a:gd name="connsiteX3" fmla="*/ 252653 w 318586"/>
                <a:gd name="connsiteY3" fmla="*/ 826 h 311352"/>
                <a:gd name="connsiteX4" fmla="*/ 263016 w 318586"/>
                <a:gd name="connsiteY4" fmla="*/ 3163 h 311352"/>
                <a:gd name="connsiteX5" fmla="*/ 318586 w 318586"/>
                <a:gd name="connsiteY5" fmla="*/ 155676 h 311352"/>
                <a:gd name="connsiteX6" fmla="*/ 263016 w 318586"/>
                <a:gd name="connsiteY6" fmla="*/ 308190 h 311352"/>
                <a:gd name="connsiteX7" fmla="*/ 252653 w 318586"/>
                <a:gd name="connsiteY7" fmla="*/ 310526 h 311352"/>
                <a:gd name="connsiteX8" fmla="*/ 252653 w 318586"/>
                <a:gd name="connsiteY8" fmla="*/ 311352 h 311352"/>
                <a:gd name="connsiteX9" fmla="*/ 248990 w 318586"/>
                <a:gd name="connsiteY9" fmla="*/ 311352 h 311352"/>
                <a:gd name="connsiteX10" fmla="*/ 0 w 318586"/>
                <a:gd name="connsiteY10" fmla="*/ 311352 h 311352"/>
                <a:gd name="connsiteX11" fmla="*/ 0 w 318586"/>
                <a:gd name="connsiteY11" fmla="*/ 1 h 311352"/>
                <a:gd name="connsiteX12" fmla="*/ 248988 w 318586"/>
                <a:gd name="connsiteY12" fmla="*/ 1 h 3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586" h="311352">
                  <a:moveTo>
                    <a:pt x="248990" y="0"/>
                  </a:moveTo>
                  <a:lnTo>
                    <a:pt x="248993" y="1"/>
                  </a:lnTo>
                  <a:lnTo>
                    <a:pt x="252653" y="1"/>
                  </a:lnTo>
                  <a:lnTo>
                    <a:pt x="252653" y="826"/>
                  </a:lnTo>
                  <a:lnTo>
                    <a:pt x="263016" y="3163"/>
                  </a:lnTo>
                  <a:cubicBezTo>
                    <a:pt x="294730" y="17679"/>
                    <a:pt x="318586" y="80445"/>
                    <a:pt x="318586" y="155676"/>
                  </a:cubicBezTo>
                  <a:cubicBezTo>
                    <a:pt x="318586" y="230907"/>
                    <a:pt x="294730" y="293673"/>
                    <a:pt x="263016" y="308190"/>
                  </a:cubicBezTo>
                  <a:lnTo>
                    <a:pt x="252653" y="310526"/>
                  </a:lnTo>
                  <a:lnTo>
                    <a:pt x="252653" y="311352"/>
                  </a:lnTo>
                  <a:lnTo>
                    <a:pt x="248990" y="311352"/>
                  </a:lnTo>
                  <a:lnTo>
                    <a:pt x="0" y="311352"/>
                  </a:lnTo>
                  <a:lnTo>
                    <a:pt x="0" y="1"/>
                  </a:lnTo>
                  <a:lnTo>
                    <a:pt x="248988" y="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211495" y="2257620"/>
              <a:ext cx="273566" cy="36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3223499" y="2171705"/>
              <a:ext cx="91437" cy="91437"/>
            </a:xfrm>
            <a:prstGeom prst="ellipse">
              <a:avLst/>
            </a:prstGeom>
            <a:solidFill>
              <a:srgbClr val="003366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1375820" y="1504471"/>
            <a:ext cx="1522750" cy="30425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685617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  <a:t>КРИОГЕННЫЕ</a:t>
            </a:r>
            <a:br>
              <a:rPr lang="ru-RU" sz="1200" b="1" dirty="0" smtClean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1200" b="1" dirty="0" smtClean="0">
                <a:ln w="0"/>
                <a:solidFill>
                  <a:schemeClr val="tx1"/>
                </a:solidFill>
                <a:latin typeface="+mj-lt"/>
                <a:cs typeface="Arial" pitchFamily="34" charset="0"/>
              </a:rPr>
              <a:t>ТЕПЛООБМЕННИКИ</a:t>
            </a:r>
            <a:endParaRPr lang="ru-RU" sz="1200" b="1" dirty="0">
              <a:ln w="0"/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375820" y="2545927"/>
            <a:ext cx="1792136" cy="30425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685617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ТУРБИНЫ И КОМПРЕССОРЫ ХЛАДАГЕНТА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375820" y="3608437"/>
            <a:ext cx="1522750" cy="30425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defTabSz="685617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СИСТЕМЫ</a:t>
            </a:r>
            <a:br>
              <a:rPr lang="ru-RU" sz="1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ХРАНЕНИЯ СПГ</a:t>
            </a:r>
            <a:endParaRPr lang="ru-RU" sz="12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83" name="Прямая со стрелкой 82"/>
          <p:cNvCxnSpPr/>
          <p:nvPr/>
        </p:nvCxnSpPr>
        <p:spPr>
          <a:xfrm>
            <a:off x="0" y="4353951"/>
            <a:ext cx="914400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665210" y="4201677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TextBox 88"/>
          <p:cNvSpPr txBox="1"/>
          <p:nvPr/>
        </p:nvSpPr>
        <p:spPr>
          <a:xfrm>
            <a:off x="374832" y="4350921"/>
            <a:ext cx="68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2019</a:t>
            </a:r>
            <a:endParaRPr lang="ru-RU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7690032" y="4350921"/>
            <a:ext cx="68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2021</a:t>
            </a:r>
            <a:endParaRPr lang="ru-RU" sz="1400" dirty="0"/>
          </a:p>
        </p:txBody>
      </p:sp>
      <p:cxnSp>
        <p:nvCxnSpPr>
          <p:cNvPr id="93" name="Прямая соединительная линия 92"/>
          <p:cNvCxnSpPr>
            <a:stCxn id="87" idx="4"/>
            <a:endCxn id="89" idx="0"/>
          </p:cNvCxnSpPr>
          <p:nvPr/>
        </p:nvCxnSpPr>
        <p:spPr>
          <a:xfrm>
            <a:off x="719210" y="4309677"/>
            <a:ext cx="281" cy="412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7981597" y="4201677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7" name="Прямая соединительная линия 96"/>
          <p:cNvCxnSpPr>
            <a:stCxn id="96" idx="4"/>
          </p:cNvCxnSpPr>
          <p:nvPr/>
        </p:nvCxnSpPr>
        <p:spPr>
          <a:xfrm>
            <a:off x="8035597" y="4309677"/>
            <a:ext cx="281" cy="4124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3234245" y="2387254"/>
            <a:ext cx="3256672" cy="658600"/>
            <a:chOff x="3432516" y="2352479"/>
            <a:chExt cx="3080825" cy="658600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3432516" y="2503282"/>
              <a:ext cx="3080825" cy="34690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573194" y="2352479"/>
              <a:ext cx="27924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РАЗРАБОТКА</a:t>
              </a:r>
              <a:r>
                <a:rPr lang="ru-RU" sz="1200" dirty="0" smtClean="0"/>
                <a:t> </a:t>
              </a:r>
              <a:r>
                <a:rPr lang="ru-RU" sz="1100" dirty="0" smtClean="0"/>
                <a:t>СОБСТВЕННЫХ РЕШЕНИЙ</a:t>
              </a:r>
              <a:endParaRPr lang="ru-RU" sz="11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567130" y="2703302"/>
              <a:ext cx="27985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ЛОКАЛИЗАЦИЯ</a:t>
              </a:r>
              <a:r>
                <a:rPr lang="ru-RU" sz="1400" dirty="0" smtClean="0"/>
                <a:t> </a:t>
              </a:r>
              <a:r>
                <a:rPr lang="ru-RU" sz="1100" dirty="0" smtClean="0"/>
                <a:t>ПРОИЗВОДСТВА</a:t>
              </a:r>
              <a:endParaRPr lang="ru-RU" sz="11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3227697" y="1483182"/>
            <a:ext cx="3256672" cy="380250"/>
            <a:chOff x="3432516" y="2492419"/>
            <a:chExt cx="3080825" cy="38025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3432516" y="2503282"/>
              <a:ext cx="3080825" cy="34690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3567130" y="2492419"/>
              <a:ext cx="2798502" cy="3802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1400" b="1" dirty="0" smtClean="0"/>
                <a:t>ЛОКАЛИЗАЦИЯ</a:t>
              </a:r>
              <a:r>
                <a:rPr lang="ru-RU" sz="1400" dirty="0" smtClean="0"/>
                <a:t> </a:t>
              </a:r>
              <a:r>
                <a:rPr lang="ru-RU" sz="1100" dirty="0" smtClean="0"/>
                <a:t>ПРОИЗВОДСТВА</a:t>
              </a:r>
              <a:endParaRPr lang="ru-RU" sz="1100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234245" y="3431265"/>
            <a:ext cx="3256672" cy="658600"/>
            <a:chOff x="3432516" y="2352479"/>
            <a:chExt cx="3080825" cy="658600"/>
          </a:xfrm>
        </p:grpSpPr>
        <p:sp>
          <p:nvSpPr>
            <p:cNvPr id="109" name="Скругленный прямоугольник 108"/>
            <p:cNvSpPr/>
            <p:nvPr/>
          </p:nvSpPr>
          <p:spPr>
            <a:xfrm>
              <a:off x="3432516" y="2503282"/>
              <a:ext cx="3080825" cy="346901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573194" y="2352479"/>
              <a:ext cx="2792438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ОСВОЕНИЕ </a:t>
              </a:r>
              <a:r>
                <a:rPr lang="ru-RU" sz="1100" dirty="0" smtClean="0"/>
                <a:t>ПРОИЗВОДСТВА МАТЕРИАЛОВ</a:t>
              </a:r>
              <a:endParaRPr lang="ru-RU" sz="11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567130" y="2703302"/>
              <a:ext cx="279850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/>
                <a:t>ЛОКАЛИЗАЦИЯ</a:t>
              </a:r>
              <a:r>
                <a:rPr lang="ru-RU" sz="1400" dirty="0" smtClean="0"/>
                <a:t> </a:t>
              </a:r>
              <a:r>
                <a:rPr lang="ru-RU" sz="1100" dirty="0" smtClean="0"/>
                <a:t>ИНЖЕНЕРНЫХ РЕШЕНИЙ</a:t>
              </a:r>
              <a:endParaRPr lang="ru-RU" sz="1100" dirty="0"/>
            </a:p>
          </p:txBody>
        </p:sp>
      </p:grpSp>
      <p:cxnSp>
        <p:nvCxnSpPr>
          <p:cNvPr id="113" name="Прямая соединительная линия 112"/>
          <p:cNvCxnSpPr>
            <a:stCxn id="105" idx="1"/>
          </p:cNvCxnSpPr>
          <p:nvPr/>
        </p:nvCxnSpPr>
        <p:spPr>
          <a:xfrm flipH="1">
            <a:off x="2936875" y="1667496"/>
            <a:ext cx="29082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100" idx="1"/>
          </p:cNvCxnSpPr>
          <p:nvPr/>
        </p:nvCxnSpPr>
        <p:spPr>
          <a:xfrm flipH="1">
            <a:off x="2616994" y="2711508"/>
            <a:ext cx="617251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109" idx="1"/>
          </p:cNvCxnSpPr>
          <p:nvPr/>
        </p:nvCxnSpPr>
        <p:spPr>
          <a:xfrm flipH="1">
            <a:off x="2545556" y="3755519"/>
            <a:ext cx="68868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04" y="1508777"/>
            <a:ext cx="952926" cy="2718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2" r="9323"/>
          <a:stretch/>
        </p:blipFill>
        <p:spPr>
          <a:xfrm>
            <a:off x="6843763" y="1420931"/>
            <a:ext cx="527921" cy="491514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97" y="3374176"/>
            <a:ext cx="733803" cy="55035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59" y="3588598"/>
            <a:ext cx="543372" cy="5222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839" y="2709167"/>
            <a:ext cx="380104" cy="3938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6" b="10214"/>
          <a:stretch/>
        </p:blipFill>
        <p:spPr>
          <a:xfrm>
            <a:off x="6831575" y="2196440"/>
            <a:ext cx="2050494" cy="437324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76" y="2736134"/>
            <a:ext cx="934650" cy="390083"/>
          </a:xfrm>
          <a:prstGeom prst="rect">
            <a:avLst/>
          </a:prstGeom>
        </p:spPr>
      </p:pic>
      <p:cxnSp>
        <p:nvCxnSpPr>
          <p:cNvPr id="98" name="Прямая соединительная линия 97"/>
          <p:cNvCxnSpPr>
            <a:endCxn id="105" idx="3"/>
          </p:cNvCxnSpPr>
          <p:nvPr/>
        </p:nvCxnSpPr>
        <p:spPr>
          <a:xfrm flipH="1">
            <a:off x="6484369" y="1667496"/>
            <a:ext cx="28790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endCxn id="100" idx="3"/>
          </p:cNvCxnSpPr>
          <p:nvPr/>
        </p:nvCxnSpPr>
        <p:spPr>
          <a:xfrm flipH="1" flipV="1">
            <a:off x="6490917" y="2711508"/>
            <a:ext cx="287906" cy="73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endCxn id="109" idx="3"/>
          </p:cNvCxnSpPr>
          <p:nvPr/>
        </p:nvCxnSpPr>
        <p:spPr>
          <a:xfrm flipH="1">
            <a:off x="6490917" y="3755518"/>
            <a:ext cx="279624" cy="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30" y="3890026"/>
            <a:ext cx="816794" cy="31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87" y="3553538"/>
            <a:ext cx="578097" cy="22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4199" r="8153" b="3448"/>
          <a:stretch>
            <a:fillRect/>
          </a:stretch>
        </p:blipFill>
        <p:spPr>
          <a:xfrm>
            <a:off x="4664872" y="1577665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</p:spPr>
      </p:pic>
      <p:pic>
        <p:nvPicPr>
          <p:cNvPr id="94" name="Рисунок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8" t="164"/>
          <a:stretch>
            <a:fillRect/>
          </a:stretch>
        </p:blipFill>
        <p:spPr bwMode="auto">
          <a:xfrm>
            <a:off x="7347928" y="1580224"/>
            <a:ext cx="1181471" cy="1186047"/>
          </a:xfrm>
          <a:custGeom>
            <a:avLst/>
            <a:gdLst>
              <a:gd name="connsiteX0" fmla="*/ 594000 w 1181471"/>
              <a:gd name="connsiteY0" fmla="*/ 0 h 1186047"/>
              <a:gd name="connsiteX1" fmla="*/ 1175932 w 1181471"/>
              <a:gd name="connsiteY1" fmla="*/ 474288 h 1186047"/>
              <a:gd name="connsiteX2" fmla="*/ 1181471 w 1181471"/>
              <a:gd name="connsiteY2" fmla="*/ 529234 h 1186047"/>
              <a:gd name="connsiteX3" fmla="*/ 1181471 w 1181471"/>
              <a:gd name="connsiteY3" fmla="*/ 658766 h 1186047"/>
              <a:gd name="connsiteX4" fmla="*/ 1175932 w 1181471"/>
              <a:gd name="connsiteY4" fmla="*/ 713712 h 1186047"/>
              <a:gd name="connsiteX5" fmla="*/ 713712 w 1181471"/>
              <a:gd name="connsiteY5" fmla="*/ 1175932 h 1186047"/>
              <a:gd name="connsiteX6" fmla="*/ 613374 w 1181471"/>
              <a:gd name="connsiteY6" fmla="*/ 1186047 h 1186047"/>
              <a:gd name="connsiteX7" fmla="*/ 574627 w 1181471"/>
              <a:gd name="connsiteY7" fmla="*/ 1186047 h 1186047"/>
              <a:gd name="connsiteX8" fmla="*/ 474289 w 1181471"/>
              <a:gd name="connsiteY8" fmla="*/ 1175932 h 1186047"/>
              <a:gd name="connsiteX9" fmla="*/ 0 w 1181471"/>
              <a:gd name="connsiteY9" fmla="*/ 594000 h 1186047"/>
              <a:gd name="connsiteX10" fmla="*/ 594000 w 1181471"/>
              <a:gd name="connsiteY10" fmla="*/ 0 h 118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1471" h="1186047">
                <a:moveTo>
                  <a:pt x="594000" y="0"/>
                </a:moveTo>
                <a:cubicBezTo>
                  <a:pt x="881050" y="0"/>
                  <a:pt x="1120544" y="203613"/>
                  <a:pt x="1175932" y="474288"/>
                </a:cubicBezTo>
                <a:lnTo>
                  <a:pt x="1181471" y="529234"/>
                </a:lnTo>
                <a:lnTo>
                  <a:pt x="1181471" y="658766"/>
                </a:lnTo>
                <a:lnTo>
                  <a:pt x="1175932" y="713712"/>
                </a:lnTo>
                <a:cubicBezTo>
                  <a:pt x="1128457" y="945720"/>
                  <a:pt x="945720" y="1128456"/>
                  <a:pt x="713712" y="1175932"/>
                </a:cubicBezTo>
                <a:lnTo>
                  <a:pt x="613374" y="1186047"/>
                </a:lnTo>
                <a:lnTo>
                  <a:pt x="574627" y="1186047"/>
                </a:lnTo>
                <a:lnTo>
                  <a:pt x="474289" y="1175932"/>
                </a:lnTo>
                <a:cubicBezTo>
                  <a:pt x="203613" y="1120544"/>
                  <a:pt x="0" y="881050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/>
              <a:t>Локализация производства в России </a:t>
            </a:r>
            <a:br>
              <a:rPr lang="ru-RU" sz="2000" b="1" dirty="0"/>
            </a:br>
            <a:r>
              <a:rPr lang="ru-RU" sz="2000" b="1" dirty="0"/>
              <a:t>на примере производства теплообменников </a:t>
            </a:r>
            <a:r>
              <a:rPr lang="en-US" sz="2000" b="1" dirty="0"/>
              <a:t>Linde AG</a:t>
            </a:r>
            <a:endParaRPr lang="ru-RU" sz="2000" b="1" dirty="0">
              <a:ea typeface="Arial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90598" y="1417187"/>
            <a:ext cx="8513894" cy="2897418"/>
            <a:chOff x="357248" y="1445762"/>
            <a:chExt cx="8513894" cy="2897418"/>
          </a:xfrm>
        </p:grpSpPr>
        <p:sp>
          <p:nvSpPr>
            <p:cNvPr id="21" name="Полилиния 20"/>
            <p:cNvSpPr/>
            <p:nvPr/>
          </p:nvSpPr>
          <p:spPr>
            <a:xfrm rot="2700000">
              <a:off x="571781" y="2249455"/>
              <a:ext cx="1024610" cy="1025930"/>
            </a:xfrm>
            <a:custGeom>
              <a:avLst/>
              <a:gdLst>
                <a:gd name="connsiteX0" fmla="*/ 1024610 w 1024610"/>
                <a:gd name="connsiteY0" fmla="*/ 0 h 1025930"/>
                <a:gd name="connsiteX1" fmla="*/ 1024610 w 1024610"/>
                <a:gd name="connsiteY1" fmla="*/ 170942 h 1025930"/>
                <a:gd name="connsiteX2" fmla="*/ 937432 w 1024610"/>
                <a:gd name="connsiteY2" fmla="*/ 175344 h 1025930"/>
                <a:gd name="connsiteX3" fmla="*/ 169851 w 1024610"/>
                <a:gd name="connsiteY3" fmla="*/ 1025930 h 1025930"/>
                <a:gd name="connsiteX4" fmla="*/ 0 w 1024610"/>
                <a:gd name="connsiteY4" fmla="*/ 1025930 h 1025930"/>
                <a:gd name="connsiteX5" fmla="*/ 921097 w 1024610"/>
                <a:gd name="connsiteY5" fmla="*/ 5227 h 102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610" h="1025930">
                  <a:moveTo>
                    <a:pt x="1024610" y="0"/>
                  </a:moveTo>
                  <a:lnTo>
                    <a:pt x="1024610" y="170942"/>
                  </a:lnTo>
                  <a:lnTo>
                    <a:pt x="937432" y="175344"/>
                  </a:lnTo>
                  <a:cubicBezTo>
                    <a:pt x="506293" y="219129"/>
                    <a:pt x="169851" y="583240"/>
                    <a:pt x="169851" y="1025930"/>
                  </a:cubicBezTo>
                  <a:lnTo>
                    <a:pt x="0" y="1025930"/>
                  </a:lnTo>
                  <a:cubicBezTo>
                    <a:pt x="0" y="494701"/>
                    <a:pt x="403730" y="57769"/>
                    <a:pt x="921097" y="52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90086" y="2893395"/>
              <a:ext cx="1188000" cy="11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 rot="18900000" flipV="1">
              <a:off x="1914546" y="2385193"/>
              <a:ext cx="1024610" cy="1025930"/>
            </a:xfrm>
            <a:custGeom>
              <a:avLst/>
              <a:gdLst>
                <a:gd name="connsiteX0" fmla="*/ 1024610 w 1024610"/>
                <a:gd name="connsiteY0" fmla="*/ 0 h 1025930"/>
                <a:gd name="connsiteX1" fmla="*/ 1024610 w 1024610"/>
                <a:gd name="connsiteY1" fmla="*/ 170942 h 1025930"/>
                <a:gd name="connsiteX2" fmla="*/ 937432 w 1024610"/>
                <a:gd name="connsiteY2" fmla="*/ 175344 h 1025930"/>
                <a:gd name="connsiteX3" fmla="*/ 169851 w 1024610"/>
                <a:gd name="connsiteY3" fmla="*/ 1025930 h 1025930"/>
                <a:gd name="connsiteX4" fmla="*/ 0 w 1024610"/>
                <a:gd name="connsiteY4" fmla="*/ 1025930 h 1025930"/>
                <a:gd name="connsiteX5" fmla="*/ 921097 w 1024610"/>
                <a:gd name="connsiteY5" fmla="*/ 5227 h 102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610" h="1025930">
                  <a:moveTo>
                    <a:pt x="1024610" y="0"/>
                  </a:moveTo>
                  <a:lnTo>
                    <a:pt x="1024610" y="170942"/>
                  </a:lnTo>
                  <a:lnTo>
                    <a:pt x="937432" y="175344"/>
                  </a:lnTo>
                  <a:cubicBezTo>
                    <a:pt x="506293" y="219129"/>
                    <a:pt x="169851" y="583240"/>
                    <a:pt x="169851" y="1025930"/>
                  </a:cubicBezTo>
                  <a:lnTo>
                    <a:pt x="0" y="1025930"/>
                  </a:lnTo>
                  <a:cubicBezTo>
                    <a:pt x="0" y="494701"/>
                    <a:pt x="403730" y="57769"/>
                    <a:pt x="921097" y="52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 rot="2700000">
              <a:off x="3259173" y="2253976"/>
              <a:ext cx="1024610" cy="1025930"/>
            </a:xfrm>
            <a:custGeom>
              <a:avLst/>
              <a:gdLst>
                <a:gd name="connsiteX0" fmla="*/ 1024610 w 1024610"/>
                <a:gd name="connsiteY0" fmla="*/ 0 h 1025930"/>
                <a:gd name="connsiteX1" fmla="*/ 1024610 w 1024610"/>
                <a:gd name="connsiteY1" fmla="*/ 170942 h 1025930"/>
                <a:gd name="connsiteX2" fmla="*/ 937432 w 1024610"/>
                <a:gd name="connsiteY2" fmla="*/ 175344 h 1025930"/>
                <a:gd name="connsiteX3" fmla="*/ 169851 w 1024610"/>
                <a:gd name="connsiteY3" fmla="*/ 1025930 h 1025930"/>
                <a:gd name="connsiteX4" fmla="*/ 0 w 1024610"/>
                <a:gd name="connsiteY4" fmla="*/ 1025930 h 1025930"/>
                <a:gd name="connsiteX5" fmla="*/ 921097 w 1024610"/>
                <a:gd name="connsiteY5" fmla="*/ 5227 h 102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610" h="1025930">
                  <a:moveTo>
                    <a:pt x="1024610" y="0"/>
                  </a:moveTo>
                  <a:lnTo>
                    <a:pt x="1024610" y="170942"/>
                  </a:lnTo>
                  <a:lnTo>
                    <a:pt x="937432" y="175344"/>
                  </a:lnTo>
                  <a:cubicBezTo>
                    <a:pt x="506293" y="219129"/>
                    <a:pt x="169851" y="583240"/>
                    <a:pt x="169851" y="1025930"/>
                  </a:cubicBezTo>
                  <a:lnTo>
                    <a:pt x="0" y="1025930"/>
                  </a:lnTo>
                  <a:cubicBezTo>
                    <a:pt x="0" y="494701"/>
                    <a:pt x="403730" y="57769"/>
                    <a:pt x="921097" y="52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8900000" flipV="1">
              <a:off x="4603503" y="2391543"/>
              <a:ext cx="1024610" cy="1025930"/>
            </a:xfrm>
            <a:custGeom>
              <a:avLst/>
              <a:gdLst>
                <a:gd name="connsiteX0" fmla="*/ 1024610 w 1024610"/>
                <a:gd name="connsiteY0" fmla="*/ 0 h 1025930"/>
                <a:gd name="connsiteX1" fmla="*/ 1024610 w 1024610"/>
                <a:gd name="connsiteY1" fmla="*/ 170942 h 1025930"/>
                <a:gd name="connsiteX2" fmla="*/ 937432 w 1024610"/>
                <a:gd name="connsiteY2" fmla="*/ 175344 h 1025930"/>
                <a:gd name="connsiteX3" fmla="*/ 169851 w 1024610"/>
                <a:gd name="connsiteY3" fmla="*/ 1025930 h 1025930"/>
                <a:gd name="connsiteX4" fmla="*/ 0 w 1024610"/>
                <a:gd name="connsiteY4" fmla="*/ 1025930 h 1025930"/>
                <a:gd name="connsiteX5" fmla="*/ 921097 w 1024610"/>
                <a:gd name="connsiteY5" fmla="*/ 5227 h 102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610" h="1025930">
                  <a:moveTo>
                    <a:pt x="1024610" y="0"/>
                  </a:moveTo>
                  <a:lnTo>
                    <a:pt x="1024610" y="170942"/>
                  </a:lnTo>
                  <a:lnTo>
                    <a:pt x="937432" y="175344"/>
                  </a:lnTo>
                  <a:cubicBezTo>
                    <a:pt x="506293" y="219129"/>
                    <a:pt x="169851" y="583240"/>
                    <a:pt x="169851" y="1025930"/>
                  </a:cubicBezTo>
                  <a:lnTo>
                    <a:pt x="0" y="1025930"/>
                  </a:lnTo>
                  <a:cubicBezTo>
                    <a:pt x="0" y="494701"/>
                    <a:pt x="403730" y="57769"/>
                    <a:pt x="921097" y="522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2700000">
              <a:off x="5947707" y="2253976"/>
              <a:ext cx="1024610" cy="1025930"/>
            </a:xfrm>
            <a:custGeom>
              <a:avLst/>
              <a:gdLst>
                <a:gd name="connsiteX0" fmla="*/ 1024610 w 1024610"/>
                <a:gd name="connsiteY0" fmla="*/ 0 h 1025930"/>
                <a:gd name="connsiteX1" fmla="*/ 1024610 w 1024610"/>
                <a:gd name="connsiteY1" fmla="*/ 170942 h 1025930"/>
                <a:gd name="connsiteX2" fmla="*/ 937432 w 1024610"/>
                <a:gd name="connsiteY2" fmla="*/ 175344 h 1025930"/>
                <a:gd name="connsiteX3" fmla="*/ 169851 w 1024610"/>
                <a:gd name="connsiteY3" fmla="*/ 1025930 h 1025930"/>
                <a:gd name="connsiteX4" fmla="*/ 0 w 1024610"/>
                <a:gd name="connsiteY4" fmla="*/ 1025930 h 1025930"/>
                <a:gd name="connsiteX5" fmla="*/ 921097 w 1024610"/>
                <a:gd name="connsiteY5" fmla="*/ 5227 h 102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610" h="1025930">
                  <a:moveTo>
                    <a:pt x="1024610" y="0"/>
                  </a:moveTo>
                  <a:lnTo>
                    <a:pt x="1024610" y="170942"/>
                  </a:lnTo>
                  <a:lnTo>
                    <a:pt x="937432" y="175344"/>
                  </a:lnTo>
                  <a:cubicBezTo>
                    <a:pt x="506293" y="219129"/>
                    <a:pt x="169851" y="583240"/>
                    <a:pt x="169851" y="1025930"/>
                  </a:cubicBezTo>
                  <a:lnTo>
                    <a:pt x="0" y="1025930"/>
                  </a:lnTo>
                  <a:cubicBezTo>
                    <a:pt x="0" y="494701"/>
                    <a:pt x="403730" y="57769"/>
                    <a:pt x="921097" y="52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rot="18900000" flipV="1">
              <a:off x="7292037" y="2389956"/>
              <a:ext cx="1024610" cy="1025930"/>
            </a:xfrm>
            <a:custGeom>
              <a:avLst/>
              <a:gdLst>
                <a:gd name="connsiteX0" fmla="*/ 1024610 w 1024610"/>
                <a:gd name="connsiteY0" fmla="*/ 0 h 1025930"/>
                <a:gd name="connsiteX1" fmla="*/ 1024610 w 1024610"/>
                <a:gd name="connsiteY1" fmla="*/ 170942 h 1025930"/>
                <a:gd name="connsiteX2" fmla="*/ 937432 w 1024610"/>
                <a:gd name="connsiteY2" fmla="*/ 175344 h 1025930"/>
                <a:gd name="connsiteX3" fmla="*/ 169851 w 1024610"/>
                <a:gd name="connsiteY3" fmla="*/ 1025930 h 1025930"/>
                <a:gd name="connsiteX4" fmla="*/ 0 w 1024610"/>
                <a:gd name="connsiteY4" fmla="*/ 1025930 h 1025930"/>
                <a:gd name="connsiteX5" fmla="*/ 921097 w 1024610"/>
                <a:gd name="connsiteY5" fmla="*/ 5227 h 102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4610" h="1025930">
                  <a:moveTo>
                    <a:pt x="1024610" y="0"/>
                  </a:moveTo>
                  <a:lnTo>
                    <a:pt x="1024610" y="170942"/>
                  </a:lnTo>
                  <a:lnTo>
                    <a:pt x="937432" y="175344"/>
                  </a:lnTo>
                  <a:cubicBezTo>
                    <a:pt x="506293" y="219129"/>
                    <a:pt x="169851" y="583240"/>
                    <a:pt x="169851" y="1025930"/>
                  </a:cubicBezTo>
                  <a:lnTo>
                    <a:pt x="0" y="1025930"/>
                  </a:lnTo>
                  <a:cubicBezTo>
                    <a:pt x="0" y="494701"/>
                    <a:pt x="403730" y="57769"/>
                    <a:pt x="921097" y="522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9110" y="1445762"/>
              <a:ext cx="1475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kern="0" spc="-15" dirty="0" smtClean="0">
                  <a:solidFill>
                    <a:srgbClr val="0070C0"/>
                  </a:solidFill>
                </a:rPr>
                <a:t>ПОДПИСАНИЕ</a:t>
              </a:r>
              <a:endParaRPr lang="en-US" sz="1400" kern="0" spc="-15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100" kern="0" spc="-15" dirty="0" smtClean="0"/>
                <a:t>СОГЛАШЕНИЯ О НАМЕРЕНИЯХ</a:t>
              </a:r>
              <a:endParaRPr lang="ru-RU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33762" y="1445762"/>
              <a:ext cx="147543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kern="0" dirty="0" smtClean="0">
                  <a:solidFill>
                    <a:srgbClr val="0070C0"/>
                  </a:solidFill>
                </a:rPr>
                <a:t>УТВЕРЖДЕНИЕ</a:t>
              </a:r>
              <a:endParaRPr lang="en-US" sz="1400" kern="0" spc="-15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100" kern="0" spc="-15" dirty="0" smtClean="0"/>
                <a:t>БИЗНЕС-ПЛАНА ЛОКАЛИЗАЦИИ ПРОИЗВОДСТВА</a:t>
              </a:r>
              <a:endParaRPr lang="ru-RU" sz="11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23906" y="1445762"/>
              <a:ext cx="1475432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kern="0" dirty="0" smtClean="0">
                  <a:solidFill>
                    <a:srgbClr val="0070C0"/>
                  </a:solidFill>
                </a:rPr>
                <a:t>ЗАПУСК</a:t>
              </a:r>
              <a:endParaRPr lang="en-US" sz="1400" kern="0" spc="-15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100" kern="0" spc="-15" dirty="0" smtClean="0"/>
                <a:t>ПРОИЗВОДСТВА ТЕПЛООБМЕННОГО ОБОРУДОВАНИЯ</a:t>
              </a:r>
              <a:endParaRPr lang="ru-RU" sz="11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248" y="2568210"/>
              <a:ext cx="1449952" cy="1262562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Июнь 2016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39470" y="2563960"/>
              <a:ext cx="1449952" cy="135825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Октябрь 2016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37107" y="2568210"/>
              <a:ext cx="1449952" cy="1226365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31 Мая 2017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06941" y="2092093"/>
              <a:ext cx="1449952" cy="102977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Июль - Декабрь 2016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98196" y="2131695"/>
              <a:ext cx="1449952" cy="101314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Ноябрь 2016 - Май 2017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95930" y="1890746"/>
              <a:ext cx="1449952" cy="1254094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bg1"/>
                  </a:solidFill>
                </a:rPr>
                <a:t>Декабрь 2017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41120" y="3527572"/>
              <a:ext cx="2133600" cy="815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kern="0" spc="-15" dirty="0" smtClean="0">
                  <a:solidFill>
                    <a:srgbClr val="0070C0"/>
                  </a:solidFill>
                </a:rPr>
                <a:t>ОБОСНОВАНИЕ</a:t>
              </a:r>
              <a:endParaRPr lang="en-US" sz="1400" kern="0" spc="-15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100" kern="0" spc="-15" dirty="0" smtClean="0"/>
                <a:t>ЦЕЛЕСООБРАЗНОСТИ</a:t>
              </a:r>
              <a:br>
                <a:rPr lang="ru-RU" sz="1100" kern="0" spc="-15" dirty="0" smtClean="0"/>
              </a:br>
              <a:r>
                <a:rPr lang="ru-RU" sz="1100" kern="0" spc="-15" dirty="0" smtClean="0"/>
                <a:t>СОЗДАНИЯ СП</a:t>
              </a:r>
            </a:p>
            <a:p>
              <a:pPr algn="ctr"/>
              <a:r>
                <a:rPr lang="en-US" sz="1100" kern="0" spc="-15" dirty="0" smtClean="0"/>
                <a:t>LINDE AG &amp; </a:t>
              </a:r>
              <a:r>
                <a:rPr lang="ru-RU" sz="1100" kern="0" spc="-15" dirty="0" smtClean="0"/>
                <a:t>СИЛОВЫЕ МАШИНЫ</a:t>
              </a:r>
              <a:endParaRPr lang="ru-RU" sz="11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56372" y="3527572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kern="0" spc="-15" dirty="0" smtClean="0">
                  <a:solidFill>
                    <a:srgbClr val="0070C0"/>
                  </a:solidFill>
                </a:rPr>
                <a:t>ОРГАНИЗАЦИЯ</a:t>
              </a:r>
              <a:endParaRPr lang="en-US" sz="1400" kern="0" spc="-15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100" kern="0" spc="-15" dirty="0" smtClean="0"/>
                <a:t>СП НА ПЛОЩАДКАХ</a:t>
              </a:r>
            </a:p>
            <a:p>
              <a:pPr algn="ctr"/>
              <a:r>
                <a:rPr lang="ru-RU" sz="1100" kern="0" spc="-15" dirty="0" smtClean="0"/>
                <a:t>г. САНКТ-ПЕТЕРБУРГА</a:t>
              </a:r>
              <a:endParaRPr lang="ru-RU" sz="11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37542" y="3527572"/>
              <a:ext cx="2133600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kern="0" spc="-15" dirty="0" smtClean="0">
                  <a:solidFill>
                    <a:srgbClr val="0070C0"/>
                  </a:solidFill>
                </a:rPr>
                <a:t>ПЕРВЫЙ</a:t>
              </a:r>
              <a:br>
                <a:rPr lang="ru-RU" sz="1400" kern="0" spc="-15" dirty="0" smtClean="0">
                  <a:solidFill>
                    <a:srgbClr val="0070C0"/>
                  </a:solidFill>
                </a:rPr>
              </a:br>
              <a:r>
                <a:rPr lang="ru-RU" sz="1400" kern="0" spc="-15" dirty="0" smtClean="0">
                  <a:solidFill>
                    <a:srgbClr val="0070C0"/>
                  </a:solidFill>
                </a:rPr>
                <a:t>ТЕПЛООБМЕННИК</a:t>
              </a:r>
              <a:endParaRPr lang="en-US" sz="1400" kern="0" spc="-15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100" kern="0" spc="-15" dirty="0" smtClean="0"/>
                <a:t>2017</a:t>
              </a:r>
              <a:r>
                <a:rPr lang="en-US" sz="1100" kern="0" spc="-15" dirty="0" smtClean="0"/>
                <a:t> </a:t>
              </a:r>
              <a:r>
                <a:rPr lang="ru-RU" sz="1100" kern="0" spc="-15" dirty="0" smtClean="0"/>
                <a:t>ГОД</a:t>
              </a:r>
              <a:endParaRPr lang="ru-RU" sz="1100" dirty="0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774" r="26990" b="748"/>
            <a:stretch>
              <a:fillRect/>
            </a:stretch>
          </p:blipFill>
          <p:spPr>
            <a:xfrm>
              <a:off x="488700" y="2899288"/>
              <a:ext cx="1188000" cy="1188000"/>
            </a:xfrm>
            <a:custGeom>
              <a:avLst/>
              <a:gdLst>
                <a:gd name="connsiteX0" fmla="*/ 594000 w 1188000"/>
                <a:gd name="connsiteY0" fmla="*/ 0 h 1188000"/>
                <a:gd name="connsiteX1" fmla="*/ 1188000 w 1188000"/>
                <a:gd name="connsiteY1" fmla="*/ 594000 h 1188000"/>
                <a:gd name="connsiteX2" fmla="*/ 594000 w 1188000"/>
                <a:gd name="connsiteY2" fmla="*/ 1188000 h 1188000"/>
                <a:gd name="connsiteX3" fmla="*/ 0 w 1188000"/>
                <a:gd name="connsiteY3" fmla="*/ 594000 h 1188000"/>
                <a:gd name="connsiteX4" fmla="*/ 594000 w 1188000"/>
                <a:gd name="connsiteY4" fmla="*/ 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0" h="1188000">
                  <a:moveTo>
                    <a:pt x="594000" y="0"/>
                  </a:moveTo>
                  <a:cubicBezTo>
                    <a:pt x="922057" y="0"/>
                    <a:pt x="1188000" y="265943"/>
                    <a:pt x="1188000" y="594000"/>
                  </a:cubicBezTo>
                  <a:cubicBezTo>
                    <a:pt x="1188000" y="922057"/>
                    <a:pt x="922057" y="1188000"/>
                    <a:pt x="594000" y="1188000"/>
                  </a:cubicBezTo>
                  <a:cubicBezTo>
                    <a:pt x="265943" y="1188000"/>
                    <a:pt x="0" y="922057"/>
                    <a:pt x="0" y="594000"/>
                  </a:cubicBezTo>
                  <a:cubicBezTo>
                    <a:pt x="0" y="265943"/>
                    <a:pt x="265943" y="0"/>
                    <a:pt x="594000" y="0"/>
                  </a:cubicBezTo>
                  <a:close/>
                </a:path>
              </a:pathLst>
            </a:cu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40" t="577" r="16556" b="2771"/>
            <a:stretch>
              <a:fillRect/>
            </a:stretch>
          </p:blipFill>
          <p:spPr>
            <a:xfrm flipH="1">
              <a:off x="1834587" y="1599651"/>
              <a:ext cx="1188000" cy="1188000"/>
            </a:xfrm>
            <a:custGeom>
              <a:avLst/>
              <a:gdLst>
                <a:gd name="connsiteX0" fmla="*/ 594000 w 1188000"/>
                <a:gd name="connsiteY0" fmla="*/ 0 h 1188000"/>
                <a:gd name="connsiteX1" fmla="*/ 0 w 1188000"/>
                <a:gd name="connsiteY1" fmla="*/ 594000 h 1188000"/>
                <a:gd name="connsiteX2" fmla="*/ 594000 w 1188000"/>
                <a:gd name="connsiteY2" fmla="*/ 1188000 h 1188000"/>
                <a:gd name="connsiteX3" fmla="*/ 1188000 w 1188000"/>
                <a:gd name="connsiteY3" fmla="*/ 594000 h 1188000"/>
                <a:gd name="connsiteX4" fmla="*/ 594000 w 1188000"/>
                <a:gd name="connsiteY4" fmla="*/ 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0" h="1188000">
                  <a:moveTo>
                    <a:pt x="594000" y="0"/>
                  </a:moveTo>
                  <a:cubicBezTo>
                    <a:pt x="265943" y="0"/>
                    <a:pt x="0" y="265943"/>
                    <a:pt x="0" y="594000"/>
                  </a:cubicBezTo>
                  <a:cubicBezTo>
                    <a:pt x="0" y="922057"/>
                    <a:pt x="265943" y="1188000"/>
                    <a:pt x="594000" y="1188000"/>
                  </a:cubicBezTo>
                  <a:cubicBezTo>
                    <a:pt x="922057" y="1188000"/>
                    <a:pt x="1188000" y="922057"/>
                    <a:pt x="1188000" y="594000"/>
                  </a:cubicBezTo>
                  <a:cubicBezTo>
                    <a:pt x="1188000" y="265943"/>
                    <a:pt x="922057" y="0"/>
                    <a:pt x="594000" y="0"/>
                  </a:cubicBezTo>
                  <a:close/>
                </a:path>
              </a:pathLst>
            </a:cu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7" t="450" r="21568"/>
            <a:stretch>
              <a:fillRect/>
            </a:stretch>
          </p:blipFill>
          <p:spPr>
            <a:xfrm>
              <a:off x="3179214" y="2877448"/>
              <a:ext cx="1188000" cy="1188000"/>
            </a:xfrm>
            <a:custGeom>
              <a:avLst/>
              <a:gdLst>
                <a:gd name="connsiteX0" fmla="*/ 594000 w 1188000"/>
                <a:gd name="connsiteY0" fmla="*/ 0 h 1188000"/>
                <a:gd name="connsiteX1" fmla="*/ 1188000 w 1188000"/>
                <a:gd name="connsiteY1" fmla="*/ 594000 h 1188000"/>
                <a:gd name="connsiteX2" fmla="*/ 594000 w 1188000"/>
                <a:gd name="connsiteY2" fmla="*/ 1188000 h 1188000"/>
                <a:gd name="connsiteX3" fmla="*/ 0 w 1188000"/>
                <a:gd name="connsiteY3" fmla="*/ 594000 h 1188000"/>
                <a:gd name="connsiteX4" fmla="*/ 594000 w 1188000"/>
                <a:gd name="connsiteY4" fmla="*/ 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0" h="1188000">
                  <a:moveTo>
                    <a:pt x="594000" y="0"/>
                  </a:moveTo>
                  <a:cubicBezTo>
                    <a:pt x="922057" y="0"/>
                    <a:pt x="1188000" y="265943"/>
                    <a:pt x="1188000" y="594000"/>
                  </a:cubicBezTo>
                  <a:cubicBezTo>
                    <a:pt x="1188000" y="922057"/>
                    <a:pt x="922057" y="1188000"/>
                    <a:pt x="594000" y="1188000"/>
                  </a:cubicBezTo>
                  <a:cubicBezTo>
                    <a:pt x="265943" y="1188000"/>
                    <a:pt x="0" y="922057"/>
                    <a:pt x="0" y="594000"/>
                  </a:cubicBezTo>
                  <a:cubicBezTo>
                    <a:pt x="0" y="265943"/>
                    <a:pt x="265943" y="0"/>
                    <a:pt x="594000" y="0"/>
                  </a:cubicBezTo>
                  <a:close/>
                </a:path>
              </a:pathLst>
            </a:custGeom>
          </p:spPr>
        </p:pic>
        <p:sp>
          <p:nvSpPr>
            <p:cNvPr id="64" name="Овал 63"/>
            <p:cNvSpPr/>
            <p:nvPr/>
          </p:nvSpPr>
          <p:spPr>
            <a:xfrm flipV="1">
              <a:off x="3178620" y="2881938"/>
              <a:ext cx="1188000" cy="1188000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flipV="1">
              <a:off x="1829720" y="1597037"/>
              <a:ext cx="1188000" cy="1188000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flipV="1">
              <a:off x="492777" y="2893397"/>
              <a:ext cx="1188000" cy="1188000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flipV="1">
              <a:off x="4527928" y="1606367"/>
              <a:ext cx="1188000" cy="1188000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50" t="28148" r="13807"/>
            <a:stretch>
              <a:fillRect/>
            </a:stretch>
          </p:blipFill>
          <p:spPr>
            <a:xfrm>
              <a:off x="5867748" y="2877448"/>
              <a:ext cx="1188000" cy="1188000"/>
            </a:xfrm>
            <a:custGeom>
              <a:avLst/>
              <a:gdLst>
                <a:gd name="connsiteX0" fmla="*/ 594000 w 1188000"/>
                <a:gd name="connsiteY0" fmla="*/ 0 h 1188000"/>
                <a:gd name="connsiteX1" fmla="*/ 1188000 w 1188000"/>
                <a:gd name="connsiteY1" fmla="*/ 594000 h 1188000"/>
                <a:gd name="connsiteX2" fmla="*/ 594000 w 1188000"/>
                <a:gd name="connsiteY2" fmla="*/ 1188000 h 1188000"/>
                <a:gd name="connsiteX3" fmla="*/ 0 w 1188000"/>
                <a:gd name="connsiteY3" fmla="*/ 594000 h 1188000"/>
                <a:gd name="connsiteX4" fmla="*/ 594000 w 1188000"/>
                <a:gd name="connsiteY4" fmla="*/ 0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000" h="1188000">
                  <a:moveTo>
                    <a:pt x="594000" y="0"/>
                  </a:moveTo>
                  <a:cubicBezTo>
                    <a:pt x="922057" y="0"/>
                    <a:pt x="1188000" y="265943"/>
                    <a:pt x="1188000" y="594000"/>
                  </a:cubicBezTo>
                  <a:cubicBezTo>
                    <a:pt x="1188000" y="922057"/>
                    <a:pt x="922057" y="1188000"/>
                    <a:pt x="594000" y="1188000"/>
                  </a:cubicBezTo>
                  <a:cubicBezTo>
                    <a:pt x="265943" y="1188000"/>
                    <a:pt x="0" y="922057"/>
                    <a:pt x="0" y="594000"/>
                  </a:cubicBezTo>
                  <a:cubicBezTo>
                    <a:pt x="0" y="265943"/>
                    <a:pt x="265943" y="0"/>
                    <a:pt x="594000" y="0"/>
                  </a:cubicBezTo>
                  <a:close/>
                </a:path>
              </a:pathLst>
            </a:custGeom>
          </p:spPr>
        </p:pic>
        <p:sp>
          <p:nvSpPr>
            <p:cNvPr id="77" name="Овал 76"/>
            <p:cNvSpPr/>
            <p:nvPr/>
          </p:nvSpPr>
          <p:spPr>
            <a:xfrm flipV="1">
              <a:off x="5867417" y="2879557"/>
              <a:ext cx="1188000" cy="1188000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flipV="1">
              <a:off x="7211874" y="1606367"/>
              <a:ext cx="1188000" cy="1188000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4195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3" t="1715" r="5331" b="1396"/>
          <a:stretch>
            <a:fillRect/>
          </a:stretch>
        </p:blipFill>
        <p:spPr>
          <a:xfrm>
            <a:off x="7343692" y="1577710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0" t="3106" r="4620" b="36197"/>
          <a:stretch>
            <a:fillRect/>
          </a:stretch>
        </p:blipFill>
        <p:spPr>
          <a:xfrm>
            <a:off x="6003107" y="2850982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96" r="33810" b="270"/>
          <a:stretch/>
        </p:blipFill>
        <p:spPr>
          <a:xfrm flipH="1">
            <a:off x="4662647" y="1577710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0 w 1188000"/>
              <a:gd name="connsiteY1" fmla="*/ 594000 h 1188000"/>
              <a:gd name="connsiteX2" fmla="*/ 594000 w 1188000"/>
              <a:gd name="connsiteY2" fmla="*/ 1188000 h 1188000"/>
              <a:gd name="connsiteX3" fmla="*/ 118800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265943" y="0"/>
                  <a:pt x="0" y="265943"/>
                  <a:pt x="0" y="594000"/>
                </a:cubicBezTo>
                <a:cubicBezTo>
                  <a:pt x="0" y="922057"/>
                  <a:pt x="265943" y="1188000"/>
                  <a:pt x="594000" y="1188000"/>
                </a:cubicBezTo>
                <a:cubicBezTo>
                  <a:pt x="922057" y="1188000"/>
                  <a:pt x="1188000" y="922057"/>
                  <a:pt x="1188000" y="594000"/>
                </a:cubicBezTo>
                <a:cubicBezTo>
                  <a:pt x="1188000" y="265943"/>
                  <a:pt x="922057" y="0"/>
                  <a:pt x="594000" y="0"/>
                </a:cubicBezTo>
                <a:close/>
              </a:path>
            </a:pathLst>
          </a:cu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4665" r="6203" b="4422"/>
          <a:stretch>
            <a:fillRect/>
          </a:stretch>
        </p:blipFill>
        <p:spPr>
          <a:xfrm flipH="1">
            <a:off x="3314080" y="2853005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658" r="21230" b="1899"/>
          <a:stretch/>
        </p:blipFill>
        <p:spPr>
          <a:xfrm>
            <a:off x="1962177" y="1567153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 smtClean="0"/>
              <a:t>Применение хладостойкой стали типа </a:t>
            </a:r>
            <a:r>
              <a:rPr lang="en-US" sz="2000" b="1" dirty="0" smtClean="0"/>
              <a:t>NI9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производства ПАО «Северсталь»</a:t>
            </a:r>
            <a:endParaRPr lang="ru-RU" sz="2000" b="1" dirty="0">
              <a:ea typeface="Arial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rot="2700000">
            <a:off x="705131" y="2220880"/>
            <a:ext cx="1024610" cy="1025930"/>
          </a:xfrm>
          <a:custGeom>
            <a:avLst/>
            <a:gdLst>
              <a:gd name="connsiteX0" fmla="*/ 1024610 w 1024610"/>
              <a:gd name="connsiteY0" fmla="*/ 0 h 1025930"/>
              <a:gd name="connsiteX1" fmla="*/ 1024610 w 1024610"/>
              <a:gd name="connsiteY1" fmla="*/ 170942 h 1025930"/>
              <a:gd name="connsiteX2" fmla="*/ 937432 w 1024610"/>
              <a:gd name="connsiteY2" fmla="*/ 175344 h 1025930"/>
              <a:gd name="connsiteX3" fmla="*/ 169851 w 1024610"/>
              <a:gd name="connsiteY3" fmla="*/ 1025930 h 1025930"/>
              <a:gd name="connsiteX4" fmla="*/ 0 w 1024610"/>
              <a:gd name="connsiteY4" fmla="*/ 1025930 h 1025930"/>
              <a:gd name="connsiteX5" fmla="*/ 921097 w 1024610"/>
              <a:gd name="connsiteY5" fmla="*/ 5227 h 10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610" h="1025930">
                <a:moveTo>
                  <a:pt x="1024610" y="0"/>
                </a:moveTo>
                <a:lnTo>
                  <a:pt x="1024610" y="170942"/>
                </a:lnTo>
                <a:lnTo>
                  <a:pt x="937432" y="175344"/>
                </a:lnTo>
                <a:cubicBezTo>
                  <a:pt x="506293" y="219129"/>
                  <a:pt x="169851" y="583240"/>
                  <a:pt x="169851" y="1025930"/>
                </a:cubicBezTo>
                <a:lnTo>
                  <a:pt x="0" y="1025930"/>
                </a:lnTo>
                <a:cubicBezTo>
                  <a:pt x="0" y="494701"/>
                  <a:pt x="403730" y="57769"/>
                  <a:pt x="921097" y="52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3436" y="2864820"/>
            <a:ext cx="1188000" cy="1188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900000" flipV="1">
            <a:off x="2047896" y="2356618"/>
            <a:ext cx="1024610" cy="1025930"/>
          </a:xfrm>
          <a:custGeom>
            <a:avLst/>
            <a:gdLst>
              <a:gd name="connsiteX0" fmla="*/ 1024610 w 1024610"/>
              <a:gd name="connsiteY0" fmla="*/ 0 h 1025930"/>
              <a:gd name="connsiteX1" fmla="*/ 1024610 w 1024610"/>
              <a:gd name="connsiteY1" fmla="*/ 170942 h 1025930"/>
              <a:gd name="connsiteX2" fmla="*/ 937432 w 1024610"/>
              <a:gd name="connsiteY2" fmla="*/ 175344 h 1025930"/>
              <a:gd name="connsiteX3" fmla="*/ 169851 w 1024610"/>
              <a:gd name="connsiteY3" fmla="*/ 1025930 h 1025930"/>
              <a:gd name="connsiteX4" fmla="*/ 0 w 1024610"/>
              <a:gd name="connsiteY4" fmla="*/ 1025930 h 1025930"/>
              <a:gd name="connsiteX5" fmla="*/ 921097 w 1024610"/>
              <a:gd name="connsiteY5" fmla="*/ 5227 h 10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610" h="1025930">
                <a:moveTo>
                  <a:pt x="1024610" y="0"/>
                </a:moveTo>
                <a:lnTo>
                  <a:pt x="1024610" y="170942"/>
                </a:lnTo>
                <a:lnTo>
                  <a:pt x="937432" y="175344"/>
                </a:lnTo>
                <a:cubicBezTo>
                  <a:pt x="506293" y="219129"/>
                  <a:pt x="169851" y="583240"/>
                  <a:pt x="169851" y="1025930"/>
                </a:cubicBezTo>
                <a:lnTo>
                  <a:pt x="0" y="1025930"/>
                </a:lnTo>
                <a:cubicBezTo>
                  <a:pt x="0" y="494701"/>
                  <a:pt x="403730" y="57769"/>
                  <a:pt x="921097" y="52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2700000">
            <a:off x="3392523" y="2225401"/>
            <a:ext cx="1024610" cy="1025930"/>
          </a:xfrm>
          <a:custGeom>
            <a:avLst/>
            <a:gdLst>
              <a:gd name="connsiteX0" fmla="*/ 1024610 w 1024610"/>
              <a:gd name="connsiteY0" fmla="*/ 0 h 1025930"/>
              <a:gd name="connsiteX1" fmla="*/ 1024610 w 1024610"/>
              <a:gd name="connsiteY1" fmla="*/ 170942 h 1025930"/>
              <a:gd name="connsiteX2" fmla="*/ 937432 w 1024610"/>
              <a:gd name="connsiteY2" fmla="*/ 175344 h 1025930"/>
              <a:gd name="connsiteX3" fmla="*/ 169851 w 1024610"/>
              <a:gd name="connsiteY3" fmla="*/ 1025930 h 1025930"/>
              <a:gd name="connsiteX4" fmla="*/ 0 w 1024610"/>
              <a:gd name="connsiteY4" fmla="*/ 1025930 h 1025930"/>
              <a:gd name="connsiteX5" fmla="*/ 921097 w 1024610"/>
              <a:gd name="connsiteY5" fmla="*/ 5227 h 10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610" h="1025930">
                <a:moveTo>
                  <a:pt x="1024610" y="0"/>
                </a:moveTo>
                <a:lnTo>
                  <a:pt x="1024610" y="170942"/>
                </a:lnTo>
                <a:lnTo>
                  <a:pt x="937432" y="175344"/>
                </a:lnTo>
                <a:cubicBezTo>
                  <a:pt x="506293" y="219129"/>
                  <a:pt x="169851" y="583240"/>
                  <a:pt x="169851" y="1025930"/>
                </a:cubicBezTo>
                <a:lnTo>
                  <a:pt x="0" y="1025930"/>
                </a:lnTo>
                <a:cubicBezTo>
                  <a:pt x="0" y="494701"/>
                  <a:pt x="403730" y="57769"/>
                  <a:pt x="921097" y="52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8900000" flipV="1">
            <a:off x="4736853" y="2362968"/>
            <a:ext cx="1024610" cy="1025930"/>
          </a:xfrm>
          <a:custGeom>
            <a:avLst/>
            <a:gdLst>
              <a:gd name="connsiteX0" fmla="*/ 1024610 w 1024610"/>
              <a:gd name="connsiteY0" fmla="*/ 0 h 1025930"/>
              <a:gd name="connsiteX1" fmla="*/ 1024610 w 1024610"/>
              <a:gd name="connsiteY1" fmla="*/ 170942 h 1025930"/>
              <a:gd name="connsiteX2" fmla="*/ 937432 w 1024610"/>
              <a:gd name="connsiteY2" fmla="*/ 175344 h 1025930"/>
              <a:gd name="connsiteX3" fmla="*/ 169851 w 1024610"/>
              <a:gd name="connsiteY3" fmla="*/ 1025930 h 1025930"/>
              <a:gd name="connsiteX4" fmla="*/ 0 w 1024610"/>
              <a:gd name="connsiteY4" fmla="*/ 1025930 h 1025930"/>
              <a:gd name="connsiteX5" fmla="*/ 921097 w 1024610"/>
              <a:gd name="connsiteY5" fmla="*/ 5227 h 10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610" h="1025930">
                <a:moveTo>
                  <a:pt x="1024610" y="0"/>
                </a:moveTo>
                <a:lnTo>
                  <a:pt x="1024610" y="170942"/>
                </a:lnTo>
                <a:lnTo>
                  <a:pt x="937432" y="175344"/>
                </a:lnTo>
                <a:cubicBezTo>
                  <a:pt x="506293" y="219129"/>
                  <a:pt x="169851" y="583240"/>
                  <a:pt x="169851" y="1025930"/>
                </a:cubicBezTo>
                <a:lnTo>
                  <a:pt x="0" y="1025930"/>
                </a:lnTo>
                <a:cubicBezTo>
                  <a:pt x="0" y="494701"/>
                  <a:pt x="403730" y="57769"/>
                  <a:pt x="921097" y="52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2700000">
            <a:off x="6081057" y="2225401"/>
            <a:ext cx="1024610" cy="1025930"/>
          </a:xfrm>
          <a:custGeom>
            <a:avLst/>
            <a:gdLst>
              <a:gd name="connsiteX0" fmla="*/ 1024610 w 1024610"/>
              <a:gd name="connsiteY0" fmla="*/ 0 h 1025930"/>
              <a:gd name="connsiteX1" fmla="*/ 1024610 w 1024610"/>
              <a:gd name="connsiteY1" fmla="*/ 170942 h 1025930"/>
              <a:gd name="connsiteX2" fmla="*/ 937432 w 1024610"/>
              <a:gd name="connsiteY2" fmla="*/ 175344 h 1025930"/>
              <a:gd name="connsiteX3" fmla="*/ 169851 w 1024610"/>
              <a:gd name="connsiteY3" fmla="*/ 1025930 h 1025930"/>
              <a:gd name="connsiteX4" fmla="*/ 0 w 1024610"/>
              <a:gd name="connsiteY4" fmla="*/ 1025930 h 1025930"/>
              <a:gd name="connsiteX5" fmla="*/ 921097 w 1024610"/>
              <a:gd name="connsiteY5" fmla="*/ 5227 h 10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610" h="1025930">
                <a:moveTo>
                  <a:pt x="1024610" y="0"/>
                </a:moveTo>
                <a:lnTo>
                  <a:pt x="1024610" y="170942"/>
                </a:lnTo>
                <a:lnTo>
                  <a:pt x="937432" y="175344"/>
                </a:lnTo>
                <a:cubicBezTo>
                  <a:pt x="506293" y="219129"/>
                  <a:pt x="169851" y="583240"/>
                  <a:pt x="169851" y="1025930"/>
                </a:cubicBezTo>
                <a:lnTo>
                  <a:pt x="0" y="1025930"/>
                </a:lnTo>
                <a:cubicBezTo>
                  <a:pt x="0" y="494701"/>
                  <a:pt x="403730" y="57769"/>
                  <a:pt x="921097" y="52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 rot="18900000" flipV="1">
            <a:off x="7425387" y="2361381"/>
            <a:ext cx="1024610" cy="1025930"/>
          </a:xfrm>
          <a:custGeom>
            <a:avLst/>
            <a:gdLst>
              <a:gd name="connsiteX0" fmla="*/ 1024610 w 1024610"/>
              <a:gd name="connsiteY0" fmla="*/ 0 h 1025930"/>
              <a:gd name="connsiteX1" fmla="*/ 1024610 w 1024610"/>
              <a:gd name="connsiteY1" fmla="*/ 170942 h 1025930"/>
              <a:gd name="connsiteX2" fmla="*/ 937432 w 1024610"/>
              <a:gd name="connsiteY2" fmla="*/ 175344 h 1025930"/>
              <a:gd name="connsiteX3" fmla="*/ 169851 w 1024610"/>
              <a:gd name="connsiteY3" fmla="*/ 1025930 h 1025930"/>
              <a:gd name="connsiteX4" fmla="*/ 0 w 1024610"/>
              <a:gd name="connsiteY4" fmla="*/ 1025930 h 1025930"/>
              <a:gd name="connsiteX5" fmla="*/ 921097 w 1024610"/>
              <a:gd name="connsiteY5" fmla="*/ 5227 h 102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610" h="1025930">
                <a:moveTo>
                  <a:pt x="1024610" y="0"/>
                </a:moveTo>
                <a:lnTo>
                  <a:pt x="1024610" y="170942"/>
                </a:lnTo>
                <a:lnTo>
                  <a:pt x="937432" y="175344"/>
                </a:lnTo>
                <a:cubicBezTo>
                  <a:pt x="506293" y="219129"/>
                  <a:pt x="169851" y="583240"/>
                  <a:pt x="169851" y="1025930"/>
                </a:cubicBezTo>
                <a:lnTo>
                  <a:pt x="0" y="1025930"/>
                </a:lnTo>
                <a:cubicBezTo>
                  <a:pt x="0" y="494701"/>
                  <a:pt x="403730" y="57769"/>
                  <a:pt x="921097" y="52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2460" y="1417187"/>
            <a:ext cx="1475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spc="-15" dirty="0" smtClean="0">
                <a:solidFill>
                  <a:srgbClr val="0070C0"/>
                </a:solidFill>
              </a:rPr>
              <a:t>ПОДПИСАНА</a:t>
            </a:r>
            <a:endParaRPr lang="en-US" sz="1400" kern="0" spc="-15" dirty="0" smtClean="0">
              <a:solidFill>
                <a:srgbClr val="0070C0"/>
              </a:solidFill>
            </a:endParaRPr>
          </a:p>
          <a:p>
            <a:pPr algn="ctr"/>
            <a:r>
              <a:rPr lang="ru-RU" sz="1000" kern="0" spc="-15" dirty="0" smtClean="0"/>
              <a:t>ДОРОЖНАЯ КАРТА ВЫПУСКА СТАЛЕЙ </a:t>
            </a:r>
            <a:br>
              <a:rPr lang="ru-RU" sz="1000" kern="0" spc="-15" dirty="0" smtClean="0"/>
            </a:br>
            <a:r>
              <a:rPr lang="ru-RU" sz="1000" b="1" kern="0" spc="-15" dirty="0" smtClean="0"/>
              <a:t>ПО СТАНДАРТАМ </a:t>
            </a:r>
            <a:r>
              <a:rPr lang="en-US" sz="1000" b="1" kern="0" spc="-15" dirty="0" smtClean="0"/>
              <a:t>ASTM</a:t>
            </a:r>
            <a:r>
              <a:rPr lang="ru-RU" sz="1000" b="1" kern="0" spc="-15" dirty="0" smtClean="0"/>
              <a:t> </a:t>
            </a:r>
            <a:endParaRPr lang="ru-RU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167112" y="1417187"/>
            <a:ext cx="1475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dirty="0" smtClean="0">
                <a:solidFill>
                  <a:srgbClr val="0070C0"/>
                </a:solidFill>
              </a:rPr>
              <a:t>ПОДГОТОВЛЕН</a:t>
            </a:r>
            <a:endParaRPr lang="en-US" sz="1400" kern="0" spc="-15" dirty="0" smtClean="0">
              <a:solidFill>
                <a:srgbClr val="0070C0"/>
              </a:solidFill>
            </a:endParaRPr>
          </a:p>
          <a:p>
            <a:pPr algn="ctr"/>
            <a:r>
              <a:rPr lang="ru-RU" sz="1000" kern="0" spc="-15" dirty="0" smtClean="0"/>
              <a:t>ВЫПУСК ОПЫТНО-ПРОМЫШЛЕННОЙ ПАРТИИ ПРОКАТА</a:t>
            </a:r>
            <a:endParaRPr lang="ru-RU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5857256" y="1417187"/>
            <a:ext cx="1490672" cy="76944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400" kern="0" spc="-15" dirty="0" smtClean="0">
                <a:solidFill>
                  <a:srgbClr val="0070C0"/>
                </a:solidFill>
              </a:rPr>
              <a:t>ПОЛУЧЕН</a:t>
            </a:r>
            <a:endParaRPr lang="en-US" sz="1400" kern="0" spc="-15" dirty="0" smtClean="0">
              <a:solidFill>
                <a:srgbClr val="0070C0"/>
              </a:solidFill>
            </a:endParaRPr>
          </a:p>
          <a:p>
            <a:pPr algn="ctr"/>
            <a:r>
              <a:rPr lang="ru-RU" sz="1000" dirty="0" smtClean="0"/>
              <a:t>СЕРТИФИКАТ СООТВЕТСТВИЯ</a:t>
            </a:r>
            <a:r>
              <a:rPr lang="en-US" sz="1000" kern="0" spc="-15" dirty="0"/>
              <a:t/>
            </a:r>
            <a:br>
              <a:rPr lang="en-US" sz="1000" kern="0" spc="-15" dirty="0"/>
            </a:br>
            <a:r>
              <a:rPr lang="ru-RU" sz="1000" b="1" kern="0" spc="-15" dirty="0"/>
              <a:t>ПО </a:t>
            </a:r>
            <a:r>
              <a:rPr lang="ru-RU" sz="1000" b="1" kern="0" spc="-15" dirty="0" smtClean="0"/>
              <a:t>СТАНДАРТАМ </a:t>
            </a:r>
            <a:r>
              <a:rPr lang="en-US" sz="1000" b="1" kern="0" spc="-15" dirty="0" smtClean="0"/>
              <a:t>EN</a:t>
            </a:r>
            <a:endParaRPr lang="ru-RU" sz="1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90598" y="2539635"/>
            <a:ext cx="1449952" cy="11861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Май 2016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72820" y="2539635"/>
            <a:ext cx="1449952" cy="117257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Декабрь 2016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70457" y="2539635"/>
            <a:ext cx="1449952" cy="1346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Июль 2017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848604" y="1939072"/>
            <a:ext cx="1449952" cy="116253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Июнь 2016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531546" y="1895050"/>
            <a:ext cx="1449952" cy="1214179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Январь 2017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29280" y="1862170"/>
            <a:ext cx="1449952" cy="125409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Декабрь 2017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470" y="3498997"/>
            <a:ext cx="2133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spc="-15" dirty="0" smtClean="0">
                <a:solidFill>
                  <a:srgbClr val="0070C0"/>
                </a:solidFill>
              </a:rPr>
              <a:t>ПОЛУЧЕНЫ</a:t>
            </a:r>
            <a:endParaRPr lang="en-US" sz="1400" kern="0" spc="-15" dirty="0" smtClean="0">
              <a:solidFill>
                <a:srgbClr val="0070C0"/>
              </a:solidFill>
            </a:endParaRPr>
          </a:p>
          <a:p>
            <a:pPr algn="ctr"/>
            <a:r>
              <a:rPr lang="ru-RU" sz="1000" kern="0" spc="-15" dirty="0" smtClean="0"/>
              <a:t>ЛАБОРАТОРНЫЕ</a:t>
            </a:r>
            <a:br>
              <a:rPr lang="ru-RU" sz="1000" kern="0" spc="-15" dirty="0" smtClean="0"/>
            </a:br>
            <a:r>
              <a:rPr lang="ru-RU" sz="1000" kern="0" spc="-15" dirty="0" smtClean="0"/>
              <a:t>ОБРАЗЦЫ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4189722" y="3498997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spc="-15" dirty="0" smtClean="0">
                <a:solidFill>
                  <a:srgbClr val="0070C0"/>
                </a:solidFill>
              </a:rPr>
              <a:t>ОСВОЕН</a:t>
            </a:r>
            <a:endParaRPr lang="en-US" sz="1400" kern="0" spc="-15" dirty="0" smtClean="0">
              <a:solidFill>
                <a:srgbClr val="0070C0"/>
              </a:solidFill>
            </a:endParaRPr>
          </a:p>
          <a:p>
            <a:pPr algn="ctr"/>
            <a:r>
              <a:rPr lang="ru-RU" sz="1000" kern="0" spc="-15" dirty="0" smtClean="0"/>
              <a:t>СЕРИЙНЫЙ ВЫПУСК ХЛАДОСТОЙКИХ СТАЛЕЙ</a:t>
            </a:r>
            <a:r>
              <a:rPr lang="en-US" sz="1000" kern="0" spc="-15" dirty="0" smtClean="0"/>
              <a:t/>
            </a:r>
            <a:br>
              <a:rPr lang="en-US" sz="1000" kern="0" spc="-15" dirty="0" smtClean="0"/>
            </a:br>
            <a:r>
              <a:rPr lang="ru-RU" sz="1000" b="1" kern="0" spc="-15" dirty="0" smtClean="0"/>
              <a:t>ПО СТАНДАРТАМ </a:t>
            </a:r>
            <a:r>
              <a:rPr lang="en-US" sz="1000" b="1" kern="0" spc="-15" dirty="0" smtClean="0"/>
              <a:t>ASTM</a:t>
            </a:r>
            <a:endParaRPr lang="ru-RU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870892" y="3498997"/>
            <a:ext cx="21336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kern="0" spc="-15" dirty="0" smtClean="0">
                <a:solidFill>
                  <a:srgbClr val="0070C0"/>
                </a:solidFill>
              </a:rPr>
              <a:t>ПЕРВАЯ</a:t>
            </a:r>
            <a:br>
              <a:rPr lang="ru-RU" sz="1400" kern="0" spc="-15" dirty="0" smtClean="0">
                <a:solidFill>
                  <a:srgbClr val="0070C0"/>
                </a:solidFill>
              </a:rPr>
            </a:br>
            <a:r>
              <a:rPr lang="ru-RU" sz="1400" kern="0" spc="-15" dirty="0" smtClean="0">
                <a:solidFill>
                  <a:srgbClr val="0070C0"/>
                </a:solidFill>
              </a:rPr>
              <a:t>ПОСТАВКА СТАЛИ</a:t>
            </a:r>
            <a:endParaRPr lang="en-US" sz="1400" kern="0" spc="-15" dirty="0" smtClean="0">
              <a:solidFill>
                <a:srgbClr val="0070C0"/>
              </a:solidFill>
            </a:endParaRPr>
          </a:p>
          <a:p>
            <a:pPr algn="ctr"/>
            <a:r>
              <a:rPr lang="ru-RU" sz="1000" kern="0" spc="-15" dirty="0" smtClean="0"/>
              <a:t>ДЛЯ КСПГ НА КС «ПОРТОВАЯ»</a:t>
            </a:r>
            <a:endParaRPr lang="ru-RU" sz="1000" dirty="0"/>
          </a:p>
        </p:txBody>
      </p:sp>
      <p:sp>
        <p:nvSpPr>
          <p:cNvPr id="64" name="Овал 63"/>
          <p:cNvSpPr/>
          <p:nvPr/>
        </p:nvSpPr>
        <p:spPr>
          <a:xfrm flipV="1">
            <a:off x="3311970" y="2853363"/>
            <a:ext cx="1188000" cy="118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 flipV="1">
            <a:off x="1963070" y="1568462"/>
            <a:ext cx="1188000" cy="118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 flipV="1">
            <a:off x="626127" y="2864822"/>
            <a:ext cx="1188000" cy="118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 flipV="1">
            <a:off x="4661278" y="1577792"/>
            <a:ext cx="1188000" cy="118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 flipV="1">
            <a:off x="6000767" y="2850982"/>
            <a:ext cx="1188000" cy="118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 flipV="1">
            <a:off x="7345224" y="1577792"/>
            <a:ext cx="1188000" cy="1188000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02087" y="3073500"/>
            <a:ext cx="1397196" cy="916559"/>
            <a:chOff x="404831" y="2989409"/>
            <a:chExt cx="1586223" cy="104056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404831" y="3435963"/>
              <a:ext cx="1586223" cy="594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latin typeface="Calibri Light" panose="020F0302020204030204" pitchFamily="34" charset="0"/>
                </a:rPr>
                <a:t>ДОРОЖНАЯ</a:t>
              </a:r>
            </a:p>
            <a:p>
              <a:pPr algn="ctr"/>
              <a:r>
                <a:rPr lang="ru-RU" sz="1400" b="1" dirty="0" smtClean="0">
                  <a:latin typeface="Calibri Light" panose="020F0302020204030204" pitchFamily="34" charset="0"/>
                </a:rPr>
                <a:t>КАРТА</a:t>
              </a:r>
              <a:endParaRPr lang="ru-RU" sz="1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8" t="32670" r="17592" b="37593"/>
            <a:stretch/>
          </p:blipFill>
          <p:spPr>
            <a:xfrm>
              <a:off x="657882" y="2989409"/>
              <a:ext cx="1080120" cy="504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 smtClean="0">
                <a:solidFill>
                  <a:srgbClr val="FFFFFF"/>
                </a:solidFill>
                <a:ea typeface="Arial" charset="0"/>
              </a:rPr>
              <a:t>Формирование нормативной документации</a:t>
            </a:r>
            <a:endParaRPr lang="ru-RU" sz="2000" b="1" dirty="0">
              <a:solidFill>
                <a:srgbClr val="FFFFFF"/>
              </a:solidFill>
              <a:ea typeface="Arial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2940" y="1154664"/>
            <a:ext cx="49498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ДОВЕДЕНИЕ УРОВНЯ ТРЕБОВАНИЙ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ДО МЕЖДУНАРОДНОГО УРОВНЯ</a:t>
            </a:r>
            <a:endParaRPr lang="ru-RU" sz="1200" dirty="0">
              <a:solidFill>
                <a:srgbClr val="0070C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flipH="1">
            <a:off x="4409225" y="1938310"/>
            <a:ext cx="4048564" cy="2482948"/>
            <a:chOff x="281354" y="1832733"/>
            <a:chExt cx="4048564" cy="264782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0964" y="1832733"/>
              <a:ext cx="3938954" cy="25557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5280" y="1878785"/>
              <a:ext cx="3938954" cy="2555723"/>
            </a:xfrm>
            <a:prstGeom prst="rect">
              <a:avLst/>
            </a:prstGeom>
            <a:solidFill>
              <a:schemeClr val="bg2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4" y="1924837"/>
              <a:ext cx="3938954" cy="2555723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60203" y="2081196"/>
            <a:ext cx="3897586" cy="2282334"/>
            <a:chOff x="4948530" y="2083981"/>
            <a:chExt cx="3897586" cy="228233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948530" y="2083981"/>
              <a:ext cx="3897586" cy="2282334"/>
              <a:chOff x="4948530" y="2083981"/>
              <a:chExt cx="3897586" cy="228233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961088" y="2083981"/>
                <a:ext cx="388502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70C0"/>
                    </a:solidFill>
                  </a:rPr>
                  <a:t>ПРОГРАММА </a:t>
                </a:r>
                <a:r>
                  <a:rPr lang="ru-RU" sz="1400" b="1" dirty="0" smtClean="0">
                    <a:solidFill>
                      <a:srgbClr val="0070C0"/>
                    </a:solidFill>
                  </a:rPr>
                  <a:t>СТАНДАРТИЗАЦИИ </a:t>
                </a:r>
                <a:r>
                  <a:rPr lang="ru-RU" sz="1400" b="1" dirty="0" smtClean="0"/>
                  <a:t>В СФЕРЕ </a:t>
                </a:r>
                <a:r>
                  <a:rPr lang="ru-RU" sz="1400" b="1" dirty="0" smtClean="0">
                    <a:solidFill>
                      <a:srgbClr val="0070C0"/>
                    </a:solidFill>
                  </a:rPr>
                  <a:t>СПГ</a:t>
                </a:r>
              </a:p>
              <a:p>
                <a:pPr algn="ctr"/>
                <a:r>
                  <a:rPr lang="ru-RU" sz="1200" dirty="0" smtClean="0">
                    <a:latin typeface="Calibri Light" panose="020F0302020204030204" pitchFamily="34" charset="0"/>
                  </a:rPr>
                  <a:t>(В ПРОЕКТЕ)</a:t>
                </a:r>
              </a:p>
              <a:p>
                <a:pPr algn="ctr"/>
                <a:endParaRPr lang="ru-RU" sz="1400" b="1" dirty="0" smtClean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4948530" y="2594918"/>
                <a:ext cx="3589146" cy="584775"/>
                <a:chOff x="4948530" y="2477648"/>
                <a:chExt cx="3589146" cy="584775"/>
              </a:xfrm>
            </p:grpSpPr>
            <p:sp>
              <p:nvSpPr>
                <p:cNvPr id="40" name="Прямоугольник 39"/>
                <p:cNvSpPr/>
                <p:nvPr/>
              </p:nvSpPr>
              <p:spPr>
                <a:xfrm>
                  <a:off x="6027420" y="2517020"/>
                  <a:ext cx="2510256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 smtClean="0"/>
                    <a:t>анализ иностранных </a:t>
                  </a:r>
                  <a:r>
                    <a:rPr lang="ru-RU" sz="1200" dirty="0"/>
                    <a:t/>
                  </a:r>
                  <a:br>
                    <a:rPr lang="ru-RU" sz="1200" dirty="0"/>
                  </a:br>
                  <a:r>
                    <a:rPr lang="ru-RU" sz="1200" dirty="0" smtClean="0"/>
                    <a:t>нормативных документов</a:t>
                  </a:r>
                  <a:endParaRPr lang="ru-RU" sz="1600" dirty="0"/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>
                <a:xfrm>
                  <a:off x="4948530" y="2477648"/>
                  <a:ext cx="114468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3200" dirty="0" smtClean="0">
                      <a:solidFill>
                        <a:srgbClr val="0070C0"/>
                      </a:solidFill>
                    </a:rPr>
                    <a:t>1 793</a:t>
                  </a:r>
                  <a:endParaRPr lang="ru-RU" sz="3200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18" name="Группа 17"/>
              <p:cNvGrpSpPr/>
              <p:nvPr/>
            </p:nvGrpSpPr>
            <p:grpSpPr>
              <a:xfrm>
                <a:off x="4958936" y="3136515"/>
                <a:ext cx="2989798" cy="584775"/>
                <a:chOff x="4958936" y="3136515"/>
                <a:chExt cx="2989798" cy="584775"/>
              </a:xfrm>
            </p:grpSpPr>
            <p:sp>
              <p:nvSpPr>
                <p:cNvPr id="42" name="Прямоугольник 41"/>
                <p:cNvSpPr/>
                <p:nvPr/>
              </p:nvSpPr>
              <p:spPr>
                <a:xfrm>
                  <a:off x="6022952" y="3209556"/>
                  <a:ext cx="192578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dirty="0" smtClean="0"/>
                    <a:t>анализ иностранных</a:t>
                  </a:r>
                  <a:r>
                    <a:rPr lang="ru-RU" sz="1600" dirty="0" smtClean="0"/>
                    <a:t/>
                  </a:r>
                  <a:br>
                    <a:rPr lang="ru-RU" sz="1600" dirty="0" smtClean="0"/>
                  </a:br>
                  <a:r>
                    <a:rPr lang="ru-RU" sz="1200" dirty="0" smtClean="0"/>
                    <a:t>стандартов</a:t>
                  </a:r>
                  <a:endParaRPr lang="ru-RU" sz="1200" dirty="0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4958936" y="3136515"/>
                  <a:ext cx="114468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3200" dirty="0" smtClean="0">
                      <a:solidFill>
                        <a:srgbClr val="0070C0"/>
                      </a:solidFill>
                    </a:rPr>
                    <a:t>4 908</a:t>
                  </a:r>
                  <a:endParaRPr lang="ru-RU" sz="3200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50" name="Прямоугольник 49"/>
              <p:cNvSpPr/>
              <p:nvPr/>
            </p:nvSpPr>
            <p:spPr>
              <a:xfrm>
                <a:off x="6022920" y="3719984"/>
                <a:ext cx="27942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 smtClean="0"/>
                  <a:t>анализ российских стандартов</a:t>
                </a:r>
                <a:br>
                  <a:rPr lang="ru-RU" sz="1200" dirty="0" smtClean="0"/>
                </a:br>
                <a:r>
                  <a:rPr lang="ru-RU" sz="1200" dirty="0" smtClean="0"/>
                  <a:t>и нормативных документов </a:t>
                </a:r>
              </a:p>
              <a:p>
                <a:r>
                  <a:rPr lang="ru-RU" sz="1200" dirty="0" smtClean="0"/>
                  <a:t>из смежных направлений</a:t>
                </a:r>
                <a:endParaRPr lang="ru-RU" sz="1200" dirty="0"/>
              </a:p>
            </p:txBody>
          </p:sp>
        </p:grpSp>
        <p:sp>
          <p:nvSpPr>
            <p:cNvPr id="51" name="Прямоугольник 50"/>
            <p:cNvSpPr/>
            <p:nvPr/>
          </p:nvSpPr>
          <p:spPr>
            <a:xfrm>
              <a:off x="4958936" y="3762989"/>
              <a:ext cx="10684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3200" dirty="0" smtClean="0">
                  <a:solidFill>
                    <a:srgbClr val="0070C0"/>
                  </a:solidFill>
                </a:rPr>
                <a:t>626</a:t>
              </a:r>
              <a:endParaRPr lang="ru-RU" sz="32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54" name="Picture 3" descr="C:\Users\ushaalev\Desktop\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85" b="-5268"/>
          <a:stretch/>
        </p:blipFill>
        <p:spPr bwMode="auto">
          <a:xfrm>
            <a:off x="2568871" y="1345208"/>
            <a:ext cx="833951" cy="7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F:\APCI паспорта\as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3" y="3619688"/>
            <a:ext cx="1221776" cy="72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F:\APCI паспорта\ASTM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63" y="3638608"/>
            <a:ext cx="726166" cy="6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64" y="2563457"/>
            <a:ext cx="1253208" cy="664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7" y="2416238"/>
            <a:ext cx="926958" cy="9587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" y="1345208"/>
            <a:ext cx="868033" cy="71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2160000" y="144000"/>
            <a:ext cx="6762750" cy="857250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marR="31645" algn="ctr">
              <a:buClr>
                <a:srgbClr val="FFFFFF"/>
              </a:buClr>
              <a:buSzPct val="95000"/>
            </a:pPr>
            <a:r>
              <a:rPr lang="ru-RU" sz="2000" b="1" dirty="0" smtClean="0">
                <a:solidFill>
                  <a:srgbClr val="FFFFFF"/>
                </a:solidFill>
                <a:ea typeface="Arial" charset="0"/>
              </a:rPr>
              <a:t>Развитие критических компетенций</a:t>
            </a:r>
            <a:endParaRPr lang="ru-RU" sz="2000" b="1" dirty="0">
              <a:solidFill>
                <a:srgbClr val="FFFFFF"/>
              </a:solidFill>
              <a:ea typeface="Arial" charset="0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2143983" y="4795064"/>
            <a:ext cx="7000017" cy="20365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bg1"/>
                </a:solidFill>
              </a:rPr>
              <a:t>Разработка и внедрение перспективных отечественных технологий и оборудования в ПАО «Газпром»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85"/>
          <a:stretch/>
        </p:blipFill>
        <p:spPr>
          <a:xfrm>
            <a:off x="125225" y="1681088"/>
            <a:ext cx="1561703" cy="1266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016" y="2877209"/>
            <a:ext cx="295182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ФОРМИРОВАНИЕ</a:t>
            </a:r>
            <a:r>
              <a:rPr lang="ru-RU" sz="1600" dirty="0" smtClean="0"/>
              <a:t> </a:t>
            </a:r>
            <a:r>
              <a:rPr lang="ru-RU" sz="1200" dirty="0" smtClean="0"/>
              <a:t>ВЫСОКОКВАЛИФИЦИРОВАННЫХ</a:t>
            </a:r>
          </a:p>
          <a:p>
            <a:r>
              <a:rPr lang="ru-RU" sz="1200" dirty="0" smtClean="0"/>
              <a:t>КАДРОВ</a:t>
            </a:r>
            <a:endParaRPr lang="ru-RU" sz="1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50583" y="3235571"/>
            <a:ext cx="61934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49" y="3428109"/>
            <a:ext cx="620124" cy="6201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22" y="2788602"/>
            <a:ext cx="398260" cy="398260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3895126" y="1719716"/>
            <a:ext cx="4717967" cy="1429973"/>
            <a:chOff x="4068743" y="1839081"/>
            <a:chExt cx="4013309" cy="121639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068743" y="2478474"/>
              <a:ext cx="1714700" cy="577005"/>
              <a:chOff x="3338988" y="2118655"/>
              <a:chExt cx="3049852" cy="1026290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8988" y="2629882"/>
                <a:ext cx="608964" cy="507999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1779" y="2118655"/>
                <a:ext cx="608963" cy="507999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9778" y="2636946"/>
                <a:ext cx="608962" cy="50799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9878" y="2592953"/>
                <a:ext cx="608962" cy="507999"/>
              </a:xfrm>
              <a:prstGeom prst="rect">
                <a:avLst/>
              </a:prstGeom>
            </p:spPr>
          </p:pic>
        </p:grp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374" y="2468660"/>
              <a:ext cx="342373" cy="28560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359" y="2760056"/>
              <a:ext cx="342374" cy="28560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195" y="2735322"/>
              <a:ext cx="342374" cy="28560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857" y="2442593"/>
              <a:ext cx="342373" cy="285609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9843" y="2733989"/>
              <a:ext cx="342374" cy="285609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9678" y="2709255"/>
              <a:ext cx="342374" cy="285609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507" y="1839081"/>
              <a:ext cx="342373" cy="28560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492" y="2130477"/>
              <a:ext cx="342373" cy="285609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8" y="2105743"/>
              <a:ext cx="342373" cy="285609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2049780" y="407476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УЧЕБНЫЕ</a:t>
            </a:r>
            <a:br>
              <a:rPr lang="ru-RU" sz="1400" b="1" dirty="0" smtClean="0"/>
            </a:br>
            <a:r>
              <a:rPr lang="ru-RU" sz="1400" dirty="0" smtClean="0"/>
              <a:t>ЗАВЕДЕНИЯ</a:t>
            </a:r>
            <a:endParaRPr lang="ru-RU" sz="1400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6731869" y="3362487"/>
            <a:ext cx="1713607" cy="1235493"/>
            <a:chOff x="4455050" y="3362487"/>
            <a:chExt cx="1713607" cy="123549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272" y="3362487"/>
              <a:ext cx="768448" cy="768448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455050" y="4074760"/>
              <a:ext cx="1713607" cy="52322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ru-RU" sz="1400" b="1" dirty="0" smtClean="0"/>
                <a:t>КОРПОРАТИВНОЕ</a:t>
              </a:r>
              <a:br>
                <a:rPr lang="ru-RU" sz="1400" b="1" dirty="0" smtClean="0"/>
              </a:br>
              <a:r>
                <a:rPr lang="ru-RU" sz="1400" dirty="0" smtClean="0"/>
                <a:t>ОБУЧЕНИЕ</a:t>
              </a:r>
              <a:endParaRPr lang="ru-RU" sz="1400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540503" y="3362067"/>
            <a:ext cx="1713607" cy="1253676"/>
            <a:chOff x="6644565" y="3362067"/>
            <a:chExt cx="1713607" cy="125367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106" y="3362067"/>
              <a:ext cx="712938" cy="760327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644565" y="4092523"/>
              <a:ext cx="1713607" cy="523220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ru-RU" sz="1400" b="1" dirty="0" smtClean="0"/>
                <a:t>ПОВЫШЕНИЕ</a:t>
              </a:r>
              <a:br>
                <a:rPr lang="ru-RU" sz="1400" b="1" dirty="0" smtClean="0"/>
              </a:br>
              <a:r>
                <a:rPr lang="ru-RU" sz="1400" dirty="0" smtClean="0"/>
                <a:t>КВАЛИФИКАЦИИ</a:t>
              </a:r>
              <a:endParaRPr lang="ru-RU" sz="1400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82576" y="1376631"/>
            <a:ext cx="3780511" cy="1032838"/>
            <a:chOff x="3275581" y="1271121"/>
            <a:chExt cx="3780511" cy="1032838"/>
          </a:xfrm>
          <a:gradFill>
            <a:gsLst>
              <a:gs pos="100000">
                <a:srgbClr val="5B594F"/>
              </a:gs>
              <a:gs pos="53000">
                <a:srgbClr val="0070C0"/>
              </a:gs>
            </a:gsLst>
            <a:lin ang="5400000" scaled="1"/>
          </a:gradFill>
        </p:grpSpPr>
        <p:sp>
          <p:nvSpPr>
            <p:cNvPr id="58" name="Полилиния 57"/>
            <p:cNvSpPr/>
            <p:nvPr/>
          </p:nvSpPr>
          <p:spPr>
            <a:xfrm rot="21199876">
              <a:off x="3275581" y="1568290"/>
              <a:ext cx="3719297" cy="735669"/>
            </a:xfrm>
            <a:custGeom>
              <a:avLst/>
              <a:gdLst>
                <a:gd name="connsiteX0" fmla="*/ 4660962 w 4829037"/>
                <a:gd name="connsiteY0" fmla="*/ 0 h 735669"/>
                <a:gd name="connsiteX1" fmla="*/ 4829037 w 4829037"/>
                <a:gd name="connsiteY1" fmla="*/ 100273 h 735669"/>
                <a:gd name="connsiteX2" fmla="*/ 4723250 w 4829037"/>
                <a:gd name="connsiteY2" fmla="*/ 156118 h 735669"/>
                <a:gd name="connsiteX3" fmla="*/ 1610136 w 4829037"/>
                <a:gd name="connsiteY3" fmla="*/ 735669 h 735669"/>
                <a:gd name="connsiteX4" fmla="*/ 39779 w 4829037"/>
                <a:gd name="connsiteY4" fmla="*/ 610516 h 735669"/>
                <a:gd name="connsiteX5" fmla="*/ 0 w 4829037"/>
                <a:gd name="connsiteY5" fmla="*/ 602952 h 735669"/>
                <a:gd name="connsiteX6" fmla="*/ 132051 w 4829037"/>
                <a:gd name="connsiteY6" fmla="*/ 622031 h 735669"/>
                <a:gd name="connsiteX7" fmla="*/ 1331748 w 4829037"/>
                <a:gd name="connsiteY7" fmla="*/ 693630 h 735669"/>
                <a:gd name="connsiteX8" fmla="*/ 4444862 w 4829037"/>
                <a:gd name="connsiteY8" fmla="*/ 114079 h 73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9037" h="735669">
                  <a:moveTo>
                    <a:pt x="4660962" y="0"/>
                  </a:moveTo>
                  <a:lnTo>
                    <a:pt x="4829037" y="100273"/>
                  </a:lnTo>
                  <a:lnTo>
                    <a:pt x="4723250" y="156118"/>
                  </a:lnTo>
                  <a:cubicBezTo>
                    <a:pt x="3983288" y="510065"/>
                    <a:pt x="2863453" y="735669"/>
                    <a:pt x="1610136" y="735669"/>
                  </a:cubicBezTo>
                  <a:cubicBezTo>
                    <a:pt x="1053106" y="735669"/>
                    <a:pt x="522444" y="691105"/>
                    <a:pt x="39779" y="610516"/>
                  </a:cubicBezTo>
                  <a:lnTo>
                    <a:pt x="0" y="602952"/>
                  </a:lnTo>
                  <a:lnTo>
                    <a:pt x="132051" y="622031"/>
                  </a:lnTo>
                  <a:cubicBezTo>
                    <a:pt x="511035" y="668563"/>
                    <a:pt x="913976" y="693630"/>
                    <a:pt x="1331748" y="693630"/>
                  </a:cubicBezTo>
                  <a:cubicBezTo>
                    <a:pt x="2585065" y="693630"/>
                    <a:pt x="3704899" y="468026"/>
                    <a:pt x="4444862" y="1140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1726528">
              <a:off x="6752630" y="1271121"/>
              <a:ext cx="303462" cy="1641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950583" y="1201179"/>
            <a:ext cx="335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ДИНАМИКА УВЕЛИЧЕНИЯ </a:t>
            </a:r>
            <a:br>
              <a:rPr lang="ru-RU" sz="1600" b="1" dirty="0" smtClean="0"/>
            </a:br>
            <a:r>
              <a:rPr lang="ru-RU" sz="1400" dirty="0" smtClean="0"/>
              <a:t>ДОЛИ </a:t>
            </a:r>
            <a:r>
              <a:rPr lang="ru-RU" sz="1400" dirty="0" smtClean="0">
                <a:solidFill>
                  <a:srgbClr val="0070C0"/>
                </a:solidFill>
              </a:rPr>
              <a:t>РОССИЙСКИХ СПЕЦИАЛИСТОВ </a:t>
            </a:r>
          </a:p>
          <a:p>
            <a:r>
              <a:rPr lang="ru-RU" sz="1400" dirty="0" smtClean="0"/>
              <a:t>В РАЗРАБОТКЕ И ТЕХНИЧЕСКОМ ОБСЛУЖИВАНИИ</a:t>
            </a:r>
            <a:br>
              <a:rPr lang="ru-RU" sz="1400" dirty="0" smtClean="0"/>
            </a:br>
            <a:r>
              <a:rPr lang="ru-RU" sz="1400" dirty="0" smtClean="0"/>
              <a:t>ОБОРУДОВАНИЯ СПГ</a:t>
            </a:r>
            <a:endParaRPr lang="ru-RU" sz="1200" dirty="0" smtClean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975" y="2446742"/>
            <a:ext cx="402487" cy="33575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901089" y="3086357"/>
            <a:ext cx="108000" cy="149244"/>
            <a:chOff x="665210" y="4201677"/>
            <a:chExt cx="108000" cy="149244"/>
          </a:xfrm>
        </p:grpSpPr>
        <p:sp>
          <p:nvSpPr>
            <p:cNvPr id="45" name="Овал 44"/>
            <p:cNvSpPr/>
            <p:nvPr/>
          </p:nvSpPr>
          <p:spPr>
            <a:xfrm>
              <a:off x="665210" y="4201677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6" name="Прямая соединительная линия 45"/>
            <p:cNvCxnSpPr>
              <a:stCxn id="45" idx="4"/>
            </p:cNvCxnSpPr>
            <p:nvPr/>
          </p:nvCxnSpPr>
          <p:spPr>
            <a:xfrm>
              <a:off x="719210" y="4309677"/>
              <a:ext cx="281" cy="4124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8804803" y="3086357"/>
            <a:ext cx="108000" cy="149244"/>
            <a:chOff x="665210" y="4201677"/>
            <a:chExt cx="108000" cy="149244"/>
          </a:xfrm>
        </p:grpSpPr>
        <p:sp>
          <p:nvSpPr>
            <p:cNvPr id="54" name="Овал 53"/>
            <p:cNvSpPr/>
            <p:nvPr/>
          </p:nvSpPr>
          <p:spPr>
            <a:xfrm>
              <a:off x="665210" y="4201677"/>
              <a:ext cx="108000" cy="10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5" name="Прямая соединительная линия 54"/>
            <p:cNvCxnSpPr>
              <a:stCxn id="54" idx="4"/>
            </p:cNvCxnSpPr>
            <p:nvPr/>
          </p:nvCxnSpPr>
          <p:spPr>
            <a:xfrm>
              <a:off x="719210" y="4309677"/>
              <a:ext cx="281" cy="4124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2611233" y="321338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2017</a:t>
            </a:r>
            <a:endParaRPr lang="ru-RU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514144" y="3213389"/>
            <a:ext cx="68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2021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3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435</Words>
  <Application>Microsoft Office PowerPoint</Application>
  <PresentationFormat>Экран (16:9)</PresentationFormat>
  <Paragraphs>148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3_Тема Office</vt:lpstr>
      <vt:lpstr>5_Тема Office</vt:lpstr>
      <vt:lpstr>4_Тема Office</vt:lpstr>
      <vt:lpstr>2_Тема Office</vt:lpstr>
      <vt:lpstr>1_Тема Office</vt:lpstr>
      <vt:lpstr>6_Тема Office</vt:lpstr>
      <vt:lpstr>Разработка и внедрение перспективных отечественных технологий и оборудования  в ПАО «Газпром»</vt:lpstr>
      <vt:lpstr>Перспективы развития сферы СПГ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Моськин Евгений Александрович</cp:lastModifiedBy>
  <cp:revision>316</cp:revision>
  <cp:lastPrinted>2017-10-03T15:49:59Z</cp:lastPrinted>
  <dcterms:created xsi:type="dcterms:W3CDTF">2016-02-05T10:31:15Z</dcterms:created>
  <dcterms:modified xsi:type="dcterms:W3CDTF">2017-10-03T15:57:28Z</dcterms:modified>
</cp:coreProperties>
</file>