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498" r:id="rId3"/>
    <p:sldId id="499" r:id="rId4"/>
    <p:sldId id="500" r:id="rId5"/>
    <p:sldId id="501" r:id="rId6"/>
    <p:sldId id="502" r:id="rId7"/>
    <p:sldId id="468" r:id="rId8"/>
    <p:sldId id="488" r:id="rId9"/>
    <p:sldId id="458" r:id="rId10"/>
    <p:sldId id="469" r:id="rId11"/>
    <p:sldId id="487" r:id="rId12"/>
    <p:sldId id="495" r:id="rId13"/>
    <p:sldId id="496" r:id="rId14"/>
    <p:sldId id="489" r:id="rId15"/>
    <p:sldId id="471" r:id="rId16"/>
    <p:sldId id="490" r:id="rId17"/>
    <p:sldId id="474" r:id="rId18"/>
    <p:sldId id="477" r:id="rId19"/>
    <p:sldId id="494" r:id="rId20"/>
    <p:sldId id="491" r:id="rId21"/>
    <p:sldId id="484" r:id="rId22"/>
    <p:sldId id="493" r:id="rId23"/>
    <p:sldId id="492" r:id="rId24"/>
    <p:sldId id="475" r:id="rId25"/>
    <p:sldId id="476" r:id="rId26"/>
    <p:sldId id="479" r:id="rId27"/>
    <p:sldId id="486" r:id="rId28"/>
  </p:sldIdLst>
  <p:sldSz cx="9144000" cy="6858000" type="screen4x3"/>
  <p:notesSz cx="6797675" cy="9872663"/>
  <p:defaultTextStyle>
    <a:defPPr>
      <a:defRPr lang="ru-RU"/>
    </a:defPPr>
    <a:lvl1pPr algn="ctr" rtl="0" fontAlgn="base">
      <a:spcBef>
        <a:spcPct val="2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2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2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2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2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9702D"/>
    <a:srgbClr val="FF9900"/>
    <a:srgbClr val="F05A4A"/>
    <a:srgbClr val="AFA5F9"/>
    <a:srgbClr val="800000"/>
    <a:srgbClr val="EDF6F7"/>
    <a:srgbClr val="969696"/>
    <a:srgbClr val="E5F2F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2007" autoAdjust="0"/>
  </p:normalViewPr>
  <p:slideViewPr>
    <p:cSldViewPr>
      <p:cViewPr>
        <p:scale>
          <a:sx n="75" d="100"/>
          <a:sy n="75" d="100"/>
        </p:scale>
        <p:origin x="-1886" y="-2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5" tIns="45707" rIns="91415" bIns="45707" numCol="1" anchor="t" anchorCtr="0" compatLnSpc="1">
            <a:prstTxWarp prst="textNoShape">
              <a:avLst/>
            </a:prstTxWarp>
          </a:bodyPr>
          <a:lstStyle>
            <a:lvl1pPr algn="l" defTabSz="914963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7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5" tIns="45707" rIns="91415" bIns="45707" numCol="1" anchor="t" anchorCtr="0" compatLnSpc="1">
            <a:prstTxWarp prst="textNoShape">
              <a:avLst/>
            </a:prstTxWarp>
          </a:bodyPr>
          <a:lstStyle>
            <a:lvl1pPr algn="r" defTabSz="914963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5775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5" tIns="45707" rIns="91415" bIns="45707" numCol="1" anchor="b" anchorCtr="0" compatLnSpc="1">
            <a:prstTxWarp prst="textNoShape">
              <a:avLst/>
            </a:prstTxWarp>
          </a:bodyPr>
          <a:lstStyle>
            <a:lvl1pPr algn="l" defTabSz="914963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7" y="9375775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15" tIns="45707" rIns="91415" bIns="45707" numCol="1" anchor="b" anchorCtr="0" compatLnSpc="1">
            <a:prstTxWarp prst="textNoShape">
              <a:avLst/>
            </a:prstTxWarp>
          </a:bodyPr>
          <a:lstStyle>
            <a:lvl1pPr algn="r" defTabSz="914963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56032FBF-D9EB-495E-8523-EFCF78F7B3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771476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6400" cy="493713"/>
          </a:xfrm>
          <a:prstGeom prst="rect">
            <a:avLst/>
          </a:prstGeom>
        </p:spPr>
        <p:txBody>
          <a:bodyPr vert="horz" lIns="87545" tIns="43772" rIns="87545" bIns="43772" rtlCol="0"/>
          <a:lstStyle>
            <a:lvl1pPr algn="l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2"/>
            <a:ext cx="2946400" cy="493713"/>
          </a:xfrm>
          <a:prstGeom prst="rect">
            <a:avLst/>
          </a:prstGeom>
        </p:spPr>
        <p:txBody>
          <a:bodyPr vert="horz" lIns="87545" tIns="43772" rIns="87545" bIns="43772" rtlCol="0"/>
          <a:lstStyle>
            <a:lvl1pPr algn="r">
              <a:defRPr sz="1100"/>
            </a:lvl1pPr>
          </a:lstStyle>
          <a:p>
            <a:pPr>
              <a:defRPr/>
            </a:pPr>
            <a:fld id="{5CBC5CE8-F262-4B01-B4D7-6CC65248D946}" type="datetimeFigureOut">
              <a:rPr lang="ru-RU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545" tIns="43772" rIns="87545" bIns="43772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2" y="4689477"/>
            <a:ext cx="5438775" cy="4441825"/>
          </a:xfrm>
          <a:prstGeom prst="rect">
            <a:avLst/>
          </a:prstGeom>
        </p:spPr>
        <p:txBody>
          <a:bodyPr vert="horz" lIns="87545" tIns="43772" rIns="87545" bIns="43772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7363"/>
            <a:ext cx="2946400" cy="493712"/>
          </a:xfrm>
          <a:prstGeom prst="rect">
            <a:avLst/>
          </a:prstGeom>
        </p:spPr>
        <p:txBody>
          <a:bodyPr vert="horz" lIns="87545" tIns="43772" rIns="87545" bIns="43772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3712"/>
          </a:xfrm>
          <a:prstGeom prst="rect">
            <a:avLst/>
          </a:prstGeom>
        </p:spPr>
        <p:txBody>
          <a:bodyPr vert="horz" lIns="87545" tIns="43772" rIns="87545" bIns="43772" rtlCol="0" anchor="b"/>
          <a:lstStyle>
            <a:lvl1pPr algn="r">
              <a:defRPr sz="1100"/>
            </a:lvl1pPr>
          </a:lstStyle>
          <a:p>
            <a:pPr>
              <a:defRPr/>
            </a:pPr>
            <a:fld id="{427FEC75-AD91-4E06-BAFB-6476F6AE3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4820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D34C740-FA88-43D6-BA0A-48224DC39670}" type="slidenum">
              <a:rPr lang="ru-RU" altLang="ru-RU" smtClean="0"/>
              <a:pPr/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5996" indent="-286922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7686" indent="-229537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6761" indent="-229537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65835" indent="-229537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24910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83984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43059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902133" indent="-22953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fld id="{F83A8F1C-AF19-4649-A867-9E3C84553917}" type="slidenum">
              <a:rPr lang="ru-RU" altLang="ru-RU" sz="1100">
                <a:latin typeface="Arial" charset="0"/>
              </a:rPr>
              <a:pPr algn="r" eaLnBrk="1" hangingPunct="1">
                <a:spcBef>
                  <a:spcPct val="20000"/>
                </a:spcBef>
              </a:pPr>
              <a:t>22</a:t>
            </a:fld>
            <a:endParaRPr lang="ru-RU" altLang="ru-RU" sz="11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9C50776-4C4A-46FE-9715-25E9CA654256}" type="slidenum">
              <a:rPr lang="ru-RU" altLang="ru-RU" smtClean="0"/>
              <a:pPr/>
              <a:t>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5C5497B-5317-4CA8-9B65-D7C09D9FE606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8B1DEDD-44D5-4A68-93C4-2EC0F7F135D8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591704-CC3B-4C6A-A5E6-0069866D7F75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7EE4E5-8041-4339-ACA4-6D31DF8BB8F0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7FEC75-AD91-4E06-BAFB-6476F6AE3E95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62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D77FF2B-6184-4EB7-B724-BED3F8B39306}" type="slidenum">
              <a:rPr lang="ru-RU" altLang="ru-RU" smtClean="0"/>
              <a:pPr/>
              <a:t>13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133A485-7722-4E87-A593-863BF1D0688D}" type="slidenum">
              <a:rPr lang="ru-RU" altLang="ru-RU" smtClean="0"/>
              <a:pPr/>
              <a:t>19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F775F-739B-489D-940A-1910C3956C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3BE98-683C-4335-9AE0-4998DD0575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74401-FDD8-4E43-A695-06E52A1305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E0EF7-3479-4386-836E-C9D28803FB4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44175-EE78-4F6C-85A8-022DF9A9D65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FF2B9-294C-45E8-9A67-C1DE2AD58DB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50EC5-C53A-412C-A5D6-3B91ED8555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08E619-0206-4EB4-AAB6-7A880A5797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0BAF4-4165-4CFA-AF47-A974079A91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47C3A-9250-45CC-BAE4-EDBC7B1D35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D0C93-559E-462C-A0A3-DA5A897FA1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23C8C156-7357-4E2E-8891-BAD983DE64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404664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4" name="Picture 1" descr="C:\Users\knv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8126" y="2708919"/>
            <a:ext cx="2437378" cy="1550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3920866" y="6408836"/>
            <a:ext cx="13840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dirty="0" smtClean="0">
                <a:solidFill>
                  <a:srgbClr val="FFFFFF"/>
                </a:solidFill>
              </a:rPr>
              <a:t>Самара / 2018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228" y="692696"/>
            <a:ext cx="89872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  	</a:t>
            </a:r>
            <a:endParaRPr lang="ru-RU" sz="1600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0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358" y="620688"/>
            <a:ext cx="89872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Материалы из серии </a:t>
            </a:r>
            <a:r>
              <a:rPr lang="ru-RU" dirty="0" err="1" smtClean="0"/>
              <a:t>СпецПротект</a:t>
            </a:r>
            <a:r>
              <a:rPr lang="ru-RU" dirty="0" smtClean="0"/>
              <a:t> входят в системы защитных покрытий и включены в соответствующие реестры ведущих нефтегазовых компаний Российской Федерации: ПАО «Газпром», ПАО «</a:t>
            </a:r>
            <a:r>
              <a:rPr lang="ru-RU" dirty="0" err="1" smtClean="0"/>
              <a:t>Транснефть</a:t>
            </a:r>
            <a:r>
              <a:rPr lang="ru-RU" dirty="0" smtClean="0"/>
              <a:t>», ПАО « Роснефть».</a:t>
            </a:r>
          </a:p>
        </p:txBody>
      </p:sp>
      <p:pic>
        <p:nvPicPr>
          <p:cNvPr id="17" name="Picture 2" descr="\\server-sp\Корпоративный сервер СПЕЦПОЛИМЕР\ОБЩАЯ ПАПКА\СКАНЕР\ФОТО\ГП ТГ МСК-комплексная проверка 2014 год\EE3A79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585" y="4874341"/>
            <a:ext cx="1992712" cy="1339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\\server-sp\Корпоративный сервер СПЕЦПОЛИМЕР\ОБЩАЯ ПАПКА\СКАНЕР\ФОТО\КП Газпром трансгаз Уфа 20.05.13-24.05.13\IMG_55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5" y="4874340"/>
            <a:ext cx="2140865" cy="1339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\\server-sp\Корпоративный сервер СПЕЦПОЛИМЕР\ОБЩАЯ ПАПКА\СКАНЕР\ФОТО\КП Газпром трансгаз Уфа 20.05.13-24.05.13\IMG_559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557" y="4902474"/>
            <a:ext cx="2113387" cy="1314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\\server-sp\Корпоративный сервер СПЕЦПОЛИМЕР\ОБЩАЯ ПАПКА\СКАНЕР\ФОТО\Работа комиссии 17-20.07.12\DSCN404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247" y="4902474"/>
            <a:ext cx="2052582" cy="129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2199261" cy="3008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06926"/>
            <a:ext cx="1980810" cy="30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061" y="1960180"/>
            <a:ext cx="2029294" cy="2836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916832"/>
            <a:ext cx="2037620" cy="2951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179513" y="105061"/>
            <a:ext cx="8791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Системы защитных покрытий </a:t>
            </a:r>
            <a:r>
              <a:rPr lang="ru-RU" altLang="ru-RU" sz="2000" b="1" dirty="0" err="1" smtClean="0"/>
              <a:t>СпецПротект</a:t>
            </a:r>
            <a:r>
              <a:rPr lang="ru-RU" altLang="ru-RU" sz="2000" b="1" dirty="0" smtClean="0"/>
              <a:t> </a:t>
            </a:r>
            <a:endParaRPr lang="ru-RU" alt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46319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228" y="692696"/>
            <a:ext cx="89872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  	</a:t>
            </a:r>
            <a:endParaRPr lang="ru-RU" sz="1600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0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646" y="859444"/>
            <a:ext cx="8987283" cy="2111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Отличительной особенностью системы защитных покрытий, рекомендованных к применению в нефтегазовом строительстве является удобство применения лакокрасочных материалов  и внушительный послужной список в строительстве, где данными системами защищены такие важные объекты как Компрессорные станции и объекты связи ПАО (Газпром </a:t>
            </a:r>
            <a:r>
              <a:rPr lang="ru-RU" sz="1600" dirty="0" err="1" smtClean="0"/>
              <a:t>Трансгаз</a:t>
            </a:r>
            <a:r>
              <a:rPr lang="ru-RU" sz="1600" dirty="0" smtClean="0"/>
              <a:t> Москва, Газпром </a:t>
            </a:r>
            <a:r>
              <a:rPr lang="ru-RU" sz="1600" dirty="0" err="1" smtClean="0"/>
              <a:t>Трансгаз</a:t>
            </a:r>
            <a:r>
              <a:rPr lang="ru-RU" sz="1600" dirty="0" smtClean="0"/>
              <a:t> Санкт-Петербург, Газпром </a:t>
            </a:r>
            <a:r>
              <a:rPr lang="ru-RU" sz="1600" dirty="0" err="1" smtClean="0"/>
              <a:t>Трансгаз</a:t>
            </a:r>
            <a:r>
              <a:rPr lang="ru-RU" sz="1600" dirty="0" smtClean="0"/>
              <a:t> Сургут, </a:t>
            </a:r>
            <a:r>
              <a:rPr lang="ru-RU" sz="1600" dirty="0" err="1" smtClean="0"/>
              <a:t>Газпро</a:t>
            </a:r>
            <a:r>
              <a:rPr lang="ru-RU" sz="1600" dirty="0" smtClean="0"/>
              <a:t>  добыча Оренбург и т.д.), ёмкостной парк ПАО </a:t>
            </a:r>
            <a:r>
              <a:rPr lang="ru-RU" sz="1600" dirty="0" err="1" smtClean="0"/>
              <a:t>Транснефть</a:t>
            </a:r>
            <a:r>
              <a:rPr lang="ru-RU" sz="1600" dirty="0" smtClean="0"/>
              <a:t> (</a:t>
            </a:r>
            <a:r>
              <a:rPr lang="ru-RU" sz="1600" dirty="0" err="1" smtClean="0"/>
              <a:t>Транснефть</a:t>
            </a:r>
            <a:r>
              <a:rPr lang="ru-RU" sz="1600" dirty="0" smtClean="0"/>
              <a:t> </a:t>
            </a:r>
            <a:r>
              <a:rPr lang="ru-RU" sz="1600" dirty="0" err="1" smtClean="0"/>
              <a:t>Приволга</a:t>
            </a:r>
            <a:r>
              <a:rPr lang="ru-RU" sz="1600" dirty="0" smtClean="0"/>
              <a:t>, </a:t>
            </a:r>
            <a:r>
              <a:rPr lang="ru-RU" sz="1600" dirty="0" err="1" smtClean="0"/>
              <a:t>Транснефть</a:t>
            </a:r>
            <a:r>
              <a:rPr lang="ru-RU" sz="1600" dirty="0" smtClean="0"/>
              <a:t> Сибирь и т.д.</a:t>
            </a:r>
          </a:p>
          <a:p>
            <a:pPr algn="just"/>
            <a:endParaRPr lang="ru-RU" sz="1600" dirty="0" smtClean="0"/>
          </a:p>
        </p:txBody>
      </p:sp>
      <p:sp>
        <p:nvSpPr>
          <p:cNvPr id="24" name="Прямоугольник 23"/>
          <p:cNvSpPr/>
          <p:nvPr/>
        </p:nvSpPr>
        <p:spPr>
          <a:xfrm>
            <a:off x="107505" y="105061"/>
            <a:ext cx="88630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Системы защитных покрытий </a:t>
            </a:r>
            <a:r>
              <a:rPr lang="ru-RU" altLang="ru-RU" sz="2000" b="1" dirty="0" err="1" smtClean="0"/>
              <a:t>СпецПротект</a:t>
            </a:r>
            <a:endParaRPr lang="ru-RU" altLang="ru-RU" sz="2000" b="1" dirty="0"/>
          </a:p>
        </p:txBody>
      </p:sp>
      <p:sp>
        <p:nvSpPr>
          <p:cNvPr id="10" name="Прямоугольник 21"/>
          <p:cNvSpPr>
            <a:spLocks noChangeArrowheads="1"/>
          </p:cNvSpPr>
          <p:nvPr/>
        </p:nvSpPr>
        <p:spPr bwMode="auto">
          <a:xfrm>
            <a:off x="28228" y="594859"/>
            <a:ext cx="91344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600" b="1" dirty="0" smtClean="0"/>
              <a:t>Защита от атмосферной коррозии объектов нефтегазовой отрасли</a:t>
            </a:r>
            <a:endParaRPr lang="ru-RU" altLang="ru-RU" sz="16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31061462"/>
              </p:ext>
            </p:extLst>
          </p:nvPr>
        </p:nvGraphicFramePr>
        <p:xfrm>
          <a:off x="179512" y="2852936"/>
          <a:ext cx="8757892" cy="3108960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2387326"/>
                <a:gridCol w="6370566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solidFill>
                            <a:schemeClr val="tx1"/>
                          </a:solidFill>
                          <a:effectLst/>
                        </a:rPr>
                        <a:t>СпецПротект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 007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Полиуретановая грунтовка (двухкомпонентная). Грунтовочный слой металлоконструкций в системе защитного покрытия с полиуретановой эмалью </a:t>
                      </a: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</a:rPr>
                        <a:t>СпецПротект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 109.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СпецПротект</a:t>
                      </a:r>
                      <a:r>
                        <a:rPr lang="ru-RU" sz="1200" dirty="0">
                          <a:effectLst/>
                        </a:rPr>
                        <a:t> 008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Эпоксидная цинксодержащая грунтовка (двухкомпонентная). Грунтовочный слой металлоконструкций в системе защитного покрытия с полиуретановой эмалью </a:t>
                      </a:r>
                      <a:r>
                        <a:rPr lang="ru-RU" sz="1200" dirty="0" err="1">
                          <a:effectLst/>
                        </a:rPr>
                        <a:t>СпецПротект</a:t>
                      </a:r>
                      <a:r>
                        <a:rPr lang="ru-RU" sz="1200" dirty="0">
                          <a:effectLst/>
                        </a:rPr>
                        <a:t> 109 или </a:t>
                      </a:r>
                      <a:r>
                        <a:rPr lang="ru-RU" sz="1200" dirty="0" err="1">
                          <a:effectLst/>
                        </a:rPr>
                        <a:t>СпецПротект</a:t>
                      </a:r>
                      <a:r>
                        <a:rPr lang="ru-RU" sz="1200" dirty="0">
                          <a:effectLst/>
                        </a:rPr>
                        <a:t> 112. Может применяться как самостоятельное покрытие, если нет требований к внешнему виду.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СпецПротект 011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Эпоксидная грунтовка (двухкомпонентная). Грунтовочный слой металлоконструкций в системе защитного покрытия с полиуретановой эмалью </a:t>
                      </a:r>
                      <a:r>
                        <a:rPr lang="ru-RU" sz="1200" dirty="0" err="1">
                          <a:effectLst/>
                        </a:rPr>
                        <a:t>СпецПротект</a:t>
                      </a:r>
                      <a:r>
                        <a:rPr lang="ru-RU" sz="1200" dirty="0">
                          <a:effectLst/>
                        </a:rPr>
                        <a:t> 112.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СпецПротект 109 У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Полиуретановая грунт-эмаль (двухкомпонентная).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СпецПротект 110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Гибридная грунт-эмаль (однокомпонентная).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СпецПротект</a:t>
                      </a:r>
                      <a:r>
                        <a:rPr lang="ru-RU" sz="1200" dirty="0">
                          <a:effectLst/>
                        </a:rPr>
                        <a:t> 109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Полиуретановая эмаль (двухкомпонентная). Финишный слой в системе защитного покрытия с полиуретановой грунтовкой </a:t>
                      </a:r>
                      <a:r>
                        <a:rPr lang="ru-RU" sz="1200" dirty="0" err="1">
                          <a:effectLst/>
                        </a:rPr>
                        <a:t>СпецПротект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007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СпецПротект 112</a:t>
                      </a:r>
                      <a:endParaRPr lang="ru-RU" sz="12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Полиуретановая эмаль (двухкомпонентная). Финишный слой в системе защитного покрытия с эпоксидной грунтовкой </a:t>
                      </a:r>
                      <a:r>
                        <a:rPr lang="ru-RU" sz="1200" dirty="0" err="1">
                          <a:effectLst/>
                        </a:rPr>
                        <a:t>СпецПротект</a:t>
                      </a:r>
                      <a:r>
                        <a:rPr lang="ru-RU" sz="1200" dirty="0">
                          <a:effectLst/>
                        </a:rPr>
                        <a:t> 011.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СпецПротект</a:t>
                      </a:r>
                      <a:r>
                        <a:rPr lang="ru-RU" sz="1200" dirty="0">
                          <a:effectLst/>
                        </a:rPr>
                        <a:t> 113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Эпоксидное покрытие (двухкомпонентное). Защита емкостей, резервуаров, труб, свай, шпунтов и т.п.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442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7451725" y="6165850"/>
            <a:ext cx="0" cy="69215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476672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7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1" name="Прямоугольник 21"/>
          <p:cNvSpPr>
            <a:spLocks noChangeArrowheads="1"/>
          </p:cNvSpPr>
          <p:nvPr/>
        </p:nvSpPr>
        <p:spPr bwMode="auto">
          <a:xfrm>
            <a:off x="0" y="44624"/>
            <a:ext cx="91344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Системы защитных покрытий </a:t>
            </a:r>
            <a:r>
              <a:rPr lang="ru-RU" altLang="ru-RU" sz="2000" b="1" dirty="0" err="1" smtClean="0"/>
              <a:t>СпецПротект</a:t>
            </a:r>
            <a:r>
              <a:rPr lang="ru-RU" altLang="ru-RU" sz="2000" b="1" dirty="0" smtClean="0"/>
              <a:t> </a:t>
            </a:r>
            <a:endParaRPr lang="ru-RU" altLang="ru-RU" sz="2000" b="1" dirty="0"/>
          </a:p>
        </p:txBody>
      </p:sp>
      <p:pic>
        <p:nvPicPr>
          <p:cNvPr id="1028" name="Picture 4" descr="http://www.kremlinrus.ru.opt-images.1c-bitrix-cdn.ru/upload/iblock/9dd/1468487501_W6crDblqA0_8b2c8429b92f7eecbfedf66cf4338379.jpg?14697236071391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9036"/>
            <a:ext cx="8640960" cy="26568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balyabin\Desktop\IMG_20160722_1141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602686"/>
            <a:ext cx="3888432" cy="2916324"/>
          </a:xfrm>
          <a:prstGeom prst="rect">
            <a:avLst/>
          </a:prstGeom>
          <a:noFill/>
        </p:spPr>
      </p:pic>
      <p:pic>
        <p:nvPicPr>
          <p:cNvPr id="2051" name="Picture 3" descr="C:\Users\balyabin\Desktop\IMG_20160914_1240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635550"/>
            <a:ext cx="3888432" cy="28654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99599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476672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3317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3448" name="Прямоугольник 21"/>
          <p:cNvSpPr>
            <a:spLocks noChangeArrowheads="1"/>
          </p:cNvSpPr>
          <p:nvPr/>
        </p:nvSpPr>
        <p:spPr bwMode="auto">
          <a:xfrm>
            <a:off x="0" y="116632"/>
            <a:ext cx="91344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b="1" dirty="0" smtClean="0"/>
              <a:t>Серия систем защитных покрытий СпецПротект</a:t>
            </a:r>
            <a:r>
              <a:rPr lang="ru-RU" altLang="ru-RU" b="1" baseline="30000" dirty="0"/>
              <a:t> </a:t>
            </a:r>
            <a:r>
              <a:rPr lang="ru-RU" altLang="ru-RU" b="1" dirty="0"/>
              <a:t>реестре ПАО </a:t>
            </a:r>
            <a:r>
              <a:rPr lang="ru-RU" altLang="ru-RU" b="1" dirty="0" smtClean="0"/>
              <a:t>«Транснефть»</a:t>
            </a:r>
            <a:r>
              <a:rPr lang="ru-RU" altLang="ru-RU" b="1" baseline="30000" dirty="0" smtClean="0"/>
              <a:t> </a:t>
            </a:r>
            <a:endParaRPr lang="ru-RU" altLang="ru-RU" b="1" dirty="0"/>
          </a:p>
        </p:txBody>
      </p:sp>
      <p:pic>
        <p:nvPicPr>
          <p:cNvPr id="11" name="Picture 4" descr="http://st.vkonline.ru/image/w870/20df670a-3f0f-4a11-b15e-01574381366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64" y="639719"/>
            <a:ext cx="3912088" cy="26642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metalinfo.ru/ru/news/87590_bi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31707"/>
            <a:ext cx="4464496" cy="26532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uralinform.ru/media/photo/big/3b2d3f42-4692-4abf-a5c3-3159b2dae96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692" y="3565004"/>
            <a:ext cx="4434780" cy="2594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nftn.ru/_bl/11/3674469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83" y="3559709"/>
            <a:ext cx="3900269" cy="26001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5369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Прямоугольник 21"/>
          <p:cNvSpPr>
            <a:spLocks noChangeArrowheads="1"/>
          </p:cNvSpPr>
          <p:nvPr/>
        </p:nvSpPr>
        <p:spPr bwMode="auto">
          <a:xfrm>
            <a:off x="683568" y="2852936"/>
            <a:ext cx="7560841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МАТЕРИАЛЫ СЕРИИ СПЕЦПРОТЕКТ ОЗМ</a:t>
            </a:r>
          </a:p>
          <a:p>
            <a:r>
              <a:rPr lang="ru-RU" altLang="ru-RU" sz="2000" b="1" dirty="0" smtClean="0"/>
              <a:t>огнезащита </a:t>
            </a:r>
            <a:r>
              <a:rPr lang="ru-RU" altLang="ru-RU" sz="2000" b="1" dirty="0"/>
              <a:t>объектов нефтегазовой </a:t>
            </a:r>
            <a:r>
              <a:rPr lang="ru-RU" altLang="ru-RU" sz="2000" b="1" dirty="0" smtClean="0"/>
              <a:t>отрасли</a:t>
            </a:r>
            <a:endParaRPr lang="ru-RU" altLang="ru-RU" sz="2000" b="1" dirty="0"/>
          </a:p>
          <a:p>
            <a:endParaRPr lang="ru-RU" altLang="ru-RU" sz="2000" b="1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409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Прямоугольник 21"/>
          <p:cNvSpPr>
            <a:spLocks noChangeArrowheads="1"/>
          </p:cNvSpPr>
          <p:nvPr/>
        </p:nvSpPr>
        <p:spPr bwMode="auto">
          <a:xfrm>
            <a:off x="28228" y="594859"/>
            <a:ext cx="9134475" cy="94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dirty="0" smtClean="0"/>
              <a:t>В линейку огнезащитных материалов серии </a:t>
            </a:r>
            <a:r>
              <a:rPr lang="ru-RU" altLang="ru-RU" dirty="0" err="1" smtClean="0"/>
              <a:t>СпецПротект</a:t>
            </a:r>
            <a:r>
              <a:rPr lang="ru-RU" altLang="ru-RU" dirty="0" smtClean="0"/>
              <a:t> ОЗМ входят четыре типа материалов.</a:t>
            </a:r>
            <a:endParaRPr lang="ru-RU" altLang="ru-RU" sz="1600" dirty="0" smtClean="0"/>
          </a:p>
          <a:p>
            <a:pPr algn="l"/>
            <a:endParaRPr lang="ru-RU" alt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228" y="692696"/>
            <a:ext cx="89872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  	</a:t>
            </a:r>
            <a:endParaRPr lang="ru-RU" sz="1600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8359" y="1196752"/>
            <a:ext cx="8886129" cy="448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b="1" dirty="0" smtClean="0"/>
          </a:p>
          <a:p>
            <a:pPr algn="just"/>
            <a:r>
              <a:rPr lang="ru-RU" b="1" dirty="0" err="1" smtClean="0"/>
              <a:t>СпецПротект</a:t>
            </a:r>
            <a:r>
              <a:rPr lang="ru-RU" b="1" dirty="0" smtClean="0"/>
              <a:t> </a:t>
            </a:r>
            <a:r>
              <a:rPr lang="ru-RU" b="1" dirty="0"/>
              <a:t>ОЗМ </a:t>
            </a:r>
            <a:r>
              <a:rPr lang="ru-RU" b="1" dirty="0" smtClean="0"/>
              <a:t>116</a:t>
            </a:r>
            <a:r>
              <a:rPr lang="en-US" dirty="0" smtClean="0"/>
              <a:t> </a:t>
            </a:r>
            <a:r>
              <a:rPr lang="ru-RU" dirty="0" smtClean="0"/>
              <a:t>(</a:t>
            </a:r>
            <a:r>
              <a:rPr lang="ru-RU" dirty="0" err="1" smtClean="0"/>
              <a:t>органоразбавляемый</a:t>
            </a:r>
            <a:r>
              <a:rPr lang="ru-RU" dirty="0" smtClean="0"/>
              <a:t> однокомпонентный)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тонкослойный</a:t>
            </a:r>
            <a:r>
              <a:rPr lang="ru-RU" dirty="0" smtClean="0"/>
              <a:t> </a:t>
            </a:r>
            <a:r>
              <a:rPr lang="ru-RU" dirty="0"/>
              <a:t>– для защиты стальных несущих </a:t>
            </a:r>
            <a:r>
              <a:rPr lang="ru-RU" dirty="0" smtClean="0"/>
              <a:t>	конструкций.</a:t>
            </a:r>
          </a:p>
          <a:p>
            <a:pPr algn="just"/>
            <a:r>
              <a:rPr lang="ru-RU" b="1" dirty="0" err="1" smtClean="0"/>
              <a:t>СпецПротект</a:t>
            </a:r>
            <a:r>
              <a:rPr lang="ru-RU" b="1" dirty="0" smtClean="0"/>
              <a:t> </a:t>
            </a:r>
            <a:r>
              <a:rPr lang="ru-RU" b="1" dirty="0"/>
              <a:t>ОЗМ 117</a:t>
            </a:r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smtClean="0"/>
              <a:t>эпоксидный </a:t>
            </a:r>
            <a:r>
              <a:rPr lang="ru-RU" dirty="0" err="1" smtClean="0"/>
              <a:t>двухкомпонетный</a:t>
            </a:r>
            <a:r>
              <a:rPr lang="ru-RU" dirty="0" smtClean="0"/>
              <a:t>)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тонкослойный /заводское нанесение</a:t>
            </a:r>
            <a:r>
              <a:rPr lang="ru-RU" dirty="0" smtClean="0"/>
              <a:t> – </a:t>
            </a:r>
            <a:r>
              <a:rPr lang="ru-RU" dirty="0"/>
              <a:t>для  защиты </a:t>
            </a:r>
            <a:r>
              <a:rPr lang="ru-RU" dirty="0" smtClean="0"/>
              <a:t>стальных </a:t>
            </a:r>
            <a:r>
              <a:rPr lang="ru-RU" dirty="0"/>
              <a:t>несущих </a:t>
            </a:r>
            <a:r>
              <a:rPr lang="ru-RU" dirty="0" smtClean="0"/>
              <a:t>конструкций</a:t>
            </a:r>
            <a:r>
              <a:rPr lang="ru-RU" dirty="0"/>
              <a:t>. </a:t>
            </a:r>
            <a:r>
              <a:rPr lang="ru-RU" dirty="0" smtClean="0"/>
              <a:t>Огнезащитный </a:t>
            </a:r>
            <a:r>
              <a:rPr lang="ru-RU" dirty="0"/>
              <a:t>и антикоррозионный </a:t>
            </a:r>
            <a:r>
              <a:rPr lang="ru-RU" dirty="0" smtClean="0"/>
              <a:t>состав,  </a:t>
            </a:r>
            <a:r>
              <a:rPr lang="ru-RU" dirty="0"/>
              <a:t>предварительное грунтование и нанесение покрывного слоя  </a:t>
            </a:r>
            <a:r>
              <a:rPr lang="ru-RU" dirty="0" smtClean="0"/>
              <a:t>не требуется.</a:t>
            </a:r>
            <a:endParaRPr lang="ru-RU" dirty="0"/>
          </a:p>
          <a:p>
            <a:pPr algn="just"/>
            <a:r>
              <a:rPr lang="ru-RU" b="1" dirty="0" err="1" smtClean="0"/>
              <a:t>СпецПротект</a:t>
            </a:r>
            <a:r>
              <a:rPr lang="ru-RU" b="1" dirty="0" smtClean="0"/>
              <a:t> </a:t>
            </a:r>
            <a:r>
              <a:rPr lang="ru-RU" b="1" dirty="0"/>
              <a:t>ОЗМ </a:t>
            </a:r>
            <a:r>
              <a:rPr lang="ru-RU" b="1" dirty="0" smtClean="0"/>
              <a:t>118 </a:t>
            </a:r>
            <a:r>
              <a:rPr lang="ru-RU" dirty="0"/>
              <a:t>(эпоксидный </a:t>
            </a:r>
            <a:r>
              <a:rPr lang="ru-RU" dirty="0" err="1"/>
              <a:t>двухкомпонетный</a:t>
            </a:r>
            <a:r>
              <a:rPr lang="ru-RU" dirty="0"/>
              <a:t>)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конструктивный</a:t>
            </a:r>
            <a:r>
              <a:rPr lang="ru-RU" dirty="0"/>
              <a:t> (обмазка) – для  защиты стальных несущих </a:t>
            </a:r>
            <a:r>
              <a:rPr lang="ru-RU" dirty="0" smtClean="0"/>
              <a:t>	конструкций</a:t>
            </a:r>
            <a:r>
              <a:rPr lang="ru-RU" dirty="0"/>
              <a:t>. </a:t>
            </a:r>
            <a:r>
              <a:rPr lang="ru-RU" dirty="0" smtClean="0"/>
              <a:t>Конструктивный </a:t>
            </a:r>
            <a:r>
              <a:rPr lang="ru-RU" dirty="0"/>
              <a:t>огнезащитный антикоррозионный состав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 err="1" smtClean="0"/>
              <a:t>СпецПротект</a:t>
            </a:r>
            <a:r>
              <a:rPr lang="ru-RU" b="1" dirty="0"/>
              <a:t> </a:t>
            </a:r>
            <a:r>
              <a:rPr lang="ru-RU" b="1" dirty="0" smtClean="0"/>
              <a:t>ОЗМ-1709 </a:t>
            </a:r>
            <a:r>
              <a:rPr lang="ru-RU" dirty="0" smtClean="0"/>
              <a:t>(эпоксидный </a:t>
            </a:r>
            <a:r>
              <a:rPr lang="ru-RU" dirty="0" err="1"/>
              <a:t>двухкомпонетный</a:t>
            </a:r>
            <a:r>
              <a:rPr lang="ru-RU" dirty="0" smtClean="0"/>
              <a:t>) </a:t>
            </a:r>
            <a:r>
              <a:rPr lang="ru-RU" dirty="0"/>
              <a:t>для защиты стальных строительных конструкций в условиях альтернативного температурного режима (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углеводородного горения</a:t>
            </a:r>
            <a:r>
              <a:rPr lang="ru-RU" dirty="0"/>
              <a:t>) для обеспечения требуемых пределов огнестойкости согласно ГОСТ Р ЕН 1363-2-2014.</a:t>
            </a:r>
          </a:p>
          <a:p>
            <a:pPr algn="just"/>
            <a:endParaRPr 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07505" y="105061"/>
            <a:ext cx="88630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Системы защитных покрытий </a:t>
            </a:r>
            <a:r>
              <a:rPr lang="ru-RU" altLang="ru-RU" sz="2000" b="1" dirty="0" err="1" smtClean="0"/>
              <a:t>СпецПротект</a:t>
            </a:r>
            <a:r>
              <a:rPr lang="ru-RU" altLang="ru-RU" sz="2000" b="1" dirty="0" smtClean="0"/>
              <a:t> ОЗМ</a:t>
            </a:r>
            <a:endParaRPr lang="ru-RU" alt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23611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Прямоугольник 21"/>
          <p:cNvSpPr>
            <a:spLocks noChangeArrowheads="1"/>
          </p:cNvSpPr>
          <p:nvPr/>
        </p:nvSpPr>
        <p:spPr bwMode="auto">
          <a:xfrm>
            <a:off x="683568" y="2852936"/>
            <a:ext cx="7560841" cy="137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МАТЕРИАЛЫ СЕРИИ СПЕЦИЗОЛ</a:t>
            </a:r>
          </a:p>
          <a:p>
            <a:r>
              <a:rPr lang="ru-RU" altLang="ru-RU" sz="2000" b="1" dirty="0"/>
              <a:t>з</a:t>
            </a:r>
            <a:r>
              <a:rPr lang="ru-RU" altLang="ru-RU" sz="2000" b="1" dirty="0" smtClean="0"/>
              <a:t>ащита от коррозии и гидроизоляция объектов нефтегазовой отрасли</a:t>
            </a:r>
            <a:endParaRPr lang="ru-RU" altLang="ru-RU" sz="2000" b="1" dirty="0"/>
          </a:p>
          <a:p>
            <a:endParaRPr lang="ru-RU" altLang="ru-RU" sz="1600" b="1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336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228" y="692696"/>
            <a:ext cx="89872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  	</a:t>
            </a:r>
            <a:endParaRPr lang="ru-RU" sz="1600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" name="Прямоугольник 21"/>
          <p:cNvSpPr>
            <a:spLocks noChangeArrowheads="1"/>
          </p:cNvSpPr>
          <p:nvPr/>
        </p:nvSpPr>
        <p:spPr bwMode="auto">
          <a:xfrm>
            <a:off x="28228" y="594859"/>
            <a:ext cx="9134475" cy="121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1600" dirty="0" smtClean="0"/>
              <a:t>	</a:t>
            </a:r>
            <a:r>
              <a:rPr lang="ru-RU" altLang="ru-RU" dirty="0" smtClean="0"/>
              <a:t>Гидроизоляционное защитное покрытие </a:t>
            </a:r>
            <a:r>
              <a:rPr lang="ru-RU" altLang="ru-RU" dirty="0" err="1" smtClean="0"/>
              <a:t>СпецИзол</a:t>
            </a:r>
            <a:r>
              <a:rPr lang="ru-RU" altLang="ru-RU" dirty="0" smtClean="0"/>
              <a:t> применяется для защиты надземных и подземных бетонных и металлических сооружений и конструкций, а также для:  </a:t>
            </a:r>
            <a:endParaRPr lang="ru-RU" altLang="ru-RU" sz="1600" dirty="0" smtClean="0"/>
          </a:p>
          <a:p>
            <a:pPr algn="just"/>
            <a:r>
              <a:rPr lang="ru-RU" altLang="ru-RU" sz="1600" dirty="0" smtClean="0"/>
              <a:t>	</a:t>
            </a:r>
          </a:p>
        </p:txBody>
      </p:sp>
      <p:pic>
        <p:nvPicPr>
          <p:cNvPr id="9219" name="Picture 3" descr="https://sprayworksequipment.com/wp-content/uploads/2015/08/Polyurea_Coatings_100_04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6" y="4668112"/>
            <a:ext cx="2218531" cy="1663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http://www.graco.com/content/graco/gb/en/products/success-stories/coatings-and-foam/waterproofing-a-railway-bridge-with-polyurea/_jcr_content/newsreleaseparsys/image_123.img.png/13872827842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207" y="4613588"/>
            <a:ext cx="1847512" cy="1715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https://tse1.mm.bing.net/th?id=OIP.b5GagyoVtBVVZzoFoqeQ2wHaDg&amp;pid=15.1&amp;P=0&amp;w=383&amp;h=18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27" y="4590402"/>
            <a:ext cx="2517130" cy="1715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http://www.polyureaminnesota.com/images/Tunnel-Waterproofing-64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014" y="4578819"/>
            <a:ext cx="2211263" cy="1726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" y="44624"/>
            <a:ext cx="89705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Защитное покрытие </a:t>
            </a:r>
            <a:r>
              <a:rPr lang="ru-RU" altLang="ru-RU" sz="2000" b="1" dirty="0" err="1" smtClean="0"/>
              <a:t>СпецИзол</a:t>
            </a:r>
            <a:r>
              <a:rPr lang="ru-RU" altLang="ru-RU" sz="2000" b="1" dirty="0" smtClean="0"/>
              <a:t> / изоляционное покрытие</a:t>
            </a:r>
            <a:endParaRPr lang="ru-RU" altLang="ru-RU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9213" y="1418867"/>
            <a:ext cx="89594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algn="just">
              <a:buFont typeface="Wingdings" pitchFamily="2" charset="2"/>
              <a:buChar char="§"/>
            </a:pPr>
            <a:endParaRPr lang="ru-RU" dirty="0" smtClean="0"/>
          </a:p>
          <a:p>
            <a:pPr marL="171450" lvl="0" indent="-171450" algn="just">
              <a:buFont typeface="Wingdings" pitchFamily="2" charset="2"/>
              <a:buChar char="§"/>
            </a:pPr>
            <a:r>
              <a:rPr lang="ru-RU" dirty="0" smtClean="0"/>
              <a:t>Гидроизолирующее </a:t>
            </a:r>
            <a:r>
              <a:rPr lang="ru-RU" dirty="0"/>
              <a:t>покрытие бетонных и металлических кровель, фундаментов и цокольных этажей </a:t>
            </a:r>
            <a:r>
              <a:rPr lang="ru-RU" dirty="0" smtClean="0"/>
              <a:t>зданий;</a:t>
            </a:r>
            <a:endParaRPr lang="ru-RU" dirty="0"/>
          </a:p>
          <a:p>
            <a:pPr marL="171450" lvl="0" indent="-171450" algn="just">
              <a:buFont typeface="Wingdings" pitchFamily="2" charset="2"/>
              <a:buChar char="§"/>
            </a:pPr>
            <a:r>
              <a:rPr lang="ru-RU" dirty="0" smtClean="0"/>
              <a:t>Наземная </a:t>
            </a:r>
            <a:r>
              <a:rPr lang="ru-RU" dirty="0"/>
              <a:t>герметизирующая мембрана с использованием </a:t>
            </a:r>
            <a:r>
              <a:rPr lang="ru-RU" dirty="0" err="1"/>
              <a:t>геотекстильной</a:t>
            </a:r>
            <a:r>
              <a:rPr lang="ru-RU" dirty="0"/>
              <a:t> ткани.</a:t>
            </a:r>
          </a:p>
          <a:p>
            <a:pPr marL="171450" lvl="0" indent="-171450" algn="just">
              <a:buFont typeface="Wingdings" pitchFamily="2" charset="2"/>
              <a:buChar char="§"/>
            </a:pPr>
            <a:r>
              <a:rPr lang="ru-RU" dirty="0" smtClean="0"/>
              <a:t>Герметик </a:t>
            </a:r>
            <a:r>
              <a:rPr lang="ru-RU" dirty="0"/>
              <a:t>для </a:t>
            </a:r>
            <a:r>
              <a:rPr lang="ru-RU" dirty="0" err="1"/>
              <a:t>пенополистирола</a:t>
            </a:r>
            <a:r>
              <a:rPr lang="ru-RU" dirty="0"/>
              <a:t> и других </a:t>
            </a:r>
            <a:r>
              <a:rPr lang="ru-RU" dirty="0" smtClean="0"/>
              <a:t>материалов;</a:t>
            </a:r>
            <a:endParaRPr lang="ru-RU" dirty="0"/>
          </a:p>
          <a:p>
            <a:pPr marL="171450" lvl="0" indent="-171450" algn="just">
              <a:buFont typeface="Wingdings" pitchFamily="2" charset="2"/>
              <a:buChar char="§"/>
            </a:pPr>
            <a:r>
              <a:rPr lang="ru-RU" dirty="0"/>
              <a:t>Защитное гидроизоляционное и антикоррозийное покрытие для стальных резервуаров, вторичных емкостей и </a:t>
            </a:r>
            <a:r>
              <a:rPr lang="ru-RU" dirty="0" smtClean="0"/>
              <a:t>трубопроводов;</a:t>
            </a:r>
            <a:endParaRPr lang="ru-RU" dirty="0"/>
          </a:p>
          <a:p>
            <a:pPr marL="171450" lvl="0" indent="-171450" algn="just">
              <a:buFont typeface="Wingdings" pitchFamily="2" charset="2"/>
              <a:buChar char="§"/>
            </a:pPr>
            <a:r>
              <a:rPr lang="ru-RU" dirty="0"/>
              <a:t>Облицовка бетонных резервуаров, бассейнов, очистных сооружений, плотин, тоннелей, барж и т.д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8133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228" y="692696"/>
            <a:ext cx="89872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  	</a:t>
            </a:r>
            <a:endParaRPr lang="ru-RU" sz="1600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" name="Прямоугольник 21"/>
          <p:cNvSpPr>
            <a:spLocks noChangeArrowheads="1"/>
          </p:cNvSpPr>
          <p:nvPr/>
        </p:nvSpPr>
        <p:spPr bwMode="auto">
          <a:xfrm>
            <a:off x="28228" y="594859"/>
            <a:ext cx="9134475" cy="94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dirty="0"/>
              <a:t>Материал </a:t>
            </a:r>
            <a:r>
              <a:rPr lang="ru-RU" altLang="ru-RU" dirty="0" smtClean="0"/>
              <a:t>серии </a:t>
            </a:r>
            <a:r>
              <a:rPr lang="ru-RU" altLang="ru-RU" dirty="0" err="1" smtClean="0"/>
              <a:t>СпецИзол</a:t>
            </a:r>
            <a:r>
              <a:rPr lang="ru-RU" altLang="ru-RU" dirty="0" smtClean="0"/>
              <a:t> наносится </a:t>
            </a:r>
            <a:r>
              <a:rPr lang="ru-RU" altLang="ru-RU" dirty="0"/>
              <a:t>с помощью высокоточного и высокопроизводительного оборудования с раздельной подачей компонентов</a:t>
            </a:r>
            <a:r>
              <a:rPr lang="ru-RU" altLang="ru-RU" dirty="0" smtClean="0"/>
              <a:t>.</a:t>
            </a:r>
          </a:p>
          <a:p>
            <a:pPr algn="just"/>
            <a:endParaRPr lang="ru-RU" altLang="ru-RU" sz="1600" dirty="0"/>
          </a:p>
        </p:txBody>
      </p:sp>
      <p:pic>
        <p:nvPicPr>
          <p:cNvPr id="14" name="Picture 3" descr="C:\Documents and Settings\suhorukov.BENTONIT\Мои документы\SA\СП\Реклама\Выставки\Схема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086"/>
          <a:stretch>
            <a:fillRect/>
          </a:stretch>
        </p:blipFill>
        <p:spPr bwMode="auto">
          <a:xfrm>
            <a:off x="5076056" y="1772816"/>
            <a:ext cx="3806356" cy="295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419" y="1664805"/>
            <a:ext cx="44123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ru-RU" altLang="ru-RU" dirty="0"/>
              <a:t>Скорость работы оборудования</a:t>
            </a:r>
          </a:p>
          <a:p>
            <a:pPr algn="just">
              <a:spcBef>
                <a:spcPts val="0"/>
              </a:spcBef>
            </a:pPr>
            <a:r>
              <a:rPr lang="ru-RU" altLang="ru-RU" dirty="0"/>
              <a:t>позволяет </a:t>
            </a:r>
            <a:r>
              <a:rPr lang="ru-RU" altLang="ru-RU" dirty="0" smtClean="0"/>
              <a:t>изолировать до 500 м² за 1 рабочую смену.   </a:t>
            </a:r>
            <a:endParaRPr lang="ru-RU" alt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-58338" y="2708920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ru-RU" altLang="ru-RU" b="1" dirty="0" smtClean="0"/>
              <a:t>Преимущества защитного покрытия </a:t>
            </a:r>
            <a:r>
              <a:rPr lang="ru-RU" altLang="ru-RU" b="1" dirty="0" err="1" smtClean="0"/>
              <a:t>СпецИзол</a:t>
            </a:r>
            <a:r>
              <a:rPr lang="ru-RU" altLang="ru-RU" b="1" dirty="0" smtClean="0"/>
              <a:t>:</a:t>
            </a:r>
            <a:endParaRPr lang="ru-RU" alt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8228" y="3429001"/>
            <a:ext cx="47759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 eaLnBrk="1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ru-RU" altLang="ru-RU" dirty="0"/>
              <a:t>Не требуется предварительное грунтование, </a:t>
            </a:r>
            <a:endParaRPr lang="ru-RU" altLang="ru-RU" dirty="0" smtClean="0"/>
          </a:p>
          <a:p>
            <a:pPr algn="l" eaLnBrk="1" hangingPunct="1">
              <a:spcBef>
                <a:spcPts val="0"/>
              </a:spcBef>
            </a:pPr>
            <a:r>
              <a:rPr lang="ru-RU" altLang="ru-RU" dirty="0"/>
              <a:t> </a:t>
            </a:r>
            <a:r>
              <a:rPr lang="ru-RU" altLang="ru-RU" dirty="0" smtClean="0"/>
              <a:t>    наносится </a:t>
            </a:r>
            <a:r>
              <a:rPr lang="ru-RU" altLang="ru-RU" dirty="0"/>
              <a:t>в один </a:t>
            </a:r>
            <a:r>
              <a:rPr lang="ru-RU" altLang="ru-RU" dirty="0" smtClean="0"/>
              <a:t>слой;</a:t>
            </a:r>
            <a:endParaRPr lang="ru-RU" altLang="ru-RU" dirty="0"/>
          </a:p>
          <a:p>
            <a:pPr marL="285750" indent="-285750" algn="l" eaLnBrk="1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ru-RU" altLang="ru-RU" dirty="0" smtClean="0"/>
              <a:t>Высокая </a:t>
            </a:r>
            <a:r>
              <a:rPr lang="ru-RU" altLang="ru-RU" dirty="0"/>
              <a:t>скорость отверждения – 15-30 сек</a:t>
            </a:r>
            <a:r>
              <a:rPr lang="ru-RU" altLang="ru-RU" dirty="0" smtClean="0"/>
              <a:t>.;</a:t>
            </a:r>
            <a:endParaRPr lang="ru-RU" altLang="ru-RU" dirty="0"/>
          </a:p>
          <a:p>
            <a:pPr marL="285750" indent="-285750" algn="l" eaLnBrk="1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ru-RU" altLang="ru-RU" dirty="0" smtClean="0"/>
              <a:t>Высокая адгезия к поверхности;</a:t>
            </a:r>
            <a:endParaRPr lang="ru-RU" altLang="ru-RU" dirty="0"/>
          </a:p>
          <a:p>
            <a:pPr marL="285750" indent="-285750" algn="l" eaLnBrk="1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ru-RU" altLang="ru-RU" dirty="0"/>
              <a:t>Высокая ударная прочность (до минус 75</a:t>
            </a:r>
            <a:r>
              <a:rPr lang="en-US" altLang="ru-RU" dirty="0"/>
              <a:t>º</a:t>
            </a:r>
            <a:r>
              <a:rPr lang="ru-RU" altLang="ru-RU" dirty="0"/>
              <a:t> С</a:t>
            </a:r>
            <a:r>
              <a:rPr lang="ru-RU" altLang="ru-RU" dirty="0" smtClean="0"/>
              <a:t>);</a:t>
            </a:r>
          </a:p>
          <a:p>
            <a:pPr marL="285750" indent="-285750" algn="l" eaLnBrk="1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ru-RU" altLang="ru-RU" dirty="0"/>
              <a:t>Не содержит </a:t>
            </a:r>
            <a:r>
              <a:rPr lang="ru-RU" altLang="ru-RU" dirty="0" smtClean="0"/>
              <a:t>растворителей;</a:t>
            </a:r>
            <a:endParaRPr lang="ru-RU" altLang="ru-RU" dirty="0"/>
          </a:p>
          <a:p>
            <a:pPr marL="285750" indent="-285750" algn="l" eaLnBrk="1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ru-RU" altLang="ru-RU" dirty="0"/>
              <a:t>Не содержит </a:t>
            </a:r>
            <a:r>
              <a:rPr lang="ru-RU" altLang="ru-RU" dirty="0" smtClean="0"/>
              <a:t>канцерогенов.</a:t>
            </a:r>
          </a:p>
          <a:p>
            <a:pPr marL="285750" indent="-285750" algn="l" eaLnBrk="1" hangingPunct="1">
              <a:spcBef>
                <a:spcPts val="0"/>
              </a:spcBef>
              <a:buFont typeface="Arial" pitchFamily="34" charset="0"/>
              <a:buChar char="•"/>
            </a:pPr>
            <a:endParaRPr lang="ru-RU" altLang="ru-RU" sz="16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76562"/>
            <a:ext cx="90364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Защитное покрытие </a:t>
            </a:r>
            <a:r>
              <a:rPr lang="ru-RU" altLang="ru-RU" sz="2000" b="1" dirty="0" err="1" smtClean="0"/>
              <a:t>СпецИзол</a:t>
            </a:r>
            <a:r>
              <a:rPr lang="ru-RU" altLang="ru-RU" sz="2000" b="1" dirty="0" smtClean="0"/>
              <a:t> / изоляционное покрытие</a:t>
            </a:r>
            <a:endParaRPr lang="ru-RU" alt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413261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404664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6389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6390" name="Прямоугольник 9"/>
          <p:cNvSpPr>
            <a:spLocks noChangeArrowheads="1"/>
          </p:cNvSpPr>
          <p:nvPr/>
        </p:nvSpPr>
        <p:spPr bwMode="auto">
          <a:xfrm>
            <a:off x="0" y="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Защитное покрытие </a:t>
            </a:r>
            <a:r>
              <a:rPr lang="ru-RU" altLang="ru-RU" sz="2000" b="1" dirty="0" err="1" smtClean="0"/>
              <a:t>СпецИзол</a:t>
            </a:r>
            <a:r>
              <a:rPr lang="ru-RU" altLang="ru-RU" sz="2000" b="1" dirty="0" smtClean="0"/>
              <a:t> / изоляционное покрытие</a:t>
            </a:r>
            <a:endParaRPr lang="ru-RU" altLang="ru-RU" sz="2000" b="1" dirty="0"/>
          </a:p>
        </p:txBody>
      </p:sp>
      <p:pic>
        <p:nvPicPr>
          <p:cNvPr id="5124" name="Picture 4" descr="http://vozrogdenie-group.ru/images-2/pokrytia/pokrytia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84" y="579409"/>
            <a:ext cx="3801127" cy="18722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m2-tub-ru.yandex.net/i?id=88b72154afa36e0f94467e0c10434ac7&amp;n=33&amp;h=215&amp;w=28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7549"/>
            <a:ext cx="2866852" cy="19475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polimochevina.ru/wp-content/uploads/2014/08/8569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23" y="4437112"/>
            <a:ext cx="3825288" cy="16825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antares.kz/assets/templates/images/Gidroizolyaciya/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253" y="4463380"/>
            <a:ext cx="2961595" cy="17511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://www.spt-ukr.com/resources/files/1432770489538c16f59512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23" y="2535089"/>
            <a:ext cx="3825288" cy="17878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://lallafom.ru/userfiles/photos/bigs/d46afa60a3e4ed1b4252db3900c0f7d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253" y="2462715"/>
            <a:ext cx="2961595" cy="19743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4853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476672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100" name="Прямоугольник 18"/>
          <p:cNvSpPr>
            <a:spLocks noChangeArrowheads="1"/>
          </p:cNvSpPr>
          <p:nvPr/>
        </p:nvSpPr>
        <p:spPr bwMode="auto">
          <a:xfrm>
            <a:off x="73025" y="222250"/>
            <a:ext cx="9070975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ru-RU" altLang="ru-RU" sz="1600" dirty="0">
                <a:solidFill>
                  <a:schemeClr val="tx2"/>
                </a:solidFill>
              </a:rPr>
              <a:t>		</a:t>
            </a:r>
          </a:p>
          <a:p>
            <a:pPr algn="l" eaLnBrk="0" hangingPunct="0"/>
            <a:r>
              <a:rPr lang="ru-RU" altLang="ru-RU" sz="1600" dirty="0" smtClean="0"/>
              <a:t> </a:t>
            </a:r>
          </a:p>
          <a:p>
            <a:pPr algn="l" eaLnBrk="0" hangingPunct="0">
              <a:buFontTx/>
              <a:buChar char="•"/>
            </a:pPr>
            <a:endParaRPr lang="ru-RU" altLang="ru-RU" dirty="0" smtClean="0">
              <a:latin typeface="+mn-lt"/>
            </a:endParaRPr>
          </a:p>
          <a:p>
            <a:pPr algn="l" eaLnBrk="0" hangingPunct="0">
              <a:buFontTx/>
              <a:buChar char="•"/>
            </a:pPr>
            <a:r>
              <a:rPr lang="ru-RU" altLang="ru-RU" dirty="0" smtClean="0">
                <a:latin typeface="+mn-lt"/>
                <a:cs typeface="Times New Roman" pitchFamily="18" charset="0"/>
              </a:rPr>
              <a:t>Проектирование </a:t>
            </a:r>
            <a:r>
              <a:rPr lang="ru-RU" altLang="ru-RU" dirty="0">
                <a:latin typeface="+mn-lt"/>
                <a:cs typeface="Times New Roman" pitchFamily="18" charset="0"/>
              </a:rPr>
              <a:t>межгосударственного стандарта ГОСТ </a:t>
            </a:r>
            <a:r>
              <a:rPr lang="ru-RU" altLang="ru-RU" dirty="0" smtClean="0">
                <a:latin typeface="+mn-lt"/>
                <a:cs typeface="Times New Roman" pitchFamily="18" charset="0"/>
              </a:rPr>
              <a:t>9.602 </a:t>
            </a:r>
            <a:r>
              <a:rPr lang="ru-RU" altLang="ru-RU" dirty="0">
                <a:latin typeface="+mn-lt"/>
                <a:cs typeface="Times New Roman" pitchFamily="18" charset="0"/>
              </a:rPr>
              <a:t>«Единая система защиты от коррозии и старения. Сооружения подземные общие требования к защите от </a:t>
            </a:r>
            <a:r>
              <a:rPr lang="ru-RU" altLang="ru-RU" dirty="0" smtClean="0">
                <a:latin typeface="+mn-lt"/>
                <a:cs typeface="Times New Roman" pitchFamily="18" charset="0"/>
              </a:rPr>
              <a:t>коррозии»;</a:t>
            </a:r>
            <a:endParaRPr lang="ru-RU" altLang="ru-RU" dirty="0">
              <a:latin typeface="+mn-lt"/>
              <a:cs typeface="Times New Roman" pitchFamily="18" charset="0"/>
            </a:endParaRPr>
          </a:p>
          <a:p>
            <a:pPr algn="l" eaLnBrk="0" hangingPunct="0">
              <a:buFontTx/>
              <a:buChar char="•"/>
            </a:pPr>
            <a:r>
              <a:rPr lang="ru-RU" altLang="ru-RU" dirty="0" smtClean="0">
                <a:latin typeface="+mn-lt"/>
                <a:cs typeface="Times New Roman" pitchFamily="18" charset="0"/>
              </a:rPr>
              <a:t>СТО </a:t>
            </a:r>
            <a:r>
              <a:rPr lang="ru-RU" altLang="ru-RU" dirty="0">
                <a:latin typeface="+mn-lt"/>
                <a:cs typeface="Times New Roman" pitchFamily="18" charset="0"/>
              </a:rPr>
              <a:t>СОПКОР 3.4-2012 «Защитные покрытия. Основные требования к системам защитных покрытий металлических поверхностей технологического оборудования, трубопроводов и металлоконструкций надземных объектов добычи, транспортировки, подземного хранения и переработки газа</a:t>
            </a:r>
            <a:r>
              <a:rPr lang="ru-RU" altLang="ru-RU" dirty="0" smtClean="0">
                <a:latin typeface="+mn-lt"/>
                <a:cs typeface="Times New Roman" pitchFamily="18" charset="0"/>
              </a:rPr>
              <a:t>».</a:t>
            </a:r>
            <a:endParaRPr lang="en-US" altLang="ru-RU" dirty="0" smtClean="0">
              <a:latin typeface="+mn-lt"/>
              <a:cs typeface="Times New Roman" pitchFamily="18" charset="0"/>
            </a:endParaRPr>
          </a:p>
          <a:p>
            <a:pPr algn="l" eaLnBrk="0" hangingPunct="0">
              <a:buFontTx/>
              <a:buChar char="•"/>
            </a:pPr>
            <a:r>
              <a:rPr lang="ru-RU" altLang="ru-RU" dirty="0" smtClean="0">
                <a:cs typeface="Times New Roman" pitchFamily="18" charset="0"/>
              </a:rPr>
              <a:t>Проектирование технических требований «Защитные покрытия. Основные требования к системам защитных покрытий на основе термореактивных материалов для наружных бетонных поверхностей надземных и подземных строительных конструкций и сооружений»;</a:t>
            </a:r>
          </a:p>
          <a:p>
            <a:pPr algn="l" eaLnBrk="0" hangingPunct="0">
              <a:buFontTx/>
              <a:buChar char="•"/>
            </a:pPr>
            <a:endParaRPr lang="ru-RU" altLang="ru-RU" dirty="0">
              <a:latin typeface="+mn-lt"/>
              <a:cs typeface="Times New Roman" pitchFamily="18" charset="0"/>
            </a:endParaRPr>
          </a:p>
          <a:p>
            <a:pPr algn="l" eaLnBrk="0" hangingPunct="0"/>
            <a:endParaRPr lang="ru-RU" altLang="ru-RU" sz="1600" dirty="0"/>
          </a:p>
          <a:p>
            <a:pPr algn="l" eaLnBrk="0" hangingPunct="0">
              <a:buFontTx/>
              <a:buChar char="•"/>
            </a:pPr>
            <a:endParaRPr lang="ru-RU" altLang="ru-RU" sz="1600" dirty="0"/>
          </a:p>
          <a:p>
            <a:pPr algn="just" eaLnBrk="0" hangingPunct="0"/>
            <a:endParaRPr lang="ru-RU" altLang="ru-RU" sz="1600" dirty="0">
              <a:solidFill>
                <a:schemeClr val="tx2"/>
              </a:solidFill>
            </a:endParaRPr>
          </a:p>
          <a:p>
            <a:pPr algn="just" eaLnBrk="0" hangingPunct="0">
              <a:buFontTx/>
              <a:buAutoNum type="arabicPeriod"/>
            </a:pPr>
            <a:endParaRPr lang="ru-RU" altLang="ru-RU" sz="1600" dirty="0">
              <a:solidFill>
                <a:schemeClr val="tx2"/>
              </a:solidFill>
            </a:endParaRPr>
          </a:p>
        </p:txBody>
      </p:sp>
      <p:pic>
        <p:nvPicPr>
          <p:cNvPr id="4102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103" name="AutoShape 9" descr="http://cv01.twirpx.net/0975/0975149.jpg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4104" name="Picture 11" descr="http://cv01.twirpx.net/0975/0975149.jpg"/>
          <p:cNvPicPr>
            <a:picLocks noChangeAspect="1" noChangeArrowheads="1"/>
          </p:cNvPicPr>
          <p:nvPr/>
        </p:nvPicPr>
        <p:blipFill>
          <a:blip r:embed="rId4" cstate="print"/>
          <a:srcRect l="48998"/>
          <a:stretch>
            <a:fillRect/>
          </a:stretch>
        </p:blipFill>
        <p:spPr bwMode="auto">
          <a:xfrm>
            <a:off x="642910" y="4500570"/>
            <a:ext cx="1254148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3" descr="http://ws.gpei.info/osc1/catalog/images/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1575" y="4529138"/>
            <a:ext cx="1119188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5" descr="http://www.ioit.ru/new/images/news/gos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4357694"/>
            <a:ext cx="239077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7" descr="http://www.texnoprom.com/wp-content/uploads/2013/02/sopkor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4572008"/>
            <a:ext cx="1254125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8" name="Прямоугольник 12"/>
          <p:cNvSpPr>
            <a:spLocks noChangeArrowheads="1"/>
          </p:cNvSpPr>
          <p:nvPr/>
        </p:nvSpPr>
        <p:spPr bwMode="auto">
          <a:xfrm>
            <a:off x="104774" y="4554"/>
            <a:ext cx="90392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Разработка стандартов</a:t>
            </a:r>
            <a:endParaRPr lang="ru-RU" alt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14164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Прямоугольник 21"/>
          <p:cNvSpPr>
            <a:spLocks noChangeArrowheads="1"/>
          </p:cNvSpPr>
          <p:nvPr/>
        </p:nvSpPr>
        <p:spPr bwMode="auto">
          <a:xfrm>
            <a:off x="683568" y="2852936"/>
            <a:ext cx="7560841" cy="106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МАТЕРИАЛЫ СЕРИИ КАРБОФЛЕКС</a:t>
            </a:r>
          </a:p>
          <a:p>
            <a:r>
              <a:rPr lang="ru-RU" altLang="ru-RU" sz="2000" b="1" dirty="0"/>
              <a:t>з</a:t>
            </a:r>
            <a:r>
              <a:rPr lang="ru-RU" altLang="ru-RU" sz="2000" b="1" dirty="0" smtClean="0"/>
              <a:t>ащита от коррозии объектов нефтегазовой отрасли</a:t>
            </a:r>
            <a:endParaRPr lang="ru-RU" altLang="ru-RU" sz="2000" b="1" dirty="0"/>
          </a:p>
          <a:p>
            <a:endParaRPr lang="ru-RU" altLang="ru-RU" sz="1600" b="1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924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-38022" y="3356992"/>
            <a:ext cx="89872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  	</a:t>
            </a:r>
            <a:endParaRPr lang="ru-RU" sz="1600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105061"/>
            <a:ext cx="89705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Защитное покрытие </a:t>
            </a:r>
            <a:r>
              <a:rPr lang="ru-RU" altLang="ru-RU" sz="2000" b="1" dirty="0" err="1" smtClean="0"/>
              <a:t>Карбофлекс</a:t>
            </a:r>
            <a:r>
              <a:rPr lang="ru-RU" altLang="ru-RU" sz="2000" b="1" dirty="0" smtClean="0"/>
              <a:t> / изоляционное покрытие</a:t>
            </a:r>
            <a:endParaRPr lang="ru-RU" altLang="ru-RU" sz="2000" b="1" dirty="0"/>
          </a:p>
        </p:txBody>
      </p:sp>
      <p:sp>
        <p:nvSpPr>
          <p:cNvPr id="15" name="Прямоугольник 21"/>
          <p:cNvSpPr>
            <a:spLocks noChangeArrowheads="1"/>
          </p:cNvSpPr>
          <p:nvPr/>
        </p:nvSpPr>
        <p:spPr bwMode="auto">
          <a:xfrm>
            <a:off x="9525" y="548680"/>
            <a:ext cx="9134475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sz="1600" dirty="0" smtClean="0"/>
              <a:t>	При строительстве и реконструкции объектов нефтегазового комплекса в РФ и странах Содружества  на протяжении более 10 лет применяется защитное </a:t>
            </a:r>
            <a:r>
              <a:rPr lang="ru-RU" altLang="ru-RU" sz="1600" dirty="0" err="1" smtClean="0"/>
              <a:t>поликарбамидное</a:t>
            </a:r>
            <a:r>
              <a:rPr lang="ru-RU" altLang="ru-RU" sz="1600" dirty="0" smtClean="0"/>
              <a:t> покрытие Карбофлекс.</a:t>
            </a:r>
          </a:p>
          <a:p>
            <a:pPr algn="just"/>
            <a:r>
              <a:rPr lang="ru-RU" altLang="ru-RU" sz="1600" dirty="0" smtClean="0"/>
              <a:t> </a:t>
            </a:r>
            <a:endParaRPr lang="en-US" altLang="ru-RU" sz="16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412776"/>
            <a:ext cx="8863064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Данное покрытие предназначено </a:t>
            </a:r>
            <a:r>
              <a:rPr lang="ru-RU" sz="1600" dirty="0"/>
              <a:t>для наружной защиты от почвенной и атмосферной коррозии: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600" dirty="0"/>
              <a:t>труб, трубопроводов, монтажных узлов трубопроводов подземной и подводной прокладки;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600" dirty="0"/>
              <a:t>соединительных деталей трубопроводов (тройников, отводов, переходов и т.д.);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600" dirty="0"/>
              <a:t>технологического оборудования (шаровых кранов, клиновых и шиберных задвижек, регуляторов давления, обратных затворов, фильтров­-грязеуловителей, подземных резервуаров, емкостей и т.д.);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600" dirty="0"/>
              <a:t>других металлоконструкций и строительных сооружений</a:t>
            </a:r>
            <a:r>
              <a:rPr lang="ru-RU" sz="1600" dirty="0" smtClean="0"/>
              <a:t>	</a:t>
            </a:r>
          </a:p>
          <a:p>
            <a:pPr algn="just"/>
            <a:r>
              <a:rPr lang="ru-RU" sz="1600" dirty="0"/>
              <a:t>	</a:t>
            </a:r>
            <a:r>
              <a:rPr lang="ru-RU" sz="1600" dirty="0" smtClean="0"/>
              <a:t>Среди преимуществ данного материал такие показатели, как: высокая степень полимеризации, ударная прочность, морозостойкость, срок службы и т.п.</a:t>
            </a:r>
          </a:p>
          <a:p>
            <a:pPr algn="just"/>
            <a:endParaRPr lang="ru-RU" sz="1600" dirty="0" smtClean="0"/>
          </a:p>
          <a:p>
            <a:pPr algn="just"/>
            <a:endParaRPr lang="ru-RU" sz="1600" dirty="0" smtClean="0"/>
          </a:p>
        </p:txBody>
      </p:sp>
      <p:pic>
        <p:nvPicPr>
          <p:cNvPr id="16" name="Picture 10" descr="http://iskra-al.ru/wp-content/uploads/2014/05/DSC_13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284" y="4536505"/>
            <a:ext cx="2742384" cy="168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5" descr="25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77" t="17186" b="8080"/>
          <a:stretch>
            <a:fillRect/>
          </a:stretch>
        </p:blipFill>
        <p:spPr bwMode="auto">
          <a:xfrm>
            <a:off x="2616200" y="4564805"/>
            <a:ext cx="3583385" cy="166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2" descr="http://iskra-al.ru/wp-content/uploads/2014/05/DSC_14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8" y="4564805"/>
            <a:ext cx="25050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6602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Line 6"/>
          <p:cNvSpPr>
            <a:spLocks noChangeShapeType="1"/>
          </p:cNvSpPr>
          <p:nvPr/>
        </p:nvSpPr>
        <p:spPr bwMode="auto">
          <a:xfrm>
            <a:off x="7451725" y="6165850"/>
            <a:ext cx="0" cy="69215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7620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7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2" name="Picture 7" descr="\\Server-sp\1.общая папка\1. Сканер\3. ФОТО\Югорск\Избранное\Труба\DSC_01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3" y="224644"/>
            <a:ext cx="4560658" cy="28803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\\Server-sp\1.общая папка\1. Сканер\3. ФОТО\Югорск\Избранное\Кран\DSC_0250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852" y="211944"/>
            <a:ext cx="4339023" cy="28803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\\Server-sp\1.общая папка\1. Сканер\3. ФОТО\КОНАР\20140326_11092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4" y="3413417"/>
            <a:ext cx="4505622" cy="2736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\\Server-sp\1.общая папка\1. Сканер\3. ФОТО\Фото Красноярск\DSC0009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395" y="3429000"/>
            <a:ext cx="4320479" cy="27975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3339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Прямоугольник 21"/>
          <p:cNvSpPr>
            <a:spLocks noChangeArrowheads="1"/>
          </p:cNvSpPr>
          <p:nvPr/>
        </p:nvSpPr>
        <p:spPr bwMode="auto">
          <a:xfrm>
            <a:off x="683568" y="2852936"/>
            <a:ext cx="7560841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МАТЕРИАЛЫ СЕРИИ СПЕЦИЗОЛ ГЕОМАТ</a:t>
            </a:r>
          </a:p>
          <a:p>
            <a:r>
              <a:rPr lang="ru-RU" altLang="ru-RU" sz="2000" b="1" dirty="0" smtClean="0"/>
              <a:t>Гидроизоляция объектов нефтегазовой отрасли</a:t>
            </a:r>
            <a:endParaRPr lang="ru-RU" altLang="ru-RU" sz="2000" b="1" dirty="0"/>
          </a:p>
          <a:p>
            <a:endParaRPr lang="ru-RU" altLang="ru-RU" sz="2000" b="1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823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228" y="692696"/>
            <a:ext cx="89872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  	</a:t>
            </a:r>
            <a:endParaRPr lang="ru-RU" sz="1600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" y="105061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Системы защитных покрытий ООО НПО </a:t>
            </a:r>
            <a:r>
              <a:rPr lang="ru-RU" altLang="ru-RU" sz="2000" b="1" dirty="0" err="1" smtClean="0"/>
              <a:t>СпецПолимер</a:t>
            </a:r>
            <a:r>
              <a:rPr lang="ru-RU" altLang="ru-RU" sz="2000" b="1" dirty="0" smtClean="0"/>
              <a:t> </a:t>
            </a:r>
            <a:r>
              <a:rPr lang="ru-RU" altLang="ru-RU" sz="2000" b="1" dirty="0" err="1" smtClean="0"/>
              <a:t>Геомат</a:t>
            </a:r>
            <a:endParaRPr lang="ru-RU" altLang="ru-RU" sz="2000" b="1" dirty="0" smtClean="0"/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49213" y="681584"/>
            <a:ext cx="8966298" cy="181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 algn="just">
              <a:defRPr/>
            </a:pPr>
            <a:r>
              <a:rPr lang="ru-RU" sz="1600" b="1" dirty="0" err="1" smtClean="0">
                <a:latin typeface="+mn-lt"/>
              </a:rPr>
              <a:t>СпецИзол</a:t>
            </a:r>
            <a:r>
              <a:rPr lang="ru-RU" sz="1600" b="1" dirty="0" smtClean="0">
                <a:latin typeface="+mn-lt"/>
              </a:rPr>
              <a:t> </a:t>
            </a:r>
            <a:r>
              <a:rPr lang="ru-RU" sz="1600" b="1" dirty="0" err="1">
                <a:latin typeface="+mn-lt"/>
              </a:rPr>
              <a:t>Г</a:t>
            </a:r>
            <a:r>
              <a:rPr lang="ru-RU" sz="1600" b="1" dirty="0" err="1" smtClean="0">
                <a:latin typeface="+mn-lt"/>
              </a:rPr>
              <a:t>еомат</a:t>
            </a:r>
            <a:r>
              <a:rPr lang="ru-RU" sz="1600" dirty="0" smtClean="0">
                <a:latin typeface="+mn-lt"/>
              </a:rPr>
              <a:t>- </a:t>
            </a:r>
            <a:r>
              <a:rPr lang="ru-RU" sz="1600" dirty="0">
                <a:latin typeface="+mn-lt"/>
              </a:rPr>
              <a:t>рулонный </a:t>
            </a:r>
            <a:r>
              <a:rPr lang="ru-RU" sz="1600" dirty="0" err="1">
                <a:latin typeface="+mn-lt"/>
              </a:rPr>
              <a:t>геосинтетический</a:t>
            </a:r>
            <a:r>
              <a:rPr lang="ru-RU" sz="1600" dirty="0">
                <a:latin typeface="+mn-lt"/>
              </a:rPr>
              <a:t> материал, предназначенный для</a:t>
            </a:r>
            <a:r>
              <a:rPr lang="ru-RU" sz="1600" b="1" dirty="0">
                <a:latin typeface="+mn-lt"/>
              </a:rPr>
              <a:t> гидроизоляции</a:t>
            </a:r>
            <a:r>
              <a:rPr lang="ru-RU" sz="1600" dirty="0">
                <a:latin typeface="+mn-lt"/>
              </a:rPr>
              <a:t>, защиты от проникновения в почву и грунтовые воды загрязняющих веществ, а также  строительных конструкций от воздействия влаги. Принцип действия </a:t>
            </a:r>
            <a:r>
              <a:rPr lang="ru-RU" sz="1600" dirty="0" err="1">
                <a:latin typeface="+mn-lt"/>
              </a:rPr>
              <a:t>бентонитового</a:t>
            </a:r>
            <a:r>
              <a:rPr lang="ru-RU" sz="1600" dirty="0">
                <a:latin typeface="+mn-lt"/>
              </a:rPr>
              <a:t> мата основан на свойстве бентонита в свободном состоянии увеличиваться в объеме в 14–16 раз при гидратации. При ограничении свободного пространства для набухания, создается напряженное состояние в структуре бентонита, что обеспечивает низкую водопроницаемость.</a:t>
            </a:r>
          </a:p>
        </p:txBody>
      </p:sp>
      <p:sp>
        <p:nvSpPr>
          <p:cNvPr id="10" name="Прямоугольник 8"/>
          <p:cNvSpPr>
            <a:spLocks noChangeArrowheads="1"/>
          </p:cNvSpPr>
          <p:nvPr/>
        </p:nvSpPr>
        <p:spPr bwMode="auto">
          <a:xfrm>
            <a:off x="5276554" y="2454342"/>
            <a:ext cx="373895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Clr>
                <a:srgbClr val="ACC436"/>
              </a:buClr>
              <a:defRPr/>
            </a:pPr>
            <a:r>
              <a:rPr lang="ru-RU" sz="1600" b="1" dirty="0" err="1">
                <a:latin typeface="+mn-lt"/>
              </a:rPr>
              <a:t>Бентонитовый</a:t>
            </a:r>
            <a:r>
              <a:rPr lang="ru-RU" sz="1600" b="1" dirty="0">
                <a:latin typeface="+mn-lt"/>
              </a:rPr>
              <a:t> мат</a:t>
            </a:r>
            <a:r>
              <a:rPr lang="ru-RU" sz="1600" dirty="0">
                <a:latin typeface="+mn-lt"/>
              </a:rPr>
              <a:t> представляет собой </a:t>
            </a:r>
            <a:r>
              <a:rPr lang="ru-RU" sz="1600" dirty="0" err="1">
                <a:latin typeface="+mn-lt"/>
              </a:rPr>
              <a:t>иглопробивной</a:t>
            </a:r>
            <a:r>
              <a:rPr lang="ru-RU" sz="1600" dirty="0">
                <a:latin typeface="+mn-lt"/>
              </a:rPr>
              <a:t> каркас из полипропиленовых волокон, который имеет с одной стороны тканую, а с другой нетканую структуру.</a:t>
            </a:r>
            <a:r>
              <a:rPr lang="en-US" sz="1600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Гранулы активированного или природного натриевого бентонита равномерно распределены и зафиксированы внутри каркаса изделия. </a:t>
            </a:r>
          </a:p>
        </p:txBody>
      </p:sp>
      <p:pic>
        <p:nvPicPr>
          <p:cNvPr id="13" name="Picture 11" descr="C:\Users\talalaeva\Desktop\материалы\Материалы для сайта\СТРУКТУРА_новая 2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2454342"/>
            <a:ext cx="5143326" cy="3787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C:\Users\user\Google Диск\РАБОТА\БИ\Презентация\ФОТО\ОБЪЕКТЫ\Ukladka_bentomatov.jpg"/>
          <p:cNvPicPr>
            <a:picLocks noChangeAspect="1" noChangeArrowheads="1"/>
          </p:cNvPicPr>
          <p:nvPr/>
        </p:nvPicPr>
        <p:blipFill>
          <a:blip r:embed="rId4" cstate="print"/>
          <a:srcRect b="9533"/>
          <a:stretch>
            <a:fillRect/>
          </a:stretch>
        </p:blipFill>
        <p:spPr bwMode="auto">
          <a:xfrm>
            <a:off x="5508104" y="4739300"/>
            <a:ext cx="2970583" cy="1469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08133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228" y="692696"/>
            <a:ext cx="89872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  </a:t>
            </a:r>
            <a:r>
              <a:rPr lang="ru-RU" sz="1600" b="1" dirty="0" err="1" smtClean="0"/>
              <a:t>Приемущества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бентонитовых</a:t>
            </a:r>
            <a:r>
              <a:rPr lang="ru-RU" sz="1600" b="1" dirty="0" smtClean="0"/>
              <a:t> матов </a:t>
            </a:r>
            <a:r>
              <a:rPr lang="ru-RU" sz="1600" b="1" dirty="0" err="1" smtClean="0"/>
              <a:t>СпецИзол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Геомат</a:t>
            </a:r>
            <a:r>
              <a:rPr lang="ru-RU" sz="1600" b="1" dirty="0" smtClean="0"/>
              <a:t>	</a:t>
            </a:r>
            <a:endParaRPr lang="ru-RU" sz="1600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66" y="1003053"/>
            <a:ext cx="5764070" cy="5783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b="1" dirty="0">
                <a:latin typeface="+mn-lt"/>
              </a:rPr>
              <a:t>Самовосстановление</a:t>
            </a:r>
          </a:p>
          <a:p>
            <a:pPr algn="just">
              <a:defRPr/>
            </a:pPr>
            <a:r>
              <a:rPr lang="ru-RU" sz="1600" dirty="0">
                <a:latin typeface="+mn-lt"/>
              </a:rPr>
              <a:t>при взаимодействии с водой природная </a:t>
            </a:r>
            <a:r>
              <a:rPr lang="ru-RU" sz="1600" dirty="0" err="1">
                <a:latin typeface="+mn-lt"/>
              </a:rPr>
              <a:t>бентонитовая</a:t>
            </a:r>
            <a:r>
              <a:rPr lang="ru-RU" sz="1600" dirty="0">
                <a:latin typeface="+mn-lt"/>
              </a:rPr>
              <a:t> глина увеличивается в объеме, самостоятельно восстанавливая гидроизоляционные свойства при механических повреждениях </a:t>
            </a:r>
            <a:endParaRPr lang="ru-RU" sz="1600" dirty="0" smtClean="0">
              <a:latin typeface="+mn-lt"/>
            </a:endParaRPr>
          </a:p>
          <a:p>
            <a:pPr algn="just">
              <a:defRPr/>
            </a:pPr>
            <a:r>
              <a:rPr lang="ru-RU" sz="1600" b="1" dirty="0" smtClean="0">
                <a:latin typeface="+mn-lt"/>
              </a:rPr>
              <a:t>Высокие </a:t>
            </a:r>
            <a:r>
              <a:rPr lang="ru-RU" sz="1600" b="1" dirty="0">
                <a:latin typeface="+mn-lt"/>
              </a:rPr>
              <a:t>гидроизоляционные свойства</a:t>
            </a:r>
          </a:p>
          <a:p>
            <a:pPr algn="just">
              <a:defRPr/>
            </a:pPr>
            <a:r>
              <a:rPr lang="ru-RU" sz="1600" dirty="0">
                <a:latin typeface="+mn-lt"/>
              </a:rPr>
              <a:t>Коэффициент фильтрации 10</a:t>
            </a:r>
            <a:r>
              <a:rPr lang="ru-RU" sz="1600" baseline="30000" dirty="0">
                <a:latin typeface="+mn-lt"/>
              </a:rPr>
              <a:t>-11</a:t>
            </a:r>
            <a:r>
              <a:rPr lang="ru-RU" sz="1600" dirty="0">
                <a:latin typeface="+mn-lt"/>
              </a:rPr>
              <a:t>-10</a:t>
            </a:r>
            <a:r>
              <a:rPr lang="ru-RU" sz="1600" baseline="30000" dirty="0">
                <a:latin typeface="+mn-lt"/>
              </a:rPr>
              <a:t>-12</a:t>
            </a:r>
            <a:r>
              <a:rPr lang="ru-RU" sz="1600" dirty="0">
                <a:latin typeface="+mn-lt"/>
              </a:rPr>
              <a:t> м/с характеризует низкую водопроницаемость. </a:t>
            </a:r>
            <a:endParaRPr lang="ru-RU" sz="1600" dirty="0" smtClean="0">
              <a:latin typeface="+mn-lt"/>
            </a:endParaRPr>
          </a:p>
          <a:p>
            <a:pPr algn="just">
              <a:defRPr/>
            </a:pPr>
            <a:r>
              <a:rPr lang="ru-RU" sz="1600" b="1" dirty="0" smtClean="0">
                <a:latin typeface="+mn-lt"/>
              </a:rPr>
              <a:t>Высокая </a:t>
            </a:r>
            <a:r>
              <a:rPr lang="ru-RU" sz="1600" b="1" dirty="0">
                <a:latin typeface="+mn-lt"/>
              </a:rPr>
              <a:t>прочность, устойчивость к разрыву и повреждениям</a:t>
            </a:r>
          </a:p>
          <a:p>
            <a:pPr algn="just">
              <a:defRPr/>
            </a:pPr>
            <a:r>
              <a:rPr lang="ru-RU" sz="1600" dirty="0">
                <a:latin typeface="+mn-lt"/>
              </a:rPr>
              <a:t>Выдерживают гидростатическое давление до 7 атмосфер, передвижение по ним тяжелой спецтехники при укладке.</a:t>
            </a:r>
          </a:p>
          <a:p>
            <a:pPr algn="l">
              <a:defRPr/>
            </a:pPr>
            <a:r>
              <a:rPr lang="ru-RU" sz="1600" b="1" dirty="0" err="1" smtClean="0">
                <a:latin typeface="+mn-lt"/>
              </a:rPr>
              <a:t>Экологичность</a:t>
            </a:r>
            <a:r>
              <a:rPr lang="ru-RU" sz="1600" b="1" dirty="0" smtClean="0">
                <a:latin typeface="+mn-lt"/>
              </a:rPr>
              <a:t> </a:t>
            </a:r>
            <a:endParaRPr lang="ru-RU" sz="1600" b="1" dirty="0">
              <a:latin typeface="+mn-lt"/>
            </a:endParaRPr>
          </a:p>
          <a:p>
            <a:pPr algn="l">
              <a:defRPr/>
            </a:pPr>
            <a:r>
              <a:rPr lang="ru-RU" sz="1600" dirty="0">
                <a:latin typeface="+mn-lt"/>
              </a:rPr>
              <a:t>Основным компонентом гидроизоляционного </a:t>
            </a:r>
            <a:r>
              <a:rPr lang="ru-RU" sz="1600" dirty="0" smtClean="0">
                <a:latin typeface="+mn-lt"/>
              </a:rPr>
              <a:t>материала</a:t>
            </a:r>
            <a:r>
              <a:rPr lang="en-US" sz="1600" dirty="0" smtClean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является </a:t>
            </a:r>
            <a:r>
              <a:rPr lang="ru-RU" sz="1600" dirty="0">
                <a:latin typeface="+mn-lt"/>
              </a:rPr>
              <a:t>уникальная природная </a:t>
            </a:r>
            <a:r>
              <a:rPr lang="ru-RU" sz="1600" dirty="0" err="1">
                <a:latin typeface="+mn-lt"/>
              </a:rPr>
              <a:t>бентонитовая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smtClean="0">
                <a:latin typeface="+mn-lt"/>
              </a:rPr>
              <a:t>глина.</a:t>
            </a:r>
            <a:r>
              <a:rPr lang="en-US" sz="1600" dirty="0" smtClean="0">
                <a:latin typeface="+mn-lt"/>
              </a:rPr>
              <a:t> </a:t>
            </a:r>
            <a:endParaRPr lang="ru-RU" sz="1600" dirty="0" smtClean="0">
              <a:latin typeface="+mn-lt"/>
            </a:endParaRPr>
          </a:p>
          <a:p>
            <a:pPr algn="l">
              <a:spcBef>
                <a:spcPts val="0"/>
              </a:spcBef>
              <a:defRPr/>
            </a:pPr>
            <a:r>
              <a:rPr lang="ru-RU" sz="1600" b="1" dirty="0"/>
              <a:t>Экономичность и простота </a:t>
            </a:r>
            <a:r>
              <a:rPr lang="ru-RU" sz="1600" b="1" dirty="0" smtClean="0"/>
              <a:t>укладки</a:t>
            </a:r>
          </a:p>
          <a:p>
            <a:pPr>
              <a:spcBef>
                <a:spcPts val="0"/>
              </a:spcBef>
              <a:buFontTx/>
              <a:buChar char="-"/>
              <a:defRPr/>
            </a:pPr>
            <a:endParaRPr lang="ru-RU" sz="500" dirty="0"/>
          </a:p>
          <a:p>
            <a:pPr algn="l">
              <a:spcBef>
                <a:spcPts val="0"/>
              </a:spcBef>
              <a:defRPr/>
            </a:pPr>
            <a:r>
              <a:rPr lang="en-US" sz="1600" dirty="0"/>
              <a:t> </a:t>
            </a:r>
            <a:r>
              <a:rPr lang="ru-RU" sz="1600" dirty="0"/>
              <a:t>Н</a:t>
            </a:r>
            <a:r>
              <a:rPr lang="ru-RU" sz="1600" dirty="0" smtClean="0"/>
              <a:t>е </a:t>
            </a:r>
            <a:r>
              <a:rPr lang="ru-RU" sz="1600" dirty="0"/>
              <a:t>зависит от погодных </a:t>
            </a:r>
            <a:r>
              <a:rPr lang="ru-RU" sz="1600" dirty="0" smtClean="0"/>
              <a:t>условий</a:t>
            </a:r>
            <a:r>
              <a:rPr lang="ru-RU" sz="1600" dirty="0"/>
              <a:t> </a:t>
            </a:r>
            <a:r>
              <a:rPr lang="ru-RU" sz="1600" dirty="0" smtClean="0"/>
              <a:t>и квалификации </a:t>
            </a:r>
            <a:r>
              <a:rPr lang="ru-RU" sz="1600" dirty="0"/>
              <a:t>рабочих</a:t>
            </a:r>
            <a:r>
              <a:rPr lang="ru-RU" sz="1600" dirty="0" smtClean="0"/>
              <a:t>, </a:t>
            </a:r>
            <a:r>
              <a:rPr lang="ru-RU" sz="1600" dirty="0" err="1" smtClean="0"/>
              <a:t>аскорость</a:t>
            </a:r>
            <a:r>
              <a:rPr lang="ru-RU" sz="1600" dirty="0" smtClean="0"/>
              <a:t> </a:t>
            </a:r>
            <a:r>
              <a:rPr lang="ru-RU" sz="1600" dirty="0"/>
              <a:t>укладки - 10 000 м</a:t>
            </a:r>
            <a:r>
              <a:rPr lang="ru-RU" sz="1600" baseline="30000" dirty="0"/>
              <a:t>2</a:t>
            </a:r>
            <a:r>
              <a:rPr lang="ru-RU" sz="1600" dirty="0"/>
              <a:t> за восьмичасовую смену.</a:t>
            </a:r>
          </a:p>
          <a:p>
            <a:pPr algn="l">
              <a:defRPr/>
            </a:pPr>
            <a:endParaRPr lang="ru-RU" sz="1600" dirty="0" smtClean="0">
              <a:latin typeface="+mn-lt"/>
            </a:endParaRPr>
          </a:p>
          <a:p>
            <a:pPr algn="l">
              <a:defRPr/>
            </a:pPr>
            <a:endParaRPr lang="ru-RU" sz="1600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5353" y="105061"/>
            <a:ext cx="71650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/>
              <a:t>Системы защитных покрытий ООО НПО </a:t>
            </a:r>
            <a:r>
              <a:rPr lang="ru-RU" altLang="ru-RU" sz="1600" b="1" dirty="0" err="1" smtClean="0"/>
              <a:t>СпецПолимер</a:t>
            </a:r>
            <a:r>
              <a:rPr lang="ru-RU" altLang="ru-RU" sz="1600" b="1" dirty="0" smtClean="0"/>
              <a:t> </a:t>
            </a:r>
            <a:r>
              <a:rPr lang="ru-RU" altLang="ru-RU" sz="1600" b="1" dirty="0" err="1" smtClean="0"/>
              <a:t>Геомат</a:t>
            </a:r>
            <a:endParaRPr lang="ru-RU" altLang="ru-RU" sz="1600" b="1" dirty="0" smtClean="0"/>
          </a:p>
        </p:txBody>
      </p:sp>
      <p:pic>
        <p:nvPicPr>
          <p:cNvPr id="15" name="Picture 1" descr="C:\Users\user\Google Диск\WORK\БИ\Презентация\ФОТО\РАБОТЫ\Укладка матов БентИзол (для обложки раздела BentIzol)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24860" y="628452"/>
            <a:ext cx="2833700" cy="1794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 descr="C:\Users\user\Google Диск\РАБОТА\БИ\Презентация\ФОТО\ОБЪЕКТЫ\i50^cimgpsh_or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4100" y="2519841"/>
            <a:ext cx="2809819" cy="1770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6" descr="Obraz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046760" y="4374817"/>
            <a:ext cx="2805140" cy="1778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08133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5353" y="105061"/>
            <a:ext cx="71650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/>
              <a:t>Системы защитных покрытий ООО НПО </a:t>
            </a:r>
            <a:r>
              <a:rPr lang="ru-RU" altLang="ru-RU" sz="1600" b="1" dirty="0" err="1" smtClean="0"/>
              <a:t>СпецПолимер</a:t>
            </a:r>
            <a:r>
              <a:rPr lang="ru-RU" altLang="ru-RU" sz="1600" b="1" dirty="0" smtClean="0"/>
              <a:t> </a:t>
            </a:r>
            <a:r>
              <a:rPr lang="ru-RU" altLang="ru-RU" sz="1600" b="1" dirty="0" err="1" smtClean="0"/>
              <a:t>Геомат</a:t>
            </a:r>
            <a:endParaRPr lang="ru-RU" altLang="ru-RU" sz="1600" b="1" dirty="0" smtClean="0"/>
          </a:p>
        </p:txBody>
      </p:sp>
      <p:sp>
        <p:nvSpPr>
          <p:cNvPr id="19" name="TextBox 56"/>
          <p:cNvSpPr txBox="1">
            <a:spLocks noChangeArrowheads="1"/>
          </p:cNvSpPr>
          <p:nvPr/>
        </p:nvSpPr>
        <p:spPr bwMode="auto">
          <a:xfrm>
            <a:off x="-12851" y="3721540"/>
            <a:ext cx="3264639" cy="2634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+mn-lt"/>
              </a:rPr>
              <a:t> Гидроизоляция подвалов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+mn-lt"/>
              </a:rPr>
              <a:t> Гидроизоляция фундаментов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+mn-lt"/>
              </a:rPr>
              <a:t> Гидроизоляция подземных и заглубленных сооружений (паркинги, овощехранилища, подземные переходы)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+mn-lt"/>
              </a:rPr>
              <a:t> Строительство тоннелей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+mn-lt"/>
              </a:rPr>
              <a:t> Защита железобетонных сооружений (коллекторные трубы, железобетонные колодцы, резервуары)</a:t>
            </a:r>
          </a:p>
        </p:txBody>
      </p:sp>
      <p:sp>
        <p:nvSpPr>
          <p:cNvPr id="20" name="Левая фигурная скобка 19"/>
          <p:cNvSpPr/>
          <p:nvPr/>
        </p:nvSpPr>
        <p:spPr>
          <a:xfrm>
            <a:off x="1932063" y="1273175"/>
            <a:ext cx="361950" cy="844550"/>
          </a:xfrm>
          <a:prstGeom prst="leftBrace">
            <a:avLst>
              <a:gd name="adj1" fmla="val 8333"/>
              <a:gd name="adj2" fmla="val 50000"/>
            </a:avLst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TextBox 60"/>
          <p:cNvSpPr txBox="1">
            <a:spLocks noChangeArrowheads="1"/>
          </p:cNvSpPr>
          <p:nvPr/>
        </p:nvSpPr>
        <p:spPr bwMode="auto">
          <a:xfrm>
            <a:off x="6109464" y="2844965"/>
            <a:ext cx="2952328" cy="3280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+mn-lt"/>
              </a:rPr>
              <a:t> Строительство автодорог на слабых грунтах 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+mn-lt"/>
              </a:rPr>
              <a:t> Защита насыпей и откосов от неблагоприятных гидрометеорологических воздействий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+mn-lt"/>
              </a:rPr>
              <a:t> Гидроизоляция откосов дорог от попадания реагентов в почву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+mn-lt"/>
              </a:rPr>
              <a:t> Железнодорожное строительство. (строение пути и инфраструктуры)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+mn-lt"/>
              </a:rPr>
              <a:t> Подтопляемые и затопляемые </a:t>
            </a:r>
            <a:r>
              <a:rPr lang="ru-RU" sz="1400" dirty="0" smtClean="0">
                <a:latin typeface="+mn-lt"/>
              </a:rPr>
              <a:t>территории. Гидроизоляция </a:t>
            </a:r>
            <a:r>
              <a:rPr lang="ru-RU" sz="1400" dirty="0">
                <a:latin typeface="+mn-lt"/>
              </a:rPr>
              <a:t>взлетных полос и дорог</a:t>
            </a:r>
          </a:p>
        </p:txBody>
      </p:sp>
      <p:sp>
        <p:nvSpPr>
          <p:cNvPr id="23" name="TextBox 70"/>
          <p:cNvSpPr txBox="1">
            <a:spLocks noChangeArrowheads="1"/>
          </p:cNvSpPr>
          <p:nvPr/>
        </p:nvSpPr>
        <p:spPr bwMode="auto">
          <a:xfrm>
            <a:off x="6001735" y="1211246"/>
            <a:ext cx="3060057" cy="108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Clr>
                <a:srgbClr val="ACC436"/>
              </a:buClr>
              <a:buFont typeface="Wingdings" pitchFamily="2" charset="2"/>
              <a:buChar char="§"/>
              <a:defRPr/>
            </a:pPr>
            <a:r>
              <a:rPr lang="ru-RU" sz="1400" dirty="0">
                <a:solidFill>
                  <a:schemeClr val="tx2"/>
                </a:solidFill>
                <a:latin typeface="+mn-lt"/>
              </a:rPr>
              <a:t>  Строительство </a:t>
            </a:r>
            <a:r>
              <a:rPr lang="ru-RU" sz="1400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+mn-lt"/>
              </a:rPr>
              <a:t>водоемов</a:t>
            </a:r>
          </a:p>
          <a:p>
            <a:pPr algn="just">
              <a:buClr>
                <a:srgbClr val="ACC436"/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solidFill>
                  <a:schemeClr val="tx2"/>
                </a:solidFill>
                <a:latin typeface="+mn-lt"/>
              </a:rPr>
              <a:t>  </a:t>
            </a:r>
            <a:r>
              <a:rPr lang="ru-RU" sz="1400" dirty="0" err="1" smtClean="0">
                <a:solidFill>
                  <a:schemeClr val="tx2"/>
                </a:solidFill>
                <a:latin typeface="+mn-lt"/>
              </a:rPr>
              <a:t>Берегоукрепление</a:t>
            </a:r>
            <a:endParaRPr lang="ru-RU" sz="1400" dirty="0">
              <a:solidFill>
                <a:schemeClr val="tx2"/>
              </a:solidFill>
              <a:latin typeface="+mn-lt"/>
            </a:endParaRPr>
          </a:p>
          <a:p>
            <a:pPr algn="just">
              <a:buClr>
                <a:srgbClr val="ACC436"/>
              </a:buClr>
              <a:buFont typeface="Wingdings" pitchFamily="2" charset="2"/>
              <a:buChar char="§"/>
              <a:defRPr/>
            </a:pPr>
            <a:r>
              <a:rPr lang="ru-RU" sz="1400" dirty="0">
                <a:solidFill>
                  <a:schemeClr val="tx2"/>
                </a:solidFill>
                <a:latin typeface="+mn-lt"/>
              </a:rPr>
              <a:t>  Водохранилища</a:t>
            </a:r>
          </a:p>
          <a:p>
            <a:pPr algn="just">
              <a:buClr>
                <a:srgbClr val="ACC436"/>
              </a:buClr>
              <a:buFont typeface="Wingdings" pitchFamily="2" charset="2"/>
              <a:buChar char="§"/>
              <a:defRPr/>
            </a:pPr>
            <a:r>
              <a:rPr lang="ru-RU" sz="1400" dirty="0">
                <a:solidFill>
                  <a:schemeClr val="tx2"/>
                </a:solidFill>
                <a:latin typeface="+mn-lt"/>
              </a:rPr>
              <a:t>  Строительство бассейнов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025083" y="847100"/>
            <a:ext cx="32022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b="1" dirty="0"/>
              <a:t>Гидротехническое строительство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489" y="3170243"/>
            <a:ext cx="27277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/>
              <a:t>Промышленное и гражданское строительство</a:t>
            </a:r>
          </a:p>
        </p:txBody>
      </p:sp>
      <p:sp>
        <p:nvSpPr>
          <p:cNvPr id="25" name="Прямоугольник 21"/>
          <p:cNvSpPr>
            <a:spLocks noChangeArrowheads="1"/>
          </p:cNvSpPr>
          <p:nvPr/>
        </p:nvSpPr>
        <p:spPr bwMode="auto">
          <a:xfrm>
            <a:off x="28228" y="594859"/>
            <a:ext cx="91344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600" b="1" dirty="0"/>
              <a:t> </a:t>
            </a:r>
            <a:r>
              <a:rPr lang="ru-RU" altLang="ru-RU" sz="1600" b="1" dirty="0" smtClean="0"/>
              <a:t>Область применения </a:t>
            </a:r>
            <a:r>
              <a:rPr lang="ru-RU" altLang="ru-RU" sz="1600" b="1" dirty="0" err="1" smtClean="0"/>
              <a:t>СпецИзол</a:t>
            </a:r>
            <a:r>
              <a:rPr lang="ru-RU" altLang="ru-RU" sz="1600" b="1" dirty="0" smtClean="0"/>
              <a:t> </a:t>
            </a:r>
            <a:r>
              <a:rPr lang="ru-RU" altLang="ru-RU" sz="1600" b="1" dirty="0" err="1" smtClean="0"/>
              <a:t>Гемоат</a:t>
            </a:r>
            <a:endParaRPr lang="ru-RU" altLang="ru-RU" sz="1600" b="1" dirty="0"/>
          </a:p>
        </p:txBody>
      </p:sp>
      <p:pic>
        <p:nvPicPr>
          <p:cNvPr id="26" name="Picture 4" descr="Obraz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8593" y="915777"/>
            <a:ext cx="2630262" cy="1408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3" descr="Obraz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4525" y="2356025"/>
            <a:ext cx="2647030" cy="13015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6" descr="Obraz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341293" y="3707907"/>
            <a:ext cx="2630262" cy="12831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Прямоугольник 31"/>
          <p:cNvSpPr/>
          <p:nvPr/>
        </p:nvSpPr>
        <p:spPr>
          <a:xfrm>
            <a:off x="6477418" y="2537188"/>
            <a:ext cx="24663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b="1" dirty="0" smtClean="0"/>
              <a:t>Дорожное </a:t>
            </a:r>
            <a:r>
              <a:rPr lang="ru-RU" sz="1400" b="1" dirty="0"/>
              <a:t>строительство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128816" y="999860"/>
            <a:ext cx="30030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dirty="0" smtClean="0"/>
              <a:t>Нефтегазовое строительство</a:t>
            </a:r>
            <a:endParaRPr lang="ru-RU" sz="1400" b="1" dirty="0"/>
          </a:p>
        </p:txBody>
      </p:sp>
      <p:sp>
        <p:nvSpPr>
          <p:cNvPr id="34" name="TextBox 56"/>
          <p:cNvSpPr txBox="1">
            <a:spLocks noChangeArrowheads="1"/>
          </p:cNvSpPr>
          <p:nvPr/>
        </p:nvSpPr>
        <p:spPr bwMode="auto">
          <a:xfrm>
            <a:off x="49213" y="1315074"/>
            <a:ext cx="3264639" cy="82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>
                <a:latin typeface="+mn-lt"/>
              </a:rPr>
              <a:t> </a:t>
            </a:r>
            <a:r>
              <a:rPr lang="ru-RU" sz="1400" dirty="0" smtClean="0">
                <a:latin typeface="+mn-lt"/>
              </a:rPr>
              <a:t>Гидроизоляция шламовых амбаров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latin typeface="+mn-lt"/>
              </a:rPr>
              <a:t>Обустройство площадок РВС</a:t>
            </a:r>
          </a:p>
          <a:p>
            <a:pPr algn="just"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/>
            </a:pPr>
            <a:r>
              <a:rPr lang="ru-RU" sz="1400" dirty="0" smtClean="0">
                <a:latin typeface="+mn-lt"/>
              </a:rPr>
              <a:t>Полигоны ТБО и ПО</a:t>
            </a:r>
            <a:endParaRPr lang="ru-RU" sz="1400" dirty="0">
              <a:latin typeface="+mn-lt"/>
            </a:endParaRPr>
          </a:p>
        </p:txBody>
      </p:sp>
      <p:pic>
        <p:nvPicPr>
          <p:cNvPr id="3074" name="Picture 2" descr="http://1line.info/media/k2/items/cache/71287a7f6976f4d4d8ad0d822e40e2d5_X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328590" y="5038823"/>
            <a:ext cx="2696491" cy="12286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7869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Line 6"/>
          <p:cNvSpPr>
            <a:spLocks noChangeShapeType="1"/>
          </p:cNvSpPr>
          <p:nvPr/>
        </p:nvSpPr>
        <p:spPr bwMode="auto">
          <a:xfrm>
            <a:off x="7451725" y="6165850"/>
            <a:ext cx="0" cy="69215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31" name="Rectangle 11"/>
          <p:cNvSpPr>
            <a:spLocks noChangeArrowheads="1"/>
          </p:cNvSpPr>
          <p:nvPr/>
        </p:nvSpPr>
        <p:spPr bwMode="auto">
          <a:xfrm>
            <a:off x="0" y="404664"/>
            <a:ext cx="914400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altLang="ru-RU" sz="2400" b="1" dirty="0">
                <a:solidFill>
                  <a:schemeClr val="tx2"/>
                </a:solidFill>
              </a:rPr>
              <a:t>БЛАГОДАРИМ ЗА ВНИМАНИЕ</a:t>
            </a:r>
          </a:p>
        </p:txBody>
      </p:sp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0" y="5065982"/>
            <a:ext cx="9144000" cy="105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fontAlgn="t">
              <a:spcBef>
                <a:spcPct val="10000"/>
              </a:spcBef>
              <a:tabLst>
                <a:tab pos="144463" algn="l"/>
              </a:tabLst>
            </a:pPr>
            <a:r>
              <a:rPr lang="ru-RU" altLang="ru-RU" sz="1400" dirty="0" smtClean="0"/>
              <a:t>ООО </a:t>
            </a:r>
            <a:r>
              <a:rPr lang="ru-RU" altLang="ru-RU" sz="1400" dirty="0"/>
              <a:t>«НПО «СпецПолимер», 125009, г. Москва, ул. Тверская, д. 12, стр. 1, офис </a:t>
            </a:r>
            <a:r>
              <a:rPr lang="ru-RU" altLang="ru-RU" sz="1400" dirty="0" smtClean="0"/>
              <a:t>24</a:t>
            </a:r>
            <a:endParaRPr lang="ru-RU" altLang="ru-RU" sz="1400" dirty="0"/>
          </a:p>
          <a:p>
            <a:pPr fontAlgn="t">
              <a:spcBef>
                <a:spcPct val="10000"/>
              </a:spcBef>
              <a:tabLst>
                <a:tab pos="144463" algn="l"/>
              </a:tabLst>
            </a:pPr>
            <a:r>
              <a:rPr lang="ru-RU" altLang="ru-RU" sz="1400" dirty="0"/>
              <a:t>Тел.: +7 495 786 67 11 </a:t>
            </a:r>
          </a:p>
          <a:p>
            <a:pPr fontAlgn="t">
              <a:spcBef>
                <a:spcPct val="10000"/>
              </a:spcBef>
              <a:tabLst>
                <a:tab pos="144463" algn="l"/>
              </a:tabLst>
            </a:pPr>
            <a:r>
              <a:rPr lang="en-US" altLang="ru-RU" sz="1400" dirty="0">
                <a:solidFill>
                  <a:srgbClr val="000000"/>
                </a:solidFill>
              </a:rPr>
              <a:t>info</a:t>
            </a:r>
            <a:r>
              <a:rPr lang="ru-RU" altLang="ru-RU" sz="1400" dirty="0">
                <a:solidFill>
                  <a:srgbClr val="000000"/>
                </a:solidFill>
              </a:rPr>
              <a:t>@</a:t>
            </a:r>
            <a:r>
              <a:rPr lang="en-US" altLang="ru-RU" sz="1400" dirty="0" err="1">
                <a:solidFill>
                  <a:srgbClr val="000000"/>
                </a:solidFill>
              </a:rPr>
              <a:t>spolymer</a:t>
            </a:r>
            <a:r>
              <a:rPr lang="ru-RU" altLang="ru-RU" sz="1400" dirty="0">
                <a:solidFill>
                  <a:srgbClr val="000000"/>
                </a:solidFill>
              </a:rPr>
              <a:t>.</a:t>
            </a:r>
            <a:r>
              <a:rPr lang="en-US" altLang="ru-RU" sz="1400" dirty="0" err="1">
                <a:solidFill>
                  <a:srgbClr val="000000"/>
                </a:solidFill>
              </a:rPr>
              <a:t>ru</a:t>
            </a:r>
            <a:r>
              <a:rPr lang="ru-RU" altLang="ru-RU" sz="1400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10000"/>
              </a:spcBef>
              <a:tabLst>
                <a:tab pos="144463" algn="l"/>
              </a:tabLst>
            </a:pPr>
            <a:r>
              <a:rPr lang="en-US" altLang="ru-RU" sz="1600" b="1" dirty="0">
                <a:solidFill>
                  <a:srgbClr val="000000"/>
                </a:solidFill>
              </a:rPr>
              <a:t>www</a:t>
            </a:r>
            <a:r>
              <a:rPr lang="ru-RU" altLang="ru-RU" sz="1600" b="1" dirty="0">
                <a:solidFill>
                  <a:srgbClr val="000000"/>
                </a:solidFill>
              </a:rPr>
              <a:t>.</a:t>
            </a:r>
            <a:r>
              <a:rPr lang="en-US" altLang="ru-RU" sz="1600" b="1" dirty="0" err="1">
                <a:solidFill>
                  <a:srgbClr val="000000"/>
                </a:solidFill>
              </a:rPr>
              <a:t>spolymer</a:t>
            </a:r>
            <a:r>
              <a:rPr lang="ru-RU" altLang="ru-RU" sz="1600" b="1" dirty="0">
                <a:solidFill>
                  <a:srgbClr val="000000"/>
                </a:solidFill>
              </a:rPr>
              <a:t>.</a:t>
            </a:r>
            <a:r>
              <a:rPr lang="en-US" altLang="ru-RU" sz="1600" b="1" dirty="0">
                <a:solidFill>
                  <a:srgbClr val="000000"/>
                </a:solidFill>
              </a:rPr>
              <a:t>pro</a:t>
            </a:r>
            <a:endParaRPr lang="ru-RU" altLang="ru-RU" sz="1600" b="1" dirty="0">
              <a:solidFill>
                <a:srgbClr val="000000"/>
              </a:solidFill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332656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22534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412776"/>
            <a:ext cx="2092325" cy="1295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253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sp>
        <p:nvSpPr>
          <p:cNvPr id="22536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494091" y="3345473"/>
            <a:ext cx="365074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Балябин Виталий Алексеевич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Директор департамента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по реализации проектов НГК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n-lt"/>
                <a:ea typeface="Times New Roman" pitchFamily="18" charset="0"/>
                <a:cs typeface="Times New Roman" pitchFamily="18" charset="0"/>
              </a:rPr>
              <a:t>ООО "НПО "СпецПолимер"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535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476672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124" name="Прямоугольник 18"/>
          <p:cNvSpPr>
            <a:spLocks noChangeArrowheads="1"/>
          </p:cNvSpPr>
          <p:nvPr/>
        </p:nvSpPr>
        <p:spPr bwMode="auto">
          <a:xfrm>
            <a:off x="0" y="404664"/>
            <a:ext cx="9134475" cy="92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ru-RU" altLang="ru-RU" sz="1600" dirty="0" smtClean="0">
                <a:solidFill>
                  <a:schemeClr val="tx2"/>
                </a:solidFill>
              </a:rPr>
              <a:t>	</a:t>
            </a:r>
            <a:endParaRPr lang="ru-RU" altLang="ru-RU" sz="1600" dirty="0">
              <a:solidFill>
                <a:schemeClr val="tx2"/>
              </a:solidFill>
            </a:endParaRPr>
          </a:p>
          <a:p>
            <a:pPr algn="just" eaLnBrk="0" hangingPunct="0"/>
            <a:endParaRPr lang="ru-RU" altLang="ru-RU" sz="1600" dirty="0">
              <a:solidFill>
                <a:schemeClr val="tx2"/>
              </a:solidFill>
            </a:endParaRPr>
          </a:p>
          <a:p>
            <a:pPr algn="just" eaLnBrk="0" hangingPunct="0">
              <a:buFontTx/>
              <a:buAutoNum type="arabicPeriod"/>
            </a:pPr>
            <a:endParaRPr lang="ru-RU" altLang="ru-RU" sz="1600" dirty="0">
              <a:solidFill>
                <a:schemeClr val="tx2"/>
              </a:solidFill>
            </a:endParaRPr>
          </a:p>
        </p:txBody>
      </p:sp>
      <p:pic>
        <p:nvPicPr>
          <p:cNvPr id="5126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131" name="Прямоугольник 2"/>
          <p:cNvSpPr>
            <a:spLocks noChangeArrowheads="1"/>
          </p:cNvSpPr>
          <p:nvPr/>
        </p:nvSpPr>
        <p:spPr bwMode="auto">
          <a:xfrm>
            <a:off x="3419872" y="548681"/>
            <a:ext cx="5641578" cy="358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en-US" altLang="ru-RU" dirty="0" smtClean="0">
              <a:solidFill>
                <a:schemeClr val="tx2"/>
              </a:solidFill>
              <a:latin typeface="+mn-lt"/>
              <a:cs typeface="Times New Roman" pitchFamily="18" charset="0"/>
            </a:endParaRPr>
          </a:p>
          <a:p>
            <a:pPr algn="just"/>
            <a:r>
              <a:rPr lang="ru-RU" altLang="ru-RU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>В </a:t>
            </a:r>
            <a:r>
              <a:rPr lang="ru-RU" altLang="ru-RU" dirty="0">
                <a:solidFill>
                  <a:schemeClr val="tx2"/>
                </a:solidFill>
                <a:latin typeface="+mn-lt"/>
                <a:cs typeface="Times New Roman" pitchFamily="18" charset="0"/>
              </a:rPr>
              <a:t>2004 году начался </a:t>
            </a:r>
            <a:r>
              <a:rPr lang="ru-RU" altLang="ru-RU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>выпуск </a:t>
            </a:r>
            <a:r>
              <a:rPr lang="ru-RU" altLang="ru-RU" dirty="0" err="1">
                <a:solidFill>
                  <a:schemeClr val="tx2"/>
                </a:solidFill>
                <a:latin typeface="+mn-lt"/>
                <a:cs typeface="Times New Roman" pitchFamily="18" charset="0"/>
              </a:rPr>
              <a:t>поликарбамидных</a:t>
            </a:r>
            <a:r>
              <a:rPr lang="ru-RU" altLang="ru-RU" dirty="0">
                <a:solidFill>
                  <a:schemeClr val="tx2"/>
                </a:solidFill>
                <a:latin typeface="+mn-lt"/>
                <a:cs typeface="Times New Roman" pitchFamily="18" charset="0"/>
              </a:rPr>
              <a:t> покрытий для долговременной защиты от коррозии трубопроводной арматуры и соединительных деталей с температурой эксплуатации от минус 75 до плюс 60°С (с возможностью кратковременной эксплуатации до плюс  80°С). Опытно-промышленные испытания покрытий прошли на базе заводов «Объединенной металлургической компании</a:t>
            </a:r>
            <a:r>
              <a:rPr lang="ru-RU" altLang="ru-RU" dirty="0" smtClean="0">
                <a:solidFill>
                  <a:schemeClr val="tx2"/>
                </a:solidFill>
                <a:latin typeface="+mn-lt"/>
                <a:cs typeface="Times New Roman" pitchFamily="18" charset="0"/>
              </a:rPr>
              <a:t>».</a:t>
            </a:r>
            <a:endParaRPr lang="en-US" altLang="ru-RU" dirty="0" smtClean="0">
              <a:solidFill>
                <a:schemeClr val="tx2"/>
              </a:solidFill>
              <a:latin typeface="+mn-lt"/>
              <a:cs typeface="Times New Roman" pitchFamily="18" charset="0"/>
            </a:endParaRPr>
          </a:p>
          <a:p>
            <a:pPr algn="just"/>
            <a:endParaRPr lang="en-US" altLang="ru-RU" dirty="0" smtClean="0">
              <a:solidFill>
                <a:schemeClr val="tx2"/>
              </a:solidFill>
              <a:latin typeface="+mn-lt"/>
              <a:cs typeface="Times New Roman" pitchFamily="18" charset="0"/>
            </a:endParaRPr>
          </a:p>
          <a:p>
            <a:pPr algn="just"/>
            <a:endParaRPr lang="ru-RU" altLang="ru-RU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5132" name="Picture 16" descr="http://www.armaturka.ru/files/bbs/foto/2012/8/1346211946-f866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836712"/>
            <a:ext cx="302558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3" name="Прямоугольник 3"/>
          <p:cNvSpPr>
            <a:spLocks noChangeArrowheads="1"/>
          </p:cNvSpPr>
          <p:nvPr/>
        </p:nvSpPr>
        <p:spPr bwMode="auto">
          <a:xfrm>
            <a:off x="49213" y="2924942"/>
            <a:ext cx="4810819" cy="4025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en-US" altLang="ru-RU" dirty="0" smtClean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altLang="ru-RU" dirty="0" smtClean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altLang="ru-RU" dirty="0" smtClean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ru-RU" altLang="ru-RU" dirty="0" smtClean="0">
                <a:solidFill>
                  <a:schemeClr val="tx2"/>
                </a:solidFill>
                <a:latin typeface="+mn-lt"/>
              </a:rPr>
              <a:t>В </a:t>
            </a:r>
            <a:r>
              <a:rPr lang="ru-RU" altLang="ru-RU" dirty="0">
                <a:solidFill>
                  <a:schemeClr val="tx2"/>
                </a:solidFill>
                <a:latin typeface="+mn-lt"/>
              </a:rPr>
              <a:t>2006 году </a:t>
            </a:r>
            <a:r>
              <a:rPr lang="ru-RU" altLang="ru-RU" dirty="0" smtClean="0">
                <a:solidFill>
                  <a:schemeClr val="tx2"/>
                </a:solidFill>
                <a:latin typeface="+mn-lt"/>
              </a:rPr>
              <a:t>освоен </a:t>
            </a:r>
            <a:r>
              <a:rPr lang="ru-RU" altLang="ru-RU" dirty="0">
                <a:solidFill>
                  <a:schemeClr val="tx2"/>
                </a:solidFill>
                <a:latin typeface="+mn-lt"/>
              </a:rPr>
              <a:t>выпуск лакокрасочной продукции д</a:t>
            </a:r>
            <a:r>
              <a:rPr lang="ru-RU" altLang="ru-RU" dirty="0">
                <a:latin typeface="+mn-lt"/>
              </a:rPr>
              <a:t>ля </a:t>
            </a:r>
            <a:r>
              <a:rPr lang="ru-RU" altLang="ru-RU" dirty="0" smtClean="0">
                <a:latin typeface="+mn-lt"/>
              </a:rPr>
              <a:t> </a:t>
            </a:r>
            <a:r>
              <a:rPr lang="ru-RU" altLang="ru-RU" dirty="0">
                <a:latin typeface="+mn-lt"/>
              </a:rPr>
              <a:t>защиты металла от коррозии, разработанной на основе современных антикоррозионных материалов, удовлетворяющих самым высоким требованиям ведущих нефтегазовых компаний РФ и СНГ. </a:t>
            </a:r>
            <a:endParaRPr lang="en-US" altLang="ru-RU" dirty="0" smtClean="0">
              <a:latin typeface="+mn-lt"/>
            </a:endParaRPr>
          </a:p>
          <a:p>
            <a:pPr algn="just"/>
            <a:endParaRPr lang="en-US" altLang="ru-RU" dirty="0" smtClean="0">
              <a:solidFill>
                <a:schemeClr val="tx2"/>
              </a:solidFill>
            </a:endParaRPr>
          </a:p>
          <a:p>
            <a:pPr algn="just"/>
            <a:endParaRPr lang="en-US" altLang="ru-RU" dirty="0" smtClean="0">
              <a:solidFill>
                <a:schemeClr val="tx2"/>
              </a:solidFill>
            </a:endParaRPr>
          </a:p>
          <a:p>
            <a:pPr algn="just"/>
            <a:endParaRPr lang="ru-RU" altLang="ru-RU" dirty="0">
              <a:solidFill>
                <a:schemeClr val="tx2"/>
              </a:solidFill>
            </a:endParaRPr>
          </a:p>
        </p:txBody>
      </p:sp>
      <p:sp>
        <p:nvSpPr>
          <p:cNvPr id="5137" name="Прямоугольник 19"/>
          <p:cNvSpPr>
            <a:spLocks noChangeArrowheads="1"/>
          </p:cNvSpPr>
          <p:nvPr/>
        </p:nvSpPr>
        <p:spPr bwMode="auto">
          <a:xfrm>
            <a:off x="88900" y="44624"/>
            <a:ext cx="90551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/>
              <a:t>Разработка материалов и </a:t>
            </a:r>
            <a:r>
              <a:rPr lang="ru-RU" altLang="ru-RU" sz="2000" b="1" dirty="0" smtClean="0"/>
              <a:t>технологий</a:t>
            </a:r>
            <a:endParaRPr lang="en-US" altLang="ru-RU" sz="2000" b="1" dirty="0" smtClean="0"/>
          </a:p>
          <a:p>
            <a:endParaRPr lang="ru-RU" altLang="ru-RU" sz="2000" b="1" dirty="0"/>
          </a:p>
        </p:txBody>
      </p:sp>
      <p:sp>
        <p:nvSpPr>
          <p:cNvPr id="5138" name="AutoShape 22" descr="http://tsek.e-stile.ru/images/2s_aaa5.jpg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5140" name="Picture 25" descr="C:\Users\lupenko\Desktop\Безымянный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005064"/>
            <a:ext cx="4112765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1339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476672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148" name="AutoShape 2" descr="http://www.spolymer.pro/uploads/images/frosioOUT.JPG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6150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151" name="Прямоугольник 3"/>
          <p:cNvSpPr>
            <a:spLocks noChangeArrowheads="1"/>
          </p:cNvSpPr>
          <p:nvPr/>
        </p:nvSpPr>
        <p:spPr bwMode="auto">
          <a:xfrm>
            <a:off x="1" y="3140968"/>
            <a:ext cx="5004047" cy="318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en-US" altLang="ru-RU" sz="1600" dirty="0" smtClean="0"/>
          </a:p>
          <a:p>
            <a:pPr algn="just"/>
            <a:r>
              <a:rPr lang="ru-RU" altLang="ru-RU" dirty="0" smtClean="0"/>
              <a:t>Каждая </a:t>
            </a:r>
            <a:r>
              <a:rPr lang="ru-RU" altLang="ru-RU" dirty="0"/>
              <a:t>выпущенная партия </a:t>
            </a:r>
            <a:r>
              <a:rPr lang="ru-RU" altLang="ru-RU" dirty="0" smtClean="0"/>
              <a:t>проходит </a:t>
            </a:r>
            <a:r>
              <a:rPr lang="ru-RU" altLang="ru-RU" dirty="0"/>
              <a:t>лабораторный контроль и сопровождается сертификатом соответствия, свидетельством о государственной регистрации и паспортом качества. </a:t>
            </a:r>
            <a:r>
              <a:rPr lang="ru-RU" altLang="ru-RU" dirty="0" smtClean="0"/>
              <a:t>Собственное производство на территории России позволяет оперативно выполнять поставки материалов по всей России и странам зарубежья в минимальные сроки.</a:t>
            </a:r>
          </a:p>
          <a:p>
            <a:pPr algn="just"/>
            <a:endParaRPr lang="ru-RU" altLang="ru-RU" sz="1600" dirty="0"/>
          </a:p>
        </p:txBody>
      </p:sp>
      <p:pic>
        <p:nvPicPr>
          <p:cNvPr id="6152" name="Picture 2" descr="http://www.total-mechanical.com/Portals/0/img/newsletter/Process%20Piping%20-%20Completed%20Reactor%20Suit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620688"/>
            <a:ext cx="397432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6" descr="http://www.spolymer.pro/uploads/images/photos/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3429000"/>
            <a:ext cx="1682797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4" name="Прямоугольник 4"/>
          <p:cNvSpPr>
            <a:spLocks noChangeArrowheads="1"/>
          </p:cNvSpPr>
          <p:nvPr/>
        </p:nvSpPr>
        <p:spPr bwMode="auto">
          <a:xfrm>
            <a:off x="115888" y="548681"/>
            <a:ext cx="4888160" cy="297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dirty="0"/>
              <a:t>Прямые поставки высококачественного сырья от лучших </a:t>
            </a:r>
            <a:r>
              <a:rPr lang="ru-RU" altLang="ru-RU" dirty="0" smtClean="0"/>
              <a:t>производителей</a:t>
            </a:r>
            <a:r>
              <a:rPr lang="ru-RU" altLang="ru-RU" dirty="0"/>
              <a:t>, использование наилучших существующих технологий на собственном производстве позволяют успешно реализовывать цели в области качества и производить в год до 20 тысяч тонн продукции, отвечающей самым строгим требованиям отрасли</a:t>
            </a:r>
            <a:r>
              <a:rPr lang="ru-RU" altLang="ru-RU" dirty="0" smtClean="0"/>
              <a:t>.</a:t>
            </a:r>
            <a:endParaRPr lang="en-US" altLang="ru-RU" dirty="0" smtClean="0"/>
          </a:p>
          <a:p>
            <a:pPr algn="just"/>
            <a:endParaRPr lang="en-US" altLang="ru-RU" dirty="0" smtClean="0"/>
          </a:p>
          <a:p>
            <a:pPr algn="just"/>
            <a:endParaRPr lang="ru-RU" altLang="ru-RU" dirty="0"/>
          </a:p>
        </p:txBody>
      </p:sp>
      <p:pic>
        <p:nvPicPr>
          <p:cNvPr id="6157" name="Picture 8" descr="C:\Users\lupenko\Desktop\аСВ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429000"/>
            <a:ext cx="1656184" cy="2571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8" name="Прямоугольник 1"/>
          <p:cNvSpPr>
            <a:spLocks noChangeArrowheads="1"/>
          </p:cNvSpPr>
          <p:nvPr/>
        </p:nvSpPr>
        <p:spPr bwMode="auto">
          <a:xfrm>
            <a:off x="109538" y="44624"/>
            <a:ext cx="90344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/>
              <a:t>Производство</a:t>
            </a:r>
            <a:endParaRPr lang="ru-RU" alt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58775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476672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172" name="AutoShape 2" descr="http://www.spolymer.pro/uploads/images/frosioOUT.JPG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7174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175" name="Прямоугольник 1"/>
          <p:cNvSpPr>
            <a:spLocks noChangeArrowheads="1"/>
          </p:cNvSpPr>
          <p:nvPr/>
        </p:nvSpPr>
        <p:spPr bwMode="auto">
          <a:xfrm>
            <a:off x="34925" y="548680"/>
            <a:ext cx="8915400" cy="3028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altLang="ru-RU" dirty="0"/>
              <a:t>	</a:t>
            </a:r>
            <a:endParaRPr lang="ru-RU" altLang="ru-RU" dirty="0" smtClean="0"/>
          </a:p>
          <a:p>
            <a:pPr algn="just"/>
            <a:r>
              <a:rPr lang="ru-RU" altLang="ru-RU" dirty="0" smtClean="0"/>
              <a:t> Специалисты сервисной службы</a:t>
            </a:r>
            <a:r>
              <a:rPr lang="en-US" altLang="ru-RU" dirty="0" smtClean="0"/>
              <a:t> </a:t>
            </a:r>
            <a:r>
              <a:rPr lang="ru-RU" altLang="ru-RU" dirty="0" smtClean="0"/>
              <a:t>НПО «СпецПолимер» </a:t>
            </a:r>
            <a:r>
              <a:rPr lang="ru-RU" altLang="ru-RU" dirty="0"/>
              <a:t>проводят отработку технологий нанесения покрытий, тестируют новые продукты, дают рекомендации по оснащению необходимым оборудованием, а также проводят обучение персонала</a:t>
            </a:r>
            <a:r>
              <a:rPr lang="ru-RU" altLang="ru-RU" dirty="0" smtClean="0"/>
              <a:t>. За годы своей работы специалистами НПО «СпецПолимер» накоплены результаты различных испытаний, опыт нанесения и эксплуатации, позволяющие давать экспертные рекомендации клиентам по выбору технологий противокоррозионной защиты.</a:t>
            </a:r>
          </a:p>
          <a:p>
            <a:pPr algn="just"/>
            <a:endParaRPr lang="ru-RU" altLang="ru-RU" dirty="0"/>
          </a:p>
          <a:p>
            <a:pPr algn="just"/>
            <a:r>
              <a:rPr lang="ru-RU" altLang="ru-RU" dirty="0"/>
              <a:t>	</a:t>
            </a:r>
          </a:p>
        </p:txBody>
      </p:sp>
      <p:pic>
        <p:nvPicPr>
          <p:cNvPr id="7176" name="Picture 18" descr="http://ti-men.ru/assets/images/Categories/Uslugi/pokraska/pokraska-mebeli-na-zakaz/pokraska-mebeli-na-zakaz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4984"/>
            <a:ext cx="308420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6" descr="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3284984"/>
            <a:ext cx="2880320" cy="2160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9" name="Прямоугольник 1"/>
          <p:cNvSpPr>
            <a:spLocks noChangeArrowheads="1"/>
          </p:cNvSpPr>
          <p:nvPr/>
        </p:nvSpPr>
        <p:spPr bwMode="auto">
          <a:xfrm>
            <a:off x="34924" y="44624"/>
            <a:ext cx="91090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/>
              <a:t>Сервис и обучение</a:t>
            </a:r>
            <a:endParaRPr lang="ru-RU" altLang="ru-RU" sz="2000" dirty="0"/>
          </a:p>
        </p:txBody>
      </p:sp>
      <p:sp>
        <p:nvSpPr>
          <p:cNvPr id="7180" name="Прямоугольник 2"/>
          <p:cNvSpPr>
            <a:spLocks noChangeArrowheads="1"/>
          </p:cNvSpPr>
          <p:nvPr/>
        </p:nvSpPr>
        <p:spPr bwMode="auto">
          <a:xfrm>
            <a:off x="179512" y="3789040"/>
            <a:ext cx="88169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altLang="ru-RU" dirty="0"/>
          </a:p>
        </p:txBody>
      </p:sp>
      <p:pic>
        <p:nvPicPr>
          <p:cNvPr id="7181" name="Picture 17" descr="\\server-sp\Корпоративный сервер СПЕЦПОЛИМЕР\ОБЩАЯ ПАПКА\СКАНЕР\3. ФОТО\БРОЕН\20150602_14324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3284984"/>
            <a:ext cx="2880320" cy="216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2011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-9525" y="0"/>
            <a:ext cx="9144000" cy="476672"/>
          </a:xfrm>
          <a:prstGeom prst="rect">
            <a:avLst/>
          </a:prstGeom>
          <a:solidFill>
            <a:srgbClr val="00B0F0">
              <a:alpha val="41000"/>
            </a:srgbClr>
          </a:soli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220" name="AutoShape 2" descr="http://www.spolymer.pro/uploads/images/frosioOUT.JPG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9222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9223" name="Прямоугольник 17"/>
          <p:cNvSpPr>
            <a:spLocks noChangeArrowheads="1"/>
          </p:cNvSpPr>
          <p:nvPr/>
        </p:nvSpPr>
        <p:spPr bwMode="auto">
          <a:xfrm>
            <a:off x="142844" y="44624"/>
            <a:ext cx="90011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/>
              <a:t>Производство работ</a:t>
            </a:r>
            <a:endParaRPr lang="ru-RU" altLang="ru-RU" sz="2000" dirty="0"/>
          </a:p>
        </p:txBody>
      </p:sp>
      <p:pic>
        <p:nvPicPr>
          <p:cNvPr id="9224" name="Picture 18" descr="\\server-sp\Корпоративный сервер СПЕЦПОЛИМЕР\ОБЩАЯ ПАПКА\СКАНЕР\3. ФОТО\АРХИВ ФОТО\ИЗБРАННОЕ\IMG_03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89850" y="4212000"/>
            <a:ext cx="1404803" cy="18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9" descr="\\server-sp\Корпоративный сервер СПЕЦПОЛИМЕР\ОБЩАЯ ПАПКА\СКАНЕР\3. ФОТО\АРХИВ ФОТО\Напыление отводов\Карбофлекс\IMG_15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04000" y="549275"/>
            <a:ext cx="231140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20" descr="\\server-sp\Корпоративный сервер СПЕЦПОЛИМЕР\ОБЩАЯ ПАПКА\СКАНЕР\3. ФОТО\АРХИВ ФОТО\Напыление отводов\ФОТОГРАФИИ ПЕСКОСТРУЙ\IMG_12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138" y="4212000"/>
            <a:ext cx="2496522" cy="18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21" descr="\\server-sp\Корпоративный сервер СПЕЦПОЛИМЕР\ОБЩАЯ ПАПКА\СКАНЕР\3. ФОТО\АРХИВ ФОТО\ТУЛА,Карбофлекс\IMG_028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3174" y="4214818"/>
            <a:ext cx="2427653" cy="18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8" name="Picture 22" descr="\\server-sp\Корпоративный сервер СПЕЦПОЛИМЕР\ОБЩАЯ ПАПКА\СКАНЕР\3. ФОТО\АРХИВ ФОТО\УРБАНСТРОЙ\ФОТО УРБАНСТРОЙ\IMG_41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3504" y="4214818"/>
            <a:ext cx="2435043" cy="18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9" name="Прямоугольник 1"/>
          <p:cNvSpPr>
            <a:spLocks noChangeArrowheads="1"/>
          </p:cNvSpPr>
          <p:nvPr/>
        </p:nvSpPr>
        <p:spPr bwMode="auto">
          <a:xfrm>
            <a:off x="152400" y="450850"/>
            <a:ext cx="6451600" cy="212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endParaRPr lang="ru-RU" sz="1600" dirty="0" smtClean="0"/>
          </a:p>
          <a:p>
            <a:pPr algn="l"/>
            <a:r>
              <a:rPr lang="ru-RU" dirty="0" smtClean="0"/>
              <a:t>ООО </a:t>
            </a:r>
            <a:r>
              <a:rPr lang="ru-RU" dirty="0"/>
              <a:t>«НПО «СпецПолимер» выполняет весь комплекс работ, по </a:t>
            </a:r>
            <a:r>
              <a:rPr lang="ru-RU" dirty="0" smtClean="0"/>
              <a:t>антикоррозионной и изоляционной защите.</a:t>
            </a:r>
          </a:p>
          <a:p>
            <a:pPr algn="l"/>
            <a:r>
              <a:rPr lang="ru-RU" altLang="ru-RU" dirty="0" smtClean="0"/>
              <a:t>Специалисты нашей компании круглогодично задействованы на объектах капитального строительства нефтегазового комплекса в рамках своей специализации.</a:t>
            </a:r>
          </a:p>
          <a:p>
            <a:pPr algn="l"/>
            <a:endParaRPr lang="ru-RU" sz="1600" dirty="0"/>
          </a:p>
        </p:txBody>
      </p:sp>
      <p:sp>
        <p:nvSpPr>
          <p:cNvPr id="9231" name="Прямоугольник 3"/>
          <p:cNvSpPr>
            <a:spLocks noChangeArrowheads="1"/>
          </p:cNvSpPr>
          <p:nvPr/>
        </p:nvSpPr>
        <p:spPr bwMode="auto">
          <a:xfrm>
            <a:off x="241793" y="2708920"/>
            <a:ext cx="8797925" cy="15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altLang="ru-RU" dirty="0" smtClean="0"/>
          </a:p>
          <a:p>
            <a:pPr algn="just"/>
            <a:r>
              <a:rPr lang="ru-RU" altLang="ru-RU" dirty="0" smtClean="0"/>
              <a:t>Благодаря </a:t>
            </a:r>
            <a:r>
              <a:rPr lang="ru-RU" altLang="ru-RU" dirty="0"/>
              <a:t>грамотной организации технологического процесса, рациональной загрузке производственных мощностей ООО «НПО «СпецПолимер» готово обеспечить выполнение заказанных работ любого объема и уровня сложности</a:t>
            </a:r>
            <a:r>
              <a:rPr lang="ru-RU" altLang="ru-RU" dirty="0" smtClean="0"/>
              <a:t>.</a:t>
            </a:r>
          </a:p>
          <a:p>
            <a:pPr algn="just"/>
            <a:endParaRPr lang="ru-RU" altLang="ru-RU" dirty="0"/>
          </a:p>
        </p:txBody>
      </p:sp>
    </p:spTree>
    <p:extLst>
      <p:ext uri="{BB962C8B-B14F-4D97-AF65-F5344CB8AC3E}">
        <p14:creationId xmlns="" xmlns:p14="http://schemas.microsoft.com/office/powerpoint/2010/main" val="69059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2276872"/>
            <a:ext cx="9144000" cy="4032448"/>
            <a:chOff x="0" y="2017713"/>
            <a:chExt cx="9144000" cy="4375150"/>
          </a:xfrm>
        </p:grpSpPr>
        <p:pic>
          <p:nvPicPr>
            <p:cNvPr id="4098" name="Picture 1" descr="C:\Users\lupenko\Desktop\Безымянный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17713"/>
              <a:ext cx="9144000" cy="437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4" name="Прямоугольник 29"/>
            <p:cNvSpPr>
              <a:spLocks noChangeArrowheads="1"/>
            </p:cNvSpPr>
            <p:nvPr/>
          </p:nvSpPr>
          <p:spPr bwMode="auto">
            <a:xfrm>
              <a:off x="4643438" y="6021388"/>
              <a:ext cx="2160810" cy="2587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r>
                <a:rPr lang="ru-RU" altLang="ru-RU" dirty="0" smtClean="0">
                  <a:solidFill>
                    <a:srgbClr val="FFFFFF"/>
                  </a:solidFill>
                </a:rPr>
                <a:t>КАРБОФЛЕКС</a:t>
              </a:r>
            </a:p>
          </p:txBody>
        </p:sp>
        <p:sp>
          <p:nvSpPr>
            <p:cNvPr id="4100" name="Прямоугольник 29"/>
            <p:cNvSpPr>
              <a:spLocks noChangeArrowheads="1"/>
            </p:cNvSpPr>
            <p:nvPr/>
          </p:nvSpPr>
          <p:spPr bwMode="auto">
            <a:xfrm>
              <a:off x="1985193" y="4411068"/>
              <a:ext cx="2047057" cy="284162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rgbClr val="00B0F0"/>
              </a:solidFill>
              <a:miter lim="800000"/>
              <a:headEnd/>
              <a:tailEnd/>
            </a:ln>
            <a:extLst/>
          </p:spPr>
          <p:txBody>
            <a:bodyPr anchor="ctr"/>
            <a:lstStyle/>
            <a:p>
              <a:pPr>
                <a:spcBef>
                  <a:spcPct val="0"/>
                </a:spcBef>
              </a:pPr>
              <a:r>
                <a:rPr lang="ru-RU" altLang="ru-RU" dirty="0">
                  <a:solidFill>
                    <a:srgbClr val="FFFFFF"/>
                  </a:solidFill>
                </a:rPr>
                <a:t>СПЕЦИЗОЛ</a:t>
              </a:r>
            </a:p>
          </p:txBody>
        </p:sp>
        <p:sp>
          <p:nvSpPr>
            <p:cNvPr id="4101" name="Прямоугольник 9"/>
            <p:cNvSpPr>
              <a:spLocks noChangeArrowheads="1"/>
            </p:cNvSpPr>
            <p:nvPr/>
          </p:nvSpPr>
          <p:spPr bwMode="auto">
            <a:xfrm>
              <a:off x="2771775" y="2648447"/>
              <a:ext cx="2520950" cy="328116"/>
            </a:xfrm>
            <a:prstGeom prst="rect">
              <a:avLst/>
            </a:prstGeom>
            <a:solidFill>
              <a:srgbClr val="FF9900"/>
            </a:solidFill>
            <a:ln w="9525">
              <a:solidFill>
                <a:srgbClr val="FFFF00"/>
              </a:solidFill>
              <a:miter lim="800000"/>
              <a:headEnd/>
              <a:tailEnd/>
            </a:ln>
            <a:extLst/>
          </p:spPr>
          <p:txBody>
            <a:bodyPr anchor="ctr"/>
            <a:lstStyle/>
            <a:p>
              <a:pPr>
                <a:spcBef>
                  <a:spcPct val="0"/>
                </a:spcBef>
              </a:pPr>
              <a:r>
                <a:rPr lang="ru-RU" altLang="ru-RU" dirty="0">
                  <a:solidFill>
                    <a:srgbClr val="FFFFFF"/>
                  </a:solidFill>
                </a:rPr>
                <a:t>СПЕЦПРОТЕКТ</a:t>
              </a:r>
              <a:r>
                <a:rPr lang="en-US" altLang="ru-RU" dirty="0">
                  <a:solidFill>
                    <a:srgbClr val="FFFFFF"/>
                  </a:solidFill>
                </a:rPr>
                <a:t> </a:t>
              </a:r>
              <a:r>
                <a:rPr lang="ru-RU" altLang="ru-RU" dirty="0">
                  <a:solidFill>
                    <a:srgbClr val="FFFFFF"/>
                  </a:solidFill>
                </a:rPr>
                <a:t>АКЗ</a:t>
              </a:r>
            </a:p>
          </p:txBody>
        </p:sp>
        <p:sp>
          <p:nvSpPr>
            <p:cNvPr id="4102" name="Прямоугольник 9"/>
            <p:cNvSpPr>
              <a:spLocks noChangeArrowheads="1"/>
            </p:cNvSpPr>
            <p:nvPr/>
          </p:nvSpPr>
          <p:spPr bwMode="auto">
            <a:xfrm>
              <a:off x="4648498" y="3794719"/>
              <a:ext cx="2587798" cy="339725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xtLst/>
          </p:spPr>
          <p:txBody>
            <a:bodyPr anchor="ctr"/>
            <a:lstStyle/>
            <a:p>
              <a:pPr>
                <a:spcBef>
                  <a:spcPct val="0"/>
                </a:spcBef>
              </a:pPr>
              <a:r>
                <a:rPr lang="ru-RU" altLang="ru-RU" dirty="0">
                  <a:solidFill>
                    <a:srgbClr val="FFFFFF"/>
                  </a:solidFill>
                </a:rPr>
                <a:t>СПЕЦПРОТЕКТ ОЗМ</a:t>
              </a:r>
            </a:p>
          </p:txBody>
        </p:sp>
      </p:grpSp>
      <p:sp>
        <p:nvSpPr>
          <p:cNvPr id="4106" name="Прямоугольник 1"/>
          <p:cNvSpPr>
            <a:spLocks noChangeArrowheads="1"/>
          </p:cNvSpPr>
          <p:nvPr/>
        </p:nvSpPr>
        <p:spPr bwMode="auto">
          <a:xfrm>
            <a:off x="77788" y="584110"/>
            <a:ext cx="895870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НПО «СпецПолимер» предлагает решения по долговечной защите от почвенной и атмосферной коррозии бетонных и металлических поверхностей </a:t>
            </a:r>
            <a:r>
              <a:rPr lang="ru-RU" dirty="0" smtClean="0"/>
              <a:t>а также огнезащитные решения. </a:t>
            </a:r>
            <a:r>
              <a:rPr lang="ru-RU" dirty="0"/>
              <a:t>Материалы на основе </a:t>
            </a:r>
            <a:r>
              <a:rPr lang="ru-RU" dirty="0" err="1"/>
              <a:t>поликарбамидов</a:t>
            </a:r>
            <a:r>
              <a:rPr lang="ru-RU" dirty="0"/>
              <a:t> и полиуретанов, обеспечивают высокие эксплуатационные характеристики – надежную адгезию, прочность, эластичность, морозостойкость и оптимальные технологические характеристики.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309320"/>
            <a:ext cx="9144000" cy="548679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105061"/>
            <a:ext cx="9143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Системы защитных покрытий ООО НПО СпецПолимер </a:t>
            </a:r>
            <a:endParaRPr lang="ru-RU" altLang="ru-RU" sz="2000" b="1" dirty="0"/>
          </a:p>
        </p:txBody>
      </p:sp>
      <p:pic>
        <p:nvPicPr>
          <p:cNvPr id="15" name="Picture 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6" name="Прямоугольник 9"/>
          <p:cNvSpPr>
            <a:spLocks noChangeArrowheads="1"/>
          </p:cNvSpPr>
          <p:nvPr/>
        </p:nvSpPr>
        <p:spPr bwMode="auto">
          <a:xfrm>
            <a:off x="6299646" y="4581128"/>
            <a:ext cx="2520826" cy="33972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xtLst/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altLang="ru-RU" dirty="0" smtClean="0">
                <a:solidFill>
                  <a:srgbClr val="FFFFFF"/>
                </a:solidFill>
              </a:rPr>
              <a:t>СПЕЦИЗОЛ ГЕОМАТ</a:t>
            </a:r>
            <a:endParaRPr lang="ru-RU" alt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686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Прямоугольник 21"/>
          <p:cNvSpPr>
            <a:spLocks noChangeArrowheads="1"/>
          </p:cNvSpPr>
          <p:nvPr/>
        </p:nvSpPr>
        <p:spPr bwMode="auto">
          <a:xfrm>
            <a:off x="179512" y="2852936"/>
            <a:ext cx="8712968" cy="106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МАТЕРИАЛЫ СЕРИИ СПЕЦПРОТЕКТ</a:t>
            </a:r>
          </a:p>
          <a:p>
            <a:r>
              <a:rPr lang="ru-RU" altLang="ru-RU" sz="2000" b="1" dirty="0"/>
              <a:t>з</a:t>
            </a:r>
            <a:r>
              <a:rPr lang="ru-RU" altLang="ru-RU" sz="2000" b="1" dirty="0" smtClean="0"/>
              <a:t>ащита </a:t>
            </a:r>
            <a:r>
              <a:rPr lang="ru-RU" altLang="ru-RU" sz="2000" b="1" dirty="0"/>
              <a:t>от атмосферной коррозии объектов нефтегазовой </a:t>
            </a:r>
            <a:r>
              <a:rPr lang="ru-RU" altLang="ru-RU" sz="2000" b="1" dirty="0" smtClean="0"/>
              <a:t>отрасли</a:t>
            </a:r>
            <a:endParaRPr lang="ru-RU" altLang="ru-RU" sz="2000" b="1" dirty="0"/>
          </a:p>
          <a:p>
            <a:endParaRPr lang="ru-RU" altLang="ru-RU" sz="1600" b="1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873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6267450"/>
            <a:ext cx="9144000" cy="59055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1271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3" y="6305550"/>
            <a:ext cx="846137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Прямоугольник 21"/>
          <p:cNvSpPr>
            <a:spLocks noChangeArrowheads="1"/>
          </p:cNvSpPr>
          <p:nvPr/>
        </p:nvSpPr>
        <p:spPr bwMode="auto">
          <a:xfrm>
            <a:off x="28228" y="594859"/>
            <a:ext cx="91344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b="1" dirty="0" smtClean="0"/>
              <a:t>Защита от атмосферной коррозии объектов нефтегазовой отрасли</a:t>
            </a:r>
            <a:endParaRPr lang="ru-RU" alt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228" y="692696"/>
            <a:ext cx="89872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  	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8358" y="1000473"/>
            <a:ext cx="8987283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/>
              <a:t>C</a:t>
            </a:r>
            <a:r>
              <a:rPr lang="ru-RU" b="1" dirty="0" err="1" smtClean="0"/>
              <a:t>ерия</a:t>
            </a:r>
            <a:r>
              <a:rPr lang="ru-RU" b="1" dirty="0" smtClean="0"/>
              <a:t> защитных материалов </a:t>
            </a:r>
            <a:r>
              <a:rPr lang="ru-RU" b="1" dirty="0" err="1" smtClean="0"/>
              <a:t>СпецПротект</a:t>
            </a:r>
            <a:endParaRPr lang="ru-RU" b="1" dirty="0" smtClean="0"/>
          </a:p>
          <a:p>
            <a:pPr algn="just"/>
            <a:r>
              <a:rPr lang="ru-RU" dirty="0" smtClean="0"/>
              <a:t>Высокотехнологичная </a:t>
            </a:r>
            <a:r>
              <a:rPr lang="ru-RU" dirty="0"/>
              <a:t>защита от коррозии надземных металлоконструкций и технологического оборудования со сроком службы более 15 лет в условиях промышленной </a:t>
            </a:r>
            <a:r>
              <a:rPr lang="ru-RU" dirty="0" smtClean="0"/>
              <a:t>и </a:t>
            </a:r>
            <a:r>
              <a:rPr lang="ru-RU" dirty="0" err="1"/>
              <a:t>приморско</a:t>
            </a:r>
            <a:r>
              <a:rPr lang="ru-RU" dirty="0"/>
              <a:t>-промышленной атмосферы </a:t>
            </a:r>
            <a:r>
              <a:rPr lang="ru-RU" dirty="0" smtClean="0"/>
              <a:t>в </a:t>
            </a:r>
            <a:r>
              <a:rPr lang="ru-RU" dirty="0"/>
              <a:t>диапазоне температур от минус 70 до плюс </a:t>
            </a:r>
            <a:r>
              <a:rPr lang="ru-RU" dirty="0" smtClean="0"/>
              <a:t>100°С. </a:t>
            </a:r>
          </a:p>
          <a:p>
            <a:pPr algn="just"/>
            <a:r>
              <a:rPr lang="ru-RU" dirty="0" smtClean="0"/>
              <a:t>Диапазон толщин от 100 мкм до 300 мкм.</a:t>
            </a:r>
          </a:p>
          <a:p>
            <a:pPr algn="just"/>
            <a:r>
              <a:rPr lang="ru-RU" dirty="0" smtClean="0"/>
              <a:t>Включает в себя высокоэффективные грунтовки на эпоксидной и полиуретановой  основе, финишные эмали на полиуретановой основе и специальные гибридные покрытия.</a:t>
            </a: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 rot="10800000">
            <a:off x="0" y="-2"/>
            <a:ext cx="9144000" cy="54868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/>
          <a:extLst/>
        </p:spPr>
        <p:txBody>
          <a:bodyPr/>
          <a:lstStyle>
            <a:lvl1pPr marL="342900" indent="-342900" algn="l"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ru-RU" altLang="ru-RU" sz="12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105061"/>
            <a:ext cx="88630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/>
              <a:t>Системы защитных покрытий </a:t>
            </a:r>
            <a:r>
              <a:rPr lang="ru-RU" altLang="ru-RU" sz="2000" b="1" dirty="0" err="1" smtClean="0"/>
              <a:t>СпецПротект</a:t>
            </a:r>
            <a:r>
              <a:rPr lang="ru-RU" altLang="ru-RU" sz="2000" b="1" dirty="0" smtClean="0"/>
              <a:t> </a:t>
            </a:r>
            <a:endParaRPr lang="ru-RU" altLang="ru-RU" sz="2000" b="1" dirty="0"/>
          </a:p>
        </p:txBody>
      </p:sp>
      <p:pic>
        <p:nvPicPr>
          <p:cNvPr id="13" name="Picture 2" descr="http://www.gazprom.ru/f/posts/59/387003/img32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3600400" cy="2495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\\server-sp\Корпоративный сервер СПЕЦПОЛИМЕР\ОБЩАЯ ПАПКА\СКАНЕР\ФОТО\Работа комиссии 17-20.07.12\DSCN42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45024"/>
            <a:ext cx="3678488" cy="2526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686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11789</TotalTime>
  <Words>1356</Words>
  <Application>Microsoft Office PowerPoint</Application>
  <PresentationFormat>Экран (4:3)</PresentationFormat>
  <Paragraphs>187</Paragraphs>
  <Slides>27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SpecPolymer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ilyina</dc:creator>
  <cp:lastModifiedBy>Балябин Виталий Алексеевич</cp:lastModifiedBy>
  <cp:revision>407</cp:revision>
  <cp:lastPrinted>2018-04-10T11:47:11Z</cp:lastPrinted>
  <dcterms:created xsi:type="dcterms:W3CDTF">2013-09-06T07:19:42Z</dcterms:created>
  <dcterms:modified xsi:type="dcterms:W3CDTF">2018-05-15T03:56:52Z</dcterms:modified>
</cp:coreProperties>
</file>