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4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5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6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7.xml" ContentType="application/vnd.openxmlformats-officedocument.theme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18.xml" ContentType="application/vnd.openxmlformats-officedocument.theme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theme/theme19.xml" ContentType="application/vnd.openxmlformats-officedocument.theme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theme/theme20.xml" ContentType="application/vnd.openxmlformats-officedocument.theme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theme/theme21.xml" ContentType="application/vnd.openxmlformats-officedocument.theme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theme/theme22.xml" ContentType="application/vnd.openxmlformats-officedocument.theme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theme/theme23.xml" ContentType="application/vnd.openxmlformats-officedocument.theme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theme/theme24.xml" ContentType="application/vnd.openxmlformats-officedocument.theme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theme/theme25.xml" ContentType="application/vnd.openxmlformats-officedocument.theme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theme/theme26.xml" ContentType="application/vnd.openxmlformats-officedocument.theme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theme/theme27.xml" ContentType="application/vnd.openxmlformats-officedocument.theme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theme/theme28.xml" ContentType="application/vnd.openxmlformats-officedocument.theme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theme/theme29.xml" ContentType="application/vnd.openxmlformats-officedocument.theme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theme/theme30.xml" ContentType="application/vnd.openxmlformats-officedocument.theme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theme/theme31.xml" ContentType="application/vnd.openxmlformats-officedocument.theme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theme/theme32.xml" ContentType="application/vnd.openxmlformats-officedocument.theme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theme/theme33.xml" ContentType="application/vnd.openxmlformats-officedocument.theme+xml"/>
  <Override PartName="/ppt/theme/theme34.xml" ContentType="application/vnd.openxmlformats-officedocument.theme+xml"/>
  <Override PartName="/ppt/theme/theme3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50" r:id="rId1"/>
    <p:sldMasterId id="2147483652" r:id="rId2"/>
    <p:sldMasterId id="2147483654" r:id="rId3"/>
    <p:sldMasterId id="2147483659" r:id="rId4"/>
    <p:sldMasterId id="2147483661" r:id="rId5"/>
    <p:sldMasterId id="2147483663" r:id="rId6"/>
    <p:sldMasterId id="2147483657" r:id="rId7"/>
    <p:sldMasterId id="2147483665" r:id="rId8"/>
    <p:sldMasterId id="2147485688" r:id="rId9"/>
    <p:sldMasterId id="2147485797" r:id="rId10"/>
    <p:sldMasterId id="2147485809" r:id="rId11"/>
    <p:sldMasterId id="2147485821" r:id="rId12"/>
    <p:sldMasterId id="2147485833" r:id="rId13"/>
    <p:sldMasterId id="2147485845" r:id="rId14"/>
    <p:sldMasterId id="2147485857" r:id="rId15"/>
    <p:sldMasterId id="2147485870" r:id="rId16"/>
    <p:sldMasterId id="2147485883" r:id="rId17"/>
    <p:sldMasterId id="2147485896" r:id="rId18"/>
    <p:sldMasterId id="2147485909" r:id="rId19"/>
    <p:sldMasterId id="2147485922" r:id="rId20"/>
    <p:sldMasterId id="2147485935" r:id="rId21"/>
    <p:sldMasterId id="2147485948" r:id="rId22"/>
    <p:sldMasterId id="2147485960" r:id="rId23"/>
    <p:sldMasterId id="2147485973" r:id="rId24"/>
    <p:sldMasterId id="2147485986" r:id="rId25"/>
    <p:sldMasterId id="2147485998" r:id="rId26"/>
    <p:sldMasterId id="2147486011" r:id="rId27"/>
    <p:sldMasterId id="2147486024" r:id="rId28"/>
    <p:sldMasterId id="2147486367" r:id="rId29"/>
    <p:sldMasterId id="2147486379" r:id="rId30"/>
    <p:sldMasterId id="2147486391" r:id="rId31"/>
    <p:sldMasterId id="2147486404" r:id="rId32"/>
    <p:sldMasterId id="2147486429" r:id="rId33"/>
  </p:sldMasterIdLst>
  <p:notesMasterIdLst>
    <p:notesMasterId r:id="rId101"/>
  </p:notesMasterIdLst>
  <p:handoutMasterIdLst>
    <p:handoutMasterId r:id="rId102"/>
  </p:handoutMasterIdLst>
  <p:sldIdLst>
    <p:sldId id="965" r:id="rId34"/>
    <p:sldId id="1001" r:id="rId35"/>
    <p:sldId id="1065" r:id="rId36"/>
    <p:sldId id="966" r:id="rId37"/>
    <p:sldId id="1056" r:id="rId38"/>
    <p:sldId id="1057" r:id="rId39"/>
    <p:sldId id="895" r:id="rId40"/>
    <p:sldId id="1050" r:id="rId41"/>
    <p:sldId id="896" r:id="rId42"/>
    <p:sldId id="1052" r:id="rId43"/>
    <p:sldId id="897" r:id="rId44"/>
    <p:sldId id="957" r:id="rId45"/>
    <p:sldId id="958" r:id="rId46"/>
    <p:sldId id="935" r:id="rId47"/>
    <p:sldId id="1048" r:id="rId48"/>
    <p:sldId id="898" r:id="rId49"/>
    <p:sldId id="1028" r:id="rId50"/>
    <p:sldId id="968" r:id="rId51"/>
    <p:sldId id="1023" r:id="rId52"/>
    <p:sldId id="926" r:id="rId53"/>
    <p:sldId id="939" r:id="rId54"/>
    <p:sldId id="1034" r:id="rId55"/>
    <p:sldId id="1035" r:id="rId56"/>
    <p:sldId id="959" r:id="rId57"/>
    <p:sldId id="961" r:id="rId58"/>
    <p:sldId id="941" r:id="rId59"/>
    <p:sldId id="1031" r:id="rId60"/>
    <p:sldId id="981" r:id="rId61"/>
    <p:sldId id="982" r:id="rId62"/>
    <p:sldId id="1037" r:id="rId63"/>
    <p:sldId id="1038" r:id="rId64"/>
    <p:sldId id="1047" r:id="rId65"/>
    <p:sldId id="1045" r:id="rId66"/>
    <p:sldId id="1046" r:id="rId67"/>
    <p:sldId id="1032" r:id="rId68"/>
    <p:sldId id="975" r:id="rId69"/>
    <p:sldId id="976" r:id="rId70"/>
    <p:sldId id="1054" r:id="rId71"/>
    <p:sldId id="1029" r:id="rId72"/>
    <p:sldId id="977" r:id="rId73"/>
    <p:sldId id="978" r:id="rId74"/>
    <p:sldId id="979" r:id="rId75"/>
    <p:sldId id="1030" r:id="rId76"/>
    <p:sldId id="1060" r:id="rId77"/>
    <p:sldId id="1061" r:id="rId78"/>
    <p:sldId id="1062" r:id="rId79"/>
    <p:sldId id="1063" r:id="rId80"/>
    <p:sldId id="1064" r:id="rId81"/>
    <p:sldId id="1002" r:id="rId82"/>
    <p:sldId id="1003" r:id="rId83"/>
    <p:sldId id="1024" r:id="rId84"/>
    <p:sldId id="1004" r:id="rId85"/>
    <p:sldId id="1005" r:id="rId86"/>
    <p:sldId id="1006" r:id="rId87"/>
    <p:sldId id="1007" r:id="rId88"/>
    <p:sldId id="1008" r:id="rId89"/>
    <p:sldId id="1009" r:id="rId90"/>
    <p:sldId id="1041" r:id="rId91"/>
    <p:sldId id="1026" r:id="rId92"/>
    <p:sldId id="1016" r:id="rId93"/>
    <p:sldId id="1017" r:id="rId94"/>
    <p:sldId id="1018" r:id="rId95"/>
    <p:sldId id="1019" r:id="rId96"/>
    <p:sldId id="1042" r:id="rId97"/>
    <p:sldId id="1055" r:id="rId98"/>
    <p:sldId id="1059" r:id="rId99"/>
    <p:sldId id="954" r:id="rId100"/>
  </p:sldIdLst>
  <p:sldSz cx="9144000" cy="6858000" type="screen4x3"/>
  <p:notesSz cx="6797675" cy="9928225"/>
  <p:embeddedFontLst>
    <p:embeddedFont>
      <p:font typeface="Calibri" panose="020F0502020204030204" pitchFamily="34" charset="0"/>
      <p:regular r:id="rId103"/>
      <p:bold r:id="rId104"/>
      <p:italic r:id="rId105"/>
      <p:boldItalic r:id="rId106"/>
    </p:embeddedFont>
    <p:embeddedFont>
      <p:font typeface="Europe" panose="020B0604020202020204" charset="0"/>
      <p:regular r:id="rId107"/>
      <p:bold r:id="rId108"/>
      <p:italic r:id="rId109"/>
      <p:boldItalic r:id="rId110"/>
    </p:embeddedFont>
    <p:embeddedFont>
      <p:font typeface="AngsanaUPC" panose="02020603050405020304" pitchFamily="18" charset="-34"/>
      <p:regular r:id="rId111"/>
      <p:bold r:id="rId112"/>
      <p:italic r:id="rId113"/>
      <p:boldItalic r:id="rId114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400" b="1" kern="1200">
        <a:solidFill>
          <a:srgbClr val="000099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b="1" kern="1200">
        <a:solidFill>
          <a:srgbClr val="000099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b="1" kern="1200">
        <a:solidFill>
          <a:srgbClr val="000099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b="1" kern="1200">
        <a:solidFill>
          <a:srgbClr val="000099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b="1" kern="1200">
        <a:solidFill>
          <a:srgbClr val="000099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400" b="1" kern="1200">
        <a:solidFill>
          <a:srgbClr val="000099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400" b="1" kern="1200">
        <a:solidFill>
          <a:srgbClr val="000099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400" b="1" kern="1200">
        <a:solidFill>
          <a:srgbClr val="000099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400" b="1" kern="1200">
        <a:solidFill>
          <a:srgbClr val="000099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832">
          <p15:clr>
            <a:srgbClr val="A4A3A4"/>
          </p15:clr>
        </p15:guide>
        <p15:guide id="2" orient="horz" pos="981">
          <p15:clr>
            <a:srgbClr val="A4A3A4"/>
          </p15:clr>
        </p15:guide>
        <p15:guide id="3" pos="5465">
          <p15:clr>
            <a:srgbClr val="A4A3A4"/>
          </p15:clr>
        </p15:guide>
        <p15:guide id="4" pos="30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353">
          <p15:clr>
            <a:srgbClr val="A4A3A4"/>
          </p15:clr>
        </p15:guide>
        <p15:guide id="3" pos="413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3986"/>
    <a:srgbClr val="FF6600"/>
    <a:srgbClr val="D9F1FF"/>
    <a:srgbClr val="54A1DA"/>
    <a:srgbClr val="FF0000"/>
    <a:srgbClr val="FFE0C1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61" autoAdjust="0"/>
    <p:restoredTop sz="97816" autoAdjust="0"/>
  </p:normalViewPr>
  <p:slideViewPr>
    <p:cSldViewPr snapToGrid="0">
      <p:cViewPr varScale="1">
        <p:scale>
          <a:sx n="65" d="100"/>
          <a:sy n="65" d="100"/>
        </p:scale>
        <p:origin x="1196" y="48"/>
      </p:cViewPr>
      <p:guideLst>
        <p:guide orient="horz" pos="3832"/>
        <p:guide orient="horz" pos="981"/>
        <p:guide pos="5465"/>
        <p:guide pos="30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12"/>
    </p:cViewPr>
  </p:sorterViewPr>
  <p:notesViewPr>
    <p:cSldViewPr snapToGrid="0">
      <p:cViewPr varScale="1">
        <p:scale>
          <a:sx n="83" d="100"/>
          <a:sy n="83" d="100"/>
        </p:scale>
        <p:origin x="-3156" y="-72"/>
      </p:cViewPr>
      <p:guideLst>
        <p:guide orient="horz" pos="3127"/>
        <p:guide pos="353"/>
        <p:guide pos="413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117" Type="http://schemas.openxmlformats.org/officeDocument/2006/relationships/theme" Target="theme/theme1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9.xml"/><Relationship Id="rId47" Type="http://schemas.openxmlformats.org/officeDocument/2006/relationships/slide" Target="slides/slide14.xml"/><Relationship Id="rId63" Type="http://schemas.openxmlformats.org/officeDocument/2006/relationships/slide" Target="slides/slide30.xml"/><Relationship Id="rId68" Type="http://schemas.openxmlformats.org/officeDocument/2006/relationships/slide" Target="slides/slide35.xml"/><Relationship Id="rId84" Type="http://schemas.openxmlformats.org/officeDocument/2006/relationships/slide" Target="slides/slide51.xml"/><Relationship Id="rId89" Type="http://schemas.openxmlformats.org/officeDocument/2006/relationships/slide" Target="slides/slide56.xml"/><Relationship Id="rId112" Type="http://schemas.openxmlformats.org/officeDocument/2006/relationships/font" Target="fonts/font10.fntdata"/><Relationship Id="rId16" Type="http://schemas.openxmlformats.org/officeDocument/2006/relationships/slideMaster" Target="slideMasters/slideMaster16.xml"/><Relationship Id="rId107" Type="http://schemas.openxmlformats.org/officeDocument/2006/relationships/font" Target="fonts/font5.fntdata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" Target="slides/slide4.xml"/><Relationship Id="rId53" Type="http://schemas.openxmlformats.org/officeDocument/2006/relationships/slide" Target="slides/slide20.xml"/><Relationship Id="rId58" Type="http://schemas.openxmlformats.org/officeDocument/2006/relationships/slide" Target="slides/slide25.xml"/><Relationship Id="rId74" Type="http://schemas.openxmlformats.org/officeDocument/2006/relationships/slide" Target="slides/slide41.xml"/><Relationship Id="rId79" Type="http://schemas.openxmlformats.org/officeDocument/2006/relationships/slide" Target="slides/slide46.xml"/><Relationship Id="rId102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57.xml"/><Relationship Id="rId95" Type="http://schemas.openxmlformats.org/officeDocument/2006/relationships/slide" Target="slides/slide62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" Target="slides/slide10.xml"/><Relationship Id="rId48" Type="http://schemas.openxmlformats.org/officeDocument/2006/relationships/slide" Target="slides/slide15.xml"/><Relationship Id="rId64" Type="http://schemas.openxmlformats.org/officeDocument/2006/relationships/slide" Target="slides/slide31.xml"/><Relationship Id="rId69" Type="http://schemas.openxmlformats.org/officeDocument/2006/relationships/slide" Target="slides/slide36.xml"/><Relationship Id="rId113" Type="http://schemas.openxmlformats.org/officeDocument/2006/relationships/font" Target="fonts/font11.fntdata"/><Relationship Id="rId118" Type="http://schemas.openxmlformats.org/officeDocument/2006/relationships/tableStyles" Target="tableStyles.xml"/><Relationship Id="rId134" Type="http://schemas.microsoft.com/office/2015/10/relationships/revisionInfo" Target="revisionInfo.xml"/><Relationship Id="rId80" Type="http://schemas.openxmlformats.org/officeDocument/2006/relationships/slide" Target="slides/slide47.xml"/><Relationship Id="rId85" Type="http://schemas.openxmlformats.org/officeDocument/2006/relationships/slide" Target="slides/slide52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Master" Target="slideMasters/slideMaster33.xml"/><Relationship Id="rId38" Type="http://schemas.openxmlformats.org/officeDocument/2006/relationships/slide" Target="slides/slide5.xml"/><Relationship Id="rId59" Type="http://schemas.openxmlformats.org/officeDocument/2006/relationships/slide" Target="slides/slide26.xml"/><Relationship Id="rId103" Type="http://schemas.openxmlformats.org/officeDocument/2006/relationships/font" Target="fonts/font1.fntdata"/><Relationship Id="rId108" Type="http://schemas.openxmlformats.org/officeDocument/2006/relationships/font" Target="fonts/font6.fntdata"/><Relationship Id="rId54" Type="http://schemas.openxmlformats.org/officeDocument/2006/relationships/slide" Target="slides/slide21.xml"/><Relationship Id="rId70" Type="http://schemas.openxmlformats.org/officeDocument/2006/relationships/slide" Target="slides/slide37.xml"/><Relationship Id="rId75" Type="http://schemas.openxmlformats.org/officeDocument/2006/relationships/slide" Target="slides/slide42.xml"/><Relationship Id="rId91" Type="http://schemas.openxmlformats.org/officeDocument/2006/relationships/slide" Target="slides/slide58.xml"/><Relationship Id="rId96" Type="http://schemas.openxmlformats.org/officeDocument/2006/relationships/slide" Target="slides/slide6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49" Type="http://schemas.openxmlformats.org/officeDocument/2006/relationships/slide" Target="slides/slide16.xml"/><Relationship Id="rId114" Type="http://schemas.openxmlformats.org/officeDocument/2006/relationships/font" Target="fonts/font12.fntdata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11.xml"/><Relationship Id="rId52" Type="http://schemas.openxmlformats.org/officeDocument/2006/relationships/slide" Target="slides/slide19.xml"/><Relationship Id="rId60" Type="http://schemas.openxmlformats.org/officeDocument/2006/relationships/slide" Target="slides/slide27.xml"/><Relationship Id="rId65" Type="http://schemas.openxmlformats.org/officeDocument/2006/relationships/slide" Target="slides/slide32.xml"/><Relationship Id="rId73" Type="http://schemas.openxmlformats.org/officeDocument/2006/relationships/slide" Target="slides/slide40.xml"/><Relationship Id="rId78" Type="http://schemas.openxmlformats.org/officeDocument/2006/relationships/slide" Target="slides/slide45.xml"/><Relationship Id="rId81" Type="http://schemas.openxmlformats.org/officeDocument/2006/relationships/slide" Target="slides/slide48.xml"/><Relationship Id="rId86" Type="http://schemas.openxmlformats.org/officeDocument/2006/relationships/slide" Target="slides/slide53.xml"/><Relationship Id="rId94" Type="http://schemas.openxmlformats.org/officeDocument/2006/relationships/slide" Target="slides/slide61.xml"/><Relationship Id="rId99" Type="http://schemas.openxmlformats.org/officeDocument/2006/relationships/slide" Target="slides/slide66.xml"/><Relationship Id="rId10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6.xml"/><Relationship Id="rId109" Type="http://schemas.openxmlformats.org/officeDocument/2006/relationships/font" Target="fonts/font7.fntdata"/><Relationship Id="rId34" Type="http://schemas.openxmlformats.org/officeDocument/2006/relationships/slide" Target="slides/slide1.xml"/><Relationship Id="rId50" Type="http://schemas.openxmlformats.org/officeDocument/2006/relationships/slide" Target="slides/slide17.xml"/><Relationship Id="rId55" Type="http://schemas.openxmlformats.org/officeDocument/2006/relationships/slide" Target="slides/slide22.xml"/><Relationship Id="rId76" Type="http://schemas.openxmlformats.org/officeDocument/2006/relationships/slide" Target="slides/slide43.xml"/><Relationship Id="rId97" Type="http://schemas.openxmlformats.org/officeDocument/2006/relationships/slide" Target="slides/slide64.xml"/><Relationship Id="rId104" Type="http://schemas.openxmlformats.org/officeDocument/2006/relationships/font" Target="fonts/font2.fntdata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38.xml"/><Relationship Id="rId92" Type="http://schemas.openxmlformats.org/officeDocument/2006/relationships/slide" Target="slides/slide59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7.xml"/><Relationship Id="rId45" Type="http://schemas.openxmlformats.org/officeDocument/2006/relationships/slide" Target="slides/slide12.xml"/><Relationship Id="rId66" Type="http://schemas.openxmlformats.org/officeDocument/2006/relationships/slide" Target="slides/slide33.xml"/><Relationship Id="rId87" Type="http://schemas.openxmlformats.org/officeDocument/2006/relationships/slide" Target="slides/slide54.xml"/><Relationship Id="rId110" Type="http://schemas.openxmlformats.org/officeDocument/2006/relationships/font" Target="fonts/font8.fntdata"/><Relationship Id="rId115" Type="http://schemas.openxmlformats.org/officeDocument/2006/relationships/presProps" Target="presProps.xml"/><Relationship Id="rId61" Type="http://schemas.openxmlformats.org/officeDocument/2006/relationships/slide" Target="slides/slide28.xml"/><Relationship Id="rId82" Type="http://schemas.openxmlformats.org/officeDocument/2006/relationships/slide" Target="slides/slide49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" Target="slides/slide2.xml"/><Relationship Id="rId56" Type="http://schemas.openxmlformats.org/officeDocument/2006/relationships/slide" Target="slides/slide23.xml"/><Relationship Id="rId77" Type="http://schemas.openxmlformats.org/officeDocument/2006/relationships/slide" Target="slides/slide44.xml"/><Relationship Id="rId100" Type="http://schemas.openxmlformats.org/officeDocument/2006/relationships/slide" Target="slides/slide67.xml"/><Relationship Id="rId105" Type="http://schemas.openxmlformats.org/officeDocument/2006/relationships/font" Target="fonts/font3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8.xml"/><Relationship Id="rId72" Type="http://schemas.openxmlformats.org/officeDocument/2006/relationships/slide" Target="slides/slide39.xml"/><Relationship Id="rId93" Type="http://schemas.openxmlformats.org/officeDocument/2006/relationships/slide" Target="slides/slide60.xml"/><Relationship Id="rId98" Type="http://schemas.openxmlformats.org/officeDocument/2006/relationships/slide" Target="slides/slide65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" Target="slides/slide13.xml"/><Relationship Id="rId67" Type="http://schemas.openxmlformats.org/officeDocument/2006/relationships/slide" Target="slides/slide34.xml"/><Relationship Id="rId116" Type="http://schemas.openxmlformats.org/officeDocument/2006/relationships/viewProps" Target="viewProp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8.xml"/><Relationship Id="rId62" Type="http://schemas.openxmlformats.org/officeDocument/2006/relationships/slide" Target="slides/slide29.xml"/><Relationship Id="rId83" Type="http://schemas.openxmlformats.org/officeDocument/2006/relationships/slide" Target="slides/slide50.xml"/><Relationship Id="rId88" Type="http://schemas.openxmlformats.org/officeDocument/2006/relationships/slide" Target="slides/slide55.xml"/><Relationship Id="rId111" Type="http://schemas.openxmlformats.org/officeDocument/2006/relationships/font" Target="fonts/font9.fntdata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3.xml"/><Relationship Id="rId57" Type="http://schemas.openxmlformats.org/officeDocument/2006/relationships/slide" Target="slides/slide24.xml"/><Relationship Id="rId106" Type="http://schemas.openxmlformats.org/officeDocument/2006/relationships/font" Target="fonts/font4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E8727B-F2BC-4B0A-97DB-4913D62586F4}" type="doc">
      <dgm:prSet loTypeId="urn:microsoft.com/office/officeart/2005/8/layout/vList2" loCatId="list" qsTypeId="urn:microsoft.com/office/officeart/2005/8/quickstyle/simple1#5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914045A6-9753-4719-8AB7-D73976170169}">
      <dgm:prSet phldrT="[Текст]"/>
      <dgm:spPr/>
      <dgm:t>
        <a:bodyPr/>
        <a:lstStyle/>
        <a:p>
          <a:r>
            <a:rPr lang="ru-RU" b="1" dirty="0" smtClean="0">
              <a:solidFill>
                <a:schemeClr val="bg1"/>
              </a:solidFill>
            </a:rPr>
            <a:t>ВНИИА</a:t>
          </a:r>
          <a:r>
            <a:rPr lang="en-US" b="1" dirty="0" smtClean="0">
              <a:solidFill>
                <a:schemeClr val="bg1"/>
              </a:solidFill>
            </a:rPr>
            <a:t> </a:t>
          </a:r>
          <a:r>
            <a:rPr lang="ru-RU" b="1" dirty="0" smtClean="0">
              <a:solidFill>
                <a:schemeClr val="bg1"/>
              </a:solidFill>
            </a:rPr>
            <a:t>сегодня: </a:t>
          </a:r>
          <a:endParaRPr lang="ru-RU" dirty="0">
            <a:solidFill>
              <a:schemeClr val="bg1"/>
            </a:solidFill>
          </a:endParaRPr>
        </a:p>
      </dgm:t>
    </dgm:pt>
    <dgm:pt modelId="{35303115-1B4C-437A-A243-53345C993B04}" type="parTrans" cxnId="{5CCA309C-CA08-4B4F-9DD8-2BB262AD840F}">
      <dgm:prSet/>
      <dgm:spPr/>
      <dgm:t>
        <a:bodyPr/>
        <a:lstStyle/>
        <a:p>
          <a:endParaRPr lang="ru-RU">
            <a:solidFill>
              <a:srgbClr val="000099"/>
            </a:solidFill>
          </a:endParaRPr>
        </a:p>
      </dgm:t>
    </dgm:pt>
    <dgm:pt modelId="{C4DFC842-1741-4050-8918-F0CBB956A0B9}" type="sibTrans" cxnId="{5CCA309C-CA08-4B4F-9DD8-2BB262AD840F}">
      <dgm:prSet/>
      <dgm:spPr/>
      <dgm:t>
        <a:bodyPr/>
        <a:lstStyle/>
        <a:p>
          <a:endParaRPr lang="ru-RU">
            <a:solidFill>
              <a:srgbClr val="000099"/>
            </a:solidFill>
          </a:endParaRPr>
        </a:p>
      </dgm:t>
    </dgm:pt>
    <dgm:pt modelId="{DB27490D-BD03-4690-9E0B-56FD61874A34}">
      <dgm:prSet phldrT="[Текст]"/>
      <dgm:spPr/>
      <dgm:t>
        <a:bodyPr/>
        <a:lstStyle/>
        <a:p>
          <a:r>
            <a:rPr lang="ru-RU" b="0" dirty="0" smtClean="0">
              <a:solidFill>
                <a:srgbClr val="000099"/>
              </a:solidFill>
              <a:cs typeface="Arial" pitchFamily="34" charset="0"/>
            </a:rPr>
            <a:t>Численность – 5 </a:t>
          </a:r>
          <a:r>
            <a:rPr lang="en-US" b="0" dirty="0" smtClean="0">
              <a:solidFill>
                <a:srgbClr val="000099"/>
              </a:solidFill>
              <a:cs typeface="Arial" pitchFamily="34" charset="0"/>
            </a:rPr>
            <a:t>825</a:t>
          </a:r>
          <a:r>
            <a:rPr lang="ru-RU" b="0" dirty="0" smtClean="0">
              <a:solidFill>
                <a:srgbClr val="000099"/>
              </a:solidFill>
              <a:cs typeface="Arial" pitchFamily="34" charset="0"/>
            </a:rPr>
            <a:t> чел., из них 1</a:t>
          </a:r>
          <a:r>
            <a:rPr lang="en-US" b="0" dirty="0" smtClean="0">
              <a:solidFill>
                <a:srgbClr val="000099"/>
              </a:solidFill>
              <a:cs typeface="Arial" pitchFamily="34" charset="0"/>
            </a:rPr>
            <a:t>82</a:t>
          </a:r>
          <a:r>
            <a:rPr lang="ru-RU" b="0" dirty="0" smtClean="0">
              <a:solidFill>
                <a:srgbClr val="000099"/>
              </a:solidFill>
              <a:cs typeface="Arial" pitchFamily="34" charset="0"/>
            </a:rPr>
            <a:t> доктора и кандидата наук</a:t>
          </a:r>
          <a:endParaRPr lang="ru-RU" b="0" dirty="0">
            <a:solidFill>
              <a:srgbClr val="000099"/>
            </a:solidFill>
          </a:endParaRPr>
        </a:p>
      </dgm:t>
    </dgm:pt>
    <dgm:pt modelId="{12D00AC5-7664-422A-81E2-79B329994350}" type="parTrans" cxnId="{900E427C-A957-41C9-94FE-6F0A672417AC}">
      <dgm:prSet/>
      <dgm:spPr/>
      <dgm:t>
        <a:bodyPr/>
        <a:lstStyle/>
        <a:p>
          <a:endParaRPr lang="ru-RU">
            <a:solidFill>
              <a:srgbClr val="000099"/>
            </a:solidFill>
          </a:endParaRPr>
        </a:p>
      </dgm:t>
    </dgm:pt>
    <dgm:pt modelId="{228D0FDA-7427-4330-8DC2-288BB9F70830}" type="sibTrans" cxnId="{900E427C-A957-41C9-94FE-6F0A672417AC}">
      <dgm:prSet/>
      <dgm:spPr/>
      <dgm:t>
        <a:bodyPr/>
        <a:lstStyle/>
        <a:p>
          <a:endParaRPr lang="ru-RU">
            <a:solidFill>
              <a:srgbClr val="000099"/>
            </a:solidFill>
          </a:endParaRPr>
        </a:p>
      </dgm:t>
    </dgm:pt>
    <dgm:pt modelId="{7E21E977-7B3F-4A22-9640-D4C634F2DFDC}">
      <dgm:prSet/>
      <dgm:spPr/>
      <dgm:t>
        <a:bodyPr/>
        <a:lstStyle/>
        <a:p>
          <a:r>
            <a:rPr lang="ru-RU" b="0" dirty="0" smtClean="0">
              <a:solidFill>
                <a:srgbClr val="000099"/>
              </a:solidFill>
              <a:cs typeface="Arial" pitchFamily="34" charset="0"/>
            </a:rPr>
            <a:t>Объем работ на 2016 г. – </a:t>
          </a:r>
          <a:r>
            <a:rPr lang="en-US" b="0" dirty="0" smtClean="0">
              <a:solidFill>
                <a:srgbClr val="000099"/>
              </a:solidFill>
              <a:cs typeface="Arial" pitchFamily="34" charset="0"/>
            </a:rPr>
            <a:t>1</a:t>
          </a:r>
          <a:r>
            <a:rPr lang="ru-RU" b="0" dirty="0" smtClean="0">
              <a:solidFill>
                <a:srgbClr val="000099"/>
              </a:solidFill>
              <a:cs typeface="Arial" pitchFamily="34" charset="0"/>
            </a:rPr>
            <a:t>7,5  млрд.руб.</a:t>
          </a:r>
          <a:endParaRPr lang="ru-RU" b="0" dirty="0">
            <a:solidFill>
              <a:srgbClr val="000099"/>
            </a:solidFill>
          </a:endParaRPr>
        </a:p>
      </dgm:t>
    </dgm:pt>
    <dgm:pt modelId="{DA336AA3-5F72-4866-B86C-2392BECE662A}" type="parTrans" cxnId="{E09C1AFB-D4BE-43E7-8DF9-B896498CE404}">
      <dgm:prSet/>
      <dgm:spPr/>
      <dgm:t>
        <a:bodyPr/>
        <a:lstStyle/>
        <a:p>
          <a:endParaRPr lang="ru-RU">
            <a:solidFill>
              <a:srgbClr val="000099"/>
            </a:solidFill>
          </a:endParaRPr>
        </a:p>
      </dgm:t>
    </dgm:pt>
    <dgm:pt modelId="{B392DABF-CCB8-4DE5-BC72-D77C0C83B795}" type="sibTrans" cxnId="{E09C1AFB-D4BE-43E7-8DF9-B896498CE404}">
      <dgm:prSet/>
      <dgm:spPr/>
      <dgm:t>
        <a:bodyPr/>
        <a:lstStyle/>
        <a:p>
          <a:endParaRPr lang="ru-RU">
            <a:solidFill>
              <a:srgbClr val="000099"/>
            </a:solidFill>
          </a:endParaRPr>
        </a:p>
      </dgm:t>
    </dgm:pt>
    <dgm:pt modelId="{AC03DA77-6C57-469F-9F53-3F6FBFA3040B}">
      <dgm:prSet/>
      <dgm:spPr/>
      <dgm:t>
        <a:bodyPr/>
        <a:lstStyle/>
        <a:p>
          <a:r>
            <a:rPr lang="ru-RU" b="0" dirty="0" smtClean="0">
              <a:solidFill>
                <a:srgbClr val="000099"/>
              </a:solidFill>
              <a:cs typeface="Arial" pitchFamily="34" charset="0"/>
            </a:rPr>
            <a:t>Чистая прибыль на 2016 г. – 2,</a:t>
          </a:r>
          <a:r>
            <a:rPr lang="en-US" b="0" dirty="0" smtClean="0">
              <a:solidFill>
                <a:srgbClr val="000099"/>
              </a:solidFill>
              <a:cs typeface="Arial" pitchFamily="34" charset="0"/>
            </a:rPr>
            <a:t>5 </a:t>
          </a:r>
          <a:r>
            <a:rPr lang="ru-RU" b="0" dirty="0" smtClean="0">
              <a:solidFill>
                <a:srgbClr val="000099"/>
              </a:solidFill>
              <a:cs typeface="Arial" pitchFamily="34" charset="0"/>
            </a:rPr>
            <a:t>млрд.руб.</a:t>
          </a:r>
          <a:endParaRPr lang="ru-RU" b="0" dirty="0">
            <a:solidFill>
              <a:srgbClr val="000099"/>
            </a:solidFill>
          </a:endParaRPr>
        </a:p>
      </dgm:t>
    </dgm:pt>
    <dgm:pt modelId="{B74A4081-DCB9-4AFD-9750-02AA1BBDD3CE}" type="parTrans" cxnId="{21FB57E2-2C1C-4C04-9110-3D87728C985B}">
      <dgm:prSet/>
      <dgm:spPr/>
      <dgm:t>
        <a:bodyPr/>
        <a:lstStyle/>
        <a:p>
          <a:endParaRPr lang="ru-RU">
            <a:solidFill>
              <a:srgbClr val="000099"/>
            </a:solidFill>
          </a:endParaRPr>
        </a:p>
      </dgm:t>
    </dgm:pt>
    <dgm:pt modelId="{3D553DF8-4ED8-4489-B7FD-18F48E1EBBA4}" type="sibTrans" cxnId="{21FB57E2-2C1C-4C04-9110-3D87728C985B}">
      <dgm:prSet/>
      <dgm:spPr/>
      <dgm:t>
        <a:bodyPr/>
        <a:lstStyle/>
        <a:p>
          <a:endParaRPr lang="ru-RU">
            <a:solidFill>
              <a:srgbClr val="000099"/>
            </a:solidFill>
          </a:endParaRPr>
        </a:p>
      </dgm:t>
    </dgm:pt>
    <dgm:pt modelId="{D54FB332-B940-4EFA-8893-C562239AE453}">
      <dgm:prSet/>
      <dgm:spPr/>
      <dgm:t>
        <a:bodyPr/>
        <a:lstStyle/>
        <a:p>
          <a:r>
            <a:rPr lang="ru-RU" b="0" dirty="0" smtClean="0">
              <a:solidFill>
                <a:srgbClr val="000099"/>
              </a:solidFill>
              <a:cs typeface="Arial" pitchFamily="34" charset="0"/>
            </a:rPr>
            <a:t>Среднемесячный доход на одного сотрудника в 2016 г. – 105 тыс. руб.</a:t>
          </a:r>
          <a:endParaRPr lang="ru-RU" b="0" dirty="0">
            <a:solidFill>
              <a:srgbClr val="000099"/>
            </a:solidFill>
          </a:endParaRPr>
        </a:p>
      </dgm:t>
    </dgm:pt>
    <dgm:pt modelId="{BAE7C8ED-21F1-4483-B6CA-A19F348107F0}" type="parTrans" cxnId="{2D5B4C67-D2E7-4BCF-9BE2-3B543ABDDB09}">
      <dgm:prSet/>
      <dgm:spPr/>
      <dgm:t>
        <a:bodyPr/>
        <a:lstStyle/>
        <a:p>
          <a:endParaRPr lang="ru-RU">
            <a:solidFill>
              <a:srgbClr val="000099"/>
            </a:solidFill>
          </a:endParaRPr>
        </a:p>
      </dgm:t>
    </dgm:pt>
    <dgm:pt modelId="{EA012F1A-223F-408A-8147-DCDCC7BA89B2}" type="sibTrans" cxnId="{2D5B4C67-D2E7-4BCF-9BE2-3B543ABDDB09}">
      <dgm:prSet/>
      <dgm:spPr/>
      <dgm:t>
        <a:bodyPr/>
        <a:lstStyle/>
        <a:p>
          <a:endParaRPr lang="ru-RU">
            <a:solidFill>
              <a:srgbClr val="000099"/>
            </a:solidFill>
          </a:endParaRPr>
        </a:p>
      </dgm:t>
    </dgm:pt>
    <dgm:pt modelId="{B4893ECF-C5DA-444A-B703-0BFA96BA4D03}">
      <dgm:prSet/>
      <dgm:spPr/>
      <dgm:t>
        <a:bodyPr/>
        <a:lstStyle/>
        <a:p>
          <a:r>
            <a:rPr lang="ru-RU" b="0" dirty="0" smtClean="0">
              <a:solidFill>
                <a:srgbClr val="000099"/>
              </a:solidFill>
              <a:cs typeface="Arial" pitchFamily="34" charset="0"/>
            </a:rPr>
            <a:t>Площади:</a:t>
          </a:r>
          <a:endParaRPr lang="ru-RU" b="0" dirty="0">
            <a:solidFill>
              <a:srgbClr val="000099"/>
            </a:solidFill>
          </a:endParaRPr>
        </a:p>
      </dgm:t>
    </dgm:pt>
    <dgm:pt modelId="{A06A70B2-FA9B-4ED4-9D69-3ECCEAACE74B}" type="parTrans" cxnId="{44B69EAF-1EEE-4976-99AA-A26CD98BCDE8}">
      <dgm:prSet/>
      <dgm:spPr/>
      <dgm:t>
        <a:bodyPr/>
        <a:lstStyle/>
        <a:p>
          <a:endParaRPr lang="ru-RU">
            <a:solidFill>
              <a:srgbClr val="000099"/>
            </a:solidFill>
          </a:endParaRPr>
        </a:p>
      </dgm:t>
    </dgm:pt>
    <dgm:pt modelId="{D01B5B66-23AE-459F-B812-2B4DF50DC81A}" type="sibTrans" cxnId="{44B69EAF-1EEE-4976-99AA-A26CD98BCDE8}">
      <dgm:prSet/>
      <dgm:spPr/>
      <dgm:t>
        <a:bodyPr/>
        <a:lstStyle/>
        <a:p>
          <a:endParaRPr lang="ru-RU">
            <a:solidFill>
              <a:srgbClr val="000099"/>
            </a:solidFill>
          </a:endParaRPr>
        </a:p>
      </dgm:t>
    </dgm:pt>
    <dgm:pt modelId="{47532C29-07B9-431C-9C3D-5925F5E6B2FF}">
      <dgm:prSet/>
      <dgm:spPr/>
      <dgm:t>
        <a:bodyPr/>
        <a:lstStyle/>
        <a:p>
          <a:r>
            <a:rPr lang="ru-RU" b="0" dirty="0" smtClean="0">
              <a:solidFill>
                <a:srgbClr val="000099"/>
              </a:solidFill>
            </a:rPr>
            <a:t>земельные участки – 313,7 тыс.кв.м</a:t>
          </a:r>
          <a:endParaRPr lang="ru-RU" b="0" dirty="0">
            <a:solidFill>
              <a:srgbClr val="000099"/>
            </a:solidFill>
          </a:endParaRPr>
        </a:p>
      </dgm:t>
    </dgm:pt>
    <dgm:pt modelId="{2E829B2A-49FB-43F0-A1BE-E1C715DBACDF}" type="parTrans" cxnId="{62B26A4C-6E2B-44B3-9FC2-D9A56FA4204C}">
      <dgm:prSet/>
      <dgm:spPr/>
      <dgm:t>
        <a:bodyPr/>
        <a:lstStyle/>
        <a:p>
          <a:endParaRPr lang="ru-RU">
            <a:solidFill>
              <a:srgbClr val="000099"/>
            </a:solidFill>
          </a:endParaRPr>
        </a:p>
      </dgm:t>
    </dgm:pt>
    <dgm:pt modelId="{4D3CD989-DFD7-49D0-B179-4F4AEFDBF358}" type="sibTrans" cxnId="{62B26A4C-6E2B-44B3-9FC2-D9A56FA4204C}">
      <dgm:prSet/>
      <dgm:spPr/>
      <dgm:t>
        <a:bodyPr/>
        <a:lstStyle/>
        <a:p>
          <a:endParaRPr lang="ru-RU">
            <a:solidFill>
              <a:srgbClr val="000099"/>
            </a:solidFill>
          </a:endParaRPr>
        </a:p>
      </dgm:t>
    </dgm:pt>
    <dgm:pt modelId="{22007865-9892-4DB6-9C63-75F30561CC2E}">
      <dgm:prSet/>
      <dgm:spPr/>
      <dgm:t>
        <a:bodyPr/>
        <a:lstStyle/>
        <a:p>
          <a:r>
            <a:rPr lang="ru-RU" b="0" dirty="0" smtClean="0">
              <a:solidFill>
                <a:srgbClr val="000099"/>
              </a:solidFill>
              <a:cs typeface="Arial" pitchFamily="34" charset="0"/>
            </a:rPr>
            <a:t>здания – 241,0 тыс. кв.м.</a:t>
          </a:r>
          <a:endParaRPr lang="ru-RU" b="0" dirty="0">
            <a:solidFill>
              <a:srgbClr val="000099"/>
            </a:solidFill>
          </a:endParaRPr>
        </a:p>
      </dgm:t>
    </dgm:pt>
    <dgm:pt modelId="{6D2061A4-E0D0-4C92-BBD4-0DA514666298}" type="parTrans" cxnId="{222EEF86-0C03-431D-A9F8-A9AC2546B366}">
      <dgm:prSet/>
      <dgm:spPr/>
      <dgm:t>
        <a:bodyPr/>
        <a:lstStyle/>
        <a:p>
          <a:endParaRPr lang="ru-RU">
            <a:solidFill>
              <a:srgbClr val="000099"/>
            </a:solidFill>
          </a:endParaRPr>
        </a:p>
      </dgm:t>
    </dgm:pt>
    <dgm:pt modelId="{5E8646EC-1CAA-4F2E-A317-ED42FD65E590}" type="sibTrans" cxnId="{222EEF86-0C03-431D-A9F8-A9AC2546B366}">
      <dgm:prSet/>
      <dgm:spPr/>
      <dgm:t>
        <a:bodyPr/>
        <a:lstStyle/>
        <a:p>
          <a:endParaRPr lang="ru-RU">
            <a:solidFill>
              <a:srgbClr val="000099"/>
            </a:solidFill>
          </a:endParaRPr>
        </a:p>
      </dgm:t>
    </dgm:pt>
    <dgm:pt modelId="{4630E039-8191-4A77-853D-F94FF0F139C2}" type="pres">
      <dgm:prSet presAssocID="{22E8727B-F2BC-4B0A-97DB-4913D62586F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1CE4D69-A335-4933-BFDB-B5746AEBEF3A}" type="pres">
      <dgm:prSet presAssocID="{914045A6-9753-4719-8AB7-D7397617016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1F8735-61BD-4BB6-B4F1-85C256843334}" type="pres">
      <dgm:prSet presAssocID="{914045A6-9753-4719-8AB7-D73976170169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4B69EAF-1EEE-4976-99AA-A26CD98BCDE8}" srcId="{914045A6-9753-4719-8AB7-D73976170169}" destId="{B4893ECF-C5DA-444A-B703-0BFA96BA4D03}" srcOrd="4" destOrd="0" parTransId="{A06A70B2-FA9B-4ED4-9D69-3ECCEAACE74B}" sibTransId="{D01B5B66-23AE-459F-B812-2B4DF50DC81A}"/>
    <dgm:cxn modelId="{5CCA309C-CA08-4B4F-9DD8-2BB262AD840F}" srcId="{22E8727B-F2BC-4B0A-97DB-4913D62586F4}" destId="{914045A6-9753-4719-8AB7-D73976170169}" srcOrd="0" destOrd="0" parTransId="{35303115-1B4C-437A-A243-53345C993B04}" sibTransId="{C4DFC842-1741-4050-8918-F0CBB956A0B9}"/>
    <dgm:cxn modelId="{4158F3E5-E082-4552-A192-0C38CC0F6A99}" type="presOf" srcId="{B4893ECF-C5DA-444A-B703-0BFA96BA4D03}" destId="{721F8735-61BD-4BB6-B4F1-85C256843334}" srcOrd="0" destOrd="4" presId="urn:microsoft.com/office/officeart/2005/8/layout/vList2"/>
    <dgm:cxn modelId="{62B26A4C-6E2B-44B3-9FC2-D9A56FA4204C}" srcId="{B4893ECF-C5DA-444A-B703-0BFA96BA4D03}" destId="{47532C29-07B9-431C-9C3D-5925F5E6B2FF}" srcOrd="1" destOrd="0" parTransId="{2E829B2A-49FB-43F0-A1BE-E1C715DBACDF}" sibTransId="{4D3CD989-DFD7-49D0-B179-4F4AEFDBF358}"/>
    <dgm:cxn modelId="{03483DAB-D2DA-431A-AC06-CC2C2D8D3440}" type="presOf" srcId="{914045A6-9753-4719-8AB7-D73976170169}" destId="{91CE4D69-A335-4933-BFDB-B5746AEBEF3A}" srcOrd="0" destOrd="0" presId="urn:microsoft.com/office/officeart/2005/8/layout/vList2"/>
    <dgm:cxn modelId="{C1462CCB-6F62-416F-86F1-03DB51C9E158}" type="presOf" srcId="{AC03DA77-6C57-469F-9F53-3F6FBFA3040B}" destId="{721F8735-61BD-4BB6-B4F1-85C256843334}" srcOrd="0" destOrd="2" presId="urn:microsoft.com/office/officeart/2005/8/layout/vList2"/>
    <dgm:cxn modelId="{900E427C-A957-41C9-94FE-6F0A672417AC}" srcId="{914045A6-9753-4719-8AB7-D73976170169}" destId="{DB27490D-BD03-4690-9E0B-56FD61874A34}" srcOrd="0" destOrd="0" parTransId="{12D00AC5-7664-422A-81E2-79B329994350}" sibTransId="{228D0FDA-7427-4330-8DC2-288BB9F70830}"/>
    <dgm:cxn modelId="{FB1FBA7A-B1B7-4564-AF1F-F4530D8A9580}" type="presOf" srcId="{22007865-9892-4DB6-9C63-75F30561CC2E}" destId="{721F8735-61BD-4BB6-B4F1-85C256843334}" srcOrd="0" destOrd="5" presId="urn:microsoft.com/office/officeart/2005/8/layout/vList2"/>
    <dgm:cxn modelId="{21FB57E2-2C1C-4C04-9110-3D87728C985B}" srcId="{914045A6-9753-4719-8AB7-D73976170169}" destId="{AC03DA77-6C57-469F-9F53-3F6FBFA3040B}" srcOrd="2" destOrd="0" parTransId="{B74A4081-DCB9-4AFD-9750-02AA1BBDD3CE}" sibTransId="{3D553DF8-4ED8-4489-B7FD-18F48E1EBBA4}"/>
    <dgm:cxn modelId="{E09C1AFB-D4BE-43E7-8DF9-B896498CE404}" srcId="{914045A6-9753-4719-8AB7-D73976170169}" destId="{7E21E977-7B3F-4A22-9640-D4C634F2DFDC}" srcOrd="1" destOrd="0" parTransId="{DA336AA3-5F72-4866-B86C-2392BECE662A}" sibTransId="{B392DABF-CCB8-4DE5-BC72-D77C0C83B795}"/>
    <dgm:cxn modelId="{4F25CA09-2136-466C-AA72-A6F5BA08E23C}" type="presOf" srcId="{DB27490D-BD03-4690-9E0B-56FD61874A34}" destId="{721F8735-61BD-4BB6-B4F1-85C256843334}" srcOrd="0" destOrd="0" presId="urn:microsoft.com/office/officeart/2005/8/layout/vList2"/>
    <dgm:cxn modelId="{D30A0385-A378-407B-90B6-A2D726455EF1}" type="presOf" srcId="{7E21E977-7B3F-4A22-9640-D4C634F2DFDC}" destId="{721F8735-61BD-4BB6-B4F1-85C256843334}" srcOrd="0" destOrd="1" presId="urn:microsoft.com/office/officeart/2005/8/layout/vList2"/>
    <dgm:cxn modelId="{D84F8E88-8AC7-4CF3-B22A-56D8F1E406AE}" type="presOf" srcId="{22E8727B-F2BC-4B0A-97DB-4913D62586F4}" destId="{4630E039-8191-4A77-853D-F94FF0F139C2}" srcOrd="0" destOrd="0" presId="urn:microsoft.com/office/officeart/2005/8/layout/vList2"/>
    <dgm:cxn modelId="{5774B66F-6A3E-473A-B098-601E8C3F96BF}" type="presOf" srcId="{47532C29-07B9-431C-9C3D-5925F5E6B2FF}" destId="{721F8735-61BD-4BB6-B4F1-85C256843334}" srcOrd="0" destOrd="6" presId="urn:microsoft.com/office/officeart/2005/8/layout/vList2"/>
    <dgm:cxn modelId="{85E53F5B-A392-4741-ADEA-F1E4E1BA8BEA}" type="presOf" srcId="{D54FB332-B940-4EFA-8893-C562239AE453}" destId="{721F8735-61BD-4BB6-B4F1-85C256843334}" srcOrd="0" destOrd="3" presId="urn:microsoft.com/office/officeart/2005/8/layout/vList2"/>
    <dgm:cxn modelId="{222EEF86-0C03-431D-A9F8-A9AC2546B366}" srcId="{B4893ECF-C5DA-444A-B703-0BFA96BA4D03}" destId="{22007865-9892-4DB6-9C63-75F30561CC2E}" srcOrd="0" destOrd="0" parTransId="{6D2061A4-E0D0-4C92-BBD4-0DA514666298}" sibTransId="{5E8646EC-1CAA-4F2E-A317-ED42FD65E590}"/>
    <dgm:cxn modelId="{2D5B4C67-D2E7-4BCF-9BE2-3B543ABDDB09}" srcId="{914045A6-9753-4719-8AB7-D73976170169}" destId="{D54FB332-B940-4EFA-8893-C562239AE453}" srcOrd="3" destOrd="0" parTransId="{BAE7C8ED-21F1-4483-B6CA-A19F348107F0}" sibTransId="{EA012F1A-223F-408A-8147-DCDCC7BA89B2}"/>
    <dgm:cxn modelId="{A7BB9E57-D24C-492A-AF05-92FBED076F57}" type="presParOf" srcId="{4630E039-8191-4A77-853D-F94FF0F139C2}" destId="{91CE4D69-A335-4933-BFDB-B5746AEBEF3A}" srcOrd="0" destOrd="0" presId="urn:microsoft.com/office/officeart/2005/8/layout/vList2"/>
    <dgm:cxn modelId="{61769D1C-0EB6-43C2-B893-1CBE571F6717}" type="presParOf" srcId="{4630E039-8191-4A77-853D-F94FF0F139C2}" destId="{721F8735-61BD-4BB6-B4F1-85C256843334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CE4D69-A335-4933-BFDB-B5746AEBEF3A}">
      <dsp:nvSpPr>
        <dsp:cNvPr id="0" name=""/>
        <dsp:cNvSpPr/>
      </dsp:nvSpPr>
      <dsp:spPr>
        <a:xfrm>
          <a:off x="0" y="52839"/>
          <a:ext cx="5339990" cy="491399"/>
        </a:xfrm>
        <a:prstGeom prst="roundRect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solidFill>
                <a:schemeClr val="bg1"/>
              </a:solidFill>
            </a:rPr>
            <a:t>ВНИИА</a:t>
          </a:r>
          <a:r>
            <a:rPr lang="en-US" sz="2100" b="1" kern="1200" dirty="0" smtClean="0">
              <a:solidFill>
                <a:schemeClr val="bg1"/>
              </a:solidFill>
            </a:rPr>
            <a:t> </a:t>
          </a:r>
          <a:r>
            <a:rPr lang="ru-RU" sz="2100" b="1" kern="1200" dirty="0" smtClean="0">
              <a:solidFill>
                <a:schemeClr val="bg1"/>
              </a:solidFill>
            </a:rPr>
            <a:t>сегодня: </a:t>
          </a:r>
          <a:endParaRPr lang="ru-RU" sz="2100" kern="1200" dirty="0">
            <a:solidFill>
              <a:schemeClr val="bg1"/>
            </a:solidFill>
          </a:endParaRPr>
        </a:p>
      </dsp:txBody>
      <dsp:txXfrm>
        <a:off x="23988" y="76827"/>
        <a:ext cx="5292014" cy="443423"/>
      </dsp:txXfrm>
    </dsp:sp>
    <dsp:sp modelId="{721F8735-61BD-4BB6-B4F1-85C256843334}">
      <dsp:nvSpPr>
        <dsp:cNvPr id="0" name=""/>
        <dsp:cNvSpPr/>
      </dsp:nvSpPr>
      <dsp:spPr>
        <a:xfrm>
          <a:off x="0" y="544239"/>
          <a:ext cx="5339990" cy="2260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9545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600" b="0" kern="1200" dirty="0" smtClean="0">
              <a:solidFill>
                <a:srgbClr val="000099"/>
              </a:solidFill>
              <a:cs typeface="Arial" pitchFamily="34" charset="0"/>
            </a:rPr>
            <a:t>Численность – 5 </a:t>
          </a:r>
          <a:r>
            <a:rPr lang="en-US" sz="1600" b="0" kern="1200" dirty="0" smtClean="0">
              <a:solidFill>
                <a:srgbClr val="000099"/>
              </a:solidFill>
              <a:cs typeface="Arial" pitchFamily="34" charset="0"/>
            </a:rPr>
            <a:t>825</a:t>
          </a:r>
          <a:r>
            <a:rPr lang="ru-RU" sz="1600" b="0" kern="1200" dirty="0" smtClean="0">
              <a:solidFill>
                <a:srgbClr val="000099"/>
              </a:solidFill>
              <a:cs typeface="Arial" pitchFamily="34" charset="0"/>
            </a:rPr>
            <a:t> чел., из них 1</a:t>
          </a:r>
          <a:r>
            <a:rPr lang="en-US" sz="1600" b="0" kern="1200" dirty="0" smtClean="0">
              <a:solidFill>
                <a:srgbClr val="000099"/>
              </a:solidFill>
              <a:cs typeface="Arial" pitchFamily="34" charset="0"/>
            </a:rPr>
            <a:t>82</a:t>
          </a:r>
          <a:r>
            <a:rPr lang="ru-RU" sz="1600" b="0" kern="1200" dirty="0" smtClean="0">
              <a:solidFill>
                <a:srgbClr val="000099"/>
              </a:solidFill>
              <a:cs typeface="Arial" pitchFamily="34" charset="0"/>
            </a:rPr>
            <a:t> доктора и кандидата наук</a:t>
          </a:r>
          <a:endParaRPr lang="ru-RU" sz="1600" b="0" kern="1200" dirty="0">
            <a:solidFill>
              <a:srgbClr val="000099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600" b="0" kern="1200" dirty="0" smtClean="0">
              <a:solidFill>
                <a:srgbClr val="000099"/>
              </a:solidFill>
              <a:cs typeface="Arial" pitchFamily="34" charset="0"/>
            </a:rPr>
            <a:t>Объем работ на 2016 г. – </a:t>
          </a:r>
          <a:r>
            <a:rPr lang="en-US" sz="1600" b="0" kern="1200" dirty="0" smtClean="0">
              <a:solidFill>
                <a:srgbClr val="000099"/>
              </a:solidFill>
              <a:cs typeface="Arial" pitchFamily="34" charset="0"/>
            </a:rPr>
            <a:t>1</a:t>
          </a:r>
          <a:r>
            <a:rPr lang="ru-RU" sz="1600" b="0" kern="1200" dirty="0" smtClean="0">
              <a:solidFill>
                <a:srgbClr val="000099"/>
              </a:solidFill>
              <a:cs typeface="Arial" pitchFamily="34" charset="0"/>
            </a:rPr>
            <a:t>7,5  млрд.руб.</a:t>
          </a:r>
          <a:endParaRPr lang="ru-RU" sz="1600" b="0" kern="1200" dirty="0">
            <a:solidFill>
              <a:srgbClr val="000099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600" b="0" kern="1200" dirty="0" smtClean="0">
              <a:solidFill>
                <a:srgbClr val="000099"/>
              </a:solidFill>
              <a:cs typeface="Arial" pitchFamily="34" charset="0"/>
            </a:rPr>
            <a:t>Чистая прибыль на 2016 г. – 2,</a:t>
          </a:r>
          <a:r>
            <a:rPr lang="en-US" sz="1600" b="0" kern="1200" dirty="0" smtClean="0">
              <a:solidFill>
                <a:srgbClr val="000099"/>
              </a:solidFill>
              <a:cs typeface="Arial" pitchFamily="34" charset="0"/>
            </a:rPr>
            <a:t>5 </a:t>
          </a:r>
          <a:r>
            <a:rPr lang="ru-RU" sz="1600" b="0" kern="1200" dirty="0" smtClean="0">
              <a:solidFill>
                <a:srgbClr val="000099"/>
              </a:solidFill>
              <a:cs typeface="Arial" pitchFamily="34" charset="0"/>
            </a:rPr>
            <a:t>млрд.руб.</a:t>
          </a:r>
          <a:endParaRPr lang="ru-RU" sz="1600" b="0" kern="1200" dirty="0">
            <a:solidFill>
              <a:srgbClr val="000099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600" b="0" kern="1200" dirty="0" smtClean="0">
              <a:solidFill>
                <a:srgbClr val="000099"/>
              </a:solidFill>
              <a:cs typeface="Arial" pitchFamily="34" charset="0"/>
            </a:rPr>
            <a:t>Среднемесячный доход на одного сотрудника в 2016 г. – 105 тыс. руб.</a:t>
          </a:r>
          <a:endParaRPr lang="ru-RU" sz="1600" b="0" kern="1200" dirty="0">
            <a:solidFill>
              <a:srgbClr val="000099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600" b="0" kern="1200" dirty="0" smtClean="0">
              <a:solidFill>
                <a:srgbClr val="000099"/>
              </a:solidFill>
              <a:cs typeface="Arial" pitchFamily="34" charset="0"/>
            </a:rPr>
            <a:t>Площади:</a:t>
          </a:r>
          <a:endParaRPr lang="ru-RU" sz="1600" b="0" kern="1200" dirty="0">
            <a:solidFill>
              <a:srgbClr val="000099"/>
            </a:solidFill>
          </a:endParaRP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600" b="0" kern="1200" dirty="0" smtClean="0">
              <a:solidFill>
                <a:srgbClr val="000099"/>
              </a:solidFill>
              <a:cs typeface="Arial" pitchFamily="34" charset="0"/>
            </a:rPr>
            <a:t>здания – 241,0 тыс. кв.м.</a:t>
          </a:r>
          <a:endParaRPr lang="ru-RU" sz="1600" b="0" kern="1200" dirty="0">
            <a:solidFill>
              <a:srgbClr val="000099"/>
            </a:solidFill>
          </a:endParaRP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600" b="0" kern="1200" dirty="0" smtClean="0">
              <a:solidFill>
                <a:srgbClr val="000099"/>
              </a:solidFill>
            </a:rPr>
            <a:t>земельные участки – 313,7 тыс.кв.м</a:t>
          </a:r>
          <a:endParaRPr lang="ru-RU" sz="1600" b="0" kern="1200" dirty="0">
            <a:solidFill>
              <a:srgbClr val="000099"/>
            </a:solidFill>
          </a:endParaRPr>
        </a:p>
      </dsp:txBody>
      <dsp:txXfrm>
        <a:off x="0" y="544239"/>
        <a:ext cx="5339990" cy="22604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5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200" b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399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200" b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399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200" b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399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200" b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64FC623E-1712-49A0-964A-34170CBB47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theme" Target="../theme/theme34.xml"/><Relationship Id="rId4" Type="http://schemas.openxmlformats.org/officeDocument/2006/relationships/image" Target="../media/image3.png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65113" y="665163"/>
            <a:ext cx="6561137" cy="49212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Rectangle 16"/>
          <p:cNvSpPr>
            <a:spLocks noChangeArrowheads="1"/>
          </p:cNvSpPr>
          <p:nvPr/>
        </p:nvSpPr>
        <p:spPr bwMode="auto">
          <a:xfrm>
            <a:off x="544513" y="7456488"/>
            <a:ext cx="6008687" cy="277812"/>
          </a:xfrm>
          <a:prstGeom prst="rect">
            <a:avLst/>
          </a:prstGeom>
          <a:solidFill>
            <a:srgbClr val="CEE3F2"/>
          </a:solidFill>
          <a:ln w="9525" algn="ctr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endParaRPr lang="ru-RU" sz="1800">
              <a:solidFill>
                <a:schemeClr val="tx1"/>
              </a:solidFill>
            </a:endParaRPr>
          </a:p>
        </p:txBody>
      </p:sp>
      <p:sp>
        <p:nvSpPr>
          <p:cNvPr id="7185" name="Rectangle 17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544513" y="5746750"/>
            <a:ext cx="6008687" cy="367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Образец текста</a:t>
            </a:r>
          </a:p>
          <a:p>
            <a:pPr lvl="2"/>
            <a:r>
              <a:rPr lang="ru-RU" noProof="0"/>
              <a:t>Второй уровень</a:t>
            </a:r>
          </a:p>
        </p:txBody>
      </p:sp>
      <p:pic>
        <p:nvPicPr>
          <p:cNvPr id="358405" name="Picture 20" descr="о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325" y="-3175"/>
            <a:ext cx="6111875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2" name="Line 21"/>
          <p:cNvSpPr>
            <a:spLocks noChangeShapeType="1"/>
          </p:cNvSpPr>
          <p:nvPr/>
        </p:nvSpPr>
        <p:spPr bwMode="auto">
          <a:xfrm>
            <a:off x="544513" y="9499600"/>
            <a:ext cx="6008687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4583" name="Line 22"/>
          <p:cNvSpPr>
            <a:spLocks noChangeShapeType="1"/>
          </p:cNvSpPr>
          <p:nvPr/>
        </p:nvSpPr>
        <p:spPr bwMode="auto">
          <a:xfrm>
            <a:off x="6226175" y="9499600"/>
            <a:ext cx="0" cy="428625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191" name="Rectangle 23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641725" y="93583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100" b="0">
                <a:solidFill>
                  <a:schemeClr val="accent2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AEFCCCA5-9F5D-4251-AA57-BDB922B16F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lnSpc>
        <a:spcPct val="110000"/>
      </a:lnSpc>
      <a:spcBef>
        <a:spcPct val="1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+mn-ea"/>
        <a:cs typeface="+mn-cs"/>
      </a:defRPr>
    </a:lvl1pPr>
    <a:lvl2pPr marL="192088" indent="-90488" algn="l" rtl="0" eaLnBrk="0" fontAlgn="base" hangingPunct="0">
      <a:lnSpc>
        <a:spcPct val="110000"/>
      </a:lnSpc>
      <a:spcBef>
        <a:spcPct val="10000"/>
      </a:spcBef>
      <a:spcAft>
        <a:spcPct val="0"/>
      </a:spcAft>
      <a:buBlip>
        <a:blip r:embed="rId3"/>
      </a:buBlip>
      <a:defRPr sz="1000" kern="1200">
        <a:solidFill>
          <a:schemeClr val="tx1"/>
        </a:solidFill>
        <a:latin typeface="Arial" charset="0"/>
        <a:ea typeface="+mn-ea"/>
        <a:cs typeface="+mn-cs"/>
      </a:defRPr>
    </a:lvl2pPr>
    <a:lvl3pPr marL="274638" indent="-80963" algn="l" rtl="0" eaLnBrk="0" fontAlgn="base" hangingPunct="0">
      <a:spcBef>
        <a:spcPct val="0"/>
      </a:spcBef>
      <a:spcAft>
        <a:spcPct val="0"/>
      </a:spcAft>
      <a:buBlip>
        <a:blip r:embed="rId4"/>
      </a:buBlip>
      <a:defRPr sz="1000" kern="1200">
        <a:solidFill>
          <a:schemeClr val="tx1"/>
        </a:solidFill>
        <a:latin typeface="Arial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14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altLang="ru-RU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9401599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22F09A-9D09-489C-9510-AF784DF755AF}" type="slidenum">
              <a:rPr lang="ru-RU" smtClean="0"/>
              <a:pPr>
                <a:defRPr/>
              </a:pPr>
              <a:t>46</a:t>
            </a:fld>
            <a:endParaRPr lang="ru-RU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4309226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75C18F-7270-4622-9B92-F644A42CDCEA}" type="slidenum">
              <a:rPr lang="ru-RU" smtClean="0"/>
              <a:pPr>
                <a:defRPr/>
              </a:pPr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48216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75C18F-7270-4622-9B92-F644A42CDCEA}" type="slidenum">
              <a:rPr lang="ru-RU" smtClean="0"/>
              <a:pPr>
                <a:defRPr/>
              </a:pPr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78372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85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1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63522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9185F6-31A2-4189-9FCC-87A52785D90B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785753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76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>
          <a:xfrm>
            <a:off x="679768" y="4715908"/>
            <a:ext cx="5438140" cy="4467701"/>
          </a:xfrm>
          <a:prstGeom prst="rect">
            <a:avLst/>
          </a:prstGeom>
          <a:noFill/>
          <a:ln/>
        </p:spPr>
        <p:txBody>
          <a:bodyPr/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920B592-95FE-4A09-9FBB-09A092ED8565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80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9EA8B2-0990-4995-84DE-ECE0CE9A7A34}" type="slidenum">
              <a:rPr lang="ru-RU" smtClean="0"/>
              <a:pPr>
                <a:defRPr/>
              </a:pPr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2412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www.rosatom.ru/" TargetMode="Externa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www.rosatom.ru/" TargetMode="Externa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www.rosatom.ru/" TargetMode="Externa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7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8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www.rosatom.ru/" TargetMode="Externa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1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2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3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Relationship Id="rId4" Type="http://schemas.openxmlformats.org/officeDocument/2006/relationships/hyperlink" Target="http://www.rosatom.ru/" TargetMode="Externa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Relationship Id="rId4" Type="http://schemas.openxmlformats.org/officeDocument/2006/relationships/hyperlink" Target="http://www.rosatom.ru/" TargetMode="Externa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 userDrawn="1"/>
        </p:nvSpPr>
        <p:spPr bwMode="auto">
          <a:xfrm>
            <a:off x="300038" y="1671638"/>
            <a:ext cx="1822450" cy="362743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3200">
                <a:solidFill>
                  <a:srgbClr val="5772B5"/>
                </a:solidFill>
              </a:rPr>
              <a:t>1</a:t>
            </a:r>
          </a:p>
        </p:txBody>
      </p:sp>
      <p:sp>
        <p:nvSpPr>
          <p:cNvPr id="5" name="Oval 6"/>
          <p:cNvSpPr>
            <a:spLocks noChangeArrowheads="1"/>
          </p:cNvSpPr>
          <p:nvPr userDrawn="1"/>
        </p:nvSpPr>
        <p:spPr bwMode="auto">
          <a:xfrm>
            <a:off x="5684838" y="1076325"/>
            <a:ext cx="360362" cy="360363"/>
          </a:xfrm>
          <a:prstGeom prst="ellipse">
            <a:avLst/>
          </a:prstGeom>
          <a:solidFill>
            <a:schemeClr val="bg1"/>
          </a:solidFill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>
                <a:solidFill>
                  <a:schemeClr val="hlink"/>
                </a:solidFill>
              </a:rPr>
              <a:t>1</a:t>
            </a:r>
          </a:p>
        </p:txBody>
      </p:sp>
      <p:sp>
        <p:nvSpPr>
          <p:cNvPr id="6" name="Oval 7"/>
          <p:cNvSpPr>
            <a:spLocks noChangeArrowheads="1"/>
          </p:cNvSpPr>
          <p:nvPr userDrawn="1"/>
        </p:nvSpPr>
        <p:spPr bwMode="auto">
          <a:xfrm>
            <a:off x="6083300" y="1076325"/>
            <a:ext cx="360363" cy="36036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7" name="Oval 8"/>
          <p:cNvSpPr>
            <a:spLocks noChangeArrowheads="1"/>
          </p:cNvSpPr>
          <p:nvPr userDrawn="1"/>
        </p:nvSpPr>
        <p:spPr bwMode="auto">
          <a:xfrm>
            <a:off x="6483350" y="1076325"/>
            <a:ext cx="360363" cy="36036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8" name="Oval 10"/>
          <p:cNvSpPr>
            <a:spLocks noChangeArrowheads="1"/>
          </p:cNvSpPr>
          <p:nvPr userDrawn="1"/>
        </p:nvSpPr>
        <p:spPr bwMode="auto">
          <a:xfrm>
            <a:off x="6881813" y="1076325"/>
            <a:ext cx="360362" cy="36036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9" name="Oval 11"/>
          <p:cNvSpPr>
            <a:spLocks noChangeArrowheads="1"/>
          </p:cNvSpPr>
          <p:nvPr userDrawn="1"/>
        </p:nvSpPr>
        <p:spPr bwMode="auto">
          <a:xfrm>
            <a:off x="7281863" y="1076325"/>
            <a:ext cx="360362" cy="36036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0" name="Oval 12"/>
          <p:cNvSpPr>
            <a:spLocks noChangeArrowheads="1"/>
          </p:cNvSpPr>
          <p:nvPr userDrawn="1"/>
        </p:nvSpPr>
        <p:spPr bwMode="auto">
          <a:xfrm>
            <a:off x="7681913" y="1076325"/>
            <a:ext cx="360362" cy="36036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>
                <a:solidFill>
                  <a:schemeClr val="bg1"/>
                </a:solidFill>
              </a:rPr>
              <a:t>6</a:t>
            </a:r>
          </a:p>
        </p:txBody>
      </p:sp>
      <p:pic>
        <p:nvPicPr>
          <p:cNvPr id="11" name="Picture 13" descr="ujkm,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013" y="511175"/>
            <a:ext cx="1392237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14">
            <a:hlinkClick r:id="rId4"/>
          </p:cNvPr>
          <p:cNvSpPr txBox="1">
            <a:spLocks noChangeArrowheads="1"/>
          </p:cNvSpPr>
          <p:nvPr userDrawn="1"/>
        </p:nvSpPr>
        <p:spPr bwMode="auto">
          <a:xfrm>
            <a:off x="612775" y="5554663"/>
            <a:ext cx="1390650" cy="212725"/>
          </a:xfrm>
          <a:prstGeom prst="rect">
            <a:avLst/>
          </a:prstGeom>
          <a:solidFill>
            <a:srgbClr val="FFFFFF">
              <a:alpha val="1176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>
                <a:solidFill>
                  <a:schemeClr val="hlink"/>
                </a:solidFill>
              </a:rPr>
              <a:t>www.rosatom.ru</a:t>
            </a:r>
            <a:endParaRPr lang="ru-RU">
              <a:solidFill>
                <a:schemeClr val="hlink"/>
              </a:solidFill>
            </a:endParaRPr>
          </a:p>
        </p:txBody>
      </p:sp>
      <p:sp>
        <p:nvSpPr>
          <p:cNvPr id="1054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2455863"/>
            <a:ext cx="7723187" cy="2139950"/>
          </a:xfrm>
        </p:spPr>
        <p:txBody>
          <a:bodyPr/>
          <a:lstStyle>
            <a:lvl1pPr>
              <a:defRPr sz="3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1188" y="4652963"/>
            <a:ext cx="7723187" cy="360362"/>
          </a:xfrm>
        </p:spPr>
        <p:txBody>
          <a:bodyPr anchor="ctr"/>
          <a:lstStyle>
            <a:lvl1pPr marL="0" indent="0">
              <a:buFontTx/>
              <a:buNone/>
              <a:defRPr sz="2200" b="1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</p:cSld>
  <p:clrMapOvr>
    <a:masterClrMapping/>
  </p:clrMapOvr>
  <p:transition>
    <p:split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4A993E-5919-41CF-99D0-BE99AD3E84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490538"/>
            <a:ext cx="2057400" cy="56356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490538"/>
            <a:ext cx="6019800" cy="56356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2F18ED-E3A7-47C1-8243-96502E4AE8F1}" type="datetime1">
              <a:rPr lang="ru-RU"/>
              <a:pPr>
                <a:defRPr/>
              </a:pPr>
              <a:t>19.10.2017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1A60A5-6E30-4D9F-8F16-C95CB02CF3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C14FC0-ECF6-4D94-83B1-AA91A8B169BA}" type="datetime1">
              <a:rPr lang="ru-RU"/>
              <a:pPr>
                <a:defRPr/>
              </a:pPr>
              <a:t>19.10.2017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F86B3-1571-4E9A-B913-AEBC3A7FCB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D303F1-93F9-4FBF-90CD-B7C27D2333C7}" type="datetime1">
              <a:rPr lang="ru-RU"/>
              <a:pPr>
                <a:defRPr/>
              </a:pPr>
              <a:t>19.10.2017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6B0664-63D3-435A-8367-2D2E9C0D96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1C4C5F-EE4F-499D-ABFF-77C4F5F77E07}" type="datetime1">
              <a:rPr lang="ru-RU"/>
              <a:pPr>
                <a:defRPr/>
              </a:pPr>
              <a:t>19.10.2017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30B41D-A34A-4757-B643-4512352A30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C5B773-0DBD-477C-B589-37AB3B9805EF}" type="datetime1">
              <a:rPr lang="ru-RU"/>
              <a:pPr>
                <a:defRPr/>
              </a:pPr>
              <a:t>19.10.2017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9BCD3F-1C62-408A-B7B4-27C5E3DB85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ABC545-38CA-4E7C-9E39-7565E7D13CFC}" type="datetime1">
              <a:rPr lang="ru-RU"/>
              <a:pPr>
                <a:defRPr/>
              </a:pPr>
              <a:t>19.10.2017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958CF0-B284-4685-AFAC-C9EF2C41D5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0C6622-DFB9-4C97-8D9F-7D4D393665F2}" type="datetime1">
              <a:rPr lang="ru-RU"/>
              <a:pPr>
                <a:defRPr/>
              </a:pPr>
              <a:t>19.10.2017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E475C8-86A3-430C-8383-F901A5D708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9CB4A0-55A0-440A-9E56-C63F1CC6A770}" type="datetime1">
              <a:rPr lang="ru-RU"/>
              <a:pPr>
                <a:defRPr/>
              </a:pPr>
              <a:t>19.10.2017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8DC204-608C-4CC4-BF79-F2AFB42F29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ED40B3-F009-43B7-B484-17073B9FF82A}" type="datetime1">
              <a:rPr lang="ru-RU"/>
              <a:pPr>
                <a:defRPr/>
              </a:pPr>
              <a:t>19.10.2017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47C64A-7C82-459A-A456-FAAF3DD4A7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25EB5D-9F73-49B7-B303-EA3A6DBD9E31}" type="datetime1">
              <a:rPr lang="ru-RU"/>
              <a:pPr>
                <a:defRPr/>
              </a:pPr>
              <a:t>19.10.2017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51AC2-424B-4DCF-98B7-601F98B968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4638" y="77788"/>
            <a:ext cx="2051050" cy="60071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3" y="77788"/>
            <a:ext cx="6003925" cy="60071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369E03-B55D-451C-91F3-61EE08773C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04E7C3-05EA-4FEC-BFCE-7F3B0AA4325C}" type="datetime1">
              <a:rPr lang="ru-RU"/>
              <a:pPr>
                <a:defRPr/>
              </a:pPr>
              <a:t>19.10.2017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C877D0-3D0F-46F0-9616-F5CE0D3848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490538"/>
            <a:ext cx="2057400" cy="56356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490538"/>
            <a:ext cx="6019800" cy="56356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9EE5B8-9470-49A0-93DB-A5D148DF48F3}" type="datetime1">
              <a:rPr lang="ru-RU"/>
              <a:pPr>
                <a:defRPr/>
              </a:pPr>
              <a:t>19.10.2017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D2379F-D1D0-4016-AAA6-60CB100E2B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293688"/>
            <a:ext cx="1674813" cy="148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82613" y="2181225"/>
            <a:ext cx="7866062" cy="1223963"/>
          </a:xfrm>
          <a:ln/>
          <a:effectLst/>
        </p:spPr>
        <p:txBody>
          <a:bodyPr/>
          <a:lstStyle>
            <a:lvl1pPr>
              <a:defRPr sz="3400">
                <a:solidFill>
                  <a:schemeClr val="hlink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82613" y="3789363"/>
            <a:ext cx="6653212" cy="647700"/>
          </a:xfrm>
        </p:spPr>
        <p:txBody>
          <a:bodyPr anchor="ctr"/>
          <a:lstStyle>
            <a:lvl1pPr marL="0" indent="0">
              <a:buFontTx/>
              <a:buNone/>
              <a:defRPr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B40B27-4E86-4888-985D-0E8705C437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63A05-E8D7-4C2C-8D87-9545C3329B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1557338"/>
            <a:ext cx="4027487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4027488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C8833C-594A-468B-98F8-9EB9CB6614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146FAC-49EF-4CDD-A589-3D7247DC74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19145D-B454-4323-8A40-E3620863D5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9FA2AE-A583-49E8-B541-BDA6B61251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E1862A-AA77-4924-9000-D5E0D764ED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 userDrawn="1"/>
        </p:nvSpPr>
        <p:spPr bwMode="auto">
          <a:xfrm>
            <a:off x="414338" y="1679575"/>
            <a:ext cx="1822450" cy="3627438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3200">
                <a:solidFill>
                  <a:srgbClr val="5772B5"/>
                </a:solidFill>
              </a:rPr>
              <a:t>2</a:t>
            </a:r>
          </a:p>
        </p:txBody>
      </p:sp>
      <p:sp>
        <p:nvSpPr>
          <p:cNvPr id="5" name="Oval 13"/>
          <p:cNvSpPr>
            <a:spLocks noChangeArrowheads="1"/>
          </p:cNvSpPr>
          <p:nvPr userDrawn="1"/>
        </p:nvSpPr>
        <p:spPr bwMode="auto">
          <a:xfrm>
            <a:off x="5684838" y="1076325"/>
            <a:ext cx="360362" cy="360363"/>
          </a:xfrm>
          <a:prstGeom prst="ellipse">
            <a:avLst/>
          </a:prstGeom>
          <a:noFill/>
          <a:ln w="28575" algn="ctr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6" name="Oval 14"/>
          <p:cNvSpPr>
            <a:spLocks noChangeArrowheads="1"/>
          </p:cNvSpPr>
          <p:nvPr userDrawn="1"/>
        </p:nvSpPr>
        <p:spPr bwMode="auto">
          <a:xfrm>
            <a:off x="6083300" y="1076325"/>
            <a:ext cx="360363" cy="360363"/>
          </a:xfrm>
          <a:prstGeom prst="ellipse">
            <a:avLst/>
          </a:prstGeom>
          <a:solidFill>
            <a:schemeClr val="bg1"/>
          </a:solidFill>
          <a:ln w="28575" algn="ctr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7" name="Oval 15"/>
          <p:cNvSpPr>
            <a:spLocks noChangeArrowheads="1"/>
          </p:cNvSpPr>
          <p:nvPr userDrawn="1"/>
        </p:nvSpPr>
        <p:spPr bwMode="auto">
          <a:xfrm>
            <a:off x="6483350" y="1076325"/>
            <a:ext cx="360363" cy="36036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8" name="Oval 16"/>
          <p:cNvSpPr>
            <a:spLocks noChangeArrowheads="1"/>
          </p:cNvSpPr>
          <p:nvPr userDrawn="1"/>
        </p:nvSpPr>
        <p:spPr bwMode="auto">
          <a:xfrm>
            <a:off x="6881813" y="1076325"/>
            <a:ext cx="360362" cy="36036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9" name="Oval 17"/>
          <p:cNvSpPr>
            <a:spLocks noChangeArrowheads="1"/>
          </p:cNvSpPr>
          <p:nvPr userDrawn="1"/>
        </p:nvSpPr>
        <p:spPr bwMode="auto">
          <a:xfrm>
            <a:off x="7281863" y="1076325"/>
            <a:ext cx="360362" cy="36036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0" name="Oval 19"/>
          <p:cNvSpPr>
            <a:spLocks noChangeArrowheads="1"/>
          </p:cNvSpPr>
          <p:nvPr userDrawn="1"/>
        </p:nvSpPr>
        <p:spPr bwMode="auto">
          <a:xfrm>
            <a:off x="7681913" y="1076325"/>
            <a:ext cx="360362" cy="36036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>
                <a:solidFill>
                  <a:schemeClr val="bg1"/>
                </a:solidFill>
              </a:rPr>
              <a:t>6</a:t>
            </a:r>
          </a:p>
        </p:txBody>
      </p:sp>
      <p:pic>
        <p:nvPicPr>
          <p:cNvPr id="11" name="Picture 21" descr="ujkm,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013" y="511175"/>
            <a:ext cx="1392237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22">
            <a:hlinkClick r:id="rId4"/>
          </p:cNvPr>
          <p:cNvSpPr txBox="1">
            <a:spLocks noChangeArrowheads="1"/>
          </p:cNvSpPr>
          <p:nvPr userDrawn="1"/>
        </p:nvSpPr>
        <p:spPr bwMode="auto">
          <a:xfrm>
            <a:off x="612775" y="5554663"/>
            <a:ext cx="1390650" cy="212725"/>
          </a:xfrm>
          <a:prstGeom prst="rect">
            <a:avLst/>
          </a:prstGeom>
          <a:solidFill>
            <a:srgbClr val="FFFFFF">
              <a:alpha val="1176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>
                <a:solidFill>
                  <a:schemeClr val="hlink"/>
                </a:solidFill>
              </a:rPr>
              <a:t>www.rosatom.ru</a:t>
            </a:r>
            <a:endParaRPr lang="ru-RU">
              <a:solidFill>
                <a:schemeClr val="hlink"/>
              </a:solidFill>
            </a:endParaRPr>
          </a:p>
        </p:txBody>
      </p:sp>
      <p:sp>
        <p:nvSpPr>
          <p:cNvPr id="113673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611188" y="4652963"/>
            <a:ext cx="7723187" cy="360362"/>
          </a:xfrm>
        </p:spPr>
        <p:txBody>
          <a:bodyPr anchor="ctr"/>
          <a:lstStyle>
            <a:lvl1pPr marL="0" indent="0">
              <a:buFontTx/>
              <a:buNone/>
              <a:defRPr sz="2200" b="1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13684" name="Rectangle 20"/>
          <p:cNvSpPr>
            <a:spLocks noGrp="1" noChangeArrowheads="1"/>
          </p:cNvSpPr>
          <p:nvPr>
            <p:ph type="ctrTitle"/>
          </p:nvPr>
        </p:nvSpPr>
        <p:spPr>
          <a:xfrm>
            <a:off x="611188" y="2455863"/>
            <a:ext cx="7723187" cy="2139950"/>
          </a:xfrm>
        </p:spPr>
        <p:txBody>
          <a:bodyPr/>
          <a:lstStyle>
            <a:lvl1pPr>
              <a:defRPr sz="3400"/>
            </a:lvl1pPr>
          </a:lstStyle>
          <a:p>
            <a:r>
              <a:rPr lang="ru-RU"/>
              <a:t>Образец заголовка</a:t>
            </a:r>
          </a:p>
        </p:txBody>
      </p:sp>
    </p:spTree>
  </p:cSld>
  <p:clrMapOvr>
    <a:masterClrMapping/>
  </p:clrMapOvr>
  <p:transition>
    <p:split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88FBA7-FD7E-4E98-B75D-E6A1F4D7D6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46F7A-243B-4E13-9D4E-B41FB6304A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4638" y="77788"/>
            <a:ext cx="2051050" cy="60071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3" y="77788"/>
            <a:ext cx="6003925" cy="60071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F5AEE1-8AB5-4384-97E5-114567F2B9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CA2C76-31F9-4CF6-ABD4-4A1020CC345E}" type="datetime1">
              <a:rPr lang="ru-RU"/>
              <a:pPr>
                <a:defRPr/>
              </a:pPr>
              <a:t>19.10.2017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73A4E4-9328-4461-9045-21EC5461B8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EF911C-D5D8-48E7-BB07-B50401479F66}" type="datetime1">
              <a:rPr lang="ru-RU"/>
              <a:pPr>
                <a:defRPr/>
              </a:pPr>
              <a:t>19.10.2017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C47997-A35F-407F-A11A-9CC34D9E62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C4C963-6A84-489D-8620-E60AB14F16F4}" type="datetime1">
              <a:rPr lang="ru-RU"/>
              <a:pPr>
                <a:defRPr/>
              </a:pPr>
              <a:t>19.10.2017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6F6147-45BA-4229-A1BF-4F7BB79494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916921-48D7-4C54-A364-991C5CBB74C7}" type="datetime1">
              <a:rPr lang="ru-RU"/>
              <a:pPr>
                <a:defRPr/>
              </a:pPr>
              <a:t>19.10.2017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4A5F77-AD53-4E8D-B3E6-3B3EB0BC6C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58655-93D1-49D4-A40E-53D470BF222D}" type="datetime1">
              <a:rPr lang="ru-RU"/>
              <a:pPr>
                <a:defRPr/>
              </a:pPr>
              <a:t>19.10.2017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DB31C3-8C27-4BDD-A308-04C204F008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419A8-86A3-48AA-9343-1D57888328F0}" type="datetime1">
              <a:rPr lang="ru-RU"/>
              <a:pPr>
                <a:defRPr/>
              </a:pPr>
              <a:t>19.10.2017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F98A9A-39E3-4FED-92FD-A62F615E04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4C1F6B-7890-4C95-A0F1-CABEF4ABD1F6}" type="datetime1">
              <a:rPr lang="ru-RU"/>
              <a:pPr>
                <a:defRPr/>
              </a:pPr>
              <a:t>19.10.2017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22C0BA-731E-4332-BBC3-FB2A640680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6FA083-5E71-40CB-B8DC-7FD7F47EE5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01699B-F21B-4778-8749-256DD72CD729}" type="datetime1">
              <a:rPr lang="ru-RU"/>
              <a:pPr>
                <a:defRPr/>
              </a:pPr>
              <a:t>19.10.2017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100789-80C5-4F25-BE63-5FE54681F4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6C2EC8-2A55-4288-B0F0-DBD77B50A0C9}" type="datetime1">
              <a:rPr lang="ru-RU"/>
              <a:pPr>
                <a:defRPr/>
              </a:pPr>
              <a:t>19.10.2017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790C8-FDD7-4735-B7F2-D8A8FEA18A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33BE1C-5FB5-4E68-A7AB-B0BA0DC059E4}" type="datetime1">
              <a:rPr lang="ru-RU"/>
              <a:pPr>
                <a:defRPr/>
              </a:pPr>
              <a:t>19.10.2017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21BF7-B39E-4349-9AB9-89278AADD6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490538"/>
            <a:ext cx="2057400" cy="56356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490538"/>
            <a:ext cx="6019800" cy="56356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3DCE71-F3E0-4262-BA75-E9A4C1817A8C}" type="datetime1">
              <a:rPr lang="ru-RU"/>
              <a:pPr>
                <a:defRPr/>
              </a:pPr>
              <a:t>19.10.2017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FEA047-E7DD-4A3A-824E-95E06651CC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6A845B-1664-4A0A-8C43-38AA07310F63}" type="datetime1">
              <a:rPr lang="ru-RU"/>
              <a:pPr>
                <a:defRPr/>
              </a:pPr>
              <a:t>19.10.2017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9BAF1F-A176-4A17-86AA-419CB084C1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C8B7FE-9335-428B-B8EE-21CFBA3624B6}" type="datetime1">
              <a:rPr lang="ru-RU"/>
              <a:pPr>
                <a:defRPr/>
              </a:pPr>
              <a:t>19.10.2017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A8F93E-9829-421D-877F-95C3FDE4B4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099CDF-F3CE-4D8F-9DA6-A5284DF8AA77}" type="datetime1">
              <a:rPr lang="ru-RU"/>
              <a:pPr>
                <a:defRPr/>
              </a:pPr>
              <a:t>19.10.2017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FA53DB-073B-4259-9C7C-FDD18CEE96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AF19E1-190B-438F-B0AE-9B0E20D7C9CA}" type="datetime1">
              <a:rPr lang="ru-RU"/>
              <a:pPr>
                <a:defRPr/>
              </a:pPr>
              <a:t>19.10.2017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9A3C1B-5272-4C76-841C-C9AB4CD7E0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E8E15-F89D-401F-9434-3CCD526800D9}" type="datetime1">
              <a:rPr lang="ru-RU"/>
              <a:pPr>
                <a:defRPr/>
              </a:pPr>
              <a:t>19.10.2017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22464D-EBE8-4BB9-B481-41F6A7C877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136338-AB67-4DB0-B716-93F1B37CFF1C}" type="datetime1">
              <a:rPr lang="ru-RU"/>
              <a:pPr>
                <a:defRPr/>
              </a:pPr>
              <a:t>19.10.2017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23C43E-D597-467C-8BE3-9ECEACB51B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344FE9-CCFA-4FD0-8EF4-29A91D82F5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77F2A-8CE3-4F0D-858C-E771295472F6}" type="datetime1">
              <a:rPr lang="ru-RU"/>
              <a:pPr>
                <a:defRPr/>
              </a:pPr>
              <a:t>19.10.2017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AA2B49-4715-4CAC-B5E8-A384100C83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82B7BD-4973-473C-8C64-CF1D48ACCFF7}" type="datetime1">
              <a:rPr lang="ru-RU"/>
              <a:pPr>
                <a:defRPr/>
              </a:pPr>
              <a:t>19.10.2017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58F61B-A71A-4507-9A10-AE0319580A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2B7C0E-A220-4E9A-B680-421B8DB0EC36}" type="datetime1">
              <a:rPr lang="ru-RU"/>
              <a:pPr>
                <a:defRPr/>
              </a:pPr>
              <a:t>19.10.2017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8C2687-3287-4895-830A-A98A82AB29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03FAFE-F9CD-481E-B112-E2D6D1C3CF2D}" type="datetime1">
              <a:rPr lang="ru-RU"/>
              <a:pPr>
                <a:defRPr/>
              </a:pPr>
              <a:t>19.10.2017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E74760-E451-4B02-AB8A-EF1A70C18F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490538"/>
            <a:ext cx="2057400" cy="56356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490538"/>
            <a:ext cx="6019800" cy="56356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86AEEE-7DEE-4B35-8A5F-94E74B0169F0}" type="datetime1">
              <a:rPr lang="ru-RU"/>
              <a:pPr>
                <a:defRPr/>
              </a:pPr>
              <a:t>19.10.2017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6CF4D1-6670-4917-A125-BEB73D39E2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41320F-9307-44A8-B56D-663155252D1E}" type="datetime1">
              <a:rPr lang="ru-RU"/>
              <a:pPr>
                <a:defRPr/>
              </a:pPr>
              <a:t>19.10.2017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D83651-203A-4B42-96A3-971BF28A39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1F7B5-6C2A-4B9A-8C6C-3F15BBD83822}" type="datetime1">
              <a:rPr lang="ru-RU"/>
              <a:pPr>
                <a:defRPr/>
              </a:pPr>
              <a:t>19.10.2017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07E67B-93B6-40F2-B20C-DC0DAD004D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F93778-EEE5-437B-81D8-4B3C3B07EA3E}" type="datetime1">
              <a:rPr lang="ru-RU"/>
              <a:pPr>
                <a:defRPr/>
              </a:pPr>
              <a:t>19.10.2017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229C29-5F7F-4C91-9F06-78D59819A8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CB3B24-2B0A-4905-B256-7077409BB2C5}" type="datetime1">
              <a:rPr lang="ru-RU"/>
              <a:pPr>
                <a:defRPr/>
              </a:pPr>
              <a:t>19.10.2017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D6A6D9-C3BF-454B-AFCC-2C629A0C9C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CCECC-7CEC-4F1A-9642-DAA2F2C5415D}" type="datetime1">
              <a:rPr lang="ru-RU"/>
              <a:pPr>
                <a:defRPr/>
              </a:pPr>
              <a:t>19.10.2017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BE1818-5FB4-4DEE-8DC5-350A71C65A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1557338"/>
            <a:ext cx="4027487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4027488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6F393-E26F-4E5B-94A2-EF01482839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3960D8-AE6B-4F69-90DA-7033247E4226}" type="datetime1">
              <a:rPr lang="ru-RU"/>
              <a:pPr>
                <a:defRPr/>
              </a:pPr>
              <a:t>19.10.2017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DEB7BA-C9A9-4B16-B388-8DB89DE0EE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B44A0D-347D-446D-9786-FA462A45357E}" type="datetime1">
              <a:rPr lang="ru-RU"/>
              <a:pPr>
                <a:defRPr/>
              </a:pPr>
              <a:t>19.10.2017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C4AA86-395B-4F75-927C-EE5042511C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E9A1AE-163D-4DF0-9650-81C07FA45D80}" type="datetime1">
              <a:rPr lang="ru-RU"/>
              <a:pPr>
                <a:defRPr/>
              </a:pPr>
              <a:t>19.10.2017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5E0A30-9936-467C-8F52-4AF86F93C9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38EB1-2C9E-4630-8541-B085D9937927}" type="datetime1">
              <a:rPr lang="ru-RU"/>
              <a:pPr>
                <a:defRPr/>
              </a:pPr>
              <a:t>19.10.2017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DCC228-B9ED-44E4-BC63-CB692B12C6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2F9271-3AE8-4078-BEAF-8FB4EE8F59E9}" type="datetime1">
              <a:rPr lang="ru-RU"/>
              <a:pPr>
                <a:defRPr/>
              </a:pPr>
              <a:t>19.10.2017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787490-A85C-4EF3-BE22-AA37F72F22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490538"/>
            <a:ext cx="2057400" cy="56356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490538"/>
            <a:ext cx="6019800" cy="56356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7579F8-DAD6-41BA-B4F4-B69C7663D74E}" type="datetime1">
              <a:rPr lang="ru-RU"/>
              <a:pPr>
                <a:defRPr/>
              </a:pPr>
              <a:t>19.10.2017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B8CD62-2885-4A7D-BF72-6165E9D9C2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A878C5-7898-4E7E-B834-A85AAE4367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680A04-B46B-402E-BECF-2E53FD7724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1557338"/>
            <a:ext cx="4027487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4027488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5D8F50-35D0-4D6E-80C6-9A40F442F8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E9E8D1-6655-4465-98B7-9198A5B03A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BB88D-1D5C-43DA-B942-DA42AB8517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B567D3-DDC7-4FE3-9CDB-F896F12520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958CEF-8445-416A-97E8-17A764E5AE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05A1C9-BAA9-445A-B21C-8F3BCCC8B6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79E1B-65A3-457E-A9E0-5E1D009643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957B88-45A0-4D6C-A840-61BBDB03FF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08775" y="77788"/>
            <a:ext cx="2108200" cy="60071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79413" y="77788"/>
            <a:ext cx="6176962" cy="60071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2199C-9546-434A-A1FA-8E1CB2ACFE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9413" y="77788"/>
            <a:ext cx="8437562" cy="9032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68313" y="1557338"/>
            <a:ext cx="8207375" cy="452755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A0B619-91C0-4E32-A854-2219D3EC79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D709C9-0B73-4FE2-AFF1-195151CD1B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8EA730-DA13-4375-ABAB-B8019CB387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CB367F-51E1-494A-A59D-70B3419258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1557338"/>
            <a:ext cx="4027487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4027488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C58ED-F34A-421A-A0C5-B06B4930A2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83588B-2D8E-44F9-A14C-DB20E965A1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DC97EF-27E4-4291-8B9C-0AAA6E26F3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433663-BE82-4470-86A5-F3AB69026B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8ED624-BC19-49DE-A061-266BACD3CB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A35702-49E4-4EEC-91CA-F9BA6C2989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6CEFBC-B44A-43EA-9D3B-5A733E09B2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08775" y="77788"/>
            <a:ext cx="2108200" cy="60071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79413" y="77788"/>
            <a:ext cx="6176962" cy="60071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A7462-6B1C-41BF-B67E-953D21E317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9413" y="77788"/>
            <a:ext cx="8437562" cy="9032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68313" y="1557338"/>
            <a:ext cx="8207375" cy="452755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5024F6-2AEA-47EF-95E4-C61858F14E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681837-6665-40B5-93D0-28565BF278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ED49B4-2E15-4C50-91CD-4CD5098AE5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CDA580-2144-49C0-9A50-1891C8E008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1557338"/>
            <a:ext cx="4027487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4027488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D09A31-8546-451E-9683-BE753F3E4D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050749-1CD9-4B35-8E71-2D6D26CACC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63DBC6-BE67-42F2-B4AB-24008BF942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B69D7-6732-4F2D-AE34-15365F8021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734A4-5FA3-4F51-B451-F6ABF62CA0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C65AF0-3595-4B26-B711-0CF320DCE6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3BCBD8-324F-41FF-B24A-1497E9D7CE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B64D6F-CBBC-41A7-B058-E77069B774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08775" y="77788"/>
            <a:ext cx="2108200" cy="60071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79413" y="77788"/>
            <a:ext cx="6176962" cy="60071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828D94-06FF-4A2C-99BE-65932C7610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9413" y="77788"/>
            <a:ext cx="8437562" cy="9032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68313" y="1557338"/>
            <a:ext cx="8207375" cy="452755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E4CD27-060F-4E6B-8B01-CCC4ADF6F8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D21C20-F392-4BD1-AD67-3AA0030831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DA47C4-B4C8-4ECF-BBE0-799A191F8B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1557338"/>
            <a:ext cx="4027487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4027488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C0A01D-B327-4D57-8B7A-12760EBA54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E7182A-CEB4-429A-98DD-764CB0E1FC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753C13-6B0C-41D2-8ECA-1825479492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C59972-2EA3-48B3-9176-DED4B237EA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740960-342A-41C5-BA99-DBF7529AF6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7C3EDE-7815-46E0-995E-685BA4111F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5CE8B7-CCCB-4A31-9C02-23D4FB53F0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ADDCB0-E605-450C-A2F6-FD6EE912A3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D5933B-277C-4326-97F5-22C145F806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08775" y="77788"/>
            <a:ext cx="2108200" cy="60071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79413" y="77788"/>
            <a:ext cx="6176962" cy="60071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BB1050-36B8-48B9-8D4A-13AEC706C1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9413" y="77788"/>
            <a:ext cx="8437562" cy="9032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68313" y="1557338"/>
            <a:ext cx="8207375" cy="452755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A5F27C-B85A-438A-B946-1D3906B249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ujkm,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293688"/>
            <a:ext cx="1674813" cy="148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19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82613" y="2181225"/>
            <a:ext cx="7866062" cy="1223963"/>
          </a:xfrm>
          <a:ln/>
          <a:effectLst/>
        </p:spPr>
        <p:txBody>
          <a:bodyPr/>
          <a:lstStyle>
            <a:lvl1pPr>
              <a:defRPr sz="3400">
                <a:solidFill>
                  <a:schemeClr val="hlink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6819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82613" y="3644900"/>
            <a:ext cx="6688137" cy="1008063"/>
          </a:xfrm>
        </p:spPr>
        <p:txBody>
          <a:bodyPr anchor="ctr"/>
          <a:lstStyle>
            <a:lvl1pPr marL="0" indent="0">
              <a:buFontTx/>
              <a:buNone/>
              <a:defRPr sz="2800" b="1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</p:cSld>
  <p:clrMapOvr>
    <a:masterClrMapping/>
  </p:clrMapOvr>
  <p:transition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0453B3-97E4-41DE-B0F4-C479112B7E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E38B0E-3134-4400-AD48-BCA80E5039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1557338"/>
            <a:ext cx="4027487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4027488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79026-BE36-40B6-9EAE-7AD13AD94B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375D11-E9A8-46B4-926C-D39BDAAEC1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A609F3-837A-45F1-B322-159C46FC8D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87DC6-7A83-415A-A22D-79E728D6C4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A0BBEF-A97D-4175-A193-080FB76F39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EB95E0-DDA1-41AA-9909-561447C449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4919E1-C2BA-48C0-B417-3DCD504C8C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A10CB3-7B95-42B6-AD09-C1D1F455E4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08775" y="77788"/>
            <a:ext cx="2108200" cy="60071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79413" y="77788"/>
            <a:ext cx="6176962" cy="60071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202452-C761-4D34-A8AD-00D82E354D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9413" y="77788"/>
            <a:ext cx="8437562" cy="9032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68313" y="1557338"/>
            <a:ext cx="8207375" cy="452755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4C6EEB-9BE7-4CC7-B93F-BB77D9215A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891EB0-5947-4BE4-A3D3-A3A68F545B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A751AC-B4F9-4331-8D0D-529EDC9598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1557338"/>
            <a:ext cx="4027487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4027488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31798-276B-46FE-BEAD-DD35F2223C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4638" y="77788"/>
            <a:ext cx="2051050" cy="60071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3" y="77788"/>
            <a:ext cx="6003925" cy="60071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30580B-A7DD-4CD4-905D-7DD24ADCDB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D3926F-D6C8-4C88-91F2-38BE94AB48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32DF83-1076-443E-AD00-7BAA56A45A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F0085C-4076-47A2-BE13-F5C5F36E2D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3D07F1-F755-4F5F-AC95-393A9E49F0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E68BBB-FC2E-4E8A-8693-6CCB8578C8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D9839A-55B6-4393-86DD-1502B81D28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08775" y="77788"/>
            <a:ext cx="2108200" cy="60071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79413" y="77788"/>
            <a:ext cx="6176962" cy="60071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EB4684-7EE7-4B46-99C4-679B9FA866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9413" y="77788"/>
            <a:ext cx="8437562" cy="9032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68313" y="1557338"/>
            <a:ext cx="8207375" cy="452755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028E0-56EB-4352-9F7C-639AF3D926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51AE39-1D9D-4E75-B451-BB9107F31A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 userDrawn="1"/>
        </p:nvSpPr>
        <p:spPr bwMode="auto">
          <a:xfrm>
            <a:off x="412750" y="1665288"/>
            <a:ext cx="1808163" cy="35972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3000">
                <a:solidFill>
                  <a:srgbClr val="5772B5"/>
                </a:solidFill>
              </a:rPr>
              <a:t>3</a:t>
            </a:r>
          </a:p>
        </p:txBody>
      </p:sp>
      <p:sp>
        <p:nvSpPr>
          <p:cNvPr id="5" name="Oval 13"/>
          <p:cNvSpPr>
            <a:spLocks noChangeArrowheads="1"/>
          </p:cNvSpPr>
          <p:nvPr userDrawn="1"/>
        </p:nvSpPr>
        <p:spPr bwMode="auto">
          <a:xfrm>
            <a:off x="5684838" y="1076325"/>
            <a:ext cx="360362" cy="360363"/>
          </a:xfrm>
          <a:prstGeom prst="ellipse">
            <a:avLst/>
          </a:prstGeom>
          <a:noFill/>
          <a:ln w="28575" algn="ctr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6" name="Oval 14"/>
          <p:cNvSpPr>
            <a:spLocks noChangeArrowheads="1"/>
          </p:cNvSpPr>
          <p:nvPr userDrawn="1"/>
        </p:nvSpPr>
        <p:spPr bwMode="auto">
          <a:xfrm>
            <a:off x="6083300" y="1076325"/>
            <a:ext cx="360363" cy="36036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7" name="Oval 15"/>
          <p:cNvSpPr>
            <a:spLocks noChangeArrowheads="1"/>
          </p:cNvSpPr>
          <p:nvPr userDrawn="1"/>
        </p:nvSpPr>
        <p:spPr bwMode="auto">
          <a:xfrm>
            <a:off x="6483350" y="1076325"/>
            <a:ext cx="360363" cy="360363"/>
          </a:xfrm>
          <a:prstGeom prst="ellipse">
            <a:avLst/>
          </a:prstGeom>
          <a:solidFill>
            <a:schemeClr val="bg1"/>
          </a:solidFill>
          <a:ln w="28575" algn="ctr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>
                <a:solidFill>
                  <a:schemeClr val="hlink"/>
                </a:solidFill>
              </a:rPr>
              <a:t>3</a:t>
            </a:r>
          </a:p>
        </p:txBody>
      </p:sp>
      <p:sp>
        <p:nvSpPr>
          <p:cNvPr id="8" name="Oval 16"/>
          <p:cNvSpPr>
            <a:spLocks noChangeArrowheads="1"/>
          </p:cNvSpPr>
          <p:nvPr userDrawn="1"/>
        </p:nvSpPr>
        <p:spPr bwMode="auto">
          <a:xfrm>
            <a:off x="6881813" y="1076325"/>
            <a:ext cx="360362" cy="36036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9" name="Oval 17"/>
          <p:cNvSpPr>
            <a:spLocks noChangeArrowheads="1"/>
          </p:cNvSpPr>
          <p:nvPr userDrawn="1"/>
        </p:nvSpPr>
        <p:spPr bwMode="auto">
          <a:xfrm>
            <a:off x="7281863" y="1076325"/>
            <a:ext cx="360362" cy="36036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0" name="Oval 19"/>
          <p:cNvSpPr>
            <a:spLocks noChangeArrowheads="1"/>
          </p:cNvSpPr>
          <p:nvPr userDrawn="1"/>
        </p:nvSpPr>
        <p:spPr bwMode="auto">
          <a:xfrm>
            <a:off x="7681913" y="1076325"/>
            <a:ext cx="360362" cy="36036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>
                <a:solidFill>
                  <a:schemeClr val="bg1"/>
                </a:solidFill>
              </a:rPr>
              <a:t>6</a:t>
            </a:r>
          </a:p>
        </p:txBody>
      </p:sp>
      <p:pic>
        <p:nvPicPr>
          <p:cNvPr id="11" name="Picture 21" descr="ujkm,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013" y="511175"/>
            <a:ext cx="1392237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22">
            <a:hlinkClick r:id="rId4"/>
          </p:cNvPr>
          <p:cNvSpPr txBox="1">
            <a:spLocks noChangeArrowheads="1"/>
          </p:cNvSpPr>
          <p:nvPr userDrawn="1"/>
        </p:nvSpPr>
        <p:spPr bwMode="auto">
          <a:xfrm>
            <a:off x="612775" y="5554663"/>
            <a:ext cx="1390650" cy="212725"/>
          </a:xfrm>
          <a:prstGeom prst="rect">
            <a:avLst/>
          </a:prstGeom>
          <a:solidFill>
            <a:srgbClr val="FFFFFF">
              <a:alpha val="1176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>
                <a:solidFill>
                  <a:schemeClr val="hlink"/>
                </a:solidFill>
              </a:rPr>
              <a:t>www.rosatom.ru</a:t>
            </a:r>
            <a:endParaRPr lang="ru-RU">
              <a:solidFill>
                <a:schemeClr val="hlink"/>
              </a:solidFill>
            </a:endParaRPr>
          </a:p>
        </p:txBody>
      </p:sp>
      <p:sp>
        <p:nvSpPr>
          <p:cNvPr id="115721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611188" y="4652963"/>
            <a:ext cx="7723187" cy="360362"/>
          </a:xfrm>
        </p:spPr>
        <p:txBody>
          <a:bodyPr anchor="ctr"/>
          <a:lstStyle>
            <a:lvl1pPr marL="0" indent="0">
              <a:buFontTx/>
              <a:buNone/>
              <a:defRPr sz="2200" b="1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15732" name="Rectangle 20"/>
          <p:cNvSpPr>
            <a:spLocks noGrp="1" noChangeArrowheads="1"/>
          </p:cNvSpPr>
          <p:nvPr>
            <p:ph type="ctrTitle"/>
          </p:nvPr>
        </p:nvSpPr>
        <p:spPr>
          <a:xfrm>
            <a:off x="611188" y="2455863"/>
            <a:ext cx="7723187" cy="2139950"/>
          </a:xfrm>
        </p:spPr>
        <p:txBody>
          <a:bodyPr/>
          <a:lstStyle>
            <a:lvl1pPr>
              <a:defRPr sz="3400"/>
            </a:lvl1pPr>
          </a:lstStyle>
          <a:p>
            <a:r>
              <a:rPr lang="ru-RU"/>
              <a:t>Образец заголовка</a:t>
            </a:r>
          </a:p>
        </p:txBody>
      </p:sp>
    </p:spTree>
  </p:cSld>
  <p:clrMapOvr>
    <a:masterClrMapping/>
  </p:clrMapOvr>
  <p:transition>
    <p:split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A07089-6728-4B12-85D1-C3A7538830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1557338"/>
            <a:ext cx="4027487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4027488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3A14A8-85E4-4F7B-9BAA-EE36CB333B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25F5B8-6212-4C8C-935B-295C20F9D1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935ECA-11B4-4DB7-B3AA-144D5AB80B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861730-A20E-47C3-A7A9-696C1F7932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F118AD-EF45-4BEF-8BC7-821E564CAA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A4B9E4-1B8C-43CA-B0A3-0770B2B2CD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ABC1D7-18B9-4C09-BDE7-CA42323B6F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08775" y="77788"/>
            <a:ext cx="2108200" cy="60071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79413" y="77788"/>
            <a:ext cx="6176962" cy="60071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C6658-5755-4B1C-B890-FF7896B236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9413" y="77788"/>
            <a:ext cx="8437562" cy="9032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68313" y="1557338"/>
            <a:ext cx="8207375" cy="452755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E842C4-6B80-47E3-B61A-1DDD4238B7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B16644-C297-4DEF-831A-D2C171B9BF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EBF1B3-4A52-473E-BFD5-541CB4B9AAD9}" type="datetime1">
              <a:rPr lang="ru-RU"/>
              <a:pPr>
                <a:defRPr/>
              </a:pPr>
              <a:t>19.10.2017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CC6BF2-A00A-48C0-857D-B371A5991F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83CFDE-3083-4F77-A6B1-5CF55849D450}" type="datetime1">
              <a:rPr lang="ru-RU"/>
              <a:pPr>
                <a:defRPr/>
              </a:pPr>
              <a:t>19.10.2017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F5392-64F4-4D08-B326-00CE599172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CC9AE-61C7-4C3A-A62B-9F4CBBDAD5FB}" type="datetime1">
              <a:rPr lang="ru-RU"/>
              <a:pPr>
                <a:defRPr/>
              </a:pPr>
              <a:t>19.10.2017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437CB6-9E60-406A-8BAE-22E6ECAE39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C97F1-F78B-4CE7-AC1A-731C38D864A5}" type="datetime1">
              <a:rPr lang="ru-RU"/>
              <a:pPr>
                <a:defRPr/>
              </a:pPr>
              <a:t>19.10.2017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83675-EC8C-4B6D-9A03-91D607D39D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09610-844F-416F-B2DC-0E7663C5FE51}" type="datetime1">
              <a:rPr lang="ru-RU"/>
              <a:pPr>
                <a:defRPr/>
              </a:pPr>
              <a:t>19.10.2017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941ECF-0059-4BFC-B656-31549D299F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85A39F-33E0-4D32-8458-C76A4470ECAF}" type="datetime1">
              <a:rPr lang="ru-RU"/>
              <a:pPr>
                <a:defRPr/>
              </a:pPr>
              <a:t>19.10.2017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16CDEE-676A-4F88-BBE7-6D9F77D9D3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D51E3E-472A-462D-9753-DC71C3AA14E8}" type="datetime1">
              <a:rPr lang="ru-RU"/>
              <a:pPr>
                <a:defRPr/>
              </a:pPr>
              <a:t>19.10.2017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41E6AC-921E-4DF8-BD9D-B721E8535B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EC17A-7543-4FFF-A7DD-D2B00EFF1D45}" type="datetime1">
              <a:rPr lang="ru-RU"/>
              <a:pPr>
                <a:defRPr/>
              </a:pPr>
              <a:t>19.10.2017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E462BB-26FC-45D2-9486-DD336440DE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563F27-832F-470B-BCC2-79739ED89E9B}" type="datetime1">
              <a:rPr lang="ru-RU"/>
              <a:pPr>
                <a:defRPr/>
              </a:pPr>
              <a:t>19.10.2017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591E0A-7EDD-4923-9C57-C8C7F7E97C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0D2686-C69E-4ECE-B575-C352B1FF8289}" type="datetime1">
              <a:rPr lang="ru-RU"/>
              <a:pPr>
                <a:defRPr/>
              </a:pPr>
              <a:t>19.10.2017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915B01-795D-4ABF-95DC-AF20745A57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2A7B99-B66C-4B0B-AC77-84A22F8020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490538"/>
            <a:ext cx="2057400" cy="56356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490538"/>
            <a:ext cx="6019800" cy="56356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7F2877-5014-4F39-807B-464E2C04AEAC}" type="datetime1">
              <a:rPr lang="ru-RU"/>
              <a:pPr>
                <a:defRPr/>
              </a:pPr>
              <a:t>19.10.2017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8C150B-E0D1-49DD-A1FF-3F342AC73E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D94318-916F-46BE-B274-4CDA1F3B85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3CD9F4-277D-4BCD-8BA8-941DE96C3A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1557338"/>
            <a:ext cx="4027487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4027488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7215E7-97D5-4698-B794-B81F64BD6B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8F639D-99D7-4A65-86CF-0FC13F2099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DFB920-2D81-4667-BFFC-3516F62EBA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8E8453-F9D8-4D70-A669-24EF425597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D7FA3E-5FEB-41E2-8C77-9FA973E002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166A70-3ACE-4F42-AFFB-4966F1D0D9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1557338"/>
            <a:ext cx="4027487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4027488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FF4E97-F1B2-4520-A604-64E0FD4276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BC508-972C-4571-AFEC-9B99537B29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08775" y="77788"/>
            <a:ext cx="2108200" cy="60071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79413" y="77788"/>
            <a:ext cx="6176962" cy="60071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245FA-1D77-44C0-AA49-384D317B62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9413" y="77788"/>
            <a:ext cx="8437562" cy="9032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68313" y="1557338"/>
            <a:ext cx="8207375" cy="452755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CDD3A1-C236-4759-8D4F-AB0B5608FD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3351DA-F68A-42B0-B41E-1821DD3F0C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D6A2BF-DCF5-4357-BC56-80B10656D2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1557338"/>
            <a:ext cx="4027487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4027488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847C9F-4D3A-4391-B877-1FE4C13BF2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75FC52-95F5-447D-945D-01F8658891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E76CD3-BD81-4F8A-8EE7-D2C8654EF5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2173E7-8ECB-4550-B198-CAA5C576DF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09E81E-BEA9-46A7-B287-E4F093D1A3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90266F-6EA3-41BC-8A3B-3797B370BD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DE02D2-D3FF-48F0-9A8E-E94A22C38B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2D1CA8-D60C-45CC-A571-91C2CE131A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08775" y="77788"/>
            <a:ext cx="2108200" cy="60071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79413" y="77788"/>
            <a:ext cx="6176962" cy="60071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8AE9FB-4E52-480D-9B57-0C1A71C514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9413" y="77788"/>
            <a:ext cx="8437562" cy="9032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68313" y="1557338"/>
            <a:ext cx="8207375" cy="452755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C7CEE1-10EC-4C3C-8C54-9AD17CAD38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E25092-2475-4DBE-9937-9B4EC7BC1DB8}" type="datetime1">
              <a:rPr lang="ru-RU"/>
              <a:pPr>
                <a:defRPr/>
              </a:pPr>
              <a:t>19.10.2017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22DE43-916A-4EF2-A484-28FC24CEDA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5AC7E6-2DB8-4ED0-890F-CD6CD1ABA5F3}" type="datetime1">
              <a:rPr lang="ru-RU"/>
              <a:pPr>
                <a:defRPr/>
              </a:pPr>
              <a:t>19.10.2017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E158A-B492-4E90-ACA5-268D6D42DE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38A5C8-ADC8-43B9-BA0A-33B2E9483836}" type="datetime1">
              <a:rPr lang="ru-RU"/>
              <a:pPr>
                <a:defRPr/>
              </a:pPr>
              <a:t>19.10.2017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DF895E-6510-4D3F-95D2-D04CEB8D95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9A0326-B279-4F23-BF98-1A205056F250}" type="datetime1">
              <a:rPr lang="ru-RU"/>
              <a:pPr>
                <a:defRPr/>
              </a:pPr>
              <a:t>19.10.2017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C699F3-77B2-489D-A8DC-D6B3FE0AFE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5025EB-3E8A-4793-8A90-6BC2D6B621AC}" type="datetime1">
              <a:rPr lang="ru-RU"/>
              <a:pPr>
                <a:defRPr/>
              </a:pPr>
              <a:t>19.10.2017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9A03C9-EED4-471F-8C4C-85737249CD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EC9010-1119-4B13-B318-C99353523D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7B5CEE-417F-4949-B982-DD8744674D30}" type="datetime1">
              <a:rPr lang="ru-RU"/>
              <a:pPr>
                <a:defRPr/>
              </a:pPr>
              <a:t>19.10.2017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0A422E-EA2D-4CF6-B72C-F79C21DFBB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002B6D-E699-462F-9FCC-61C4593ED28F}" type="datetime1">
              <a:rPr lang="ru-RU"/>
              <a:pPr>
                <a:defRPr/>
              </a:pPr>
              <a:t>19.10.2017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ABE3D9-3D2D-42F7-ADAD-0A4CA946D1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BFCCAD-A368-4F36-A263-E804FC9B7514}" type="datetime1">
              <a:rPr lang="ru-RU"/>
              <a:pPr>
                <a:defRPr/>
              </a:pPr>
              <a:t>19.10.2017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85B87-0414-402A-8F72-3AD190E98E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A3A93E-6A7E-4654-A4EA-A2299ACE223A}" type="datetime1">
              <a:rPr lang="ru-RU"/>
              <a:pPr>
                <a:defRPr/>
              </a:pPr>
              <a:t>19.10.2017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A45C7F-E47C-42C9-BB02-F35841ADCD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8FC56A-C900-48FB-B9E3-F72272DB411B}" type="datetime1">
              <a:rPr lang="ru-RU"/>
              <a:pPr>
                <a:defRPr/>
              </a:pPr>
              <a:t>19.10.2017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B8672E-6F98-47D6-AB12-E49422C603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490538"/>
            <a:ext cx="2057400" cy="56356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490538"/>
            <a:ext cx="6019800" cy="56356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E2B81A-5F42-4ED1-B7BE-16753AC4E55E}" type="datetime1">
              <a:rPr lang="ru-RU"/>
              <a:pPr>
                <a:defRPr/>
              </a:pPr>
              <a:t>19.10.2017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B9AC32-4F17-4BB5-B9D7-400F1755AC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653E9E-B655-4B5C-865E-146076AACD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2BB736-8030-404D-8876-78EECE512D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1557338"/>
            <a:ext cx="4027487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4027488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86BED5-06BA-4880-B603-E39F628DD8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F4FE53-DDF5-4BBD-9075-3FA039872D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F4C090-6EE6-4617-8F46-2EC5D2D9E1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515A24-E324-4BDE-B175-3A0093FE70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809A84-5DD9-4470-84C7-934060CABA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248AEE-0770-44CC-BC79-D904849603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5D35E8-9B79-47BA-81CF-72D39C1AEC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6948EB-21E0-4775-897B-C2EB93A1A4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08775" y="77788"/>
            <a:ext cx="2108200" cy="60071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79413" y="77788"/>
            <a:ext cx="6176962" cy="60071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0D0F75-732D-47E4-8523-C54FA7BD00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9413" y="77788"/>
            <a:ext cx="8437562" cy="9032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68313" y="1557338"/>
            <a:ext cx="8207375" cy="452755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83CBEB-A7BB-44EF-B30A-74B06B5460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5F1234-706E-4BE1-BFBF-E793326924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D392D5-3313-4EDE-B408-D351F34D86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122735-4D3C-440D-887F-CE5BA2E475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AF3824-18F5-4E30-9C13-0AB2715B08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1557338"/>
            <a:ext cx="4027487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4027488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5C53A3-8FAF-4FE1-BB37-A4B9A2514E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39104-231F-49F9-9A8B-FC923D2690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2CE927-1CBA-4B71-99A2-1D8A2A3D93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F9A7F8-6C8A-47C0-89F1-FBECB1C119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4B2351-F43A-4DD2-A844-D49DF52EA7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7300F4-CCDA-469D-98EB-820312188E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4A57A9-D753-4393-8EA0-59A8438EE2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08775" y="77788"/>
            <a:ext cx="2108200" cy="60071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79413" y="77788"/>
            <a:ext cx="6176962" cy="60071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3412FD-9A86-4D4F-97DD-897FF0A33D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9413" y="77788"/>
            <a:ext cx="8437562" cy="9032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68313" y="1557338"/>
            <a:ext cx="8207375" cy="452755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D0AA4D-36D4-4018-8E5E-0B1C29CC89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D3ED1-79DD-403A-8973-81CC396D53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ujkm,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293688"/>
            <a:ext cx="1674813" cy="148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19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82613" y="2181225"/>
            <a:ext cx="7866062" cy="1223963"/>
          </a:xfrm>
          <a:ln/>
          <a:effectLst/>
        </p:spPr>
        <p:txBody>
          <a:bodyPr/>
          <a:lstStyle>
            <a:lvl1pPr>
              <a:defRPr sz="3400">
                <a:solidFill>
                  <a:schemeClr val="hlink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6819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82613" y="3644900"/>
            <a:ext cx="6688137" cy="1008063"/>
          </a:xfrm>
        </p:spPr>
        <p:txBody>
          <a:bodyPr anchor="ctr"/>
          <a:lstStyle>
            <a:lvl1pPr marL="0" indent="0">
              <a:buFontTx/>
              <a:buNone/>
              <a:defRPr sz="2800" b="1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</p:cSld>
  <p:clrMapOvr>
    <a:masterClrMapping/>
  </p:clrMapOvr>
  <p:transition>
    <p:fade/>
  </p:transition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870219-6F0A-4F4B-93D3-1D2864D14E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B1CE82-A088-429D-862A-BCC8E14E43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1557338"/>
            <a:ext cx="4027487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4027488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6818ED-74DF-49AD-A321-34D11092A4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53AC35-3143-4DEB-8D48-97D2684827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FFA13B-BD16-47B1-A861-EA3F3F45A0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384A06-265F-4A90-B954-3BAF2EF537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B70E06-5FEE-41B0-A187-BB7957C5DE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EC44AE-5D83-41A6-8A32-AAFEA7DBD2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B5876B-C069-4A08-865B-5568A50B5D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ECBCF7-7CD1-47AF-8898-C1B774A25A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08775" y="77788"/>
            <a:ext cx="2108200" cy="60071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79413" y="77788"/>
            <a:ext cx="6176962" cy="60071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765966-0A00-4F47-BA00-2717DCF5DA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9413" y="77788"/>
            <a:ext cx="8437562" cy="9032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68313" y="1557338"/>
            <a:ext cx="8207375" cy="452755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929A4D-98BD-437A-9E18-8EB039DD25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55D298-CB7D-490D-B8FB-2036787B26EC}" type="datetime1">
              <a:rPr lang="ru-RU">
                <a:solidFill>
                  <a:srgbClr val="000000"/>
                </a:solidFill>
              </a:rPr>
              <a:pPr>
                <a:defRPr/>
              </a:pPr>
              <a:t>19.10.2017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13257F-4B4A-4818-BE16-1E60AFC710F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E9F63E-AC03-4D84-B776-6B389A221E80}" type="datetime1">
              <a:rPr lang="ru-RU">
                <a:solidFill>
                  <a:srgbClr val="000000"/>
                </a:solidFill>
              </a:rPr>
              <a:pPr>
                <a:defRPr/>
              </a:pPr>
              <a:t>19.10.2017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AA144-16D0-4C3E-BA12-0873E5F1B7C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0942BD-526C-4FAA-8BC7-861869A31E4F}" type="datetime1">
              <a:rPr lang="ru-RU">
                <a:solidFill>
                  <a:srgbClr val="000000"/>
                </a:solidFill>
              </a:rPr>
              <a:pPr>
                <a:defRPr/>
              </a:pPr>
              <a:t>19.10.2017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5ECF3A-7EDD-484C-8811-F6832952BDB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1768FC-F7D3-401D-95A5-55A7F3CFD694}" type="datetime1">
              <a:rPr lang="ru-RU">
                <a:solidFill>
                  <a:srgbClr val="000000"/>
                </a:solidFill>
              </a:rPr>
              <a:pPr>
                <a:defRPr/>
              </a:pPr>
              <a:t>19.10.2017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63F0CF-CDE1-479B-888A-1A4135CD243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407B8-117B-4530-93DA-95E40A10DE11}" type="datetime1">
              <a:rPr lang="ru-RU">
                <a:solidFill>
                  <a:srgbClr val="000000"/>
                </a:solidFill>
              </a:rPr>
              <a:pPr>
                <a:defRPr/>
              </a:pPr>
              <a:t>19.10.2017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E5E8DE-DFDC-4462-8F31-C9BD9B41257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B55207-A040-478A-9984-2BE470C86B5D}" type="datetime1">
              <a:rPr lang="ru-RU">
                <a:solidFill>
                  <a:srgbClr val="000000"/>
                </a:solidFill>
              </a:rPr>
              <a:pPr>
                <a:defRPr/>
              </a:pPr>
              <a:t>19.10.2017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91FAD7-8377-4124-A933-10D8D23EF90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463AB9-8E71-4E29-A61A-EF9A960E4D7F}" type="datetime1">
              <a:rPr lang="ru-RU">
                <a:solidFill>
                  <a:srgbClr val="000000"/>
                </a:solidFill>
              </a:rPr>
              <a:pPr>
                <a:defRPr/>
              </a:pPr>
              <a:t>19.10.2017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49FC33-7F61-416D-9401-C2AE7EEBC23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04025-3CCB-4B43-BF3D-6A8C30376CC3}" type="datetime1">
              <a:rPr lang="ru-RU">
                <a:solidFill>
                  <a:srgbClr val="000000"/>
                </a:solidFill>
              </a:rPr>
              <a:pPr>
                <a:defRPr/>
              </a:pPr>
              <a:t>19.10.2017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A3E0A7-4FAA-489B-9943-8584A2CEE07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4638" y="77788"/>
            <a:ext cx="2051050" cy="60071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3" y="77788"/>
            <a:ext cx="6003925" cy="60071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FF2B1-4A10-49DE-A47E-0F9291EA63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7EF3C2-0CF1-442F-8EA6-941C18EF2452}" type="datetime1">
              <a:rPr lang="ru-RU">
                <a:solidFill>
                  <a:srgbClr val="000000"/>
                </a:solidFill>
              </a:rPr>
              <a:pPr>
                <a:defRPr/>
              </a:pPr>
              <a:t>19.10.2017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464185-B352-4D55-94DD-10123B21326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5A9F6B-D380-43A6-BF28-3F891B3FA881}" type="datetime1">
              <a:rPr lang="ru-RU">
                <a:solidFill>
                  <a:srgbClr val="000000"/>
                </a:solidFill>
              </a:rPr>
              <a:pPr>
                <a:defRPr/>
              </a:pPr>
              <a:t>19.10.2017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C06294-7836-42AE-8278-0E39E4B0026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490538"/>
            <a:ext cx="2057400" cy="56356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490538"/>
            <a:ext cx="6019800" cy="56356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2F18ED-E3A7-47C1-8243-96502E4AE8F1}" type="datetime1">
              <a:rPr lang="ru-RU">
                <a:solidFill>
                  <a:srgbClr val="000000"/>
                </a:solidFill>
              </a:rPr>
              <a:pPr>
                <a:defRPr/>
              </a:pPr>
              <a:t>19.10.2017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1A60A5-6E30-4D9F-8F16-C95CB02CF35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55B1F5-F0BF-46F0-8C82-CF48CAF25D9B}" type="datetime1">
              <a:rPr lang="ru-RU">
                <a:solidFill>
                  <a:srgbClr val="000000"/>
                </a:solidFill>
              </a:rPr>
              <a:pPr>
                <a:defRPr/>
              </a:pPr>
              <a:t>19.10.2017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9EE1E4-4F74-43D2-B59E-2F43A2E4568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20893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AAE8F6-7611-4BDD-8434-C932C4348806}" type="datetime1">
              <a:rPr lang="ru-RU">
                <a:solidFill>
                  <a:srgbClr val="000000"/>
                </a:solidFill>
              </a:rPr>
              <a:pPr>
                <a:defRPr/>
              </a:pPr>
              <a:t>19.10.2017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94C7CE-813A-4C0F-8ED1-017988D0CD3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367590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1B6A22-9EFA-403F-AEFA-5878349AE774}" type="datetime1">
              <a:rPr lang="ru-RU">
                <a:solidFill>
                  <a:srgbClr val="000000"/>
                </a:solidFill>
              </a:rPr>
              <a:pPr>
                <a:defRPr/>
              </a:pPr>
              <a:t>19.10.2017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D32C4B-2C7A-4A6F-945C-86285EF1BFA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19454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2F2A08-6F13-4FFE-A134-8A18C180DAE7}" type="datetime1">
              <a:rPr lang="ru-RU">
                <a:solidFill>
                  <a:srgbClr val="000000"/>
                </a:solidFill>
              </a:rPr>
              <a:pPr>
                <a:defRPr/>
              </a:pPr>
              <a:t>19.10.2017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45C3C3-D163-436E-B6DF-D5960C0DFE7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998764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11EB62-7677-4A50-9EDF-23DA16606598}" type="datetime1">
              <a:rPr lang="ru-RU">
                <a:solidFill>
                  <a:srgbClr val="000000"/>
                </a:solidFill>
              </a:rPr>
              <a:pPr>
                <a:defRPr/>
              </a:pPr>
              <a:t>19.10.2017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38B9E5-C83E-4926-9E37-181DCE91F63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571145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863523-F510-4640-A72F-A621F9C106E9}" type="datetime1">
              <a:rPr lang="ru-RU">
                <a:solidFill>
                  <a:srgbClr val="000000"/>
                </a:solidFill>
              </a:rPr>
              <a:pPr>
                <a:defRPr/>
              </a:pPr>
              <a:t>19.10.2017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A0F9BF-FAE3-4A0E-AD7B-7E61C35422A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131759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D10200-45CA-419D-9C69-8C2B803148EE}" type="datetime1">
              <a:rPr lang="ru-RU">
                <a:solidFill>
                  <a:srgbClr val="000000"/>
                </a:solidFill>
              </a:rPr>
              <a:pPr>
                <a:defRPr/>
              </a:pPr>
              <a:t>19.10.2017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30C3C8-EDF6-4DED-B6A1-C84BA6F68B9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8818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 userDrawn="1"/>
        </p:nvSpPr>
        <p:spPr bwMode="auto">
          <a:xfrm>
            <a:off x="450850" y="1693863"/>
            <a:ext cx="1808163" cy="35972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3000">
                <a:solidFill>
                  <a:srgbClr val="5772B5"/>
                </a:solidFill>
              </a:rPr>
              <a:t>4</a:t>
            </a:r>
            <a:endParaRPr lang="ru-RU" sz="23000">
              <a:solidFill>
                <a:srgbClr val="5772B5"/>
              </a:solidFill>
            </a:endParaRPr>
          </a:p>
        </p:txBody>
      </p:sp>
      <p:sp>
        <p:nvSpPr>
          <p:cNvPr id="5" name="Oval 12"/>
          <p:cNvSpPr>
            <a:spLocks noChangeArrowheads="1"/>
          </p:cNvSpPr>
          <p:nvPr userDrawn="1"/>
        </p:nvSpPr>
        <p:spPr bwMode="auto">
          <a:xfrm>
            <a:off x="5684838" y="1076325"/>
            <a:ext cx="360362" cy="360363"/>
          </a:xfrm>
          <a:prstGeom prst="ellipse">
            <a:avLst/>
          </a:prstGeom>
          <a:noFill/>
          <a:ln w="28575" algn="ctr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6" name="Oval 13"/>
          <p:cNvSpPr>
            <a:spLocks noChangeArrowheads="1"/>
          </p:cNvSpPr>
          <p:nvPr userDrawn="1"/>
        </p:nvSpPr>
        <p:spPr bwMode="auto">
          <a:xfrm>
            <a:off x="6083300" y="1076325"/>
            <a:ext cx="360363" cy="36036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7" name="Oval 14"/>
          <p:cNvSpPr>
            <a:spLocks noChangeArrowheads="1"/>
          </p:cNvSpPr>
          <p:nvPr userDrawn="1"/>
        </p:nvSpPr>
        <p:spPr bwMode="auto">
          <a:xfrm>
            <a:off x="6483350" y="1076325"/>
            <a:ext cx="360363" cy="36036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8" name="Oval 15"/>
          <p:cNvSpPr>
            <a:spLocks noChangeArrowheads="1"/>
          </p:cNvSpPr>
          <p:nvPr userDrawn="1"/>
        </p:nvSpPr>
        <p:spPr bwMode="auto">
          <a:xfrm>
            <a:off x="6881813" y="1076325"/>
            <a:ext cx="360362" cy="360363"/>
          </a:xfrm>
          <a:prstGeom prst="ellipse">
            <a:avLst/>
          </a:prstGeom>
          <a:solidFill>
            <a:schemeClr val="bg1"/>
          </a:solidFill>
          <a:ln w="28575" algn="ctr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>
                <a:solidFill>
                  <a:schemeClr val="hlink"/>
                </a:solidFill>
              </a:rPr>
              <a:t>4</a:t>
            </a:r>
          </a:p>
        </p:txBody>
      </p:sp>
      <p:sp>
        <p:nvSpPr>
          <p:cNvPr id="9" name="Oval 16"/>
          <p:cNvSpPr>
            <a:spLocks noChangeArrowheads="1"/>
          </p:cNvSpPr>
          <p:nvPr userDrawn="1"/>
        </p:nvSpPr>
        <p:spPr bwMode="auto">
          <a:xfrm>
            <a:off x="7281863" y="1076325"/>
            <a:ext cx="360362" cy="36036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0" name="Oval 18"/>
          <p:cNvSpPr>
            <a:spLocks noChangeArrowheads="1"/>
          </p:cNvSpPr>
          <p:nvPr userDrawn="1"/>
        </p:nvSpPr>
        <p:spPr bwMode="auto">
          <a:xfrm>
            <a:off x="7681913" y="1076325"/>
            <a:ext cx="360362" cy="36036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>
                <a:solidFill>
                  <a:schemeClr val="bg1"/>
                </a:solidFill>
              </a:rPr>
              <a:t>6</a:t>
            </a:r>
          </a:p>
        </p:txBody>
      </p:sp>
      <p:pic>
        <p:nvPicPr>
          <p:cNvPr id="11" name="Picture 20" descr="ujkm,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013" y="511175"/>
            <a:ext cx="1392237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21">
            <a:hlinkClick r:id="rId4"/>
          </p:cNvPr>
          <p:cNvSpPr txBox="1">
            <a:spLocks noChangeArrowheads="1"/>
          </p:cNvSpPr>
          <p:nvPr userDrawn="1"/>
        </p:nvSpPr>
        <p:spPr bwMode="auto">
          <a:xfrm>
            <a:off x="612775" y="5554663"/>
            <a:ext cx="1390650" cy="212725"/>
          </a:xfrm>
          <a:prstGeom prst="rect">
            <a:avLst/>
          </a:prstGeom>
          <a:solidFill>
            <a:srgbClr val="FFFFFF">
              <a:alpha val="1176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>
                <a:solidFill>
                  <a:schemeClr val="hlink"/>
                </a:solidFill>
              </a:rPr>
              <a:t>www.rosatom.ru</a:t>
            </a:r>
            <a:endParaRPr lang="ru-RU">
              <a:solidFill>
                <a:schemeClr val="hlink"/>
              </a:solidFill>
            </a:endParaRPr>
          </a:p>
        </p:txBody>
      </p:sp>
      <p:sp>
        <p:nvSpPr>
          <p:cNvPr id="275464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611188" y="4652963"/>
            <a:ext cx="7723187" cy="360362"/>
          </a:xfrm>
        </p:spPr>
        <p:txBody>
          <a:bodyPr anchor="ctr"/>
          <a:lstStyle>
            <a:lvl1pPr marL="0" indent="0">
              <a:buFontTx/>
              <a:buNone/>
              <a:defRPr sz="2200" b="1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275475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611188" y="2455863"/>
            <a:ext cx="7723187" cy="2139950"/>
          </a:xfrm>
        </p:spPr>
        <p:txBody>
          <a:bodyPr/>
          <a:lstStyle>
            <a:lvl1pPr>
              <a:defRPr sz="3400"/>
            </a:lvl1pPr>
          </a:lstStyle>
          <a:p>
            <a:r>
              <a:rPr lang="ru-RU"/>
              <a:t>Образец заголовка</a:t>
            </a:r>
          </a:p>
        </p:txBody>
      </p:sp>
    </p:spTree>
  </p:cSld>
  <p:clrMapOvr>
    <a:masterClrMapping/>
  </p:clrMapOvr>
  <p:transition>
    <p:split/>
  </p:transition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68307A-02B2-45B8-8AA9-BEFC620604E7}" type="datetime1">
              <a:rPr lang="ru-RU">
                <a:solidFill>
                  <a:srgbClr val="000000"/>
                </a:solidFill>
              </a:rPr>
              <a:pPr>
                <a:defRPr/>
              </a:pPr>
              <a:t>19.10.2017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6A1305-5B0B-45DF-8324-53BD19E7561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637585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EDD244-656D-4BA3-9994-8A3CD00C9AB5}" type="datetime1">
              <a:rPr lang="ru-RU">
                <a:solidFill>
                  <a:srgbClr val="000000"/>
                </a:solidFill>
              </a:rPr>
              <a:pPr>
                <a:defRPr/>
              </a:pPr>
              <a:t>19.10.2017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57EC5F-806E-4BE8-8F4E-8C532D1EFF2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019577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4FC865-A0C6-4A6C-B444-CD4FC5E7209F}" type="datetime1">
              <a:rPr lang="ru-RU">
                <a:solidFill>
                  <a:srgbClr val="000000"/>
                </a:solidFill>
              </a:rPr>
              <a:pPr>
                <a:defRPr/>
              </a:pPr>
              <a:t>19.10.2017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6870D3-B63D-4F29-AC2E-4F3E7A6CAF7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569813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490538"/>
            <a:ext cx="2057400" cy="56356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490538"/>
            <a:ext cx="6019800" cy="56356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B473E0-356E-4778-AA88-BFB0034F2BD9}" type="datetime1">
              <a:rPr lang="ru-RU">
                <a:solidFill>
                  <a:srgbClr val="000000"/>
                </a:solidFill>
              </a:rPr>
              <a:pPr>
                <a:defRPr/>
              </a:pPr>
              <a:t>19.10.2017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7810E3-24BB-40C2-9555-24F5DF6D74E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989065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ujkm,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293688"/>
            <a:ext cx="1674813" cy="148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19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82613" y="2181225"/>
            <a:ext cx="7866062" cy="1223963"/>
          </a:xfrm>
          <a:ln/>
          <a:effectLst/>
        </p:spPr>
        <p:txBody>
          <a:bodyPr/>
          <a:lstStyle>
            <a:lvl1pPr>
              <a:defRPr sz="3400">
                <a:solidFill>
                  <a:schemeClr val="hlink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6819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82613" y="3644900"/>
            <a:ext cx="6688137" cy="1008063"/>
          </a:xfrm>
        </p:spPr>
        <p:txBody>
          <a:bodyPr anchor="ctr"/>
          <a:lstStyle>
            <a:lvl1pPr marL="0" indent="0">
              <a:buFontTx/>
              <a:buNone/>
              <a:defRPr sz="2800" b="1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</p:cSld>
  <p:clrMapOvr>
    <a:masterClrMapping/>
  </p:clrMapOvr>
  <p:transition>
    <p:fade/>
  </p:transition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F02F74-BB91-47F4-8EC4-171903ECC58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EE6124-2B9A-4284-95B3-83AD7CB6D5C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1557338"/>
            <a:ext cx="4027487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4027488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49AEEE-1EE3-47FD-B32B-5F32346DA1B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DA82B0-3880-4F4B-B1A5-DEFCD82240C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82A52E-BF42-4992-8C99-15F7335DBBE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4A5F1B-E642-4D45-9ACE-8E252CF41E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FCA5AA-5C35-4282-AEF1-233F2AF5BB5D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F0C59A-168B-4587-9830-764F29C7421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D48832-6534-4AFA-AC5A-E08BA2E7636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74079-E6ED-4619-9AA5-2299A6C1DC1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08775" y="77788"/>
            <a:ext cx="2108200" cy="60071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79413" y="77788"/>
            <a:ext cx="6176962" cy="60071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578668-BC92-46F7-AB96-11B28A467E2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9413" y="77788"/>
            <a:ext cx="8437562" cy="9032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68313" y="1557338"/>
            <a:ext cx="8207375" cy="452755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16BAD9-244E-4E9B-B98D-4EFD34513B1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ujkm,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293688"/>
            <a:ext cx="1674813" cy="148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19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82613" y="2181225"/>
            <a:ext cx="7866062" cy="1223963"/>
          </a:xfrm>
          <a:ln/>
          <a:effectLst/>
        </p:spPr>
        <p:txBody>
          <a:bodyPr/>
          <a:lstStyle>
            <a:lvl1pPr>
              <a:defRPr sz="3400">
                <a:solidFill>
                  <a:schemeClr val="hlink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6819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82613" y="3644900"/>
            <a:ext cx="6688137" cy="1008063"/>
          </a:xfrm>
        </p:spPr>
        <p:txBody>
          <a:bodyPr anchor="ctr"/>
          <a:lstStyle>
            <a:lvl1pPr marL="0" indent="0">
              <a:buFontTx/>
              <a:buNone/>
              <a:defRPr sz="2800" b="1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</p:cSld>
  <p:clrMapOvr>
    <a:masterClrMapping/>
  </p:clrMapOvr>
  <p:transition>
    <p:fade/>
  </p:transition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F02F74-BB91-47F4-8EC4-171903ECC58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EE6124-2B9A-4284-95B3-83AD7CB6D5C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1557338"/>
            <a:ext cx="4027487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4027488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49AEEE-1EE3-47FD-B32B-5F32346DA1B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1F3FC5-3398-452A-A596-518296B57A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DA82B0-3880-4F4B-B1A5-DEFCD82240C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82A52E-BF42-4992-8C99-15F7335DBBE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FCA5AA-5C35-4282-AEF1-233F2AF5BB5D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F0C59A-168B-4587-9830-764F29C7421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D48832-6534-4AFA-AC5A-E08BA2E7636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74079-E6ED-4619-9AA5-2299A6C1DC1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08775" y="77788"/>
            <a:ext cx="2108200" cy="60071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79413" y="77788"/>
            <a:ext cx="6176962" cy="60071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578668-BC92-46F7-AB96-11B28A467E2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9413" y="77788"/>
            <a:ext cx="8437562" cy="9032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68313" y="1557338"/>
            <a:ext cx="8207375" cy="452755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16BAD9-244E-4E9B-B98D-4EFD34513B1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293688"/>
            <a:ext cx="1674813" cy="148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82613" y="2181225"/>
            <a:ext cx="7866062" cy="1223963"/>
          </a:xfrm>
          <a:ln/>
          <a:effectLst/>
        </p:spPr>
        <p:txBody>
          <a:bodyPr/>
          <a:lstStyle>
            <a:lvl1pPr>
              <a:defRPr sz="3400">
                <a:solidFill>
                  <a:schemeClr val="hlink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82613" y="3789363"/>
            <a:ext cx="6653212" cy="647700"/>
          </a:xfrm>
        </p:spPr>
        <p:txBody>
          <a:bodyPr anchor="ctr"/>
          <a:lstStyle>
            <a:lvl1pPr marL="0" indent="0">
              <a:buFontTx/>
              <a:buNone/>
              <a:defRPr b="1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0FE4B1-D023-4488-A2C5-828273196467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1557338"/>
            <a:ext cx="4027487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4027488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BDC5E0-A7A2-4609-BE89-4EB17177F5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5CFEB1-A86D-4288-89B2-1293787A9669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1557338"/>
            <a:ext cx="4027487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4027488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4401CF-0B10-4DE0-93A8-4DEF55CABAB6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BA2AD1-C31E-4B82-86F4-10403ABFAE29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9DB8E5-2ED3-4FFA-A18D-34B635F599EF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89425B-72C2-4466-B523-42A94AAF28D4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A23E75-8149-41BB-80CD-046EB2DB90BD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5CE713-CBEB-4DEE-9299-B436EFA9E94F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558D05-3B71-4C59-837C-2167CBB8B48E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4638" y="77788"/>
            <a:ext cx="2051050" cy="60071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3" y="77788"/>
            <a:ext cx="6003925" cy="60071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E51E7-FF64-40BA-9642-24343A0AF789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B679D4-B477-4BA3-B1A6-8990484EAA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BA81C-18E8-4955-BE65-B1BA13DDBA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1557338"/>
            <a:ext cx="4027487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4027488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B2E7FB-E4AD-496D-8653-B07DD41B0E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69FE3B-9465-4255-AED2-7633D03C0B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6C9E0C-F396-4768-A2C2-CE39F50131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5F622-93E9-4656-8F3E-66780F5F2B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007BB-0536-4927-9721-2912F7421F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4638" y="77788"/>
            <a:ext cx="2051050" cy="60071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3" y="77788"/>
            <a:ext cx="6003925" cy="60071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A7EFFF-34E4-49D3-ADEC-DAB359702C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 userDrawn="1"/>
        </p:nvSpPr>
        <p:spPr bwMode="auto">
          <a:xfrm>
            <a:off x="403225" y="1655763"/>
            <a:ext cx="1808163" cy="35972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3000">
                <a:solidFill>
                  <a:srgbClr val="5772B5"/>
                </a:solidFill>
              </a:rPr>
              <a:t>5</a:t>
            </a:r>
            <a:endParaRPr lang="ru-RU" sz="23000">
              <a:solidFill>
                <a:srgbClr val="5772B5"/>
              </a:solidFill>
            </a:endParaRPr>
          </a:p>
        </p:txBody>
      </p:sp>
      <p:sp>
        <p:nvSpPr>
          <p:cNvPr id="5" name="Oval 11"/>
          <p:cNvSpPr>
            <a:spLocks noChangeArrowheads="1"/>
          </p:cNvSpPr>
          <p:nvPr userDrawn="1"/>
        </p:nvSpPr>
        <p:spPr bwMode="auto">
          <a:xfrm>
            <a:off x="5684838" y="1076325"/>
            <a:ext cx="360362" cy="360363"/>
          </a:xfrm>
          <a:prstGeom prst="ellipse">
            <a:avLst/>
          </a:prstGeom>
          <a:noFill/>
          <a:ln w="28575" algn="ctr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6" name="Oval 12"/>
          <p:cNvSpPr>
            <a:spLocks noChangeArrowheads="1"/>
          </p:cNvSpPr>
          <p:nvPr userDrawn="1"/>
        </p:nvSpPr>
        <p:spPr bwMode="auto">
          <a:xfrm>
            <a:off x="6083300" y="1076325"/>
            <a:ext cx="360363" cy="36036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7" name="Oval 13"/>
          <p:cNvSpPr>
            <a:spLocks noChangeArrowheads="1"/>
          </p:cNvSpPr>
          <p:nvPr userDrawn="1"/>
        </p:nvSpPr>
        <p:spPr bwMode="auto">
          <a:xfrm>
            <a:off x="6483350" y="1076325"/>
            <a:ext cx="360363" cy="36036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8" name="Oval 14"/>
          <p:cNvSpPr>
            <a:spLocks noChangeArrowheads="1"/>
          </p:cNvSpPr>
          <p:nvPr userDrawn="1"/>
        </p:nvSpPr>
        <p:spPr bwMode="auto">
          <a:xfrm>
            <a:off x="6881813" y="1076325"/>
            <a:ext cx="360362" cy="36036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9" name="Oval 15"/>
          <p:cNvSpPr>
            <a:spLocks noChangeArrowheads="1"/>
          </p:cNvSpPr>
          <p:nvPr userDrawn="1"/>
        </p:nvSpPr>
        <p:spPr bwMode="auto">
          <a:xfrm>
            <a:off x="7281863" y="1076325"/>
            <a:ext cx="360362" cy="360363"/>
          </a:xfrm>
          <a:prstGeom prst="ellipse">
            <a:avLst/>
          </a:prstGeom>
          <a:solidFill>
            <a:schemeClr val="bg1"/>
          </a:solidFill>
          <a:ln w="28575" algn="ctr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>
                <a:solidFill>
                  <a:schemeClr val="hlink"/>
                </a:solidFill>
              </a:rPr>
              <a:t>5</a:t>
            </a:r>
          </a:p>
        </p:txBody>
      </p:sp>
      <p:sp>
        <p:nvSpPr>
          <p:cNvPr id="10" name="Oval 17"/>
          <p:cNvSpPr>
            <a:spLocks noChangeArrowheads="1"/>
          </p:cNvSpPr>
          <p:nvPr userDrawn="1"/>
        </p:nvSpPr>
        <p:spPr bwMode="auto">
          <a:xfrm>
            <a:off x="7681913" y="1076325"/>
            <a:ext cx="360362" cy="36036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>
                <a:solidFill>
                  <a:schemeClr val="bg1"/>
                </a:solidFill>
              </a:rPr>
              <a:t>6</a:t>
            </a:r>
          </a:p>
        </p:txBody>
      </p:sp>
      <p:pic>
        <p:nvPicPr>
          <p:cNvPr id="11" name="Picture 19" descr="ujkm,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013" y="511175"/>
            <a:ext cx="1392237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20">
            <a:hlinkClick r:id="rId4"/>
          </p:cNvPr>
          <p:cNvSpPr txBox="1">
            <a:spLocks noChangeArrowheads="1"/>
          </p:cNvSpPr>
          <p:nvPr userDrawn="1"/>
        </p:nvSpPr>
        <p:spPr bwMode="auto">
          <a:xfrm>
            <a:off x="612775" y="5554663"/>
            <a:ext cx="1390650" cy="212725"/>
          </a:xfrm>
          <a:prstGeom prst="rect">
            <a:avLst/>
          </a:prstGeom>
          <a:solidFill>
            <a:srgbClr val="FFFFFF">
              <a:alpha val="1176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>
                <a:solidFill>
                  <a:schemeClr val="hlink"/>
                </a:solidFill>
              </a:rPr>
              <a:t>www.rosatom.ru</a:t>
            </a:r>
            <a:endParaRPr lang="ru-RU">
              <a:solidFill>
                <a:schemeClr val="hlink"/>
              </a:solidFill>
            </a:endParaRPr>
          </a:p>
        </p:txBody>
      </p:sp>
      <p:sp>
        <p:nvSpPr>
          <p:cNvPr id="327688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611188" y="4652963"/>
            <a:ext cx="7723187" cy="360362"/>
          </a:xfrm>
        </p:spPr>
        <p:txBody>
          <a:bodyPr anchor="ctr"/>
          <a:lstStyle>
            <a:lvl1pPr marL="0" indent="0">
              <a:buFontTx/>
              <a:buNone/>
              <a:defRPr sz="2200" b="1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327698" name="Rectangle 18"/>
          <p:cNvSpPr>
            <a:spLocks noGrp="1" noChangeArrowheads="1"/>
          </p:cNvSpPr>
          <p:nvPr>
            <p:ph type="ctrTitle"/>
          </p:nvPr>
        </p:nvSpPr>
        <p:spPr>
          <a:xfrm>
            <a:off x="611188" y="2455863"/>
            <a:ext cx="7723187" cy="2139950"/>
          </a:xfrm>
        </p:spPr>
        <p:txBody>
          <a:bodyPr/>
          <a:lstStyle>
            <a:lvl1pPr>
              <a:defRPr sz="3400"/>
            </a:lvl1pPr>
          </a:lstStyle>
          <a:p>
            <a:r>
              <a:rPr lang="ru-RU"/>
              <a:t>Образец заголовка</a:t>
            </a:r>
          </a:p>
        </p:txBody>
      </p:sp>
    </p:spTree>
  </p:cSld>
  <p:clrMapOvr>
    <a:masterClrMapping/>
  </p:clrMapOvr>
  <p:transition>
    <p:split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F0A420-EB9E-45FB-93F7-5D30DBB61E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B4DFA7-90E0-4CEF-91A8-020B3F73F8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1557338"/>
            <a:ext cx="4027487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4027488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DCAA4F-803D-4961-8AF6-F3911F2138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4CA3E5-8C7E-43F1-8E5C-E23A31B431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F483CE-A688-41BD-A185-F60863B0D2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3FC729-4EEC-4ED2-8B3B-C3ACC72694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641070-9CFC-447D-B549-CDF409BA07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038E71-605C-4726-B9C6-ECC383B64B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B635B8-09E2-46D0-8261-181ECEAC0D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C08F80-9BA6-4F62-BD18-34D1CF37AD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4638" y="77788"/>
            <a:ext cx="2051050" cy="60071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3" y="77788"/>
            <a:ext cx="6003925" cy="60071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2313C3-9559-479F-B029-0DE855DC6A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 userDrawn="1"/>
        </p:nvSpPr>
        <p:spPr bwMode="auto">
          <a:xfrm>
            <a:off x="403225" y="1655763"/>
            <a:ext cx="1808163" cy="35972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3000">
                <a:solidFill>
                  <a:srgbClr val="5772B5"/>
                </a:solidFill>
              </a:rPr>
              <a:t>6</a:t>
            </a:r>
          </a:p>
        </p:txBody>
      </p:sp>
      <p:sp>
        <p:nvSpPr>
          <p:cNvPr id="5" name="Oval 11"/>
          <p:cNvSpPr>
            <a:spLocks noChangeArrowheads="1"/>
          </p:cNvSpPr>
          <p:nvPr userDrawn="1"/>
        </p:nvSpPr>
        <p:spPr bwMode="auto">
          <a:xfrm>
            <a:off x="5684838" y="1076325"/>
            <a:ext cx="360362" cy="360363"/>
          </a:xfrm>
          <a:prstGeom prst="ellipse">
            <a:avLst/>
          </a:prstGeom>
          <a:noFill/>
          <a:ln w="28575" algn="ctr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6" name="Oval 12"/>
          <p:cNvSpPr>
            <a:spLocks noChangeArrowheads="1"/>
          </p:cNvSpPr>
          <p:nvPr userDrawn="1"/>
        </p:nvSpPr>
        <p:spPr bwMode="auto">
          <a:xfrm>
            <a:off x="6083300" y="1076325"/>
            <a:ext cx="360363" cy="36036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7" name="Oval 13"/>
          <p:cNvSpPr>
            <a:spLocks noChangeArrowheads="1"/>
          </p:cNvSpPr>
          <p:nvPr userDrawn="1"/>
        </p:nvSpPr>
        <p:spPr bwMode="auto">
          <a:xfrm>
            <a:off x="6483350" y="1076325"/>
            <a:ext cx="360363" cy="36036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8" name="Oval 14"/>
          <p:cNvSpPr>
            <a:spLocks noChangeArrowheads="1"/>
          </p:cNvSpPr>
          <p:nvPr userDrawn="1"/>
        </p:nvSpPr>
        <p:spPr bwMode="auto">
          <a:xfrm>
            <a:off x="6881813" y="1076325"/>
            <a:ext cx="360362" cy="36036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9" name="Oval 15"/>
          <p:cNvSpPr>
            <a:spLocks noChangeArrowheads="1"/>
          </p:cNvSpPr>
          <p:nvPr userDrawn="1"/>
        </p:nvSpPr>
        <p:spPr bwMode="auto">
          <a:xfrm>
            <a:off x="7281863" y="1076325"/>
            <a:ext cx="360362" cy="36036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0" name="Oval 17"/>
          <p:cNvSpPr>
            <a:spLocks noChangeArrowheads="1"/>
          </p:cNvSpPr>
          <p:nvPr userDrawn="1"/>
        </p:nvSpPr>
        <p:spPr bwMode="auto">
          <a:xfrm>
            <a:off x="7681913" y="1076325"/>
            <a:ext cx="360362" cy="360363"/>
          </a:xfrm>
          <a:prstGeom prst="ellipse">
            <a:avLst/>
          </a:prstGeom>
          <a:solidFill>
            <a:schemeClr val="bg1"/>
          </a:solidFill>
          <a:ln w="28575" algn="ctr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>
                <a:solidFill>
                  <a:schemeClr val="hlink"/>
                </a:solidFill>
              </a:rPr>
              <a:t>6</a:t>
            </a:r>
          </a:p>
        </p:txBody>
      </p:sp>
      <p:pic>
        <p:nvPicPr>
          <p:cNvPr id="11" name="Picture 19" descr="ujkm,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013" y="511175"/>
            <a:ext cx="1392237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20">
            <a:hlinkClick r:id="rId4"/>
          </p:cNvPr>
          <p:cNvSpPr txBox="1">
            <a:spLocks noChangeArrowheads="1"/>
          </p:cNvSpPr>
          <p:nvPr userDrawn="1"/>
        </p:nvSpPr>
        <p:spPr bwMode="auto">
          <a:xfrm>
            <a:off x="612775" y="5554663"/>
            <a:ext cx="1390650" cy="212725"/>
          </a:xfrm>
          <a:prstGeom prst="rect">
            <a:avLst/>
          </a:prstGeom>
          <a:solidFill>
            <a:srgbClr val="FFFFFF">
              <a:alpha val="1176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>
                <a:solidFill>
                  <a:schemeClr val="hlink"/>
                </a:solidFill>
              </a:rPr>
              <a:t>www.rosatom.ru</a:t>
            </a:r>
            <a:endParaRPr lang="ru-RU">
              <a:solidFill>
                <a:schemeClr val="hlink"/>
              </a:solidFill>
            </a:endParaRPr>
          </a:p>
        </p:txBody>
      </p:sp>
      <p:sp>
        <p:nvSpPr>
          <p:cNvPr id="350216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611188" y="4652963"/>
            <a:ext cx="7723187" cy="360362"/>
          </a:xfrm>
        </p:spPr>
        <p:txBody>
          <a:bodyPr anchor="ctr"/>
          <a:lstStyle>
            <a:lvl1pPr marL="0" indent="0">
              <a:buFontTx/>
              <a:buNone/>
              <a:defRPr sz="2200" b="1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350226" name="Rectangle 18"/>
          <p:cNvSpPr>
            <a:spLocks noGrp="1" noChangeArrowheads="1"/>
          </p:cNvSpPr>
          <p:nvPr>
            <p:ph type="ctrTitle"/>
          </p:nvPr>
        </p:nvSpPr>
        <p:spPr>
          <a:xfrm>
            <a:off x="611188" y="2455863"/>
            <a:ext cx="7723187" cy="2139950"/>
          </a:xfrm>
        </p:spPr>
        <p:txBody>
          <a:bodyPr/>
          <a:lstStyle>
            <a:lvl1pPr>
              <a:defRPr sz="3400"/>
            </a:lvl1pPr>
          </a:lstStyle>
          <a:p>
            <a:r>
              <a:rPr lang="ru-RU"/>
              <a:t>Образец заголовка</a:t>
            </a:r>
          </a:p>
        </p:txBody>
      </p:sp>
    </p:spTree>
  </p:cSld>
  <p:clrMapOvr>
    <a:masterClrMapping/>
  </p:clrMapOvr>
  <p:transition>
    <p:split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4AEA5B-2C7B-4C2E-8253-ECBA328686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9E954F-9C4F-418A-91C4-2E96FA70D5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1557338"/>
            <a:ext cx="4027487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4027488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562F60-F3A2-4B3C-8829-464883D6EB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72BDD-9B17-4EEF-A56F-D882A5D916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832F1D-8833-4AEB-B71C-E9BE1BDBBD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D8F216-CA11-4882-BC6D-D442F96C5C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A633D-377C-462E-BF69-CFADB68CC4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5F8FE5-01AB-43D3-A340-99F586FA67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E593F6-160F-4CB3-A192-1447F4C5A2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2D41B0-B20E-4C13-8568-21FE19EAF4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4638" y="77788"/>
            <a:ext cx="2051050" cy="60071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3" y="77788"/>
            <a:ext cx="6003925" cy="60071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59A5CD-7C69-4E63-8E3C-9512595D1A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ujkm,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293688"/>
            <a:ext cx="1674813" cy="148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76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82613" y="2181225"/>
            <a:ext cx="7866062" cy="1223963"/>
          </a:xfrm>
          <a:ln/>
          <a:effectLst/>
        </p:spPr>
        <p:txBody>
          <a:bodyPr/>
          <a:lstStyle>
            <a:lvl1pPr>
              <a:defRPr sz="3400">
                <a:solidFill>
                  <a:schemeClr val="hlink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82613" y="3789363"/>
            <a:ext cx="6653212" cy="647700"/>
          </a:xfrm>
        </p:spPr>
        <p:txBody>
          <a:bodyPr anchor="ctr"/>
          <a:lstStyle>
            <a:lvl1pPr marL="0" indent="0">
              <a:buFontTx/>
              <a:buNone/>
              <a:defRPr b="1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684BFB-D058-45B8-AC96-064D7D6D43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CEECD7-F445-4328-A97C-11ED66C8D8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7C0AB2-4E1E-4595-AE0C-4C161CCABF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1557338"/>
            <a:ext cx="4027487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4027488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85BCF7-C922-42EB-8366-C485D9C9A9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B58BD6-4D9F-44C5-9B13-42ABAC64D6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E80040-6B51-419A-A87D-56FF56DBDA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93B71-3A29-4E70-A037-014E0347C7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AB010C-BACA-44CA-88C8-A891CF8282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85C9F2-A108-4D5D-B573-BA566BF100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D7D256-0B1D-444C-8D99-60B142F293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4638" y="77788"/>
            <a:ext cx="2051050" cy="60071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3" y="77788"/>
            <a:ext cx="6003925" cy="60071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1937A9-9D61-4CFF-BB87-9ED022D34B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F8D240-EF33-48B6-8152-3AFEEA8DBD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0B4FAD-D958-4485-A4F5-DC8B9380C7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208C81-C90E-40EA-908D-64A7B10A72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1557338"/>
            <a:ext cx="4027487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4027488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4A5CB8-3C6E-425A-B090-197F0A5EFA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BC3995-D675-4D60-AE4C-DCF6E72A24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DBC970-7B8E-4C1C-9079-316AE28465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B280FE-93D5-4415-B5E9-907890E887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AFEDB2-70F9-4134-AC94-C49DB569D8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625821-991F-4B18-B74B-74D69E3C44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4A8C52-F2EF-4605-8241-36B94246D3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08775" y="77788"/>
            <a:ext cx="2108200" cy="60071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79413" y="77788"/>
            <a:ext cx="6176962" cy="60071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DB16DF-A922-4692-9ACB-D786F4CACC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9413" y="77788"/>
            <a:ext cx="8437562" cy="9032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68313" y="1557338"/>
            <a:ext cx="8207375" cy="452755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920B6D-294D-4296-B450-FC73B1982E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3F7260-F551-4FDA-A762-8E8CEDA63A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55D298-CB7D-490D-B8FB-2036787B26EC}" type="datetime1">
              <a:rPr lang="ru-RU"/>
              <a:pPr>
                <a:defRPr/>
              </a:pPr>
              <a:t>19.10.2017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13257F-4B4A-4818-BE16-1E60AFC710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E9F63E-AC03-4D84-B776-6B389A221E80}" type="datetime1">
              <a:rPr lang="ru-RU"/>
              <a:pPr>
                <a:defRPr/>
              </a:pPr>
              <a:t>19.10.2017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AA144-16D0-4C3E-BA12-0873E5F1B7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0942BD-526C-4FAA-8BC7-861869A31E4F}" type="datetime1">
              <a:rPr lang="ru-RU"/>
              <a:pPr>
                <a:defRPr/>
              </a:pPr>
              <a:t>19.10.2017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5ECF3A-7EDD-484C-8811-F6832952BD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1768FC-F7D3-401D-95A5-55A7F3CFD694}" type="datetime1">
              <a:rPr lang="ru-RU"/>
              <a:pPr>
                <a:defRPr/>
              </a:pPr>
              <a:t>19.10.2017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63F0CF-CDE1-479B-888A-1A4135CD24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407B8-117B-4530-93DA-95E40A10DE11}" type="datetime1">
              <a:rPr lang="ru-RU"/>
              <a:pPr>
                <a:defRPr/>
              </a:pPr>
              <a:t>19.10.2017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E5E8DE-DFDC-4462-8F31-C9BD9B4125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B55207-A040-478A-9984-2BE470C86B5D}" type="datetime1">
              <a:rPr lang="ru-RU"/>
              <a:pPr>
                <a:defRPr/>
              </a:pPr>
              <a:t>19.10.2017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91FAD7-8377-4124-A933-10D8D23EF9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463AB9-8E71-4E29-A61A-EF9A960E4D7F}" type="datetime1">
              <a:rPr lang="ru-RU"/>
              <a:pPr>
                <a:defRPr/>
              </a:pPr>
              <a:t>19.10.2017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49FC33-7F61-416D-9401-C2AE7EEBC2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04025-3CCB-4B43-BF3D-6A8C30376CC3}" type="datetime1">
              <a:rPr lang="ru-RU"/>
              <a:pPr>
                <a:defRPr/>
              </a:pPr>
              <a:t>19.10.2017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A3E0A7-4FAA-489B-9943-8584A2CEE0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7EF3C2-0CF1-442F-8EA6-941C18EF2452}" type="datetime1">
              <a:rPr lang="ru-RU"/>
              <a:pPr>
                <a:defRPr/>
              </a:pPr>
              <a:t>19.10.2017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464185-B352-4D55-94DD-10123B2132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5A9F6B-D380-43A6-BF28-3F891B3FA881}" type="datetime1">
              <a:rPr lang="ru-RU"/>
              <a:pPr>
                <a:defRPr/>
              </a:pPr>
              <a:t>19.10.2017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C06294-7836-42AE-8278-0E39E4B002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://www.rosatom.ru/" TargetMode="Externa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hyperlink" Target="http://www.rosatom.ru/" TargetMode="Externa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slideLayout" Target="../slideLayouts/slideLayout167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57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Relationship Id="rId14" Type="http://schemas.openxmlformats.org/officeDocument/2006/relationships/image" Target="../media/image7.jpe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slideLayout" Target="../slideLayouts/slideLayout179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69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Relationship Id="rId14" Type="http://schemas.openxmlformats.org/officeDocument/2006/relationships/image" Target="../media/image7.jpe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7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6.xml"/><Relationship Id="rId12" Type="http://schemas.openxmlformats.org/officeDocument/2006/relationships/slideLayout" Target="../slideLayouts/slideLayout191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81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5.xml"/><Relationship Id="rId11" Type="http://schemas.openxmlformats.org/officeDocument/2006/relationships/slideLayout" Target="../slideLayouts/slideLayout190.xml"/><Relationship Id="rId5" Type="http://schemas.openxmlformats.org/officeDocument/2006/relationships/slideLayout" Target="../slideLayouts/slideLayout184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189.xml"/><Relationship Id="rId4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8.xml"/><Relationship Id="rId14" Type="http://schemas.openxmlformats.org/officeDocument/2006/relationships/image" Target="../media/image7.jpe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9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98.xml"/><Relationship Id="rId12" Type="http://schemas.openxmlformats.org/officeDocument/2006/relationships/slideLayout" Target="../slideLayouts/slideLayout203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9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11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196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200.xml"/><Relationship Id="rId14" Type="http://schemas.openxmlformats.org/officeDocument/2006/relationships/image" Target="../media/image7.jpe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1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206.xml"/><Relationship Id="rId7" Type="http://schemas.openxmlformats.org/officeDocument/2006/relationships/slideLayout" Target="../slideLayouts/slideLayout210.xml"/><Relationship Id="rId12" Type="http://schemas.openxmlformats.org/officeDocument/2006/relationships/slideLayout" Target="../slideLayouts/slideLayout215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0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04.xml"/><Relationship Id="rId6" Type="http://schemas.openxmlformats.org/officeDocument/2006/relationships/slideLayout" Target="../slideLayouts/slideLayout209.xml"/><Relationship Id="rId11" Type="http://schemas.openxmlformats.org/officeDocument/2006/relationships/slideLayout" Target="../slideLayouts/slideLayout214.xml"/><Relationship Id="rId5" Type="http://schemas.openxmlformats.org/officeDocument/2006/relationships/slideLayout" Target="../slideLayouts/slideLayout208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213.xml"/><Relationship Id="rId4" Type="http://schemas.openxmlformats.org/officeDocument/2006/relationships/slideLayout" Target="../slideLayouts/slideLayout207.xml"/><Relationship Id="rId9" Type="http://schemas.openxmlformats.org/officeDocument/2006/relationships/slideLayout" Target="../slideLayouts/slideLayout212.xml"/><Relationship Id="rId14" Type="http://schemas.openxmlformats.org/officeDocument/2006/relationships/image" Target="../media/image7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hyperlink" Target="http://www.rosatom.ru/" TargetMode="Externa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3.xml"/><Relationship Id="rId13" Type="http://schemas.openxmlformats.org/officeDocument/2006/relationships/theme" Target="../theme/theme20.xml"/><Relationship Id="rId3" Type="http://schemas.openxmlformats.org/officeDocument/2006/relationships/slideLayout" Target="../slideLayouts/slideLayout218.xml"/><Relationship Id="rId7" Type="http://schemas.openxmlformats.org/officeDocument/2006/relationships/slideLayout" Target="../slideLayouts/slideLayout222.xml"/><Relationship Id="rId12" Type="http://schemas.openxmlformats.org/officeDocument/2006/relationships/slideLayout" Target="../slideLayouts/slideLayout227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17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16.xml"/><Relationship Id="rId6" Type="http://schemas.openxmlformats.org/officeDocument/2006/relationships/slideLayout" Target="../slideLayouts/slideLayout221.xml"/><Relationship Id="rId11" Type="http://schemas.openxmlformats.org/officeDocument/2006/relationships/slideLayout" Target="../slideLayouts/slideLayout226.xml"/><Relationship Id="rId5" Type="http://schemas.openxmlformats.org/officeDocument/2006/relationships/slideLayout" Target="../slideLayouts/slideLayout220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225.xml"/><Relationship Id="rId4" Type="http://schemas.openxmlformats.org/officeDocument/2006/relationships/slideLayout" Target="../slideLayouts/slideLayout219.xml"/><Relationship Id="rId9" Type="http://schemas.openxmlformats.org/officeDocument/2006/relationships/slideLayout" Target="../slideLayouts/slideLayout224.xml"/><Relationship Id="rId14" Type="http://schemas.openxmlformats.org/officeDocument/2006/relationships/image" Target="../media/image7.jpeg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5.xml"/><Relationship Id="rId13" Type="http://schemas.openxmlformats.org/officeDocument/2006/relationships/theme" Target="../theme/theme21.xml"/><Relationship Id="rId3" Type="http://schemas.openxmlformats.org/officeDocument/2006/relationships/slideLayout" Target="../slideLayouts/slideLayout230.xml"/><Relationship Id="rId7" Type="http://schemas.openxmlformats.org/officeDocument/2006/relationships/slideLayout" Target="../slideLayouts/slideLayout234.xml"/><Relationship Id="rId12" Type="http://schemas.openxmlformats.org/officeDocument/2006/relationships/slideLayout" Target="../slideLayouts/slideLayout239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29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28.xml"/><Relationship Id="rId6" Type="http://schemas.openxmlformats.org/officeDocument/2006/relationships/slideLayout" Target="../slideLayouts/slideLayout233.xml"/><Relationship Id="rId11" Type="http://schemas.openxmlformats.org/officeDocument/2006/relationships/slideLayout" Target="../slideLayouts/slideLayout238.xml"/><Relationship Id="rId5" Type="http://schemas.openxmlformats.org/officeDocument/2006/relationships/slideLayout" Target="../slideLayouts/slideLayout232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237.xml"/><Relationship Id="rId4" Type="http://schemas.openxmlformats.org/officeDocument/2006/relationships/slideLayout" Target="../slideLayouts/slideLayout231.xml"/><Relationship Id="rId9" Type="http://schemas.openxmlformats.org/officeDocument/2006/relationships/slideLayout" Target="../slideLayouts/slideLayout236.xml"/><Relationship Id="rId14" Type="http://schemas.openxmlformats.org/officeDocument/2006/relationships/image" Target="../media/image7.jpeg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7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242.xml"/><Relationship Id="rId7" Type="http://schemas.openxmlformats.org/officeDocument/2006/relationships/slideLayout" Target="../slideLayouts/slideLayout246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41.xml"/><Relationship Id="rId1" Type="http://schemas.openxmlformats.org/officeDocument/2006/relationships/slideLayout" Target="../slideLayouts/slideLayout240.xml"/><Relationship Id="rId6" Type="http://schemas.openxmlformats.org/officeDocument/2006/relationships/slideLayout" Target="../slideLayouts/slideLayout245.xml"/><Relationship Id="rId11" Type="http://schemas.openxmlformats.org/officeDocument/2006/relationships/slideLayout" Target="../slideLayouts/slideLayout250.xml"/><Relationship Id="rId5" Type="http://schemas.openxmlformats.org/officeDocument/2006/relationships/slideLayout" Target="../slideLayouts/slideLayout244.xml"/><Relationship Id="rId10" Type="http://schemas.openxmlformats.org/officeDocument/2006/relationships/slideLayout" Target="../slideLayouts/slideLayout249.xml"/><Relationship Id="rId4" Type="http://schemas.openxmlformats.org/officeDocument/2006/relationships/slideLayout" Target="../slideLayouts/slideLayout243.xml"/><Relationship Id="rId9" Type="http://schemas.openxmlformats.org/officeDocument/2006/relationships/slideLayout" Target="../slideLayouts/slideLayout248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8.xml"/><Relationship Id="rId13" Type="http://schemas.openxmlformats.org/officeDocument/2006/relationships/theme" Target="../theme/theme23.xml"/><Relationship Id="rId3" Type="http://schemas.openxmlformats.org/officeDocument/2006/relationships/slideLayout" Target="../slideLayouts/slideLayout253.xml"/><Relationship Id="rId7" Type="http://schemas.openxmlformats.org/officeDocument/2006/relationships/slideLayout" Target="../slideLayouts/slideLayout257.xml"/><Relationship Id="rId12" Type="http://schemas.openxmlformats.org/officeDocument/2006/relationships/slideLayout" Target="../slideLayouts/slideLayout26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5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51.xml"/><Relationship Id="rId6" Type="http://schemas.openxmlformats.org/officeDocument/2006/relationships/slideLayout" Target="../slideLayouts/slideLayout256.xml"/><Relationship Id="rId11" Type="http://schemas.openxmlformats.org/officeDocument/2006/relationships/slideLayout" Target="../slideLayouts/slideLayout261.xml"/><Relationship Id="rId5" Type="http://schemas.openxmlformats.org/officeDocument/2006/relationships/slideLayout" Target="../slideLayouts/slideLayout255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260.xml"/><Relationship Id="rId4" Type="http://schemas.openxmlformats.org/officeDocument/2006/relationships/slideLayout" Target="../slideLayouts/slideLayout254.xml"/><Relationship Id="rId9" Type="http://schemas.openxmlformats.org/officeDocument/2006/relationships/slideLayout" Target="../slideLayouts/slideLayout259.xml"/><Relationship Id="rId14" Type="http://schemas.openxmlformats.org/officeDocument/2006/relationships/image" Target="../media/image7.jpeg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0.xml"/><Relationship Id="rId13" Type="http://schemas.openxmlformats.org/officeDocument/2006/relationships/theme" Target="../theme/theme24.xml"/><Relationship Id="rId3" Type="http://schemas.openxmlformats.org/officeDocument/2006/relationships/slideLayout" Target="../slideLayouts/slideLayout265.xml"/><Relationship Id="rId7" Type="http://schemas.openxmlformats.org/officeDocument/2006/relationships/slideLayout" Target="../slideLayouts/slideLayout269.xml"/><Relationship Id="rId12" Type="http://schemas.openxmlformats.org/officeDocument/2006/relationships/slideLayout" Target="../slideLayouts/slideLayout274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6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63.xml"/><Relationship Id="rId6" Type="http://schemas.openxmlformats.org/officeDocument/2006/relationships/slideLayout" Target="../slideLayouts/slideLayout268.xml"/><Relationship Id="rId11" Type="http://schemas.openxmlformats.org/officeDocument/2006/relationships/slideLayout" Target="../slideLayouts/slideLayout273.xml"/><Relationship Id="rId5" Type="http://schemas.openxmlformats.org/officeDocument/2006/relationships/slideLayout" Target="../slideLayouts/slideLayout267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272.xml"/><Relationship Id="rId4" Type="http://schemas.openxmlformats.org/officeDocument/2006/relationships/slideLayout" Target="../slideLayouts/slideLayout266.xml"/><Relationship Id="rId9" Type="http://schemas.openxmlformats.org/officeDocument/2006/relationships/slideLayout" Target="../slideLayouts/slideLayout271.xml"/><Relationship Id="rId14" Type="http://schemas.openxmlformats.org/officeDocument/2006/relationships/image" Target="../media/image7.jpeg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2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277.xml"/><Relationship Id="rId7" Type="http://schemas.openxmlformats.org/officeDocument/2006/relationships/slideLayout" Target="../slideLayouts/slideLayout281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76.xml"/><Relationship Id="rId1" Type="http://schemas.openxmlformats.org/officeDocument/2006/relationships/slideLayout" Target="../slideLayouts/slideLayout275.xml"/><Relationship Id="rId6" Type="http://schemas.openxmlformats.org/officeDocument/2006/relationships/slideLayout" Target="../slideLayouts/slideLayout280.xml"/><Relationship Id="rId11" Type="http://schemas.openxmlformats.org/officeDocument/2006/relationships/slideLayout" Target="../slideLayouts/slideLayout285.xml"/><Relationship Id="rId5" Type="http://schemas.openxmlformats.org/officeDocument/2006/relationships/slideLayout" Target="../slideLayouts/slideLayout279.xml"/><Relationship Id="rId10" Type="http://schemas.openxmlformats.org/officeDocument/2006/relationships/slideLayout" Target="../slideLayouts/slideLayout284.xml"/><Relationship Id="rId4" Type="http://schemas.openxmlformats.org/officeDocument/2006/relationships/slideLayout" Target="../slideLayouts/slideLayout278.xml"/><Relationship Id="rId9" Type="http://schemas.openxmlformats.org/officeDocument/2006/relationships/slideLayout" Target="../slideLayouts/slideLayout283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3.xml"/><Relationship Id="rId13" Type="http://schemas.openxmlformats.org/officeDocument/2006/relationships/theme" Target="../theme/theme26.xml"/><Relationship Id="rId3" Type="http://schemas.openxmlformats.org/officeDocument/2006/relationships/slideLayout" Target="../slideLayouts/slideLayout288.xml"/><Relationship Id="rId7" Type="http://schemas.openxmlformats.org/officeDocument/2006/relationships/slideLayout" Target="../slideLayouts/slideLayout292.xml"/><Relationship Id="rId12" Type="http://schemas.openxmlformats.org/officeDocument/2006/relationships/slideLayout" Target="../slideLayouts/slideLayout297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87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86.xml"/><Relationship Id="rId6" Type="http://schemas.openxmlformats.org/officeDocument/2006/relationships/slideLayout" Target="../slideLayouts/slideLayout291.xml"/><Relationship Id="rId11" Type="http://schemas.openxmlformats.org/officeDocument/2006/relationships/slideLayout" Target="../slideLayouts/slideLayout296.xml"/><Relationship Id="rId5" Type="http://schemas.openxmlformats.org/officeDocument/2006/relationships/slideLayout" Target="../slideLayouts/slideLayout290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295.xml"/><Relationship Id="rId4" Type="http://schemas.openxmlformats.org/officeDocument/2006/relationships/slideLayout" Target="../slideLayouts/slideLayout289.xml"/><Relationship Id="rId9" Type="http://schemas.openxmlformats.org/officeDocument/2006/relationships/slideLayout" Target="../slideLayouts/slideLayout294.xml"/><Relationship Id="rId14" Type="http://schemas.openxmlformats.org/officeDocument/2006/relationships/image" Target="../media/image7.jpeg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5.xml"/><Relationship Id="rId13" Type="http://schemas.openxmlformats.org/officeDocument/2006/relationships/theme" Target="../theme/theme27.xml"/><Relationship Id="rId3" Type="http://schemas.openxmlformats.org/officeDocument/2006/relationships/slideLayout" Target="../slideLayouts/slideLayout300.xml"/><Relationship Id="rId7" Type="http://schemas.openxmlformats.org/officeDocument/2006/relationships/slideLayout" Target="../slideLayouts/slideLayout304.xml"/><Relationship Id="rId12" Type="http://schemas.openxmlformats.org/officeDocument/2006/relationships/slideLayout" Target="../slideLayouts/slideLayout309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99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98.xml"/><Relationship Id="rId6" Type="http://schemas.openxmlformats.org/officeDocument/2006/relationships/slideLayout" Target="../slideLayouts/slideLayout303.xml"/><Relationship Id="rId11" Type="http://schemas.openxmlformats.org/officeDocument/2006/relationships/slideLayout" Target="../slideLayouts/slideLayout308.xml"/><Relationship Id="rId5" Type="http://schemas.openxmlformats.org/officeDocument/2006/relationships/slideLayout" Target="../slideLayouts/slideLayout302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307.xml"/><Relationship Id="rId4" Type="http://schemas.openxmlformats.org/officeDocument/2006/relationships/slideLayout" Target="../slideLayouts/slideLayout301.xml"/><Relationship Id="rId9" Type="http://schemas.openxmlformats.org/officeDocument/2006/relationships/slideLayout" Target="../slideLayouts/slideLayout306.xml"/><Relationship Id="rId14" Type="http://schemas.openxmlformats.org/officeDocument/2006/relationships/image" Target="../media/image7.jpeg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7.xml"/><Relationship Id="rId13" Type="http://schemas.openxmlformats.org/officeDocument/2006/relationships/theme" Target="../theme/theme28.xml"/><Relationship Id="rId3" Type="http://schemas.openxmlformats.org/officeDocument/2006/relationships/slideLayout" Target="../slideLayouts/slideLayout312.xml"/><Relationship Id="rId7" Type="http://schemas.openxmlformats.org/officeDocument/2006/relationships/slideLayout" Target="../slideLayouts/slideLayout316.xml"/><Relationship Id="rId12" Type="http://schemas.openxmlformats.org/officeDocument/2006/relationships/slideLayout" Target="../slideLayouts/slideLayout321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311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310.xml"/><Relationship Id="rId6" Type="http://schemas.openxmlformats.org/officeDocument/2006/relationships/slideLayout" Target="../slideLayouts/slideLayout315.xml"/><Relationship Id="rId11" Type="http://schemas.openxmlformats.org/officeDocument/2006/relationships/slideLayout" Target="../slideLayouts/slideLayout320.xml"/><Relationship Id="rId5" Type="http://schemas.openxmlformats.org/officeDocument/2006/relationships/slideLayout" Target="../slideLayouts/slideLayout314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319.xml"/><Relationship Id="rId4" Type="http://schemas.openxmlformats.org/officeDocument/2006/relationships/slideLayout" Target="../slideLayouts/slideLayout313.xml"/><Relationship Id="rId9" Type="http://schemas.openxmlformats.org/officeDocument/2006/relationships/slideLayout" Target="../slideLayouts/slideLayout318.xml"/><Relationship Id="rId14" Type="http://schemas.openxmlformats.org/officeDocument/2006/relationships/image" Target="../media/image7.jpeg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9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324.xml"/><Relationship Id="rId7" Type="http://schemas.openxmlformats.org/officeDocument/2006/relationships/slideLayout" Target="../slideLayouts/slideLayout328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23.xml"/><Relationship Id="rId1" Type="http://schemas.openxmlformats.org/officeDocument/2006/relationships/slideLayout" Target="../slideLayouts/slideLayout322.xml"/><Relationship Id="rId6" Type="http://schemas.openxmlformats.org/officeDocument/2006/relationships/slideLayout" Target="../slideLayouts/slideLayout327.xml"/><Relationship Id="rId11" Type="http://schemas.openxmlformats.org/officeDocument/2006/relationships/slideLayout" Target="../slideLayouts/slideLayout332.xml"/><Relationship Id="rId5" Type="http://schemas.openxmlformats.org/officeDocument/2006/relationships/slideLayout" Target="../slideLayouts/slideLayout326.xml"/><Relationship Id="rId10" Type="http://schemas.openxmlformats.org/officeDocument/2006/relationships/slideLayout" Target="../slideLayouts/slideLayout331.xml"/><Relationship Id="rId4" Type="http://schemas.openxmlformats.org/officeDocument/2006/relationships/slideLayout" Target="../slideLayouts/slideLayout325.xml"/><Relationship Id="rId9" Type="http://schemas.openxmlformats.org/officeDocument/2006/relationships/slideLayout" Target="../slideLayouts/slideLayout3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hyperlink" Target="http://www.rosatom.ru/" TargetMode="Externa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0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335.xml"/><Relationship Id="rId7" Type="http://schemas.openxmlformats.org/officeDocument/2006/relationships/slideLayout" Target="../slideLayouts/slideLayout339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34.xml"/><Relationship Id="rId1" Type="http://schemas.openxmlformats.org/officeDocument/2006/relationships/slideLayout" Target="../slideLayouts/slideLayout333.xml"/><Relationship Id="rId6" Type="http://schemas.openxmlformats.org/officeDocument/2006/relationships/slideLayout" Target="../slideLayouts/slideLayout338.xml"/><Relationship Id="rId11" Type="http://schemas.openxmlformats.org/officeDocument/2006/relationships/slideLayout" Target="../slideLayouts/slideLayout343.xml"/><Relationship Id="rId5" Type="http://schemas.openxmlformats.org/officeDocument/2006/relationships/slideLayout" Target="../slideLayouts/slideLayout337.xml"/><Relationship Id="rId10" Type="http://schemas.openxmlformats.org/officeDocument/2006/relationships/slideLayout" Target="../slideLayouts/slideLayout342.xml"/><Relationship Id="rId4" Type="http://schemas.openxmlformats.org/officeDocument/2006/relationships/slideLayout" Target="../slideLayouts/slideLayout336.xml"/><Relationship Id="rId9" Type="http://schemas.openxmlformats.org/officeDocument/2006/relationships/slideLayout" Target="../slideLayouts/slideLayout341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1.xml"/><Relationship Id="rId13" Type="http://schemas.openxmlformats.org/officeDocument/2006/relationships/theme" Target="../theme/theme31.xml"/><Relationship Id="rId3" Type="http://schemas.openxmlformats.org/officeDocument/2006/relationships/slideLayout" Target="../slideLayouts/slideLayout346.xml"/><Relationship Id="rId7" Type="http://schemas.openxmlformats.org/officeDocument/2006/relationships/slideLayout" Target="../slideLayouts/slideLayout350.xml"/><Relationship Id="rId12" Type="http://schemas.openxmlformats.org/officeDocument/2006/relationships/slideLayout" Target="../slideLayouts/slideLayout355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34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344.xml"/><Relationship Id="rId6" Type="http://schemas.openxmlformats.org/officeDocument/2006/relationships/slideLayout" Target="../slideLayouts/slideLayout349.xml"/><Relationship Id="rId11" Type="http://schemas.openxmlformats.org/officeDocument/2006/relationships/slideLayout" Target="../slideLayouts/slideLayout354.xml"/><Relationship Id="rId5" Type="http://schemas.openxmlformats.org/officeDocument/2006/relationships/slideLayout" Target="../slideLayouts/slideLayout348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353.xml"/><Relationship Id="rId4" Type="http://schemas.openxmlformats.org/officeDocument/2006/relationships/slideLayout" Target="../slideLayouts/slideLayout347.xml"/><Relationship Id="rId9" Type="http://schemas.openxmlformats.org/officeDocument/2006/relationships/slideLayout" Target="../slideLayouts/slideLayout352.xml"/><Relationship Id="rId14" Type="http://schemas.openxmlformats.org/officeDocument/2006/relationships/image" Target="../media/image7.jpeg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3.xml"/><Relationship Id="rId13" Type="http://schemas.openxmlformats.org/officeDocument/2006/relationships/theme" Target="../theme/theme32.xml"/><Relationship Id="rId3" Type="http://schemas.openxmlformats.org/officeDocument/2006/relationships/slideLayout" Target="../slideLayouts/slideLayout358.xml"/><Relationship Id="rId7" Type="http://schemas.openxmlformats.org/officeDocument/2006/relationships/slideLayout" Target="../slideLayouts/slideLayout362.xml"/><Relationship Id="rId12" Type="http://schemas.openxmlformats.org/officeDocument/2006/relationships/slideLayout" Target="../slideLayouts/slideLayout367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357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356.xml"/><Relationship Id="rId6" Type="http://schemas.openxmlformats.org/officeDocument/2006/relationships/slideLayout" Target="../slideLayouts/slideLayout361.xml"/><Relationship Id="rId11" Type="http://schemas.openxmlformats.org/officeDocument/2006/relationships/slideLayout" Target="../slideLayouts/slideLayout366.xml"/><Relationship Id="rId5" Type="http://schemas.openxmlformats.org/officeDocument/2006/relationships/slideLayout" Target="../slideLayouts/slideLayout360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365.xml"/><Relationship Id="rId4" Type="http://schemas.openxmlformats.org/officeDocument/2006/relationships/slideLayout" Target="../slideLayouts/slideLayout359.xml"/><Relationship Id="rId9" Type="http://schemas.openxmlformats.org/officeDocument/2006/relationships/slideLayout" Target="../slideLayouts/slideLayout364.xml"/><Relationship Id="rId14" Type="http://schemas.openxmlformats.org/officeDocument/2006/relationships/image" Target="../media/image7.jpeg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70.xml"/><Relationship Id="rId7" Type="http://schemas.openxmlformats.org/officeDocument/2006/relationships/slideLayout" Target="../slideLayouts/slideLayout374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69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68.xml"/><Relationship Id="rId6" Type="http://schemas.openxmlformats.org/officeDocument/2006/relationships/slideLayout" Target="../slideLayouts/slideLayout373.xml"/><Relationship Id="rId11" Type="http://schemas.openxmlformats.org/officeDocument/2006/relationships/slideLayout" Target="../slideLayouts/slideLayout378.xml"/><Relationship Id="rId5" Type="http://schemas.openxmlformats.org/officeDocument/2006/relationships/slideLayout" Target="../slideLayouts/slideLayout372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77.xml"/><Relationship Id="rId4" Type="http://schemas.openxmlformats.org/officeDocument/2006/relationships/slideLayout" Target="../slideLayouts/slideLayout371.xml"/><Relationship Id="rId9" Type="http://schemas.openxmlformats.org/officeDocument/2006/relationships/slideLayout" Target="../slideLayouts/slideLayout376.xml"/><Relationship Id="rId14" Type="http://schemas.openxmlformats.org/officeDocument/2006/relationships/hyperlink" Target="http://www.rosatom.ru/" TargetMode="Externa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hyperlink" Target="http://www.rosatom.ru/" TargetMode="Externa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hyperlink" Target="http://www.rosatom.ru/" TargetMode="Externa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hyperlink" Target="http://www.rosatom.ru/" TargetMode="Externa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hyperlink" Target="http://www.rosatom.ru/" TargetMode="Externa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79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7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77788"/>
            <a:ext cx="8207375" cy="903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hlink">
                <a:alpha val="50000"/>
              </a:scheme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445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32788" y="6448425"/>
            <a:ext cx="81121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2200">
                <a:solidFill>
                  <a:schemeClr val="hlin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E5A04679-8120-40C1-B42F-3C2C5EE7EB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28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557338"/>
            <a:ext cx="8207375" cy="452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</p:txBody>
      </p:sp>
      <p:sp>
        <p:nvSpPr>
          <p:cNvPr id="1029" name="Oval 6"/>
          <p:cNvSpPr>
            <a:spLocks noChangeArrowheads="1"/>
          </p:cNvSpPr>
          <p:nvPr/>
        </p:nvSpPr>
        <p:spPr bwMode="auto">
          <a:xfrm>
            <a:off x="6640513" y="1022350"/>
            <a:ext cx="287337" cy="287338"/>
          </a:xfrm>
          <a:prstGeom prst="ellipse">
            <a:avLst/>
          </a:prstGeom>
          <a:solidFill>
            <a:schemeClr val="hlink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180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030" name="Oval 7"/>
          <p:cNvSpPr>
            <a:spLocks noChangeArrowheads="1"/>
          </p:cNvSpPr>
          <p:nvPr/>
        </p:nvSpPr>
        <p:spPr bwMode="auto">
          <a:xfrm>
            <a:off x="7027863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1031" name="Oval 8"/>
          <p:cNvSpPr>
            <a:spLocks noChangeArrowheads="1"/>
          </p:cNvSpPr>
          <p:nvPr/>
        </p:nvSpPr>
        <p:spPr bwMode="auto">
          <a:xfrm>
            <a:off x="7416800" y="1022350"/>
            <a:ext cx="287338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1800">
                <a:solidFill>
                  <a:schemeClr val="hlink"/>
                </a:solidFill>
              </a:rPr>
              <a:t>3</a:t>
            </a:r>
          </a:p>
        </p:txBody>
      </p:sp>
      <p:sp>
        <p:nvSpPr>
          <p:cNvPr id="1032" name="Oval 20"/>
          <p:cNvSpPr>
            <a:spLocks noChangeArrowheads="1"/>
          </p:cNvSpPr>
          <p:nvPr/>
        </p:nvSpPr>
        <p:spPr bwMode="auto">
          <a:xfrm>
            <a:off x="7805738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1800">
                <a:solidFill>
                  <a:schemeClr val="hlink"/>
                </a:solidFill>
              </a:rPr>
              <a:t>4</a:t>
            </a:r>
            <a:endParaRPr lang="ru-RU" sz="1800">
              <a:solidFill>
                <a:schemeClr val="hlink"/>
              </a:solidFill>
            </a:endParaRPr>
          </a:p>
        </p:txBody>
      </p:sp>
      <p:sp>
        <p:nvSpPr>
          <p:cNvPr id="1033" name="Oval 21"/>
          <p:cNvSpPr>
            <a:spLocks noChangeArrowheads="1"/>
          </p:cNvSpPr>
          <p:nvPr/>
        </p:nvSpPr>
        <p:spPr bwMode="auto">
          <a:xfrm>
            <a:off x="8194675" y="1022350"/>
            <a:ext cx="287338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1800">
                <a:solidFill>
                  <a:schemeClr val="hlink"/>
                </a:solidFill>
              </a:rPr>
              <a:t>5</a:t>
            </a:r>
            <a:endParaRPr lang="ru-RU" sz="1800">
              <a:solidFill>
                <a:schemeClr val="hlink"/>
              </a:solidFill>
            </a:endParaRPr>
          </a:p>
        </p:txBody>
      </p:sp>
      <p:sp>
        <p:nvSpPr>
          <p:cNvPr id="1034" name="Oval 22"/>
          <p:cNvSpPr>
            <a:spLocks noChangeArrowheads="1"/>
          </p:cNvSpPr>
          <p:nvPr/>
        </p:nvSpPr>
        <p:spPr bwMode="auto">
          <a:xfrm>
            <a:off x="8583613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1800">
                <a:solidFill>
                  <a:schemeClr val="hlink"/>
                </a:solidFill>
              </a:rPr>
              <a:t>6</a:t>
            </a:r>
            <a:endParaRPr lang="ru-RU" sz="1800">
              <a:solidFill>
                <a:schemeClr val="hlink"/>
              </a:solidFill>
            </a:endParaRPr>
          </a:p>
        </p:txBody>
      </p:sp>
      <p:sp>
        <p:nvSpPr>
          <p:cNvPr id="1035" name="Text Box 23">
            <a:hlinkClick r:id="rId14"/>
          </p:cNvPr>
          <p:cNvSpPr txBox="1">
            <a:spLocks noChangeArrowheads="1"/>
          </p:cNvSpPr>
          <p:nvPr/>
        </p:nvSpPr>
        <p:spPr bwMode="auto">
          <a:xfrm>
            <a:off x="468313" y="6529388"/>
            <a:ext cx="1390650" cy="212725"/>
          </a:xfrm>
          <a:prstGeom prst="rect">
            <a:avLst/>
          </a:prstGeom>
          <a:solidFill>
            <a:srgbClr val="FFFFFF">
              <a:alpha val="1176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>
                <a:solidFill>
                  <a:schemeClr val="hlink"/>
                </a:solidFill>
              </a:rPr>
              <a:t>www.rosatom.ru</a:t>
            </a:r>
            <a:endParaRPr lang="ru-RU">
              <a:solidFill>
                <a:schemeClr val="hlin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46" r:id="rId1"/>
    <p:sldLayoutId id="2147486046" r:id="rId2"/>
    <p:sldLayoutId id="2147486047" r:id="rId3"/>
    <p:sldLayoutId id="2147486048" r:id="rId4"/>
    <p:sldLayoutId id="2147486049" r:id="rId5"/>
    <p:sldLayoutId id="2147486050" r:id="rId6"/>
    <p:sldLayoutId id="2147486051" r:id="rId7"/>
    <p:sldLayoutId id="2147486052" r:id="rId8"/>
    <p:sldLayoutId id="2147486053" r:id="rId9"/>
    <p:sldLayoutId id="2147486054" r:id="rId10"/>
    <p:sldLayoutId id="2147486055" r:id="rId11"/>
  </p:sldLayoutIdLst>
  <p:transition>
    <p:wipe dir="r"/>
  </p:transition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rtl="0" eaLnBrk="0" fontAlgn="base" hangingPunct="0">
        <a:spcBef>
          <a:spcPct val="40000"/>
        </a:spcBef>
        <a:spcAft>
          <a:spcPct val="20000"/>
        </a:spcAft>
        <a:buBlip>
          <a:blip r:embed="rId15"/>
        </a:buBlip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spcBef>
          <a:spcPct val="0"/>
        </a:spcBef>
        <a:spcAft>
          <a:spcPct val="20000"/>
        </a:spcAft>
        <a:buBlip>
          <a:blip r:embed="rId16"/>
        </a:buBlip>
        <a:defRPr sz="2400">
          <a:solidFill>
            <a:schemeClr val="tx1"/>
          </a:solidFill>
          <a:latin typeface="+mn-lt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16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90538"/>
            <a:ext cx="82296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EEE57A83-36B9-4A60-9B44-7062A389368D}" type="datetime1">
              <a:rPr lang="ru-RU"/>
              <a:pPr>
                <a:defRPr/>
              </a:pPr>
              <a:t>19.10.2017</a:t>
            </a:fld>
            <a:endParaRPr lang="ru-RU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77050" y="6569075"/>
            <a:ext cx="11255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2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941132D7-175A-4667-9310-05A159F6C8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38" r:id="rId1"/>
    <p:sldLayoutId id="2147486139" r:id="rId2"/>
    <p:sldLayoutId id="2147486140" r:id="rId3"/>
    <p:sldLayoutId id="2147486141" r:id="rId4"/>
    <p:sldLayoutId id="2147486142" r:id="rId5"/>
    <p:sldLayoutId id="2147486143" r:id="rId6"/>
    <p:sldLayoutId id="2147486144" r:id="rId7"/>
    <p:sldLayoutId id="2147486145" r:id="rId8"/>
    <p:sldLayoutId id="2147486146" r:id="rId9"/>
    <p:sldLayoutId id="2147486147" r:id="rId10"/>
    <p:sldLayoutId id="2147486148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557338"/>
            <a:ext cx="8207375" cy="452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32788" y="6448425"/>
            <a:ext cx="81121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rgbClr val="003274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A369C057-2F27-4932-8D89-87A3FD980D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77788"/>
            <a:ext cx="8207375" cy="903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hlink">
                <a:alpha val="50000"/>
              </a:scheme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9" name="Text Box 5">
            <a:hlinkClick r:id="rId14"/>
          </p:cNvPr>
          <p:cNvSpPr txBox="1">
            <a:spLocks noChangeArrowheads="1"/>
          </p:cNvSpPr>
          <p:nvPr/>
        </p:nvSpPr>
        <p:spPr bwMode="auto">
          <a:xfrm>
            <a:off x="468313" y="6529388"/>
            <a:ext cx="1390650" cy="212725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>
                <a:solidFill>
                  <a:srgbClr val="003274"/>
                </a:solidFill>
              </a:rPr>
              <a:t>www.rosatom.ru</a:t>
            </a:r>
            <a:endParaRPr lang="ru-RU">
              <a:solidFill>
                <a:srgbClr val="003274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54" r:id="rId1"/>
    <p:sldLayoutId id="2147486149" r:id="rId2"/>
    <p:sldLayoutId id="2147486150" r:id="rId3"/>
    <p:sldLayoutId id="2147486151" r:id="rId4"/>
    <p:sldLayoutId id="2147486152" r:id="rId5"/>
    <p:sldLayoutId id="2147486153" r:id="rId6"/>
    <p:sldLayoutId id="2147486154" r:id="rId7"/>
    <p:sldLayoutId id="2147486155" r:id="rId8"/>
    <p:sldLayoutId id="2147486156" r:id="rId9"/>
    <p:sldLayoutId id="2147486157" r:id="rId10"/>
    <p:sldLayoutId id="2147486158" r:id="rId11"/>
  </p:sldLayoutIdLst>
  <p:transition>
    <p:wipe dir="r"/>
  </p:transition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58775" indent="-358775" algn="l" rtl="0" fontAlgn="base">
        <a:spcBef>
          <a:spcPct val="40000"/>
        </a:spcBef>
        <a:spcAft>
          <a:spcPct val="20000"/>
        </a:spcAft>
        <a:buBlip>
          <a:blip r:embed="rId15"/>
        </a:buBlip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fontAlgn="base">
        <a:spcBef>
          <a:spcPct val="0"/>
        </a:spcBef>
        <a:spcAft>
          <a:spcPct val="20000"/>
        </a:spcAft>
        <a:buBlip>
          <a:blip r:embed="rId16"/>
        </a:buBlip>
        <a:defRPr sz="2400">
          <a:solidFill>
            <a:schemeClr val="tx1"/>
          </a:solidFill>
          <a:latin typeface="+mn-lt"/>
          <a:cs typeface="+mn-cs"/>
        </a:defRPr>
      </a:lvl2pPr>
      <a:lvl3pPr marL="892175" indent="-268288" algn="l" rtl="0" fontAlgn="base">
        <a:spcBef>
          <a:spcPct val="0"/>
        </a:spcBef>
        <a:spcAft>
          <a:spcPct val="30000"/>
        </a:spcAft>
        <a:buBlip>
          <a:blip r:embed="rId16"/>
        </a:buBlip>
        <a:defRPr sz="2200">
          <a:solidFill>
            <a:schemeClr val="tx1"/>
          </a:solidFill>
          <a:latin typeface="+mn-lt"/>
          <a:cs typeface="+mn-cs"/>
        </a:defRPr>
      </a:lvl3pPr>
      <a:lvl4pPr marL="1665288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732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304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90538"/>
            <a:ext cx="82296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4E11E2DE-4914-4531-917A-FB5BAC51D4DF}" type="datetime1">
              <a:rPr lang="ru-RU"/>
              <a:pPr>
                <a:defRPr/>
              </a:pPr>
              <a:t>19.10.2017</a:t>
            </a:fld>
            <a:endParaRPr lang="ru-RU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77050" y="6569075"/>
            <a:ext cx="11255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2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48A5FEA7-E81E-4090-AEFE-B0F96C7A45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59" r:id="rId1"/>
    <p:sldLayoutId id="2147486160" r:id="rId2"/>
    <p:sldLayoutId id="2147486161" r:id="rId3"/>
    <p:sldLayoutId id="2147486162" r:id="rId4"/>
    <p:sldLayoutId id="2147486163" r:id="rId5"/>
    <p:sldLayoutId id="2147486164" r:id="rId6"/>
    <p:sldLayoutId id="2147486165" r:id="rId7"/>
    <p:sldLayoutId id="2147486166" r:id="rId8"/>
    <p:sldLayoutId id="2147486167" r:id="rId9"/>
    <p:sldLayoutId id="2147486168" r:id="rId10"/>
    <p:sldLayoutId id="2147486169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90538"/>
            <a:ext cx="82296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4AE6C8C5-C759-442F-BF64-A0B6487EE9C0}" type="datetime1">
              <a:rPr lang="ru-RU"/>
              <a:pPr>
                <a:defRPr/>
              </a:pPr>
              <a:t>19.10.2017</a:t>
            </a:fld>
            <a:endParaRPr lang="ru-RU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77050" y="6569075"/>
            <a:ext cx="11255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2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4F4BB298-AAD0-4A13-B914-DF10E81676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70" r:id="rId1"/>
    <p:sldLayoutId id="2147486171" r:id="rId2"/>
    <p:sldLayoutId id="2147486172" r:id="rId3"/>
    <p:sldLayoutId id="2147486173" r:id="rId4"/>
    <p:sldLayoutId id="2147486174" r:id="rId5"/>
    <p:sldLayoutId id="2147486175" r:id="rId6"/>
    <p:sldLayoutId id="2147486176" r:id="rId7"/>
    <p:sldLayoutId id="2147486177" r:id="rId8"/>
    <p:sldLayoutId id="2147486178" r:id="rId9"/>
    <p:sldLayoutId id="2147486179" r:id="rId10"/>
    <p:sldLayoutId id="2147486180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90538"/>
            <a:ext cx="82296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74F1BF9-8EC4-4FF9-939D-EEDE26AE28D2}" type="datetime1">
              <a:rPr lang="ru-RU"/>
              <a:pPr>
                <a:defRPr/>
              </a:pPr>
              <a:t>19.10.2017</a:t>
            </a:fld>
            <a:endParaRPr lang="ru-RU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77050" y="6569075"/>
            <a:ext cx="11255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2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502DB098-5EA1-49EA-96C9-265F78691A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81" r:id="rId1"/>
    <p:sldLayoutId id="2147486182" r:id="rId2"/>
    <p:sldLayoutId id="2147486183" r:id="rId3"/>
    <p:sldLayoutId id="2147486184" r:id="rId4"/>
    <p:sldLayoutId id="2147486185" r:id="rId5"/>
    <p:sldLayoutId id="2147486186" r:id="rId6"/>
    <p:sldLayoutId id="2147486187" r:id="rId7"/>
    <p:sldLayoutId id="2147486188" r:id="rId8"/>
    <p:sldLayoutId id="2147486189" r:id="rId9"/>
    <p:sldLayoutId id="2147486190" r:id="rId10"/>
    <p:sldLayoutId id="214748619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557338"/>
            <a:ext cx="8207375" cy="452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</p:txBody>
      </p:sp>
      <p:sp>
        <p:nvSpPr>
          <p:cNvPr id="8195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379413" y="77788"/>
            <a:ext cx="8437562" cy="903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hlink">
                <a:alpha val="50000"/>
              </a:scheme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pic>
        <p:nvPicPr>
          <p:cNvPr id="174084" name="Picture 36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6229350"/>
            <a:ext cx="91440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0964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21650" y="6480175"/>
            <a:ext cx="811213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2200">
                <a:solidFill>
                  <a:srgbClr val="FFFFFF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0C593575-57EA-4FAB-95E9-E91184F7A9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55" r:id="rId1"/>
    <p:sldLayoutId id="2147486192" r:id="rId2"/>
    <p:sldLayoutId id="2147486193" r:id="rId3"/>
    <p:sldLayoutId id="2147486194" r:id="rId4"/>
    <p:sldLayoutId id="2147486195" r:id="rId5"/>
    <p:sldLayoutId id="2147486196" r:id="rId6"/>
    <p:sldLayoutId id="2147486197" r:id="rId7"/>
    <p:sldLayoutId id="2147486198" r:id="rId8"/>
    <p:sldLayoutId id="2147486199" r:id="rId9"/>
    <p:sldLayoutId id="2147486200" r:id="rId10"/>
    <p:sldLayoutId id="2147486201" r:id="rId11"/>
    <p:sldLayoutId id="2147486202" r:id="rId12"/>
  </p:sldLayoutIdLst>
  <p:transition>
    <p:wipe dir="r"/>
  </p:transition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rtl="0" eaLnBrk="0" fontAlgn="base" hangingPunct="0">
        <a:spcBef>
          <a:spcPct val="40000"/>
        </a:spcBef>
        <a:spcAft>
          <a:spcPct val="20000"/>
        </a:spcAft>
        <a:buBlip>
          <a:blip r:embed="rId16"/>
        </a:buBlip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spcBef>
          <a:spcPct val="0"/>
        </a:spcBef>
        <a:spcAft>
          <a:spcPct val="20000"/>
        </a:spcAft>
        <a:buBlip>
          <a:blip r:embed="rId17"/>
        </a:buBlip>
        <a:defRPr sz="2400">
          <a:solidFill>
            <a:schemeClr val="tx1"/>
          </a:solidFill>
          <a:latin typeface="+mn-lt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17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557338"/>
            <a:ext cx="8207375" cy="452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</p:txBody>
      </p:sp>
      <p:sp>
        <p:nvSpPr>
          <p:cNvPr id="8195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379413" y="77788"/>
            <a:ext cx="8437562" cy="903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hlink">
                <a:alpha val="50000"/>
              </a:scheme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pic>
        <p:nvPicPr>
          <p:cNvPr id="187396" name="Picture 36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6229350"/>
            <a:ext cx="91440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0964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21650" y="6480175"/>
            <a:ext cx="811213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2200">
                <a:solidFill>
                  <a:srgbClr val="FFFFFF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2267C4A3-35DE-41F6-93B5-E5BEB6867A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56" r:id="rId1"/>
    <p:sldLayoutId id="2147486203" r:id="rId2"/>
    <p:sldLayoutId id="2147486204" r:id="rId3"/>
    <p:sldLayoutId id="2147486205" r:id="rId4"/>
    <p:sldLayoutId id="2147486206" r:id="rId5"/>
    <p:sldLayoutId id="2147486207" r:id="rId6"/>
    <p:sldLayoutId id="2147486208" r:id="rId7"/>
    <p:sldLayoutId id="2147486209" r:id="rId8"/>
    <p:sldLayoutId id="2147486210" r:id="rId9"/>
    <p:sldLayoutId id="2147486211" r:id="rId10"/>
    <p:sldLayoutId id="2147486212" r:id="rId11"/>
    <p:sldLayoutId id="2147486213" r:id="rId12"/>
  </p:sldLayoutIdLst>
  <p:transition>
    <p:wipe dir="r"/>
  </p:transition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rtl="0" eaLnBrk="0" fontAlgn="base" hangingPunct="0">
        <a:spcBef>
          <a:spcPct val="40000"/>
        </a:spcBef>
        <a:spcAft>
          <a:spcPct val="20000"/>
        </a:spcAft>
        <a:buBlip>
          <a:blip r:embed="rId16"/>
        </a:buBlip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spcBef>
          <a:spcPct val="0"/>
        </a:spcBef>
        <a:spcAft>
          <a:spcPct val="20000"/>
        </a:spcAft>
        <a:buBlip>
          <a:blip r:embed="rId17"/>
        </a:buBlip>
        <a:defRPr sz="2400">
          <a:solidFill>
            <a:schemeClr val="tx1"/>
          </a:solidFill>
          <a:latin typeface="+mn-lt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17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557338"/>
            <a:ext cx="8207375" cy="452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</p:txBody>
      </p:sp>
      <p:sp>
        <p:nvSpPr>
          <p:cNvPr id="8195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379413" y="77788"/>
            <a:ext cx="8437562" cy="903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hlink">
                <a:alpha val="50000"/>
              </a:scheme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pic>
        <p:nvPicPr>
          <p:cNvPr id="200708" name="Picture 36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6229350"/>
            <a:ext cx="91440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0964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21650" y="6480175"/>
            <a:ext cx="811213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2200">
                <a:solidFill>
                  <a:srgbClr val="FFFFFF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C06D4DF2-25BA-4E1F-8F30-695853B88B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57" r:id="rId1"/>
    <p:sldLayoutId id="2147486214" r:id="rId2"/>
    <p:sldLayoutId id="2147486215" r:id="rId3"/>
    <p:sldLayoutId id="2147486216" r:id="rId4"/>
    <p:sldLayoutId id="2147486217" r:id="rId5"/>
    <p:sldLayoutId id="2147486218" r:id="rId6"/>
    <p:sldLayoutId id="2147486219" r:id="rId7"/>
    <p:sldLayoutId id="2147486220" r:id="rId8"/>
    <p:sldLayoutId id="2147486221" r:id="rId9"/>
    <p:sldLayoutId id="2147486222" r:id="rId10"/>
    <p:sldLayoutId id="2147486223" r:id="rId11"/>
    <p:sldLayoutId id="2147486224" r:id="rId12"/>
  </p:sldLayoutIdLst>
  <p:transition>
    <p:wipe dir="r"/>
  </p:transition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rtl="0" eaLnBrk="0" fontAlgn="base" hangingPunct="0">
        <a:spcBef>
          <a:spcPct val="40000"/>
        </a:spcBef>
        <a:spcAft>
          <a:spcPct val="20000"/>
        </a:spcAft>
        <a:buBlip>
          <a:blip r:embed="rId16"/>
        </a:buBlip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spcBef>
          <a:spcPct val="0"/>
        </a:spcBef>
        <a:spcAft>
          <a:spcPct val="20000"/>
        </a:spcAft>
        <a:buBlip>
          <a:blip r:embed="rId17"/>
        </a:buBlip>
        <a:defRPr sz="2400">
          <a:solidFill>
            <a:schemeClr val="tx1"/>
          </a:solidFill>
          <a:latin typeface="+mn-lt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17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557338"/>
            <a:ext cx="8207375" cy="452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</p:txBody>
      </p:sp>
      <p:sp>
        <p:nvSpPr>
          <p:cNvPr id="8195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379413" y="77788"/>
            <a:ext cx="8437562" cy="903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hlink">
                <a:alpha val="50000"/>
              </a:scheme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pic>
        <p:nvPicPr>
          <p:cNvPr id="214020" name="Picture 36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6229350"/>
            <a:ext cx="91440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0964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21650" y="6480175"/>
            <a:ext cx="811213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2200">
                <a:solidFill>
                  <a:srgbClr val="FFFFFF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4AEABF56-01AF-4D28-997B-70AEA89843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58" r:id="rId1"/>
    <p:sldLayoutId id="2147486225" r:id="rId2"/>
    <p:sldLayoutId id="2147486226" r:id="rId3"/>
    <p:sldLayoutId id="2147486227" r:id="rId4"/>
    <p:sldLayoutId id="2147486228" r:id="rId5"/>
    <p:sldLayoutId id="2147486229" r:id="rId6"/>
    <p:sldLayoutId id="2147486230" r:id="rId7"/>
    <p:sldLayoutId id="2147486231" r:id="rId8"/>
    <p:sldLayoutId id="2147486232" r:id="rId9"/>
    <p:sldLayoutId id="2147486233" r:id="rId10"/>
    <p:sldLayoutId id="2147486234" r:id="rId11"/>
    <p:sldLayoutId id="2147486235" r:id="rId12"/>
  </p:sldLayoutIdLst>
  <p:transition>
    <p:wipe dir="r"/>
  </p:transition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rtl="0" eaLnBrk="0" fontAlgn="base" hangingPunct="0">
        <a:spcBef>
          <a:spcPct val="40000"/>
        </a:spcBef>
        <a:spcAft>
          <a:spcPct val="20000"/>
        </a:spcAft>
        <a:buBlip>
          <a:blip r:embed="rId16"/>
        </a:buBlip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spcBef>
          <a:spcPct val="0"/>
        </a:spcBef>
        <a:spcAft>
          <a:spcPct val="20000"/>
        </a:spcAft>
        <a:buBlip>
          <a:blip r:embed="rId17"/>
        </a:buBlip>
        <a:defRPr sz="2400">
          <a:solidFill>
            <a:schemeClr val="tx1"/>
          </a:solidFill>
          <a:latin typeface="+mn-lt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17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557338"/>
            <a:ext cx="8207375" cy="452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</p:txBody>
      </p:sp>
      <p:sp>
        <p:nvSpPr>
          <p:cNvPr id="8195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379413" y="77788"/>
            <a:ext cx="8437562" cy="903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hlink">
                <a:alpha val="50000"/>
              </a:scheme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pic>
        <p:nvPicPr>
          <p:cNvPr id="227332" name="Picture 36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6229350"/>
            <a:ext cx="91440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0964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21650" y="6480175"/>
            <a:ext cx="811213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2200">
                <a:solidFill>
                  <a:srgbClr val="FFFFFF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06927C96-EC63-4A64-A282-45F027120B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59" r:id="rId1"/>
    <p:sldLayoutId id="2147486236" r:id="rId2"/>
    <p:sldLayoutId id="2147486237" r:id="rId3"/>
    <p:sldLayoutId id="2147486238" r:id="rId4"/>
    <p:sldLayoutId id="2147486239" r:id="rId5"/>
    <p:sldLayoutId id="2147486240" r:id="rId6"/>
    <p:sldLayoutId id="2147486241" r:id="rId7"/>
    <p:sldLayoutId id="2147486242" r:id="rId8"/>
    <p:sldLayoutId id="2147486243" r:id="rId9"/>
    <p:sldLayoutId id="2147486244" r:id="rId10"/>
    <p:sldLayoutId id="2147486245" r:id="rId11"/>
    <p:sldLayoutId id="2147486246" r:id="rId12"/>
  </p:sldLayoutIdLst>
  <p:transition>
    <p:wipe dir="r"/>
  </p:transition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rtl="0" eaLnBrk="0" fontAlgn="base" hangingPunct="0">
        <a:spcBef>
          <a:spcPct val="40000"/>
        </a:spcBef>
        <a:spcAft>
          <a:spcPct val="20000"/>
        </a:spcAft>
        <a:buBlip>
          <a:blip r:embed="rId16"/>
        </a:buBlip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spcBef>
          <a:spcPct val="0"/>
        </a:spcBef>
        <a:spcAft>
          <a:spcPct val="20000"/>
        </a:spcAft>
        <a:buBlip>
          <a:blip r:embed="rId17"/>
        </a:buBlip>
        <a:defRPr sz="2400">
          <a:solidFill>
            <a:schemeClr val="tx1"/>
          </a:solidFill>
          <a:latin typeface="+mn-lt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17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32788" y="6448425"/>
            <a:ext cx="81121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2200">
                <a:solidFill>
                  <a:schemeClr val="hlin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00615896-04E1-4345-92CA-53907DFA65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3315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557338"/>
            <a:ext cx="8207375" cy="452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</p:txBody>
      </p:sp>
      <p:sp>
        <p:nvSpPr>
          <p:cNvPr id="2052" name="Oval 21"/>
          <p:cNvSpPr>
            <a:spLocks noChangeArrowheads="1"/>
          </p:cNvSpPr>
          <p:nvPr/>
        </p:nvSpPr>
        <p:spPr bwMode="auto">
          <a:xfrm>
            <a:off x="6640513" y="1022350"/>
            <a:ext cx="287337" cy="287338"/>
          </a:xfrm>
          <a:prstGeom prst="ellipse">
            <a:avLst/>
          </a:prstGeom>
          <a:solidFill>
            <a:srgbClr val="C1DCF1"/>
          </a:solidFill>
          <a:ln w="19050" algn="ctr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1800">
                <a:solidFill>
                  <a:schemeClr val="hlink"/>
                </a:solidFill>
              </a:rPr>
              <a:t>1</a:t>
            </a:r>
          </a:p>
        </p:txBody>
      </p:sp>
      <p:sp>
        <p:nvSpPr>
          <p:cNvPr id="2053" name="Oval 22"/>
          <p:cNvSpPr>
            <a:spLocks noChangeArrowheads="1"/>
          </p:cNvSpPr>
          <p:nvPr/>
        </p:nvSpPr>
        <p:spPr bwMode="auto">
          <a:xfrm>
            <a:off x="7027863" y="1022350"/>
            <a:ext cx="287337" cy="287338"/>
          </a:xfrm>
          <a:prstGeom prst="ellipse">
            <a:avLst/>
          </a:prstGeom>
          <a:solidFill>
            <a:schemeClr val="hlink"/>
          </a:solidFill>
          <a:ln w="19050" algn="ctr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18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054" name="Oval 23"/>
          <p:cNvSpPr>
            <a:spLocks noChangeArrowheads="1"/>
          </p:cNvSpPr>
          <p:nvPr/>
        </p:nvSpPr>
        <p:spPr bwMode="auto">
          <a:xfrm>
            <a:off x="7416800" y="1022350"/>
            <a:ext cx="287338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1800">
                <a:solidFill>
                  <a:schemeClr val="hlink"/>
                </a:solidFill>
              </a:rPr>
              <a:t>3</a:t>
            </a:r>
          </a:p>
        </p:txBody>
      </p:sp>
      <p:sp>
        <p:nvSpPr>
          <p:cNvPr id="2055" name="Oval 24"/>
          <p:cNvSpPr>
            <a:spLocks noChangeArrowheads="1"/>
          </p:cNvSpPr>
          <p:nvPr/>
        </p:nvSpPr>
        <p:spPr bwMode="auto">
          <a:xfrm>
            <a:off x="7805738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1800">
                <a:solidFill>
                  <a:schemeClr val="hlink"/>
                </a:solidFill>
              </a:rPr>
              <a:t>4</a:t>
            </a:r>
            <a:endParaRPr lang="ru-RU" sz="1800">
              <a:solidFill>
                <a:schemeClr val="hlink"/>
              </a:solidFill>
            </a:endParaRPr>
          </a:p>
        </p:txBody>
      </p:sp>
      <p:sp>
        <p:nvSpPr>
          <p:cNvPr id="2056" name="Oval 25"/>
          <p:cNvSpPr>
            <a:spLocks noChangeArrowheads="1"/>
          </p:cNvSpPr>
          <p:nvPr/>
        </p:nvSpPr>
        <p:spPr bwMode="auto">
          <a:xfrm>
            <a:off x="8194675" y="1022350"/>
            <a:ext cx="287338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1800">
                <a:solidFill>
                  <a:schemeClr val="hlink"/>
                </a:solidFill>
              </a:rPr>
              <a:t>5</a:t>
            </a:r>
            <a:endParaRPr lang="ru-RU" sz="1800">
              <a:solidFill>
                <a:schemeClr val="hlink"/>
              </a:solidFill>
            </a:endParaRPr>
          </a:p>
        </p:txBody>
      </p:sp>
      <p:sp>
        <p:nvSpPr>
          <p:cNvPr id="2057" name="Oval 27"/>
          <p:cNvSpPr>
            <a:spLocks noChangeArrowheads="1"/>
          </p:cNvSpPr>
          <p:nvPr/>
        </p:nvSpPr>
        <p:spPr bwMode="auto">
          <a:xfrm>
            <a:off x="8583613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1800">
                <a:solidFill>
                  <a:schemeClr val="hlink"/>
                </a:solidFill>
              </a:rPr>
              <a:t>6</a:t>
            </a:r>
            <a:endParaRPr lang="ru-RU" sz="1800">
              <a:solidFill>
                <a:schemeClr val="hlink"/>
              </a:solidFill>
            </a:endParaRPr>
          </a:p>
        </p:txBody>
      </p:sp>
      <p:sp>
        <p:nvSpPr>
          <p:cNvPr id="2058" name="Rectangle 28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77788"/>
            <a:ext cx="8207375" cy="903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hlink">
                <a:alpha val="50000"/>
              </a:scheme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2059" name="Text Box 30">
            <a:hlinkClick r:id="rId14"/>
          </p:cNvPr>
          <p:cNvSpPr txBox="1">
            <a:spLocks noChangeArrowheads="1"/>
          </p:cNvSpPr>
          <p:nvPr/>
        </p:nvSpPr>
        <p:spPr bwMode="auto">
          <a:xfrm>
            <a:off x="468313" y="6529388"/>
            <a:ext cx="1390650" cy="212725"/>
          </a:xfrm>
          <a:prstGeom prst="rect">
            <a:avLst/>
          </a:prstGeom>
          <a:solidFill>
            <a:srgbClr val="FFFFFF">
              <a:alpha val="1176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>
                <a:solidFill>
                  <a:schemeClr val="hlink"/>
                </a:solidFill>
              </a:rPr>
              <a:t>www.rosatom.ru</a:t>
            </a:r>
            <a:endParaRPr lang="ru-RU">
              <a:solidFill>
                <a:schemeClr val="hlin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47" r:id="rId1"/>
    <p:sldLayoutId id="2147486056" r:id="rId2"/>
    <p:sldLayoutId id="2147486057" r:id="rId3"/>
    <p:sldLayoutId id="2147486058" r:id="rId4"/>
    <p:sldLayoutId id="2147486059" r:id="rId5"/>
    <p:sldLayoutId id="2147486060" r:id="rId6"/>
    <p:sldLayoutId id="2147486061" r:id="rId7"/>
    <p:sldLayoutId id="2147486062" r:id="rId8"/>
    <p:sldLayoutId id="2147486063" r:id="rId9"/>
    <p:sldLayoutId id="2147486064" r:id="rId10"/>
    <p:sldLayoutId id="2147486065" r:id="rId11"/>
  </p:sldLayoutIdLst>
  <p:transition>
    <p:wipe dir="r"/>
  </p:transition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rtl="0" eaLnBrk="0" fontAlgn="base" hangingPunct="0">
        <a:spcBef>
          <a:spcPct val="40000"/>
        </a:spcBef>
        <a:spcAft>
          <a:spcPct val="20000"/>
        </a:spcAft>
        <a:buBlip>
          <a:blip r:embed="rId15"/>
        </a:buBlip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spcBef>
          <a:spcPct val="0"/>
        </a:spcBef>
        <a:spcAft>
          <a:spcPct val="20000"/>
        </a:spcAft>
        <a:buBlip>
          <a:blip r:embed="rId16"/>
        </a:buBlip>
        <a:defRPr sz="2400">
          <a:solidFill>
            <a:schemeClr val="tx1"/>
          </a:solidFill>
          <a:latin typeface="+mn-lt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16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557338"/>
            <a:ext cx="8207375" cy="452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</p:txBody>
      </p:sp>
      <p:sp>
        <p:nvSpPr>
          <p:cNvPr id="8195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379413" y="77788"/>
            <a:ext cx="8437562" cy="903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hlink">
                <a:alpha val="50000"/>
              </a:scheme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pic>
        <p:nvPicPr>
          <p:cNvPr id="240644" name="Picture 36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6229350"/>
            <a:ext cx="91440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0964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21650" y="6480175"/>
            <a:ext cx="811213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2200">
                <a:solidFill>
                  <a:srgbClr val="FFFFFF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01DC50FD-CCCD-4157-B79E-D0ED00D123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60" r:id="rId1"/>
    <p:sldLayoutId id="2147486247" r:id="rId2"/>
    <p:sldLayoutId id="2147486248" r:id="rId3"/>
    <p:sldLayoutId id="2147486249" r:id="rId4"/>
    <p:sldLayoutId id="2147486250" r:id="rId5"/>
    <p:sldLayoutId id="2147486251" r:id="rId6"/>
    <p:sldLayoutId id="2147486252" r:id="rId7"/>
    <p:sldLayoutId id="2147486253" r:id="rId8"/>
    <p:sldLayoutId id="2147486254" r:id="rId9"/>
    <p:sldLayoutId id="2147486255" r:id="rId10"/>
    <p:sldLayoutId id="2147486256" r:id="rId11"/>
    <p:sldLayoutId id="2147486257" r:id="rId12"/>
  </p:sldLayoutIdLst>
  <p:transition>
    <p:wipe dir="r"/>
  </p:transition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rtl="0" eaLnBrk="0" fontAlgn="base" hangingPunct="0">
        <a:spcBef>
          <a:spcPct val="40000"/>
        </a:spcBef>
        <a:spcAft>
          <a:spcPct val="20000"/>
        </a:spcAft>
        <a:buBlip>
          <a:blip r:embed="rId16"/>
        </a:buBlip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spcBef>
          <a:spcPct val="0"/>
        </a:spcBef>
        <a:spcAft>
          <a:spcPct val="20000"/>
        </a:spcAft>
        <a:buBlip>
          <a:blip r:embed="rId17"/>
        </a:buBlip>
        <a:defRPr sz="2400">
          <a:solidFill>
            <a:schemeClr val="tx1"/>
          </a:solidFill>
          <a:latin typeface="+mn-lt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17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557338"/>
            <a:ext cx="8207375" cy="452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</p:txBody>
      </p:sp>
      <p:sp>
        <p:nvSpPr>
          <p:cNvPr id="8195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379413" y="77788"/>
            <a:ext cx="8437562" cy="903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hlink">
                <a:alpha val="50000"/>
              </a:scheme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pic>
        <p:nvPicPr>
          <p:cNvPr id="253956" name="Picture 36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6229350"/>
            <a:ext cx="91440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0964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21650" y="6480175"/>
            <a:ext cx="811213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2200">
                <a:solidFill>
                  <a:srgbClr val="FFFFFF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296A77C6-D2FD-4463-9CE1-C5D8E53871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61" r:id="rId1"/>
    <p:sldLayoutId id="2147486258" r:id="rId2"/>
    <p:sldLayoutId id="2147486259" r:id="rId3"/>
    <p:sldLayoutId id="2147486260" r:id="rId4"/>
    <p:sldLayoutId id="2147486261" r:id="rId5"/>
    <p:sldLayoutId id="2147486262" r:id="rId6"/>
    <p:sldLayoutId id="2147486263" r:id="rId7"/>
    <p:sldLayoutId id="2147486264" r:id="rId8"/>
    <p:sldLayoutId id="2147486265" r:id="rId9"/>
    <p:sldLayoutId id="2147486266" r:id="rId10"/>
    <p:sldLayoutId id="2147486267" r:id="rId11"/>
    <p:sldLayoutId id="2147486268" r:id="rId12"/>
  </p:sldLayoutIdLst>
  <p:transition>
    <p:wipe dir="r"/>
  </p:transition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rtl="0" eaLnBrk="0" fontAlgn="base" hangingPunct="0">
        <a:spcBef>
          <a:spcPct val="40000"/>
        </a:spcBef>
        <a:spcAft>
          <a:spcPct val="20000"/>
        </a:spcAft>
        <a:buBlip>
          <a:blip r:embed="rId16"/>
        </a:buBlip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spcBef>
          <a:spcPct val="0"/>
        </a:spcBef>
        <a:spcAft>
          <a:spcPct val="20000"/>
        </a:spcAft>
        <a:buBlip>
          <a:blip r:embed="rId17"/>
        </a:buBlip>
        <a:defRPr sz="2400">
          <a:solidFill>
            <a:schemeClr val="tx1"/>
          </a:solidFill>
          <a:latin typeface="+mn-lt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17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90538"/>
            <a:ext cx="82296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267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E02D6DC-2598-4253-A888-13DAF44B472F}" type="datetime1">
              <a:rPr lang="ru-RU"/>
              <a:pPr>
                <a:defRPr/>
              </a:pPr>
              <a:t>19.10.2017</a:t>
            </a:fld>
            <a:endParaRPr lang="ru-RU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77050" y="6569075"/>
            <a:ext cx="11255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2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9BD9DED-C1F3-4A37-963F-B7F43B6573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69" r:id="rId1"/>
    <p:sldLayoutId id="2147486270" r:id="rId2"/>
    <p:sldLayoutId id="2147486271" r:id="rId3"/>
    <p:sldLayoutId id="2147486272" r:id="rId4"/>
    <p:sldLayoutId id="2147486273" r:id="rId5"/>
    <p:sldLayoutId id="2147486274" r:id="rId6"/>
    <p:sldLayoutId id="2147486275" r:id="rId7"/>
    <p:sldLayoutId id="2147486276" r:id="rId8"/>
    <p:sldLayoutId id="2147486277" r:id="rId9"/>
    <p:sldLayoutId id="2147486278" r:id="rId10"/>
    <p:sldLayoutId id="2147486279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557338"/>
            <a:ext cx="8207375" cy="452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</p:txBody>
      </p:sp>
      <p:sp>
        <p:nvSpPr>
          <p:cNvPr id="8195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379413" y="77788"/>
            <a:ext cx="8437562" cy="903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hlink">
                <a:alpha val="50000"/>
              </a:scheme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pic>
        <p:nvPicPr>
          <p:cNvPr id="279556" name="Picture 36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6229350"/>
            <a:ext cx="91440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0964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21650" y="6480175"/>
            <a:ext cx="811213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2200">
                <a:solidFill>
                  <a:srgbClr val="FFFFFF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07D6745B-73F1-4303-ADB1-59104E6EE4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62" r:id="rId1"/>
    <p:sldLayoutId id="2147486280" r:id="rId2"/>
    <p:sldLayoutId id="2147486281" r:id="rId3"/>
    <p:sldLayoutId id="2147486282" r:id="rId4"/>
    <p:sldLayoutId id="2147486283" r:id="rId5"/>
    <p:sldLayoutId id="2147486284" r:id="rId6"/>
    <p:sldLayoutId id="2147486285" r:id="rId7"/>
    <p:sldLayoutId id="2147486286" r:id="rId8"/>
    <p:sldLayoutId id="2147486287" r:id="rId9"/>
    <p:sldLayoutId id="2147486288" r:id="rId10"/>
    <p:sldLayoutId id="2147486289" r:id="rId11"/>
    <p:sldLayoutId id="2147486290" r:id="rId12"/>
  </p:sldLayoutIdLst>
  <p:transition>
    <p:wipe dir="r"/>
  </p:transition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rtl="0" eaLnBrk="0" fontAlgn="base" hangingPunct="0">
        <a:spcBef>
          <a:spcPct val="40000"/>
        </a:spcBef>
        <a:spcAft>
          <a:spcPct val="20000"/>
        </a:spcAft>
        <a:buBlip>
          <a:blip r:embed="rId16"/>
        </a:buBlip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spcBef>
          <a:spcPct val="0"/>
        </a:spcBef>
        <a:spcAft>
          <a:spcPct val="20000"/>
        </a:spcAft>
        <a:buBlip>
          <a:blip r:embed="rId17"/>
        </a:buBlip>
        <a:defRPr sz="2400">
          <a:solidFill>
            <a:schemeClr val="tx1"/>
          </a:solidFill>
          <a:latin typeface="+mn-lt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17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557338"/>
            <a:ext cx="8207375" cy="452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</p:txBody>
      </p:sp>
      <p:sp>
        <p:nvSpPr>
          <p:cNvPr id="8195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379413" y="77788"/>
            <a:ext cx="8437562" cy="903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hlink">
                <a:alpha val="50000"/>
              </a:scheme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pic>
        <p:nvPicPr>
          <p:cNvPr id="292868" name="Picture 36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6229350"/>
            <a:ext cx="91440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0964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21650" y="6480175"/>
            <a:ext cx="811213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2200">
                <a:solidFill>
                  <a:srgbClr val="FFFFFF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92E26D7E-FD19-4193-896A-7F4E3AE8C0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63" r:id="rId1"/>
    <p:sldLayoutId id="2147486291" r:id="rId2"/>
    <p:sldLayoutId id="2147486292" r:id="rId3"/>
    <p:sldLayoutId id="2147486293" r:id="rId4"/>
    <p:sldLayoutId id="2147486294" r:id="rId5"/>
    <p:sldLayoutId id="2147486295" r:id="rId6"/>
    <p:sldLayoutId id="2147486296" r:id="rId7"/>
    <p:sldLayoutId id="2147486297" r:id="rId8"/>
    <p:sldLayoutId id="2147486298" r:id="rId9"/>
    <p:sldLayoutId id="2147486299" r:id="rId10"/>
    <p:sldLayoutId id="2147486300" r:id="rId11"/>
    <p:sldLayoutId id="2147486301" r:id="rId12"/>
  </p:sldLayoutIdLst>
  <p:transition>
    <p:wipe dir="r"/>
  </p:transition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rtl="0" eaLnBrk="0" fontAlgn="base" hangingPunct="0">
        <a:spcBef>
          <a:spcPct val="40000"/>
        </a:spcBef>
        <a:spcAft>
          <a:spcPct val="20000"/>
        </a:spcAft>
        <a:buBlip>
          <a:blip r:embed="rId16"/>
        </a:buBlip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spcBef>
          <a:spcPct val="0"/>
        </a:spcBef>
        <a:spcAft>
          <a:spcPct val="20000"/>
        </a:spcAft>
        <a:buBlip>
          <a:blip r:embed="rId17"/>
        </a:buBlip>
        <a:defRPr sz="2400">
          <a:solidFill>
            <a:schemeClr val="tx1"/>
          </a:solidFill>
          <a:latin typeface="+mn-lt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17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90538"/>
            <a:ext cx="82296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306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D209B526-4C57-453B-9414-5B9F3B74DFA1}" type="datetime1">
              <a:rPr lang="ru-RU"/>
              <a:pPr>
                <a:defRPr/>
              </a:pPr>
              <a:t>19.10.2017</a:t>
            </a:fld>
            <a:endParaRPr lang="ru-RU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77050" y="6569075"/>
            <a:ext cx="11255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2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9207A1C-69C6-4DAE-B8B9-4AE19C47AC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02" r:id="rId1"/>
    <p:sldLayoutId id="2147486303" r:id="rId2"/>
    <p:sldLayoutId id="2147486304" r:id="rId3"/>
    <p:sldLayoutId id="2147486305" r:id="rId4"/>
    <p:sldLayoutId id="2147486306" r:id="rId5"/>
    <p:sldLayoutId id="2147486307" r:id="rId6"/>
    <p:sldLayoutId id="2147486308" r:id="rId7"/>
    <p:sldLayoutId id="2147486309" r:id="rId8"/>
    <p:sldLayoutId id="2147486310" r:id="rId9"/>
    <p:sldLayoutId id="2147486311" r:id="rId10"/>
    <p:sldLayoutId id="2147486312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557338"/>
            <a:ext cx="8207375" cy="452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</p:txBody>
      </p:sp>
      <p:sp>
        <p:nvSpPr>
          <p:cNvPr id="8195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379413" y="77788"/>
            <a:ext cx="8437562" cy="903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hlink">
                <a:alpha val="50000"/>
              </a:scheme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pic>
        <p:nvPicPr>
          <p:cNvPr id="318468" name="Picture 36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6229350"/>
            <a:ext cx="91440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0964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21650" y="6480175"/>
            <a:ext cx="811213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2200">
                <a:solidFill>
                  <a:srgbClr val="FFFFFF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9C9246C7-C210-45CF-B9B6-AB4BA36EFF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64" r:id="rId1"/>
    <p:sldLayoutId id="2147486313" r:id="rId2"/>
    <p:sldLayoutId id="2147486314" r:id="rId3"/>
    <p:sldLayoutId id="2147486315" r:id="rId4"/>
    <p:sldLayoutId id="2147486316" r:id="rId5"/>
    <p:sldLayoutId id="2147486317" r:id="rId6"/>
    <p:sldLayoutId id="2147486318" r:id="rId7"/>
    <p:sldLayoutId id="2147486319" r:id="rId8"/>
    <p:sldLayoutId id="2147486320" r:id="rId9"/>
    <p:sldLayoutId id="2147486321" r:id="rId10"/>
    <p:sldLayoutId id="2147486322" r:id="rId11"/>
    <p:sldLayoutId id="2147486323" r:id="rId12"/>
  </p:sldLayoutIdLst>
  <p:transition>
    <p:wipe dir="r"/>
  </p:transition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rtl="0" eaLnBrk="0" fontAlgn="base" hangingPunct="0">
        <a:spcBef>
          <a:spcPct val="40000"/>
        </a:spcBef>
        <a:spcAft>
          <a:spcPct val="20000"/>
        </a:spcAft>
        <a:buBlip>
          <a:blip r:embed="rId16"/>
        </a:buBlip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spcBef>
          <a:spcPct val="0"/>
        </a:spcBef>
        <a:spcAft>
          <a:spcPct val="20000"/>
        </a:spcAft>
        <a:buBlip>
          <a:blip r:embed="rId17"/>
        </a:buBlip>
        <a:defRPr sz="2400">
          <a:solidFill>
            <a:schemeClr val="tx1"/>
          </a:solidFill>
          <a:latin typeface="+mn-lt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17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557338"/>
            <a:ext cx="8207375" cy="452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</p:txBody>
      </p:sp>
      <p:sp>
        <p:nvSpPr>
          <p:cNvPr id="8195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379413" y="77788"/>
            <a:ext cx="8437562" cy="903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hlink">
                <a:alpha val="50000"/>
              </a:scheme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pic>
        <p:nvPicPr>
          <p:cNvPr id="331780" name="Picture 36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6229350"/>
            <a:ext cx="91440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0964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21650" y="6480175"/>
            <a:ext cx="811213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2200">
                <a:solidFill>
                  <a:srgbClr val="FFFFFF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4087BAB3-FC9B-43A6-BE1B-27F36A2AC0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65" r:id="rId1"/>
    <p:sldLayoutId id="2147486324" r:id="rId2"/>
    <p:sldLayoutId id="2147486325" r:id="rId3"/>
    <p:sldLayoutId id="2147486326" r:id="rId4"/>
    <p:sldLayoutId id="2147486327" r:id="rId5"/>
    <p:sldLayoutId id="2147486328" r:id="rId6"/>
    <p:sldLayoutId id="2147486329" r:id="rId7"/>
    <p:sldLayoutId id="2147486330" r:id="rId8"/>
    <p:sldLayoutId id="2147486331" r:id="rId9"/>
    <p:sldLayoutId id="2147486332" r:id="rId10"/>
    <p:sldLayoutId id="2147486333" r:id="rId11"/>
    <p:sldLayoutId id="2147486334" r:id="rId12"/>
  </p:sldLayoutIdLst>
  <p:transition>
    <p:wipe dir="r"/>
  </p:transition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rtl="0" eaLnBrk="0" fontAlgn="base" hangingPunct="0">
        <a:spcBef>
          <a:spcPct val="40000"/>
        </a:spcBef>
        <a:spcAft>
          <a:spcPct val="20000"/>
        </a:spcAft>
        <a:buBlip>
          <a:blip r:embed="rId16"/>
        </a:buBlip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spcBef>
          <a:spcPct val="0"/>
        </a:spcBef>
        <a:spcAft>
          <a:spcPct val="20000"/>
        </a:spcAft>
        <a:buBlip>
          <a:blip r:embed="rId17"/>
        </a:buBlip>
        <a:defRPr sz="2400">
          <a:solidFill>
            <a:schemeClr val="tx1"/>
          </a:solidFill>
          <a:latin typeface="+mn-lt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17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557338"/>
            <a:ext cx="8207375" cy="452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</p:txBody>
      </p:sp>
      <p:sp>
        <p:nvSpPr>
          <p:cNvPr id="8195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379413" y="77788"/>
            <a:ext cx="8437562" cy="903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hlink">
                <a:alpha val="50000"/>
              </a:scheme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pic>
        <p:nvPicPr>
          <p:cNvPr id="345092" name="Picture 36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6229350"/>
            <a:ext cx="91440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0964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21650" y="6480175"/>
            <a:ext cx="811213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2200">
                <a:solidFill>
                  <a:srgbClr val="FFFFFF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B443D35-BF1E-457F-8F2C-09B10E65BB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66" r:id="rId1"/>
    <p:sldLayoutId id="2147486335" r:id="rId2"/>
    <p:sldLayoutId id="2147486336" r:id="rId3"/>
    <p:sldLayoutId id="2147486337" r:id="rId4"/>
    <p:sldLayoutId id="2147486338" r:id="rId5"/>
    <p:sldLayoutId id="2147486339" r:id="rId6"/>
    <p:sldLayoutId id="2147486340" r:id="rId7"/>
    <p:sldLayoutId id="2147486341" r:id="rId8"/>
    <p:sldLayoutId id="2147486342" r:id="rId9"/>
    <p:sldLayoutId id="2147486343" r:id="rId10"/>
    <p:sldLayoutId id="2147486344" r:id="rId11"/>
    <p:sldLayoutId id="2147486345" r:id="rId12"/>
  </p:sldLayoutIdLst>
  <p:transition>
    <p:wipe dir="r"/>
  </p:transition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rtl="0" eaLnBrk="0" fontAlgn="base" hangingPunct="0">
        <a:spcBef>
          <a:spcPct val="40000"/>
        </a:spcBef>
        <a:spcAft>
          <a:spcPct val="20000"/>
        </a:spcAft>
        <a:buBlip>
          <a:blip r:embed="rId16"/>
        </a:buBlip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spcBef>
          <a:spcPct val="0"/>
        </a:spcBef>
        <a:spcAft>
          <a:spcPct val="20000"/>
        </a:spcAft>
        <a:buBlip>
          <a:blip r:embed="rId17"/>
        </a:buBlip>
        <a:defRPr sz="2400">
          <a:solidFill>
            <a:schemeClr val="tx1"/>
          </a:solidFill>
          <a:latin typeface="+mn-lt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17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90538"/>
            <a:ext cx="82296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4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D6E3A7AE-74CE-422E-8089-3585E6ED5CE0}" type="datetime1">
              <a:rPr lang="ru-RU">
                <a:solidFill>
                  <a:srgbClr val="000000"/>
                </a:solidFill>
              </a:rPr>
              <a:pPr>
                <a:defRPr/>
              </a:pPr>
              <a:t>19.10.2017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77050" y="6569075"/>
            <a:ext cx="11255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DEF08362-DDAD-49D4-9F04-51EED11E5AD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68" r:id="rId1"/>
    <p:sldLayoutId id="2147486369" r:id="rId2"/>
    <p:sldLayoutId id="2147486370" r:id="rId3"/>
    <p:sldLayoutId id="2147486371" r:id="rId4"/>
    <p:sldLayoutId id="2147486372" r:id="rId5"/>
    <p:sldLayoutId id="2147486373" r:id="rId6"/>
    <p:sldLayoutId id="2147486374" r:id="rId7"/>
    <p:sldLayoutId id="2147486375" r:id="rId8"/>
    <p:sldLayoutId id="2147486376" r:id="rId9"/>
    <p:sldLayoutId id="2147486377" r:id="rId10"/>
    <p:sldLayoutId id="2147486378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32788" y="6448425"/>
            <a:ext cx="81121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2200">
                <a:solidFill>
                  <a:schemeClr val="hlin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595A7D05-7032-444D-874A-2357FBCF13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25603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557338"/>
            <a:ext cx="8207375" cy="452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</p:txBody>
      </p:sp>
      <p:sp>
        <p:nvSpPr>
          <p:cNvPr id="3076" name="Oval 21"/>
          <p:cNvSpPr>
            <a:spLocks noChangeArrowheads="1"/>
          </p:cNvSpPr>
          <p:nvPr/>
        </p:nvSpPr>
        <p:spPr bwMode="auto">
          <a:xfrm>
            <a:off x="6640513" y="1022350"/>
            <a:ext cx="287337" cy="287338"/>
          </a:xfrm>
          <a:prstGeom prst="ellipse">
            <a:avLst/>
          </a:prstGeom>
          <a:solidFill>
            <a:srgbClr val="C1DCF1"/>
          </a:solidFill>
          <a:ln w="19050" algn="ctr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1800">
                <a:solidFill>
                  <a:schemeClr val="hlink"/>
                </a:solidFill>
              </a:rPr>
              <a:t>1</a:t>
            </a:r>
          </a:p>
        </p:txBody>
      </p:sp>
      <p:sp>
        <p:nvSpPr>
          <p:cNvPr id="3077" name="Oval 22"/>
          <p:cNvSpPr>
            <a:spLocks noChangeArrowheads="1"/>
          </p:cNvSpPr>
          <p:nvPr/>
        </p:nvSpPr>
        <p:spPr bwMode="auto">
          <a:xfrm>
            <a:off x="7027863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3078" name="Oval 23"/>
          <p:cNvSpPr>
            <a:spLocks noChangeArrowheads="1"/>
          </p:cNvSpPr>
          <p:nvPr/>
        </p:nvSpPr>
        <p:spPr bwMode="auto">
          <a:xfrm>
            <a:off x="7416800" y="1022350"/>
            <a:ext cx="287338" cy="287338"/>
          </a:xfrm>
          <a:prstGeom prst="ellipse">
            <a:avLst/>
          </a:prstGeom>
          <a:solidFill>
            <a:schemeClr val="hlink"/>
          </a:solidFill>
          <a:ln w="19050" algn="ctr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180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079" name="Oval 24"/>
          <p:cNvSpPr>
            <a:spLocks noChangeArrowheads="1"/>
          </p:cNvSpPr>
          <p:nvPr/>
        </p:nvSpPr>
        <p:spPr bwMode="auto">
          <a:xfrm>
            <a:off x="7805738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1800">
                <a:solidFill>
                  <a:schemeClr val="hlink"/>
                </a:solidFill>
              </a:rPr>
              <a:t>4</a:t>
            </a:r>
            <a:endParaRPr lang="ru-RU" sz="1800">
              <a:solidFill>
                <a:schemeClr val="hlink"/>
              </a:solidFill>
            </a:endParaRPr>
          </a:p>
        </p:txBody>
      </p:sp>
      <p:sp>
        <p:nvSpPr>
          <p:cNvPr id="3080" name="Oval 25"/>
          <p:cNvSpPr>
            <a:spLocks noChangeArrowheads="1"/>
          </p:cNvSpPr>
          <p:nvPr/>
        </p:nvSpPr>
        <p:spPr bwMode="auto">
          <a:xfrm>
            <a:off x="8194675" y="1022350"/>
            <a:ext cx="287338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1800">
                <a:solidFill>
                  <a:schemeClr val="hlink"/>
                </a:solidFill>
              </a:rPr>
              <a:t>5</a:t>
            </a:r>
            <a:endParaRPr lang="ru-RU" sz="1800">
              <a:solidFill>
                <a:schemeClr val="hlink"/>
              </a:solidFill>
            </a:endParaRPr>
          </a:p>
        </p:txBody>
      </p:sp>
      <p:sp>
        <p:nvSpPr>
          <p:cNvPr id="3081" name="Oval 27"/>
          <p:cNvSpPr>
            <a:spLocks noChangeArrowheads="1"/>
          </p:cNvSpPr>
          <p:nvPr/>
        </p:nvSpPr>
        <p:spPr bwMode="auto">
          <a:xfrm>
            <a:off x="8583613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1800">
                <a:solidFill>
                  <a:schemeClr val="hlink"/>
                </a:solidFill>
              </a:rPr>
              <a:t>6</a:t>
            </a:r>
            <a:endParaRPr lang="ru-RU" sz="1800">
              <a:solidFill>
                <a:schemeClr val="hlink"/>
              </a:solidFill>
            </a:endParaRPr>
          </a:p>
        </p:txBody>
      </p:sp>
      <p:sp>
        <p:nvSpPr>
          <p:cNvPr id="3082" name="Rectangle 28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77788"/>
            <a:ext cx="8207375" cy="903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hlink">
                <a:alpha val="50000"/>
              </a:scheme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083" name="Text Box 29">
            <a:hlinkClick r:id="rId14"/>
          </p:cNvPr>
          <p:cNvSpPr txBox="1">
            <a:spLocks noChangeArrowheads="1"/>
          </p:cNvSpPr>
          <p:nvPr/>
        </p:nvSpPr>
        <p:spPr bwMode="auto">
          <a:xfrm>
            <a:off x="468313" y="6529388"/>
            <a:ext cx="1390650" cy="212725"/>
          </a:xfrm>
          <a:prstGeom prst="rect">
            <a:avLst/>
          </a:prstGeom>
          <a:solidFill>
            <a:srgbClr val="FFFFFF">
              <a:alpha val="1176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>
                <a:solidFill>
                  <a:schemeClr val="hlink"/>
                </a:solidFill>
              </a:rPr>
              <a:t>www.rosatom.ru</a:t>
            </a:r>
            <a:endParaRPr lang="ru-RU">
              <a:solidFill>
                <a:schemeClr val="hlin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48" r:id="rId1"/>
    <p:sldLayoutId id="2147486066" r:id="rId2"/>
    <p:sldLayoutId id="2147486067" r:id="rId3"/>
    <p:sldLayoutId id="2147486068" r:id="rId4"/>
    <p:sldLayoutId id="2147486069" r:id="rId5"/>
    <p:sldLayoutId id="2147486070" r:id="rId6"/>
    <p:sldLayoutId id="2147486071" r:id="rId7"/>
    <p:sldLayoutId id="2147486072" r:id="rId8"/>
    <p:sldLayoutId id="2147486073" r:id="rId9"/>
    <p:sldLayoutId id="2147486074" r:id="rId10"/>
    <p:sldLayoutId id="2147486075" r:id="rId11"/>
  </p:sldLayoutIdLst>
  <p:transition>
    <p:wipe dir="r"/>
  </p:transition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rtl="0" eaLnBrk="0" fontAlgn="base" hangingPunct="0">
        <a:spcBef>
          <a:spcPct val="40000"/>
        </a:spcBef>
        <a:spcAft>
          <a:spcPct val="20000"/>
        </a:spcAft>
        <a:buBlip>
          <a:blip r:embed="rId15"/>
        </a:buBlip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spcBef>
          <a:spcPct val="0"/>
        </a:spcBef>
        <a:spcAft>
          <a:spcPct val="20000"/>
        </a:spcAft>
        <a:buBlip>
          <a:blip r:embed="rId16"/>
        </a:buBlip>
        <a:defRPr sz="2400">
          <a:solidFill>
            <a:schemeClr val="tx1"/>
          </a:solidFill>
          <a:latin typeface="+mn-lt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16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90538"/>
            <a:ext cx="82296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4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C8ACF443-43D3-4146-B1D8-6CF8C20623AB}" type="datetime1">
              <a:rPr lang="ru-RU">
                <a:solidFill>
                  <a:srgbClr val="000000"/>
                </a:solidFill>
              </a:rPr>
              <a:pPr>
                <a:defRPr/>
              </a:pPr>
              <a:t>19.10.2017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77050" y="6569075"/>
            <a:ext cx="11255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F9FCD47-D966-49DF-BF36-7A1DB1053CB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403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80" r:id="rId1"/>
    <p:sldLayoutId id="2147486381" r:id="rId2"/>
    <p:sldLayoutId id="2147486382" r:id="rId3"/>
    <p:sldLayoutId id="2147486383" r:id="rId4"/>
    <p:sldLayoutId id="2147486384" r:id="rId5"/>
    <p:sldLayoutId id="2147486385" r:id="rId6"/>
    <p:sldLayoutId id="2147486386" r:id="rId7"/>
    <p:sldLayoutId id="2147486387" r:id="rId8"/>
    <p:sldLayoutId id="2147486388" r:id="rId9"/>
    <p:sldLayoutId id="2147486389" r:id="rId10"/>
    <p:sldLayoutId id="2147486390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557338"/>
            <a:ext cx="8207375" cy="452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</p:txBody>
      </p:sp>
      <p:sp>
        <p:nvSpPr>
          <p:cNvPr id="8195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379413" y="77788"/>
            <a:ext cx="8437562" cy="903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hlink">
                <a:alpha val="50000"/>
              </a:scheme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pic>
        <p:nvPicPr>
          <p:cNvPr id="87044" name="Picture 36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6229350"/>
            <a:ext cx="91440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0964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21650" y="6480175"/>
            <a:ext cx="811213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2200">
                <a:solidFill>
                  <a:schemeClr val="bg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697CE81-9073-4E2A-ADF1-C5019340075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92" r:id="rId1"/>
    <p:sldLayoutId id="2147486393" r:id="rId2"/>
    <p:sldLayoutId id="2147486394" r:id="rId3"/>
    <p:sldLayoutId id="2147486395" r:id="rId4"/>
    <p:sldLayoutId id="2147486396" r:id="rId5"/>
    <p:sldLayoutId id="2147486397" r:id="rId6"/>
    <p:sldLayoutId id="2147486398" r:id="rId7"/>
    <p:sldLayoutId id="2147486399" r:id="rId8"/>
    <p:sldLayoutId id="2147486400" r:id="rId9"/>
    <p:sldLayoutId id="2147486401" r:id="rId10"/>
    <p:sldLayoutId id="2147486402" r:id="rId11"/>
    <p:sldLayoutId id="2147486403" r:id="rId12"/>
  </p:sldLayoutIdLst>
  <p:transition>
    <p:wipe dir="r"/>
  </p:transition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rtl="0" eaLnBrk="0" fontAlgn="base" hangingPunct="0">
        <a:spcBef>
          <a:spcPct val="40000"/>
        </a:spcBef>
        <a:spcAft>
          <a:spcPct val="20000"/>
        </a:spcAft>
        <a:buBlip>
          <a:blip r:embed="rId16"/>
        </a:buBlip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spcBef>
          <a:spcPct val="0"/>
        </a:spcBef>
        <a:spcAft>
          <a:spcPct val="20000"/>
        </a:spcAft>
        <a:buBlip>
          <a:blip r:embed="rId17"/>
        </a:buBlip>
        <a:defRPr sz="2400">
          <a:solidFill>
            <a:schemeClr val="tx1"/>
          </a:solidFill>
          <a:latin typeface="+mn-lt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17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557338"/>
            <a:ext cx="8207375" cy="452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</p:txBody>
      </p:sp>
      <p:sp>
        <p:nvSpPr>
          <p:cNvPr id="8195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379413" y="77788"/>
            <a:ext cx="8437562" cy="903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hlink">
                <a:alpha val="50000"/>
              </a:scheme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pic>
        <p:nvPicPr>
          <p:cNvPr id="87044" name="Picture 36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6229350"/>
            <a:ext cx="91440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0964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21650" y="6480175"/>
            <a:ext cx="811213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2200">
                <a:solidFill>
                  <a:schemeClr val="bg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697CE81-9073-4E2A-ADF1-C5019340075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05" r:id="rId1"/>
    <p:sldLayoutId id="2147486406" r:id="rId2"/>
    <p:sldLayoutId id="2147486407" r:id="rId3"/>
    <p:sldLayoutId id="2147486408" r:id="rId4"/>
    <p:sldLayoutId id="2147486409" r:id="rId5"/>
    <p:sldLayoutId id="2147486410" r:id="rId6"/>
    <p:sldLayoutId id="2147486411" r:id="rId7"/>
    <p:sldLayoutId id="2147486412" r:id="rId8"/>
    <p:sldLayoutId id="2147486413" r:id="rId9"/>
    <p:sldLayoutId id="2147486414" r:id="rId10"/>
    <p:sldLayoutId id="2147486415" r:id="rId11"/>
    <p:sldLayoutId id="2147486416" r:id="rId12"/>
  </p:sldLayoutIdLst>
  <p:transition>
    <p:wipe dir="r"/>
  </p:transition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rtl="0" eaLnBrk="0" fontAlgn="base" hangingPunct="0">
        <a:spcBef>
          <a:spcPct val="40000"/>
        </a:spcBef>
        <a:spcAft>
          <a:spcPct val="20000"/>
        </a:spcAft>
        <a:buBlip>
          <a:blip r:embed="rId16"/>
        </a:buBlip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spcBef>
          <a:spcPct val="0"/>
        </a:spcBef>
        <a:spcAft>
          <a:spcPct val="20000"/>
        </a:spcAft>
        <a:buBlip>
          <a:blip r:embed="rId17"/>
        </a:buBlip>
        <a:defRPr sz="2400">
          <a:solidFill>
            <a:schemeClr val="tx1"/>
          </a:solidFill>
          <a:latin typeface="+mn-lt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17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557338"/>
            <a:ext cx="8207375" cy="452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32788" y="6448425"/>
            <a:ext cx="81121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chemeClr val="hlin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8EC6AE1-2316-4FBC-96DC-463EA19943D5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77788"/>
            <a:ext cx="8207375" cy="903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hlink">
                <a:alpha val="50000"/>
              </a:scheme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9" name="Text Box 5">
            <a:hlinkClick r:id="rId14"/>
          </p:cNvPr>
          <p:cNvSpPr txBox="1">
            <a:spLocks noChangeArrowheads="1"/>
          </p:cNvSpPr>
          <p:nvPr/>
        </p:nvSpPr>
        <p:spPr bwMode="auto">
          <a:xfrm>
            <a:off x="468313" y="6529388"/>
            <a:ext cx="1390650" cy="212725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mtClean="0">
                <a:solidFill>
                  <a:srgbClr val="003274"/>
                </a:solidFill>
              </a:rPr>
              <a:t>www.rosatom.ru</a:t>
            </a:r>
            <a:endParaRPr lang="ru-RU" smtClean="0">
              <a:solidFill>
                <a:srgbClr val="003274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30" r:id="rId1"/>
    <p:sldLayoutId id="2147486431" r:id="rId2"/>
    <p:sldLayoutId id="2147486432" r:id="rId3"/>
    <p:sldLayoutId id="2147486433" r:id="rId4"/>
    <p:sldLayoutId id="2147486434" r:id="rId5"/>
    <p:sldLayoutId id="2147486435" r:id="rId6"/>
    <p:sldLayoutId id="2147486436" r:id="rId7"/>
    <p:sldLayoutId id="2147486437" r:id="rId8"/>
    <p:sldLayoutId id="2147486438" r:id="rId9"/>
    <p:sldLayoutId id="2147486439" r:id="rId10"/>
    <p:sldLayoutId id="2147486440" r:id="rId11"/>
  </p:sldLayoutIdLst>
  <p:transition>
    <p:wipe dir="r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58775" indent="-358775" algn="l" rtl="0" eaLnBrk="1" fontAlgn="base" hangingPunct="1">
        <a:spcBef>
          <a:spcPct val="40000"/>
        </a:spcBef>
        <a:spcAft>
          <a:spcPct val="20000"/>
        </a:spcAft>
        <a:buBlip>
          <a:blip r:embed="rId15"/>
        </a:buBlip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1" fontAlgn="base" hangingPunct="1">
        <a:spcBef>
          <a:spcPct val="0"/>
        </a:spcBef>
        <a:spcAft>
          <a:spcPct val="20000"/>
        </a:spcAft>
        <a:buBlip>
          <a:blip r:embed="rId16"/>
        </a:buBlip>
        <a:defRPr sz="2400">
          <a:solidFill>
            <a:schemeClr val="tx1"/>
          </a:solidFill>
          <a:latin typeface="+mn-lt"/>
          <a:cs typeface="+mn-cs"/>
        </a:defRPr>
      </a:lvl2pPr>
      <a:lvl3pPr marL="892175" indent="-268288" algn="l" rtl="0" eaLnBrk="1" fontAlgn="base" hangingPunct="1">
        <a:spcBef>
          <a:spcPct val="0"/>
        </a:spcBef>
        <a:spcAft>
          <a:spcPct val="30000"/>
        </a:spcAft>
        <a:buBlip>
          <a:blip r:embed="rId16"/>
        </a:buBlip>
        <a:defRPr sz="2200">
          <a:solidFill>
            <a:schemeClr val="tx1"/>
          </a:solidFill>
          <a:latin typeface="+mn-lt"/>
          <a:cs typeface="+mn-cs"/>
        </a:defRPr>
      </a:lvl3pPr>
      <a:lvl4pPr marL="1665288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732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304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32788" y="6448425"/>
            <a:ext cx="81121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2200">
                <a:solidFill>
                  <a:schemeClr val="hlin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BCC49486-009C-44C1-B4EC-81F813D320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37891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557338"/>
            <a:ext cx="8207375" cy="452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</p:txBody>
      </p:sp>
      <p:sp>
        <p:nvSpPr>
          <p:cNvPr id="4100" name="Oval 18"/>
          <p:cNvSpPr>
            <a:spLocks noChangeArrowheads="1"/>
          </p:cNvSpPr>
          <p:nvPr/>
        </p:nvSpPr>
        <p:spPr bwMode="auto">
          <a:xfrm>
            <a:off x="6640513" y="1022350"/>
            <a:ext cx="287337" cy="287338"/>
          </a:xfrm>
          <a:prstGeom prst="ellipse">
            <a:avLst/>
          </a:prstGeom>
          <a:solidFill>
            <a:srgbClr val="C1DCF1"/>
          </a:solidFill>
          <a:ln w="19050" algn="ctr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1800">
                <a:solidFill>
                  <a:schemeClr val="hlink"/>
                </a:solidFill>
              </a:rPr>
              <a:t>1</a:t>
            </a:r>
          </a:p>
        </p:txBody>
      </p:sp>
      <p:sp>
        <p:nvSpPr>
          <p:cNvPr id="4101" name="Oval 19"/>
          <p:cNvSpPr>
            <a:spLocks noChangeArrowheads="1"/>
          </p:cNvSpPr>
          <p:nvPr/>
        </p:nvSpPr>
        <p:spPr bwMode="auto">
          <a:xfrm>
            <a:off x="7027863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4102" name="Oval 20"/>
          <p:cNvSpPr>
            <a:spLocks noChangeArrowheads="1"/>
          </p:cNvSpPr>
          <p:nvPr/>
        </p:nvSpPr>
        <p:spPr bwMode="auto">
          <a:xfrm>
            <a:off x="7416800" y="1022350"/>
            <a:ext cx="287338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1800">
                <a:solidFill>
                  <a:schemeClr val="hlink"/>
                </a:solidFill>
              </a:rPr>
              <a:t>3</a:t>
            </a:r>
          </a:p>
        </p:txBody>
      </p:sp>
      <p:sp>
        <p:nvSpPr>
          <p:cNvPr id="4103" name="Oval 21"/>
          <p:cNvSpPr>
            <a:spLocks noChangeArrowheads="1"/>
          </p:cNvSpPr>
          <p:nvPr/>
        </p:nvSpPr>
        <p:spPr bwMode="auto">
          <a:xfrm>
            <a:off x="7805738" y="1022350"/>
            <a:ext cx="287337" cy="287338"/>
          </a:xfrm>
          <a:prstGeom prst="ellipse">
            <a:avLst/>
          </a:prstGeom>
          <a:solidFill>
            <a:schemeClr val="hlink"/>
          </a:solidFill>
          <a:ln w="19050" algn="ctr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1800">
                <a:solidFill>
                  <a:schemeClr val="bg1"/>
                </a:solidFill>
              </a:rPr>
              <a:t>4</a:t>
            </a:r>
            <a:endParaRPr lang="ru-RU" sz="1800">
              <a:solidFill>
                <a:schemeClr val="bg1"/>
              </a:solidFill>
            </a:endParaRPr>
          </a:p>
        </p:txBody>
      </p:sp>
      <p:sp>
        <p:nvSpPr>
          <p:cNvPr id="4104" name="Oval 22"/>
          <p:cNvSpPr>
            <a:spLocks noChangeArrowheads="1"/>
          </p:cNvSpPr>
          <p:nvPr/>
        </p:nvSpPr>
        <p:spPr bwMode="auto">
          <a:xfrm>
            <a:off x="8194675" y="1022350"/>
            <a:ext cx="287338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1800">
                <a:solidFill>
                  <a:schemeClr val="hlink"/>
                </a:solidFill>
              </a:rPr>
              <a:t>5</a:t>
            </a:r>
            <a:endParaRPr lang="ru-RU" sz="1800">
              <a:solidFill>
                <a:schemeClr val="hlink"/>
              </a:solidFill>
            </a:endParaRPr>
          </a:p>
        </p:txBody>
      </p:sp>
      <p:sp>
        <p:nvSpPr>
          <p:cNvPr id="4105" name="Oval 24"/>
          <p:cNvSpPr>
            <a:spLocks noChangeArrowheads="1"/>
          </p:cNvSpPr>
          <p:nvPr/>
        </p:nvSpPr>
        <p:spPr bwMode="auto">
          <a:xfrm>
            <a:off x="8583613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1800">
                <a:solidFill>
                  <a:schemeClr val="hlink"/>
                </a:solidFill>
              </a:rPr>
              <a:t>6</a:t>
            </a:r>
            <a:endParaRPr lang="ru-RU" sz="1800">
              <a:solidFill>
                <a:schemeClr val="hlink"/>
              </a:solidFill>
            </a:endParaRPr>
          </a:p>
        </p:txBody>
      </p:sp>
      <p:sp>
        <p:nvSpPr>
          <p:cNvPr id="4106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77788"/>
            <a:ext cx="8207375" cy="903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hlink">
                <a:alpha val="50000"/>
              </a:scheme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4107" name="Text Box 26">
            <a:hlinkClick r:id="rId14"/>
          </p:cNvPr>
          <p:cNvSpPr txBox="1">
            <a:spLocks noChangeArrowheads="1"/>
          </p:cNvSpPr>
          <p:nvPr/>
        </p:nvSpPr>
        <p:spPr bwMode="auto">
          <a:xfrm>
            <a:off x="468313" y="6529388"/>
            <a:ext cx="1390650" cy="212725"/>
          </a:xfrm>
          <a:prstGeom prst="rect">
            <a:avLst/>
          </a:prstGeom>
          <a:solidFill>
            <a:srgbClr val="FFFFFF">
              <a:alpha val="1176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>
                <a:solidFill>
                  <a:schemeClr val="hlink"/>
                </a:solidFill>
              </a:rPr>
              <a:t>www.rosatom.ru</a:t>
            </a:r>
            <a:endParaRPr lang="ru-RU">
              <a:solidFill>
                <a:schemeClr val="hlin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49" r:id="rId1"/>
    <p:sldLayoutId id="2147486076" r:id="rId2"/>
    <p:sldLayoutId id="2147486077" r:id="rId3"/>
    <p:sldLayoutId id="2147486078" r:id="rId4"/>
    <p:sldLayoutId id="2147486079" r:id="rId5"/>
    <p:sldLayoutId id="2147486080" r:id="rId6"/>
    <p:sldLayoutId id="2147486081" r:id="rId7"/>
    <p:sldLayoutId id="2147486082" r:id="rId8"/>
    <p:sldLayoutId id="2147486083" r:id="rId9"/>
    <p:sldLayoutId id="2147486084" r:id="rId10"/>
    <p:sldLayoutId id="2147486085" r:id="rId11"/>
  </p:sldLayoutIdLst>
  <p:transition>
    <p:wipe dir="r"/>
  </p:transition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rtl="0" eaLnBrk="0" fontAlgn="base" hangingPunct="0">
        <a:spcBef>
          <a:spcPct val="40000"/>
        </a:spcBef>
        <a:spcAft>
          <a:spcPct val="20000"/>
        </a:spcAft>
        <a:buBlip>
          <a:blip r:embed="rId15"/>
        </a:buBlip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spcBef>
          <a:spcPct val="0"/>
        </a:spcBef>
        <a:spcAft>
          <a:spcPct val="20000"/>
        </a:spcAft>
        <a:buBlip>
          <a:blip r:embed="rId16"/>
        </a:buBlip>
        <a:defRPr sz="2400">
          <a:solidFill>
            <a:schemeClr val="tx1"/>
          </a:solidFill>
          <a:latin typeface="+mn-lt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16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6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32788" y="6448425"/>
            <a:ext cx="81121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2200">
                <a:solidFill>
                  <a:schemeClr val="hlin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9F803C7-3DCE-4024-B194-187282365B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017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557338"/>
            <a:ext cx="8207375" cy="452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</p:txBody>
      </p:sp>
      <p:sp>
        <p:nvSpPr>
          <p:cNvPr id="5124" name="Oval 11"/>
          <p:cNvSpPr>
            <a:spLocks noChangeArrowheads="1"/>
          </p:cNvSpPr>
          <p:nvPr/>
        </p:nvSpPr>
        <p:spPr bwMode="auto">
          <a:xfrm>
            <a:off x="6640513" y="1022350"/>
            <a:ext cx="287337" cy="287338"/>
          </a:xfrm>
          <a:prstGeom prst="ellipse">
            <a:avLst/>
          </a:prstGeom>
          <a:solidFill>
            <a:srgbClr val="C1DCF1"/>
          </a:solidFill>
          <a:ln w="19050" algn="ctr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1800">
                <a:solidFill>
                  <a:schemeClr val="hlink"/>
                </a:solidFill>
              </a:rPr>
              <a:t>1</a:t>
            </a:r>
          </a:p>
        </p:txBody>
      </p:sp>
      <p:sp>
        <p:nvSpPr>
          <p:cNvPr id="5125" name="Oval 12"/>
          <p:cNvSpPr>
            <a:spLocks noChangeArrowheads="1"/>
          </p:cNvSpPr>
          <p:nvPr/>
        </p:nvSpPr>
        <p:spPr bwMode="auto">
          <a:xfrm>
            <a:off x="7027863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126" name="Oval 13"/>
          <p:cNvSpPr>
            <a:spLocks noChangeArrowheads="1"/>
          </p:cNvSpPr>
          <p:nvPr/>
        </p:nvSpPr>
        <p:spPr bwMode="auto">
          <a:xfrm>
            <a:off x="7416800" y="1022350"/>
            <a:ext cx="287338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1800">
                <a:solidFill>
                  <a:schemeClr val="hlink"/>
                </a:solidFill>
              </a:rPr>
              <a:t>3</a:t>
            </a:r>
          </a:p>
        </p:txBody>
      </p:sp>
      <p:sp>
        <p:nvSpPr>
          <p:cNvPr id="5127" name="Oval 14"/>
          <p:cNvSpPr>
            <a:spLocks noChangeArrowheads="1"/>
          </p:cNvSpPr>
          <p:nvPr/>
        </p:nvSpPr>
        <p:spPr bwMode="auto">
          <a:xfrm>
            <a:off x="7805738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1800">
                <a:solidFill>
                  <a:schemeClr val="hlink"/>
                </a:solidFill>
              </a:rPr>
              <a:t>4</a:t>
            </a:r>
            <a:endParaRPr lang="ru-RU" sz="1800">
              <a:solidFill>
                <a:schemeClr val="hlink"/>
              </a:solidFill>
            </a:endParaRPr>
          </a:p>
        </p:txBody>
      </p:sp>
      <p:sp>
        <p:nvSpPr>
          <p:cNvPr id="5128" name="Oval 15"/>
          <p:cNvSpPr>
            <a:spLocks noChangeArrowheads="1"/>
          </p:cNvSpPr>
          <p:nvPr/>
        </p:nvSpPr>
        <p:spPr bwMode="auto">
          <a:xfrm>
            <a:off x="8194675" y="1022350"/>
            <a:ext cx="287338" cy="287338"/>
          </a:xfrm>
          <a:prstGeom prst="ellipse">
            <a:avLst/>
          </a:prstGeom>
          <a:solidFill>
            <a:schemeClr val="hlink"/>
          </a:solidFill>
          <a:ln w="19050" algn="ctr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1800">
                <a:solidFill>
                  <a:schemeClr val="bg1"/>
                </a:solidFill>
              </a:rPr>
              <a:t>5</a:t>
            </a:r>
            <a:endParaRPr lang="ru-RU" sz="1800">
              <a:solidFill>
                <a:schemeClr val="bg1"/>
              </a:solidFill>
            </a:endParaRPr>
          </a:p>
        </p:txBody>
      </p:sp>
      <p:sp>
        <p:nvSpPr>
          <p:cNvPr id="5129" name="Oval 17"/>
          <p:cNvSpPr>
            <a:spLocks noChangeArrowheads="1"/>
          </p:cNvSpPr>
          <p:nvPr/>
        </p:nvSpPr>
        <p:spPr bwMode="auto">
          <a:xfrm>
            <a:off x="8583613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1800">
                <a:solidFill>
                  <a:schemeClr val="hlink"/>
                </a:solidFill>
              </a:rPr>
              <a:t>6</a:t>
            </a:r>
            <a:endParaRPr lang="ru-RU" sz="1800">
              <a:solidFill>
                <a:schemeClr val="hlink"/>
              </a:solidFill>
            </a:endParaRPr>
          </a:p>
        </p:txBody>
      </p:sp>
      <p:sp>
        <p:nvSpPr>
          <p:cNvPr id="5130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77788"/>
            <a:ext cx="8207375" cy="903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hlink">
                <a:alpha val="50000"/>
              </a:scheme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5131" name="Text Box 19">
            <a:hlinkClick r:id="rId14"/>
          </p:cNvPr>
          <p:cNvSpPr txBox="1">
            <a:spLocks noChangeArrowheads="1"/>
          </p:cNvSpPr>
          <p:nvPr/>
        </p:nvSpPr>
        <p:spPr bwMode="auto">
          <a:xfrm>
            <a:off x="468313" y="6529388"/>
            <a:ext cx="1390650" cy="212725"/>
          </a:xfrm>
          <a:prstGeom prst="rect">
            <a:avLst/>
          </a:prstGeom>
          <a:solidFill>
            <a:srgbClr val="FFFFFF">
              <a:alpha val="1176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>
                <a:solidFill>
                  <a:schemeClr val="hlink"/>
                </a:solidFill>
              </a:rPr>
              <a:t>www.rosatom.ru</a:t>
            </a:r>
            <a:endParaRPr lang="ru-RU">
              <a:solidFill>
                <a:schemeClr val="hlin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50" r:id="rId1"/>
    <p:sldLayoutId id="2147486086" r:id="rId2"/>
    <p:sldLayoutId id="2147486087" r:id="rId3"/>
    <p:sldLayoutId id="2147486088" r:id="rId4"/>
    <p:sldLayoutId id="2147486089" r:id="rId5"/>
    <p:sldLayoutId id="2147486090" r:id="rId6"/>
    <p:sldLayoutId id="2147486091" r:id="rId7"/>
    <p:sldLayoutId id="2147486092" r:id="rId8"/>
    <p:sldLayoutId id="2147486093" r:id="rId9"/>
    <p:sldLayoutId id="2147486094" r:id="rId10"/>
    <p:sldLayoutId id="2147486095" r:id="rId11"/>
  </p:sldLayoutIdLst>
  <p:transition>
    <p:wipe dir="r"/>
  </p:transition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rtl="0" eaLnBrk="0" fontAlgn="base" hangingPunct="0">
        <a:spcBef>
          <a:spcPct val="40000"/>
        </a:spcBef>
        <a:spcAft>
          <a:spcPct val="20000"/>
        </a:spcAft>
        <a:buBlip>
          <a:blip r:embed="rId15"/>
        </a:buBlip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spcBef>
          <a:spcPct val="0"/>
        </a:spcBef>
        <a:spcAft>
          <a:spcPct val="20000"/>
        </a:spcAft>
        <a:buBlip>
          <a:blip r:embed="rId16"/>
        </a:buBlip>
        <a:defRPr sz="2400">
          <a:solidFill>
            <a:schemeClr val="tx1"/>
          </a:solidFill>
          <a:latin typeface="+mn-lt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16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32788" y="6448425"/>
            <a:ext cx="81121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2200">
                <a:solidFill>
                  <a:schemeClr val="hlin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F2D0C8D-8BA4-4261-82A5-9CEDAC4EFA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246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557338"/>
            <a:ext cx="8207375" cy="452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</p:txBody>
      </p:sp>
      <p:sp>
        <p:nvSpPr>
          <p:cNvPr id="6148" name="Oval 11"/>
          <p:cNvSpPr>
            <a:spLocks noChangeArrowheads="1"/>
          </p:cNvSpPr>
          <p:nvPr/>
        </p:nvSpPr>
        <p:spPr bwMode="auto">
          <a:xfrm>
            <a:off x="6640513" y="1022350"/>
            <a:ext cx="287337" cy="287338"/>
          </a:xfrm>
          <a:prstGeom prst="ellipse">
            <a:avLst/>
          </a:prstGeom>
          <a:solidFill>
            <a:srgbClr val="C1DCF1"/>
          </a:solidFill>
          <a:ln w="19050" algn="ctr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1800">
                <a:solidFill>
                  <a:schemeClr val="hlink"/>
                </a:solidFill>
              </a:rPr>
              <a:t>1</a:t>
            </a:r>
          </a:p>
        </p:txBody>
      </p:sp>
      <p:sp>
        <p:nvSpPr>
          <p:cNvPr id="6149" name="Oval 12"/>
          <p:cNvSpPr>
            <a:spLocks noChangeArrowheads="1"/>
          </p:cNvSpPr>
          <p:nvPr/>
        </p:nvSpPr>
        <p:spPr bwMode="auto">
          <a:xfrm>
            <a:off x="7027863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180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6150" name="Oval 13"/>
          <p:cNvSpPr>
            <a:spLocks noChangeArrowheads="1"/>
          </p:cNvSpPr>
          <p:nvPr/>
        </p:nvSpPr>
        <p:spPr bwMode="auto">
          <a:xfrm>
            <a:off x="7416800" y="1022350"/>
            <a:ext cx="287338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1800">
                <a:solidFill>
                  <a:schemeClr val="hlink"/>
                </a:solidFill>
              </a:rPr>
              <a:t>3</a:t>
            </a:r>
          </a:p>
        </p:txBody>
      </p:sp>
      <p:sp>
        <p:nvSpPr>
          <p:cNvPr id="6151" name="Oval 14"/>
          <p:cNvSpPr>
            <a:spLocks noChangeArrowheads="1"/>
          </p:cNvSpPr>
          <p:nvPr/>
        </p:nvSpPr>
        <p:spPr bwMode="auto">
          <a:xfrm>
            <a:off x="7805738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1800">
                <a:solidFill>
                  <a:schemeClr val="hlink"/>
                </a:solidFill>
              </a:rPr>
              <a:t>4</a:t>
            </a:r>
            <a:endParaRPr lang="ru-RU" sz="1800">
              <a:solidFill>
                <a:schemeClr val="hlink"/>
              </a:solidFill>
            </a:endParaRPr>
          </a:p>
        </p:txBody>
      </p:sp>
      <p:sp>
        <p:nvSpPr>
          <p:cNvPr id="6152" name="Oval 15"/>
          <p:cNvSpPr>
            <a:spLocks noChangeArrowheads="1"/>
          </p:cNvSpPr>
          <p:nvPr/>
        </p:nvSpPr>
        <p:spPr bwMode="auto">
          <a:xfrm>
            <a:off x="8194675" y="1022350"/>
            <a:ext cx="287338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1800">
                <a:solidFill>
                  <a:schemeClr val="hlink"/>
                </a:solidFill>
              </a:rPr>
              <a:t>5</a:t>
            </a:r>
            <a:endParaRPr lang="ru-RU" sz="1800">
              <a:solidFill>
                <a:schemeClr val="hlink"/>
              </a:solidFill>
            </a:endParaRPr>
          </a:p>
        </p:txBody>
      </p:sp>
      <p:sp>
        <p:nvSpPr>
          <p:cNvPr id="6153" name="Oval 17"/>
          <p:cNvSpPr>
            <a:spLocks noChangeArrowheads="1"/>
          </p:cNvSpPr>
          <p:nvPr/>
        </p:nvSpPr>
        <p:spPr bwMode="auto">
          <a:xfrm>
            <a:off x="8583613" y="1022350"/>
            <a:ext cx="287337" cy="287338"/>
          </a:xfrm>
          <a:prstGeom prst="ellipse">
            <a:avLst/>
          </a:prstGeom>
          <a:solidFill>
            <a:schemeClr val="hlink"/>
          </a:solidFill>
          <a:ln w="19050" algn="ctr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1800">
                <a:solidFill>
                  <a:schemeClr val="bg1"/>
                </a:solidFill>
              </a:rPr>
              <a:t>6</a:t>
            </a:r>
            <a:endParaRPr lang="ru-RU" sz="1800">
              <a:solidFill>
                <a:schemeClr val="bg1"/>
              </a:solidFill>
            </a:endParaRPr>
          </a:p>
        </p:txBody>
      </p:sp>
      <p:sp>
        <p:nvSpPr>
          <p:cNvPr id="6154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77788"/>
            <a:ext cx="8207375" cy="903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hlink">
                <a:alpha val="50000"/>
              </a:scheme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6155" name="Text Box 19">
            <a:hlinkClick r:id="rId14"/>
          </p:cNvPr>
          <p:cNvSpPr txBox="1">
            <a:spLocks noChangeArrowheads="1"/>
          </p:cNvSpPr>
          <p:nvPr/>
        </p:nvSpPr>
        <p:spPr bwMode="auto">
          <a:xfrm>
            <a:off x="468313" y="6529388"/>
            <a:ext cx="1390650" cy="212725"/>
          </a:xfrm>
          <a:prstGeom prst="rect">
            <a:avLst/>
          </a:prstGeom>
          <a:solidFill>
            <a:srgbClr val="FFFFFF">
              <a:alpha val="1176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>
                <a:solidFill>
                  <a:schemeClr val="hlink"/>
                </a:solidFill>
              </a:rPr>
              <a:t>www.rosatom.ru</a:t>
            </a:r>
            <a:endParaRPr lang="ru-RU">
              <a:solidFill>
                <a:schemeClr val="hlin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51" r:id="rId1"/>
    <p:sldLayoutId id="2147486096" r:id="rId2"/>
    <p:sldLayoutId id="2147486097" r:id="rId3"/>
    <p:sldLayoutId id="2147486098" r:id="rId4"/>
    <p:sldLayoutId id="2147486099" r:id="rId5"/>
    <p:sldLayoutId id="2147486100" r:id="rId6"/>
    <p:sldLayoutId id="2147486101" r:id="rId7"/>
    <p:sldLayoutId id="2147486102" r:id="rId8"/>
    <p:sldLayoutId id="2147486103" r:id="rId9"/>
    <p:sldLayoutId id="2147486104" r:id="rId10"/>
    <p:sldLayoutId id="2147486105" r:id="rId11"/>
  </p:sldLayoutIdLst>
  <p:transition>
    <p:wipe dir="r"/>
  </p:transition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rtl="0" eaLnBrk="0" fontAlgn="base" hangingPunct="0">
        <a:spcBef>
          <a:spcPct val="40000"/>
        </a:spcBef>
        <a:spcAft>
          <a:spcPct val="20000"/>
        </a:spcAft>
        <a:buBlip>
          <a:blip r:embed="rId15"/>
        </a:buBlip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spcBef>
          <a:spcPct val="0"/>
        </a:spcBef>
        <a:spcAft>
          <a:spcPct val="20000"/>
        </a:spcAft>
        <a:buBlip>
          <a:blip r:embed="rId16"/>
        </a:buBlip>
        <a:defRPr sz="2400">
          <a:solidFill>
            <a:schemeClr val="tx1"/>
          </a:solidFill>
          <a:latin typeface="+mn-lt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16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557338"/>
            <a:ext cx="8207375" cy="452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</p:txBody>
      </p:sp>
      <p:sp>
        <p:nvSpPr>
          <p:cNvPr id="1566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32788" y="6448425"/>
            <a:ext cx="81121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2200">
                <a:solidFill>
                  <a:schemeClr val="hlin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25446669-76FB-4F42-9871-0960A21564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172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77788"/>
            <a:ext cx="8207375" cy="903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hlink">
                <a:alpha val="50000"/>
              </a:scheme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7173" name="Text Box 7">
            <a:hlinkClick r:id="rId14"/>
          </p:cNvPr>
          <p:cNvSpPr txBox="1">
            <a:spLocks noChangeArrowheads="1"/>
          </p:cNvSpPr>
          <p:nvPr/>
        </p:nvSpPr>
        <p:spPr bwMode="auto">
          <a:xfrm>
            <a:off x="468313" y="6529388"/>
            <a:ext cx="1390650" cy="212725"/>
          </a:xfrm>
          <a:prstGeom prst="rect">
            <a:avLst/>
          </a:prstGeom>
          <a:solidFill>
            <a:srgbClr val="FFFFFF">
              <a:alpha val="1176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>
                <a:solidFill>
                  <a:schemeClr val="hlink"/>
                </a:solidFill>
              </a:rPr>
              <a:t>www.rosatom.ru</a:t>
            </a:r>
            <a:endParaRPr lang="ru-RU">
              <a:solidFill>
                <a:schemeClr val="hlin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52" r:id="rId1"/>
    <p:sldLayoutId id="2147486106" r:id="rId2"/>
    <p:sldLayoutId id="2147486107" r:id="rId3"/>
    <p:sldLayoutId id="2147486108" r:id="rId4"/>
    <p:sldLayoutId id="2147486109" r:id="rId5"/>
    <p:sldLayoutId id="2147486110" r:id="rId6"/>
    <p:sldLayoutId id="2147486111" r:id="rId7"/>
    <p:sldLayoutId id="2147486112" r:id="rId8"/>
    <p:sldLayoutId id="2147486113" r:id="rId9"/>
    <p:sldLayoutId id="2147486114" r:id="rId10"/>
    <p:sldLayoutId id="2147486115" r:id="rId11"/>
  </p:sldLayoutIdLst>
  <p:transition>
    <p:wipe dir="r"/>
  </p:transition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rtl="0" eaLnBrk="0" fontAlgn="base" hangingPunct="0">
        <a:spcBef>
          <a:spcPct val="40000"/>
        </a:spcBef>
        <a:spcAft>
          <a:spcPct val="20000"/>
        </a:spcAft>
        <a:buBlip>
          <a:blip r:embed="rId15"/>
        </a:buBlip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spcBef>
          <a:spcPct val="0"/>
        </a:spcBef>
        <a:spcAft>
          <a:spcPct val="20000"/>
        </a:spcAft>
        <a:buBlip>
          <a:blip r:embed="rId16"/>
        </a:buBlip>
        <a:defRPr sz="2400">
          <a:solidFill>
            <a:schemeClr val="tx1"/>
          </a:solidFill>
          <a:latin typeface="+mn-lt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16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557338"/>
            <a:ext cx="8207375" cy="452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</p:txBody>
      </p:sp>
      <p:sp>
        <p:nvSpPr>
          <p:cNvPr id="8195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379413" y="77788"/>
            <a:ext cx="8437562" cy="903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hlink">
                <a:alpha val="50000"/>
              </a:scheme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pic>
        <p:nvPicPr>
          <p:cNvPr id="87044" name="Picture 36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6229350"/>
            <a:ext cx="91440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0964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21650" y="6480175"/>
            <a:ext cx="811213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2200">
                <a:solidFill>
                  <a:schemeClr val="bg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7FFE7BF-63D0-495B-863C-E0BD28F15E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53" r:id="rId1"/>
    <p:sldLayoutId id="2147486116" r:id="rId2"/>
    <p:sldLayoutId id="2147486117" r:id="rId3"/>
    <p:sldLayoutId id="2147486118" r:id="rId4"/>
    <p:sldLayoutId id="2147486119" r:id="rId5"/>
    <p:sldLayoutId id="2147486120" r:id="rId6"/>
    <p:sldLayoutId id="2147486121" r:id="rId7"/>
    <p:sldLayoutId id="2147486122" r:id="rId8"/>
    <p:sldLayoutId id="2147486123" r:id="rId9"/>
    <p:sldLayoutId id="2147486124" r:id="rId10"/>
    <p:sldLayoutId id="2147486125" r:id="rId11"/>
    <p:sldLayoutId id="2147486126" r:id="rId12"/>
  </p:sldLayoutIdLst>
  <p:transition>
    <p:wipe dir="r"/>
  </p:transition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rtl="0" eaLnBrk="0" fontAlgn="base" hangingPunct="0">
        <a:spcBef>
          <a:spcPct val="40000"/>
        </a:spcBef>
        <a:spcAft>
          <a:spcPct val="20000"/>
        </a:spcAft>
        <a:buBlip>
          <a:blip r:embed="rId16"/>
        </a:buBlip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spcBef>
          <a:spcPct val="0"/>
        </a:spcBef>
        <a:spcAft>
          <a:spcPct val="20000"/>
        </a:spcAft>
        <a:buBlip>
          <a:blip r:embed="rId17"/>
        </a:buBlip>
        <a:defRPr sz="2400">
          <a:solidFill>
            <a:schemeClr val="tx1"/>
          </a:solidFill>
          <a:latin typeface="+mn-lt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17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90538"/>
            <a:ext cx="82296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4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D6E3A7AE-74CE-422E-8089-3585E6ED5CE0}" type="datetime1">
              <a:rPr lang="ru-RU"/>
              <a:pPr>
                <a:defRPr/>
              </a:pPr>
              <a:t>19.10.2017</a:t>
            </a:fld>
            <a:endParaRPr lang="ru-RU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77050" y="6569075"/>
            <a:ext cx="11255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DEF08362-DDAD-49D4-9F04-51EED11E5A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27" r:id="rId1"/>
    <p:sldLayoutId id="2147486128" r:id="rId2"/>
    <p:sldLayoutId id="2147486129" r:id="rId3"/>
    <p:sldLayoutId id="2147486130" r:id="rId4"/>
    <p:sldLayoutId id="2147486131" r:id="rId5"/>
    <p:sldLayoutId id="2147486132" r:id="rId6"/>
    <p:sldLayoutId id="2147486133" r:id="rId7"/>
    <p:sldLayoutId id="2147486134" r:id="rId8"/>
    <p:sldLayoutId id="2147486135" r:id="rId9"/>
    <p:sldLayoutId id="2147486136" r:id="rId10"/>
    <p:sldLayoutId id="2147486137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9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2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5.xml"/><Relationship Id="rId6" Type="http://schemas.openxmlformats.org/officeDocument/2006/relationships/diagramData" Target="../diagrams/data1.xml"/><Relationship Id="rId5" Type="http://schemas.openxmlformats.org/officeDocument/2006/relationships/image" Target="../media/image14.jpeg"/><Relationship Id="rId10" Type="http://schemas.microsoft.com/office/2007/relationships/diagramDrawing" Target="../diagrams/drawing1.xml"/><Relationship Id="rId4" Type="http://schemas.openxmlformats.org/officeDocument/2006/relationships/image" Target="../media/image13.jpeg"/><Relationship Id="rId9" Type="http://schemas.openxmlformats.org/officeDocument/2006/relationships/diagramColors" Target="../diagrams/colors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99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9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0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0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0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9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9.png"/><Relationship Id="rId7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57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45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5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5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5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5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5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4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4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4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4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4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5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6.xml"/><Relationship Id="rId4" Type="http://schemas.openxmlformats.org/officeDocument/2006/relationships/image" Target="../media/image72.tif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5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5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5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5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5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35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57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5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5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3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357.xml"/><Relationship Id="rId5" Type="http://schemas.openxmlformats.org/officeDocument/2006/relationships/image" Target="../media/image90.png"/><Relationship Id="rId4" Type="http://schemas.openxmlformats.org/officeDocument/2006/relationships/image" Target="../media/image89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35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35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5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6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277813" y="1971675"/>
            <a:ext cx="8561387" cy="227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algn="ctr" defTabSz="977900" eaLnBrk="0" hangingPunct="0">
              <a:lnSpc>
                <a:spcPct val="120000"/>
              </a:lnSpc>
              <a:tabLst>
                <a:tab pos="4287838" algn="l"/>
              </a:tabLst>
              <a:defRPr/>
            </a:pPr>
            <a:r>
              <a:rPr lang="ru-RU" sz="2800" kern="0" dirty="0">
                <a:latin typeface="Calibri" panose="020F0502020204030204" pitchFamily="34" charset="0"/>
              </a:rPr>
              <a:t>Аппаратура радиоактивного каротажа ФГУП «ВНИИА» на основе управляемых нейтронных генераторов и оборудование для нефтегазовой геофизики</a:t>
            </a:r>
            <a:endParaRPr lang="en-US" sz="3600" kern="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AACF57-1812-475D-ABC8-1C4EFC260B0E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948905" y="171663"/>
            <a:ext cx="7108167" cy="734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800" dirty="0" smtClean="0">
                <a:solidFill>
                  <a:schemeClr val="bg1"/>
                </a:solidFill>
              </a:rPr>
              <a:t>Преимущества применения аппаратуры АИНК-ПЛ</a:t>
            </a:r>
            <a:endParaRPr lang="ru-RU" sz="2800" b="1" dirty="0">
              <a:solidFill>
                <a:schemeClr val="bg1"/>
              </a:solidFill>
            </a:endParaRPr>
          </a:p>
        </p:txBody>
      </p:sp>
      <p:graphicFrame>
        <p:nvGraphicFramePr>
          <p:cNvPr id="12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9969263"/>
              </p:ext>
            </p:extLst>
          </p:nvPr>
        </p:nvGraphicFramePr>
        <p:xfrm>
          <a:off x="293298" y="1403791"/>
          <a:ext cx="8596638" cy="4501200"/>
        </p:xfrm>
        <a:graphic>
          <a:graphicData uri="http://schemas.openxmlformats.org/drawingml/2006/table">
            <a:tbl>
              <a:tblPr firstRow="1" bandRow="1"/>
              <a:tblGrid>
                <a:gridCol w="21382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28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655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6699"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100" dirty="0" smtClean="0"/>
                        <a:t>Область и задачи применения</a:t>
                      </a:r>
                      <a:endParaRPr lang="ru-RU" sz="1100" dirty="0"/>
                    </a:p>
                  </a:txBody>
                  <a:tcPr marL="84406" marR="84406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100" dirty="0" smtClean="0"/>
                        <a:t>Перспективы применения</a:t>
                      </a:r>
                      <a:endParaRPr lang="ru-RU" sz="1100" dirty="0"/>
                    </a:p>
                  </a:txBody>
                  <a:tcPr marL="84406" marR="84406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100" dirty="0" smtClean="0"/>
                        <a:t>Потенциальный экономический эффект</a:t>
                      </a:r>
                      <a:endParaRPr lang="ru-RU" sz="1100" dirty="0"/>
                    </a:p>
                  </a:txBody>
                  <a:tcPr marL="84406" marR="84406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6166"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Определение насыщения и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</a:rPr>
                        <a:t> минералогии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при всех видах работ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33231" marR="33231" marT="36000" marB="108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Повышение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</a:rPr>
                        <a:t> достоверности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оценки коэффициента насыщения пласта нефтью и газом;</a:t>
                      </a:r>
                    </a:p>
                  </a:txBody>
                  <a:tcPr marL="33231" marR="33231" marT="36000" marB="108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Получение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</a:rPr>
                        <a:t> более достоверных петрофизических и гидродинамических моделей</a:t>
                      </a:r>
                      <a:endParaRPr lang="ru-RU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33231" marR="33231" marT="36000" marB="108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6166">
                <a:tc rowSpan="2"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Повышение качества выделения нефтенасыщенных пропластков</a:t>
                      </a:r>
                      <a:endParaRPr lang="ru-RU" sz="1400" dirty="0"/>
                    </a:p>
                  </a:txBody>
                  <a:tcPr marL="33231" marR="33231" marT="36000" marB="108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Повышение точности определения интервалов перфораций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33231" marR="33231" marT="36000" marB="108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Снижение затрат на первичную подготовку нефти и на утилизацию попутной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</a:rPr>
                        <a:t>  воды;</a:t>
                      </a:r>
                      <a:endParaRPr lang="ru-RU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Снижение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</a:rPr>
                        <a:t> затрат на РИР;</a:t>
                      </a:r>
                      <a:endParaRPr lang="ru-RU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33231" marR="33231" marT="36000" marB="108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16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400" dirty="0" smtClean="0"/>
                        <a:t>Выявление пропущенных залежей</a:t>
                      </a:r>
                      <a:endParaRPr lang="ru-RU" sz="1400" dirty="0"/>
                    </a:p>
                  </a:txBody>
                  <a:tcPr marL="33231" marR="33231" marT="36000" marB="108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400" dirty="0" smtClean="0"/>
                        <a:t>Стоимость дополнительных</a:t>
                      </a:r>
                      <a:r>
                        <a:rPr lang="ru-RU" sz="1400" baseline="0" dirty="0" smtClean="0"/>
                        <a:t> по разрезу скважины </a:t>
                      </a:r>
                      <a:r>
                        <a:rPr lang="ru-RU" sz="1400" dirty="0" smtClean="0"/>
                        <a:t>запасов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400" dirty="0" smtClean="0"/>
                        <a:t>Стоимость новой скважины</a:t>
                      </a:r>
                      <a:endParaRPr lang="ru-RU" sz="1400" dirty="0"/>
                    </a:p>
                  </a:txBody>
                  <a:tcPr marL="33231" marR="33231" marT="36000" marB="108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6560"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400" dirty="0" smtClean="0"/>
                        <a:t>Импортозамещение</a:t>
                      </a:r>
                      <a:endParaRPr lang="ru-RU" sz="1400" dirty="0"/>
                    </a:p>
                  </a:txBody>
                  <a:tcPr marL="33231" marR="33231" marT="36000" marB="108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400" dirty="0" smtClean="0"/>
                        <a:t>Экономия за</a:t>
                      </a:r>
                      <a:r>
                        <a:rPr lang="ru-RU" sz="1400" baseline="0" dirty="0" smtClean="0"/>
                        <a:t> счет отказа от импортного дорогостоящего оборудования</a:t>
                      </a:r>
                      <a:endParaRPr lang="ru-RU" sz="1400" dirty="0"/>
                    </a:p>
                  </a:txBody>
                  <a:tcPr marL="33231" marR="33231" marT="36000" marB="108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400" dirty="0" smtClean="0"/>
                        <a:t>Разница в стоимости услуг</a:t>
                      </a:r>
                      <a:r>
                        <a:rPr lang="ru-RU" sz="1400" baseline="0" dirty="0" smtClean="0"/>
                        <a:t> ГИС</a:t>
                      </a:r>
                      <a:endParaRPr lang="ru-RU" sz="1400" dirty="0"/>
                    </a:p>
                  </a:txBody>
                  <a:tcPr marL="33231" marR="33231" marT="36000" marB="108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5772"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400" dirty="0" smtClean="0"/>
                        <a:t>Использование в стандартном комплексе  ГИС</a:t>
                      </a:r>
                      <a:endParaRPr lang="ru-RU" sz="1400" dirty="0"/>
                    </a:p>
                  </a:txBody>
                  <a:tcPr marL="33231" marR="33231" marT="36000" marB="108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400" dirty="0" smtClean="0"/>
                        <a:t>Значительное повышение информативности</a:t>
                      </a:r>
                      <a:r>
                        <a:rPr lang="ru-RU" sz="1400" baseline="0" dirty="0" smtClean="0"/>
                        <a:t> стандартного комплекса ГИС</a:t>
                      </a:r>
                    </a:p>
                    <a:p>
                      <a:endParaRPr lang="ru-RU" sz="1400" dirty="0"/>
                    </a:p>
                  </a:txBody>
                  <a:tcPr marL="33231" marR="33231" marT="36000" marB="108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400" baseline="0" dirty="0" smtClean="0"/>
                        <a:t>Корректировка запасов, корректный расчет объектов обустройства и соответствующих капвложений</a:t>
                      </a:r>
                      <a:endParaRPr lang="ru-RU" sz="1400" dirty="0"/>
                    </a:p>
                  </a:txBody>
                  <a:tcPr marL="33231" marR="33231" marT="36000" marB="108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2800" dirty="0">
                <a:cs typeface="Times New Roman" pitchFamily="18" charset="0"/>
              </a:rPr>
              <a:t>Основные технические характеристики </a:t>
            </a:r>
            <a:br>
              <a:rPr lang="ru-RU" altLang="ru-RU" sz="2800" dirty="0">
                <a:cs typeface="Times New Roman" pitchFamily="18" charset="0"/>
              </a:rPr>
            </a:br>
            <a:r>
              <a:rPr lang="ru-RU" altLang="ru-RU" sz="2800" dirty="0">
                <a:cs typeface="Times New Roman" pitchFamily="18" charset="0"/>
              </a:rPr>
              <a:t>аппаратурного комплекса АИНК-ПЛ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A3D9E7-B15D-4BE4-802B-7F199C510D59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  <p:graphicFrame>
        <p:nvGraphicFramePr>
          <p:cNvPr id="5" name="Содержимое 11"/>
          <p:cNvGraphicFramePr>
            <a:graphicFrameLocks/>
          </p:cNvGraphicFramePr>
          <p:nvPr/>
        </p:nvGraphicFramePr>
        <p:xfrm>
          <a:off x="627063" y="1257300"/>
          <a:ext cx="8048846" cy="49956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4062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26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0113"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bg1"/>
                          </a:solidFill>
                        </a:rPr>
                        <a:t>Технические</a:t>
                      </a:r>
                      <a:r>
                        <a:rPr lang="ru-RU" sz="2000" baseline="0" dirty="0">
                          <a:solidFill>
                            <a:schemeClr val="bg1"/>
                          </a:solidFill>
                        </a:rPr>
                        <a:t> характеристики</a:t>
                      </a:r>
                      <a:endParaRPr lang="ru-RU" sz="20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3172" marR="93172" marT="42484" marB="42484" anchor="ctr"/>
                </a:tc>
                <a:tc hMerge="1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Bef>
                          <a:spcPct val="20000"/>
                        </a:spcBef>
                        <a:buSzPct val="80000"/>
                        <a:buFontTx/>
                        <a:buNone/>
                      </a:pPr>
                      <a:endParaRPr lang="ru-RU" sz="2400" b="1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Arial" pitchFamily="34" charset="0"/>
                      </a:endParaRPr>
                    </a:p>
                  </a:txBody>
                  <a:tcPr marL="93172" marR="93172" marT="42484" marB="42484" anchor="ctr">
                    <a:lnL w="9525" cap="flat" cmpd="sng" algn="ctr">
                      <a:solidFill>
                        <a:srgbClr val="BCBC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CBC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CBC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CBC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06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985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solidFill>
                            <a:srgbClr val="000099"/>
                          </a:solidFill>
                        </a:rPr>
                        <a:t>Диапазон измерения объёмной плотности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0099"/>
                          </a:solidFill>
                        </a:rPr>
                        <a:t>1,7 - 3,0 г/см</a:t>
                      </a:r>
                      <a:r>
                        <a:rPr lang="ru-RU" sz="1400" baseline="30000" dirty="0">
                          <a:solidFill>
                            <a:srgbClr val="000099"/>
                          </a:solidFill>
                        </a:rPr>
                        <a:t>3</a:t>
                      </a:r>
                      <a:endParaRPr lang="en-US" sz="1400" b="0" dirty="0">
                        <a:solidFill>
                          <a:srgbClr val="0000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5873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0099"/>
                          </a:solidFill>
                        </a:rPr>
                        <a:t>Основная погрешность  измерения плотности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0099"/>
                          </a:solidFill>
                        </a:rPr>
                        <a:t>не более 6%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0194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0099"/>
                          </a:solidFill>
                        </a:rPr>
                        <a:t>Определяемые элементы породы 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0099"/>
                          </a:solidFill>
                        </a:rPr>
                        <a:t> </a:t>
                      </a:r>
                      <a:r>
                        <a:rPr lang="en-US" sz="1400" dirty="0">
                          <a:solidFill>
                            <a:srgbClr val="000099"/>
                          </a:solidFill>
                        </a:rPr>
                        <a:t>Si</a:t>
                      </a:r>
                      <a:r>
                        <a:rPr lang="ru-RU" sz="1400" dirty="0">
                          <a:solidFill>
                            <a:srgbClr val="000099"/>
                          </a:solidFill>
                        </a:rPr>
                        <a:t>, </a:t>
                      </a:r>
                      <a:r>
                        <a:rPr lang="en-US" sz="1400" dirty="0">
                          <a:solidFill>
                            <a:srgbClr val="000099"/>
                          </a:solidFill>
                        </a:rPr>
                        <a:t>Mg</a:t>
                      </a:r>
                      <a:r>
                        <a:rPr lang="ru-RU" sz="1400" dirty="0">
                          <a:solidFill>
                            <a:srgbClr val="000099"/>
                          </a:solidFill>
                        </a:rPr>
                        <a:t>, </a:t>
                      </a:r>
                      <a:r>
                        <a:rPr lang="en-US" sz="1400" dirty="0">
                          <a:solidFill>
                            <a:srgbClr val="000099"/>
                          </a:solidFill>
                        </a:rPr>
                        <a:t>Ca</a:t>
                      </a:r>
                      <a:r>
                        <a:rPr lang="ru-RU" sz="1400" dirty="0">
                          <a:solidFill>
                            <a:srgbClr val="000099"/>
                          </a:solidFill>
                        </a:rPr>
                        <a:t>, </a:t>
                      </a:r>
                      <a:r>
                        <a:rPr lang="en-US" sz="1400" dirty="0">
                          <a:solidFill>
                            <a:srgbClr val="000099"/>
                          </a:solidFill>
                        </a:rPr>
                        <a:t>Al</a:t>
                      </a:r>
                      <a:r>
                        <a:rPr lang="ru-RU" sz="1400" dirty="0">
                          <a:solidFill>
                            <a:srgbClr val="000099"/>
                          </a:solidFill>
                        </a:rPr>
                        <a:t>, </a:t>
                      </a:r>
                      <a:r>
                        <a:rPr lang="en-US" sz="1400" dirty="0" err="1">
                          <a:solidFill>
                            <a:srgbClr val="000099"/>
                          </a:solidFill>
                        </a:rPr>
                        <a:t>Cl</a:t>
                      </a:r>
                      <a:r>
                        <a:rPr lang="ru-RU" sz="1400" dirty="0">
                          <a:solidFill>
                            <a:srgbClr val="000099"/>
                          </a:solidFill>
                        </a:rPr>
                        <a:t>, </a:t>
                      </a:r>
                      <a:r>
                        <a:rPr lang="en-US" sz="1400" dirty="0">
                          <a:solidFill>
                            <a:srgbClr val="000099"/>
                          </a:solidFill>
                        </a:rPr>
                        <a:t>O</a:t>
                      </a:r>
                      <a:r>
                        <a:rPr lang="ru-RU" sz="1400" dirty="0">
                          <a:solidFill>
                            <a:srgbClr val="000099"/>
                          </a:solidFill>
                        </a:rPr>
                        <a:t>, </a:t>
                      </a:r>
                      <a:r>
                        <a:rPr lang="en-US" sz="1400" dirty="0">
                          <a:solidFill>
                            <a:srgbClr val="000099"/>
                          </a:solidFill>
                        </a:rPr>
                        <a:t>C</a:t>
                      </a:r>
                      <a:r>
                        <a:rPr lang="ru-RU" sz="1400" dirty="0">
                          <a:solidFill>
                            <a:srgbClr val="000099"/>
                          </a:solidFill>
                        </a:rPr>
                        <a:t>, </a:t>
                      </a:r>
                      <a:r>
                        <a:rPr lang="en-US" sz="1400" dirty="0" smtClean="0">
                          <a:solidFill>
                            <a:srgbClr val="000099"/>
                          </a:solidFill>
                        </a:rPr>
                        <a:t>S, </a:t>
                      </a:r>
                      <a:r>
                        <a:rPr lang="en-US" sz="1400" dirty="0">
                          <a:solidFill>
                            <a:srgbClr val="000099"/>
                          </a:solidFill>
                        </a:rPr>
                        <a:t>H </a:t>
                      </a:r>
                      <a:r>
                        <a:rPr lang="ru-RU" sz="1400" dirty="0">
                          <a:solidFill>
                            <a:srgbClr val="000099"/>
                          </a:solidFill>
                        </a:rPr>
                        <a:t>и др.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9651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0099"/>
                          </a:solidFill>
                        </a:rPr>
                        <a:t>Погрешность определения элементов породы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0099"/>
                          </a:solidFill>
                        </a:rPr>
                        <a:t>не более 5%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3720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0099"/>
                          </a:solidFill>
                        </a:rPr>
                        <a:t>Диапазон определения массовых долей ЕРЭ:</a:t>
                      </a:r>
                    </a:p>
                    <a:p>
                      <a:r>
                        <a:rPr lang="ru-RU" sz="1400" dirty="0">
                          <a:solidFill>
                            <a:srgbClr val="000099"/>
                          </a:solidFill>
                        </a:rPr>
                        <a:t>для калия – К </a:t>
                      </a:r>
                    </a:p>
                    <a:p>
                      <a:r>
                        <a:rPr lang="ru-RU" sz="1400" dirty="0">
                          <a:solidFill>
                            <a:srgbClr val="000099"/>
                          </a:solidFill>
                        </a:rPr>
                        <a:t>для тория –</a:t>
                      </a:r>
                      <a:r>
                        <a:rPr lang="en-US" sz="1400" dirty="0">
                          <a:solidFill>
                            <a:srgbClr val="000099"/>
                          </a:solidFill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99"/>
                          </a:solidFill>
                        </a:rPr>
                        <a:t>Th</a:t>
                      </a:r>
                      <a:r>
                        <a:rPr lang="en-US" sz="1400" dirty="0">
                          <a:solidFill>
                            <a:srgbClr val="000099"/>
                          </a:solidFill>
                        </a:rPr>
                        <a:t> </a:t>
                      </a:r>
                      <a:r>
                        <a:rPr lang="ru-RU" sz="1400" dirty="0">
                          <a:solidFill>
                            <a:srgbClr val="000099"/>
                          </a:solidFill>
                        </a:rPr>
                        <a:t>и урана – </a:t>
                      </a:r>
                      <a:r>
                        <a:rPr lang="en-US" sz="1400" dirty="0">
                          <a:solidFill>
                            <a:srgbClr val="000099"/>
                          </a:solidFill>
                        </a:rPr>
                        <a:t>U</a:t>
                      </a:r>
                      <a:r>
                        <a:rPr lang="ru-RU" sz="1400" dirty="0">
                          <a:solidFill>
                            <a:srgbClr val="000099"/>
                          </a:solidFill>
                        </a:rPr>
                        <a:t>(</a:t>
                      </a:r>
                      <a:r>
                        <a:rPr lang="en-US" sz="1400" dirty="0">
                          <a:solidFill>
                            <a:srgbClr val="000099"/>
                          </a:solidFill>
                        </a:rPr>
                        <a:t>Ra)</a:t>
                      </a:r>
                      <a:r>
                        <a:rPr lang="ru-RU" sz="1400" dirty="0">
                          <a:solidFill>
                            <a:srgbClr val="000099"/>
                          </a:solidFill>
                        </a:rPr>
                        <a:t> 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0099"/>
                          </a:solidFill>
                        </a:rPr>
                        <a:t>Более 0,3%</a:t>
                      </a:r>
                    </a:p>
                    <a:p>
                      <a:pPr algn="ctr"/>
                      <a:r>
                        <a:rPr lang="ru-RU" sz="1400" dirty="0">
                          <a:solidFill>
                            <a:srgbClr val="000099"/>
                          </a:solidFill>
                        </a:rPr>
                        <a:t>1 </a:t>
                      </a:r>
                      <a:r>
                        <a:rPr lang="en-US" sz="1400" dirty="0">
                          <a:solidFill>
                            <a:srgbClr val="000099"/>
                          </a:solidFill>
                        </a:rPr>
                        <a:t>÷</a:t>
                      </a:r>
                      <a:r>
                        <a:rPr lang="ru-RU" sz="1400" dirty="0">
                          <a:solidFill>
                            <a:srgbClr val="000099"/>
                          </a:solidFill>
                        </a:rPr>
                        <a:t> 200 </a:t>
                      </a:r>
                      <a:r>
                        <a:rPr lang="en-US" sz="1400" dirty="0" err="1">
                          <a:solidFill>
                            <a:srgbClr val="000099"/>
                          </a:solidFill>
                        </a:rPr>
                        <a:t>ppm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5247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0099"/>
                          </a:solidFill>
                        </a:rPr>
                        <a:t>Тип нейтронного генератора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0099"/>
                          </a:solidFill>
                        </a:rPr>
                        <a:t>ИНГ – 062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3367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0099"/>
                          </a:solidFill>
                        </a:rPr>
                        <a:t>Выход нейтронного генератора 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0099"/>
                          </a:solidFill>
                        </a:rPr>
                        <a:t>2,5∙10</a:t>
                      </a:r>
                      <a:r>
                        <a:rPr lang="ru-RU" sz="1400" baseline="30000" dirty="0">
                          <a:solidFill>
                            <a:srgbClr val="000099"/>
                          </a:solidFill>
                        </a:rPr>
                        <a:t>8 </a:t>
                      </a:r>
                      <a:r>
                        <a:rPr lang="ru-RU" sz="1400" dirty="0" err="1">
                          <a:solidFill>
                            <a:srgbClr val="000099"/>
                          </a:solidFill>
                        </a:rPr>
                        <a:t>нейтр</a:t>
                      </a:r>
                      <a:r>
                        <a:rPr lang="ru-RU" sz="1400" dirty="0">
                          <a:solidFill>
                            <a:srgbClr val="000099"/>
                          </a:solidFill>
                        </a:rPr>
                        <a:t>./с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3367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0099"/>
                          </a:solidFill>
                        </a:rPr>
                        <a:t>Длина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0099"/>
                          </a:solidFill>
                        </a:rPr>
                        <a:t>4300 мм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33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000099"/>
                          </a:solidFill>
                        </a:rPr>
                        <a:t>Диаметр максимальный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000099"/>
                          </a:solidFill>
                        </a:rPr>
                        <a:t>102 мм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33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000099"/>
                          </a:solidFill>
                          <a:latin typeface="Arial" pitchFamily="34" charset="0"/>
                          <a:cs typeface="Arial" pitchFamily="34" charset="0"/>
                        </a:rPr>
                        <a:t>Т</a:t>
                      </a:r>
                      <a:r>
                        <a:rPr lang="en-US" sz="1400" b="0" dirty="0">
                          <a:solidFill>
                            <a:srgbClr val="000099"/>
                          </a:solidFill>
                          <a:latin typeface="Arial" pitchFamily="34" charset="0"/>
                          <a:cs typeface="Arial" pitchFamily="34" charset="0"/>
                        </a:rPr>
                        <a:t>max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000099"/>
                          </a:solidFill>
                          <a:latin typeface="Arial" pitchFamily="34" charset="0"/>
                          <a:cs typeface="Arial" pitchFamily="34" charset="0"/>
                        </a:rPr>
                        <a:t>120 </a:t>
                      </a:r>
                      <a:r>
                        <a:rPr lang="ru-RU" sz="1400" b="0" baseline="30000" dirty="0">
                          <a:solidFill>
                            <a:srgbClr val="000099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ru-RU" sz="1400" b="0" dirty="0">
                          <a:solidFill>
                            <a:srgbClr val="000099"/>
                          </a:solidFill>
                          <a:latin typeface="Arial" pitchFamily="34" charset="0"/>
                          <a:cs typeface="Arial" pitchFamily="34" charset="0"/>
                        </a:rPr>
                        <a:t>С</a:t>
                      </a:r>
                    </a:p>
                  </a:txBody>
                  <a:tcPr marL="99060" marR="9906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33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000099"/>
                          </a:solidFill>
                          <a:latin typeface="Arial" pitchFamily="34" charset="0"/>
                          <a:cs typeface="Arial" pitchFamily="34" charset="0"/>
                        </a:rPr>
                        <a:t>Р</a:t>
                      </a:r>
                      <a:r>
                        <a:rPr lang="en-US" sz="1400" b="0" dirty="0">
                          <a:solidFill>
                            <a:srgbClr val="000099"/>
                          </a:solidFill>
                          <a:latin typeface="Arial" pitchFamily="34" charset="0"/>
                          <a:cs typeface="Arial" pitchFamily="34" charset="0"/>
                        </a:rPr>
                        <a:t>max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000099"/>
                          </a:solidFill>
                          <a:latin typeface="Arial" pitchFamily="34" charset="0"/>
                          <a:cs typeface="Arial" pitchFamily="34" charset="0"/>
                        </a:rPr>
                        <a:t>60 МПа</a:t>
                      </a:r>
                    </a:p>
                  </a:txBody>
                  <a:tcPr marL="99060" marR="9906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33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000099"/>
                          </a:solidFill>
                          <a:latin typeface="Arial" pitchFamily="34" charset="0"/>
                          <a:cs typeface="Arial" pitchFamily="34" charset="0"/>
                        </a:rPr>
                        <a:t>Время работы генератора, не менее</a:t>
                      </a: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000099"/>
                          </a:solidFill>
                          <a:latin typeface="Arial" pitchFamily="34" charset="0"/>
                          <a:cs typeface="Arial" pitchFamily="34" charset="0"/>
                        </a:rPr>
                        <a:t>300 ч</a:t>
                      </a:r>
                    </a:p>
                  </a:txBody>
                  <a:tcPr marL="99060" marR="9906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7788"/>
            <a:ext cx="8816975" cy="903287"/>
          </a:xfrm>
        </p:spPr>
        <p:txBody>
          <a:bodyPr/>
          <a:lstStyle/>
          <a:p>
            <a:pPr algn="ctr"/>
            <a:r>
              <a:rPr lang="ru-RU" altLang="ru-RU" sz="2800" dirty="0">
                <a:cs typeface="Times New Roman" pitchFamily="18" charset="0"/>
              </a:rPr>
              <a:t>Метрологическое обеспечение </a:t>
            </a:r>
            <a:r>
              <a:rPr lang="en-US" altLang="ru-RU" sz="2800" dirty="0">
                <a:cs typeface="Times New Roman" pitchFamily="18" charset="0"/>
              </a:rPr>
              <a:t/>
            </a:r>
            <a:br>
              <a:rPr lang="en-US" altLang="ru-RU" sz="2800" dirty="0">
                <a:cs typeface="Times New Roman" pitchFamily="18" charset="0"/>
              </a:rPr>
            </a:br>
            <a:r>
              <a:rPr lang="ru-RU" altLang="ru-RU" sz="2800" dirty="0" smtClean="0">
                <a:cs typeface="Times New Roman" pitchFamily="18" charset="0"/>
              </a:rPr>
              <a:t>АИНК-ПЛ (метрологический центр Газпром </a:t>
            </a:r>
            <a:r>
              <a:rPr lang="ru-RU" altLang="ru-RU" sz="2800" dirty="0" err="1" smtClean="0">
                <a:cs typeface="Times New Roman" pitchFamily="18" charset="0"/>
              </a:rPr>
              <a:t>Георесурс</a:t>
            </a:r>
            <a:r>
              <a:rPr lang="ru-RU" altLang="ru-RU" sz="2800" dirty="0" smtClean="0">
                <a:cs typeface="Times New Roman" pitchFamily="18" charset="0"/>
              </a:rPr>
              <a:t>)</a:t>
            </a:r>
            <a:endParaRPr lang="en-US" sz="2800" dirty="0"/>
          </a:p>
        </p:txBody>
      </p:sp>
      <p:sp>
        <p:nvSpPr>
          <p:cNvPr id="370690" name="Content Placeholder 2"/>
          <p:cNvSpPr>
            <a:spLocks noGrp="1"/>
          </p:cNvSpPr>
          <p:nvPr>
            <p:ph idx="1"/>
          </p:nvPr>
        </p:nvSpPr>
        <p:spPr>
          <a:xfrm>
            <a:off x="190500" y="1295400"/>
            <a:ext cx="5219700" cy="49911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ru-RU" sz="1600" dirty="0">
                <a:solidFill>
                  <a:srgbClr val="000099"/>
                </a:solidFill>
              </a:rPr>
              <a:t>Состав метрологического обеспечения АИНК-ПЛ</a:t>
            </a:r>
            <a:r>
              <a:rPr lang="en-US" sz="1600" dirty="0">
                <a:solidFill>
                  <a:srgbClr val="000099"/>
                </a:solidFill>
              </a:rPr>
              <a:t>:</a:t>
            </a:r>
          </a:p>
          <a:p>
            <a:pPr>
              <a:spcBef>
                <a:spcPct val="0"/>
              </a:spcBef>
              <a:spcAft>
                <a:spcPts val="300"/>
              </a:spcAft>
            </a:pPr>
            <a:r>
              <a:rPr lang="ru-RU" sz="1200" dirty="0">
                <a:solidFill>
                  <a:srgbClr val="000099"/>
                </a:solidFill>
              </a:rPr>
              <a:t>Расчетные базы стандартных спектров</a:t>
            </a:r>
            <a:r>
              <a:rPr lang="en-US" sz="1200" dirty="0">
                <a:solidFill>
                  <a:srgbClr val="000099"/>
                </a:solidFill>
              </a:rPr>
              <a:t>;</a:t>
            </a:r>
            <a:endParaRPr lang="ru-RU" sz="1200" dirty="0">
              <a:solidFill>
                <a:srgbClr val="000099"/>
              </a:solidFill>
            </a:endParaRPr>
          </a:p>
          <a:p>
            <a:pPr>
              <a:spcBef>
                <a:spcPct val="0"/>
              </a:spcBef>
              <a:spcAft>
                <a:spcPts val="300"/>
              </a:spcAft>
            </a:pPr>
            <a:r>
              <a:rPr lang="ru-RU" sz="1200" dirty="0">
                <a:solidFill>
                  <a:srgbClr val="000099"/>
                </a:solidFill>
              </a:rPr>
              <a:t>Поправочные коэффициенты по результатам математического имитационного моделирования</a:t>
            </a:r>
            <a:r>
              <a:rPr lang="en-US" sz="1200" dirty="0">
                <a:solidFill>
                  <a:srgbClr val="000099"/>
                </a:solidFill>
              </a:rPr>
              <a:t>;</a:t>
            </a:r>
            <a:endParaRPr lang="ru-RU" sz="1200" dirty="0">
              <a:solidFill>
                <a:srgbClr val="000099"/>
              </a:solidFill>
            </a:endParaRPr>
          </a:p>
          <a:p>
            <a:pPr>
              <a:spcBef>
                <a:spcPct val="0"/>
              </a:spcBef>
              <a:spcAft>
                <a:spcPts val="300"/>
              </a:spcAft>
            </a:pPr>
            <a:r>
              <a:rPr lang="ru-RU" sz="1200" dirty="0">
                <a:solidFill>
                  <a:srgbClr val="000099"/>
                </a:solidFill>
              </a:rPr>
              <a:t>Калибровочные коэффициенты по результатам физического моделирования на стандартных образцах плотности, насыщения, нейтронных характеристик и естественной радиоактивности</a:t>
            </a:r>
          </a:p>
          <a:p>
            <a:pPr>
              <a:spcBef>
                <a:spcPct val="0"/>
              </a:spcBef>
              <a:spcAft>
                <a:spcPts val="300"/>
              </a:spcAft>
              <a:buFontTx/>
              <a:buNone/>
            </a:pPr>
            <a:endParaRPr lang="en-US" sz="1200" dirty="0">
              <a:solidFill>
                <a:srgbClr val="000099"/>
              </a:solidFill>
            </a:endParaRPr>
          </a:p>
          <a:p>
            <a:pPr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ru-RU" sz="1600" dirty="0">
                <a:solidFill>
                  <a:srgbClr val="000099"/>
                </a:solidFill>
                <a:cs typeface="Arial" charset="0"/>
              </a:rPr>
              <a:t>Состав моделей метрологических центров РФ:</a:t>
            </a:r>
            <a:endParaRPr lang="en-US" sz="1600" dirty="0">
              <a:solidFill>
                <a:srgbClr val="000099"/>
              </a:solidFill>
              <a:cs typeface="Arial" charset="0"/>
            </a:endParaRPr>
          </a:p>
          <a:p>
            <a:pPr>
              <a:spcBef>
                <a:spcPct val="0"/>
              </a:spcBef>
              <a:spcAft>
                <a:spcPts val="300"/>
              </a:spcAft>
            </a:pPr>
            <a:r>
              <a:rPr lang="ru-RU" sz="1200" dirty="0" smtClean="0">
                <a:solidFill>
                  <a:srgbClr val="000099"/>
                </a:solidFill>
              </a:rPr>
              <a:t>Модели </a:t>
            </a:r>
            <a:r>
              <a:rPr lang="ru-RU" sz="1200" dirty="0">
                <a:solidFill>
                  <a:srgbClr val="000099"/>
                </a:solidFill>
              </a:rPr>
              <a:t>карбонатного </a:t>
            </a:r>
            <a:r>
              <a:rPr lang="ru-RU" sz="1200" dirty="0" err="1">
                <a:solidFill>
                  <a:srgbClr val="000099"/>
                </a:solidFill>
              </a:rPr>
              <a:t>водонысыщенного</a:t>
            </a:r>
            <a:r>
              <a:rPr lang="ru-RU" sz="1200" dirty="0">
                <a:solidFill>
                  <a:srgbClr val="000099"/>
                </a:solidFill>
              </a:rPr>
              <a:t> пласта  с пористостью  </a:t>
            </a:r>
            <a:br>
              <a:rPr lang="ru-RU" sz="1200" dirty="0">
                <a:solidFill>
                  <a:srgbClr val="000099"/>
                </a:solidFill>
              </a:rPr>
            </a:br>
            <a:r>
              <a:rPr lang="ru-RU" sz="1200" dirty="0">
                <a:solidFill>
                  <a:srgbClr val="000099"/>
                </a:solidFill>
              </a:rPr>
              <a:t>от 1 до 30%  – 4 шт.</a:t>
            </a:r>
          </a:p>
          <a:p>
            <a:pPr>
              <a:spcBef>
                <a:spcPct val="0"/>
              </a:spcBef>
              <a:spcAft>
                <a:spcPts val="300"/>
              </a:spcAft>
            </a:pPr>
            <a:r>
              <a:rPr lang="ru-RU" sz="1200" dirty="0">
                <a:solidFill>
                  <a:srgbClr val="000099"/>
                </a:solidFill>
              </a:rPr>
              <a:t>Модели терригенного водо-</a:t>
            </a:r>
            <a:r>
              <a:rPr lang="ru-RU" sz="1200" dirty="0" err="1">
                <a:solidFill>
                  <a:srgbClr val="000099"/>
                </a:solidFill>
              </a:rPr>
              <a:t>нефтенасыщенного</a:t>
            </a:r>
            <a:r>
              <a:rPr lang="ru-RU" sz="1200" dirty="0">
                <a:solidFill>
                  <a:srgbClr val="000099"/>
                </a:solidFill>
              </a:rPr>
              <a:t> пласта  с    пористостью от 13 до  36%  – 7 шт.</a:t>
            </a:r>
          </a:p>
          <a:p>
            <a:pPr>
              <a:spcBef>
                <a:spcPct val="0"/>
              </a:spcBef>
              <a:spcAft>
                <a:spcPts val="300"/>
              </a:spcAft>
            </a:pPr>
            <a:r>
              <a:rPr lang="ru-RU" sz="1200" dirty="0">
                <a:solidFill>
                  <a:srgbClr val="000099"/>
                </a:solidFill>
              </a:rPr>
              <a:t>Доломитные модели </a:t>
            </a:r>
            <a:r>
              <a:rPr lang="ru-RU" sz="1200" dirty="0" err="1">
                <a:solidFill>
                  <a:srgbClr val="000099"/>
                </a:solidFill>
              </a:rPr>
              <a:t>водонасыщенного</a:t>
            </a:r>
            <a:r>
              <a:rPr lang="ru-RU" sz="1200" dirty="0">
                <a:solidFill>
                  <a:srgbClr val="000099"/>
                </a:solidFill>
              </a:rPr>
              <a:t> пласта с пористостью  </a:t>
            </a:r>
            <a:br>
              <a:rPr lang="ru-RU" sz="1200" dirty="0">
                <a:solidFill>
                  <a:srgbClr val="000099"/>
                </a:solidFill>
              </a:rPr>
            </a:br>
            <a:r>
              <a:rPr lang="ru-RU" sz="1200" dirty="0">
                <a:solidFill>
                  <a:srgbClr val="000099"/>
                </a:solidFill>
              </a:rPr>
              <a:t>от 13 до 24%  – 2 шт.</a:t>
            </a:r>
          </a:p>
          <a:p>
            <a:pPr>
              <a:spcBef>
                <a:spcPct val="0"/>
              </a:spcBef>
              <a:spcAft>
                <a:spcPts val="300"/>
              </a:spcAft>
            </a:pPr>
            <a:r>
              <a:rPr lang="ru-RU" sz="1200" dirty="0">
                <a:solidFill>
                  <a:srgbClr val="000099"/>
                </a:solidFill>
              </a:rPr>
              <a:t>Модели пластов ООО «Газпром </a:t>
            </a:r>
            <a:r>
              <a:rPr lang="ru-RU" sz="1200" dirty="0" err="1">
                <a:solidFill>
                  <a:srgbClr val="000099"/>
                </a:solidFill>
              </a:rPr>
              <a:t>георесурс</a:t>
            </a:r>
            <a:r>
              <a:rPr lang="ru-RU" sz="1200" dirty="0">
                <a:solidFill>
                  <a:srgbClr val="000099"/>
                </a:solidFill>
              </a:rPr>
              <a:t>», г. Раменское МО:</a:t>
            </a:r>
          </a:p>
          <a:p>
            <a:pPr>
              <a:spcBef>
                <a:spcPct val="0"/>
              </a:spcBef>
              <a:spcAft>
                <a:spcPts val="300"/>
              </a:spcAft>
            </a:pPr>
            <a:r>
              <a:rPr lang="ru-RU" sz="1200" dirty="0">
                <a:solidFill>
                  <a:srgbClr val="000099"/>
                </a:solidFill>
              </a:rPr>
              <a:t>Модели карбонатного </a:t>
            </a:r>
            <a:r>
              <a:rPr lang="ru-RU" sz="1200" dirty="0" err="1">
                <a:solidFill>
                  <a:srgbClr val="000099"/>
                </a:solidFill>
              </a:rPr>
              <a:t>водонысыщенного</a:t>
            </a:r>
            <a:r>
              <a:rPr lang="ru-RU" sz="1200" dirty="0">
                <a:solidFill>
                  <a:srgbClr val="000099"/>
                </a:solidFill>
              </a:rPr>
              <a:t> пласта  с  пористостью </a:t>
            </a:r>
            <a:br>
              <a:rPr lang="ru-RU" sz="1200" dirty="0">
                <a:solidFill>
                  <a:srgbClr val="000099"/>
                </a:solidFill>
              </a:rPr>
            </a:br>
            <a:r>
              <a:rPr lang="ru-RU" sz="1200" dirty="0">
                <a:solidFill>
                  <a:srgbClr val="000099"/>
                </a:solidFill>
              </a:rPr>
              <a:t>от 0,8 до 36%  – 3 шт.</a:t>
            </a:r>
          </a:p>
          <a:p>
            <a:pPr>
              <a:spcBef>
                <a:spcPct val="0"/>
              </a:spcBef>
              <a:spcAft>
                <a:spcPts val="300"/>
              </a:spcAft>
            </a:pPr>
            <a:r>
              <a:rPr lang="ru-RU" sz="1200" dirty="0">
                <a:solidFill>
                  <a:srgbClr val="000099"/>
                </a:solidFill>
              </a:rPr>
              <a:t>Модели терригенного водо-</a:t>
            </a:r>
            <a:r>
              <a:rPr lang="ru-RU" sz="1200" dirty="0" err="1">
                <a:solidFill>
                  <a:srgbClr val="000099"/>
                </a:solidFill>
              </a:rPr>
              <a:t>нефтенасыщенного</a:t>
            </a:r>
            <a:r>
              <a:rPr lang="ru-RU" sz="1200" dirty="0">
                <a:solidFill>
                  <a:srgbClr val="000099"/>
                </a:solidFill>
              </a:rPr>
              <a:t> пласта  с пористостью от 36% – 3 шт.</a:t>
            </a:r>
          </a:p>
          <a:p>
            <a:pPr>
              <a:spcBef>
                <a:spcPct val="0"/>
              </a:spcBef>
              <a:spcAft>
                <a:spcPts val="300"/>
              </a:spcAft>
            </a:pPr>
            <a:r>
              <a:rPr lang="ru-RU" sz="1200" dirty="0">
                <a:solidFill>
                  <a:srgbClr val="000099"/>
                </a:solidFill>
              </a:rPr>
              <a:t>Модели ГСО-ЕРЭ содержания массовых долей калия, тория и урана – 6 шт.</a:t>
            </a:r>
            <a:endParaRPr lang="ru-RU" sz="1200" b="1" dirty="0">
              <a:solidFill>
                <a:srgbClr val="00009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C7BB39-7871-4539-8D4F-4C77A52BC6C0}" type="slidenum">
              <a:rPr lang="ru-RU" smtClean="0">
                <a:solidFill>
                  <a:schemeClr val="bg1"/>
                </a:solidFill>
              </a:rPr>
              <a:pPr>
                <a:defRPr/>
              </a:pPr>
              <a:t>12</a:t>
            </a:fld>
            <a:endParaRPr lang="ru-RU">
              <a:solidFill>
                <a:schemeClr val="bg1"/>
              </a:solidFill>
            </a:endParaRPr>
          </a:p>
        </p:txBody>
      </p:sp>
      <p:pic>
        <p:nvPicPr>
          <p:cNvPr id="370692" name="Рисунок 1" descr="СО-П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56250" y="1357313"/>
            <a:ext cx="3560763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0693" name="Рисунок 2" descr="Модел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4437063"/>
            <a:ext cx="3692525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5410200" y="1257300"/>
            <a:ext cx="80963" cy="51768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lIns="97718" tIns="48860" rIns="97718" bIns="48860" anchor="ctr"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9413" y="0"/>
            <a:ext cx="8437562" cy="1173163"/>
          </a:xfrm>
        </p:spPr>
        <p:txBody>
          <a:bodyPr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ru-RU" dirty="0">
                <a:solidFill>
                  <a:schemeClr val="tx2"/>
                </a:solidFill>
                <a:latin typeface="Calibri" panose="020F0502020204030204" pitchFamily="34" charset="0"/>
                <a:cs typeface="Times New Roman" pitchFamily="18" charset="0"/>
              </a:rPr>
              <a:t>Программный комплекс интерпретации данных ИНГК-С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5F114C-08C5-450F-AA2F-AD7EB7BB12EB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318" y="1273039"/>
            <a:ext cx="4732678" cy="4606036"/>
          </a:xfrm>
          <a:prstGeom prst="rect">
            <a:avLst/>
          </a:prstGeom>
          <a:noFill/>
          <a:ln>
            <a:noFill/>
          </a:ln>
          <a:effectLst>
            <a:outerShdw blurRad="203200" dist="127000" dir="6060000" algn="tl" rotWithShape="0">
              <a:prstClr val="black">
                <a:alpha val="55000"/>
              </a:prstClr>
            </a:outerShdw>
          </a:effectLst>
          <a:extLst/>
        </p:spPr>
      </p:pic>
      <p:pic>
        <p:nvPicPr>
          <p:cNvPr id="4915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9666" y="1265500"/>
            <a:ext cx="4108917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>
              <a:defRPr/>
            </a:pPr>
            <a:r>
              <a:rPr lang="ru-RU" altLang="ru-RU" dirty="0">
                <a:latin typeface="Calibri" panose="020F0502020204030204" pitchFamily="34" charset="0"/>
                <a:cs typeface="Times New Roman" pitchFamily="18" charset="0"/>
              </a:rPr>
              <a:t>Результаты опытно-промышленных </a:t>
            </a:r>
            <a:br>
              <a:rPr lang="ru-RU" altLang="ru-RU" dirty="0">
                <a:latin typeface="Calibri" panose="020F0502020204030204" pitchFamily="34" charset="0"/>
                <a:cs typeface="Times New Roman" pitchFamily="18" charset="0"/>
              </a:rPr>
            </a:br>
            <a:r>
              <a:rPr lang="ru-RU" altLang="ru-RU" dirty="0">
                <a:latin typeface="Calibri" panose="020F0502020204030204" pitchFamily="34" charset="0"/>
                <a:cs typeface="Times New Roman" pitchFamily="18" charset="0"/>
              </a:rPr>
              <a:t>исследований </a:t>
            </a:r>
            <a:r>
              <a:rPr lang="ru-RU" altLang="ru-RU" dirty="0">
                <a:latin typeface="Calibri" panose="020F0502020204030204" pitchFamily="34" charset="0"/>
                <a:cs typeface="Arial" pitchFamily="34" charset="0"/>
              </a:rPr>
              <a:t>в открытом стволе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6CC20D-DAE3-4488-A41F-8FA7DB5680F8}" type="slidenum">
              <a:rPr lang="ru-RU" smtClean="0">
                <a:solidFill>
                  <a:schemeClr val="bg1"/>
                </a:solidFill>
              </a:rPr>
              <a:pPr>
                <a:defRPr/>
              </a:pPr>
              <a:t>14</a:t>
            </a:fld>
            <a:endParaRPr lang="ru-RU">
              <a:solidFill>
                <a:schemeClr val="bg1"/>
              </a:solidFill>
            </a:endParaRPr>
          </a:p>
        </p:txBody>
      </p:sp>
      <p:sp>
        <p:nvSpPr>
          <p:cNvPr id="10" name="Прямоугольник 13"/>
          <p:cNvSpPr/>
          <p:nvPr/>
        </p:nvSpPr>
        <p:spPr>
          <a:xfrm>
            <a:off x="0" y="1181100"/>
            <a:ext cx="4848225" cy="584200"/>
          </a:xfrm>
          <a:prstGeom prst="rect">
            <a:avLst/>
          </a:prstGeom>
          <a:solidFill>
            <a:schemeClr val="accent2"/>
          </a:solidFill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1600" dirty="0" smtClean="0">
                <a:solidFill>
                  <a:schemeClr val="bg1"/>
                </a:solidFill>
              </a:rPr>
              <a:t>Месторождение Западной Сибири</a:t>
            </a:r>
            <a:endParaRPr lang="ru-RU" sz="1600" dirty="0">
              <a:solidFill>
                <a:schemeClr val="bg1"/>
              </a:solidFill>
            </a:endParaRPr>
          </a:p>
          <a:p>
            <a:pPr algn="ctr">
              <a:defRPr/>
            </a:pP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Прямоугольник 14"/>
          <p:cNvSpPr/>
          <p:nvPr/>
        </p:nvSpPr>
        <p:spPr>
          <a:xfrm>
            <a:off x="4914900" y="1181100"/>
            <a:ext cx="4240213" cy="584200"/>
          </a:xfrm>
          <a:prstGeom prst="rect">
            <a:avLst/>
          </a:prstGeom>
          <a:solidFill>
            <a:schemeClr val="accent2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dirty="0">
                <a:solidFill>
                  <a:schemeClr val="bg1"/>
                </a:solidFill>
                <a:latin typeface="+mj-lt"/>
              </a:rPr>
              <a:t>Фрагмент планшета </a:t>
            </a:r>
          </a:p>
          <a:p>
            <a:pPr algn="ctr">
              <a:defRPr/>
            </a:pPr>
            <a:r>
              <a:rPr lang="ru-RU" sz="1600" dirty="0">
                <a:solidFill>
                  <a:schemeClr val="bg1"/>
                </a:solidFill>
                <a:latin typeface="+mj-lt"/>
              </a:rPr>
              <a:t>опытно-промышленных испытаний</a:t>
            </a: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4857750" y="1181100"/>
            <a:ext cx="76200" cy="50387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lIns="97718" tIns="48860" rIns="97718" bIns="48860" anchor="ctr"/>
          <a:lstStyle/>
          <a:p>
            <a:pPr>
              <a:defRPr/>
            </a:pPr>
            <a:endParaRPr lang="ru-RU"/>
          </a:p>
        </p:txBody>
      </p:sp>
      <p:sp>
        <p:nvSpPr>
          <p:cNvPr id="374790" name="Rectangle 13"/>
          <p:cNvSpPr>
            <a:spLocks noChangeArrowheads="1"/>
          </p:cNvSpPr>
          <p:nvPr/>
        </p:nvSpPr>
        <p:spPr bwMode="auto">
          <a:xfrm>
            <a:off x="76200" y="1790700"/>
            <a:ext cx="4772025" cy="46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1500"/>
              </a:lnSpc>
            </a:pPr>
            <a:r>
              <a:rPr lang="ru-RU" u="sng" dirty="0">
                <a:latin typeface="Calibri" pitchFamily="34" charset="0"/>
              </a:rPr>
              <a:t>Цель заказа</a:t>
            </a:r>
            <a:r>
              <a:rPr lang="ru-RU" dirty="0">
                <a:latin typeface="Calibri" pitchFamily="34" charset="0"/>
              </a:rPr>
              <a:t>: </a:t>
            </a:r>
          </a:p>
          <a:p>
            <a:pPr>
              <a:lnSpc>
                <a:spcPts val="1500"/>
              </a:lnSpc>
            </a:pPr>
            <a:r>
              <a:rPr lang="ru-RU" dirty="0">
                <a:latin typeface="Calibri" pitchFamily="34" charset="0"/>
              </a:rPr>
              <a:t>	Определение  плотности, вещественного состава и насыщения горных пород по данным каротажа АИНК-ПЛ</a:t>
            </a:r>
          </a:p>
          <a:p>
            <a:pPr>
              <a:lnSpc>
                <a:spcPts val="1500"/>
              </a:lnSpc>
            </a:pPr>
            <a:endParaRPr lang="ru-RU" dirty="0">
              <a:latin typeface="Calibri" pitchFamily="34" charset="0"/>
            </a:endParaRPr>
          </a:p>
          <a:p>
            <a:pPr>
              <a:lnSpc>
                <a:spcPts val="1500"/>
              </a:lnSpc>
            </a:pPr>
            <a:r>
              <a:rPr lang="ru-RU" u="sng" dirty="0">
                <a:latin typeface="Calibri" pitchFamily="34" charset="0"/>
              </a:rPr>
              <a:t>Условия измерения</a:t>
            </a:r>
            <a:r>
              <a:rPr lang="ru-RU" dirty="0">
                <a:latin typeface="Calibri" pitchFamily="34" charset="0"/>
              </a:rPr>
              <a:t>:</a:t>
            </a:r>
            <a:endParaRPr lang="en-US" dirty="0">
              <a:latin typeface="Calibri" pitchFamily="34" charset="0"/>
            </a:endParaRPr>
          </a:p>
          <a:p>
            <a:pPr>
              <a:lnSpc>
                <a:spcPts val="1500"/>
              </a:lnSpc>
            </a:pPr>
            <a:r>
              <a:rPr lang="ru-RU" dirty="0">
                <a:latin typeface="Calibri" pitchFamily="34" charset="0"/>
              </a:rPr>
              <a:t>Открытый ствол: </a:t>
            </a:r>
            <a:r>
              <a:rPr lang="ru-RU" dirty="0">
                <a:solidFill>
                  <a:srgbClr val="FF0000"/>
                </a:solidFill>
                <a:latin typeface="Calibri" pitchFamily="34" charset="0"/>
              </a:rPr>
              <a:t>диаметр скважины 215,9 мм</a:t>
            </a:r>
            <a:endParaRPr lang="en-US" dirty="0">
              <a:latin typeface="Calibri" pitchFamily="34" charset="0"/>
            </a:endParaRPr>
          </a:p>
          <a:p>
            <a:pPr>
              <a:lnSpc>
                <a:spcPts val="1500"/>
              </a:lnSpc>
            </a:pPr>
            <a:endParaRPr lang="ru-RU" dirty="0">
              <a:solidFill>
                <a:srgbClr val="0052A4"/>
              </a:solidFill>
              <a:latin typeface="Calibri" pitchFamily="34" charset="0"/>
            </a:endParaRPr>
          </a:p>
          <a:p>
            <a:pPr>
              <a:lnSpc>
                <a:spcPts val="1500"/>
              </a:lnSpc>
            </a:pPr>
            <a:r>
              <a:rPr lang="ru-RU" u="sng" dirty="0">
                <a:latin typeface="Calibri" pitchFamily="34" charset="0"/>
              </a:rPr>
              <a:t>Характеристика исследуемых пластов:</a:t>
            </a:r>
            <a:r>
              <a:rPr lang="ru-RU" dirty="0">
                <a:latin typeface="Calibri" pitchFamily="34" charset="0"/>
              </a:rPr>
              <a:t> </a:t>
            </a:r>
            <a:endParaRPr lang="en-US" dirty="0">
              <a:latin typeface="Calibri" pitchFamily="34" charset="0"/>
            </a:endParaRPr>
          </a:p>
          <a:p>
            <a:pPr>
              <a:lnSpc>
                <a:spcPts val="1500"/>
              </a:lnSpc>
            </a:pPr>
            <a:r>
              <a:rPr lang="ru-RU" dirty="0">
                <a:latin typeface="Calibri" pitchFamily="34" charset="0"/>
              </a:rPr>
              <a:t>Интервал заказа включает в себя отложения </a:t>
            </a:r>
            <a:r>
              <a:rPr lang="ru-RU" dirty="0" err="1">
                <a:latin typeface="Calibri" pitchFamily="34" charset="0"/>
              </a:rPr>
              <a:t>мячковского</a:t>
            </a:r>
            <a:r>
              <a:rPr lang="ru-RU" dirty="0">
                <a:latin typeface="Calibri" pitchFamily="34" charset="0"/>
              </a:rPr>
              <a:t>, серпуховского (верхний интервал), тульского, </a:t>
            </a:r>
            <a:r>
              <a:rPr lang="ru-RU" dirty="0" err="1">
                <a:latin typeface="Calibri" pitchFamily="34" charset="0"/>
              </a:rPr>
              <a:t>турнейского</a:t>
            </a:r>
            <a:r>
              <a:rPr lang="ru-RU" dirty="0">
                <a:latin typeface="Calibri" pitchFamily="34" charset="0"/>
              </a:rPr>
              <a:t> ярусов и </a:t>
            </a:r>
            <a:r>
              <a:rPr lang="ru-RU" dirty="0" err="1">
                <a:latin typeface="Calibri" pitchFamily="34" charset="0"/>
              </a:rPr>
              <a:t>бобриковского</a:t>
            </a:r>
            <a:r>
              <a:rPr lang="ru-RU" dirty="0">
                <a:latin typeface="Calibri" pitchFamily="34" charset="0"/>
              </a:rPr>
              <a:t> горизонта (нижний интервал) среднего и нижнего карбона</a:t>
            </a:r>
            <a:endParaRPr lang="en-US" dirty="0">
              <a:latin typeface="Calibri" pitchFamily="34" charset="0"/>
            </a:endParaRPr>
          </a:p>
          <a:p>
            <a:pPr>
              <a:lnSpc>
                <a:spcPts val="1500"/>
              </a:lnSpc>
            </a:pPr>
            <a:endParaRPr lang="ru-RU" dirty="0">
              <a:latin typeface="Calibri" pitchFamily="34" charset="0"/>
            </a:endParaRPr>
          </a:p>
          <a:p>
            <a:pPr>
              <a:lnSpc>
                <a:spcPts val="1500"/>
              </a:lnSpc>
            </a:pPr>
            <a:r>
              <a:rPr lang="ru-RU" u="sng" dirty="0">
                <a:latin typeface="Calibri" pitchFamily="34" charset="0"/>
              </a:rPr>
              <a:t>Заключение:</a:t>
            </a:r>
          </a:p>
          <a:p>
            <a:pPr>
              <a:lnSpc>
                <a:spcPts val="1500"/>
              </a:lnSpc>
              <a:buClr>
                <a:schemeClr val="accent2"/>
              </a:buClr>
              <a:buFont typeface="Arial" charset="0"/>
              <a:buChar char="•"/>
            </a:pPr>
            <a:r>
              <a:rPr lang="ru-RU" dirty="0">
                <a:latin typeface="Calibri" pitchFamily="34" charset="0"/>
              </a:rPr>
              <a:t>     Насыщение в интервале 1848,4-1849,6 м:</a:t>
            </a:r>
            <a:r>
              <a:rPr lang="en-US" dirty="0">
                <a:latin typeface="Calibri" pitchFamily="34" charset="0"/>
              </a:rPr>
              <a:t> </a:t>
            </a:r>
            <a:br>
              <a:rPr lang="en-US" dirty="0">
                <a:latin typeface="Calibri" pitchFamily="34" charset="0"/>
              </a:rPr>
            </a:br>
            <a:r>
              <a:rPr lang="el-GR" dirty="0">
                <a:solidFill>
                  <a:srgbClr val="FF0000"/>
                </a:solidFill>
                <a:latin typeface="Calibri" pitchFamily="34" charset="0"/>
              </a:rPr>
              <a:t>σ</a:t>
            </a:r>
            <a:r>
              <a:rPr lang="ru-RU" dirty="0">
                <a:solidFill>
                  <a:srgbClr val="FF0000"/>
                </a:solidFill>
                <a:latin typeface="Calibri" pitchFamily="34" charset="0"/>
              </a:rPr>
              <a:t>=2,39 г/см3</a:t>
            </a:r>
            <a:r>
              <a:rPr lang="ru-RU" dirty="0">
                <a:latin typeface="Calibri" pitchFamily="34" charset="0"/>
              </a:rPr>
              <a:t>; </a:t>
            </a:r>
            <a:r>
              <a:rPr lang="ru-RU" dirty="0">
                <a:solidFill>
                  <a:srgbClr val="FF0000"/>
                </a:solidFill>
                <a:latin typeface="Calibri" pitchFamily="34" charset="0"/>
              </a:rPr>
              <a:t>Кп=9,0%</a:t>
            </a:r>
            <a:r>
              <a:rPr lang="ru-RU" dirty="0">
                <a:latin typeface="Calibri" pitchFamily="34" charset="0"/>
              </a:rPr>
              <a:t>; </a:t>
            </a:r>
            <a:r>
              <a:rPr lang="ru-RU" dirty="0">
                <a:solidFill>
                  <a:srgbClr val="FF0000"/>
                </a:solidFill>
                <a:latin typeface="Calibri" pitchFamily="34" charset="0"/>
              </a:rPr>
              <a:t>Кн=56,7%</a:t>
            </a:r>
            <a:r>
              <a:rPr lang="en-US" dirty="0">
                <a:latin typeface="Calibri" pitchFamily="34" charset="0"/>
              </a:rPr>
              <a:t>;</a:t>
            </a:r>
            <a:endParaRPr lang="ru-RU" dirty="0">
              <a:latin typeface="Calibri" pitchFamily="34" charset="0"/>
            </a:endParaRPr>
          </a:p>
          <a:p>
            <a:pPr>
              <a:lnSpc>
                <a:spcPts val="1500"/>
              </a:lnSpc>
              <a:buClr>
                <a:schemeClr val="accent2"/>
              </a:buClr>
              <a:buFont typeface="Arial" charset="0"/>
              <a:buChar char="•"/>
            </a:pPr>
            <a:r>
              <a:rPr lang="ru-RU" dirty="0">
                <a:latin typeface="Calibri" pitchFamily="34" charset="0"/>
              </a:rPr>
              <a:t>     Насыщение в интервале 1335,2-1359,6 м:</a:t>
            </a:r>
            <a:r>
              <a:rPr lang="en-US" dirty="0">
                <a:latin typeface="Calibri" pitchFamily="34" charset="0"/>
              </a:rPr>
              <a:t> </a:t>
            </a:r>
            <a:br>
              <a:rPr lang="en-US" dirty="0">
                <a:latin typeface="Calibri" pitchFamily="34" charset="0"/>
              </a:rPr>
            </a:br>
            <a:r>
              <a:rPr lang="el-GR" dirty="0">
                <a:solidFill>
                  <a:srgbClr val="FF0000"/>
                </a:solidFill>
                <a:latin typeface="Calibri" pitchFamily="34" charset="0"/>
              </a:rPr>
              <a:t>σ</a:t>
            </a:r>
            <a:r>
              <a:rPr lang="ru-RU" dirty="0">
                <a:solidFill>
                  <a:srgbClr val="FF0000"/>
                </a:solidFill>
                <a:latin typeface="Calibri" pitchFamily="34" charset="0"/>
              </a:rPr>
              <a:t>=2,3</a:t>
            </a:r>
            <a:r>
              <a:rPr lang="en-US" dirty="0">
                <a:solidFill>
                  <a:srgbClr val="FF0000"/>
                </a:solidFill>
                <a:latin typeface="Calibri" pitchFamily="34" charset="0"/>
              </a:rPr>
              <a:t>6</a:t>
            </a:r>
            <a:r>
              <a:rPr lang="ru-RU" dirty="0">
                <a:solidFill>
                  <a:srgbClr val="FF0000"/>
                </a:solidFill>
                <a:latin typeface="Calibri" pitchFamily="34" charset="0"/>
              </a:rPr>
              <a:t> г/см3</a:t>
            </a:r>
            <a:r>
              <a:rPr lang="ru-RU" dirty="0">
                <a:latin typeface="Calibri" pitchFamily="34" charset="0"/>
              </a:rPr>
              <a:t>; </a:t>
            </a:r>
            <a:r>
              <a:rPr lang="ru-RU" dirty="0" err="1">
                <a:solidFill>
                  <a:srgbClr val="FF0000"/>
                </a:solidFill>
                <a:latin typeface="Calibri" pitchFamily="34" charset="0"/>
              </a:rPr>
              <a:t>Кп=</a:t>
            </a:r>
            <a:r>
              <a:rPr lang="en-US" dirty="0">
                <a:solidFill>
                  <a:srgbClr val="FF0000"/>
                </a:solidFill>
                <a:latin typeface="Calibri" pitchFamily="34" charset="0"/>
              </a:rPr>
              <a:t>10</a:t>
            </a:r>
            <a:r>
              <a:rPr lang="ru-RU" dirty="0">
                <a:solidFill>
                  <a:srgbClr val="FF0000"/>
                </a:solidFill>
                <a:latin typeface="Calibri" pitchFamily="34" charset="0"/>
              </a:rPr>
              <a:t>,</a:t>
            </a:r>
            <a:r>
              <a:rPr lang="en-US" dirty="0">
                <a:solidFill>
                  <a:srgbClr val="FF0000"/>
                </a:solidFill>
                <a:latin typeface="Calibri" pitchFamily="34" charset="0"/>
              </a:rPr>
              <a:t>4</a:t>
            </a:r>
            <a:r>
              <a:rPr lang="ru-RU" dirty="0">
                <a:solidFill>
                  <a:srgbClr val="FF0000"/>
                </a:solidFill>
                <a:latin typeface="Calibri" pitchFamily="34" charset="0"/>
              </a:rPr>
              <a:t>%</a:t>
            </a:r>
            <a:r>
              <a:rPr lang="ru-RU" dirty="0">
                <a:latin typeface="Calibri" pitchFamily="34" charset="0"/>
              </a:rPr>
              <a:t>; </a:t>
            </a:r>
            <a:r>
              <a:rPr lang="ru-RU" dirty="0" err="1">
                <a:solidFill>
                  <a:srgbClr val="FF0000"/>
                </a:solidFill>
                <a:latin typeface="Calibri" pitchFamily="34" charset="0"/>
              </a:rPr>
              <a:t>Кн=</a:t>
            </a:r>
            <a:r>
              <a:rPr lang="en-US" dirty="0">
                <a:solidFill>
                  <a:srgbClr val="FF0000"/>
                </a:solidFill>
                <a:latin typeface="Calibri" pitchFamily="34" charset="0"/>
              </a:rPr>
              <a:t>3</a:t>
            </a:r>
            <a:r>
              <a:rPr lang="ru-RU" dirty="0">
                <a:solidFill>
                  <a:srgbClr val="FF0000"/>
                </a:solidFill>
                <a:latin typeface="Calibri" pitchFamily="34" charset="0"/>
              </a:rPr>
              <a:t>6,4%</a:t>
            </a:r>
            <a:endParaRPr lang="en-US" dirty="0">
              <a:solidFill>
                <a:srgbClr val="FF0000"/>
              </a:solidFill>
              <a:latin typeface="Calibri" pitchFamily="34" charset="0"/>
            </a:endParaRPr>
          </a:p>
          <a:p>
            <a:pPr>
              <a:lnSpc>
                <a:spcPts val="1500"/>
              </a:lnSpc>
            </a:pPr>
            <a:r>
              <a:rPr lang="ru-RU" dirty="0">
                <a:latin typeface="Calibri" pitchFamily="34" charset="0"/>
              </a:rPr>
              <a:t>     </a:t>
            </a:r>
          </a:p>
          <a:p>
            <a:pPr>
              <a:lnSpc>
                <a:spcPts val="1500"/>
              </a:lnSpc>
            </a:pPr>
            <a:r>
              <a:rPr lang="ru-RU" u="sng" dirty="0">
                <a:latin typeface="Calibri" pitchFamily="34" charset="0"/>
              </a:rPr>
              <a:t>Результат испытаний</a:t>
            </a:r>
            <a:r>
              <a:rPr lang="en-US" u="sng" dirty="0">
                <a:latin typeface="Calibri" pitchFamily="34" charset="0"/>
              </a:rPr>
              <a:t>:</a:t>
            </a:r>
            <a:endParaRPr lang="ru-RU" u="sng" dirty="0">
              <a:latin typeface="Calibri" pitchFamily="34" charset="0"/>
            </a:endParaRPr>
          </a:p>
          <a:p>
            <a:pPr>
              <a:lnSpc>
                <a:spcPts val="1500"/>
              </a:lnSpc>
            </a:pPr>
            <a:r>
              <a:rPr lang="ru-RU" dirty="0">
                <a:latin typeface="Calibri" pitchFamily="34" charset="0"/>
              </a:rPr>
              <a:t>     интервал испытаний 1843-1853 м: приток нефти с     пластовой водой</a:t>
            </a:r>
            <a:endParaRPr lang="ru-RU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374791" name="Picture 3" descr="F:\АИНК-ПЛ\24_08_16__754_Сосновская\754_планшет_3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3950" y="1752600"/>
            <a:ext cx="421005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ED49B4-2E15-4C50-91CD-4CD5098AE59C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91705" y="312424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</a:rPr>
              <a:t>Пример планшета  обработки данных метода ИНГКС с методами открытого ствола (Западная Сибирь).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32034" y="4738977"/>
            <a:ext cx="131196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НЕФТЬ, Кп-19,1%</a:t>
            </a:r>
          </a:p>
          <a:p>
            <a:pPr>
              <a:spcBef>
                <a:spcPts val="600"/>
              </a:spcBef>
            </a:pPr>
            <a:r>
              <a:rPr lang="ru-RU" sz="1000" dirty="0" smtClean="0"/>
              <a:t>Вода, Кп-15,7%</a:t>
            </a:r>
          </a:p>
          <a:p>
            <a:endParaRPr lang="ru-RU" sz="1000" dirty="0" smtClean="0"/>
          </a:p>
          <a:p>
            <a:r>
              <a:rPr lang="ru-RU" sz="1000" dirty="0" smtClean="0"/>
              <a:t>Вода, Кп-16,6%</a:t>
            </a:r>
            <a:endParaRPr lang="ru-RU" sz="1000" dirty="0"/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0107" y="1200895"/>
            <a:ext cx="7239000" cy="53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9413" y="0"/>
            <a:ext cx="8437562" cy="1173163"/>
          </a:xfrm>
        </p:spPr>
        <p:txBody>
          <a:bodyPr/>
          <a:lstStyle/>
          <a:p>
            <a:pPr algn="ctr"/>
            <a:r>
              <a:rPr lang="ru-RU" sz="2800" dirty="0">
                <a:latin typeface="Calibri" pitchFamily="34" charset="0"/>
                <a:cs typeface="Arial" charset="0"/>
              </a:rPr>
              <a:t>Сопоставление АИНК-ПЛ с лучшим аналогом</a:t>
            </a:r>
            <a:r>
              <a:rPr lang="en-US" sz="2800" dirty="0">
                <a:latin typeface="Calibri" pitchFamily="34" charset="0"/>
                <a:cs typeface="Arial" charset="0"/>
              </a:rPr>
              <a:t> </a:t>
            </a:r>
            <a:r>
              <a:rPr lang="ru-RU" sz="2800" dirty="0">
                <a:latin typeface="Calibri" pitchFamily="34" charset="0"/>
                <a:cs typeface="Arial" charset="0"/>
              </a:rPr>
              <a:t/>
            </a:r>
            <a:br>
              <a:rPr lang="ru-RU" sz="2800" dirty="0">
                <a:latin typeface="Calibri" pitchFamily="34" charset="0"/>
                <a:cs typeface="Arial" charset="0"/>
              </a:rPr>
            </a:br>
            <a:r>
              <a:rPr lang="en-US" sz="2800" dirty="0">
                <a:latin typeface="Calibri" pitchFamily="34" charset="0"/>
                <a:cs typeface="Arial" charset="0"/>
              </a:rPr>
              <a:t> Litho Scanner</a:t>
            </a:r>
            <a:endParaRPr lang="ru-RU" sz="2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6A05EB-6D0B-4CCB-BC73-2EB8D828FC3A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  <p:graphicFrame>
        <p:nvGraphicFramePr>
          <p:cNvPr id="375868" name="Group 60"/>
          <p:cNvGraphicFramePr>
            <a:graphicFrameLocks noGrp="1"/>
          </p:cNvGraphicFramePr>
          <p:nvPr/>
        </p:nvGraphicFramePr>
        <p:xfrm>
          <a:off x="1584325" y="1371600"/>
          <a:ext cx="5984875" cy="4524379"/>
        </p:xfrm>
        <a:graphic>
          <a:graphicData uri="http://schemas.openxmlformats.org/drawingml/2006/table">
            <a:tbl>
              <a:tblPr/>
              <a:tblGrid>
                <a:gridCol w="1919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2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32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255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АИНК-ПЛ</a:t>
                      </a:r>
                    </a:p>
                  </a:txBody>
                  <a:tcPr marL="84406" marR="84406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Характеристики</a:t>
                      </a:r>
                    </a:p>
                  </a:txBody>
                  <a:tcPr marL="84406" marR="84406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Litho Scanner (Schlumberger)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8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Fe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Mg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Cl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 др.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Определяемые элементы породы 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Fe</a:t>
                      </a: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</a:t>
                      </a: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Mg</a:t>
                      </a: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</a:t>
                      </a: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</a:t>
                      </a: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Cl</a:t>
                      </a: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 др.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4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4,3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прибора, м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4,27</a:t>
                      </a:r>
                    </a:p>
                  </a:txBody>
                  <a:tcPr marL="84406" marR="84406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102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Dmax</a:t>
                      </a: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мм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114</a:t>
                      </a:r>
                    </a:p>
                  </a:txBody>
                  <a:tcPr marL="84406" marR="84406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0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max, ̊C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175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Pmax, </a:t>
                      </a: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МПа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138</a:t>
                      </a:r>
                    </a:p>
                  </a:txBody>
                  <a:tcPr marL="84406" marR="84406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Масса прибора, кг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166</a:t>
                      </a:r>
                    </a:p>
                  </a:txBody>
                  <a:tcPr marL="84406" marR="84406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свободное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Расположение в скважине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прижимное</a:t>
                      </a:r>
                    </a:p>
                  </a:txBody>
                  <a:tcPr marL="84406" marR="84406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LaBr3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Применяемый детектор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LaBr3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Кол-во детекторов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84406" marR="84406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ИНГК-С, ГК-С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Применяемые методы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ИНГК-С</a:t>
                      </a:r>
                    </a:p>
                  </a:txBody>
                  <a:tcPr marL="84406" marR="84406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37586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39063" y="1584325"/>
            <a:ext cx="936625" cy="4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5864" name="TextBox 6"/>
          <p:cNvSpPr txBox="1">
            <a:spLocks noChangeArrowheads="1"/>
          </p:cNvSpPr>
          <p:nvPr/>
        </p:nvSpPr>
        <p:spPr bwMode="auto">
          <a:xfrm>
            <a:off x="7591425" y="1265238"/>
            <a:ext cx="14144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Litho Scanner</a:t>
            </a:r>
            <a:endParaRPr lang="ru-RU"/>
          </a:p>
        </p:txBody>
      </p:sp>
      <p:pic>
        <p:nvPicPr>
          <p:cNvPr id="37586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6438" y="1627188"/>
            <a:ext cx="298450" cy="452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5866" name="TextBox 7"/>
          <p:cNvSpPr txBox="1">
            <a:spLocks noChangeArrowheads="1"/>
          </p:cNvSpPr>
          <p:nvPr/>
        </p:nvSpPr>
        <p:spPr bwMode="auto">
          <a:xfrm>
            <a:off x="149225" y="1285875"/>
            <a:ext cx="13176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dirty="0"/>
              <a:t>АИНК-ПЛ</a:t>
            </a:r>
          </a:p>
        </p:txBody>
      </p:sp>
    </p:spTree>
  </p:cSld>
  <p:clrMapOvr>
    <a:masterClrMapping/>
  </p:clrMapOvr>
  <p:transition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ru-RU" dirty="0" smtClean="0">
                <a:latin typeface="Calibri" pitchFamily="34" charset="0"/>
              </a:rPr>
              <a:t>Опытно-промышленные испытания</a:t>
            </a:r>
            <a:r>
              <a:rPr lang="en-US" dirty="0" smtClean="0">
                <a:latin typeface="Calibri" pitchFamily="34" charset="0"/>
                <a:cs typeface="Arial" charset="0"/>
              </a:rPr>
              <a:t> </a:t>
            </a:r>
            <a:r>
              <a:rPr lang="ru-RU" dirty="0" smtClean="0">
                <a:latin typeface="Calibri" pitchFamily="34" charset="0"/>
                <a:cs typeface="Arial" charset="0"/>
              </a:rPr>
              <a:t/>
            </a:r>
            <a:br>
              <a:rPr lang="ru-RU" dirty="0" smtClean="0">
                <a:latin typeface="Calibri" pitchFamily="34" charset="0"/>
                <a:cs typeface="Arial" charset="0"/>
              </a:rPr>
            </a:br>
            <a:r>
              <a:rPr lang="ru-RU" dirty="0" smtClean="0">
                <a:latin typeface="Calibri" pitchFamily="34" charset="0"/>
                <a:cs typeface="Arial" charset="0"/>
              </a:rPr>
              <a:t>АИНК-ПЛ</a:t>
            </a:r>
            <a:endParaRPr lang="ru-RU" dirty="0" smtClean="0">
              <a:latin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2982E1-B673-499E-BB81-C67627119932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563" y="1204913"/>
            <a:ext cx="2533650" cy="35115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76837" name="TextBox 6"/>
          <p:cNvSpPr txBox="1">
            <a:spLocks noChangeArrowheads="1"/>
          </p:cNvSpPr>
          <p:nvPr/>
        </p:nvSpPr>
        <p:spPr bwMode="auto">
          <a:xfrm>
            <a:off x="2957513" y="4521200"/>
            <a:ext cx="5795962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600" i="1" dirty="0">
                <a:solidFill>
                  <a:srgbClr val="003986"/>
                </a:solidFill>
              </a:rPr>
              <a:t>Повышает:</a:t>
            </a:r>
          </a:p>
          <a:p>
            <a:pPr algn="r">
              <a:buFont typeface="Wingdings" pitchFamily="2" charset="2"/>
              <a:buChar char="Ø"/>
            </a:pPr>
            <a:r>
              <a:rPr lang="ru-RU" b="0" i="1" dirty="0">
                <a:solidFill>
                  <a:srgbClr val="003986"/>
                </a:solidFill>
              </a:rPr>
              <a:t>уровень радиационной безопасности;</a:t>
            </a:r>
          </a:p>
          <a:p>
            <a:pPr algn="r">
              <a:buFont typeface="Wingdings" pitchFamily="2" charset="2"/>
              <a:buChar char="Ø"/>
            </a:pPr>
            <a:r>
              <a:rPr lang="ru-RU" b="0" i="1" dirty="0">
                <a:solidFill>
                  <a:srgbClr val="003986"/>
                </a:solidFill>
              </a:rPr>
              <a:t>уровень геологических знаний о минералогическом строении разреза (локальные реперы, детальная корреляция, условии осадконакопления и </a:t>
            </a:r>
            <a:r>
              <a:rPr lang="ru-RU" b="0" i="1" dirty="0" err="1">
                <a:solidFill>
                  <a:srgbClr val="003986"/>
                </a:solidFill>
              </a:rPr>
              <a:t>т.п</a:t>
            </a:r>
            <a:r>
              <a:rPr lang="ru-RU" b="0" i="1" dirty="0">
                <a:solidFill>
                  <a:srgbClr val="003986"/>
                </a:solidFill>
              </a:rPr>
              <a:t>);</a:t>
            </a:r>
          </a:p>
          <a:p>
            <a:pPr algn="r">
              <a:buFont typeface="Wingdings" pitchFamily="2" charset="2"/>
              <a:buChar char="Ø"/>
            </a:pPr>
            <a:r>
              <a:rPr lang="ru-RU" b="0" i="1" dirty="0">
                <a:solidFill>
                  <a:srgbClr val="003986"/>
                </a:solidFill>
              </a:rPr>
              <a:t>Эффективность оценки пропущенных залежей;</a:t>
            </a:r>
            <a:endParaRPr lang="ru-RU" i="1" dirty="0">
              <a:solidFill>
                <a:srgbClr val="003986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46388" y="1627981"/>
            <a:ext cx="4529137" cy="22463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ru-RU" sz="1600" dirty="0">
                <a:latin typeface="Calibri" panose="020F0502020204030204" pitchFamily="34" charset="0"/>
              </a:rPr>
              <a:t>Комплекс АИНК-ПЛ позволяет определять: </a:t>
            </a:r>
            <a:r>
              <a:rPr lang="ru-RU" sz="1200" b="0" dirty="0">
                <a:latin typeface="Calibri" panose="020F0502020204030204" pitchFamily="34" charset="0"/>
              </a:rPr>
              <a:t>(открытый и обсаженный ствол)</a:t>
            </a:r>
          </a:p>
          <a:p>
            <a:pPr algn="just">
              <a:defRPr/>
            </a:pPr>
            <a:endParaRPr lang="ru-RU" dirty="0">
              <a:latin typeface="Calibri" panose="020F0502020204030204" pitchFamily="34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ru-RU" b="0" i="1" dirty="0">
                <a:latin typeface="Calibri" panose="020F0502020204030204" pitchFamily="34" charset="0"/>
              </a:rPr>
              <a:t>объемную плотность горных пород;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b="0" i="1" dirty="0">
                <a:latin typeface="Calibri" panose="020F0502020204030204" pitchFamily="34" charset="0"/>
              </a:rPr>
              <a:t>концентрации </a:t>
            </a:r>
            <a:r>
              <a:rPr lang="ru-RU" b="0" i="1" dirty="0" err="1">
                <a:latin typeface="Calibri" panose="020F0502020204030204" pitchFamily="34" charset="0"/>
              </a:rPr>
              <a:t>породо</a:t>
            </a:r>
            <a:r>
              <a:rPr lang="ru-RU" b="0" i="1" dirty="0">
                <a:latin typeface="Calibri" panose="020F0502020204030204" pitchFamily="34" charset="0"/>
              </a:rPr>
              <a:t>- и </a:t>
            </a:r>
            <a:r>
              <a:rPr lang="ru-RU" b="0" i="1" dirty="0" err="1">
                <a:latin typeface="Calibri" panose="020F0502020204030204" pitchFamily="34" charset="0"/>
              </a:rPr>
              <a:t>флюидообразующих</a:t>
            </a:r>
            <a:r>
              <a:rPr lang="ru-RU" b="0" i="1" dirty="0">
                <a:latin typeface="Calibri" panose="020F0502020204030204" pitchFamily="34" charset="0"/>
              </a:rPr>
              <a:t> химических элементов и делать выводы по минералогическому составу горных пород;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b="0" i="1" dirty="0">
                <a:latin typeface="Calibri" panose="020F0502020204030204" pitchFamily="34" charset="0"/>
              </a:rPr>
              <a:t>интегральную  и дифференцированную естественную гамма-активность;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b="0" i="1" dirty="0">
                <a:latin typeface="Calibri" panose="020F0502020204030204" pitchFamily="34" charset="0"/>
              </a:rPr>
              <a:t>текущую </a:t>
            </a:r>
            <a:r>
              <a:rPr lang="ru-RU" b="0" i="1" dirty="0" err="1">
                <a:latin typeface="Calibri" panose="020F0502020204030204" pitchFamily="34" charset="0"/>
              </a:rPr>
              <a:t>нефтегазонасыщенность</a:t>
            </a:r>
            <a:r>
              <a:rPr lang="ru-RU" b="0" i="1" dirty="0">
                <a:latin typeface="Calibri" panose="020F0502020204030204" pitchFamily="34" charset="0"/>
              </a:rPr>
              <a:t>;</a:t>
            </a:r>
          </a:p>
        </p:txBody>
      </p:sp>
      <p:sp>
        <p:nvSpPr>
          <p:cNvPr id="10" name="Стрелка углом 9"/>
          <p:cNvSpPr/>
          <p:nvPr/>
        </p:nvSpPr>
        <p:spPr bwMode="auto">
          <a:xfrm rot="5400000">
            <a:off x="7514431" y="3106737"/>
            <a:ext cx="1214437" cy="1247775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ru-RU" sz="1800">
              <a:solidFill>
                <a:srgbClr val="414142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225" y="0"/>
            <a:ext cx="8378825" cy="11350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>
              <a:defRPr/>
            </a:pPr>
            <a:r>
              <a:rPr lang="ru-RU" sz="2800" dirty="0">
                <a:latin typeface="Calibri" panose="020F0502020204030204" pitchFamily="34" charset="0"/>
              </a:rPr>
              <a:t>Аппаратура АИНК-73С-2 для определения вещественного состава и нефтенасыщенности для боковых стволов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68397B-3C99-4CC1-800C-638142DA3A21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  <p:pic>
        <p:nvPicPr>
          <p:cNvPr id="377859" name="Picture 36" descr="G:\Для Зверева\АИНК-73С-2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219200"/>
            <a:ext cx="2085975" cy="447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4"/>
          <p:cNvSpPr/>
          <p:nvPr/>
        </p:nvSpPr>
        <p:spPr>
          <a:xfrm>
            <a:off x="2152650" y="2170113"/>
            <a:ext cx="313055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200" kern="0" dirty="0">
                <a:latin typeface="+mj-lt"/>
              </a:rPr>
              <a:t>НАЗНАЧЕНИЕ: определение элементного состава пород, текущей </a:t>
            </a:r>
            <a:r>
              <a:rPr lang="ru-RU" sz="1200" kern="0" dirty="0" err="1">
                <a:latin typeface="+mj-lt"/>
              </a:rPr>
              <a:t>нефтегазонасыщенности</a:t>
            </a:r>
            <a:r>
              <a:rPr lang="ru-RU" sz="1200" kern="0" dirty="0">
                <a:latin typeface="+mj-lt"/>
              </a:rPr>
              <a:t> коллекторов и объемной </a:t>
            </a:r>
            <a:r>
              <a:rPr lang="ru-RU" sz="1200" kern="0" dirty="0" smtClean="0">
                <a:latin typeface="+mj-lt"/>
              </a:rPr>
              <a:t>плотности</a:t>
            </a:r>
            <a:endParaRPr lang="ru-RU" sz="1200" kern="0" dirty="0">
              <a:latin typeface="+mj-lt"/>
            </a:endParaRPr>
          </a:p>
        </p:txBody>
      </p:sp>
      <p:graphicFrame>
        <p:nvGraphicFramePr>
          <p:cNvPr id="377896" name="Group 40"/>
          <p:cNvGraphicFramePr>
            <a:graphicFrameLocks noGrp="1"/>
          </p:cNvGraphicFramePr>
          <p:nvPr/>
        </p:nvGraphicFramePr>
        <p:xfrm>
          <a:off x="5362575" y="2064572"/>
          <a:ext cx="3560707" cy="3302318"/>
        </p:xfrm>
        <a:graphic>
          <a:graphicData uri="http://schemas.openxmlformats.org/drawingml/2006/table">
            <a:tbl>
              <a:tblPr/>
              <a:tblGrid>
                <a:gridCol w="19049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57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987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Технические характеристики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9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Тип нейтронного генератора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ИНГ-063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5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Определяемые элементы породы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Fe</a:t>
                      </a: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, </a:t>
                      </a: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Si</a:t>
                      </a: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, </a:t>
                      </a: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Mg</a:t>
                      </a: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, </a:t>
                      </a: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Ca</a:t>
                      </a: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, </a:t>
                      </a: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Al</a:t>
                      </a: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, </a:t>
                      </a:r>
                      <a:r>
                        <a:rPr kumimoji="0" lang="en-US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Cl</a:t>
                      </a: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,  </a:t>
                      </a: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O</a:t>
                      </a: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,  </a:t>
                      </a: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C</a:t>
                      </a: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, </a:t>
                      </a: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S</a:t>
                      </a: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, </a:t>
                      </a:r>
                      <a:r>
                        <a:rPr kumimoji="0" lang="en-US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Gd</a:t>
                      </a: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, H, Na 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8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Основная погрешность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измерения  плотности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не более 6%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Диапазон определяемых концентраций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U: (Ra),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Th</a:t>
                      </a: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: 1-200</a:t>
                      </a: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ppm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K:</a:t>
                      </a: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 ≤0,3 %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1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Зенитный угол, </a:t>
                      </a: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max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75 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7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Общая длина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4300 мм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0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Диаметр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73 мм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0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Рабочая температура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r>
                        <a:rPr kumimoji="0" lang="en-US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0°С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6" name="Прямоугольник 13"/>
          <p:cNvSpPr/>
          <p:nvPr/>
        </p:nvSpPr>
        <p:spPr>
          <a:xfrm>
            <a:off x="2186589" y="3240526"/>
            <a:ext cx="3146425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200" kern="0" dirty="0">
                <a:latin typeface="+mn-lt"/>
              </a:rPr>
              <a:t>ОСОБЕННОСТИ: </a:t>
            </a:r>
          </a:p>
          <a:p>
            <a:pPr algn="just">
              <a:buFont typeface="Wingdings" pitchFamily="2" charset="2"/>
              <a:buChar char="§"/>
              <a:defRPr/>
            </a:pPr>
            <a:r>
              <a:rPr lang="ru-RU" sz="1200" dirty="0">
                <a:latin typeface="+mn-lt"/>
              </a:rPr>
              <a:t> определение основных параметров пласта за одну спуско-подъёмную операцию за счет комплексирования ядерно-физических: спектрометрического, интегрального и естественной радиоактивности методов каротажа</a:t>
            </a:r>
          </a:p>
          <a:p>
            <a:pPr algn="just">
              <a:buFont typeface="Wingdings" pitchFamily="2" charset="2"/>
              <a:buChar char="§"/>
              <a:defRPr/>
            </a:pPr>
            <a:r>
              <a:rPr lang="ru-RU" sz="1200" dirty="0">
                <a:latin typeface="+mn-lt"/>
              </a:rPr>
              <a:t> исследование боковых стволов нефтегазовых скважин с внутренним диаметром не менее 89 мм</a:t>
            </a:r>
            <a:endParaRPr lang="ru-RU" sz="1200" kern="0" dirty="0"/>
          </a:p>
        </p:txBody>
      </p:sp>
    </p:spTree>
  </p:cSld>
  <p:clrMapOvr>
    <a:masterClrMapping/>
  </p:clrMapOvr>
  <p:transition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 bwMode="auto">
          <a:xfrm>
            <a:off x="3491850" y="1181497"/>
            <a:ext cx="565215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fontAlgn="b">
              <a:defRPr/>
            </a:pPr>
            <a:r>
              <a:rPr lang="ru-RU" sz="1400" b="1" u="sng" dirty="0" smtClean="0">
                <a:latin typeface="Calibri" panose="020F0502020204030204" pitchFamily="34" charset="0"/>
              </a:rPr>
              <a:t>НАЗНАЧЕНИЕ</a:t>
            </a:r>
            <a:r>
              <a:rPr lang="ru-RU" sz="1400" b="1" dirty="0" smtClean="0">
                <a:latin typeface="Calibri" panose="020F0502020204030204" pitchFamily="34" charset="0"/>
              </a:rPr>
              <a:t>: </a:t>
            </a:r>
            <a:r>
              <a:rPr lang="ru-RU" sz="1400" dirty="0" smtClean="0">
                <a:latin typeface="Calibri" panose="020F0502020204030204" pitchFamily="34" charset="0"/>
              </a:rPr>
              <a:t>Экспресс-анализ в полевых условиях </a:t>
            </a:r>
          </a:p>
          <a:p>
            <a:pPr marL="342900" indent="-342900" fontAlgn="b">
              <a:defRPr/>
            </a:pPr>
            <a:r>
              <a:rPr lang="ru-RU" sz="1400" dirty="0" smtClean="0">
                <a:latin typeface="Calibri" panose="020F0502020204030204" pitchFamily="34" charset="0"/>
              </a:rPr>
              <a:t>образцов керна с целью:  </a:t>
            </a:r>
          </a:p>
          <a:p>
            <a:pPr marL="542925" lvl="1" indent="-180975">
              <a:buFont typeface="Arial" pitchFamily="34" charset="0"/>
              <a:buChar char="•"/>
              <a:defRPr/>
            </a:pPr>
            <a:r>
              <a:rPr lang="ru-RU" sz="1400" dirty="0" smtClean="0">
                <a:latin typeface="Calibri" panose="020F0502020204030204" pitchFamily="34" charset="0"/>
              </a:rPr>
              <a:t>Определение содержания в образцах </a:t>
            </a:r>
            <a:r>
              <a:rPr lang="en-US" sz="1400" dirty="0" smtClean="0">
                <a:latin typeface="Calibri" panose="020F0502020204030204" pitchFamily="34" charset="0"/>
              </a:rPr>
              <a:t>Fe</a:t>
            </a:r>
            <a:r>
              <a:rPr lang="ru-RU" sz="1400" dirty="0">
                <a:latin typeface="Calibri" panose="020F0502020204030204" pitchFamily="34" charset="0"/>
              </a:rPr>
              <a:t>, </a:t>
            </a:r>
            <a:r>
              <a:rPr lang="en-US" sz="1400" dirty="0">
                <a:latin typeface="Calibri" panose="020F0502020204030204" pitchFamily="34" charset="0"/>
              </a:rPr>
              <a:t>Si</a:t>
            </a:r>
            <a:r>
              <a:rPr lang="ru-RU" sz="1400" dirty="0">
                <a:latin typeface="Calibri" panose="020F0502020204030204" pitchFamily="34" charset="0"/>
              </a:rPr>
              <a:t>, </a:t>
            </a:r>
            <a:r>
              <a:rPr lang="en-US" sz="1400" dirty="0">
                <a:latin typeface="Calibri" panose="020F0502020204030204" pitchFamily="34" charset="0"/>
              </a:rPr>
              <a:t>Mg</a:t>
            </a:r>
            <a:r>
              <a:rPr lang="ru-RU" sz="1400" dirty="0">
                <a:latin typeface="Calibri" panose="020F0502020204030204" pitchFamily="34" charset="0"/>
              </a:rPr>
              <a:t>, </a:t>
            </a:r>
            <a:r>
              <a:rPr lang="en-US" sz="1400" dirty="0">
                <a:latin typeface="Calibri" panose="020F0502020204030204" pitchFamily="34" charset="0"/>
              </a:rPr>
              <a:t>Ti</a:t>
            </a:r>
            <a:r>
              <a:rPr lang="ru-RU" sz="1400" dirty="0">
                <a:latin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</a:rPr>
              <a:t>Mn</a:t>
            </a:r>
            <a:r>
              <a:rPr lang="ru-RU" sz="1400" dirty="0">
                <a:latin typeface="Calibri" panose="020F0502020204030204" pitchFamily="34" charset="0"/>
              </a:rPr>
              <a:t>, </a:t>
            </a:r>
            <a:r>
              <a:rPr lang="ru-RU" sz="1400" dirty="0" err="1">
                <a:latin typeface="Calibri" panose="020F0502020204030204" pitchFamily="34" charset="0"/>
              </a:rPr>
              <a:t>Al</a:t>
            </a:r>
            <a:r>
              <a:rPr lang="ru-RU" sz="1400" dirty="0">
                <a:latin typeface="Calibri" panose="020F0502020204030204" pitchFamily="34" charset="0"/>
              </a:rPr>
              <a:t>, </a:t>
            </a:r>
            <a:r>
              <a:rPr lang="ru-RU" sz="1400" dirty="0" err="1">
                <a:latin typeface="Calibri" panose="020F0502020204030204" pitchFamily="34" charset="0"/>
              </a:rPr>
              <a:t>Ca</a:t>
            </a:r>
            <a:r>
              <a:rPr lang="ru-RU" sz="1400" dirty="0">
                <a:latin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</a:rPr>
              <a:t>Cl</a:t>
            </a:r>
            <a:r>
              <a:rPr lang="en-US" sz="1400" dirty="0">
                <a:latin typeface="Calibri" panose="020F0502020204030204" pitchFamily="34" charset="0"/>
              </a:rPr>
              <a:t>,</a:t>
            </a:r>
            <a:r>
              <a:rPr lang="ru-RU" sz="1400" dirty="0">
                <a:latin typeface="Calibri" panose="020F0502020204030204" pitchFamily="34" charset="0"/>
              </a:rPr>
              <a:t> </a:t>
            </a:r>
            <a:r>
              <a:rPr lang="en-US" sz="1400" dirty="0" smtClean="0">
                <a:latin typeface="Calibri" panose="020F0502020204030204" pitchFamily="34" charset="0"/>
              </a:rPr>
              <a:t>Na, C, O, </a:t>
            </a:r>
            <a:r>
              <a:rPr lang="en-US" sz="1400" dirty="0" err="1" smtClean="0">
                <a:latin typeface="Calibri" panose="020F0502020204030204" pitchFamily="34" charset="0"/>
              </a:rPr>
              <a:t>Gd</a:t>
            </a:r>
            <a:r>
              <a:rPr lang="en-US" sz="1400" dirty="0" smtClean="0">
                <a:latin typeface="Calibri" panose="020F0502020204030204" pitchFamily="34" charset="0"/>
              </a:rPr>
              <a:t>, S, H</a:t>
            </a:r>
            <a:endParaRPr lang="ru-RU" sz="1400" dirty="0" smtClean="0">
              <a:latin typeface="Calibri" panose="020F0502020204030204" pitchFamily="34" charset="0"/>
            </a:endParaRPr>
          </a:p>
          <a:p>
            <a:pPr marL="342900" indent="-342900" fontAlgn="b">
              <a:defRPr/>
            </a:pPr>
            <a:r>
              <a:rPr lang="ru-RU" sz="1400" dirty="0" smtClean="0">
                <a:latin typeface="Calibri" panose="020F0502020204030204" pitchFamily="34" charset="0"/>
              </a:rPr>
              <a:t>с помощью анализа </a:t>
            </a:r>
            <a:r>
              <a:rPr lang="ru-RU" sz="1400" dirty="0" err="1" smtClean="0">
                <a:latin typeface="Calibri" panose="020F0502020204030204" pitchFamily="34" charset="0"/>
              </a:rPr>
              <a:t>гамма-спектров</a:t>
            </a:r>
            <a:r>
              <a:rPr lang="ru-RU" sz="1400" dirty="0" smtClean="0">
                <a:latin typeface="Calibri" panose="020F0502020204030204" pitchFamily="34" charset="0"/>
              </a:rPr>
              <a:t> неупругого рассеяния</a:t>
            </a:r>
          </a:p>
          <a:p>
            <a:pPr marL="342900" indent="-342900" fontAlgn="b">
              <a:defRPr/>
            </a:pPr>
            <a:r>
              <a:rPr lang="ru-RU" sz="1400" dirty="0" smtClean="0">
                <a:latin typeface="Calibri" panose="020F0502020204030204" pitchFamily="34" charset="0"/>
              </a:rPr>
              <a:t>быстрых нейтронов и радиационного захвата (</a:t>
            </a:r>
            <a:r>
              <a:rPr lang="en-US" sz="1400" dirty="0" smtClean="0">
                <a:latin typeface="Calibri" panose="020F0502020204030204" pitchFamily="34" charset="0"/>
              </a:rPr>
              <a:t>n,</a:t>
            </a:r>
            <a:r>
              <a:rPr lang="el-GR" sz="1400" dirty="0" smtClean="0">
                <a:latin typeface="Calibri" panose="020F0502020204030204" pitchFamily="34" charset="0"/>
              </a:rPr>
              <a:t>γ</a:t>
            </a:r>
            <a:r>
              <a:rPr lang="en-US" sz="1400" dirty="0" smtClean="0">
                <a:latin typeface="Calibri" panose="020F0502020204030204" pitchFamily="34" charset="0"/>
              </a:rPr>
              <a:t>)</a:t>
            </a:r>
            <a:r>
              <a:rPr lang="ru-RU" sz="1400" dirty="0" smtClean="0">
                <a:latin typeface="Calibri" panose="020F0502020204030204" pitchFamily="34" charset="0"/>
              </a:rPr>
              <a:t> тепловых</a:t>
            </a:r>
          </a:p>
          <a:p>
            <a:pPr marL="342900" indent="-342900" fontAlgn="b">
              <a:defRPr/>
            </a:pPr>
            <a:r>
              <a:rPr lang="ru-RU" sz="1400" dirty="0" smtClean="0">
                <a:latin typeface="Calibri" panose="020F0502020204030204" pitchFamily="34" charset="0"/>
              </a:rPr>
              <a:t>нейтронов.</a:t>
            </a:r>
            <a:endParaRPr lang="en-US" sz="1400" dirty="0" smtClean="0">
              <a:latin typeface="Calibri" panose="020F0502020204030204" pitchFamily="34" charset="0"/>
            </a:endParaRPr>
          </a:p>
          <a:p>
            <a:pPr marL="342900" indent="-342900" fontAlgn="b">
              <a:defRPr/>
            </a:pPr>
            <a:r>
              <a:rPr lang="ru-RU" sz="1400" dirty="0" smtClean="0">
                <a:latin typeface="Calibri" panose="020F0502020204030204" pitchFamily="34" charset="0"/>
              </a:rPr>
              <a:t>	Результаты анализа могут использоваться для петрофизической настройки программы обработки данных каротажа АИНК-73С-2, АИНК-89С-2. </a:t>
            </a:r>
            <a:endParaRPr lang="ru-RU" sz="1400" dirty="0">
              <a:latin typeface="Calibri" pitchFamily="34" charset="0"/>
            </a:endParaRPr>
          </a:p>
          <a:p>
            <a:pPr marL="342900" indent="-342900" eaLnBrk="0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 smtClean="0">
              <a:latin typeface="Calibri" panose="020F0502020204030204" pitchFamily="34" charset="0"/>
            </a:endParaRPr>
          </a:p>
          <a:p>
            <a:pPr marL="342900" indent="-342900" eaLnBrk="0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u="sng" dirty="0" smtClean="0">
                <a:latin typeface="Calibri" panose="020F0502020204030204" pitchFamily="34" charset="0"/>
              </a:rPr>
              <a:t>Преимущества</a:t>
            </a:r>
            <a:r>
              <a:rPr lang="ru-RU" sz="1400" b="1" dirty="0" smtClean="0">
                <a:latin typeface="Calibri" panose="020F0502020204030204" pitchFamily="34" charset="0"/>
              </a:rPr>
              <a:t>:</a:t>
            </a:r>
            <a:r>
              <a:rPr lang="ru-RU" sz="1400" u="sng" dirty="0" smtClean="0">
                <a:solidFill>
                  <a:srgbClr val="0000FF"/>
                </a:solidFill>
                <a:latin typeface="Calibri" pitchFamily="34" charset="0"/>
              </a:rPr>
              <a:t> </a:t>
            </a:r>
            <a:endParaRPr lang="ru-RU" sz="1400" u="sng" dirty="0">
              <a:solidFill>
                <a:srgbClr val="0000FF"/>
              </a:solidFill>
              <a:latin typeface="Calibri" pitchFamily="34" charset="0"/>
            </a:endParaRPr>
          </a:p>
          <a:p>
            <a:pPr marL="363538" lvl="1" indent="-363538">
              <a:buFont typeface="+mj-lt"/>
              <a:buAutoNum type="arabicPeriod"/>
              <a:defRPr/>
            </a:pPr>
            <a:r>
              <a:rPr lang="ru-RU" sz="1400" dirty="0" err="1" smtClean="0">
                <a:latin typeface="Calibri" panose="020F0502020204030204" pitchFamily="34" charset="0"/>
              </a:rPr>
              <a:t>Инновационность</a:t>
            </a:r>
            <a:r>
              <a:rPr lang="ru-RU" sz="1400" dirty="0" smtClean="0">
                <a:latin typeface="Calibri" panose="020F0502020204030204" pitchFamily="34" charset="0"/>
              </a:rPr>
              <a:t>, отсутствие зарубежных аналогов;</a:t>
            </a:r>
            <a:endParaRPr lang="ru-RU" sz="1400" dirty="0" smtClean="0">
              <a:solidFill>
                <a:srgbClr val="1C4C6F"/>
              </a:solidFill>
              <a:latin typeface="Calibri" pitchFamily="34" charset="0"/>
            </a:endParaRPr>
          </a:p>
          <a:p>
            <a:pPr marL="363538" lvl="1" indent="-363538">
              <a:buFont typeface="+mj-lt"/>
              <a:buAutoNum type="arabicPeriod"/>
              <a:defRPr/>
            </a:pPr>
            <a:r>
              <a:rPr lang="ru-RU" sz="1400" dirty="0" smtClean="0">
                <a:latin typeface="Calibri" panose="020F0502020204030204" pitchFamily="34" charset="0"/>
              </a:rPr>
              <a:t>Работа </a:t>
            </a:r>
            <a:r>
              <a:rPr lang="ru-RU" sz="1400" dirty="0">
                <a:latin typeface="Calibri" panose="020F0502020204030204" pitchFamily="34" charset="0"/>
              </a:rPr>
              <a:t>в полевых </a:t>
            </a:r>
            <a:r>
              <a:rPr lang="ru-RU" sz="1400" dirty="0" smtClean="0">
                <a:latin typeface="Calibri" panose="020F0502020204030204" pitchFamily="34" charset="0"/>
              </a:rPr>
              <a:t>условиях;</a:t>
            </a:r>
          </a:p>
          <a:p>
            <a:pPr marL="363538" lvl="1" indent="-363538">
              <a:buFont typeface="+mj-lt"/>
              <a:buAutoNum type="arabicPeriod"/>
              <a:defRPr/>
            </a:pPr>
            <a:r>
              <a:rPr lang="ru-RU" sz="1400" dirty="0" smtClean="0">
                <a:latin typeface="Calibri" panose="020F0502020204030204" pitchFamily="34" charset="0"/>
              </a:rPr>
              <a:t>Мобильность установки;</a:t>
            </a:r>
          </a:p>
          <a:p>
            <a:pPr marL="363538" lvl="1" indent="-363538">
              <a:buFont typeface="+mj-lt"/>
              <a:buAutoNum type="arabicPeriod"/>
              <a:defRPr/>
            </a:pPr>
            <a:r>
              <a:rPr lang="ru-RU" sz="1400" dirty="0" smtClean="0">
                <a:latin typeface="Calibri" panose="020F0502020204030204" pitchFamily="34" charset="0"/>
              </a:rPr>
              <a:t>Высокая чувствительность.</a:t>
            </a:r>
            <a:endParaRPr lang="ru-RU" sz="1400" dirty="0">
              <a:latin typeface="Calibri" panose="020F05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87" y="87765"/>
            <a:ext cx="9142413" cy="9541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Аппаратурно-методический комплекс нейтронно-радиационного элементного анализа образцов керна</a:t>
            </a:r>
          </a:p>
        </p:txBody>
      </p:sp>
      <p:pic>
        <p:nvPicPr>
          <p:cNvPr id="31" name="Picture 2" descr="D:\BESTAEV\RASCHETI_6\РЕДКИЕ ЗЕМЛИ\Отчеты 2016\20170114_07183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7" b="12782"/>
          <a:stretch/>
        </p:blipFill>
        <p:spPr bwMode="auto">
          <a:xfrm>
            <a:off x="122476" y="1278319"/>
            <a:ext cx="3297364" cy="461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ая выноска 31"/>
          <p:cNvSpPr/>
          <p:nvPr/>
        </p:nvSpPr>
        <p:spPr>
          <a:xfrm>
            <a:off x="107380" y="5938966"/>
            <a:ext cx="1533224" cy="408814"/>
          </a:xfrm>
          <a:prstGeom prst="wedgeRectCallout">
            <a:avLst>
              <a:gd name="adj1" fmla="val 53025"/>
              <a:gd name="adj2" fmla="val -663268"/>
            </a:avLst>
          </a:prstGeom>
          <a:noFill/>
          <a:ln w="25400" cap="flat" cmpd="sng" algn="ctr">
            <a:solidFill>
              <a:srgbClr val="0000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Нейтронный генератор ИНГ-07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41414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Прямоугольная выноска 38"/>
          <p:cNvSpPr/>
          <p:nvPr/>
        </p:nvSpPr>
        <p:spPr>
          <a:xfrm>
            <a:off x="3419840" y="5938966"/>
            <a:ext cx="1536612" cy="408814"/>
          </a:xfrm>
          <a:prstGeom prst="wedgeRectCallout">
            <a:avLst>
              <a:gd name="adj1" fmla="val -159359"/>
              <a:gd name="adj2" fmla="val -945675"/>
            </a:avLst>
          </a:prstGeom>
          <a:noFill/>
          <a:ln w="25400" cap="flat" cmpd="sng" algn="ctr">
            <a:solidFill>
              <a:srgbClr val="0000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Гамма-детектор</a:t>
            </a:r>
          </a:p>
        </p:txBody>
      </p:sp>
      <p:sp>
        <p:nvSpPr>
          <p:cNvPr id="40" name="Прямоугольная выноска 39"/>
          <p:cNvSpPr/>
          <p:nvPr/>
        </p:nvSpPr>
        <p:spPr>
          <a:xfrm>
            <a:off x="1763610" y="5938966"/>
            <a:ext cx="1540000" cy="408814"/>
          </a:xfrm>
          <a:prstGeom prst="wedgeRectCallout">
            <a:avLst>
              <a:gd name="adj1" fmla="val -53111"/>
              <a:gd name="adj2" fmla="val -797814"/>
            </a:avLst>
          </a:prstGeom>
          <a:noFill/>
          <a:ln w="25400" cap="flat" cmpd="sng" algn="ctr">
            <a:solidFill>
              <a:srgbClr val="0000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Образец (внутри замедлителя)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41414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42" name="Таблица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7245591"/>
              </p:ext>
            </p:extLst>
          </p:nvPr>
        </p:nvGraphicFramePr>
        <p:xfrm>
          <a:off x="4234768" y="4697326"/>
          <a:ext cx="4647005" cy="119253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533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37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5753"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Calibri" panose="020F0502020204030204" pitchFamily="34" charset="0"/>
                        </a:rPr>
                        <a:t>Технические</a:t>
                      </a:r>
                      <a:r>
                        <a:rPr lang="ru-RU" sz="1600" baseline="0" dirty="0" smtClean="0">
                          <a:latin typeface="Calibri" panose="020F0502020204030204" pitchFamily="34" charset="0"/>
                        </a:rPr>
                        <a:t> характеристики</a:t>
                      </a:r>
                      <a:endParaRPr lang="ru-RU" sz="16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753">
                <a:tc>
                  <a:txBody>
                    <a:bodyPr/>
                    <a:lstStyle/>
                    <a:p>
                      <a:pPr algn="l"/>
                      <a:r>
                        <a:rPr lang="ru-RU" sz="1200" b="1" kern="1200" dirty="0" smtClean="0">
                          <a:latin typeface="Calibri" panose="020F0502020204030204" pitchFamily="34" charset="0"/>
                        </a:rPr>
                        <a:t>Поток нейтронного генератора , </a:t>
                      </a:r>
                      <a:r>
                        <a:rPr lang="ru-RU" sz="1200" b="1" kern="1200" dirty="0" err="1" smtClean="0">
                          <a:latin typeface="Calibri" panose="020F0502020204030204" pitchFamily="34" charset="0"/>
                        </a:rPr>
                        <a:t>н</a:t>
                      </a:r>
                      <a:r>
                        <a:rPr lang="ru-RU" sz="1200" b="1" kern="1200" dirty="0" smtClean="0">
                          <a:latin typeface="Calibri" panose="020F0502020204030204" pitchFamily="34" charset="0"/>
                        </a:rPr>
                        <a:t>/с, не менее</a:t>
                      </a:r>
                      <a:endParaRPr lang="ru-RU" sz="1200" b="1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latin typeface="Calibri" panose="020F0502020204030204" pitchFamily="34" charset="0"/>
                        </a:rPr>
                        <a:t>1∙10</a:t>
                      </a:r>
                      <a:r>
                        <a:rPr lang="ru-RU" sz="1200" b="1" kern="1200" baseline="30000" dirty="0" smtClean="0">
                          <a:latin typeface="Calibri" panose="020F0502020204030204" pitchFamily="34" charset="0"/>
                        </a:rPr>
                        <a:t>8</a:t>
                      </a:r>
                      <a:endParaRPr lang="en-US" sz="1200" b="1" dirty="0" smtClean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753">
                <a:tc>
                  <a:txBody>
                    <a:bodyPr/>
                    <a:lstStyle/>
                    <a:p>
                      <a:pPr algn="l"/>
                      <a:r>
                        <a:rPr lang="ru-RU" sz="1200" b="1" kern="1200" dirty="0" smtClean="0">
                          <a:latin typeface="Calibri" panose="020F0502020204030204" pitchFamily="34" charset="0"/>
                        </a:rPr>
                        <a:t>Диапазон частот следования импульсов, Гц</a:t>
                      </a:r>
                      <a:endParaRPr lang="ru-RU" sz="1200" b="1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 smtClean="0">
                          <a:latin typeface="Calibri" panose="020F0502020204030204" pitchFamily="34" charset="0"/>
                        </a:rPr>
                        <a:t>400-10000</a:t>
                      </a:r>
                      <a:endParaRPr lang="ru-RU" sz="1200" b="1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753">
                <a:tc>
                  <a:txBody>
                    <a:bodyPr/>
                    <a:lstStyle/>
                    <a:p>
                      <a:pPr algn="l"/>
                      <a:r>
                        <a:rPr lang="ru-RU" sz="1200" b="1" kern="1200" dirty="0" smtClean="0">
                          <a:latin typeface="Calibri" panose="020F0502020204030204" pitchFamily="34" charset="0"/>
                        </a:rPr>
                        <a:t>Время анализа, мин: не более </a:t>
                      </a:r>
                      <a:endParaRPr lang="ru-RU" sz="1200" b="1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Calibri" panose="020F0502020204030204" pitchFamily="34" charset="0"/>
                        </a:rPr>
                        <a:t>20</a:t>
                      </a:r>
                      <a:endParaRPr lang="ru-RU" sz="1200" b="1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2" name="Номер слайда 5"/>
          <p:cNvSpPr txBox="1">
            <a:spLocks noGrp="1"/>
          </p:cNvSpPr>
          <p:nvPr/>
        </p:nvSpPr>
        <p:spPr bwMode="auto">
          <a:xfrm>
            <a:off x="7092950" y="6524625"/>
            <a:ext cx="503238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180000"/>
          <a:lstStyle>
            <a:lvl1pPr eaLnBrk="0" hangingPunct="0">
              <a:defRPr sz="2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 eaLnBrk="1" hangingPunct="1"/>
            <a:fld id="{6C468566-62EE-464B-8623-EAF850CE70A1}" type="slidenum">
              <a:rPr lang="ru-RU" altLang="ru-RU" sz="1200" b="1"/>
              <a:pPr algn="r" eaLnBrk="1" hangingPunct="1"/>
              <a:t>19</a:t>
            </a:fld>
            <a:endParaRPr lang="ru-RU" altLang="ru-RU" sz="1200" b="1"/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332788" y="6448425"/>
            <a:ext cx="811212" cy="377825"/>
          </a:xfrm>
        </p:spPr>
        <p:txBody>
          <a:bodyPr/>
          <a:lstStyle/>
          <a:p>
            <a:pPr>
              <a:defRPr/>
            </a:pPr>
            <a:fld id="{8E0FE4B1-D023-4488-A2C5-828273196467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86399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49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1981200"/>
            <a:ext cx="35814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125413"/>
            <a:ext cx="8207375" cy="903287"/>
          </a:xfrm>
        </p:spPr>
        <p:txBody>
          <a:bodyPr/>
          <a:lstStyle/>
          <a:p>
            <a:pPr algn="ctr">
              <a:defRPr/>
            </a:pPr>
            <a:r>
              <a:rPr lang="ru-RU" dirty="0" smtClean="0"/>
              <a:t>Всероссийский НИИ автоматики </a:t>
            </a:r>
            <a:br>
              <a:rPr lang="ru-RU" dirty="0" smtClean="0"/>
            </a:br>
            <a:r>
              <a:rPr lang="ru-RU" dirty="0" smtClean="0"/>
              <a:t>им. Н.Л.</a:t>
            </a:r>
            <a:r>
              <a:rPr lang="en-US" dirty="0" smtClean="0"/>
              <a:t> </a:t>
            </a:r>
            <a:r>
              <a:rPr lang="ru-RU" dirty="0" smtClean="0"/>
              <a:t>Духова (ВНИИА)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686800" cy="4713288"/>
          </a:xfrm>
        </p:spPr>
        <p:txBody>
          <a:bodyPr/>
          <a:lstStyle/>
          <a:p>
            <a:pPr marL="0">
              <a:buFontTx/>
              <a:buNone/>
              <a:defRPr/>
            </a:pPr>
            <a:r>
              <a:rPr lang="ru-RU" sz="1400" dirty="0" smtClean="0">
                <a:solidFill>
                  <a:srgbClr val="000099"/>
                </a:solidFill>
                <a:cs typeface="Arial" pitchFamily="34" charset="0"/>
              </a:rPr>
              <a:t>Основан в соответствии с Постановлением СМ</a:t>
            </a:r>
            <a:r>
              <a:rPr lang="en-US" sz="1400" dirty="0" smtClean="0">
                <a:solidFill>
                  <a:srgbClr val="000099"/>
                </a:solidFill>
                <a:cs typeface="Arial" pitchFamily="34" charset="0"/>
              </a:rPr>
              <a:t> </a:t>
            </a:r>
            <a:r>
              <a:rPr lang="ru-RU" sz="1400" dirty="0" smtClean="0">
                <a:solidFill>
                  <a:srgbClr val="000099"/>
                </a:solidFill>
                <a:cs typeface="Arial" pitchFamily="34" charset="0"/>
              </a:rPr>
              <a:t>СССР № 825-354 от 5 мая 1954 г., входит в</a:t>
            </a:r>
            <a:r>
              <a:rPr lang="en-US" sz="1400" dirty="0" smtClean="0">
                <a:solidFill>
                  <a:srgbClr val="000099"/>
                </a:solidFill>
                <a:cs typeface="Arial" pitchFamily="34" charset="0"/>
              </a:rPr>
              <a:t> </a:t>
            </a:r>
            <a:r>
              <a:rPr lang="ru-RU" sz="1400" dirty="0" smtClean="0">
                <a:solidFill>
                  <a:srgbClr val="000099"/>
                </a:solidFill>
                <a:cs typeface="Arial" pitchFamily="34" charset="0"/>
              </a:rPr>
              <a:t>состав ядерного оружейного комплекса</a:t>
            </a:r>
            <a:r>
              <a:rPr lang="en-US" sz="1400" dirty="0" smtClean="0">
                <a:solidFill>
                  <a:srgbClr val="000099"/>
                </a:solidFill>
                <a:cs typeface="Arial" pitchFamily="34" charset="0"/>
              </a:rPr>
              <a:t> </a:t>
            </a:r>
            <a:r>
              <a:rPr lang="ru-RU" sz="1400" dirty="0" smtClean="0">
                <a:solidFill>
                  <a:srgbClr val="000099"/>
                </a:solidFill>
                <a:cs typeface="Arial" pitchFamily="34" charset="0"/>
              </a:rPr>
              <a:t>Государственной корпорации по атомной</a:t>
            </a:r>
            <a:r>
              <a:rPr lang="en-US" sz="1400" dirty="0" smtClean="0">
                <a:solidFill>
                  <a:srgbClr val="000099"/>
                </a:solidFill>
                <a:cs typeface="Arial" pitchFamily="34" charset="0"/>
              </a:rPr>
              <a:t> </a:t>
            </a:r>
            <a:r>
              <a:rPr lang="ru-RU" sz="1400" dirty="0" smtClean="0">
                <a:solidFill>
                  <a:srgbClr val="000099"/>
                </a:solidFill>
                <a:cs typeface="Arial" pitchFamily="34" charset="0"/>
              </a:rPr>
              <a:t>энергии «Росатом»</a:t>
            </a:r>
          </a:p>
          <a:p>
            <a:pPr>
              <a:buFontTx/>
              <a:buNone/>
              <a:defRPr/>
            </a:pPr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F9E095-4C63-48D6-B649-4640669B5366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pic>
        <p:nvPicPr>
          <p:cNvPr id="362501" name="Picture 28" descr="Харитон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828800"/>
            <a:ext cx="1076325" cy="1450975"/>
          </a:xfrm>
          <a:prstGeom prst="rect">
            <a:avLst/>
          </a:prstGeom>
          <a:noFill/>
          <a:ln w="3175">
            <a:solidFill>
              <a:srgbClr val="003986"/>
            </a:solidFill>
            <a:miter lim="800000"/>
            <a:headEnd/>
            <a:tailEnd/>
          </a:ln>
        </p:spPr>
      </p:pic>
      <p:pic>
        <p:nvPicPr>
          <p:cNvPr id="362502" name="Picture 30" descr="Духов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19400" y="1812925"/>
            <a:ext cx="1084263" cy="1457325"/>
          </a:xfrm>
          <a:prstGeom prst="rect">
            <a:avLst/>
          </a:prstGeom>
          <a:noFill/>
          <a:ln w="3175">
            <a:solidFill>
              <a:srgbClr val="003986"/>
            </a:solidFill>
            <a:miter lim="800000"/>
            <a:headEnd/>
            <a:tailEnd/>
          </a:ln>
        </p:spPr>
      </p:pic>
      <p:sp>
        <p:nvSpPr>
          <p:cNvPr id="362503" name="Rectangle 9"/>
          <p:cNvSpPr>
            <a:spLocks noChangeArrowheads="1"/>
          </p:cNvSpPr>
          <p:nvPr/>
        </p:nvSpPr>
        <p:spPr bwMode="auto">
          <a:xfrm>
            <a:off x="1371600" y="1862138"/>
            <a:ext cx="1392238" cy="128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r>
              <a:rPr lang="ru-RU" sz="1100" dirty="0"/>
              <a:t>Харитон Юлий </a:t>
            </a:r>
          </a:p>
          <a:p>
            <a:r>
              <a:rPr lang="ru-RU" sz="1100" dirty="0"/>
              <a:t>Борисович</a:t>
            </a:r>
            <a:endParaRPr lang="en-US" sz="1100" dirty="0"/>
          </a:p>
          <a:p>
            <a:pPr>
              <a:spcBef>
                <a:spcPts val="600"/>
              </a:spcBef>
            </a:pPr>
            <a:r>
              <a:rPr lang="ru-RU" sz="1100" dirty="0"/>
              <a:t>трижды Герой Социалистического Труда, академик, </a:t>
            </a:r>
            <a:endParaRPr lang="en-US" sz="1100" dirty="0"/>
          </a:p>
          <a:p>
            <a:r>
              <a:rPr lang="ru-RU" sz="1100" dirty="0"/>
              <a:t>инициатор создания</a:t>
            </a:r>
            <a:r>
              <a:rPr lang="en-US" sz="1100" dirty="0"/>
              <a:t> </a:t>
            </a:r>
            <a:r>
              <a:rPr lang="ru-RU" sz="1100" dirty="0"/>
              <a:t>ВНИИА</a:t>
            </a:r>
          </a:p>
        </p:txBody>
      </p:sp>
      <p:sp>
        <p:nvSpPr>
          <p:cNvPr id="362504" name="Rectangle 10"/>
          <p:cNvSpPr>
            <a:spLocks noChangeArrowheads="1"/>
          </p:cNvSpPr>
          <p:nvPr/>
        </p:nvSpPr>
        <p:spPr bwMode="auto">
          <a:xfrm>
            <a:off x="3962400" y="1790700"/>
            <a:ext cx="1625600" cy="1714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000" rIns="18000">
            <a:spAutoFit/>
          </a:bodyPr>
          <a:lstStyle/>
          <a:p>
            <a:pPr>
              <a:lnSpc>
                <a:spcPct val="105000"/>
              </a:lnSpc>
            </a:pPr>
            <a:r>
              <a:rPr lang="ru-RU" sz="1100" dirty="0"/>
              <a:t>Духов</a:t>
            </a:r>
          </a:p>
          <a:p>
            <a:r>
              <a:rPr lang="ru-RU" sz="1100" dirty="0"/>
              <a:t>Николай Леонидович </a:t>
            </a:r>
          </a:p>
          <a:p>
            <a:pPr>
              <a:spcBef>
                <a:spcPts val="600"/>
              </a:spcBef>
            </a:pPr>
            <a:r>
              <a:rPr lang="ru-RU" sz="1100" dirty="0"/>
              <a:t>трижды Герой Социалистического Труда, первый директор, </a:t>
            </a:r>
            <a:r>
              <a:rPr lang="en-US" sz="1100" dirty="0"/>
              <a:t> </a:t>
            </a:r>
            <a:r>
              <a:rPr lang="ru-RU" sz="1100" dirty="0"/>
              <a:t>научный руководитель, главный конструктор </a:t>
            </a:r>
          </a:p>
          <a:p>
            <a:pPr>
              <a:lnSpc>
                <a:spcPct val="105000"/>
              </a:lnSpc>
            </a:pPr>
            <a:r>
              <a:rPr lang="ru-RU" sz="1100" dirty="0"/>
              <a:t>ВНИИА </a:t>
            </a:r>
          </a:p>
        </p:txBody>
      </p:sp>
      <p:graphicFrame>
        <p:nvGraphicFramePr>
          <p:cNvPr id="10" name="Схема 15"/>
          <p:cNvGraphicFramePr/>
          <p:nvPr/>
        </p:nvGraphicFramePr>
        <p:xfrm>
          <a:off x="228600" y="3500438"/>
          <a:ext cx="5339991" cy="2857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251934" y="2127220"/>
            <a:ext cx="8561387" cy="229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ct val="120000"/>
              </a:lnSpc>
              <a:defRPr/>
            </a:pPr>
            <a:r>
              <a:rPr lang="ru-RU" sz="3200" kern="0" dirty="0">
                <a:latin typeface="Arial" pitchFamily="34" charset="0"/>
                <a:cs typeface="Arial" pitchFamily="34" charset="0"/>
              </a:rPr>
              <a:t>Система многопараметрических исследований скважин в процессе бурения </a:t>
            </a:r>
            <a:r>
              <a:rPr lang="ru-RU" sz="3200" kern="0" dirty="0" smtClean="0">
                <a:latin typeface="Arial" pitchFamily="34" charset="0"/>
                <a:cs typeface="Arial" pitchFamily="34" charset="0"/>
              </a:rPr>
              <a:t>СМИС-172-Б</a:t>
            </a:r>
            <a:r>
              <a:rPr lang="ru-RU" altLang="ru-RU" sz="2400" kern="0" dirty="0">
                <a:latin typeface="Arial" pitchFamily="34" charset="0"/>
                <a:cs typeface="Arial" pitchFamily="34" charset="0"/>
              </a:rPr>
              <a:t/>
            </a:r>
            <a:br>
              <a:rPr lang="ru-RU" altLang="ru-RU" sz="2400" kern="0" dirty="0">
                <a:latin typeface="Arial" pitchFamily="34" charset="0"/>
                <a:cs typeface="Arial" pitchFamily="34" charset="0"/>
              </a:rPr>
            </a:br>
            <a:r>
              <a:rPr lang="ru-RU" altLang="ru-RU" sz="2400" kern="0" dirty="0">
                <a:latin typeface="Arial" pitchFamily="34" charset="0"/>
                <a:cs typeface="Arial" pitchFamily="34" charset="0"/>
              </a:rPr>
              <a:t/>
            </a:r>
            <a:br>
              <a:rPr lang="ru-RU" altLang="ru-RU" sz="2400" kern="0" dirty="0">
                <a:latin typeface="Arial" pitchFamily="34" charset="0"/>
                <a:cs typeface="Arial" pitchFamily="34" charset="0"/>
              </a:rPr>
            </a:br>
            <a:endParaRPr lang="en-US" sz="2400" kern="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77788"/>
            <a:ext cx="8978900" cy="90328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>
              <a:defRPr/>
            </a:pPr>
            <a:r>
              <a:rPr lang="ru-RU" sz="2800" dirty="0">
                <a:latin typeface="Calibri" panose="020F0502020204030204" pitchFamily="34" charset="0"/>
              </a:rPr>
              <a:t>Система многопараметрических исследований скважин </a:t>
            </a:r>
            <a:br>
              <a:rPr lang="ru-RU" sz="2800" dirty="0">
                <a:latin typeface="Calibri" panose="020F0502020204030204" pitchFamily="34" charset="0"/>
              </a:rPr>
            </a:br>
            <a:r>
              <a:rPr lang="ru-RU" sz="2800" dirty="0">
                <a:latin typeface="Calibri" panose="020F0502020204030204" pitchFamily="34" charset="0"/>
              </a:rPr>
              <a:t>в процессе бурения </a:t>
            </a:r>
            <a:r>
              <a:rPr lang="ru-RU" sz="2800" dirty="0" smtClean="0">
                <a:latin typeface="Calibri" panose="020F0502020204030204" pitchFamily="34" charset="0"/>
              </a:rPr>
              <a:t>СМИС-172-Б</a:t>
            </a:r>
            <a:endParaRPr lang="ru-RU" sz="2800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04D270-EFC3-4CCE-9747-AD9B41337CD7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0" y="2814638"/>
            <a:ext cx="5067300" cy="2603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>
            <a:spAutoFit/>
          </a:bodyPr>
          <a:lstStyle/>
          <a:p>
            <a:r>
              <a:rPr lang="ru-RU" sz="1100" b="0" u="sng" dirty="0"/>
              <a:t>ИНГК-</a:t>
            </a:r>
            <a:r>
              <a:rPr lang="en-US" sz="1100" b="0" u="sng" dirty="0"/>
              <a:t>C-</a:t>
            </a:r>
            <a:r>
              <a:rPr lang="ru-RU" sz="1100" b="0" u="sng" dirty="0" smtClean="0"/>
              <a:t>172-Б</a:t>
            </a:r>
            <a:r>
              <a:rPr lang="ru-RU" sz="1100" b="0" dirty="0"/>
              <a:t>: Модуль ИНГК-С</a:t>
            </a:r>
          </a:p>
        </p:txBody>
      </p:sp>
      <p:pic>
        <p:nvPicPr>
          <p:cNvPr id="38916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98813"/>
            <a:ext cx="460375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03463"/>
            <a:ext cx="45656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735513"/>
            <a:ext cx="4584700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4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400" y="1554163"/>
            <a:ext cx="45593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5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851275"/>
            <a:ext cx="457835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6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50" y="5789159"/>
            <a:ext cx="45847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Box 33"/>
          <p:cNvSpPr txBox="1"/>
          <p:nvPr/>
        </p:nvSpPr>
        <p:spPr>
          <a:xfrm>
            <a:off x="0" y="1219200"/>
            <a:ext cx="4572000" cy="2746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ru-RU" sz="1200" b="0" u="sng" dirty="0" smtClean="0"/>
              <a:t>МПГ-172-Б</a:t>
            </a:r>
            <a:r>
              <a:rPr lang="ru-RU" sz="1200" b="0" dirty="0"/>
              <a:t>: Модуль питания</a:t>
            </a:r>
            <a:endParaRPr lang="en-US" sz="1800" b="0" dirty="0"/>
          </a:p>
        </p:txBody>
      </p:sp>
      <p:sp>
        <p:nvSpPr>
          <p:cNvPr id="35" name="TextBox 34"/>
          <p:cNvSpPr txBox="1"/>
          <p:nvPr/>
        </p:nvSpPr>
        <p:spPr>
          <a:xfrm>
            <a:off x="0" y="2057400"/>
            <a:ext cx="4533900" cy="554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0" u="sng" kern="0" dirty="0" smtClean="0"/>
              <a:t>МУП-172-Б</a:t>
            </a:r>
            <a:r>
              <a:rPr lang="ru-RU" sz="1200" b="0" kern="0" dirty="0"/>
              <a:t>: </a:t>
            </a:r>
            <a:r>
              <a:rPr lang="ru-RU" sz="1200" b="0" kern="0" dirty="0">
                <a:cs typeface="Arial" pitchFamily="34" charset="0"/>
              </a:rPr>
              <a:t>Модуль управления пульсатором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kern="0" dirty="0"/>
          </a:p>
        </p:txBody>
      </p:sp>
      <p:sp>
        <p:nvSpPr>
          <p:cNvPr id="36" name="TextBox 35"/>
          <p:cNvSpPr txBox="1"/>
          <p:nvPr/>
        </p:nvSpPr>
        <p:spPr>
          <a:xfrm>
            <a:off x="0" y="3697288"/>
            <a:ext cx="4343400" cy="2746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ru-RU" sz="1200" b="0" u="sng" dirty="0" smtClean="0"/>
              <a:t>МП-172-Б</a:t>
            </a:r>
            <a:r>
              <a:rPr lang="ru-RU" sz="1200" b="0" dirty="0"/>
              <a:t>: Модуль питания ИНГК-С</a:t>
            </a:r>
            <a:endParaRPr lang="en-US" sz="1800" b="0" dirty="0"/>
          </a:p>
        </p:txBody>
      </p:sp>
      <p:sp>
        <p:nvSpPr>
          <p:cNvPr id="37" name="TextBox 36"/>
          <p:cNvSpPr txBox="1"/>
          <p:nvPr/>
        </p:nvSpPr>
        <p:spPr>
          <a:xfrm>
            <a:off x="0" y="4465638"/>
            <a:ext cx="47244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0" u="sng" dirty="0" smtClean="0"/>
              <a:t>МПИ-172-Б</a:t>
            </a:r>
            <a:r>
              <a:rPr lang="ru-RU" sz="1200" b="0" dirty="0"/>
              <a:t>: Модуль памяти и </a:t>
            </a:r>
            <a:r>
              <a:rPr lang="ru-RU" sz="1200" b="0" dirty="0" smtClean="0"/>
              <a:t>измерения ( ГК, Инклинометрия)</a:t>
            </a:r>
            <a:endParaRPr lang="en-US" sz="1800" b="0" dirty="0"/>
          </a:p>
        </p:txBody>
      </p:sp>
      <p:sp>
        <p:nvSpPr>
          <p:cNvPr id="38" name="TextBox 37"/>
          <p:cNvSpPr txBox="1"/>
          <p:nvPr/>
        </p:nvSpPr>
        <p:spPr>
          <a:xfrm>
            <a:off x="0" y="5426075"/>
            <a:ext cx="4648200" cy="2746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ru-RU" sz="1200" b="0" u="sng" dirty="0" smtClean="0"/>
              <a:t>ВИКПБ-172-Б</a:t>
            </a:r>
            <a:r>
              <a:rPr lang="ru-RU" sz="1200" b="0" dirty="0"/>
              <a:t>: Модуль ВИКПБ</a:t>
            </a:r>
            <a:endParaRPr lang="en-US" sz="1800" b="0" dirty="0"/>
          </a:p>
        </p:txBody>
      </p:sp>
      <p:sp>
        <p:nvSpPr>
          <p:cNvPr id="389172" name="TextBox 16"/>
          <p:cNvSpPr txBox="1">
            <a:spLocks noChangeArrowheads="1"/>
          </p:cNvSpPr>
          <p:nvPr/>
        </p:nvSpPr>
        <p:spPr bwMode="auto">
          <a:xfrm>
            <a:off x="4895850" y="4105275"/>
            <a:ext cx="390525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Назначение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Font typeface="Arial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контроль проводки наклонно-направленных 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горизонтальных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участков скважины;</a:t>
            </a:r>
          </a:p>
          <a:p>
            <a:pPr>
              <a:buFont typeface="Arial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литологическое расчленение разреза.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838700" y="1581150"/>
            <a:ext cx="41433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Система СМИС-172-Б обеспечивает оперативную передачу данных от скважинной части аппаратуры к наземной по гидравлическому каналу связи с использованием телеметрической системы и сохранение их во внутреннюю энергонезависимую память скважинной части комплекса для последующего чтения и обработки.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5F1234-706E-4BE1-BFBF-E793326924B8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47675" y="295275"/>
            <a:ext cx="7981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Схема скважинной части комплекса 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228725"/>
            <a:ext cx="6604168" cy="516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Технические характеристики СМИС-172-Б</a:t>
            </a:r>
            <a:endParaRPr lang="ru-RU" sz="2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5F1234-706E-4BE1-BFBF-E793326924B8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  <p:graphicFrame>
        <p:nvGraphicFramePr>
          <p:cNvPr id="5" name="Содержимое 11"/>
          <p:cNvGraphicFramePr>
            <a:graphicFrameLocks/>
          </p:cNvGraphicFramePr>
          <p:nvPr/>
        </p:nvGraphicFramePr>
        <p:xfrm>
          <a:off x="1381125" y="1263650"/>
          <a:ext cx="5705475" cy="4587240"/>
        </p:xfrm>
        <a:graphic>
          <a:graphicData uri="http://schemas.openxmlformats.org/drawingml/2006/table">
            <a:tbl>
              <a:tblPr firstRow="1" bandRow="1"/>
              <a:tblGrid>
                <a:gridCol w="28940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13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0050">
                <a:tc gridSpan="2"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800" dirty="0">
                          <a:solidFill>
                            <a:schemeClr val="bg1"/>
                          </a:solidFill>
                        </a:rPr>
                        <a:t>Технические</a:t>
                      </a:r>
                      <a:r>
                        <a:rPr lang="ru-RU" sz="1800" baseline="0" dirty="0">
                          <a:solidFill>
                            <a:schemeClr val="bg1"/>
                          </a:solidFill>
                        </a:rPr>
                        <a:t> характеристики</a:t>
                      </a:r>
                      <a:endParaRPr lang="ru-RU" sz="18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3172" marR="93172" marT="42484" marB="42484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Bef>
                          <a:spcPct val="20000"/>
                        </a:spcBef>
                        <a:buSzPct val="80000"/>
                        <a:buFontTx/>
                        <a:buNone/>
                      </a:pPr>
                      <a:endParaRPr lang="ru-RU" sz="2400" b="1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Arial" pitchFamily="34" charset="0"/>
                      </a:endParaRPr>
                    </a:p>
                  </a:txBody>
                  <a:tcPr marL="93172" marR="93172" marT="42484" marB="42484" anchor="ctr">
                    <a:lnL w="9525" cap="flat" cmpd="sng" algn="ctr">
                      <a:solidFill>
                        <a:srgbClr val="BCBC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CBC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CBC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CBC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06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6710"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200" dirty="0">
                          <a:solidFill>
                            <a:srgbClr val="000099"/>
                          </a:solidFill>
                        </a:rPr>
                        <a:t>Передача данных</a:t>
                      </a:r>
                      <a:endParaRPr lang="ru-RU" sz="1200" b="0" dirty="0">
                        <a:solidFill>
                          <a:srgbClr val="000099"/>
                        </a:solidFill>
                        <a:latin typeface="+mn-lt"/>
                      </a:endParaRPr>
                    </a:p>
                  </a:txBody>
                  <a:tcPr marL="99060" marR="9906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200" dirty="0">
                          <a:solidFill>
                            <a:srgbClr val="000099"/>
                          </a:solidFill>
                        </a:rPr>
                        <a:t>Гидравлический</a:t>
                      </a:r>
                      <a:r>
                        <a:rPr lang="ru-RU" sz="1200" baseline="0" dirty="0">
                          <a:solidFill>
                            <a:srgbClr val="000099"/>
                          </a:solidFill>
                        </a:rPr>
                        <a:t> </a:t>
                      </a:r>
                      <a:r>
                        <a:rPr lang="ru-RU" sz="1200" dirty="0">
                          <a:solidFill>
                            <a:srgbClr val="000099"/>
                          </a:solidFill>
                        </a:rPr>
                        <a:t>канал</a:t>
                      </a:r>
                    </a:p>
                  </a:txBody>
                  <a:tcPr marL="99060" marR="9906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9017"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200" dirty="0">
                          <a:solidFill>
                            <a:srgbClr val="000099"/>
                          </a:solidFill>
                        </a:rPr>
                        <a:t>Потребляемая</a:t>
                      </a:r>
                      <a:r>
                        <a:rPr lang="ru-RU" sz="1200" baseline="0" dirty="0">
                          <a:solidFill>
                            <a:srgbClr val="000099"/>
                          </a:solidFill>
                        </a:rPr>
                        <a:t> мощность</a:t>
                      </a:r>
                      <a:endParaRPr lang="ru-RU" sz="1200" b="0" dirty="0">
                        <a:solidFill>
                          <a:srgbClr val="000099"/>
                        </a:solidFill>
                        <a:latin typeface="+mn-lt"/>
                      </a:endParaRPr>
                    </a:p>
                  </a:txBody>
                  <a:tcPr marL="99060" marR="9906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solidFill>
                            <a:srgbClr val="000099"/>
                          </a:solidFill>
                        </a:rPr>
                        <a:t>~</a:t>
                      </a:r>
                      <a:r>
                        <a:rPr lang="ru-RU" sz="1200" dirty="0">
                          <a:solidFill>
                            <a:srgbClr val="000099"/>
                          </a:solidFill>
                        </a:rPr>
                        <a:t> </a:t>
                      </a:r>
                      <a:r>
                        <a:rPr lang="en-US" sz="1200" dirty="0">
                          <a:solidFill>
                            <a:srgbClr val="000099"/>
                          </a:solidFill>
                        </a:rPr>
                        <a:t>3</a:t>
                      </a:r>
                      <a:r>
                        <a:rPr lang="ru-RU" sz="1200" dirty="0">
                          <a:solidFill>
                            <a:srgbClr val="000099"/>
                          </a:solidFill>
                        </a:rPr>
                        <a:t>5 Вт</a:t>
                      </a:r>
                      <a:endParaRPr lang="ru-RU" sz="1200" b="0" dirty="0">
                        <a:solidFill>
                          <a:srgbClr val="000099"/>
                        </a:solidFill>
                        <a:latin typeface="+mn-lt"/>
                      </a:endParaRPr>
                    </a:p>
                  </a:txBody>
                  <a:tcPr marL="99060" marR="9906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825"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200" dirty="0">
                          <a:solidFill>
                            <a:srgbClr val="000099"/>
                          </a:solidFill>
                        </a:rPr>
                        <a:t>Определяемые</a:t>
                      </a:r>
                      <a:r>
                        <a:rPr lang="ru-RU" sz="1200" baseline="0" dirty="0">
                          <a:solidFill>
                            <a:srgbClr val="000099"/>
                          </a:solidFill>
                        </a:rPr>
                        <a:t> параметры</a:t>
                      </a:r>
                      <a:r>
                        <a:rPr lang="en-US" sz="1200" baseline="0" dirty="0">
                          <a:solidFill>
                            <a:srgbClr val="000099"/>
                          </a:solidFill>
                        </a:rPr>
                        <a:t> </a:t>
                      </a:r>
                      <a:r>
                        <a:rPr lang="ru-RU" sz="1200" baseline="0" dirty="0">
                          <a:solidFill>
                            <a:srgbClr val="000099"/>
                          </a:solidFill>
                        </a:rPr>
                        <a:t>ИНГК-С</a:t>
                      </a:r>
                      <a:endParaRPr lang="ru-RU" sz="1200" b="0" baseline="0" dirty="0">
                        <a:solidFill>
                          <a:srgbClr val="000099"/>
                        </a:solidFill>
                        <a:latin typeface="+mn-lt"/>
                      </a:endParaRPr>
                    </a:p>
                  </a:txBody>
                  <a:tcPr marL="99060" marR="9906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rgbClr val="000099"/>
                          </a:solidFill>
                        </a:rPr>
                        <a:t>Элементный состав, плотность,</a:t>
                      </a:r>
                      <a:r>
                        <a:rPr lang="ru-RU" sz="1200" baseline="0" dirty="0">
                          <a:solidFill>
                            <a:srgbClr val="000099"/>
                          </a:solidFill>
                        </a:rPr>
                        <a:t> пористость, насыщение</a:t>
                      </a:r>
                      <a:endParaRPr lang="ru-RU" sz="1200" b="0" dirty="0">
                        <a:solidFill>
                          <a:srgbClr val="000099"/>
                        </a:solidFill>
                        <a:latin typeface="+mn-lt"/>
                      </a:endParaRPr>
                    </a:p>
                  </a:txBody>
                  <a:tcPr marL="99060" marR="9906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1045"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aseline="0" dirty="0">
                          <a:solidFill>
                            <a:srgbClr val="000099"/>
                          </a:solidFill>
                        </a:rPr>
                        <a:t>Диапазон измерения УЭС</a:t>
                      </a:r>
                      <a:endParaRPr lang="ru-RU" sz="1200" b="0" baseline="0" dirty="0">
                        <a:solidFill>
                          <a:srgbClr val="000099"/>
                        </a:solidFill>
                        <a:latin typeface="+mn-lt"/>
                      </a:endParaRPr>
                    </a:p>
                  </a:txBody>
                  <a:tcPr marL="99060" marR="9906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rgbClr val="000099"/>
                          </a:solidFill>
                        </a:rPr>
                        <a:t>1-200 Ом∙м</a:t>
                      </a:r>
                      <a:endParaRPr lang="ru-RU" sz="1200" b="0" dirty="0">
                        <a:solidFill>
                          <a:srgbClr val="000099"/>
                        </a:solidFill>
                        <a:latin typeface="+mn-lt"/>
                      </a:endParaRPr>
                    </a:p>
                  </a:txBody>
                  <a:tcPr marL="99060" marR="9906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4927"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rgbClr val="000099"/>
                          </a:solidFill>
                        </a:rPr>
                        <a:t>Диапазон</a:t>
                      </a:r>
                      <a:r>
                        <a:rPr lang="ru-RU" sz="1200" kern="1200" baseline="0" dirty="0">
                          <a:solidFill>
                            <a:srgbClr val="000099"/>
                          </a:solidFill>
                        </a:rPr>
                        <a:t> измерения ГК</a:t>
                      </a:r>
                      <a:endParaRPr lang="ru-RU" sz="1200" b="0" dirty="0">
                        <a:solidFill>
                          <a:srgbClr val="000099"/>
                        </a:solidFill>
                        <a:latin typeface="+mn-lt"/>
                      </a:endParaRPr>
                    </a:p>
                  </a:txBody>
                  <a:tcPr marL="99060" marR="9906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rgbClr val="000099"/>
                          </a:solidFill>
                        </a:rPr>
                        <a:t>0</a:t>
                      </a:r>
                      <a:r>
                        <a:rPr lang="en-US" sz="1200" kern="1200" dirty="0">
                          <a:solidFill>
                            <a:srgbClr val="000099"/>
                          </a:solidFill>
                        </a:rPr>
                        <a:t>…</a:t>
                      </a:r>
                      <a:r>
                        <a:rPr lang="ru-RU" sz="1200" kern="1200" dirty="0">
                          <a:solidFill>
                            <a:srgbClr val="000099"/>
                          </a:solidFill>
                        </a:rPr>
                        <a:t>250 ± 15%  </a:t>
                      </a:r>
                      <a:r>
                        <a:rPr lang="ru-RU" sz="1200" kern="1200" dirty="0" err="1">
                          <a:solidFill>
                            <a:srgbClr val="000099"/>
                          </a:solidFill>
                        </a:rPr>
                        <a:t>мкР</a:t>
                      </a:r>
                      <a:r>
                        <a:rPr lang="ru-RU" sz="1200" kern="1200" dirty="0">
                          <a:solidFill>
                            <a:srgbClr val="000099"/>
                          </a:solidFill>
                        </a:rPr>
                        <a:t>/ч</a:t>
                      </a:r>
                      <a:endParaRPr lang="ru-RU" sz="1200" b="0" dirty="0">
                        <a:solidFill>
                          <a:srgbClr val="000099"/>
                        </a:solidFill>
                        <a:latin typeface="+mn-lt"/>
                      </a:endParaRPr>
                    </a:p>
                  </a:txBody>
                  <a:tcPr marL="99060" marR="9906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7493"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ru-RU" sz="1200" dirty="0">
                          <a:solidFill>
                            <a:srgbClr val="000099"/>
                          </a:solidFill>
                        </a:rPr>
                        <a:t>Диапазон измерения</a:t>
                      </a:r>
                    </a:p>
                    <a:p>
                      <a:pPr algn="l"/>
                      <a:r>
                        <a:rPr lang="ru-RU" sz="1200" dirty="0">
                          <a:solidFill>
                            <a:srgbClr val="000099"/>
                          </a:solidFill>
                        </a:rPr>
                        <a:t>Зенитный угол</a:t>
                      </a:r>
                    </a:p>
                    <a:p>
                      <a:pPr algn="l"/>
                      <a:r>
                        <a:rPr lang="ru-RU" sz="1200" dirty="0">
                          <a:solidFill>
                            <a:srgbClr val="000099"/>
                          </a:solidFill>
                        </a:rPr>
                        <a:t>Азимутальный угол</a:t>
                      </a:r>
                      <a:endParaRPr lang="ru-RU" sz="1200" b="0" dirty="0">
                        <a:solidFill>
                          <a:srgbClr val="000099"/>
                        </a:solidFill>
                        <a:latin typeface="+mn-lt"/>
                      </a:endParaRPr>
                    </a:p>
                  </a:txBody>
                  <a:tcPr marL="99060" marR="9906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ru-RU" sz="1200" dirty="0">
                        <a:solidFill>
                          <a:srgbClr val="000099"/>
                        </a:solidFill>
                      </a:endParaRPr>
                    </a:p>
                    <a:p>
                      <a:pPr algn="ctr"/>
                      <a:r>
                        <a:rPr lang="ru-RU" sz="1200" dirty="0">
                          <a:solidFill>
                            <a:srgbClr val="000099"/>
                          </a:solidFill>
                        </a:rPr>
                        <a:t>0° - 180°</a:t>
                      </a:r>
                    </a:p>
                    <a:p>
                      <a:pPr algn="ctr"/>
                      <a:r>
                        <a:rPr lang="ru-RU" sz="1200" dirty="0">
                          <a:solidFill>
                            <a:srgbClr val="000099"/>
                          </a:solidFill>
                        </a:rPr>
                        <a:t>0° - 360°</a:t>
                      </a:r>
                      <a:endParaRPr lang="ru-RU" sz="1200" b="0" dirty="0">
                        <a:solidFill>
                          <a:srgbClr val="000099"/>
                        </a:solidFill>
                        <a:latin typeface="+mn-lt"/>
                      </a:endParaRPr>
                    </a:p>
                  </a:txBody>
                  <a:tcPr marL="99060" marR="9906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3731"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200" baseline="0" dirty="0">
                          <a:solidFill>
                            <a:srgbClr val="000099"/>
                          </a:solidFill>
                        </a:rPr>
                        <a:t>Т</a:t>
                      </a:r>
                      <a:r>
                        <a:rPr lang="en-US" sz="1200" baseline="0" dirty="0">
                          <a:solidFill>
                            <a:srgbClr val="000099"/>
                          </a:solidFill>
                        </a:rPr>
                        <a:t>max/</a:t>
                      </a:r>
                      <a:r>
                        <a:rPr lang="en-US" sz="1200" baseline="0" dirty="0" err="1">
                          <a:solidFill>
                            <a:srgbClr val="000099"/>
                          </a:solidFill>
                        </a:rPr>
                        <a:t>Pmax</a:t>
                      </a:r>
                      <a:endParaRPr lang="ru-RU" sz="1200" b="0" dirty="0">
                        <a:solidFill>
                          <a:srgbClr val="000099"/>
                        </a:solidFill>
                        <a:latin typeface="+mn-lt"/>
                      </a:endParaRPr>
                    </a:p>
                  </a:txBody>
                  <a:tcPr marL="99060" marR="9906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200" dirty="0">
                          <a:solidFill>
                            <a:srgbClr val="000099"/>
                          </a:solidFill>
                        </a:rPr>
                        <a:t>120 °С / 80 </a:t>
                      </a:r>
                      <a:r>
                        <a:rPr lang="ru-RU" sz="1200" dirty="0" err="1">
                          <a:solidFill>
                            <a:srgbClr val="000099"/>
                          </a:solidFill>
                        </a:rPr>
                        <a:t>Мпа</a:t>
                      </a:r>
                      <a:endParaRPr lang="ru-RU" sz="1200" b="0" dirty="0">
                        <a:solidFill>
                          <a:srgbClr val="000099"/>
                        </a:solidFill>
                        <a:latin typeface="+mn-lt"/>
                      </a:endParaRPr>
                    </a:p>
                  </a:txBody>
                  <a:tcPr marL="99060" marR="9906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7175"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200" dirty="0">
                          <a:solidFill>
                            <a:srgbClr val="000099"/>
                          </a:solidFill>
                        </a:rPr>
                        <a:t>Вес</a:t>
                      </a:r>
                      <a:endParaRPr lang="ru-RU" sz="1200" b="0" dirty="0">
                        <a:solidFill>
                          <a:srgbClr val="000099"/>
                        </a:solidFill>
                        <a:latin typeface="+mn-lt"/>
                      </a:endParaRPr>
                    </a:p>
                  </a:txBody>
                  <a:tcPr marL="99060" marR="9906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200" dirty="0">
                          <a:solidFill>
                            <a:srgbClr val="000099"/>
                          </a:solidFill>
                        </a:rPr>
                        <a:t>1200 кг</a:t>
                      </a:r>
                      <a:endParaRPr lang="ru-RU" sz="1200" b="0" dirty="0">
                        <a:solidFill>
                          <a:srgbClr val="000099"/>
                        </a:solidFill>
                        <a:latin typeface="+mn-lt"/>
                      </a:endParaRPr>
                    </a:p>
                  </a:txBody>
                  <a:tcPr marL="99060" marR="9906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9080"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200" dirty="0">
                          <a:solidFill>
                            <a:srgbClr val="000099"/>
                          </a:solidFill>
                        </a:rPr>
                        <a:t>Длина</a:t>
                      </a:r>
                      <a:endParaRPr lang="ru-RU" sz="1200" b="0" dirty="0">
                        <a:solidFill>
                          <a:srgbClr val="000099"/>
                        </a:solidFill>
                        <a:latin typeface="+mn-lt"/>
                      </a:endParaRPr>
                    </a:p>
                  </a:txBody>
                  <a:tcPr marL="99060" marR="9906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200" dirty="0">
                          <a:solidFill>
                            <a:srgbClr val="000099"/>
                          </a:solidFill>
                        </a:rPr>
                        <a:t>~ 19</a:t>
                      </a:r>
                      <a:r>
                        <a:rPr lang="ru-RU" sz="1200" baseline="0" dirty="0">
                          <a:solidFill>
                            <a:srgbClr val="000099"/>
                          </a:solidFill>
                        </a:rPr>
                        <a:t> </a:t>
                      </a:r>
                      <a:r>
                        <a:rPr lang="ru-RU" sz="1200" dirty="0">
                          <a:solidFill>
                            <a:srgbClr val="000099"/>
                          </a:solidFill>
                        </a:rPr>
                        <a:t>м</a:t>
                      </a:r>
                      <a:endParaRPr lang="ru-RU" sz="1200" b="0" dirty="0">
                        <a:solidFill>
                          <a:srgbClr val="000099"/>
                        </a:solidFill>
                        <a:latin typeface="+mn-lt"/>
                      </a:endParaRPr>
                    </a:p>
                  </a:txBody>
                  <a:tcPr marL="99060" marR="9906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0985"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200" dirty="0">
                          <a:solidFill>
                            <a:srgbClr val="000099"/>
                          </a:solidFill>
                        </a:rPr>
                        <a:t>Диаметр</a:t>
                      </a:r>
                      <a:endParaRPr lang="ru-RU" sz="1200" b="0" dirty="0">
                        <a:solidFill>
                          <a:srgbClr val="000099"/>
                        </a:solidFill>
                        <a:latin typeface="+mn-lt"/>
                      </a:endParaRPr>
                    </a:p>
                  </a:txBody>
                  <a:tcPr marL="99060" marR="9906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200" dirty="0">
                          <a:solidFill>
                            <a:srgbClr val="000099"/>
                          </a:solidFill>
                        </a:rPr>
                        <a:t>172 мм</a:t>
                      </a:r>
                      <a:endParaRPr lang="ru-RU" sz="1200" b="0" dirty="0">
                        <a:solidFill>
                          <a:srgbClr val="000099"/>
                        </a:solidFill>
                        <a:latin typeface="+mn-lt"/>
                      </a:endParaRPr>
                    </a:p>
                  </a:txBody>
                  <a:tcPr marL="99060" marR="9906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0985"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rgbClr val="000099"/>
                          </a:solidFill>
                          <a:latin typeface="+mn-lt"/>
                        </a:rPr>
                        <a:t>Время работы модуля ИНГК-С в автономном режиме</a:t>
                      </a:r>
                      <a:endParaRPr lang="ru-RU" sz="1200" b="0" dirty="0">
                        <a:solidFill>
                          <a:srgbClr val="000099"/>
                        </a:solidFill>
                        <a:latin typeface="+mn-lt"/>
                      </a:endParaRPr>
                    </a:p>
                  </a:txBody>
                  <a:tcPr marL="99060" marR="99060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rgbClr val="000099"/>
                          </a:solidFill>
                          <a:latin typeface="+mn-lt"/>
                        </a:rPr>
                        <a:t>не менее 52 ч.</a:t>
                      </a:r>
                      <a:endParaRPr lang="ru-RU" sz="1200" b="0" dirty="0">
                        <a:solidFill>
                          <a:srgbClr val="000099"/>
                        </a:solidFill>
                        <a:latin typeface="+mn-lt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0985"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rgbClr val="000099"/>
                          </a:solidFill>
                          <a:latin typeface="+mn-lt"/>
                        </a:rPr>
                        <a:t>Тип ИНГ</a:t>
                      </a:r>
                      <a:endParaRPr lang="ru-RU" sz="1200" b="0" dirty="0">
                        <a:solidFill>
                          <a:srgbClr val="000099"/>
                        </a:solidFill>
                        <a:latin typeface="+mn-lt"/>
                      </a:endParaRPr>
                    </a:p>
                  </a:txBody>
                  <a:tcPr marL="99060" marR="99060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rgbClr val="000099"/>
                          </a:solidFill>
                          <a:latin typeface="+mn-lt"/>
                        </a:rPr>
                        <a:t>065</a:t>
                      </a:r>
                      <a:endParaRPr lang="ru-RU" sz="1200" b="0" dirty="0">
                        <a:solidFill>
                          <a:srgbClr val="000099"/>
                        </a:solidFill>
                        <a:latin typeface="+mn-lt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AF3824-18F5-4E30-9C13-0AB2715B08B0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6699850" y="3878472"/>
            <a:ext cx="19323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Интервал 2539,0-2544,0: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1200" baseline="-25000" dirty="0" smtClean="0">
                <a:latin typeface="Times New Roman" pitchFamily="18" charset="0"/>
                <a:cs typeface="Times New Roman" pitchFamily="18" charset="0"/>
              </a:rPr>
              <a:t>по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=23,5%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1200" baseline="-25000" dirty="0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=40%</a:t>
            </a:r>
          </a:p>
          <a:p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нефтенасыщен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6430" y="138023"/>
            <a:ext cx="80398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Планшет с результатами интерпретации модуля ИНГК-С (фрагмент)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02725" y="1285335"/>
            <a:ext cx="244127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Вещественный состав</a:t>
            </a:r>
            <a:r>
              <a:rPr lang="en-US" sz="1200" dirty="0" smtClean="0"/>
              <a:t>:</a:t>
            </a:r>
            <a:r>
              <a:rPr lang="ru-RU" sz="1200" dirty="0" smtClean="0"/>
              <a:t> </a:t>
            </a:r>
          </a:p>
          <a:p>
            <a:endParaRPr lang="ru-RU" sz="1200" dirty="0" smtClean="0"/>
          </a:p>
          <a:p>
            <a:r>
              <a:rPr lang="ru-RU" sz="1200" dirty="0" smtClean="0"/>
              <a:t>-песчаники, </a:t>
            </a:r>
          </a:p>
          <a:p>
            <a:r>
              <a:rPr lang="ru-RU" sz="1200" dirty="0" smtClean="0"/>
              <a:t>-алевролиты,</a:t>
            </a:r>
          </a:p>
          <a:p>
            <a:r>
              <a:rPr lang="ru-RU" sz="1200" dirty="0" smtClean="0"/>
              <a:t> -глины, осложненными карбонатизированными и углистыми прослоями. </a:t>
            </a:r>
          </a:p>
          <a:p>
            <a:endParaRPr lang="ru-RU" sz="1200" dirty="0" smtClean="0"/>
          </a:p>
          <a:p>
            <a:r>
              <a:rPr lang="ru-RU" sz="1200" dirty="0" smtClean="0"/>
              <a:t>В интервале 2700-2726 отмечаются битуминозные глины.</a:t>
            </a:r>
            <a:endParaRPr lang="ru-RU" sz="1200" dirty="0"/>
          </a:p>
        </p:txBody>
      </p:sp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6395" y="1213045"/>
            <a:ext cx="5914443" cy="5321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AF3824-18F5-4E30-9C13-0AB2715B08B0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36430" y="172528"/>
            <a:ext cx="82209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Планшет с данными ГИС, полученными в процессе бурения в режиме реального времени (слева) и из памяти системы СМИС-172-Б (справа)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7329" y="1285875"/>
            <a:ext cx="5065776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2713" y="0"/>
            <a:ext cx="9031287" cy="12001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dirty="0">
                <a:solidFill>
                  <a:schemeClr val="tx2"/>
                </a:solidFill>
                <a:latin typeface="Calibri" panose="020F0502020204030204" pitchFamily="34" charset="0"/>
              </a:rPr>
              <a:t>Сопоставление методов ГК и УЭС </a:t>
            </a:r>
            <a:r>
              <a:rPr lang="ru-RU" sz="2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СМИС-172-Б </a:t>
            </a:r>
            <a:endParaRPr lang="ru-RU" sz="2400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algn="ctr">
              <a:defRPr/>
            </a:pPr>
            <a:r>
              <a:rPr lang="ru-RU" sz="2400" dirty="0">
                <a:solidFill>
                  <a:schemeClr val="tx2"/>
                </a:solidFill>
                <a:latin typeface="Calibri" panose="020F0502020204030204" pitchFamily="34" charset="0"/>
              </a:rPr>
              <a:t>с методами ГК и УЭС кабельной аппаратуры МЕГА-3</a:t>
            </a:r>
          </a:p>
          <a:p>
            <a:pPr algn="ctr">
              <a:defRPr/>
            </a:pPr>
            <a:r>
              <a:rPr lang="ru-RU" sz="2400" dirty="0">
                <a:solidFill>
                  <a:schemeClr val="tx2"/>
                </a:solidFill>
                <a:latin typeface="Calibri" panose="020F0502020204030204" pitchFamily="34" charset="0"/>
              </a:rPr>
              <a:t> компании «</a:t>
            </a:r>
            <a:r>
              <a:rPr lang="ru-RU" sz="2400" dirty="0" err="1">
                <a:solidFill>
                  <a:schemeClr val="tx2"/>
                </a:solidFill>
                <a:latin typeface="Calibri" panose="020F0502020204030204" pitchFamily="34" charset="0"/>
              </a:rPr>
              <a:t>Тюменьпромгеофизика</a:t>
            </a:r>
            <a:r>
              <a:rPr lang="ru-RU" sz="2400" dirty="0">
                <a:solidFill>
                  <a:schemeClr val="tx2"/>
                </a:solidFill>
                <a:latin typeface="Calibri" panose="020F0502020204030204" pitchFamily="34" charset="0"/>
              </a:rPr>
              <a:t>»</a:t>
            </a:r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062739-26F9-4DE4-9730-ACF5A3020677}" type="slidenum">
              <a:rPr lang="ru-RU" smtClean="0">
                <a:solidFill>
                  <a:schemeClr val="bg1"/>
                </a:solidFill>
              </a:rPr>
              <a:pPr>
                <a:defRPr/>
              </a:pPr>
              <a:t>26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91172" name="TextBox 11"/>
          <p:cNvSpPr txBox="1">
            <a:spLocks noChangeArrowheads="1"/>
          </p:cNvSpPr>
          <p:nvPr/>
        </p:nvSpPr>
        <p:spPr bwMode="auto">
          <a:xfrm>
            <a:off x="3779838" y="5695950"/>
            <a:ext cx="793750" cy="46037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800" dirty="0">
                <a:solidFill>
                  <a:srgbClr val="FF0000"/>
                </a:solidFill>
              </a:rPr>
              <a:t>получены в </a:t>
            </a:r>
          </a:p>
          <a:p>
            <a:pPr algn="ctr"/>
            <a:r>
              <a:rPr lang="ru-RU" sz="800" dirty="0">
                <a:solidFill>
                  <a:srgbClr val="FF0000"/>
                </a:solidFill>
              </a:rPr>
              <a:t>процессе </a:t>
            </a:r>
          </a:p>
          <a:p>
            <a:pPr algn="ctr"/>
            <a:r>
              <a:rPr lang="ru-RU" sz="800" dirty="0">
                <a:solidFill>
                  <a:srgbClr val="FF0000"/>
                </a:solidFill>
              </a:rPr>
              <a:t>бурения</a:t>
            </a:r>
            <a:endParaRPr lang="ru-RU" sz="800" dirty="0"/>
          </a:p>
        </p:txBody>
      </p:sp>
      <p:cxnSp>
        <p:nvCxnSpPr>
          <p:cNvPr id="391173" name="Прямая со стрелкой 12"/>
          <p:cNvCxnSpPr>
            <a:cxnSpLocks noChangeShapeType="1"/>
            <a:endCxn id="391172" idx="0"/>
          </p:cNvCxnSpPr>
          <p:nvPr/>
        </p:nvCxnSpPr>
        <p:spPr bwMode="auto">
          <a:xfrm flipH="1">
            <a:off x="4176713" y="4614863"/>
            <a:ext cx="914400" cy="1081087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391174" name="Прямая со стрелкой 13"/>
          <p:cNvCxnSpPr>
            <a:cxnSpLocks noChangeShapeType="1"/>
          </p:cNvCxnSpPr>
          <p:nvPr/>
        </p:nvCxnSpPr>
        <p:spPr bwMode="auto">
          <a:xfrm>
            <a:off x="2322513" y="5664200"/>
            <a:ext cx="1439862" cy="50800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9" name="TextBox 8"/>
          <p:cNvSpPr txBox="1"/>
          <p:nvPr/>
        </p:nvSpPr>
        <p:spPr>
          <a:xfrm>
            <a:off x="5762444" y="1345722"/>
            <a:ext cx="32435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результате сопоставления ГК СМИС-172-Б и  ГК «ТПГ» наблюдается хорошая воспроизводимость методов, как в интервале глин, так и в интервалах песчаных разностей.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50224" y="3360803"/>
            <a:ext cx="31917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Сопоставление кривой УЭС СМИС-172-Б (зонд ВИКПБ, база – 2,3) с кривой УЭС «ТПГ» (зонд ВИКИЗ, база 2,0) показывает хорошую сходимость в глинах 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низкоомных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разрезах. 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высокоомных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продуктивных коллекторах расхождение показаний находится в пределах основной погрешности ВИКПБ.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1204913"/>
            <a:ext cx="4838700" cy="526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>
              <a:defRPr/>
            </a:pPr>
            <a:r>
              <a:rPr lang="ru-RU" dirty="0">
                <a:latin typeface="Calibri" panose="020F0502020204030204" pitchFamily="34" charset="0"/>
              </a:rPr>
              <a:t>Опытно-промышленные испытания</a:t>
            </a:r>
            <a:r>
              <a:rPr lang="en-US" dirty="0"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cs typeface="Arial" pitchFamily="34" charset="0"/>
              </a:rPr>
              <a:t/>
            </a:r>
            <a:br>
              <a:rPr lang="ru-RU" dirty="0" smtClean="0">
                <a:latin typeface="Calibri" panose="020F0502020204030204" pitchFamily="34" charset="0"/>
                <a:cs typeface="Arial" pitchFamily="34" charset="0"/>
              </a:rPr>
            </a:br>
            <a:r>
              <a:rPr lang="ru-RU" dirty="0" smtClean="0">
                <a:latin typeface="Calibri" panose="020F0502020204030204" pitchFamily="34" charset="0"/>
                <a:cs typeface="Arial" pitchFamily="34" charset="0"/>
              </a:rPr>
              <a:t>СМИС-172-Б</a:t>
            </a:r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F744B2-0B72-49CB-9395-F2995C7AF208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27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392195" name="TextBox 6"/>
          <p:cNvSpPr txBox="1">
            <a:spLocks noChangeArrowheads="1"/>
          </p:cNvSpPr>
          <p:nvPr/>
        </p:nvSpPr>
        <p:spPr bwMode="auto">
          <a:xfrm>
            <a:off x="3705225" y="3581400"/>
            <a:ext cx="5438775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rgbClr val="003986"/>
                </a:solidFill>
              </a:rPr>
              <a:t>Особенности:</a:t>
            </a:r>
          </a:p>
          <a:p>
            <a:pPr>
              <a:buFont typeface="Wingdings" pitchFamily="2" charset="2"/>
              <a:buChar char="Ø"/>
            </a:pPr>
            <a:r>
              <a:rPr lang="ru-RU" b="0" i="1">
                <a:latin typeface="Calibri" pitchFamily="34" charset="0"/>
              </a:rPr>
              <a:t> аппаратура оборудована модулем ИНГК-С</a:t>
            </a:r>
            <a:r>
              <a:rPr lang="ru-RU" b="0" i="1">
                <a:solidFill>
                  <a:srgbClr val="003986"/>
                </a:solidFill>
              </a:rPr>
              <a:t>;</a:t>
            </a:r>
            <a:endParaRPr lang="ru-RU" b="0" i="1">
              <a:latin typeface="Calibri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b="0" i="1">
                <a:latin typeface="Calibri" pitchFamily="34" charset="0"/>
              </a:rPr>
              <a:t>сокращение времени строительства скважин на 4-8 %;</a:t>
            </a:r>
          </a:p>
          <a:p>
            <a:pPr marL="0" lvl="2">
              <a:buFont typeface="Wingdings" pitchFamily="2" charset="2"/>
              <a:buChar char="Ø"/>
            </a:pPr>
            <a:r>
              <a:rPr lang="ru-RU" b="0" i="1">
                <a:latin typeface="Calibri" pitchFamily="34" charset="0"/>
              </a:rPr>
              <a:t> возможность дополнения другими модулями (АК, БКЗ, азимутальный ГК).</a:t>
            </a:r>
          </a:p>
          <a:p>
            <a:pPr marL="0" lvl="2">
              <a:buFont typeface="Wingdings" pitchFamily="2" charset="2"/>
              <a:buChar char="Ø"/>
            </a:pPr>
            <a:endParaRPr lang="ru-RU" b="0" i="1">
              <a:latin typeface="Calibri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733800" y="1720850"/>
            <a:ext cx="5065713" cy="16621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ru-RU" sz="1600" dirty="0">
                <a:latin typeface="Calibri" panose="020F0502020204030204" pitchFamily="34" charset="0"/>
              </a:rPr>
              <a:t>Аппаратура каротажа в процессе бурения </a:t>
            </a:r>
            <a:r>
              <a:rPr lang="ru-RU" sz="1600" dirty="0" smtClean="0">
                <a:latin typeface="Calibri" panose="020F0502020204030204" pitchFamily="34" charset="0"/>
              </a:rPr>
              <a:t>СМИС-172-Б </a:t>
            </a:r>
            <a:r>
              <a:rPr lang="ru-RU" sz="1600" dirty="0">
                <a:latin typeface="Calibri" panose="020F0502020204030204" pitchFamily="34" charset="0"/>
              </a:rPr>
              <a:t>позволяет определять</a:t>
            </a:r>
            <a:r>
              <a:rPr lang="en-US" sz="1600" dirty="0">
                <a:latin typeface="Calibri" panose="020F0502020204030204" pitchFamily="34" charset="0"/>
              </a:rPr>
              <a:t>:</a:t>
            </a:r>
            <a:endParaRPr lang="ru-RU" sz="1200" b="0" dirty="0">
              <a:latin typeface="Calibri" panose="020F0502020204030204" pitchFamily="34" charset="0"/>
            </a:endParaRPr>
          </a:p>
          <a:p>
            <a:pPr>
              <a:buFont typeface="Wingdings" pitchFamily="2" charset="2"/>
              <a:buChar char="Ø"/>
              <a:defRPr/>
            </a:pPr>
            <a:endParaRPr lang="ru-RU" b="0" i="1" dirty="0">
              <a:latin typeface="Calibri" pitchFamily="34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ru-RU" b="0" i="1" dirty="0">
                <a:latin typeface="Calibri" pitchFamily="34" charset="0"/>
              </a:rPr>
              <a:t> пористость и плотность горных пород; 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b="0" i="1" dirty="0">
                <a:latin typeface="Calibri" pitchFamily="34" charset="0"/>
              </a:rPr>
              <a:t> элементный состав горных пород ;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b="0" i="1" dirty="0">
                <a:latin typeface="Calibri" pitchFamily="34" charset="0"/>
              </a:rPr>
              <a:t> удельное электрическое сопротивление;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b="0" i="1" dirty="0">
                <a:latin typeface="Calibri" pitchFamily="34" charset="0"/>
              </a:rPr>
              <a:t> естественную гамма-радиоактивность горных пород;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" y="1398588"/>
            <a:ext cx="3381375" cy="46910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582613" y="2789245"/>
            <a:ext cx="7866062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ru-RU" sz="2800" kern="0" dirty="0" smtClean="0">
                <a:solidFill>
                  <a:srgbClr val="000099"/>
                </a:solidFill>
                <a:latin typeface="Calibri" panose="020F0502020204030204" pitchFamily="34" charset="0"/>
              </a:rPr>
              <a:t>Автономная аппаратура для каротажа на бурильных трубах</a:t>
            </a:r>
            <a:r>
              <a:rPr lang="en-US" sz="2800" kern="0" dirty="0" smtClean="0">
                <a:solidFill>
                  <a:srgbClr val="000099"/>
                </a:solidFill>
                <a:latin typeface="Calibri" panose="020F0502020204030204" pitchFamily="34" charset="0"/>
              </a:rPr>
              <a:t> </a:t>
            </a:r>
            <a:r>
              <a:rPr lang="ru-RU" sz="2800" kern="0" dirty="0" smtClean="0">
                <a:solidFill>
                  <a:srgbClr val="000099"/>
                </a:solidFill>
                <a:latin typeface="Calibri" panose="020F0502020204030204" pitchFamily="34" charset="0"/>
              </a:rPr>
              <a:t>СМИС-102-А</a:t>
            </a:r>
            <a:r>
              <a:rPr lang="ru-RU" altLang="ru-RU" sz="2800" kern="0" dirty="0" smtClean="0">
                <a:solidFill>
                  <a:srgbClr val="000099"/>
                </a:solidFill>
                <a:latin typeface="Calibri" panose="020F0502020204030204" pitchFamily="34" charset="0"/>
              </a:rPr>
              <a:t/>
            </a:r>
            <a:br>
              <a:rPr lang="ru-RU" altLang="ru-RU" sz="2800" kern="0" dirty="0" smtClean="0">
                <a:solidFill>
                  <a:srgbClr val="000099"/>
                </a:solidFill>
                <a:latin typeface="Calibri" panose="020F0502020204030204" pitchFamily="34" charset="0"/>
              </a:rPr>
            </a:br>
            <a:endParaRPr lang="ru-RU" sz="2800" kern="0" dirty="0">
              <a:solidFill>
                <a:srgbClr val="000099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24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ru-RU" dirty="0" smtClean="0">
                <a:latin typeface="Calibri" panose="020F0502020204030204" pitchFamily="34" charset="0"/>
                <a:cs typeface="Arial" pitchFamily="34" charset="0"/>
              </a:rPr>
              <a:t>Автономная аппаратура для каротажа </a:t>
            </a:r>
            <a:br>
              <a:rPr lang="ru-RU" dirty="0" smtClean="0">
                <a:latin typeface="Calibri" panose="020F0502020204030204" pitchFamily="34" charset="0"/>
                <a:cs typeface="Arial" pitchFamily="34" charset="0"/>
              </a:rPr>
            </a:br>
            <a:r>
              <a:rPr lang="ru-RU" dirty="0" smtClean="0">
                <a:latin typeface="Calibri" panose="020F0502020204030204" pitchFamily="34" charset="0"/>
                <a:cs typeface="Arial" pitchFamily="34" charset="0"/>
              </a:rPr>
              <a:t>на бурильных трубах СМИС-102-А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5E00E8-28DF-421A-BE58-F05D7BA22E66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29</a:t>
            </a:fld>
            <a:endParaRPr lang="ru-RU" dirty="0" smtClean="0">
              <a:solidFill>
                <a:srgbClr val="FFFFFF"/>
              </a:solidFill>
            </a:endParaRPr>
          </a:p>
        </p:txBody>
      </p:sp>
      <p:sp>
        <p:nvSpPr>
          <p:cNvPr id="18" name="Rectangle 5"/>
          <p:cNvSpPr/>
          <p:nvPr/>
        </p:nvSpPr>
        <p:spPr>
          <a:xfrm>
            <a:off x="3960440" y="1254021"/>
            <a:ext cx="5033808" cy="16312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200"/>
              </a:spcAft>
            </a:pPr>
            <a:r>
              <a:rPr lang="ru-RU" sz="2000" u="sng" kern="0" dirty="0" smtClean="0">
                <a:latin typeface="Calibri" panose="020F0502020204030204" pitchFamily="34" charset="0"/>
              </a:rPr>
              <a:t>НАЗНАЧЕНИЕ:</a:t>
            </a:r>
            <a:r>
              <a:rPr lang="ru-RU" sz="2000" kern="0" dirty="0" smtClean="0">
                <a:latin typeface="Calibri" panose="020F0502020204030204" pitchFamily="34" charset="0"/>
              </a:rPr>
              <a:t> </a:t>
            </a:r>
            <a:r>
              <a:rPr lang="ru-RU" sz="2000" dirty="0">
                <a:latin typeface="Calibri" panose="020F0502020204030204" pitchFamily="34" charset="0"/>
                <a:cs typeface="Arial" pitchFamily="34" charset="0"/>
              </a:rPr>
              <a:t>Определение </a:t>
            </a:r>
            <a:r>
              <a:rPr lang="ru-RU" sz="2000" dirty="0" smtClean="0">
                <a:latin typeface="Calibri" panose="020F0502020204030204" pitchFamily="34" charset="0"/>
                <a:cs typeface="Arial" pitchFamily="34" charset="0"/>
              </a:rPr>
              <a:t>пористости, глинистости, проницаемости и нефтегазонасыщения пластов в горизонтальных и наклонно-направленных скважинах</a:t>
            </a:r>
            <a:endParaRPr lang="ru-RU" sz="2000" dirty="0">
              <a:latin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916832"/>
            <a:ext cx="2750259" cy="318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564904"/>
            <a:ext cx="2750259" cy="445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212976"/>
            <a:ext cx="2694131" cy="337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933056"/>
            <a:ext cx="2694131" cy="373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4653136"/>
            <a:ext cx="2694131" cy="354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29"/>
          <p:cNvGrpSpPr/>
          <p:nvPr/>
        </p:nvGrpSpPr>
        <p:grpSpPr>
          <a:xfrm>
            <a:off x="251520" y="5229200"/>
            <a:ext cx="2806387" cy="1018548"/>
            <a:chOff x="251520" y="5085184"/>
            <a:chExt cx="3600401" cy="1152128"/>
          </a:xfrm>
        </p:grpSpPr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35530" y="5589240"/>
              <a:ext cx="3384376" cy="3213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" name="Picture 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35530" y="5877272"/>
              <a:ext cx="3384376" cy="350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7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23529" y="5157192"/>
              <a:ext cx="3396377" cy="4229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" name="Прямоугольник 36"/>
            <p:cNvSpPr/>
            <p:nvPr/>
          </p:nvSpPr>
          <p:spPr bwMode="auto">
            <a:xfrm>
              <a:off x="251520" y="5085184"/>
              <a:ext cx="3600401" cy="1152128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ru-RU" sz="2400" b="0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79512" y="2924944"/>
            <a:ext cx="2880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ИНКЛ-102-А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модуль инклинометра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7504" y="1484784"/>
            <a:ext cx="3564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ВЭМКЗ-102-А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модуль высокочастотного электромагнитного каротажного зондирования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79512" y="3501008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МРГК-102-А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модуль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резистивиметра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гамма-канала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51520" y="4365104"/>
            <a:ext cx="29523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МПП-102-А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модуль памяти и питания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51520" y="5013176"/>
            <a:ext cx="2987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БК-102-А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модуль бокового каротажа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0" y="2204864"/>
            <a:ext cx="4043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Модуль ИНГК-С-102-А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модуль импульсного 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нейтронного гамма-спектрометрического каротажа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 bwMode="auto">
          <a:xfrm>
            <a:off x="395536" y="1210081"/>
            <a:ext cx="291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 smtClean="0">
                <a:latin typeface="Calibri" pitchFamily="34" charset="0"/>
              </a:rPr>
              <a:t>Состав  комплекса СМИС-102-А</a:t>
            </a:r>
            <a:endParaRPr lang="ru-RU" dirty="0">
              <a:latin typeface="Calibri" pitchFamily="34" charset="0"/>
            </a:endParaRPr>
          </a:p>
        </p:txBody>
      </p:sp>
      <p:graphicFrame>
        <p:nvGraphicFramePr>
          <p:cNvPr id="39" name="Таблица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3425038"/>
              </p:ext>
            </p:extLst>
          </p:nvPr>
        </p:nvGraphicFramePr>
        <p:xfrm>
          <a:off x="3338389" y="3933056"/>
          <a:ext cx="5636296" cy="218959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342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37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15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266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56116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endParaRPr lang="ru-RU" sz="1400" b="1" dirty="0" smtClean="0">
                        <a:latin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400" b="1" dirty="0" smtClean="0">
                          <a:latin typeface="Calibri" panose="020F0502020204030204" pitchFamily="34" charset="0"/>
                        </a:rPr>
                        <a:t>Характеристики</a:t>
                      </a:r>
                      <a:endParaRPr lang="ru-RU" sz="1400" b="1" dirty="0">
                        <a:latin typeface="Calibri" panose="020F0502020204030204" pitchFamily="34" charset="0"/>
                      </a:endParaRPr>
                    </a:p>
                  </a:txBody>
                  <a:tcPr marL="84406" marR="8440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400" b="1" dirty="0" smtClean="0">
                          <a:latin typeface="Calibri" panose="020F0502020204030204" pitchFamily="34" charset="0"/>
                        </a:rPr>
                        <a:t>СМИС-102-А</a:t>
                      </a:r>
                      <a:endParaRPr lang="ru-RU" sz="1400" b="1" dirty="0">
                        <a:latin typeface="Calibri" panose="020F0502020204030204" pitchFamily="34" charset="0"/>
                      </a:endParaRPr>
                    </a:p>
                  </a:txBody>
                  <a:tcPr marL="84406" marR="8440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400" b="1" dirty="0" smtClean="0">
                          <a:latin typeface="Calibri" panose="020F0502020204030204" pitchFamily="34" charset="0"/>
                        </a:rPr>
                        <a:t>Горизонт-90</a:t>
                      </a:r>
                      <a:r>
                        <a:rPr lang="ru-RU" sz="1400" b="1" baseline="0" dirty="0" smtClean="0">
                          <a:latin typeface="Calibri" panose="020F0502020204030204" pitchFamily="34" charset="0"/>
                        </a:rPr>
                        <a:t> (АМК Горизонт)</a:t>
                      </a:r>
                      <a:endParaRPr lang="ru-RU" sz="1400" b="1" baseline="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84406" marR="8440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400" b="1" dirty="0" smtClean="0">
                          <a:latin typeface="Calibri" panose="020F0502020204030204" pitchFamily="34" charset="0"/>
                        </a:rPr>
                        <a:t>Преимущества аппаратуры </a:t>
                      </a:r>
                    </a:p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400" b="1" dirty="0" smtClean="0">
                          <a:latin typeface="Calibri" panose="020F0502020204030204" pitchFamily="34" charset="0"/>
                        </a:rPr>
                        <a:t>ГК «Росатом»</a:t>
                      </a:r>
                      <a:endParaRPr lang="ru-RU" sz="1400" b="1" dirty="0">
                        <a:latin typeface="Calibri" panose="020F0502020204030204" pitchFamily="34" charset="0"/>
                      </a:endParaRPr>
                    </a:p>
                  </a:txBody>
                  <a:tcPr marL="84406" marR="84406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076"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b="1" kern="1200" dirty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rPr>
                        <a:t>Скорость каротажа </a:t>
                      </a:r>
                      <a:r>
                        <a:rPr lang="ru-RU" sz="1200" b="1" dirty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rPr>
                        <a:t>м/час</a:t>
                      </a:r>
                      <a:endParaRPr lang="ru-RU" sz="1200" b="1" kern="1200" dirty="0">
                        <a:solidFill>
                          <a:srgbClr val="000099"/>
                        </a:solidFill>
                        <a:latin typeface="Calibri" panose="020F0502020204030204" pitchFamily="34" charset="0"/>
                      </a:endParaRPr>
                    </a:p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b="1" kern="1200" dirty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rPr>
                        <a:t>Общая /детальная</a:t>
                      </a:r>
                      <a:endParaRPr lang="ru-RU" sz="1200" b="1" dirty="0">
                        <a:solidFill>
                          <a:srgbClr val="000099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200" b="1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rPr>
                        <a:t>~</a:t>
                      </a:r>
                      <a:r>
                        <a:rPr lang="ru-RU" sz="1200" b="1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u-RU" sz="1200" b="1" dirty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rPr>
                        <a:t>800</a:t>
                      </a:r>
                    </a:p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200" b="1" dirty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rPr>
                        <a:t>~</a:t>
                      </a:r>
                      <a:r>
                        <a:rPr lang="ru-RU" sz="1200" b="1" dirty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rPr>
                        <a:t> 70</a:t>
                      </a:r>
                    </a:p>
                  </a:txBody>
                  <a:tcPr marL="84406" marR="8440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200" b="1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rPr>
                        <a:t>~</a:t>
                      </a:r>
                      <a:r>
                        <a:rPr lang="ru-RU" sz="1200" b="1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rPr>
                        <a:t> 800</a:t>
                      </a:r>
                    </a:p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200" b="1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rPr>
                        <a:t>~</a:t>
                      </a:r>
                      <a:r>
                        <a:rPr lang="ru-RU" sz="1200" b="1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rPr>
                        <a:t> 70</a:t>
                      </a:r>
                      <a:endParaRPr lang="ru-RU" sz="1200" b="1" dirty="0">
                        <a:solidFill>
                          <a:srgbClr val="000099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84406" marR="84406" anchor="ctr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b="1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rPr>
                        <a:t>Основной</a:t>
                      </a:r>
                      <a:r>
                        <a:rPr lang="ru-RU" sz="1200" b="1" baseline="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rPr>
                        <a:t> модуль РК – импульсный нейтронный гамма-спектрометрический каротаж (в отличие от ИННК у аналога). Позволяет получить элементный и минералогический состав породы. Остальные аналоги используют изотопный источник нейтронов в модуле РК.</a:t>
                      </a:r>
                      <a:endParaRPr lang="ru-RU" sz="1200" b="1" dirty="0">
                        <a:solidFill>
                          <a:srgbClr val="000099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84406" marR="84406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7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rPr>
                        <a:t>Диаметр, мм</a:t>
                      </a:r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rPr>
                        <a:t>108</a:t>
                      </a:r>
                    </a:p>
                  </a:txBody>
                  <a:tcPr marL="84406" marR="84406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rPr>
                        <a:t>90</a:t>
                      </a:r>
                      <a:endParaRPr lang="ru-RU" sz="1200" b="1" kern="1200" dirty="0">
                        <a:solidFill>
                          <a:srgbClr val="000099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84406" marR="84406" anchor="ctr"/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5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rPr>
                        <a:t>Модуль радиоактивного</a:t>
                      </a:r>
                      <a:r>
                        <a:rPr lang="ru-RU" sz="1200" b="1" baseline="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rPr>
                        <a:t> каротажа</a:t>
                      </a:r>
                      <a:endParaRPr lang="ru-RU" sz="1200" b="1" dirty="0">
                        <a:solidFill>
                          <a:srgbClr val="000099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rPr>
                        <a:t>ИНГК-С</a:t>
                      </a:r>
                      <a:endParaRPr lang="ru-RU" sz="1200" b="1" dirty="0">
                        <a:solidFill>
                          <a:srgbClr val="000099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84406" marR="8440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rPr>
                        <a:t>ИННК</a:t>
                      </a:r>
                    </a:p>
                  </a:txBody>
                  <a:tcPr marL="84406" marR="84406" anchor="ctr"/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0" name="Прямоугольник 39"/>
          <p:cNvSpPr/>
          <p:nvPr/>
        </p:nvSpPr>
        <p:spPr>
          <a:xfrm>
            <a:off x="3472929" y="3577951"/>
            <a:ext cx="53672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u="sng" dirty="0" smtClean="0">
                <a:latin typeface="Calibri" panose="020F0502020204030204" pitchFamily="34" charset="0"/>
              </a:rPr>
              <a:t>Сравнение прибора ГК «Росатом» с лучшим аналогом</a:t>
            </a:r>
            <a:endParaRPr lang="ru-RU" u="sng" dirty="0"/>
          </a:p>
        </p:txBody>
      </p:sp>
    </p:spTree>
    <p:extLst>
      <p:ext uri="{BB962C8B-B14F-4D97-AF65-F5344CB8AC3E}">
        <p14:creationId xmlns:p14="http://schemas.microsoft.com/office/powerpoint/2010/main" val="1923236843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5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 sz="1200" dirty="0"/>
          </a:p>
        </p:txBody>
      </p:sp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466725" y="404813"/>
            <a:ext cx="8143875" cy="50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ru-RU" altLang="ru-RU" sz="2000" b="1"/>
              <a:t>Направления конверсионной деятельности ВНИИА</a:t>
            </a:r>
          </a:p>
        </p:txBody>
      </p:sp>
      <p:sp>
        <p:nvSpPr>
          <p:cNvPr id="3076" name="AutoShape 3"/>
          <p:cNvSpPr>
            <a:spLocks noChangeArrowheads="1"/>
          </p:cNvSpPr>
          <p:nvPr/>
        </p:nvSpPr>
        <p:spPr bwMode="auto">
          <a:xfrm>
            <a:off x="3575050" y="1581150"/>
            <a:ext cx="371475" cy="50165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C1DCF1"/>
          </a:solidFill>
          <a:ln>
            <a:noFill/>
          </a:ln>
          <a:effectLst>
            <a:prstShdw prst="shdw17" dist="17961" dir="2700000">
              <a:srgbClr val="748491"/>
            </a:prstShdw>
          </a:effectLst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0420" name="AutoShape 4"/>
          <p:cNvSpPr>
            <a:spLocks noChangeArrowheads="1"/>
          </p:cNvSpPr>
          <p:nvPr/>
        </p:nvSpPr>
        <p:spPr bwMode="auto">
          <a:xfrm>
            <a:off x="4013200" y="1492250"/>
            <a:ext cx="3275013" cy="703263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 algn="ctr">
            <a:noFill/>
            <a:round/>
            <a:headEnd/>
            <a:tailEnd/>
          </a:ln>
          <a:effectLst>
            <a:outerShdw dist="17961" dir="2700000" algn="ctr" rotWithShape="0">
              <a:schemeClr val="hlink"/>
            </a:outerShdw>
          </a:effectLst>
        </p:spPr>
        <p:txBody>
          <a:bodyPr lIns="90000" tIns="0" rIns="0" bIns="0" anchor="ctr"/>
          <a:lstStyle/>
          <a:p>
            <a:pPr algn="ctr">
              <a:spcBef>
                <a:spcPct val="40000"/>
              </a:spcBef>
              <a:spcAft>
                <a:spcPct val="20000"/>
              </a:spcAft>
              <a:defRPr/>
            </a:pPr>
            <a:r>
              <a:rPr lang="ru-RU" sz="1300" b="1">
                <a:solidFill>
                  <a:schemeClr val="tx1"/>
                </a:solidFill>
                <a:latin typeface="Arial" charset="0"/>
              </a:rPr>
              <a:t>Программное обеспечение и оборудование для АЭС, ТЭС и сложных промышленных производств</a:t>
            </a:r>
          </a:p>
        </p:txBody>
      </p:sp>
      <p:sp>
        <p:nvSpPr>
          <p:cNvPr id="60421" name="AutoShape 5"/>
          <p:cNvSpPr>
            <a:spLocks noChangeArrowheads="1"/>
          </p:cNvSpPr>
          <p:nvPr/>
        </p:nvSpPr>
        <p:spPr bwMode="auto">
          <a:xfrm>
            <a:off x="4032250" y="2332038"/>
            <a:ext cx="3254375" cy="61595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 algn="ctr">
            <a:noFill/>
            <a:round/>
            <a:headEnd/>
            <a:tailEnd/>
          </a:ln>
          <a:effectLst>
            <a:outerShdw dist="17961" dir="2700000" algn="ctr" rotWithShape="0">
              <a:schemeClr val="hlink"/>
            </a:outerShdw>
          </a:effectLst>
        </p:spPr>
        <p:txBody>
          <a:bodyPr lIns="90000" tIns="0" rIns="0" bIns="0" anchor="ctr"/>
          <a:lstStyle/>
          <a:p>
            <a:pPr algn="ctr">
              <a:spcBef>
                <a:spcPct val="40000"/>
              </a:spcBef>
              <a:spcAft>
                <a:spcPct val="20000"/>
              </a:spcAft>
              <a:defRPr/>
            </a:pPr>
            <a:r>
              <a:rPr lang="ru-RU" sz="1300" b="1">
                <a:solidFill>
                  <a:schemeClr val="tx1"/>
                </a:solidFill>
                <a:latin typeface="Arial" charset="0"/>
              </a:rPr>
              <a:t>Датчики давления для АЭС и нефтяной промышленности</a:t>
            </a:r>
          </a:p>
        </p:txBody>
      </p:sp>
      <p:sp>
        <p:nvSpPr>
          <p:cNvPr id="60422" name="AutoShape 6"/>
          <p:cNvSpPr>
            <a:spLocks noChangeArrowheads="1"/>
          </p:cNvSpPr>
          <p:nvPr/>
        </p:nvSpPr>
        <p:spPr bwMode="auto">
          <a:xfrm>
            <a:off x="4043363" y="3059113"/>
            <a:ext cx="3248025" cy="1138237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 algn="ctr">
            <a:noFill/>
            <a:round/>
            <a:headEnd/>
            <a:tailEnd/>
          </a:ln>
          <a:effectLst>
            <a:outerShdw dist="17961" dir="2700000" algn="ctr" rotWithShape="0">
              <a:schemeClr val="hlink"/>
            </a:outerShdw>
          </a:effectLst>
        </p:spPr>
        <p:txBody>
          <a:bodyPr lIns="90000" tIns="0" rIns="0" bIns="0" anchor="ctr"/>
          <a:lstStyle/>
          <a:p>
            <a:pPr algn="ctr">
              <a:spcBef>
                <a:spcPct val="40000"/>
              </a:spcBef>
              <a:spcAft>
                <a:spcPct val="20000"/>
              </a:spcAft>
              <a:defRPr/>
            </a:pPr>
            <a:r>
              <a:rPr lang="ru-RU" sz="1300" b="1">
                <a:solidFill>
                  <a:schemeClr val="tx1"/>
                </a:solidFill>
                <a:latin typeface="Arial" charset="0"/>
              </a:rPr>
              <a:t>Нейтронные генераторы для урановой и нефтяной геофизики,  медицины, космических исследований и обнаружения ВВ</a:t>
            </a:r>
          </a:p>
        </p:txBody>
      </p:sp>
      <p:sp>
        <p:nvSpPr>
          <p:cNvPr id="60423" name="AutoShape 7"/>
          <p:cNvSpPr>
            <a:spLocks noChangeArrowheads="1"/>
          </p:cNvSpPr>
          <p:nvPr/>
        </p:nvSpPr>
        <p:spPr bwMode="auto">
          <a:xfrm>
            <a:off x="4019550" y="4267200"/>
            <a:ext cx="3275013" cy="896938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 algn="ctr">
            <a:noFill/>
            <a:round/>
            <a:headEnd/>
            <a:tailEnd/>
          </a:ln>
          <a:effectLst>
            <a:outerShdw dist="17961" dir="2700000" algn="ctr" rotWithShape="0">
              <a:schemeClr val="hlink"/>
            </a:outerShdw>
          </a:effectLst>
        </p:spPr>
        <p:txBody>
          <a:bodyPr lIns="90000" tIns="0" rIns="0" bIns="0" anchor="ctr"/>
          <a:lstStyle/>
          <a:p>
            <a:pPr algn="ctr">
              <a:spcBef>
                <a:spcPct val="40000"/>
              </a:spcBef>
              <a:spcAft>
                <a:spcPct val="20000"/>
              </a:spcAft>
              <a:defRPr/>
            </a:pPr>
            <a:r>
              <a:rPr lang="ru-RU" sz="1300" b="1">
                <a:solidFill>
                  <a:schemeClr val="tx1"/>
                </a:solidFill>
                <a:latin typeface="Arial" charset="0"/>
              </a:rPr>
              <a:t>Радиационные детекторы и мониторы для систем физической защиты секретных объектов</a:t>
            </a:r>
          </a:p>
        </p:txBody>
      </p:sp>
      <p:sp>
        <p:nvSpPr>
          <p:cNvPr id="60424" name="AutoShape 8"/>
          <p:cNvSpPr>
            <a:spLocks noChangeArrowheads="1"/>
          </p:cNvSpPr>
          <p:nvPr/>
        </p:nvSpPr>
        <p:spPr bwMode="auto">
          <a:xfrm>
            <a:off x="4032250" y="5284788"/>
            <a:ext cx="3275013" cy="93345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 algn="ctr">
            <a:noFill/>
            <a:round/>
            <a:headEnd/>
            <a:tailEnd/>
          </a:ln>
          <a:effectLst>
            <a:outerShdw dist="17961" dir="2700000" algn="ctr" rotWithShape="0">
              <a:schemeClr val="hlink"/>
            </a:outerShdw>
          </a:effectLst>
        </p:spPr>
        <p:txBody>
          <a:bodyPr lIns="90000" tIns="0" rIns="0" bIns="0" anchor="ctr"/>
          <a:lstStyle/>
          <a:p>
            <a:pPr algn="ctr">
              <a:spcBef>
                <a:spcPct val="40000"/>
              </a:spcBef>
              <a:spcAft>
                <a:spcPct val="20000"/>
              </a:spcAft>
              <a:defRPr/>
            </a:pPr>
            <a:r>
              <a:rPr lang="ru-RU" sz="1300" b="1">
                <a:solidFill>
                  <a:schemeClr val="tx1"/>
                </a:solidFill>
                <a:latin typeface="Arial" charset="0"/>
              </a:rPr>
              <a:t>Оборудование для исследования быстропротекающих процессов</a:t>
            </a:r>
          </a:p>
        </p:txBody>
      </p:sp>
      <p:sp>
        <p:nvSpPr>
          <p:cNvPr id="3082" name="AutoShape 9"/>
          <p:cNvSpPr>
            <a:spLocks noChangeArrowheads="1"/>
          </p:cNvSpPr>
          <p:nvPr/>
        </p:nvSpPr>
        <p:spPr bwMode="auto">
          <a:xfrm>
            <a:off x="3600450" y="2438400"/>
            <a:ext cx="371475" cy="50165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C1DCF1"/>
          </a:solidFill>
          <a:ln>
            <a:noFill/>
          </a:ln>
          <a:effectLst>
            <a:prstShdw prst="shdw17" dist="17961" dir="2700000">
              <a:srgbClr val="748491"/>
            </a:prstShdw>
          </a:effectLst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083" name="AutoShape 10"/>
          <p:cNvSpPr>
            <a:spLocks noChangeArrowheads="1"/>
          </p:cNvSpPr>
          <p:nvPr/>
        </p:nvSpPr>
        <p:spPr bwMode="auto">
          <a:xfrm>
            <a:off x="3616325" y="3351213"/>
            <a:ext cx="369888" cy="50165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C1DCF1"/>
          </a:solidFill>
          <a:ln>
            <a:noFill/>
          </a:ln>
          <a:effectLst>
            <a:prstShdw prst="shdw17" dist="17961" dir="2700000">
              <a:srgbClr val="748491"/>
            </a:prstShdw>
          </a:effectLst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084" name="AutoShape 11"/>
          <p:cNvSpPr>
            <a:spLocks noChangeArrowheads="1"/>
          </p:cNvSpPr>
          <p:nvPr/>
        </p:nvSpPr>
        <p:spPr bwMode="auto">
          <a:xfrm>
            <a:off x="3616325" y="4432300"/>
            <a:ext cx="369888" cy="50165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C1DCF1"/>
          </a:solidFill>
          <a:ln>
            <a:noFill/>
          </a:ln>
          <a:effectLst>
            <a:prstShdw prst="shdw17" dist="17961" dir="2700000">
              <a:srgbClr val="748491"/>
            </a:prstShdw>
          </a:effectLst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085" name="AutoShape 12"/>
          <p:cNvSpPr>
            <a:spLocks noChangeArrowheads="1"/>
          </p:cNvSpPr>
          <p:nvPr/>
        </p:nvSpPr>
        <p:spPr bwMode="auto">
          <a:xfrm>
            <a:off x="3606800" y="5499100"/>
            <a:ext cx="371475" cy="50165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C1DCF1"/>
          </a:solidFill>
          <a:ln>
            <a:noFill/>
          </a:ln>
          <a:effectLst>
            <a:prstShdw prst="shdw17" dist="17961" dir="2700000">
              <a:srgbClr val="748491"/>
            </a:prstShdw>
          </a:effectLst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086" name="Rectangle 13"/>
          <p:cNvSpPr>
            <a:spLocks noChangeArrowheads="1"/>
          </p:cNvSpPr>
          <p:nvPr/>
        </p:nvSpPr>
        <p:spPr bwMode="auto">
          <a:xfrm>
            <a:off x="395288" y="1174750"/>
            <a:ext cx="2878137" cy="23812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748491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873125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defTabSz="873125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defTabSz="873125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defTabSz="873125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defTabSz="873125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ru-RU" altLang="ru-RU" sz="1200" b="1">
                <a:solidFill>
                  <a:schemeClr val="tx1"/>
                </a:solidFill>
              </a:rPr>
              <a:t>Оборонная отрасль</a:t>
            </a:r>
          </a:p>
        </p:txBody>
      </p:sp>
      <p:sp>
        <p:nvSpPr>
          <p:cNvPr id="3087" name="Rectangle 14"/>
          <p:cNvSpPr>
            <a:spLocks noChangeArrowheads="1"/>
          </p:cNvSpPr>
          <p:nvPr/>
        </p:nvSpPr>
        <p:spPr bwMode="auto">
          <a:xfrm>
            <a:off x="4067175" y="1174750"/>
            <a:ext cx="3184525" cy="23812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748491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873125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defTabSz="873125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defTabSz="873125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defTabSz="873125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defTabSz="873125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ru-RU" altLang="ru-RU" sz="1200" b="1">
                <a:solidFill>
                  <a:schemeClr val="tx1"/>
                </a:solidFill>
              </a:rPr>
              <a:t>Гражданская отрасль</a:t>
            </a:r>
          </a:p>
        </p:txBody>
      </p:sp>
      <p:sp>
        <p:nvSpPr>
          <p:cNvPr id="60431" name="AutoShape 15"/>
          <p:cNvSpPr>
            <a:spLocks noChangeArrowheads="1"/>
          </p:cNvSpPr>
          <p:nvPr/>
        </p:nvSpPr>
        <p:spPr bwMode="auto">
          <a:xfrm>
            <a:off x="250825" y="1484313"/>
            <a:ext cx="3275013" cy="703262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9525" algn="ctr">
            <a:noFill/>
            <a:round/>
            <a:headEnd/>
            <a:tailEnd/>
          </a:ln>
          <a:effectLst>
            <a:outerShdw dist="17961" dir="2700000" algn="ctr" rotWithShape="0">
              <a:schemeClr val="hlink"/>
            </a:outerShdw>
          </a:effectLst>
        </p:spPr>
        <p:txBody>
          <a:bodyPr lIns="90000" tIns="0" rIns="0" bIns="0" anchor="ctr"/>
          <a:lstStyle/>
          <a:p>
            <a:pPr algn="ctr">
              <a:spcBef>
                <a:spcPct val="40000"/>
              </a:spcBef>
              <a:spcAft>
                <a:spcPct val="20000"/>
              </a:spcAft>
              <a:defRPr/>
            </a:pPr>
            <a:r>
              <a:rPr lang="ru-RU" sz="1300" b="1">
                <a:solidFill>
                  <a:schemeClr val="tx1"/>
                </a:solidFill>
                <a:latin typeface="Arial" charset="0"/>
              </a:rPr>
              <a:t>Контрольно-измерительные приборы для ядерного оружия</a:t>
            </a:r>
          </a:p>
        </p:txBody>
      </p:sp>
      <p:sp>
        <p:nvSpPr>
          <p:cNvPr id="60432" name="AutoShape 16"/>
          <p:cNvSpPr>
            <a:spLocks noChangeArrowheads="1"/>
          </p:cNvSpPr>
          <p:nvPr/>
        </p:nvSpPr>
        <p:spPr bwMode="auto">
          <a:xfrm>
            <a:off x="269875" y="2324100"/>
            <a:ext cx="3254375" cy="615950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9525" algn="ctr">
            <a:noFill/>
            <a:round/>
            <a:headEnd/>
            <a:tailEnd/>
          </a:ln>
          <a:effectLst>
            <a:outerShdw dist="17961" dir="2700000" algn="ctr" rotWithShape="0">
              <a:schemeClr val="hlink"/>
            </a:outerShdw>
          </a:effectLst>
        </p:spPr>
        <p:txBody>
          <a:bodyPr lIns="90000" tIns="0" rIns="0" bIns="0" anchor="ctr"/>
          <a:lstStyle/>
          <a:p>
            <a:pPr algn="ctr">
              <a:spcBef>
                <a:spcPct val="40000"/>
              </a:spcBef>
              <a:spcAft>
                <a:spcPct val="20000"/>
              </a:spcAft>
              <a:defRPr/>
            </a:pPr>
            <a:r>
              <a:rPr lang="ru-RU" sz="1300" b="1">
                <a:solidFill>
                  <a:schemeClr val="tx1"/>
                </a:solidFill>
                <a:latin typeface="Arial" charset="0"/>
              </a:rPr>
              <a:t>Автоматические устройства для ядерного оружия</a:t>
            </a:r>
          </a:p>
        </p:txBody>
      </p:sp>
      <p:sp>
        <p:nvSpPr>
          <p:cNvPr id="60433" name="AutoShape 17"/>
          <p:cNvSpPr>
            <a:spLocks noChangeArrowheads="1"/>
          </p:cNvSpPr>
          <p:nvPr/>
        </p:nvSpPr>
        <p:spPr bwMode="auto">
          <a:xfrm>
            <a:off x="280988" y="3051175"/>
            <a:ext cx="3248025" cy="1138238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9525" algn="ctr">
            <a:noFill/>
            <a:round/>
            <a:headEnd/>
            <a:tailEnd/>
          </a:ln>
          <a:effectLst>
            <a:outerShdw dist="17961" dir="2700000" algn="ctr" rotWithShape="0">
              <a:schemeClr val="hlink"/>
            </a:outerShdw>
          </a:effectLst>
        </p:spPr>
        <p:txBody>
          <a:bodyPr lIns="90000" tIns="0" rIns="0" bIns="0" anchor="ctr"/>
          <a:lstStyle/>
          <a:p>
            <a:pPr algn="ctr">
              <a:spcBef>
                <a:spcPct val="40000"/>
              </a:spcBef>
              <a:spcAft>
                <a:spcPct val="20000"/>
              </a:spcAft>
              <a:defRPr/>
            </a:pPr>
            <a:r>
              <a:rPr lang="ru-RU" sz="1300" b="1">
                <a:solidFill>
                  <a:schemeClr val="tx1"/>
                </a:solidFill>
                <a:latin typeface="Arial" charset="0"/>
              </a:rPr>
              <a:t>Системы подрыва и нейтронного инициирования ядерных зарядов</a:t>
            </a:r>
          </a:p>
        </p:txBody>
      </p:sp>
      <p:sp>
        <p:nvSpPr>
          <p:cNvPr id="60434" name="AutoShape 18"/>
          <p:cNvSpPr>
            <a:spLocks noChangeArrowheads="1"/>
          </p:cNvSpPr>
          <p:nvPr/>
        </p:nvSpPr>
        <p:spPr bwMode="auto">
          <a:xfrm>
            <a:off x="257175" y="4259263"/>
            <a:ext cx="3275013" cy="896937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9525" algn="ctr">
            <a:noFill/>
            <a:round/>
            <a:headEnd/>
            <a:tailEnd/>
          </a:ln>
          <a:effectLst>
            <a:outerShdw dist="17961" dir="2700000" algn="ctr" rotWithShape="0">
              <a:schemeClr val="hlink"/>
            </a:outerShdw>
          </a:effectLst>
        </p:spPr>
        <p:txBody>
          <a:bodyPr lIns="90000" tIns="0" rIns="0" bIns="0" anchor="ctr"/>
          <a:lstStyle/>
          <a:p>
            <a:pPr algn="ctr">
              <a:spcBef>
                <a:spcPct val="40000"/>
              </a:spcBef>
              <a:spcAft>
                <a:spcPct val="20000"/>
              </a:spcAft>
              <a:defRPr/>
            </a:pPr>
            <a:r>
              <a:rPr lang="ru-RU" sz="1300" b="1">
                <a:solidFill>
                  <a:schemeClr val="tx1"/>
                </a:solidFill>
                <a:latin typeface="Arial" charset="0"/>
              </a:rPr>
              <a:t>Системы измерения нейтронного потока</a:t>
            </a:r>
          </a:p>
        </p:txBody>
      </p:sp>
      <p:sp>
        <p:nvSpPr>
          <p:cNvPr id="60435" name="AutoShape 19"/>
          <p:cNvSpPr>
            <a:spLocks noChangeArrowheads="1"/>
          </p:cNvSpPr>
          <p:nvPr/>
        </p:nvSpPr>
        <p:spPr bwMode="auto">
          <a:xfrm>
            <a:off x="269875" y="5276850"/>
            <a:ext cx="3275013" cy="933450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9525" algn="ctr">
            <a:noFill/>
            <a:round/>
            <a:headEnd/>
            <a:tailEnd/>
          </a:ln>
          <a:effectLst>
            <a:outerShdw dist="17961" dir="2700000" algn="ctr" rotWithShape="0">
              <a:schemeClr val="hlink"/>
            </a:outerShdw>
          </a:effectLst>
        </p:spPr>
        <p:txBody>
          <a:bodyPr lIns="90000" tIns="0" rIns="0" bIns="0" anchor="ctr"/>
          <a:lstStyle/>
          <a:p>
            <a:pPr algn="ctr">
              <a:spcBef>
                <a:spcPct val="40000"/>
              </a:spcBef>
              <a:spcAft>
                <a:spcPct val="20000"/>
              </a:spcAft>
              <a:defRPr/>
            </a:pPr>
            <a:r>
              <a:rPr lang="ru-RU" sz="1300" b="1">
                <a:solidFill>
                  <a:schemeClr val="tx1"/>
                </a:solidFill>
                <a:latin typeface="Arial" charset="0"/>
              </a:rPr>
              <a:t>Оборудование для физических измерений</a:t>
            </a:r>
          </a:p>
        </p:txBody>
      </p:sp>
      <p:pic>
        <p:nvPicPr>
          <p:cNvPr id="3093" name="Picture 20" descr="1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313" y="1484313"/>
            <a:ext cx="1223962" cy="889000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1" descr="10a cop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313" y="4329113"/>
            <a:ext cx="1223962" cy="887412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5" name="Picture 22" descr="14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313" y="5276850"/>
            <a:ext cx="1223962" cy="889000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3" descr="2b cop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313" y="2432050"/>
            <a:ext cx="1223962" cy="887413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7" name="Picture 24" descr="7c cop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313" y="3379788"/>
            <a:ext cx="1223962" cy="889000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156400" y="6304415"/>
            <a:ext cx="3681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dirty="0" smtClean="0">
                <a:solidFill>
                  <a:schemeClr val="bg1"/>
                </a:solidFill>
              </a:rPr>
              <a:t>3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74872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dirty="0" smtClean="0"/>
              <a:t>Состав комплекса СМИС-102-А</a:t>
            </a:r>
            <a:endParaRPr lang="ru-RU" sz="2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F02F74-BB91-47F4-8EC4-171903ECC587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30</a:t>
            </a:fld>
            <a:endParaRPr lang="ru-RU">
              <a:solidFill>
                <a:srgbClr val="FFFFFF"/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9413" y="1140541"/>
            <a:ext cx="8076329" cy="5339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dirty="0" smtClean="0"/>
              <a:t>Технические характеристики СМИС-102-А</a:t>
            </a:r>
            <a:endParaRPr lang="ru-RU" sz="2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F02F74-BB91-47F4-8EC4-171903ECC587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31</a:t>
            </a:fld>
            <a:endParaRPr lang="ru-RU">
              <a:solidFill>
                <a:srgbClr val="FFFFFF"/>
              </a:solidFill>
            </a:endParaRPr>
          </a:p>
        </p:txBody>
      </p:sp>
      <p:graphicFrame>
        <p:nvGraphicFramePr>
          <p:cNvPr id="6" name="Содержимое 11"/>
          <p:cNvGraphicFramePr>
            <a:graphicFrameLocks/>
          </p:cNvGraphicFramePr>
          <p:nvPr/>
        </p:nvGraphicFramePr>
        <p:xfrm>
          <a:off x="1543050" y="1377950"/>
          <a:ext cx="6457950" cy="4716145"/>
        </p:xfrm>
        <a:graphic>
          <a:graphicData uri="http://schemas.openxmlformats.org/drawingml/2006/table">
            <a:tbl>
              <a:tblPr firstRow="1" bandRow="1"/>
              <a:tblGrid>
                <a:gridCol w="41292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87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0050">
                <a:tc gridSpan="2"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800" dirty="0">
                          <a:solidFill>
                            <a:schemeClr val="bg1"/>
                          </a:solidFill>
                        </a:rPr>
                        <a:t>Технические</a:t>
                      </a:r>
                      <a:r>
                        <a:rPr lang="ru-RU" sz="1800" baseline="0" dirty="0">
                          <a:solidFill>
                            <a:schemeClr val="bg1"/>
                          </a:solidFill>
                        </a:rPr>
                        <a:t> характеристики</a:t>
                      </a:r>
                      <a:endParaRPr lang="ru-RU" sz="18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3172" marR="93172" marT="42484" marB="42484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Bef>
                          <a:spcPct val="20000"/>
                        </a:spcBef>
                        <a:buSzPct val="80000"/>
                        <a:buFontTx/>
                        <a:buNone/>
                      </a:pPr>
                      <a:endParaRPr lang="ru-RU" sz="2400" b="1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Arial" pitchFamily="34" charset="0"/>
                      </a:endParaRPr>
                    </a:p>
                  </a:txBody>
                  <a:tcPr marL="93172" marR="93172" marT="42484" marB="42484" anchor="ctr">
                    <a:lnL w="9525" cap="flat" cmpd="sng" algn="ctr">
                      <a:solidFill>
                        <a:srgbClr val="BCBC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CBC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CBC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CBC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06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92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600200" algn="l"/>
                          <a:tab pos="3429000" algn="l"/>
                        </a:tabLst>
                      </a:pPr>
                      <a:r>
                        <a:rPr lang="ru-RU" sz="1400" b="0" spc="-35" dirty="0" smtClean="0">
                          <a:solidFill>
                            <a:srgbClr val="003986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Диаметр </a:t>
                      </a:r>
                      <a:r>
                        <a:rPr lang="ru-RU" sz="1400" b="0" spc="-35" dirty="0">
                          <a:solidFill>
                            <a:srgbClr val="003986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исследуемых скважин, мм</a:t>
                      </a: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600200" algn="l"/>
                          <a:tab pos="3429000" algn="l"/>
                        </a:tabLst>
                      </a:pPr>
                      <a:r>
                        <a:rPr lang="ru-RU" sz="1400" b="0" spc="-35" dirty="0">
                          <a:solidFill>
                            <a:srgbClr val="003986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120-245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901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600200" algn="l"/>
                          <a:tab pos="3429000" algn="l"/>
                        </a:tabLst>
                      </a:pPr>
                      <a:r>
                        <a:rPr lang="ru-RU" sz="1400" b="0" spc="-35" dirty="0" smtClean="0">
                          <a:solidFill>
                            <a:srgbClr val="003986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Интервал </a:t>
                      </a:r>
                      <a:r>
                        <a:rPr lang="ru-RU" sz="1400" b="0" spc="-35" dirty="0">
                          <a:solidFill>
                            <a:srgbClr val="003986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рабочих температур комплекса, °С</a:t>
                      </a: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600200" algn="l"/>
                          <a:tab pos="3429000" algn="l"/>
                        </a:tabLst>
                      </a:pPr>
                      <a:r>
                        <a:rPr lang="ru-RU" sz="1400" b="0" spc="-35" dirty="0">
                          <a:solidFill>
                            <a:srgbClr val="003986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5 - 85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153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600200" algn="l"/>
                          <a:tab pos="3429000" algn="l"/>
                        </a:tabLst>
                      </a:pPr>
                      <a:r>
                        <a:rPr lang="ru-RU" sz="1400" b="0" spc="-35" dirty="0" smtClean="0">
                          <a:solidFill>
                            <a:srgbClr val="003986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Максимально </a:t>
                      </a:r>
                      <a:r>
                        <a:rPr lang="ru-RU" sz="1400" b="0" spc="-35" dirty="0">
                          <a:solidFill>
                            <a:srgbClr val="003986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гидростатическое давление, МПа</a:t>
                      </a: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600200" algn="l"/>
                          <a:tab pos="3429000" algn="l"/>
                        </a:tabLst>
                      </a:pPr>
                      <a:r>
                        <a:rPr lang="ru-RU" sz="1400" b="0" spc="-35" dirty="0">
                          <a:solidFill>
                            <a:srgbClr val="003986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600200" algn="l"/>
                          <a:tab pos="3429000" algn="l"/>
                        </a:tabLst>
                      </a:pPr>
                      <a:r>
                        <a:rPr lang="ru-RU" sz="1400" b="0" spc="-35" dirty="0" smtClean="0">
                          <a:solidFill>
                            <a:srgbClr val="003986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Максимальный </a:t>
                      </a:r>
                      <a:r>
                        <a:rPr lang="ru-RU" sz="1400" b="0" spc="-35" dirty="0">
                          <a:solidFill>
                            <a:srgbClr val="003986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диаметр комплекса, мм</a:t>
                      </a: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600200" algn="l"/>
                          <a:tab pos="3429000" algn="l"/>
                        </a:tabLst>
                      </a:pPr>
                      <a:r>
                        <a:rPr lang="ru-RU" sz="1400" b="0" spc="-35" dirty="0">
                          <a:solidFill>
                            <a:srgbClr val="003986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492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600200" algn="l"/>
                          <a:tab pos="3429000" algn="l"/>
                        </a:tabLst>
                      </a:pPr>
                      <a:r>
                        <a:rPr lang="ru-RU" sz="1400" b="0" spc="-35" dirty="0" smtClean="0">
                          <a:solidFill>
                            <a:srgbClr val="003986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Длина </a:t>
                      </a:r>
                      <a:r>
                        <a:rPr lang="ru-RU" sz="1400" b="0" spc="-35" dirty="0">
                          <a:solidFill>
                            <a:srgbClr val="003986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комплекса, м</a:t>
                      </a: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600200" algn="l"/>
                          <a:tab pos="3429000" algn="l"/>
                        </a:tabLst>
                      </a:pPr>
                      <a:r>
                        <a:rPr lang="ru-RU" sz="1400" b="0" spc="-35" dirty="0">
                          <a:solidFill>
                            <a:srgbClr val="003986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≈18м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065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600200" algn="l"/>
                          <a:tab pos="3429000" algn="l"/>
                        </a:tabLst>
                      </a:pPr>
                      <a:r>
                        <a:rPr lang="ru-RU" sz="1400" b="0" spc="-35" dirty="0" smtClean="0">
                          <a:solidFill>
                            <a:srgbClr val="003986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Масса </a:t>
                      </a:r>
                      <a:r>
                        <a:rPr lang="ru-RU" sz="1400" b="0" spc="-35" dirty="0">
                          <a:solidFill>
                            <a:srgbClr val="003986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комплекса, кг</a:t>
                      </a: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600200" algn="l"/>
                          <a:tab pos="3429000" algn="l"/>
                        </a:tabLst>
                      </a:pPr>
                      <a:r>
                        <a:rPr lang="ru-RU" sz="1400" b="0" spc="-35" dirty="0">
                          <a:solidFill>
                            <a:srgbClr val="003986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2147">
                <a:tc>
                  <a:txBody>
                    <a:bodyPr/>
                    <a:lstStyle/>
                    <a:p>
                      <a:pPr marL="318770" indent="-228600" algn="l">
                        <a:spcAft>
                          <a:spcPts val="0"/>
                        </a:spcAft>
                        <a:tabLst>
                          <a:tab pos="318770" algn="l"/>
                          <a:tab pos="449580" algn="l"/>
                        </a:tabLst>
                      </a:pPr>
                      <a:r>
                        <a:rPr lang="ru-RU" sz="1400" b="0" dirty="0" smtClean="0">
                          <a:solidFill>
                            <a:srgbClr val="003986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Время </a:t>
                      </a:r>
                      <a:r>
                        <a:rPr lang="ru-RU" sz="1400" b="0" dirty="0">
                          <a:solidFill>
                            <a:srgbClr val="003986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работы в автономном режиме, ч</a:t>
                      </a: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600200" algn="l"/>
                          <a:tab pos="3429000" algn="l"/>
                        </a:tabLst>
                      </a:pPr>
                      <a:r>
                        <a:rPr lang="ru-RU" sz="1400" b="0" spc="-35" dirty="0">
                          <a:solidFill>
                            <a:srgbClr val="003986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318770" indent="-228600" algn="l">
                        <a:spcAft>
                          <a:spcPts val="0"/>
                        </a:spcAft>
                        <a:tabLst>
                          <a:tab pos="318770" algn="l"/>
                          <a:tab pos="449580" algn="l"/>
                        </a:tabLst>
                      </a:pPr>
                      <a:r>
                        <a:rPr lang="ru-RU" sz="1400" b="0" dirty="0">
                          <a:solidFill>
                            <a:srgbClr val="003986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Допустимая интенсивность искривления скважины</a:t>
                      </a: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600200" algn="l"/>
                          <a:tab pos="3429000" algn="l"/>
                        </a:tabLst>
                      </a:pPr>
                      <a:r>
                        <a:rPr lang="ru-RU" sz="1400" b="0" spc="-35" dirty="0">
                          <a:solidFill>
                            <a:srgbClr val="003986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5º/10м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marL="318770" indent="-228600" algn="l">
                        <a:spcAft>
                          <a:spcPts val="0"/>
                        </a:spcAft>
                        <a:tabLst>
                          <a:tab pos="318770" algn="l"/>
                          <a:tab pos="449580" algn="l"/>
                        </a:tabLst>
                      </a:pPr>
                      <a:r>
                        <a:rPr lang="ru-RU" sz="1400" b="1" dirty="0">
                          <a:solidFill>
                            <a:srgbClr val="003986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Измеряемый параметр</a:t>
                      </a:r>
                      <a:r>
                        <a:rPr lang="ru-RU" sz="1400" b="0" dirty="0">
                          <a:solidFill>
                            <a:srgbClr val="003986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:</a:t>
                      </a: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600200" algn="l"/>
                          <a:tab pos="3429000" algn="l"/>
                        </a:tabLst>
                      </a:pPr>
                      <a:r>
                        <a:rPr lang="ru-RU" sz="1400" b="1" spc="-35" dirty="0" smtClean="0">
                          <a:solidFill>
                            <a:srgbClr val="003986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Диапазон измерения</a:t>
                      </a:r>
                      <a:endParaRPr lang="ru-RU" sz="1400" b="1" spc="-35" dirty="0">
                        <a:solidFill>
                          <a:srgbClr val="003986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0985">
                <a:tc>
                  <a:txBody>
                    <a:bodyPr/>
                    <a:lstStyle/>
                    <a:p>
                      <a:pPr marL="318770" indent="-228600" algn="l">
                        <a:spcAft>
                          <a:spcPts val="0"/>
                        </a:spcAft>
                        <a:tabLst>
                          <a:tab pos="318770" algn="l"/>
                          <a:tab pos="449580" algn="l"/>
                        </a:tabLst>
                      </a:pPr>
                      <a:r>
                        <a:rPr lang="ru-RU" sz="1400" b="0" dirty="0">
                          <a:solidFill>
                            <a:srgbClr val="003986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УЭС </a:t>
                      </a:r>
                      <a:r>
                        <a:rPr lang="ru-RU" sz="1400" b="0" dirty="0" err="1">
                          <a:solidFill>
                            <a:srgbClr val="003986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бк</a:t>
                      </a:r>
                      <a:r>
                        <a:rPr lang="ru-RU" sz="1400" b="0" dirty="0">
                          <a:solidFill>
                            <a:srgbClr val="003986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Ом*м</a:t>
                      </a: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600200" algn="l"/>
                          <a:tab pos="3429000" algn="l"/>
                        </a:tabLst>
                      </a:pPr>
                      <a:r>
                        <a:rPr lang="ru-RU" sz="1400" b="0" spc="-35" dirty="0">
                          <a:solidFill>
                            <a:srgbClr val="003986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0,2-20000</a:t>
                      </a: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0985">
                <a:tc>
                  <a:txBody>
                    <a:bodyPr/>
                    <a:lstStyle/>
                    <a:p>
                      <a:pPr marL="318770" indent="-228600" algn="l">
                        <a:spcAft>
                          <a:spcPts val="0"/>
                        </a:spcAft>
                        <a:tabLst>
                          <a:tab pos="318770" algn="l"/>
                          <a:tab pos="449580" algn="l"/>
                        </a:tabLst>
                      </a:pPr>
                      <a:r>
                        <a:rPr lang="ru-RU" sz="1400" b="0" dirty="0">
                          <a:solidFill>
                            <a:srgbClr val="003986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ГК, </a:t>
                      </a:r>
                      <a:r>
                        <a:rPr lang="ru-RU" sz="1400" b="0" dirty="0" err="1">
                          <a:solidFill>
                            <a:srgbClr val="003986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мкР</a:t>
                      </a:r>
                      <a:r>
                        <a:rPr lang="ru-RU" sz="1400" b="0" dirty="0">
                          <a:solidFill>
                            <a:srgbClr val="003986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/ч</a:t>
                      </a: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600200" algn="l"/>
                          <a:tab pos="3429000" algn="l"/>
                        </a:tabLst>
                      </a:pPr>
                      <a:r>
                        <a:rPr lang="ru-RU" sz="1400" b="0" spc="-35" dirty="0" smtClean="0">
                          <a:solidFill>
                            <a:srgbClr val="003986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1-250</a:t>
                      </a:r>
                      <a:endParaRPr lang="ru-RU" sz="1400" b="0" spc="-35" dirty="0">
                        <a:solidFill>
                          <a:srgbClr val="003986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0985">
                <a:tc>
                  <a:txBody>
                    <a:bodyPr/>
                    <a:lstStyle/>
                    <a:p>
                      <a:pPr marL="318770" indent="-228600" algn="l">
                        <a:spcAft>
                          <a:spcPts val="0"/>
                        </a:spcAft>
                        <a:tabLst>
                          <a:tab pos="318770" algn="l"/>
                          <a:tab pos="449580" algn="l"/>
                        </a:tabLst>
                      </a:pPr>
                      <a:r>
                        <a:rPr lang="ru-RU" sz="1400" b="0" dirty="0">
                          <a:solidFill>
                            <a:srgbClr val="003986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Зенитный угол </a:t>
                      </a:r>
                      <a:r>
                        <a:rPr lang="ru-RU" sz="1400" b="0" dirty="0" err="1">
                          <a:solidFill>
                            <a:srgbClr val="003986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º</a:t>
                      </a:r>
                      <a:endParaRPr lang="ru-RU" sz="1400" b="0" dirty="0">
                        <a:solidFill>
                          <a:srgbClr val="003986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600200" algn="l"/>
                          <a:tab pos="3429000" algn="l"/>
                        </a:tabLst>
                      </a:pPr>
                      <a:r>
                        <a:rPr lang="ru-RU" sz="1400" b="0" spc="-35" dirty="0">
                          <a:solidFill>
                            <a:srgbClr val="003986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0-120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0985">
                <a:tc>
                  <a:txBody>
                    <a:bodyPr/>
                    <a:lstStyle/>
                    <a:p>
                      <a:pPr marL="318770" indent="-228600" algn="l">
                        <a:spcAft>
                          <a:spcPts val="0"/>
                        </a:spcAft>
                        <a:tabLst>
                          <a:tab pos="318770" algn="l"/>
                          <a:tab pos="449580" algn="l"/>
                        </a:tabLst>
                      </a:pPr>
                      <a:r>
                        <a:rPr lang="ru-RU" sz="1400" b="0" dirty="0" smtClean="0">
                          <a:solidFill>
                            <a:srgbClr val="003986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Определяемые параметры</a:t>
                      </a:r>
                      <a:r>
                        <a:rPr lang="ru-RU" sz="1400" b="0" baseline="0" dirty="0" smtClean="0">
                          <a:solidFill>
                            <a:srgbClr val="003986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ИНГК-С</a:t>
                      </a:r>
                      <a:endParaRPr lang="ru-RU" sz="1400" b="0" dirty="0">
                        <a:solidFill>
                          <a:srgbClr val="003986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600200" algn="l"/>
                          <a:tab pos="3429000" algn="l"/>
                        </a:tabLst>
                        <a:defRPr/>
                      </a:pPr>
                      <a:r>
                        <a:rPr lang="ru-RU" sz="1400" dirty="0" smtClean="0">
                          <a:solidFill>
                            <a:srgbClr val="00398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Элементный состав, плотность,</a:t>
                      </a:r>
                      <a:r>
                        <a:rPr lang="ru-RU" sz="1400" baseline="0" dirty="0" smtClean="0">
                          <a:solidFill>
                            <a:srgbClr val="00398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пористость, насыщение</a:t>
                      </a:r>
                      <a:endParaRPr lang="ru-RU" sz="1400" b="0" dirty="0" smtClean="0">
                        <a:solidFill>
                          <a:srgbClr val="00398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600200" algn="l"/>
                          <a:tab pos="3429000" algn="l"/>
                        </a:tabLst>
                      </a:pPr>
                      <a:endParaRPr lang="ru-RU" sz="1400" b="0" spc="-35" dirty="0">
                        <a:solidFill>
                          <a:srgbClr val="003986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F02F74-BB91-47F4-8EC4-171903ECC587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32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12738" y="152400"/>
            <a:ext cx="8437562" cy="90328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>
              <a:defRPr/>
            </a:pPr>
            <a:r>
              <a:rPr lang="ru-RU" altLang="ru-RU" sz="2400" dirty="0">
                <a:latin typeface="Calibri" panose="020F0502020204030204" pitchFamily="34" charset="0"/>
                <a:cs typeface="Times New Roman" pitchFamily="18" charset="0"/>
              </a:rPr>
              <a:t>Результаты опытно-промышленных </a:t>
            </a:r>
            <a:br>
              <a:rPr lang="ru-RU" altLang="ru-RU" sz="2400" dirty="0">
                <a:latin typeface="Calibri" panose="020F0502020204030204" pitchFamily="34" charset="0"/>
                <a:cs typeface="Times New Roman" pitchFamily="18" charset="0"/>
              </a:rPr>
            </a:br>
            <a:r>
              <a:rPr lang="ru-RU" altLang="ru-RU" sz="2400" dirty="0" smtClean="0">
                <a:latin typeface="Calibri" panose="020F0502020204030204" pitchFamily="34" charset="0"/>
                <a:cs typeface="Times New Roman" pitchFamily="18" charset="0"/>
              </a:rPr>
              <a:t>исследований</a:t>
            </a:r>
            <a:r>
              <a:rPr lang="ru-RU" altLang="ru-RU" sz="2400" dirty="0" smtClean="0">
                <a:latin typeface="Calibri" panose="020F0502020204030204" pitchFamily="34" charset="0"/>
                <a:cs typeface="Arial" pitchFamily="34" charset="0"/>
              </a:rPr>
              <a:t> СМИС-102-А.</a:t>
            </a:r>
            <a:br>
              <a:rPr lang="ru-RU" altLang="ru-RU" sz="2400" dirty="0" smtClean="0">
                <a:latin typeface="Calibri" panose="020F0502020204030204" pitchFamily="34" charset="0"/>
                <a:cs typeface="Arial" pitchFamily="34" charset="0"/>
              </a:rPr>
            </a:br>
            <a:r>
              <a:rPr lang="ru-RU" altLang="ru-RU" sz="1800" dirty="0" smtClean="0">
                <a:latin typeface="Calibri" panose="020F0502020204030204" pitchFamily="34" charset="0"/>
                <a:cs typeface="Arial" pitchFamily="34" charset="0"/>
              </a:rPr>
              <a:t>Волго-Уральский регион</a:t>
            </a:r>
            <a:endParaRPr lang="en-US" sz="1800" dirty="0">
              <a:latin typeface="Calibri" panose="020F0502020204030204" pitchFamily="34" charset="0"/>
            </a:endParaRPr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875" y="1267035"/>
            <a:ext cx="5118100" cy="5244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6000750" y="1917606"/>
            <a:ext cx="3143250" cy="2908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98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398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Результаты интерпретации: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rgbClr val="003986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69875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398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объемные содержания компонентов твердой составляющей породы – песчаник, алевролит, известняк, доломит, ангидрит, гипс, аргиллит гидрослюдистый и глинистые карбонаты (мергели);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rgbClr val="003986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R="0" lvl="0" indent="269875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398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объемные содержания в «скелете» кварца, полевых шпатов, кальцита, доломита, ангидрита, гипса, битума, гидрослюд и каолинита;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rgbClr val="003986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698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398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компоненты порового пространства – углеводороды, вода глин, фильтрат ПЖ и вода пластовая.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3986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F02F74-BB91-47F4-8EC4-171903ECC587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33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12738" y="152400"/>
            <a:ext cx="8437562" cy="90328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>
              <a:defRPr/>
            </a:pPr>
            <a:r>
              <a:rPr lang="ru-RU" altLang="ru-RU" sz="2400" dirty="0">
                <a:latin typeface="Calibri" panose="020F0502020204030204" pitchFamily="34" charset="0"/>
                <a:cs typeface="Times New Roman" pitchFamily="18" charset="0"/>
              </a:rPr>
              <a:t>Результаты опытно-промышленных </a:t>
            </a:r>
            <a:br>
              <a:rPr lang="ru-RU" altLang="ru-RU" sz="2400" dirty="0">
                <a:latin typeface="Calibri" panose="020F0502020204030204" pitchFamily="34" charset="0"/>
                <a:cs typeface="Times New Roman" pitchFamily="18" charset="0"/>
              </a:rPr>
            </a:br>
            <a:r>
              <a:rPr lang="ru-RU" altLang="ru-RU" sz="2400" dirty="0" smtClean="0">
                <a:latin typeface="Calibri" panose="020F0502020204030204" pitchFamily="34" charset="0"/>
                <a:cs typeface="Times New Roman" pitchFamily="18" charset="0"/>
              </a:rPr>
              <a:t>исследований</a:t>
            </a:r>
            <a:r>
              <a:rPr lang="ru-RU" altLang="ru-RU" sz="2400" dirty="0" smtClean="0">
                <a:latin typeface="Calibri" panose="020F0502020204030204" pitchFamily="34" charset="0"/>
                <a:cs typeface="Arial" pitchFamily="34" charset="0"/>
              </a:rPr>
              <a:t> СМИС-102-А.</a:t>
            </a:r>
            <a:br>
              <a:rPr lang="ru-RU" altLang="ru-RU" sz="2400" dirty="0" smtClean="0">
                <a:latin typeface="Calibri" panose="020F0502020204030204" pitchFamily="34" charset="0"/>
                <a:cs typeface="Arial" pitchFamily="34" charset="0"/>
              </a:rPr>
            </a:br>
            <a:r>
              <a:rPr lang="ru-RU" altLang="ru-RU" sz="1800" dirty="0" smtClean="0">
                <a:latin typeface="Calibri" panose="020F0502020204030204" pitchFamily="34" charset="0"/>
                <a:cs typeface="Arial" pitchFamily="34" charset="0"/>
              </a:rPr>
              <a:t>Волго-Уральский регион</a:t>
            </a:r>
            <a:endParaRPr lang="en-US" sz="1800" dirty="0">
              <a:latin typeface="Calibri" panose="020F0502020204030204" pitchFamily="34" charset="0"/>
            </a:endParaRPr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0778" y="1331702"/>
            <a:ext cx="4745567" cy="524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5589918" y="1792929"/>
            <a:ext cx="3441940" cy="2723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98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398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Результаты интерпретации: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rgbClr val="003986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69875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398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объемные содержания компонентов твердой составляющей породы – песчаник, алевролит, известняк, доломит, ангидрит, гипс, аргиллит гидрослюдистый и глинистые карбонаты (мергели);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rgbClr val="003986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69875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398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объемные содержания в «скелете» кварца, полевых шпатов, кальцита, доломита, ангидрита, гипса, битума, гидрослюд и каолинита;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rgbClr val="003986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698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398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компоненты порового пространства – углеводороды, вода глин, фильтрат ПЖ и вода пластовая.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3986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F02F74-BB91-47F4-8EC4-171903ECC587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34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2682" y="172528"/>
            <a:ext cx="8553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Сопоставление геофизических параметров аппаратурного комплекса СМИС-102-А с аппаратурой ОАО «БНГФ»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548" y="1230103"/>
            <a:ext cx="5662907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 flipH="1">
            <a:off x="6521570" y="2109418"/>
            <a:ext cx="262243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398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Сопоставление геофизических параметров ГК, БК,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00398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резистивиметрии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398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ИК с независимыми результатами, полученными ранее ОАО «БНГФ подтвердило достоверность и пригодность параметров СМИС к дальнейшей количественной интерпретации. </a:t>
            </a:r>
          </a:p>
        </p:txBody>
      </p:sp>
    </p:spTree>
  </p:cSld>
  <p:clrMapOvr>
    <a:masterClrMapping/>
  </p:clrMapOvr>
  <p:transition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>
              <a:defRPr/>
            </a:pPr>
            <a:r>
              <a:rPr lang="ru-RU" dirty="0">
                <a:latin typeface="Calibri" panose="020F0502020204030204" pitchFamily="34" charset="0"/>
              </a:rPr>
              <a:t>Опытно-промышленные испытания</a:t>
            </a:r>
            <a:r>
              <a:rPr lang="en-US" dirty="0"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cs typeface="Arial" pitchFamily="34" charset="0"/>
              </a:rPr>
              <a:t/>
            </a:r>
            <a:br>
              <a:rPr lang="ru-RU" dirty="0" smtClean="0">
                <a:latin typeface="Calibri" panose="020F0502020204030204" pitchFamily="34" charset="0"/>
                <a:cs typeface="Arial" pitchFamily="34" charset="0"/>
              </a:rPr>
            </a:br>
            <a:r>
              <a:rPr lang="ru-RU" dirty="0" smtClean="0">
                <a:latin typeface="Calibri" panose="020F0502020204030204" pitchFamily="34" charset="0"/>
                <a:cs typeface="Arial" pitchFamily="34" charset="0"/>
              </a:rPr>
              <a:t>СМИС-102-А</a:t>
            </a:r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790239-7536-497B-8456-E31FB670286F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  <p:sp>
        <p:nvSpPr>
          <p:cNvPr id="397315" name="TextBox 6"/>
          <p:cNvSpPr txBox="1">
            <a:spLocks noChangeArrowheads="1"/>
          </p:cNvSpPr>
          <p:nvPr/>
        </p:nvSpPr>
        <p:spPr bwMode="auto">
          <a:xfrm>
            <a:off x="3933825" y="3059113"/>
            <a:ext cx="479107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rgbClr val="003986"/>
                </a:solidFill>
              </a:rPr>
              <a:t>Особенности:</a:t>
            </a:r>
          </a:p>
          <a:p>
            <a:endParaRPr lang="ru-RU" sz="1600" i="1">
              <a:solidFill>
                <a:srgbClr val="003986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b="0" i="1">
                <a:latin typeface="Calibri" pitchFamily="34" charset="0"/>
              </a:rPr>
              <a:t> аппаратура оборудована модулем ИНГК-С на основе нейтронного генератора</a:t>
            </a:r>
            <a:r>
              <a:rPr lang="ru-RU" b="0" i="1">
                <a:solidFill>
                  <a:srgbClr val="003986"/>
                </a:solidFill>
              </a:rPr>
              <a:t>;</a:t>
            </a:r>
          </a:p>
          <a:p>
            <a:pPr>
              <a:buFont typeface="Wingdings" pitchFamily="2" charset="2"/>
              <a:buChar char="Ø"/>
            </a:pPr>
            <a:r>
              <a:rPr lang="ru-RU" b="0" i="1">
                <a:latin typeface="Calibri" pitchFamily="34" charset="0"/>
              </a:rPr>
              <a:t> использование в ходе стандартной операции шаблонирования при подготовке к спуску колонны;</a:t>
            </a:r>
          </a:p>
          <a:p>
            <a:pPr>
              <a:buFont typeface="Wingdings" pitchFamily="2" charset="2"/>
              <a:buChar char="Ø"/>
            </a:pPr>
            <a:r>
              <a:rPr lang="ru-RU" b="0" i="1">
                <a:latin typeface="Calibri" pitchFamily="34" charset="0"/>
              </a:rPr>
              <a:t>сокращение времени строительства скважин на 4-8 %;</a:t>
            </a:r>
          </a:p>
          <a:p>
            <a:pPr marL="0" lvl="2">
              <a:buFont typeface="Wingdings" pitchFamily="2" charset="2"/>
              <a:buChar char="Ø"/>
            </a:pPr>
            <a:r>
              <a:rPr lang="ru-RU" b="0" i="1">
                <a:latin typeface="Calibri" pitchFamily="34" charset="0"/>
              </a:rPr>
              <a:t>возможность дополнения другими модулями (АК, БКЗ, азимутальный ГК).</a:t>
            </a:r>
          </a:p>
          <a:p>
            <a:pPr marL="0" lvl="2">
              <a:buFont typeface="Wingdings" pitchFamily="2" charset="2"/>
              <a:buChar char="Ø"/>
            </a:pPr>
            <a:endParaRPr lang="ru-RU" b="0" i="1">
              <a:latin typeface="Calibri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81450" y="1333500"/>
            <a:ext cx="4695825" cy="16621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ru-RU" sz="1600" dirty="0">
                <a:latin typeface="Calibri" pitchFamily="34" charset="0"/>
              </a:rPr>
              <a:t>Аппаратура каротажа на бурильных трубах СМИС-102-А позволяет определять</a:t>
            </a:r>
            <a:r>
              <a:rPr lang="en-US" sz="1600" dirty="0">
                <a:latin typeface="Calibri" panose="020F0502020204030204" pitchFamily="34" charset="0"/>
              </a:rPr>
              <a:t>:</a:t>
            </a:r>
            <a:endParaRPr lang="ru-RU" sz="1200" b="0" dirty="0">
              <a:latin typeface="Calibri" panose="020F0502020204030204" pitchFamily="34" charset="0"/>
            </a:endParaRPr>
          </a:p>
          <a:p>
            <a:pPr>
              <a:buFont typeface="Wingdings" pitchFamily="2" charset="2"/>
              <a:buChar char="Ø"/>
              <a:defRPr/>
            </a:pPr>
            <a:endParaRPr lang="ru-RU" b="0" i="1" dirty="0">
              <a:latin typeface="Calibri" pitchFamily="34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ru-RU" b="0" i="1" dirty="0">
                <a:latin typeface="Calibri" pitchFamily="34" charset="0"/>
              </a:rPr>
              <a:t> пористость и плотность горных пород; 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b="0" i="1" dirty="0">
                <a:latin typeface="Calibri" pitchFamily="34" charset="0"/>
              </a:rPr>
              <a:t> элементный состав горных пород ;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b="0" i="1" dirty="0">
                <a:latin typeface="Calibri" pitchFamily="34" charset="0"/>
              </a:rPr>
              <a:t> глинистость;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b="0" i="1" dirty="0">
                <a:latin typeface="Calibri" pitchFamily="34" charset="0"/>
              </a:rPr>
              <a:t> проницаемость;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713" y="1293813"/>
            <a:ext cx="3643312" cy="49657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277812" y="1816759"/>
            <a:ext cx="8561387" cy="2798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ru-RU" sz="2800" kern="0" dirty="0" smtClean="0">
                <a:solidFill>
                  <a:srgbClr val="000099"/>
                </a:solidFill>
                <a:latin typeface="Calibri" panose="020F0502020204030204" pitchFamily="34" charset="0"/>
              </a:rPr>
              <a:t>Аппаратурно-методический комплекс на основе портативного нейтронного генератора для определения нейтронной пористости методом импульсного нейтронного каротажа для замены аппаратуры с изотопным источником АИНК-43П</a:t>
            </a:r>
            <a:r>
              <a:rPr lang="ru-RU" altLang="ru-RU" sz="2800" kern="0" dirty="0" smtClean="0">
                <a:solidFill>
                  <a:srgbClr val="000099"/>
                </a:solidFill>
                <a:latin typeface="Calibri" panose="020F0502020204030204" pitchFamily="34" charset="0"/>
              </a:rPr>
              <a:t/>
            </a:r>
            <a:br>
              <a:rPr lang="ru-RU" altLang="ru-RU" sz="2800" kern="0" dirty="0" smtClean="0">
                <a:solidFill>
                  <a:srgbClr val="000099"/>
                </a:solidFill>
                <a:latin typeface="Calibri" panose="020F0502020204030204" pitchFamily="34" charset="0"/>
              </a:rPr>
            </a:br>
            <a:endParaRPr lang="en-US" sz="2800" kern="0" dirty="0" smtClean="0">
              <a:solidFill>
                <a:srgbClr val="000099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3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69913" y="166357"/>
            <a:ext cx="7772400" cy="1000125"/>
          </a:xfrm>
        </p:spPr>
        <p:txBody>
          <a:bodyPr/>
          <a:lstStyle/>
          <a:p>
            <a:pPr algn="ctr"/>
            <a:r>
              <a:rPr lang="ru-RU" sz="2800" dirty="0" smtClean="0">
                <a:latin typeface="Calibri" panose="020F0502020204030204" pitchFamily="34" charset="0"/>
              </a:rPr>
              <a:t>Аппаратура импульсного нейтронного каротажа АИНК-</a:t>
            </a:r>
            <a:r>
              <a:rPr lang="ru-RU" sz="2800" dirty="0" smtClean="0">
                <a:latin typeface="Calibri" panose="020F0502020204030204" pitchFamily="34" charset="0"/>
                <a:cs typeface="Arial" pitchFamily="34" charset="0"/>
              </a:rPr>
              <a:t>43</a:t>
            </a:r>
            <a:r>
              <a:rPr lang="ru-RU" sz="2800" dirty="0" smtClean="0">
                <a:latin typeface="Calibri" panose="020F0502020204030204" pitchFamily="34" charset="0"/>
              </a:rPr>
              <a:t>П</a:t>
            </a:r>
            <a:endParaRPr lang="en-US" sz="2800" dirty="0">
              <a:latin typeface="Calibri" panose="020F0502020204030204" pitchFamily="34" charset="0"/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5E00E8-28DF-421A-BE58-F05D7BA22E66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37</a:t>
            </a:fld>
            <a:endParaRPr lang="ru-RU" dirty="0" smtClean="0">
              <a:solidFill>
                <a:srgbClr val="FFFFFF"/>
              </a:solidFill>
            </a:endParaRPr>
          </a:p>
        </p:txBody>
      </p:sp>
      <p:pic>
        <p:nvPicPr>
          <p:cNvPr id="9" name="Picture 4" descr="C:\Users\563-zvi\Documents\Регистратор ПОСЛЕДНЯЯ ВЕРС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30135"/>
            <a:ext cx="3102080" cy="5088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5"/>
          <p:cNvSpPr/>
          <p:nvPr/>
        </p:nvSpPr>
        <p:spPr>
          <a:xfrm>
            <a:off x="3131840" y="1268760"/>
            <a:ext cx="5718392" cy="830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600" u="sng" kern="0" dirty="0" smtClean="0">
                <a:latin typeface="Calibri" panose="020F0502020204030204" pitchFamily="34" charset="0"/>
              </a:rPr>
              <a:t>НАЗНАЧЕНИЕ:</a:t>
            </a:r>
            <a:r>
              <a:rPr lang="ru-RU" sz="1600" kern="0" dirty="0" smtClean="0">
                <a:latin typeface="Calibri" panose="020F0502020204030204" pitchFamily="34" charset="0"/>
              </a:rPr>
              <a:t> проведение и</a:t>
            </a:r>
            <a:r>
              <a:rPr lang="ru-RU" sz="1600" dirty="0" smtClean="0">
                <a:latin typeface="Calibri" panose="020F0502020204030204" pitchFamily="34" charset="0"/>
              </a:rPr>
              <a:t>сследований в открытом стволе и обсаженных нефтегазовых скважин, в том числе через НКТ, методом  ИННК по тепловым нейтронам.</a:t>
            </a:r>
            <a:endParaRPr lang="ru-RU" sz="1600" kern="0" dirty="0" smtClean="0">
              <a:latin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25972" y="2232837"/>
            <a:ext cx="601802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 smtClean="0"/>
              <a:t>РЕШАЕМЫЕ ЗАДАЧИ: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dirty="0" smtClean="0"/>
              <a:t>Определение коэффициента нефтенасыщенности коллекторов;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dirty="0" smtClean="0"/>
              <a:t>Определение коэффициента водонасыщенной пористости;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dirty="0" smtClean="0"/>
              <a:t>Определение положения и перемещения флюидальных контактов.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3147236" y="3923413"/>
            <a:ext cx="5794745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ОСОБЕННОСТИ: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ru-RU" dirty="0" smtClean="0"/>
              <a:t> Повышение радиационной безопасности работ и снижение издержек использования ампульных источников за счет применения импульсного нейтронного генератора;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dirty="0" smtClean="0"/>
              <a:t> Увеличенный ресурс нейтронного генератора на ГНТ до 300ч;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Эффективное значение параметра «мертвое время» детекторов тепловых нейтронов менее 1 мкс.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873352"/>
      </p:ext>
    </p:extLst>
  </p:cSld>
  <p:clrMapOvr>
    <a:masterClrMapping/>
  </p:clrMapOvr>
  <p:transition>
    <p:wipe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5E00E8-28DF-421A-BE58-F05D7BA22E66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38</a:t>
            </a:fld>
            <a:endParaRPr lang="ru-RU" dirty="0" smtClean="0">
              <a:solidFill>
                <a:srgbClr val="FFFFFF"/>
              </a:solidFill>
            </a:endParaRPr>
          </a:p>
        </p:txBody>
      </p:sp>
      <p:graphicFrame>
        <p:nvGraphicFramePr>
          <p:cNvPr id="11" name="Содержимое 11"/>
          <p:cNvGraphicFramePr>
            <a:graphicFrameLocks/>
          </p:cNvGraphicFramePr>
          <p:nvPr/>
        </p:nvGraphicFramePr>
        <p:xfrm>
          <a:off x="627063" y="1257300"/>
          <a:ext cx="8048846" cy="493156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9018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469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0113"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bg1"/>
                          </a:solidFill>
                        </a:rPr>
                        <a:t>Технические</a:t>
                      </a:r>
                      <a:r>
                        <a:rPr lang="ru-RU" sz="2000" baseline="0" dirty="0">
                          <a:solidFill>
                            <a:schemeClr val="bg1"/>
                          </a:solidFill>
                        </a:rPr>
                        <a:t> характеристики</a:t>
                      </a:r>
                      <a:endParaRPr lang="ru-RU" sz="20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3172" marR="93172" marT="42484" marB="42484" anchor="ctr"/>
                </a:tc>
                <a:tc hMerge="1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Bef>
                          <a:spcPct val="20000"/>
                        </a:spcBef>
                        <a:buSzPct val="80000"/>
                        <a:buFontTx/>
                        <a:buNone/>
                      </a:pPr>
                      <a:endParaRPr lang="ru-RU" sz="2400" b="1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Arial" pitchFamily="34" charset="0"/>
                      </a:endParaRPr>
                    </a:p>
                  </a:txBody>
                  <a:tcPr marL="93172" marR="93172" marT="42484" marB="42484" anchor="ctr">
                    <a:lnL w="9525" cap="flat" cmpd="sng" algn="ctr">
                      <a:solidFill>
                        <a:srgbClr val="BCBC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CBC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CBC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CBC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06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985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solidFill>
                            <a:srgbClr val="000099"/>
                          </a:solidFill>
                        </a:rPr>
                        <a:t>Диапазон </a:t>
                      </a:r>
                      <a:r>
                        <a:rPr lang="ru-RU" sz="1400" dirty="0" smtClean="0">
                          <a:solidFill>
                            <a:srgbClr val="000099"/>
                          </a:solidFill>
                        </a:rPr>
                        <a:t>определения</a:t>
                      </a:r>
                      <a:r>
                        <a:rPr lang="ru-RU" sz="1400" baseline="0" dirty="0" smtClean="0">
                          <a:solidFill>
                            <a:srgbClr val="000099"/>
                          </a:solidFill>
                        </a:rPr>
                        <a:t> водонасыщенной пористости, %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0099"/>
                          </a:solidFill>
                        </a:rPr>
                        <a:t>1 – 40 </a:t>
                      </a:r>
                      <a:endParaRPr lang="en-US" sz="1400" b="0" dirty="0">
                        <a:solidFill>
                          <a:srgbClr val="0000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587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0099"/>
                          </a:solidFill>
                        </a:rPr>
                        <a:t>Предел допускаемой основной относительной погрешности определения </a:t>
                      </a:r>
                      <a:r>
                        <a:rPr lang="ru-RU" sz="1400" dirty="0" err="1" smtClean="0">
                          <a:solidFill>
                            <a:srgbClr val="000099"/>
                          </a:solidFill>
                        </a:rPr>
                        <a:t>Кп</a:t>
                      </a:r>
                      <a:r>
                        <a:rPr lang="ru-RU" sz="1400" dirty="0" smtClean="0">
                          <a:solidFill>
                            <a:srgbClr val="000099"/>
                          </a:solidFill>
                        </a:rPr>
                        <a:t>, %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+mn-lt"/>
                          <a:cs typeface="+mn-cs"/>
                        </a:rPr>
                        <a:t>±</a:t>
                      </a:r>
                      <a:r>
                        <a:rPr lang="en-US" sz="1400" b="0" dirty="0" smtClean="0">
                          <a:solidFill>
                            <a:srgbClr val="000099"/>
                          </a:solidFill>
                          <a:latin typeface="+mn-lt"/>
                          <a:cs typeface="+mn-cs"/>
                        </a:rPr>
                        <a:t>[6</a:t>
                      </a:r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+mn-lt"/>
                          <a:cs typeface="+mn-cs"/>
                        </a:rPr>
                        <a:t>,3+2,3(40/Кп-1)</a:t>
                      </a:r>
                      <a:r>
                        <a:rPr lang="en-US" sz="1400" b="0" dirty="0" smtClean="0">
                          <a:solidFill>
                            <a:srgbClr val="000099"/>
                          </a:solidFill>
                          <a:latin typeface="+mn-lt"/>
                          <a:cs typeface="+mn-cs"/>
                        </a:rPr>
                        <a:t>]</a:t>
                      </a:r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+mn-lt"/>
                          <a:cs typeface="+mn-cs"/>
                        </a:rPr>
                        <a:t> 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0194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0099"/>
                          </a:solidFill>
                        </a:rPr>
                        <a:t>Диапазон определения макроскопического сечения поглощения тепловых нейтронов </a:t>
                      </a:r>
                      <a:r>
                        <a:rPr lang="el-GR" sz="1400" dirty="0" smtClean="0">
                          <a:solidFill>
                            <a:srgbClr val="000099"/>
                          </a:solidFill>
                        </a:rPr>
                        <a:t>Σ</a:t>
                      </a:r>
                      <a:r>
                        <a:rPr lang="ru-RU" sz="1400" dirty="0" smtClean="0">
                          <a:solidFill>
                            <a:srgbClr val="000099"/>
                          </a:solidFill>
                        </a:rPr>
                        <a:t>а, 10</a:t>
                      </a:r>
                      <a:r>
                        <a:rPr lang="ru-RU" sz="1400" baseline="30000" dirty="0" smtClean="0">
                          <a:solidFill>
                            <a:srgbClr val="000099"/>
                          </a:solidFill>
                        </a:rPr>
                        <a:t>-3 </a:t>
                      </a:r>
                      <a:r>
                        <a:rPr lang="ru-RU" sz="1400" baseline="0" dirty="0" smtClean="0">
                          <a:solidFill>
                            <a:srgbClr val="000099"/>
                          </a:solidFill>
                        </a:rPr>
                        <a:t>см</a:t>
                      </a:r>
                      <a:r>
                        <a:rPr lang="ru-RU" sz="1400" baseline="30000" dirty="0" smtClean="0">
                          <a:solidFill>
                            <a:srgbClr val="000099"/>
                          </a:solidFill>
                        </a:rPr>
                        <a:t>-1</a:t>
                      </a:r>
                      <a:endParaRPr lang="ru-RU" sz="1400" b="0" baseline="30000" dirty="0">
                        <a:solidFill>
                          <a:srgbClr val="0000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0099"/>
                          </a:solidFill>
                        </a:rPr>
                        <a:t>7,4-22,2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965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0099"/>
                          </a:solidFill>
                        </a:rPr>
                        <a:t>Предел допускаемой основной относительной погрешности определения </a:t>
                      </a:r>
                      <a:r>
                        <a:rPr lang="el-GR" sz="1400" dirty="0" smtClean="0">
                          <a:solidFill>
                            <a:srgbClr val="000099"/>
                          </a:solidFill>
                        </a:rPr>
                        <a:t>Σ</a:t>
                      </a:r>
                      <a:r>
                        <a:rPr lang="ru-RU" sz="1400" dirty="0" smtClean="0">
                          <a:solidFill>
                            <a:srgbClr val="000099"/>
                          </a:solidFill>
                        </a:rPr>
                        <a:t>а, %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0099"/>
                          </a:solidFill>
                        </a:rPr>
                        <a:t>±3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0881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Arial" pitchFamily="34" charset="0"/>
                          <a:cs typeface="Arial" pitchFamily="34" charset="0"/>
                        </a:rPr>
                        <a:t>Частота срабатывания генератора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Arial" pitchFamily="34" charset="0"/>
                          <a:cs typeface="Arial" pitchFamily="34" charset="0"/>
                        </a:rPr>
                        <a:t> нейтронов, Гц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Arial" pitchFamily="34" charset="0"/>
                          <a:cs typeface="Arial" pitchFamily="34" charset="0"/>
                        </a:rPr>
                        <a:t>600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5247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0099"/>
                          </a:solidFill>
                        </a:rPr>
                        <a:t>Тип нейтронного генератора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0099"/>
                          </a:solidFill>
                        </a:rPr>
                        <a:t>ИНГ – </a:t>
                      </a:r>
                      <a:r>
                        <a:rPr lang="ru-RU" sz="1400" dirty="0" smtClean="0">
                          <a:solidFill>
                            <a:srgbClr val="000099"/>
                          </a:solidFill>
                        </a:rPr>
                        <a:t>08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3367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0099"/>
                          </a:solidFill>
                        </a:rPr>
                        <a:t>Выход нейтронного генератора 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0099"/>
                          </a:solidFill>
                        </a:rPr>
                        <a:t>1∙10</a:t>
                      </a:r>
                      <a:r>
                        <a:rPr lang="ru-RU" sz="1400" baseline="30000" dirty="0" smtClean="0">
                          <a:solidFill>
                            <a:srgbClr val="000099"/>
                          </a:solidFill>
                        </a:rPr>
                        <a:t>8 </a:t>
                      </a:r>
                      <a:r>
                        <a:rPr lang="ru-RU" sz="1400" dirty="0" err="1" smtClean="0">
                          <a:solidFill>
                            <a:srgbClr val="000099"/>
                          </a:solidFill>
                        </a:rPr>
                        <a:t>н</a:t>
                      </a:r>
                      <a:r>
                        <a:rPr lang="ru-RU" sz="1400" dirty="0" smtClean="0">
                          <a:solidFill>
                            <a:srgbClr val="000099"/>
                          </a:solidFill>
                        </a:rPr>
                        <a:t>/с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336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0099"/>
                          </a:solidFill>
                        </a:rPr>
                        <a:t>Длина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0099"/>
                          </a:solidFill>
                        </a:rPr>
                        <a:t>3000 </a:t>
                      </a:r>
                      <a:r>
                        <a:rPr lang="ru-RU" sz="1400" dirty="0">
                          <a:solidFill>
                            <a:srgbClr val="000099"/>
                          </a:solidFill>
                        </a:rPr>
                        <a:t>мм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33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000099"/>
                          </a:solidFill>
                        </a:rPr>
                        <a:t>Диаметр 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00099"/>
                          </a:solidFill>
                        </a:rPr>
                        <a:t>43 </a:t>
                      </a:r>
                      <a:r>
                        <a:rPr lang="ru-RU" sz="1400" dirty="0">
                          <a:solidFill>
                            <a:srgbClr val="000099"/>
                          </a:solidFill>
                        </a:rPr>
                        <a:t>мм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33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000099"/>
                          </a:solidFill>
                          <a:latin typeface="Arial" pitchFamily="34" charset="0"/>
                          <a:cs typeface="Arial" pitchFamily="34" charset="0"/>
                        </a:rPr>
                        <a:t>Т</a:t>
                      </a:r>
                      <a:r>
                        <a:rPr lang="en-US" sz="1400" b="0" dirty="0">
                          <a:solidFill>
                            <a:srgbClr val="000099"/>
                          </a:solidFill>
                          <a:latin typeface="Arial" pitchFamily="34" charset="0"/>
                          <a:cs typeface="Arial" pitchFamily="34" charset="0"/>
                        </a:rPr>
                        <a:t>max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000099"/>
                          </a:solidFill>
                          <a:latin typeface="Arial" pitchFamily="34" charset="0"/>
                          <a:cs typeface="Arial" pitchFamily="34" charset="0"/>
                        </a:rPr>
                        <a:t>120 </a:t>
                      </a:r>
                      <a:r>
                        <a:rPr lang="ru-RU" sz="1400" b="0" baseline="30000" dirty="0">
                          <a:solidFill>
                            <a:srgbClr val="000099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ru-RU" sz="1400" b="0" dirty="0">
                          <a:solidFill>
                            <a:srgbClr val="000099"/>
                          </a:solidFill>
                          <a:latin typeface="Arial" pitchFamily="34" charset="0"/>
                          <a:cs typeface="Arial" pitchFamily="34" charset="0"/>
                        </a:rPr>
                        <a:t>С</a:t>
                      </a:r>
                    </a:p>
                  </a:txBody>
                  <a:tcPr marL="99060" marR="9906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33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000099"/>
                          </a:solidFill>
                          <a:latin typeface="Arial" pitchFamily="34" charset="0"/>
                          <a:cs typeface="Arial" pitchFamily="34" charset="0"/>
                        </a:rPr>
                        <a:t>Р</a:t>
                      </a:r>
                      <a:r>
                        <a:rPr lang="en-US" sz="1400" b="0" dirty="0">
                          <a:solidFill>
                            <a:srgbClr val="000099"/>
                          </a:solidFill>
                          <a:latin typeface="Arial" pitchFamily="34" charset="0"/>
                          <a:cs typeface="Arial" pitchFamily="34" charset="0"/>
                        </a:rPr>
                        <a:t>max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000099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Arial" pitchFamily="34" charset="0"/>
                          <a:cs typeface="Arial" pitchFamily="34" charset="0"/>
                        </a:rPr>
                        <a:t>0 </a:t>
                      </a:r>
                      <a:r>
                        <a:rPr lang="ru-RU" sz="1400" b="0" dirty="0">
                          <a:solidFill>
                            <a:srgbClr val="000099"/>
                          </a:solidFill>
                          <a:latin typeface="Arial" pitchFamily="34" charset="0"/>
                          <a:cs typeface="Arial" pitchFamily="34" charset="0"/>
                        </a:rPr>
                        <a:t>МПа</a:t>
                      </a:r>
                    </a:p>
                  </a:txBody>
                  <a:tcPr marL="99060" marR="9906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33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000099"/>
                          </a:solidFill>
                          <a:latin typeface="Arial" pitchFamily="34" charset="0"/>
                          <a:cs typeface="Arial" pitchFamily="34" charset="0"/>
                        </a:rPr>
                        <a:t>Время работы генератора, не менее</a:t>
                      </a: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000099"/>
                          </a:solidFill>
                          <a:latin typeface="Arial" pitchFamily="34" charset="0"/>
                          <a:cs typeface="Arial" pitchFamily="34" charset="0"/>
                        </a:rPr>
                        <a:t>300 ч</a:t>
                      </a:r>
                    </a:p>
                  </a:txBody>
                  <a:tcPr marL="99060" marR="9906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2" name="Title 1"/>
          <p:cNvSpPr txBox="1">
            <a:spLocks/>
          </p:cNvSpPr>
          <p:nvPr/>
        </p:nvSpPr>
        <p:spPr bwMode="auto">
          <a:xfrm>
            <a:off x="379413" y="237277"/>
            <a:ext cx="8437562" cy="78344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hlink">
                <a:alpha val="50000"/>
              </a:schemeClr>
            </a:outerShdw>
          </a:effec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Основные технические характеристики </a:t>
            </a:r>
            <a:br>
              <a:rPr kumimoji="0" lang="ru-RU" altLang="ru-RU" sz="2400" b="1" i="0" u="none" strike="noStrike" kern="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</a:br>
            <a:r>
              <a:rPr kumimoji="0" lang="ru-RU" altLang="ru-RU" sz="2400" b="1" i="0" u="none" strike="noStrike" kern="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аппаратурного комплекса АИНК-43П</a:t>
            </a:r>
            <a:endParaRPr kumimoji="0" lang="en-US" sz="2400" b="1" i="0" u="none" strike="noStrike" kern="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7873352"/>
      </p:ext>
    </p:extLst>
  </p:cSld>
  <p:clrMapOvr>
    <a:masterClrMapping/>
  </p:clrMapOvr>
  <p:transition>
    <p:wipe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712" y="0"/>
            <a:ext cx="8519263" cy="981075"/>
          </a:xfrm>
        </p:spPr>
        <p:txBody>
          <a:bodyPr/>
          <a:lstStyle/>
          <a:p>
            <a:pPr algn="ctr">
              <a:defRPr/>
            </a:pPr>
            <a:r>
              <a:rPr lang="ru-RU" sz="2400" dirty="0" smtClean="0"/>
              <a:t>Сопоставление аппаратуры АИНК-43П с аппаратурой предыдущего поколения АИНК-43-50</a:t>
            </a:r>
            <a:endParaRPr lang="ru-RU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0B09B9-4EAD-485B-932F-5C12853FD79A}" type="slidenum">
              <a:rPr lang="ru-RU" smtClean="0">
                <a:solidFill>
                  <a:schemeClr val="bg1"/>
                </a:solidFill>
              </a:rPr>
              <a:pPr>
                <a:defRPr/>
              </a:pPr>
              <a:t>39</a:t>
            </a:fld>
            <a:endParaRPr lang="ru-RU">
              <a:solidFill>
                <a:schemeClr val="bg1"/>
              </a:solidFill>
            </a:endParaRPr>
          </a:p>
        </p:txBody>
      </p:sp>
      <p:graphicFrame>
        <p:nvGraphicFramePr>
          <p:cNvPr id="6" name="Содержимое 11"/>
          <p:cNvGraphicFramePr>
            <a:graphicFrameLocks/>
          </p:cNvGraphicFramePr>
          <p:nvPr/>
        </p:nvGraphicFramePr>
        <p:xfrm>
          <a:off x="152400" y="1257300"/>
          <a:ext cx="8839200" cy="499612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2928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0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11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731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4630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ru-RU" sz="1800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Технические характеристики</a:t>
                      </a:r>
                      <a:endParaRPr kumimoji="0" lang="ru-RU" sz="1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93172" marR="93172" marT="42484" marB="42484"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АИНК-43-50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endParaRPr kumimoji="0" lang="ru-RU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АИНК-43П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endParaRPr kumimoji="0" lang="ru-RU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6998">
                <a:tc gridSpan="4">
                  <a:txBody>
                    <a:bodyPr/>
                    <a:lstStyle/>
                    <a:p>
                      <a:endParaRPr lang="ru-RU" sz="200" dirty="0">
                        <a:ln>
                          <a:solidFill>
                            <a:srgbClr val="BCBCBC"/>
                          </a:solidFill>
                        </a:ln>
                        <a:latin typeface="Europe" pitchFamily="50" charset="-52"/>
                      </a:endParaRPr>
                    </a:p>
                  </a:txBody>
                  <a:tcPr marL="93172" marR="93172" marT="42484" marB="42484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8353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</a:rPr>
                        <a:t>Год выпуска</a:t>
                      </a:r>
                      <a:endParaRPr kumimoji="0" lang="ru-RU" sz="16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</a:rPr>
                        <a:t>1996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</a:rPr>
                        <a:t>2016 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8353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</a:rPr>
                        <a:t>Тип нейтронного генератора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</a:rPr>
                        <a:t>ИНГ-10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</a:rPr>
                        <a:t>ИНГ-08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8353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</a:rPr>
                        <a:t>Тип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</a:rPr>
                        <a:t> 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</a:rPr>
                        <a:t>нейтронной трубки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</a:rPr>
                        <a:t>ВНТ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</a:rPr>
                        <a:t>ГНТ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8353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</a:rPr>
                        <a:t>Поток генератора, 10</a:t>
                      </a:r>
                      <a:r>
                        <a:rPr kumimoji="0" lang="en-US" sz="160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</a:rPr>
                        <a:t>8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</a:rPr>
                        <a:t>,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</a:rPr>
                        <a:t> </a:t>
                      </a:r>
                      <a:r>
                        <a:rPr kumimoji="0" lang="ru-RU" sz="16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</a:rPr>
                        <a:t>н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</a:rPr>
                        <a:t>/c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</a:rPr>
                        <a:t>1.7 – 0.4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</a:rPr>
                        <a:t>1.0 – 0.85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6579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Ресурс генератора</a:t>
                      </a:r>
                      <a:r>
                        <a:rPr kumimoji="0" lang="en-US" sz="16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6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 100 °С, ч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импульсный режим излучения    (1.0*10</a:t>
                      </a:r>
                      <a:r>
                        <a:rPr kumimoji="0" lang="ru-RU" sz="1600" u="none" strike="noStrike" kern="1200" cap="none" normalizeH="0" baseline="3000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</a:rPr>
                        <a:t>,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</a:rPr>
                        <a:t> </a:t>
                      </a:r>
                      <a:r>
                        <a:rPr kumimoji="0" lang="ru-RU" sz="16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</a:rPr>
                        <a:t>н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</a:rPr>
                        <a:t>/c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</a:rPr>
                        <a:t>)</a:t>
                      </a:r>
                      <a:r>
                        <a:rPr kumimoji="0" lang="ru-RU" sz="16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стационарный режим излучения (0.5*10</a:t>
                      </a:r>
                      <a:r>
                        <a:rPr kumimoji="0" lang="ru-RU" sz="160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</a:rPr>
                        <a:t>7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</a:rPr>
                        <a:t>,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</a:rPr>
                        <a:t> </a:t>
                      </a:r>
                      <a:r>
                        <a:rPr kumimoji="0" lang="ru-RU" sz="16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</a:rPr>
                        <a:t>н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</a:rPr>
                        <a:t>/c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</a:rPr>
                        <a:t>)</a:t>
                      </a:r>
                      <a:endParaRPr kumimoji="0" lang="ru-RU" sz="160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</a:rPr>
                        <a:t>150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</a:rPr>
                        <a:t>300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</a:rPr>
                        <a:t>8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</a:rPr>
                        <a:t>00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28353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</a:rPr>
                        <a:t>Мертвое время детекторов, мкс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</a:rPr>
                        <a:t>2.5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</a:rPr>
                        <a:t>0.8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ea typeface="EuropeCondensedC"/>
                <a:cs typeface="EuropeCondensedC"/>
              </a:rPr>
              <a:t>Нейтронные генераторы и аппаратурные комплексы на их основе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54150"/>
            <a:ext cx="5943600" cy="3308350"/>
          </a:xfrm>
        </p:spPr>
        <p:txBody>
          <a:bodyPr/>
          <a:lstStyle/>
          <a:p>
            <a:pPr marL="180975" indent="-180975">
              <a:spcBef>
                <a:spcPct val="20000"/>
              </a:spcBef>
              <a:buClr>
                <a:schemeClr val="folHlink"/>
              </a:buClr>
              <a:buFontTx/>
              <a:buNone/>
              <a:tabLst>
                <a:tab pos="180975" algn="l"/>
              </a:tabLst>
              <a:defRPr/>
            </a:pPr>
            <a:r>
              <a:rPr lang="ru-RU" sz="1600" u="sng" dirty="0">
                <a:solidFill>
                  <a:srgbClr val="000099"/>
                </a:solidFill>
                <a:cs typeface="Arial" pitchFamily="34" charset="0"/>
              </a:rPr>
              <a:t>Выпускаются для различных областей применения, включая:</a:t>
            </a:r>
            <a:endParaRPr lang="en-US" sz="1400" u="sng" dirty="0">
              <a:solidFill>
                <a:srgbClr val="000099"/>
              </a:solidFill>
              <a:cs typeface="Arial" pitchFamily="34" charset="0"/>
            </a:endParaRPr>
          </a:p>
          <a:p>
            <a:pPr marL="180975" indent="-180975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Ø"/>
              <a:tabLst>
                <a:tab pos="180975" algn="l"/>
              </a:tabLst>
              <a:defRPr/>
            </a:pPr>
            <a:r>
              <a:rPr lang="ru-RU" sz="1400" dirty="0">
                <a:solidFill>
                  <a:srgbClr val="000099"/>
                </a:solidFill>
                <a:cs typeface="Arial" pitchFamily="34" charset="0"/>
              </a:rPr>
              <a:t>каротаж нефтегазовых и урановых скважин; </a:t>
            </a:r>
          </a:p>
          <a:p>
            <a:pPr marL="180975" indent="-180975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Ø"/>
              <a:tabLst>
                <a:tab pos="180975" algn="l"/>
              </a:tabLst>
              <a:defRPr/>
            </a:pPr>
            <a:r>
              <a:rPr lang="ru-RU" sz="1400" dirty="0">
                <a:solidFill>
                  <a:srgbClr val="000099"/>
                </a:solidFill>
                <a:cs typeface="Arial" pitchFamily="34" charset="0"/>
              </a:rPr>
              <a:t>контроль технологических процессов промышленных производств, сертификация продукции;</a:t>
            </a:r>
          </a:p>
          <a:p>
            <a:pPr marL="180975" indent="-180975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Ø"/>
              <a:tabLst>
                <a:tab pos="180975" algn="l"/>
              </a:tabLst>
              <a:defRPr/>
            </a:pPr>
            <a:r>
              <a:rPr lang="ru-RU" sz="1400" dirty="0">
                <a:solidFill>
                  <a:srgbClr val="000099"/>
                </a:solidFill>
                <a:cs typeface="Arial" pitchFamily="34" charset="0"/>
              </a:rPr>
              <a:t>обнаружение и идентификация ядерных материалов, взрывчатых и отравляющих веществ;</a:t>
            </a:r>
          </a:p>
          <a:p>
            <a:pPr marL="180975" indent="-180975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Ø"/>
              <a:tabLst>
                <a:tab pos="180975" algn="l"/>
              </a:tabLst>
              <a:defRPr/>
            </a:pPr>
            <a:r>
              <a:rPr lang="ru-RU" sz="1400" dirty="0">
                <a:solidFill>
                  <a:srgbClr val="000099"/>
                </a:solidFill>
                <a:cs typeface="Arial" pitchFamily="34" charset="0"/>
              </a:rPr>
              <a:t>нейтронная терапия;</a:t>
            </a:r>
          </a:p>
          <a:p>
            <a:pPr marL="180975" indent="-180975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Ø"/>
              <a:tabLst>
                <a:tab pos="180975" algn="l"/>
              </a:tabLst>
              <a:defRPr/>
            </a:pPr>
            <a:r>
              <a:rPr lang="ru-RU" sz="1400" dirty="0">
                <a:solidFill>
                  <a:srgbClr val="000099"/>
                </a:solidFill>
                <a:cs typeface="Arial" pitchFamily="34" charset="0"/>
              </a:rPr>
              <a:t>нейтронная радиография и томография;</a:t>
            </a:r>
          </a:p>
          <a:p>
            <a:pPr marL="180975" indent="-180975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Ø"/>
              <a:tabLst>
                <a:tab pos="180975" algn="l"/>
              </a:tabLst>
              <a:defRPr/>
            </a:pPr>
            <a:r>
              <a:rPr lang="ru-RU" sz="1400" dirty="0">
                <a:solidFill>
                  <a:srgbClr val="000099"/>
                </a:solidFill>
                <a:cs typeface="Arial" pitchFamily="34" charset="0"/>
              </a:rPr>
              <a:t>исследования по физике ядерных реакторов и критсборок;</a:t>
            </a:r>
          </a:p>
          <a:p>
            <a:pPr marL="180975" indent="-180975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Ø"/>
              <a:tabLst>
                <a:tab pos="180975" algn="l"/>
              </a:tabLst>
              <a:defRPr/>
            </a:pPr>
            <a:r>
              <a:rPr lang="ru-RU" sz="1400" dirty="0">
                <a:solidFill>
                  <a:srgbClr val="000099"/>
                </a:solidFill>
                <a:cs typeface="Arial" pitchFamily="34" charset="0"/>
              </a:rPr>
              <a:t>научные исследования, в том числе исследования планет Солнечной системы.</a:t>
            </a:r>
          </a:p>
          <a:p>
            <a:pPr>
              <a:defRPr/>
            </a:pPr>
            <a:endParaRPr lang="en-US" sz="1400" dirty="0">
              <a:solidFill>
                <a:srgbClr val="00009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CD1665-B8F1-4584-A6A5-B2EE3796BFD9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364548" name="Text Box 6"/>
          <p:cNvSpPr txBox="1">
            <a:spLocks noChangeArrowheads="1"/>
          </p:cNvSpPr>
          <p:nvPr/>
        </p:nvSpPr>
        <p:spPr bwMode="auto">
          <a:xfrm>
            <a:off x="228600" y="4684713"/>
            <a:ext cx="8610600" cy="954087"/>
          </a:xfrm>
          <a:prstGeom prst="rect">
            <a:avLst/>
          </a:prstGeom>
          <a:solidFill>
            <a:srgbClr val="99CCFF">
              <a:alpha val="50195"/>
            </a:srgbClr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/>
              <a:t>Нейтронные генераторы разработки ВНИИА имеют уникальные характеристики:</a:t>
            </a:r>
          </a:p>
          <a:p>
            <a:pPr>
              <a:buClr>
                <a:srgbClr val="025EA1"/>
              </a:buClr>
              <a:buFont typeface="Wingdings" pitchFamily="2" charset="2"/>
              <a:buChar char="Ø"/>
            </a:pPr>
            <a:r>
              <a:rPr lang="ru-RU" dirty="0"/>
              <a:t> нейтронный выход до 10</a:t>
            </a:r>
            <a:r>
              <a:rPr lang="ru-RU" baseline="30000" dirty="0"/>
              <a:t>11</a:t>
            </a:r>
            <a:r>
              <a:rPr lang="ru-RU" dirty="0"/>
              <a:t> </a:t>
            </a:r>
            <a:r>
              <a:rPr lang="ru-RU" dirty="0" err="1"/>
              <a:t>нейтр</a:t>
            </a:r>
            <a:r>
              <a:rPr lang="ru-RU"/>
              <a:t>./с;</a:t>
            </a:r>
          </a:p>
          <a:p>
            <a:pPr>
              <a:buClr>
                <a:srgbClr val="025EA1"/>
              </a:buClr>
              <a:buFont typeface="Wingdings" pitchFamily="2" charset="2"/>
              <a:buChar char="Ø"/>
            </a:pPr>
            <a:r>
              <a:rPr lang="ru-RU"/>
              <a:t> длительность импульсов излучения от 0,01 мкс до 10 мс;</a:t>
            </a:r>
          </a:p>
          <a:p>
            <a:pPr>
              <a:buClr>
                <a:srgbClr val="025EA1"/>
              </a:buClr>
              <a:buFont typeface="Wingdings" pitchFamily="2" charset="2"/>
              <a:buChar char="Ø"/>
            </a:pPr>
            <a:r>
              <a:rPr lang="ru-RU"/>
              <a:t> частоты повторения импульсов от одиночных до 10 кГц.</a:t>
            </a:r>
          </a:p>
        </p:txBody>
      </p:sp>
      <p:sp>
        <p:nvSpPr>
          <p:cNvPr id="364549" name="Text Box 5"/>
          <p:cNvSpPr txBox="1">
            <a:spLocks noChangeArrowheads="1"/>
          </p:cNvSpPr>
          <p:nvPr/>
        </p:nvSpPr>
        <p:spPr bwMode="auto">
          <a:xfrm>
            <a:off x="195263" y="5716588"/>
            <a:ext cx="8643937" cy="646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/>
              <a:t>Более чем 2500 нейтронных генераторов и аппаратурных комплексов нейтронного каротажа поставлены потребителям в России, США, Великобритании, Германии, Китае, Японии, Италии, Израиля, Индии, Республике Корее и в других странах.</a:t>
            </a:r>
          </a:p>
        </p:txBody>
      </p:sp>
      <p:pic>
        <p:nvPicPr>
          <p:cNvPr id="364550" name="Picture 9" descr="ING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1219200"/>
            <a:ext cx="230028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ru-RU" dirty="0" smtClean="0">
                <a:latin typeface="Calibri" panose="020F0502020204030204" pitchFamily="34" charset="0"/>
              </a:rPr>
              <a:t>Результаты испытаний АИНК-43П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0FE4B1-D023-4488-A2C5-828273196467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40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рямоугольник 32"/>
          <p:cNvSpPr/>
          <p:nvPr/>
        </p:nvSpPr>
        <p:spPr>
          <a:xfrm>
            <a:off x="0" y="1181100"/>
            <a:ext cx="4457700" cy="33813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dirty="0">
                <a:solidFill>
                  <a:srgbClr val="FFFFFF"/>
                </a:solidFill>
                <a:latin typeface="Arial"/>
              </a:rPr>
              <a:t>Площадь </a:t>
            </a:r>
            <a:r>
              <a:rPr lang="ru-RU" sz="1600" dirty="0" smtClean="0">
                <a:solidFill>
                  <a:srgbClr val="FFFFFF"/>
                </a:solidFill>
                <a:latin typeface="Arial"/>
              </a:rPr>
              <a:t>Асюльская</a:t>
            </a:r>
            <a:endParaRPr lang="ru-RU" sz="16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4457700" y="1181100"/>
            <a:ext cx="76200" cy="52197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lIns="97718" tIns="48860" rIns="97718" bIns="48860" anchor="ctr"/>
          <a:lstStyle/>
          <a:p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0" y="1595765"/>
            <a:ext cx="4572000" cy="518603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anose="020F0502020204030204" pitchFamily="34" charset="0"/>
              </a:rPr>
              <a:t>C</a:t>
            </a:r>
            <a:r>
              <a:rPr lang="ru-RU" dirty="0" smtClean="0">
                <a:latin typeface="Calibri" panose="020F0502020204030204" pitchFamily="34" charset="0"/>
              </a:rPr>
              <a:t>равнение коэффициентов  пористости и нефтенасыщенности  определенных комплексом ГИС в открытом стволе и при исследовании с </a:t>
            </a:r>
            <a:br>
              <a:rPr lang="ru-RU" dirty="0" smtClean="0">
                <a:latin typeface="Calibri" panose="020F0502020204030204" pitchFamily="34" charset="0"/>
              </a:rPr>
            </a:br>
            <a:r>
              <a:rPr lang="ru-RU" dirty="0" smtClean="0">
                <a:latin typeface="Calibri" panose="020F0502020204030204" pitchFamily="34" charset="0"/>
              </a:rPr>
              <a:t>АИНК-43П в колонне</a:t>
            </a:r>
          </a:p>
          <a:p>
            <a:pPr>
              <a:spcBef>
                <a:spcPts val="600"/>
              </a:spcBef>
              <a:defRPr/>
            </a:pPr>
            <a:r>
              <a:rPr lang="ru-RU" sz="1600" u="sng" dirty="0" smtClean="0">
                <a:latin typeface="Calibri" panose="020F0502020204030204" pitchFamily="34" charset="0"/>
              </a:rPr>
              <a:t>Условия измерения</a:t>
            </a:r>
            <a:r>
              <a:rPr lang="ru-RU" sz="1600" dirty="0" smtClean="0">
                <a:latin typeface="Calibri" panose="020F0502020204030204" pitchFamily="34" charset="0"/>
              </a:rPr>
              <a:t>:</a:t>
            </a:r>
          </a:p>
          <a:p>
            <a:pPr>
              <a:defRPr/>
            </a:pPr>
            <a:r>
              <a:rPr lang="ru-RU" dirty="0" smtClean="0">
                <a:latin typeface="Calibri" panose="020F0502020204030204" pitchFamily="34" charset="0"/>
              </a:rPr>
              <a:t>диаметр скважины </a:t>
            </a:r>
            <a:r>
              <a:rPr lang="ru-RU" dirty="0" smtClean="0">
                <a:solidFill>
                  <a:srgbClr val="FF0000"/>
                </a:solidFill>
                <a:latin typeface="Calibri" panose="020F0502020204030204" pitchFamily="34" charset="0"/>
              </a:rPr>
              <a:t>245 мм</a:t>
            </a:r>
            <a:r>
              <a:rPr lang="ru-RU" dirty="0" smtClean="0">
                <a:latin typeface="Calibri" panose="020F0502020204030204" pitchFamily="34" charset="0"/>
              </a:rPr>
              <a:t>, колонна  </a:t>
            </a:r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</a:rPr>
              <a:t>ø</a:t>
            </a:r>
            <a:r>
              <a:rPr lang="ru-RU" dirty="0" smtClean="0">
                <a:solidFill>
                  <a:srgbClr val="FF0000"/>
                </a:solidFill>
                <a:latin typeface="Calibri" panose="020F0502020204030204" pitchFamily="34" charset="0"/>
              </a:rPr>
              <a:t> 168 мм</a:t>
            </a:r>
          </a:p>
          <a:p>
            <a:pPr>
              <a:spcBef>
                <a:spcPts val="600"/>
              </a:spcBef>
              <a:defRPr/>
            </a:pPr>
            <a:r>
              <a:rPr lang="ru-RU" sz="1600" u="sng" dirty="0" smtClean="0">
                <a:latin typeface="Calibri" panose="020F0502020204030204" pitchFamily="34" charset="0"/>
              </a:rPr>
              <a:t>Характеристика исследуемых пластов:</a:t>
            </a:r>
            <a:r>
              <a:rPr lang="ru-RU" sz="1600" dirty="0" smtClean="0">
                <a:latin typeface="Calibri" panose="020F0502020204030204" pitchFamily="34" charset="0"/>
              </a:rPr>
              <a:t> </a:t>
            </a:r>
            <a:endParaRPr lang="en-US" sz="1600" dirty="0" smtClean="0">
              <a:latin typeface="Calibri" panose="020F0502020204030204" pitchFamily="34" charset="0"/>
            </a:endParaRPr>
          </a:p>
          <a:p>
            <a:pPr>
              <a:defRPr/>
            </a:pPr>
            <a:r>
              <a:rPr lang="ru-RU" dirty="0" smtClean="0">
                <a:latin typeface="Calibri" panose="020F0502020204030204" pitchFamily="34" charset="0"/>
              </a:rPr>
              <a:t>Интервалы измерений включают в себя пласты, представленные известняками, доломитами и глинистыми отложениями</a:t>
            </a:r>
          </a:p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ru-RU" sz="1600" u="sng" dirty="0" smtClean="0">
                <a:latin typeface="Calibri" panose="020F0502020204030204" pitchFamily="34" charset="0"/>
              </a:rPr>
              <a:t>Заключение:</a:t>
            </a:r>
          </a:p>
          <a:p>
            <a:pPr>
              <a:buClr>
                <a:srgbClr val="4596D1"/>
              </a:buClr>
              <a:buFont typeface="Arial" pitchFamily="34" charset="0"/>
              <a:buChar char="•"/>
              <a:defRPr/>
            </a:pPr>
            <a:r>
              <a:rPr lang="en-US" dirty="0" smtClean="0">
                <a:latin typeface="Calibri" panose="020F0502020204030204" pitchFamily="34" charset="0"/>
              </a:rPr>
              <a:t>  </a:t>
            </a:r>
            <a:r>
              <a:rPr lang="ru-RU" dirty="0" smtClean="0">
                <a:latin typeface="Calibri" panose="020F0502020204030204" pitchFamily="34" charset="0"/>
              </a:rPr>
              <a:t>пористость породы по данным АИНК-43П в колонне совпадает с пористостью по открытому стволу скважины,</a:t>
            </a:r>
          </a:p>
          <a:p>
            <a:pPr>
              <a:buClr>
                <a:srgbClr val="4596D1"/>
              </a:buClr>
              <a:buFont typeface="Arial" pitchFamily="34" charset="0"/>
              <a:buChar char="•"/>
              <a:defRPr/>
            </a:pPr>
            <a:r>
              <a:rPr lang="en-US" dirty="0" smtClean="0">
                <a:latin typeface="Calibri" panose="020F0502020204030204" pitchFamily="34" charset="0"/>
              </a:rPr>
              <a:t>  </a:t>
            </a:r>
            <a:r>
              <a:rPr lang="ru-RU" dirty="0" smtClean="0">
                <a:latin typeface="Calibri" panose="020F0502020204030204" pitchFamily="34" charset="0"/>
              </a:rPr>
              <a:t>текущая насыщенность коллекторов по АИНК-43П в неразрабатываемых пластах совпадает с начальной нефтенасыщенностью</a:t>
            </a:r>
            <a:r>
              <a:rPr lang="en-US" dirty="0" smtClean="0">
                <a:latin typeface="Calibri" panose="020F0502020204030204" pitchFamily="34" charset="0"/>
              </a:rPr>
              <a:t>,</a:t>
            </a:r>
          </a:p>
          <a:p>
            <a:pPr>
              <a:buClr>
                <a:srgbClr val="4596D1"/>
              </a:buClr>
              <a:buFont typeface="Arial" pitchFamily="34" charset="0"/>
              <a:buChar char="•"/>
              <a:defRPr/>
            </a:pPr>
            <a:r>
              <a:rPr lang="en-US" dirty="0" smtClean="0">
                <a:latin typeface="Calibri" panose="020F0502020204030204" pitchFamily="34" charset="0"/>
              </a:rPr>
              <a:t>  </a:t>
            </a:r>
            <a:r>
              <a:rPr lang="ru-RU" dirty="0" smtClean="0">
                <a:latin typeface="Calibri" panose="020F0502020204030204" pitchFamily="34" charset="0"/>
              </a:rPr>
              <a:t>в разрабатываемых пластах различие начальной и текущей нефтенасыщенности связаны с обводнением пластов в результате их эксплуатации</a:t>
            </a:r>
          </a:p>
          <a:p>
            <a:pPr>
              <a:defRPr/>
            </a:pPr>
            <a:endParaRPr lang="en-US" baseline="30000" dirty="0" smtClean="0">
              <a:solidFill>
                <a:srgbClr val="FF0000"/>
              </a:solidFill>
            </a:endParaRPr>
          </a:p>
          <a:p>
            <a:pPr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1176338"/>
            <a:ext cx="4648200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2524641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413" y="86414"/>
            <a:ext cx="8437562" cy="90328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ru-RU" dirty="0" smtClean="0">
                <a:latin typeface="Calibri" panose="020F0502020204030204" pitchFamily="34" charset="0"/>
              </a:rPr>
              <a:t>Результаты испытаний АИНК-43П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0FE4B1-D023-4488-A2C5-828273196467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41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рямоугольник 32"/>
          <p:cNvSpPr/>
          <p:nvPr/>
        </p:nvSpPr>
        <p:spPr>
          <a:xfrm>
            <a:off x="0" y="1181100"/>
            <a:ext cx="4457700" cy="33813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dirty="0" smtClean="0">
                <a:solidFill>
                  <a:srgbClr val="FFFFFF"/>
                </a:solidFill>
              </a:rPr>
              <a:t>Площадь Софринско-Дзержинская</a:t>
            </a:r>
            <a:endParaRPr lang="ru-RU" sz="1600" dirty="0">
              <a:solidFill>
                <a:srgbClr val="FFFFFF"/>
              </a:solidFill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4457700" y="1181100"/>
            <a:ext cx="76200" cy="52197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lIns="97718" tIns="48860" rIns="97718" bIns="48860" anchor="ctr"/>
          <a:lstStyle/>
          <a:p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0" y="1595765"/>
            <a:ext cx="4572000" cy="470898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dirty="0" smtClean="0">
                <a:latin typeface="Calibri" panose="020F0502020204030204" pitchFamily="34" charset="0"/>
              </a:rPr>
              <a:t>Определение  пористости и нефтенасыщенности горных пород по данным каротажа с АИНК-43П</a:t>
            </a:r>
            <a:r>
              <a:rPr lang="en-US" dirty="0" smtClean="0">
                <a:latin typeface="Calibri" panose="020F0502020204030204" pitchFamily="34" charset="0"/>
              </a:rPr>
              <a:t>;</a:t>
            </a:r>
            <a:endParaRPr lang="ru-RU" dirty="0" smtClean="0">
              <a:latin typeface="Calibri" panose="020F0502020204030204" pitchFamily="34" charset="0"/>
            </a:endParaRPr>
          </a:p>
          <a:p>
            <a:pPr>
              <a:defRPr/>
            </a:pPr>
            <a:endParaRPr lang="ru-RU" dirty="0" smtClean="0">
              <a:latin typeface="Calibri" panose="020F0502020204030204" pitchFamily="34" charset="0"/>
            </a:endParaRPr>
          </a:p>
          <a:p>
            <a:pPr>
              <a:defRPr/>
            </a:pPr>
            <a:r>
              <a:rPr lang="ru-RU" sz="1600" u="sng" dirty="0" smtClean="0">
                <a:latin typeface="Calibri" panose="020F0502020204030204" pitchFamily="34" charset="0"/>
              </a:rPr>
              <a:t>Условия измерения</a:t>
            </a:r>
            <a:r>
              <a:rPr lang="ru-RU" sz="1600" dirty="0" smtClean="0">
                <a:latin typeface="Calibri" panose="020F0502020204030204" pitchFamily="34" charset="0"/>
              </a:rPr>
              <a:t>:</a:t>
            </a:r>
          </a:p>
          <a:p>
            <a:pPr>
              <a:defRPr/>
            </a:pPr>
            <a:r>
              <a:rPr lang="ru-RU" dirty="0" smtClean="0">
                <a:latin typeface="Calibri" panose="020F0502020204030204" pitchFamily="34" charset="0"/>
              </a:rPr>
              <a:t>диаметр скважины </a:t>
            </a:r>
            <a:r>
              <a:rPr lang="ru-RU" dirty="0" smtClean="0">
                <a:solidFill>
                  <a:srgbClr val="FF0000"/>
                </a:solidFill>
                <a:latin typeface="Calibri" panose="020F0502020204030204" pitchFamily="34" charset="0"/>
              </a:rPr>
              <a:t>245 мм</a:t>
            </a:r>
            <a:r>
              <a:rPr lang="ru-RU" dirty="0" smtClean="0">
                <a:latin typeface="Calibri" panose="020F0502020204030204" pitchFamily="34" charset="0"/>
              </a:rPr>
              <a:t>; колонна  </a:t>
            </a:r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</a:rPr>
              <a:t>ø</a:t>
            </a:r>
            <a:r>
              <a:rPr lang="ru-RU" dirty="0" smtClean="0">
                <a:solidFill>
                  <a:srgbClr val="FF0000"/>
                </a:solidFill>
                <a:latin typeface="Calibri" panose="020F0502020204030204" pitchFamily="34" charset="0"/>
              </a:rPr>
              <a:t> 168 мм</a:t>
            </a:r>
            <a:r>
              <a:rPr lang="en-US" dirty="0" smtClean="0">
                <a:latin typeface="Calibri" panose="020F0502020204030204" pitchFamily="34" charset="0"/>
              </a:rPr>
              <a:t>;</a:t>
            </a:r>
          </a:p>
          <a:p>
            <a:pPr>
              <a:defRPr/>
            </a:pPr>
            <a:endParaRPr lang="ru-RU" dirty="0" smtClean="0">
              <a:solidFill>
                <a:srgbClr val="0052A4"/>
              </a:solidFill>
              <a:latin typeface="Calibri" panose="020F0502020204030204" pitchFamily="34" charset="0"/>
            </a:endParaRPr>
          </a:p>
          <a:p>
            <a:pPr>
              <a:defRPr/>
            </a:pPr>
            <a:r>
              <a:rPr lang="ru-RU" sz="1600" u="sng" dirty="0" smtClean="0">
                <a:latin typeface="Calibri" panose="020F0502020204030204" pitchFamily="34" charset="0"/>
              </a:rPr>
              <a:t>Характеристика исследуемых пластов:</a:t>
            </a:r>
            <a:r>
              <a:rPr lang="ru-RU" sz="1600" dirty="0" smtClean="0">
                <a:latin typeface="Calibri" panose="020F0502020204030204" pitchFamily="34" charset="0"/>
              </a:rPr>
              <a:t> </a:t>
            </a:r>
            <a:endParaRPr lang="en-US" sz="1600" dirty="0" smtClean="0">
              <a:latin typeface="Calibri" panose="020F0502020204030204" pitchFamily="34" charset="0"/>
            </a:endParaRPr>
          </a:p>
          <a:p>
            <a:pPr>
              <a:defRPr/>
            </a:pPr>
            <a:r>
              <a:rPr lang="ru-RU" dirty="0" smtClean="0">
                <a:latin typeface="Calibri" panose="020F0502020204030204" pitchFamily="34" charset="0"/>
              </a:rPr>
              <a:t>Интервалы исследований включают в себя пласты, представленные известняками и глинистыми отложениями.</a:t>
            </a:r>
          </a:p>
          <a:p>
            <a:pPr>
              <a:defRPr/>
            </a:pPr>
            <a:endParaRPr lang="ru-RU" dirty="0" smtClean="0">
              <a:latin typeface="Calibri" panose="020F0502020204030204" pitchFamily="34" charset="0"/>
            </a:endParaRPr>
          </a:p>
          <a:p>
            <a:pPr>
              <a:defRPr/>
            </a:pPr>
            <a:r>
              <a:rPr lang="ru-RU" sz="1600" u="sng" dirty="0" smtClean="0">
                <a:latin typeface="Calibri" panose="020F0502020204030204" pitchFamily="34" charset="0"/>
              </a:rPr>
              <a:t>Заключение:</a:t>
            </a:r>
          </a:p>
          <a:p>
            <a:pPr>
              <a:defRPr/>
            </a:pPr>
            <a:r>
              <a:rPr lang="ru-RU" dirty="0" smtClean="0">
                <a:latin typeface="Calibri" panose="020F0502020204030204" pitchFamily="34" charset="0"/>
              </a:rPr>
              <a:t>С  АИНК-43П определен коэффициент текущей нефтенасыщенности горных пород. Сравнение с начальной нефтенасыщенностью по данным ГИС открытого ствола позволяет определить характеристики выработки пластов. </a:t>
            </a:r>
          </a:p>
          <a:p>
            <a:pPr>
              <a:defRPr/>
            </a:pPr>
            <a:endParaRPr lang="ru-RU" dirty="0" smtClean="0">
              <a:latin typeface="Calibri" panose="020F0502020204030204" pitchFamily="34" charset="0"/>
            </a:endParaRPr>
          </a:p>
          <a:p>
            <a:pPr>
              <a:defRPr/>
            </a:pPr>
            <a:r>
              <a:rPr lang="ru-RU" u="sng" dirty="0" smtClean="0">
                <a:latin typeface="Calibri" panose="020F0502020204030204" pitchFamily="34" charset="0"/>
              </a:rPr>
              <a:t>Вывод</a:t>
            </a:r>
            <a:r>
              <a:rPr lang="ru-RU" dirty="0" smtClean="0">
                <a:latin typeface="Calibri" panose="020F0502020204030204" pitchFamily="34" charset="0"/>
              </a:rPr>
              <a:t>:</a:t>
            </a:r>
          </a:p>
          <a:p>
            <a:pPr>
              <a:defRPr/>
            </a:pPr>
            <a:r>
              <a:rPr lang="ru-RU" dirty="0" smtClean="0">
                <a:latin typeface="Calibri" panose="020F0502020204030204" pitchFamily="34" charset="0"/>
              </a:rPr>
              <a:t>Пористость по НГК в открытом стволе и по ИННК совпадают</a:t>
            </a:r>
            <a:endParaRPr lang="en-US" dirty="0" smtClean="0">
              <a:latin typeface="Calibri" panose="020F0502020204030204" pitchFamily="34" charset="0"/>
            </a:endParaRPr>
          </a:p>
        </p:txBody>
      </p:sp>
      <p:pic>
        <p:nvPicPr>
          <p:cNvPr id="12" name="Рисунок 10" descr="380-С.Дзержинская_ПЛАНШЕТ2_правленный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33900" y="1181100"/>
            <a:ext cx="4614573" cy="5219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2985694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413" y="86414"/>
            <a:ext cx="8437562" cy="90328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ru-RU" dirty="0" smtClean="0">
                <a:latin typeface="Calibri" panose="020F0502020204030204" pitchFamily="34" charset="0"/>
              </a:rPr>
              <a:t>Результаты испытаний АИНК-43П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0FE4B1-D023-4488-A2C5-828273196467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42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рямоугольник 32"/>
          <p:cNvSpPr/>
          <p:nvPr/>
        </p:nvSpPr>
        <p:spPr>
          <a:xfrm>
            <a:off x="0" y="1181100"/>
            <a:ext cx="4183811" cy="33813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dirty="0" smtClean="0">
                <a:solidFill>
                  <a:srgbClr val="FFFFFF"/>
                </a:solidFill>
              </a:rPr>
              <a:t>Площадь Кудиновская</a:t>
            </a:r>
            <a:endParaRPr lang="ru-RU" sz="1600" dirty="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" y="1702117"/>
            <a:ext cx="4183810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ru-RU" dirty="0" smtClean="0">
                <a:latin typeface="Calibri" panose="020F0502020204030204" pitchFamily="34" charset="0"/>
              </a:rPr>
              <a:t>Выявление обводнения пластов разрабатываемого объекта </a:t>
            </a:r>
            <a:endParaRPr lang="en-US" dirty="0" smtClean="0">
              <a:latin typeface="Calibri" panose="020F0502020204030204" pitchFamily="34" charset="0"/>
            </a:endParaRPr>
          </a:p>
          <a:p>
            <a:pPr>
              <a:spcBef>
                <a:spcPts val="600"/>
              </a:spcBef>
              <a:defRPr/>
            </a:pPr>
            <a:r>
              <a:rPr lang="ru-RU" sz="1600" u="sng" dirty="0" smtClean="0">
                <a:latin typeface="Calibri" panose="020F0502020204030204" pitchFamily="34" charset="0"/>
              </a:rPr>
              <a:t>Условия измерения</a:t>
            </a:r>
            <a:r>
              <a:rPr lang="ru-RU" sz="1600" dirty="0" smtClean="0">
                <a:latin typeface="Calibri" panose="020F0502020204030204" pitchFamily="34" charset="0"/>
              </a:rPr>
              <a:t>:</a:t>
            </a:r>
            <a:r>
              <a:rPr lang="en-US" sz="1600" dirty="0" smtClean="0">
                <a:latin typeface="Calibri" panose="020F0502020204030204" pitchFamily="34" charset="0"/>
              </a:rPr>
              <a:t/>
            </a:r>
            <a:br>
              <a:rPr lang="en-US" sz="1600" dirty="0" smtClean="0">
                <a:latin typeface="Calibri" panose="020F0502020204030204" pitchFamily="34" charset="0"/>
              </a:rPr>
            </a:br>
            <a:r>
              <a:rPr lang="ru-RU" dirty="0" smtClean="0">
                <a:latin typeface="Calibri" panose="020F0502020204030204" pitchFamily="34" charset="0"/>
              </a:rPr>
              <a:t>диаметр скважины </a:t>
            </a:r>
            <a:r>
              <a:rPr lang="ru-RU" dirty="0" smtClean="0">
                <a:solidFill>
                  <a:srgbClr val="FF0000"/>
                </a:solidFill>
                <a:latin typeface="Calibri" panose="020F0502020204030204" pitchFamily="34" charset="0"/>
              </a:rPr>
              <a:t>245 мм</a:t>
            </a:r>
            <a:r>
              <a:rPr lang="ru-RU" dirty="0" smtClean="0">
                <a:latin typeface="Calibri" panose="020F0502020204030204" pitchFamily="34" charset="0"/>
              </a:rPr>
              <a:t>, колонна  </a:t>
            </a:r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</a:rPr>
              <a:t>ø</a:t>
            </a:r>
            <a:r>
              <a:rPr lang="ru-RU" dirty="0" smtClean="0">
                <a:solidFill>
                  <a:srgbClr val="FF0000"/>
                </a:solidFill>
                <a:latin typeface="Calibri" panose="020F0502020204030204" pitchFamily="34" charset="0"/>
              </a:rPr>
              <a:t> 168 мм</a:t>
            </a:r>
            <a:r>
              <a:rPr lang="ru-RU" dirty="0" smtClean="0">
                <a:latin typeface="Calibri" panose="020F0502020204030204" pitchFamily="34" charset="0"/>
              </a:rPr>
              <a:t>.</a:t>
            </a:r>
          </a:p>
          <a:p>
            <a:pPr>
              <a:spcBef>
                <a:spcPts val="600"/>
              </a:spcBef>
              <a:defRPr/>
            </a:pPr>
            <a:endParaRPr lang="en-US" dirty="0" smtClean="0">
              <a:latin typeface="Calibri" panose="020F0502020204030204" pitchFamily="34" charset="0"/>
            </a:endParaRPr>
          </a:p>
          <a:p>
            <a:pPr>
              <a:spcBef>
                <a:spcPts val="600"/>
              </a:spcBef>
              <a:defRPr/>
            </a:pPr>
            <a:r>
              <a:rPr lang="ru-RU" sz="1600" u="sng" dirty="0" smtClean="0">
                <a:latin typeface="Calibri" panose="020F0502020204030204" pitchFamily="34" charset="0"/>
              </a:rPr>
              <a:t>Характеристика исследуемых пластов:</a:t>
            </a:r>
            <a:r>
              <a:rPr lang="ru-RU" sz="1600" dirty="0" smtClean="0">
                <a:latin typeface="Calibri" panose="020F0502020204030204" pitchFamily="34" charset="0"/>
              </a:rPr>
              <a:t> </a:t>
            </a:r>
          </a:p>
          <a:p>
            <a:pPr>
              <a:spcBef>
                <a:spcPts val="600"/>
              </a:spcBef>
              <a:defRPr/>
            </a:pPr>
            <a:r>
              <a:rPr lang="ru-RU" dirty="0" smtClean="0">
                <a:latin typeface="Calibri" panose="020F0502020204030204" pitchFamily="34" charset="0"/>
              </a:rPr>
              <a:t>Интервалы исследований включают в себя четыре терригенных пласта, находящихся в разработке. По каротажу открытого ствола все пласты содержали нефть.  </a:t>
            </a:r>
          </a:p>
          <a:p>
            <a:pPr>
              <a:spcBef>
                <a:spcPts val="600"/>
              </a:spcBef>
              <a:defRPr/>
            </a:pPr>
            <a:endParaRPr lang="ru-RU" dirty="0" smtClean="0">
              <a:latin typeface="Calibri" panose="020F0502020204030204" pitchFamily="34" charset="0"/>
            </a:endParaRPr>
          </a:p>
          <a:p>
            <a:pPr>
              <a:spcBef>
                <a:spcPts val="600"/>
              </a:spcBef>
              <a:defRPr/>
            </a:pPr>
            <a:r>
              <a:rPr lang="ru-RU" sz="1600" u="sng" dirty="0" smtClean="0">
                <a:latin typeface="Calibri" panose="020F0502020204030204" pitchFamily="34" charset="0"/>
              </a:rPr>
              <a:t>Заключение:</a:t>
            </a:r>
          </a:p>
          <a:p>
            <a:pPr>
              <a:defRPr/>
            </a:pPr>
            <a:r>
              <a:rPr lang="ru-RU" dirty="0" smtClean="0">
                <a:latin typeface="Calibri" panose="020F0502020204030204" pitchFamily="34" charset="0"/>
              </a:rPr>
              <a:t>По результатам ИННК два верхних пласта полностью обводнены, различие по ТАУ нефтеносных и водоносных пластов – </a:t>
            </a:r>
            <a:r>
              <a:rPr lang="ru-RU" dirty="0" smtClean="0">
                <a:solidFill>
                  <a:srgbClr val="FF0000"/>
                </a:solidFill>
                <a:latin typeface="Calibri" panose="020F0502020204030204" pitchFamily="34" charset="0"/>
              </a:rPr>
              <a:t>более 20 %.</a:t>
            </a:r>
          </a:p>
          <a:p>
            <a:pPr>
              <a:defRPr/>
            </a:pPr>
            <a:r>
              <a:rPr lang="ru-RU" dirty="0" smtClean="0">
                <a:latin typeface="Calibri" panose="020F0502020204030204" pitchFamily="34" charset="0"/>
              </a:rPr>
              <a:t>(170 мкс в водонефтенасыщенном пласте </a:t>
            </a:r>
          </a:p>
          <a:p>
            <a:pPr>
              <a:defRPr/>
            </a:pPr>
            <a:r>
              <a:rPr lang="ru-RU" dirty="0" smtClean="0">
                <a:latin typeface="Calibri" panose="020F0502020204030204" pitchFamily="34" charset="0"/>
              </a:rPr>
              <a:t>на фоне 220 мкс в </a:t>
            </a:r>
            <a:r>
              <a:rPr lang="ru-RU" dirty="0" err="1" smtClean="0">
                <a:latin typeface="Calibri" panose="020F0502020204030204" pitchFamily="34" charset="0"/>
              </a:rPr>
              <a:t>нефтеводонасыщенном</a:t>
            </a:r>
            <a:r>
              <a:rPr lang="ru-RU" dirty="0" smtClean="0">
                <a:latin typeface="Calibri" panose="020F0502020204030204" pitchFamily="34" charset="0"/>
              </a:rPr>
              <a:t>)</a:t>
            </a:r>
          </a:p>
        </p:txBody>
      </p:sp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50431" y="1200151"/>
            <a:ext cx="4769743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7417388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>
              <a:defRPr/>
            </a:pPr>
            <a:r>
              <a:rPr lang="ru-RU" dirty="0">
                <a:latin typeface="Calibri" panose="020F0502020204030204" pitchFamily="34" charset="0"/>
              </a:rPr>
              <a:t>Опытно-промышленные испытания</a:t>
            </a:r>
            <a:r>
              <a:rPr lang="en-US" dirty="0"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cs typeface="Arial" pitchFamily="34" charset="0"/>
              </a:rPr>
              <a:t/>
            </a:r>
            <a:br>
              <a:rPr lang="ru-RU" dirty="0" smtClean="0">
                <a:latin typeface="Calibri" panose="020F0502020204030204" pitchFamily="34" charset="0"/>
                <a:cs typeface="Arial" pitchFamily="34" charset="0"/>
              </a:rPr>
            </a:br>
            <a:r>
              <a:rPr lang="ru-RU" dirty="0" smtClean="0">
                <a:latin typeface="Calibri" panose="020F0502020204030204" pitchFamily="34" charset="0"/>
                <a:cs typeface="Arial" pitchFamily="34" charset="0"/>
              </a:rPr>
              <a:t>АИНК-43П</a:t>
            </a:r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913598-15F4-4F8A-8219-830929F4DD41}" type="slidenum">
              <a:rPr lang="ru-RU" smtClean="0"/>
              <a:pPr>
                <a:defRPr/>
              </a:pPr>
              <a:t>43</a:t>
            </a:fld>
            <a:endParaRPr lang="ru-RU"/>
          </a:p>
        </p:txBody>
      </p:sp>
      <p:sp>
        <p:nvSpPr>
          <p:cNvPr id="386051" name="TextBox 6"/>
          <p:cNvSpPr txBox="1">
            <a:spLocks noChangeArrowheads="1"/>
          </p:cNvSpPr>
          <p:nvPr/>
        </p:nvSpPr>
        <p:spPr bwMode="auto">
          <a:xfrm>
            <a:off x="2895600" y="3194050"/>
            <a:ext cx="6108700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600" i="1" dirty="0">
                <a:solidFill>
                  <a:srgbClr val="003986"/>
                </a:solidFill>
                <a:latin typeface="Calibri" pitchFamily="34" charset="0"/>
              </a:rPr>
              <a:t>Повышает:</a:t>
            </a:r>
          </a:p>
          <a:p>
            <a:pPr algn="r">
              <a:buFont typeface="Wingdings" pitchFamily="2" charset="2"/>
              <a:buChar char="Ø"/>
            </a:pPr>
            <a:r>
              <a:rPr lang="ru-RU" sz="1600" b="0" i="1" dirty="0">
                <a:solidFill>
                  <a:srgbClr val="003986"/>
                </a:solidFill>
                <a:latin typeface="Calibri" pitchFamily="34" charset="0"/>
              </a:rPr>
              <a:t>  уровень радиационной безопасности;</a:t>
            </a:r>
          </a:p>
          <a:p>
            <a:pPr algn="r">
              <a:buFont typeface="Wingdings" pitchFamily="2" charset="2"/>
              <a:buChar char="Ø"/>
            </a:pPr>
            <a:r>
              <a:rPr lang="ru-RU" sz="1600" b="0" i="1" dirty="0">
                <a:solidFill>
                  <a:srgbClr val="003986"/>
                </a:solidFill>
                <a:latin typeface="Calibri" pitchFamily="34" charset="0"/>
              </a:rPr>
              <a:t>  Достоверность оценки пористости и нефтенасыщенности</a:t>
            </a:r>
          </a:p>
          <a:p>
            <a:pPr algn="r"/>
            <a:endParaRPr lang="ru-RU" i="1" dirty="0">
              <a:solidFill>
                <a:srgbClr val="003986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71788" y="1257300"/>
            <a:ext cx="4529137" cy="12620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ru-RU" sz="1600" dirty="0">
                <a:latin typeface="Calibri" panose="020F0502020204030204" pitchFamily="34" charset="0"/>
              </a:rPr>
              <a:t>Комплекс </a:t>
            </a:r>
            <a:r>
              <a:rPr lang="ru-RU" sz="1600" dirty="0" smtClean="0">
                <a:latin typeface="Calibri" panose="020F0502020204030204" pitchFamily="34" charset="0"/>
              </a:rPr>
              <a:t>АИНК-43П </a:t>
            </a:r>
            <a:r>
              <a:rPr lang="ru-RU" sz="1600" dirty="0">
                <a:latin typeface="Calibri" panose="020F0502020204030204" pitchFamily="34" charset="0"/>
              </a:rPr>
              <a:t>позволяет определять: </a:t>
            </a:r>
            <a:r>
              <a:rPr lang="ru-RU" b="0" dirty="0">
                <a:latin typeface="Calibri" panose="020F0502020204030204" pitchFamily="34" charset="0"/>
              </a:rPr>
              <a:t>(обсаженный ствол)</a:t>
            </a:r>
          </a:p>
          <a:p>
            <a:pPr algn="just">
              <a:defRPr/>
            </a:pPr>
            <a:endParaRPr lang="ru-RU" dirty="0">
              <a:latin typeface="Calibri" panose="020F0502020204030204" pitchFamily="34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ru-RU" b="0" i="1" dirty="0">
                <a:latin typeface="Calibri" panose="020F0502020204030204" pitchFamily="34" charset="0"/>
              </a:rPr>
              <a:t> </a:t>
            </a:r>
            <a:r>
              <a:rPr lang="ru-RU" sz="1600" b="0" i="1" dirty="0">
                <a:latin typeface="Calibri" panose="020F0502020204030204" pitchFamily="34" charset="0"/>
              </a:rPr>
              <a:t>Нейтронная пористость горных пород;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1600" b="0" i="1" dirty="0">
                <a:latin typeface="Calibri" panose="020F0502020204030204" pitchFamily="34" charset="0"/>
              </a:rPr>
              <a:t> текущую </a:t>
            </a:r>
            <a:r>
              <a:rPr lang="ru-RU" sz="1600" b="0" i="1" dirty="0" err="1">
                <a:latin typeface="Calibri" panose="020F0502020204030204" pitchFamily="34" charset="0"/>
              </a:rPr>
              <a:t>нефтенасыщенность</a:t>
            </a:r>
            <a:r>
              <a:rPr lang="ru-RU" sz="1600" b="0" i="1" dirty="0">
                <a:latin typeface="Calibri" panose="020F0502020204030204" pitchFamily="34" charset="0"/>
              </a:rPr>
              <a:t>;</a:t>
            </a:r>
          </a:p>
        </p:txBody>
      </p:sp>
      <p:sp>
        <p:nvSpPr>
          <p:cNvPr id="10" name="Стрелка углом 9"/>
          <p:cNvSpPr/>
          <p:nvPr/>
        </p:nvSpPr>
        <p:spPr bwMode="auto">
          <a:xfrm rot="5400000">
            <a:off x="7522369" y="1797844"/>
            <a:ext cx="1214437" cy="1247775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ru-RU" sz="1800">
              <a:solidFill>
                <a:srgbClr val="414142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163" y="1265238"/>
            <a:ext cx="2519362" cy="35623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284163" y="4970463"/>
            <a:ext cx="8648700" cy="830997"/>
          </a:xfrm>
          <a:prstGeom prst="rect">
            <a:avLst/>
          </a:prstGeom>
          <a:solidFill>
            <a:srgbClr val="D0E2F0"/>
          </a:solidFill>
          <a:ln w="28575">
            <a:solidFill>
              <a:srgbClr val="003986"/>
            </a:solidFill>
          </a:ln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dirty="0">
                <a:latin typeface="Calibri" panose="020F0502020204030204" pitchFamily="34" charset="0"/>
              </a:rPr>
              <a:t>Для повышения  радиационной безопасности и повышения информационных возможностей импульсного нейтронного каротажа рекомендуется замена аппаратуры радиоактивного каротажа с изотопным источником  на аппаратуру </a:t>
            </a:r>
            <a:r>
              <a:rPr lang="ru-RU" sz="1600" dirty="0" smtClean="0">
                <a:latin typeface="Calibri" panose="020F0502020204030204" pitchFamily="34" charset="0"/>
              </a:rPr>
              <a:t>АИНК-43П.</a:t>
            </a:r>
            <a:endParaRPr lang="ru-RU" sz="16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Box 21"/>
          <p:cNvSpPr txBox="1">
            <a:spLocks noChangeArrowheads="1"/>
          </p:cNvSpPr>
          <p:nvPr/>
        </p:nvSpPr>
        <p:spPr bwMode="auto">
          <a:xfrm>
            <a:off x="179388" y="0"/>
            <a:ext cx="87852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eaLnBrk="0" fontAlgn="b" hangingPunct="0">
              <a:defRPr/>
            </a:pPr>
            <a:r>
              <a:rPr lang="ru-RU" sz="2400" dirty="0">
                <a:solidFill>
                  <a:schemeClr val="bg1"/>
                </a:solidFill>
                <a:latin typeface="Calibri" pitchFamily="34" charset="0"/>
              </a:rPr>
              <a:t>Аппаратурно-методический комплекс импульсного нейтронного каротажа нефтегазовых скважин </a:t>
            </a:r>
            <a:endParaRPr lang="en-US" sz="2400" dirty="0">
              <a:solidFill>
                <a:schemeClr val="bg1"/>
              </a:solidFill>
              <a:latin typeface="Calibri" pitchFamily="34" charset="0"/>
            </a:endParaRPr>
          </a:p>
          <a:p>
            <a:pPr algn="ctr" eaLnBrk="0" fontAlgn="b" hangingPunct="0">
              <a:defRPr/>
            </a:pPr>
            <a:r>
              <a:rPr lang="ru-RU" sz="2400" dirty="0">
                <a:solidFill>
                  <a:schemeClr val="bg1"/>
                </a:solidFill>
                <a:latin typeface="Calibri" pitchFamily="34" charset="0"/>
              </a:rPr>
              <a:t>через колонну </a:t>
            </a:r>
            <a:r>
              <a:rPr lang="ru-RU" sz="2400" dirty="0" err="1">
                <a:solidFill>
                  <a:schemeClr val="bg1"/>
                </a:solidFill>
                <a:latin typeface="Calibri" pitchFamily="34" charset="0"/>
              </a:rPr>
              <a:t>насосно-компресорных</a:t>
            </a:r>
            <a:r>
              <a:rPr lang="ru-RU" sz="2400" dirty="0">
                <a:solidFill>
                  <a:schemeClr val="bg1"/>
                </a:solidFill>
                <a:latin typeface="Calibri" pitchFamily="34" charset="0"/>
              </a:rPr>
              <a:t> труб</a:t>
            </a:r>
            <a:endParaRPr lang="ru-RU" sz="2400" dirty="0">
              <a:solidFill>
                <a:schemeClr val="bg1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 bwMode="auto">
          <a:xfrm>
            <a:off x="171450" y="1230313"/>
            <a:ext cx="8972550" cy="626325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u="sng" dirty="0">
                <a:solidFill>
                  <a:srgbClr val="0000FF"/>
                </a:solidFill>
                <a:latin typeface="Calibri" pitchFamily="34" charset="0"/>
              </a:rPr>
              <a:t>Состав </a:t>
            </a:r>
            <a:r>
              <a:rPr lang="ru-RU" sz="2400" u="sng" dirty="0" smtClean="0">
                <a:solidFill>
                  <a:srgbClr val="0000FF"/>
                </a:solidFill>
                <a:latin typeface="Calibri" pitchFamily="34" charset="0"/>
              </a:rPr>
              <a:t>аппаратурно-методического комплекса:</a:t>
            </a:r>
            <a:endParaRPr lang="ru-RU" sz="2400" u="sng" dirty="0">
              <a:solidFill>
                <a:srgbClr val="0000FF"/>
              </a:solidFill>
              <a:latin typeface="Calibri" pitchFamily="34" charset="0"/>
            </a:endParaRPr>
          </a:p>
          <a:p>
            <a:pPr marL="342900" indent="-342900" fontAlgn="b">
              <a:buFont typeface="Arial" pitchFamily="34" charset="0"/>
              <a:buChar char="•"/>
              <a:defRPr/>
            </a:pPr>
            <a:r>
              <a:rPr lang="ru-RU" sz="1800" dirty="0" smtClean="0">
                <a:latin typeface="Calibri" pitchFamily="34" charset="0"/>
              </a:rPr>
              <a:t>Скважинный прибор </a:t>
            </a:r>
            <a:r>
              <a:rPr lang="ru-RU" sz="1800" dirty="0">
                <a:latin typeface="Calibri" pitchFamily="34" charset="0"/>
              </a:rPr>
              <a:t>импульсного </a:t>
            </a:r>
            <a:r>
              <a:rPr lang="ru-RU" sz="1800" dirty="0" err="1">
                <a:latin typeface="Calibri" pitchFamily="34" charset="0"/>
              </a:rPr>
              <a:t>нейтрон-нейтронного</a:t>
            </a:r>
            <a:r>
              <a:rPr lang="ru-RU" sz="1800" dirty="0">
                <a:latin typeface="Calibri" pitchFamily="34" charset="0"/>
              </a:rPr>
              <a:t> каротажа </a:t>
            </a:r>
            <a:r>
              <a:rPr lang="en-US" sz="1800" dirty="0" smtClean="0">
                <a:latin typeface="Calibri" pitchFamily="34" charset="0"/>
              </a:rPr>
              <a:t>Ø</a:t>
            </a:r>
            <a:r>
              <a:rPr lang="ru-RU" sz="1800" dirty="0" smtClean="0">
                <a:latin typeface="Calibri" pitchFamily="34" charset="0"/>
              </a:rPr>
              <a:t> 43 мм</a:t>
            </a:r>
            <a:r>
              <a:rPr lang="en-US" sz="1800" dirty="0" smtClean="0">
                <a:latin typeface="Calibri" pitchFamily="34" charset="0"/>
              </a:rPr>
              <a:t>;</a:t>
            </a:r>
            <a:endParaRPr lang="ru-RU" sz="1800" dirty="0">
              <a:latin typeface="Calibri" pitchFamily="34" charset="0"/>
            </a:endParaRPr>
          </a:p>
          <a:p>
            <a:pPr marL="342900" indent="-342900" fontAlgn="b">
              <a:buFont typeface="Arial" pitchFamily="34" charset="0"/>
              <a:buChar char="•"/>
              <a:defRPr/>
            </a:pPr>
            <a:r>
              <a:rPr lang="ru-RU" sz="1800" dirty="0" smtClean="0">
                <a:latin typeface="Calibri" pitchFamily="34" charset="0"/>
              </a:rPr>
              <a:t>Технологический прибор </a:t>
            </a:r>
            <a:r>
              <a:rPr lang="ru-RU" sz="1800" dirty="0">
                <a:latin typeface="Calibri" pitchFamily="34" charset="0"/>
              </a:rPr>
              <a:t>компенсированного акустического каротажа</a:t>
            </a:r>
            <a:r>
              <a:rPr lang="en-US" sz="1800" dirty="0">
                <a:latin typeface="Calibri" pitchFamily="34" charset="0"/>
              </a:rPr>
              <a:t>.</a:t>
            </a:r>
            <a:endParaRPr lang="ru-RU" sz="1800" dirty="0">
              <a:latin typeface="Calibri" pitchFamily="34" charset="0"/>
            </a:endParaRPr>
          </a:p>
          <a:p>
            <a:pPr marL="342900" indent="-342900" fontAlgn="b">
              <a:defRPr/>
            </a:pPr>
            <a:r>
              <a:rPr lang="ru-RU" sz="2400" u="sng" dirty="0" smtClean="0">
                <a:solidFill>
                  <a:srgbClr val="0000FF"/>
                </a:solidFill>
                <a:latin typeface="Calibri" pitchFamily="34" charset="0"/>
                <a:cs typeface="AngsanaUPC" pitchFamily="18" charset="-34"/>
              </a:rPr>
              <a:t>Решаемые задачи:</a:t>
            </a:r>
            <a:r>
              <a:rPr lang="ru-RU" sz="2400" u="sng" dirty="0" smtClean="0">
                <a:solidFill>
                  <a:srgbClr val="0000FF"/>
                </a:solidFill>
                <a:latin typeface="Calibri" pitchFamily="34" charset="0"/>
              </a:rPr>
              <a:t> </a:t>
            </a:r>
            <a:endParaRPr lang="ru-RU" sz="2400" u="sng" dirty="0">
              <a:solidFill>
                <a:srgbClr val="0000FF"/>
              </a:solidFill>
              <a:latin typeface="Calibri" pitchFamily="34" charset="0"/>
            </a:endParaRPr>
          </a:p>
          <a:p>
            <a:pPr marL="342900" indent="-342900" eaLnBrk="0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800" dirty="0" smtClean="0">
                <a:latin typeface="Calibri" pitchFamily="34" charset="0"/>
              </a:rPr>
              <a:t>Исследование </a:t>
            </a:r>
            <a:r>
              <a:rPr lang="ru-RU" sz="1800" dirty="0">
                <a:latin typeface="Calibri" pitchFamily="34" charset="0"/>
              </a:rPr>
              <a:t>разрезов нефтегазовых скважин (в том числе, через НКТ) и подземных хранилищ газа</a:t>
            </a:r>
            <a:r>
              <a:rPr lang="en-US" sz="1800" dirty="0">
                <a:latin typeface="Calibri" pitchFamily="34" charset="0"/>
              </a:rPr>
              <a:t>;</a:t>
            </a:r>
            <a:endParaRPr lang="ru-RU" sz="1800" dirty="0">
              <a:latin typeface="Calibri" pitchFamily="34" charset="0"/>
            </a:endParaRPr>
          </a:p>
          <a:p>
            <a:pPr marL="342900" indent="-342900" eaLnBrk="0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800" dirty="0">
                <a:latin typeface="Calibri" pitchFamily="34" charset="0"/>
              </a:rPr>
              <a:t>Определение пористости и </a:t>
            </a:r>
            <a:r>
              <a:rPr lang="ru-RU" sz="1800" dirty="0" err="1">
                <a:latin typeface="Calibri" pitchFamily="34" charset="0"/>
              </a:rPr>
              <a:t>водородосодержания</a:t>
            </a:r>
            <a:r>
              <a:rPr lang="ru-RU" sz="1800" dirty="0">
                <a:latin typeface="Calibri" pitchFamily="34" charset="0"/>
              </a:rPr>
              <a:t> пластов методом импульсного </a:t>
            </a:r>
            <a:r>
              <a:rPr lang="ru-RU" sz="1800" dirty="0" smtClean="0">
                <a:latin typeface="Calibri" pitchFamily="34" charset="0"/>
              </a:rPr>
              <a:t>нейтрон -</a:t>
            </a:r>
            <a:r>
              <a:rPr lang="en-US" sz="1800" dirty="0" smtClean="0">
                <a:latin typeface="Calibri" pitchFamily="34" charset="0"/>
              </a:rPr>
              <a:t> </a:t>
            </a:r>
            <a:r>
              <a:rPr lang="ru-RU" sz="1800" dirty="0" smtClean="0">
                <a:latin typeface="Calibri" pitchFamily="34" charset="0"/>
              </a:rPr>
              <a:t>нейтронного </a:t>
            </a:r>
            <a:r>
              <a:rPr lang="ru-RU" sz="1800" dirty="0">
                <a:latin typeface="Calibri" pitchFamily="34" charset="0"/>
              </a:rPr>
              <a:t>каротажа.</a:t>
            </a:r>
            <a:endParaRPr lang="en-US" sz="1800" dirty="0">
              <a:latin typeface="Calibri" pitchFamily="34" charset="0"/>
            </a:endParaRPr>
          </a:p>
          <a:p>
            <a:pPr marL="342900" indent="-342900" eaLnBrk="0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800" dirty="0">
                <a:latin typeface="Calibri" pitchFamily="34" charset="0"/>
              </a:rPr>
              <a:t>Исследование целостности </a:t>
            </a:r>
            <a:r>
              <a:rPr lang="ru-RU" sz="1800" dirty="0" smtClean="0">
                <a:latin typeface="Calibri" pitchFamily="34" charset="0"/>
              </a:rPr>
              <a:t>цементного </a:t>
            </a:r>
            <a:r>
              <a:rPr lang="ru-RU" sz="1800" dirty="0">
                <a:latin typeface="Calibri" pitchFamily="34" charset="0"/>
              </a:rPr>
              <a:t>кольца без извлечения колонны насосно-компрессорных труб для определения степени разобщенности пластов в скважинах </a:t>
            </a:r>
            <a:r>
              <a:rPr lang="ru-RU" sz="1800" dirty="0" smtClean="0">
                <a:latin typeface="Calibri" pitchFamily="34" charset="0"/>
              </a:rPr>
              <a:t>старого  фонда</a:t>
            </a:r>
            <a:r>
              <a:rPr lang="ru-RU" sz="1800" dirty="0">
                <a:latin typeface="Calibri" pitchFamily="34" charset="0"/>
              </a:rPr>
              <a:t>, в том числе и выводящихся из эксплуатации (АИНК-43-600).</a:t>
            </a:r>
          </a:p>
          <a:p>
            <a:pPr marL="342900" indent="-342900" eaLnBrk="0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u="sng" dirty="0" smtClean="0">
                <a:solidFill>
                  <a:srgbClr val="0000FF"/>
                </a:solidFill>
                <a:latin typeface="Calibri" pitchFamily="34" charset="0"/>
              </a:rPr>
              <a:t>Особенности:</a:t>
            </a:r>
          </a:p>
          <a:p>
            <a:pPr marL="342900" indent="-342900" eaLnBrk="0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800" dirty="0" smtClean="0">
                <a:latin typeface="Calibri" pitchFamily="34" charset="0"/>
              </a:rPr>
              <a:t>Одновременное исследование целостности цементного кольца и геологических свойств пласта</a:t>
            </a:r>
          </a:p>
          <a:p>
            <a:pPr marL="342900" indent="-342900" eaLnBrk="0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800" dirty="0" smtClean="0">
                <a:latin typeface="Calibri" pitchFamily="34" charset="0"/>
              </a:rPr>
              <a:t>Решение сложной неоднозначной задачи экспрессного определения специфических дефектов цементирования (каверн) для большого количества эксплуатационных скважин</a:t>
            </a:r>
          </a:p>
          <a:p>
            <a:pPr marL="342900" indent="-342900" eaLnBrk="0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1500" dirty="0" smtClean="0">
              <a:latin typeface="Calibri" pitchFamily="34" charset="0"/>
            </a:endParaRPr>
          </a:p>
          <a:p>
            <a:pPr marL="342900" indent="-342900" eaLnBrk="0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 smtClean="0">
                <a:solidFill>
                  <a:srgbClr val="0000FF"/>
                </a:solidFill>
                <a:latin typeface="Calibri" pitchFamily="34" charset="0"/>
              </a:rPr>
              <a:t>	</a:t>
            </a:r>
            <a:endParaRPr lang="ru-RU" sz="2400" dirty="0" smtClean="0">
              <a:solidFill>
                <a:srgbClr val="0000FF"/>
              </a:solidFill>
              <a:latin typeface="Calibri" pitchFamily="34" charset="0"/>
            </a:endParaRPr>
          </a:p>
          <a:p>
            <a:pPr marL="342900" indent="-342900" eaLnBrk="0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1500" u="sng" dirty="0" smtClean="0">
              <a:solidFill>
                <a:srgbClr val="0000FF"/>
              </a:solidFill>
              <a:latin typeface="Calibri" pitchFamily="34" charset="0"/>
            </a:endParaRPr>
          </a:p>
          <a:p>
            <a:pPr marL="342900" indent="-342900" eaLnBrk="0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2400" u="sng" dirty="0">
              <a:solidFill>
                <a:srgbClr val="0000FF"/>
              </a:solidFill>
              <a:latin typeface="Calibri" pitchFamily="34" charset="0"/>
            </a:endParaRPr>
          </a:p>
          <a:p>
            <a:pPr marL="342900" indent="-342900" eaLnBrk="0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800" u="sng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018463" y="6467475"/>
            <a:ext cx="1125537" cy="215900"/>
          </a:xfrm>
        </p:spPr>
        <p:txBody>
          <a:bodyPr/>
          <a:lstStyle/>
          <a:p>
            <a:pPr>
              <a:defRPr/>
            </a:pPr>
            <a:fld id="{B46F82FF-B773-47AD-9CF8-5FE762CDB4C4}" type="slidenum">
              <a:rPr lang="ru-RU" sz="2000" smtClean="0"/>
              <a:pPr>
                <a:defRPr/>
              </a:pPr>
              <a:t>44</a:t>
            </a:fld>
            <a:endParaRPr lang="ru-RU" sz="2000" dirty="0" smtClean="0"/>
          </a:p>
        </p:txBody>
      </p:sp>
    </p:spTree>
    <p:extLst>
      <p:ext uri="{BB962C8B-B14F-4D97-AF65-F5344CB8AC3E}">
        <p14:creationId xmlns:p14="http://schemas.microsoft.com/office/powerpoint/2010/main" val="267302281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018463" y="6467475"/>
            <a:ext cx="1125537" cy="215900"/>
          </a:xfrm>
        </p:spPr>
        <p:txBody>
          <a:bodyPr/>
          <a:lstStyle/>
          <a:p>
            <a:pPr>
              <a:defRPr/>
            </a:pPr>
            <a:fld id="{F39F1279-15E8-4371-BFA2-2DAF300EC7C6}" type="slidenum">
              <a:rPr lang="ru-RU" sz="2000" smtClean="0"/>
              <a:pPr>
                <a:defRPr/>
              </a:pPr>
              <a:t>45</a:t>
            </a:fld>
            <a:endParaRPr lang="ru-RU" sz="2000" dirty="0" smtClean="0"/>
          </a:p>
        </p:txBody>
      </p:sp>
      <p:sp>
        <p:nvSpPr>
          <p:cNvPr id="118786" name="Text Box 4"/>
          <p:cNvSpPr txBox="1">
            <a:spLocks noChangeArrowheads="1"/>
          </p:cNvSpPr>
          <p:nvPr/>
        </p:nvSpPr>
        <p:spPr bwMode="auto">
          <a:xfrm>
            <a:off x="0" y="292387"/>
            <a:ext cx="91440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dirty="0" smtClean="0">
                <a:solidFill>
                  <a:schemeClr val="bg1"/>
                </a:solidFill>
                <a:latin typeface="Calibri" pitchFamily="34" charset="0"/>
              </a:rPr>
              <a:t>Этапы работ</a:t>
            </a:r>
            <a:endParaRPr lang="ru-RU" sz="32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05438" y="1370013"/>
            <a:ext cx="2628900" cy="584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u="sng" dirty="0">
                <a:latin typeface="Calibri" pitchFamily="34" charset="0"/>
              </a:rPr>
              <a:t>Поиск дефектов через НКТ </a:t>
            </a:r>
          </a:p>
          <a:p>
            <a:pPr algn="ctr">
              <a:defRPr/>
            </a:pPr>
            <a:r>
              <a:rPr lang="ru-RU" sz="1600" u="sng" dirty="0">
                <a:latin typeface="Calibri" pitchFamily="34" charset="0"/>
              </a:rPr>
              <a:t>с помощью ИННК</a:t>
            </a:r>
          </a:p>
        </p:txBody>
      </p:sp>
      <p:grpSp>
        <p:nvGrpSpPr>
          <p:cNvPr id="2" name="Группа 114"/>
          <p:cNvGrpSpPr>
            <a:grpSpLocks/>
          </p:cNvGrpSpPr>
          <p:nvPr/>
        </p:nvGrpSpPr>
        <p:grpSpPr bwMode="auto">
          <a:xfrm>
            <a:off x="5572126" y="2133601"/>
            <a:ext cx="2097088" cy="3995738"/>
            <a:chOff x="6904685" y="3415655"/>
            <a:chExt cx="907578" cy="2813215"/>
          </a:xfrm>
        </p:grpSpPr>
        <p:sp>
          <p:nvSpPr>
            <p:cNvPr id="109" name="Прямоугольник 108"/>
            <p:cNvSpPr/>
            <p:nvPr/>
          </p:nvSpPr>
          <p:spPr bwMode="auto">
            <a:xfrm>
              <a:off x="7449453" y="3422581"/>
              <a:ext cx="45490" cy="280074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50000">
                  <a:schemeClr val="bg1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08" name="Прямоугольник 107"/>
            <p:cNvSpPr/>
            <p:nvPr/>
          </p:nvSpPr>
          <p:spPr bwMode="auto">
            <a:xfrm>
              <a:off x="7243085" y="3419811"/>
              <a:ext cx="46599" cy="280074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50000">
                  <a:schemeClr val="bg1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 sz="1800">
                <a:solidFill>
                  <a:schemeClr val="tx1"/>
                </a:solidFill>
              </a:endParaRPr>
            </a:p>
          </p:txBody>
        </p:sp>
        <p:grpSp>
          <p:nvGrpSpPr>
            <p:cNvPr id="3" name="Группа 94"/>
            <p:cNvGrpSpPr>
              <a:grpSpLocks/>
            </p:cNvGrpSpPr>
            <p:nvPr/>
          </p:nvGrpSpPr>
          <p:grpSpPr bwMode="auto">
            <a:xfrm>
              <a:off x="6904685" y="3415655"/>
              <a:ext cx="907578" cy="2813215"/>
              <a:chOff x="4123385" y="3450161"/>
              <a:chExt cx="907578" cy="2813215"/>
            </a:xfrm>
          </p:grpSpPr>
          <p:pic>
            <p:nvPicPr>
              <p:cNvPr id="26650" name="Рисунок 95" descr="ГК-ЛМa.TIF"/>
              <p:cNvPicPr>
                <a:picLocks noChangeAspect="1"/>
              </p:cNvPicPr>
              <p:nvPr/>
            </p:nvPicPr>
            <p:blipFill>
              <a:blip r:embed="rId3" cstate="screen"/>
              <a:srcRect/>
              <a:stretch>
                <a:fillRect/>
              </a:stretch>
            </p:blipFill>
            <p:spPr bwMode="auto">
              <a:xfrm>
                <a:off x="4528734" y="3467320"/>
                <a:ext cx="123101" cy="27960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6651" name="Прямоугольник 96"/>
              <p:cNvSpPr>
                <a:spLocks noChangeArrowheads="1"/>
              </p:cNvSpPr>
              <p:nvPr/>
            </p:nvSpPr>
            <p:spPr bwMode="auto">
              <a:xfrm>
                <a:off x="4834777" y="3450161"/>
                <a:ext cx="196186" cy="2800350"/>
              </a:xfrm>
              <a:prstGeom prst="rect">
                <a:avLst/>
              </a:prstGeom>
              <a:blipFill dpi="0" rotWithShape="1">
                <a:blip r:embed="rId4" cstate="screen"/>
                <a:srcRect/>
                <a:tile tx="0" ty="0" sx="100000" sy="100000" flip="none" algn="tl"/>
              </a:blip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98" name="Прямоугольник 97"/>
              <p:cNvSpPr/>
              <p:nvPr/>
            </p:nvSpPr>
            <p:spPr bwMode="auto">
              <a:xfrm>
                <a:off x="4771338" y="3450161"/>
                <a:ext cx="54366" cy="2800748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/>
                  </a:gs>
                  <a:gs pos="50000">
                    <a:schemeClr val="bg1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26653" name="Прямоугольник 98"/>
              <p:cNvSpPr>
                <a:spLocks noChangeArrowheads="1"/>
              </p:cNvSpPr>
              <p:nvPr/>
            </p:nvSpPr>
            <p:spPr bwMode="auto">
              <a:xfrm>
                <a:off x="4123385" y="3454923"/>
                <a:ext cx="214526" cy="2800350"/>
              </a:xfrm>
              <a:prstGeom prst="rect">
                <a:avLst/>
              </a:prstGeom>
              <a:blipFill dpi="0" rotWithShape="1">
                <a:blip r:embed="rId4" cstate="screen"/>
                <a:srcRect/>
                <a:tile tx="0" ty="0" sx="100000" sy="100000" flip="none" algn="tl"/>
              </a:blip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00" name="Прямоугольник 99"/>
              <p:cNvSpPr/>
              <p:nvPr/>
            </p:nvSpPr>
            <p:spPr bwMode="auto">
              <a:xfrm>
                <a:off x="4344177" y="3454317"/>
                <a:ext cx="45490" cy="2800748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/>
                  </a:gs>
                  <a:gs pos="50000">
                    <a:schemeClr val="bg1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0800000" scaled="1"/>
                <a:tileRect/>
              </a:gra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01" name="Полилиния 100"/>
              <p:cNvSpPr/>
              <p:nvPr/>
            </p:nvSpPr>
            <p:spPr bwMode="auto">
              <a:xfrm>
                <a:off x="4823485" y="4367122"/>
                <a:ext cx="173083" cy="700880"/>
              </a:xfrm>
              <a:custGeom>
                <a:avLst/>
                <a:gdLst>
                  <a:gd name="connsiteX0" fmla="*/ 14535 w 172702"/>
                  <a:gd name="connsiteY0" fmla="*/ 95534 h 700957"/>
                  <a:gd name="connsiteX1" fmla="*/ 82773 w 172702"/>
                  <a:gd name="connsiteY1" fmla="*/ 88710 h 700957"/>
                  <a:gd name="connsiteX2" fmla="*/ 110069 w 172702"/>
                  <a:gd name="connsiteY2" fmla="*/ 95534 h 700957"/>
                  <a:gd name="connsiteX3" fmla="*/ 123717 w 172702"/>
                  <a:gd name="connsiteY3" fmla="*/ 150125 h 700957"/>
                  <a:gd name="connsiteX4" fmla="*/ 137364 w 172702"/>
                  <a:gd name="connsiteY4" fmla="*/ 191069 h 700957"/>
                  <a:gd name="connsiteX5" fmla="*/ 157836 w 172702"/>
                  <a:gd name="connsiteY5" fmla="*/ 204716 h 700957"/>
                  <a:gd name="connsiteX6" fmla="*/ 164660 w 172702"/>
                  <a:gd name="connsiteY6" fmla="*/ 225188 h 700957"/>
                  <a:gd name="connsiteX7" fmla="*/ 116893 w 172702"/>
                  <a:gd name="connsiteY7" fmla="*/ 252484 h 700957"/>
                  <a:gd name="connsiteX8" fmla="*/ 123717 w 172702"/>
                  <a:gd name="connsiteY8" fmla="*/ 272955 h 700957"/>
                  <a:gd name="connsiteX9" fmla="*/ 137364 w 172702"/>
                  <a:gd name="connsiteY9" fmla="*/ 293427 h 700957"/>
                  <a:gd name="connsiteX10" fmla="*/ 144188 w 172702"/>
                  <a:gd name="connsiteY10" fmla="*/ 320722 h 700957"/>
                  <a:gd name="connsiteX11" fmla="*/ 157836 w 172702"/>
                  <a:gd name="connsiteY11" fmla="*/ 416257 h 700957"/>
                  <a:gd name="connsiteX12" fmla="*/ 171484 w 172702"/>
                  <a:gd name="connsiteY12" fmla="*/ 436728 h 700957"/>
                  <a:gd name="connsiteX13" fmla="*/ 164660 w 172702"/>
                  <a:gd name="connsiteY13" fmla="*/ 477672 h 700957"/>
                  <a:gd name="connsiteX14" fmla="*/ 137364 w 172702"/>
                  <a:gd name="connsiteY14" fmla="*/ 484496 h 700957"/>
                  <a:gd name="connsiteX15" fmla="*/ 116893 w 172702"/>
                  <a:gd name="connsiteY15" fmla="*/ 491319 h 700957"/>
                  <a:gd name="connsiteX16" fmla="*/ 103245 w 172702"/>
                  <a:gd name="connsiteY16" fmla="*/ 511791 h 700957"/>
                  <a:gd name="connsiteX17" fmla="*/ 89597 w 172702"/>
                  <a:gd name="connsiteY17" fmla="*/ 552734 h 700957"/>
                  <a:gd name="connsiteX18" fmla="*/ 75949 w 172702"/>
                  <a:gd name="connsiteY18" fmla="*/ 573206 h 700957"/>
                  <a:gd name="connsiteX19" fmla="*/ 41830 w 172702"/>
                  <a:gd name="connsiteY19" fmla="*/ 614149 h 700957"/>
                  <a:gd name="connsiteX20" fmla="*/ 35006 w 172702"/>
                  <a:gd name="connsiteY20" fmla="*/ 682388 h 700957"/>
                  <a:gd name="connsiteX21" fmla="*/ 14535 w 172702"/>
                  <a:gd name="connsiteY21" fmla="*/ 696036 h 700957"/>
                  <a:gd name="connsiteX22" fmla="*/ 7711 w 172702"/>
                  <a:gd name="connsiteY22" fmla="*/ 661916 h 700957"/>
                  <a:gd name="connsiteX23" fmla="*/ 14535 w 172702"/>
                  <a:gd name="connsiteY23" fmla="*/ 95534 h 700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72702" h="700957">
                    <a:moveTo>
                      <a:pt x="14535" y="95534"/>
                    </a:moveTo>
                    <a:cubicBezTo>
                      <a:pt x="27045" y="0"/>
                      <a:pt x="59914" y="88710"/>
                      <a:pt x="82773" y="88710"/>
                    </a:cubicBezTo>
                    <a:cubicBezTo>
                      <a:pt x="92152" y="88710"/>
                      <a:pt x="104867" y="87730"/>
                      <a:pt x="110069" y="95534"/>
                    </a:cubicBezTo>
                    <a:cubicBezTo>
                      <a:pt x="120474" y="111141"/>
                      <a:pt x="118564" y="132090"/>
                      <a:pt x="123717" y="150125"/>
                    </a:cubicBezTo>
                    <a:cubicBezTo>
                      <a:pt x="127669" y="163958"/>
                      <a:pt x="125394" y="183089"/>
                      <a:pt x="137364" y="191069"/>
                    </a:cubicBezTo>
                    <a:lnTo>
                      <a:pt x="157836" y="204716"/>
                    </a:lnTo>
                    <a:cubicBezTo>
                      <a:pt x="160111" y="211540"/>
                      <a:pt x="166935" y="218364"/>
                      <a:pt x="164660" y="225188"/>
                    </a:cubicBezTo>
                    <a:cubicBezTo>
                      <a:pt x="157268" y="247363"/>
                      <a:pt x="134395" y="248108"/>
                      <a:pt x="116893" y="252484"/>
                    </a:cubicBezTo>
                    <a:cubicBezTo>
                      <a:pt x="119168" y="259308"/>
                      <a:pt x="120500" y="266522"/>
                      <a:pt x="123717" y="272955"/>
                    </a:cubicBezTo>
                    <a:cubicBezTo>
                      <a:pt x="127385" y="280290"/>
                      <a:pt x="134133" y="285889"/>
                      <a:pt x="137364" y="293427"/>
                    </a:cubicBezTo>
                    <a:cubicBezTo>
                      <a:pt x="141058" y="302047"/>
                      <a:pt x="141913" y="311624"/>
                      <a:pt x="144188" y="320722"/>
                    </a:cubicBezTo>
                    <a:cubicBezTo>
                      <a:pt x="144904" y="326447"/>
                      <a:pt x="153901" y="404451"/>
                      <a:pt x="157836" y="416257"/>
                    </a:cubicBezTo>
                    <a:cubicBezTo>
                      <a:pt x="160429" y="424037"/>
                      <a:pt x="166935" y="429904"/>
                      <a:pt x="171484" y="436728"/>
                    </a:cubicBezTo>
                    <a:cubicBezTo>
                      <a:pt x="169209" y="450376"/>
                      <a:pt x="172702" y="466413"/>
                      <a:pt x="164660" y="477672"/>
                    </a:cubicBezTo>
                    <a:cubicBezTo>
                      <a:pt x="159209" y="485304"/>
                      <a:pt x="146382" y="481920"/>
                      <a:pt x="137364" y="484496"/>
                    </a:cubicBezTo>
                    <a:cubicBezTo>
                      <a:pt x="130448" y="486472"/>
                      <a:pt x="123717" y="489045"/>
                      <a:pt x="116893" y="491319"/>
                    </a:cubicBezTo>
                    <a:cubicBezTo>
                      <a:pt x="112344" y="498143"/>
                      <a:pt x="106576" y="504296"/>
                      <a:pt x="103245" y="511791"/>
                    </a:cubicBezTo>
                    <a:cubicBezTo>
                      <a:pt x="97402" y="524937"/>
                      <a:pt x="97577" y="540764"/>
                      <a:pt x="89597" y="552734"/>
                    </a:cubicBezTo>
                    <a:cubicBezTo>
                      <a:pt x="85048" y="559558"/>
                      <a:pt x="81199" y="566905"/>
                      <a:pt x="75949" y="573206"/>
                    </a:cubicBezTo>
                    <a:cubicBezTo>
                      <a:pt x="32161" y="625754"/>
                      <a:pt x="75719" y="563318"/>
                      <a:pt x="41830" y="614149"/>
                    </a:cubicBezTo>
                    <a:cubicBezTo>
                      <a:pt x="39555" y="636895"/>
                      <a:pt x="42235" y="660701"/>
                      <a:pt x="35006" y="682388"/>
                    </a:cubicBezTo>
                    <a:cubicBezTo>
                      <a:pt x="32413" y="690168"/>
                      <a:pt x="21096" y="700957"/>
                      <a:pt x="14535" y="696036"/>
                    </a:cubicBezTo>
                    <a:cubicBezTo>
                      <a:pt x="5256" y="689077"/>
                      <a:pt x="9986" y="673289"/>
                      <a:pt x="7711" y="661916"/>
                    </a:cubicBezTo>
                    <a:cubicBezTo>
                      <a:pt x="0" y="206998"/>
                      <a:pt x="2025" y="191068"/>
                      <a:pt x="14535" y="95534"/>
                    </a:cubicBezTo>
                    <a:close/>
                  </a:path>
                </a:pathLst>
              </a:custGeom>
              <a:blipFill>
                <a:blip r:embed="rId5" cstate="screen"/>
                <a:tile tx="0" ty="0" sx="100000" sy="100000" flip="none" algn="tl"/>
              </a:blipFill>
              <a:ln w="9525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 sz="180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6656" name="Прямая со стрелкой 101"/>
              <p:cNvCxnSpPr>
                <a:cxnSpLocks noChangeShapeType="1"/>
              </p:cNvCxnSpPr>
              <p:nvPr/>
            </p:nvCxnSpPr>
            <p:spPr bwMode="auto">
              <a:xfrm flipH="1">
                <a:off x="4397577" y="5882816"/>
                <a:ext cx="190281" cy="184994"/>
              </a:xfrm>
              <a:prstGeom prst="straightConnector1">
                <a:avLst/>
              </a:prstGeom>
              <a:noFill/>
              <a:ln w="9525" algn="ctr">
                <a:solidFill>
                  <a:srgbClr val="FF0000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26657" name="Прямая со стрелкой 102"/>
              <p:cNvCxnSpPr>
                <a:cxnSpLocks noChangeShapeType="1"/>
              </p:cNvCxnSpPr>
              <p:nvPr/>
            </p:nvCxnSpPr>
            <p:spPr bwMode="auto">
              <a:xfrm>
                <a:off x="4593142" y="5888102"/>
                <a:ext cx="188408" cy="188848"/>
              </a:xfrm>
              <a:prstGeom prst="straightConnector1">
                <a:avLst/>
              </a:prstGeom>
              <a:noFill/>
              <a:ln w="9525" algn="ctr">
                <a:solidFill>
                  <a:srgbClr val="FF0000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26658" name="Прямая со стрелкой 104"/>
              <p:cNvCxnSpPr>
                <a:cxnSpLocks noChangeShapeType="1"/>
              </p:cNvCxnSpPr>
              <p:nvPr/>
            </p:nvCxnSpPr>
            <p:spPr bwMode="auto">
              <a:xfrm flipV="1">
                <a:off x="4601953" y="5692536"/>
                <a:ext cx="165613" cy="188519"/>
              </a:xfrm>
              <a:prstGeom prst="straightConnector1">
                <a:avLst/>
              </a:prstGeom>
              <a:noFill/>
              <a:ln w="9525" algn="ctr">
                <a:solidFill>
                  <a:srgbClr val="FF0000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26659" name="Скругленная соединительная линия 105"/>
              <p:cNvCxnSpPr>
                <a:cxnSpLocks noChangeShapeType="1"/>
              </p:cNvCxnSpPr>
              <p:nvPr/>
            </p:nvCxnSpPr>
            <p:spPr bwMode="auto">
              <a:xfrm rot="10800000">
                <a:off x="4613404" y="4898826"/>
                <a:ext cx="153281" cy="147993"/>
              </a:xfrm>
              <a:prstGeom prst="curvedConnector3">
                <a:avLst>
                  <a:gd name="adj1" fmla="val 15519"/>
                </a:avLst>
              </a:prstGeom>
              <a:noFill/>
              <a:ln w="9525" algn="ctr">
                <a:solidFill>
                  <a:srgbClr val="FF6600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26660" name="Скругленная соединительная линия 106"/>
              <p:cNvCxnSpPr>
                <a:cxnSpLocks noChangeShapeType="1"/>
              </p:cNvCxnSpPr>
              <p:nvPr/>
            </p:nvCxnSpPr>
            <p:spPr bwMode="auto">
              <a:xfrm rot="10800000">
                <a:off x="4613405" y="4227561"/>
                <a:ext cx="153281" cy="147993"/>
              </a:xfrm>
              <a:prstGeom prst="curvedConnector3">
                <a:avLst>
                  <a:gd name="adj1" fmla="val 15519"/>
                </a:avLst>
              </a:prstGeom>
              <a:noFill/>
              <a:ln w="9525" algn="ctr">
                <a:solidFill>
                  <a:srgbClr val="FF6600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26661" name="Прямая со стрелкой 103"/>
              <p:cNvCxnSpPr>
                <a:cxnSpLocks noChangeShapeType="1"/>
              </p:cNvCxnSpPr>
              <p:nvPr/>
            </p:nvCxnSpPr>
            <p:spPr bwMode="auto">
              <a:xfrm flipH="1" flipV="1">
                <a:off x="4397576" y="5697822"/>
                <a:ext cx="189399" cy="184113"/>
              </a:xfrm>
              <a:prstGeom prst="straightConnector1">
                <a:avLst/>
              </a:prstGeom>
              <a:noFill/>
              <a:ln w="9525" algn="ctr">
                <a:solidFill>
                  <a:srgbClr val="FF0000"/>
                </a:solidFill>
                <a:round/>
                <a:headEnd/>
                <a:tailEnd type="arrow" w="med" len="med"/>
              </a:ln>
            </p:spPr>
          </p:cxnSp>
        </p:grpSp>
      </p:grpSp>
      <p:sp>
        <p:nvSpPr>
          <p:cNvPr id="110" name="TextBox 109"/>
          <p:cNvSpPr txBox="1"/>
          <p:nvPr/>
        </p:nvSpPr>
        <p:spPr>
          <a:xfrm>
            <a:off x="7791450" y="2436813"/>
            <a:ext cx="1352550" cy="2800767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accent3">
                <a:lumMod val="50000"/>
                <a:alpha val="40000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dirty="0" smtClean="0">
                <a:latin typeface="Calibri" pitchFamily="34" charset="0"/>
              </a:rPr>
              <a:t> </a:t>
            </a:r>
            <a:r>
              <a:rPr lang="ru-RU" sz="1600" dirty="0">
                <a:latin typeface="Calibri" pitchFamily="34" charset="0"/>
              </a:rPr>
              <a:t>НКТ не влияет на вид временных спектров ИННК, что позволяет обнаружить дефект </a:t>
            </a:r>
            <a:r>
              <a:rPr lang="ru-RU" sz="1600" dirty="0" err="1" smtClean="0">
                <a:latin typeface="Calibri" pitchFamily="34" charset="0"/>
              </a:rPr>
              <a:t>цементиро</a:t>
            </a:r>
            <a:r>
              <a:rPr lang="ru-RU" sz="1600" dirty="0" smtClean="0">
                <a:latin typeface="Calibri" pitchFamily="34" charset="0"/>
              </a:rPr>
              <a:t>-</a:t>
            </a:r>
          </a:p>
          <a:p>
            <a:pPr algn="ctr">
              <a:defRPr/>
            </a:pPr>
            <a:r>
              <a:rPr lang="ru-RU" sz="1600" dirty="0" err="1" smtClean="0">
                <a:latin typeface="Calibri" pitchFamily="34" charset="0"/>
              </a:rPr>
              <a:t>вания</a:t>
            </a:r>
            <a:endParaRPr lang="ru-RU" sz="1600" dirty="0">
              <a:latin typeface="Calibri" pitchFamily="34" charset="0"/>
            </a:endParaRPr>
          </a:p>
        </p:txBody>
      </p:sp>
      <p:cxnSp>
        <p:nvCxnSpPr>
          <p:cNvPr id="111" name="Прямая со стрелкой 110"/>
          <p:cNvCxnSpPr/>
          <p:nvPr/>
        </p:nvCxnSpPr>
        <p:spPr bwMode="auto">
          <a:xfrm flipH="1">
            <a:off x="7448550" y="4432300"/>
            <a:ext cx="728663" cy="254000"/>
          </a:xfrm>
          <a:prstGeom prst="straightConnector1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5" name="TextBox 64"/>
          <p:cNvSpPr txBox="1"/>
          <p:nvPr/>
        </p:nvSpPr>
        <p:spPr>
          <a:xfrm>
            <a:off x="209550" y="1390751"/>
            <a:ext cx="5086350" cy="480131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342900" indent="-342900">
              <a:buAutoNum type="arabicPeriod"/>
              <a:defRPr/>
            </a:pPr>
            <a:r>
              <a:rPr lang="ru-RU" sz="1800" dirty="0" smtClean="0">
                <a:latin typeface="Calibri" pitchFamily="34" charset="0"/>
              </a:rPr>
              <a:t>Проведено математическое моделирование физических полей для определения предельных возможностей поиска каверн в цементном кольце методом ИННК через НКТ.</a:t>
            </a:r>
          </a:p>
          <a:p>
            <a:pPr marL="342900" indent="-342900">
              <a:defRPr/>
            </a:pPr>
            <a:r>
              <a:rPr lang="ru-RU" sz="1800" dirty="0" smtClean="0">
                <a:latin typeface="Calibri" pitchFamily="34" charset="0"/>
              </a:rPr>
              <a:t>	</a:t>
            </a:r>
          </a:p>
          <a:p>
            <a:pPr marL="342900" indent="-342900">
              <a:buAutoNum type="arabicPeriod" startAt="2"/>
              <a:defRPr/>
            </a:pPr>
            <a:r>
              <a:rPr lang="ru-RU" sz="1800" dirty="0" smtClean="0">
                <a:latin typeface="Calibri" pitchFamily="34" charset="0"/>
              </a:rPr>
              <a:t>Проведены работы с экспериментальным образцом на физических моделях для верификации результатов математического моделирования и определения метрологических характеристик </a:t>
            </a:r>
            <a:r>
              <a:rPr lang="ru-RU" sz="1800" dirty="0" err="1" smtClean="0">
                <a:latin typeface="Calibri" pitchFamily="34" charset="0"/>
              </a:rPr>
              <a:t>ИННК-каверномера</a:t>
            </a:r>
            <a:r>
              <a:rPr lang="ru-RU" sz="1800" dirty="0" smtClean="0">
                <a:latin typeface="Calibri" pitchFamily="34" charset="0"/>
              </a:rPr>
              <a:t>.</a:t>
            </a:r>
          </a:p>
          <a:p>
            <a:pPr marL="342900" indent="-342900">
              <a:buAutoNum type="arabicPeriod" startAt="2"/>
              <a:defRPr/>
            </a:pPr>
            <a:endParaRPr lang="ru-RU" sz="1800" dirty="0" smtClean="0">
              <a:latin typeface="Calibri" pitchFamily="34" charset="0"/>
            </a:endParaRPr>
          </a:p>
          <a:p>
            <a:pPr marL="342900" indent="-342900">
              <a:buAutoNum type="arabicPeriod" startAt="3"/>
              <a:defRPr/>
            </a:pPr>
            <a:r>
              <a:rPr lang="ru-RU" sz="1800" dirty="0" smtClean="0">
                <a:latin typeface="Calibri" pitchFamily="34" charset="0"/>
              </a:rPr>
              <a:t>Проведены опытно – промышленные испытания предлагаемого метода оценки качества цементирования на скважинах</a:t>
            </a:r>
          </a:p>
          <a:p>
            <a:pPr marL="342900" indent="-342900">
              <a:buAutoNum type="arabicPeriod" startAt="3"/>
              <a:defRPr/>
            </a:pPr>
            <a:endParaRPr lang="ru-RU" sz="1800" dirty="0" smtClean="0">
              <a:latin typeface="Calibri" pitchFamily="34" charset="0"/>
            </a:endParaRPr>
          </a:p>
          <a:p>
            <a:pPr marL="342900" indent="-342900">
              <a:buAutoNum type="arabicPeriod" startAt="3"/>
              <a:defRPr/>
            </a:pPr>
            <a:r>
              <a:rPr lang="ru-RU" sz="1800" dirty="0" smtClean="0">
                <a:latin typeface="Calibri" pitchFamily="34" charset="0"/>
              </a:rPr>
              <a:t>Выпущен научно-технический отчет</a:t>
            </a:r>
          </a:p>
        </p:txBody>
      </p:sp>
    </p:spTree>
    <p:extLst>
      <p:ext uri="{BB962C8B-B14F-4D97-AF65-F5344CB8AC3E}">
        <p14:creationId xmlns:p14="http://schemas.microsoft.com/office/powerpoint/2010/main" val="194210090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8649" y="85725"/>
            <a:ext cx="8048625" cy="95410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800" dirty="0">
                <a:solidFill>
                  <a:schemeClr val="bg1"/>
                </a:solidFill>
                <a:latin typeface="Calibri" pitchFamily="34" charset="0"/>
              </a:rPr>
              <a:t>Аппаратура </a:t>
            </a:r>
            <a:r>
              <a:rPr lang="ru-RU" sz="2800" dirty="0" smtClean="0">
                <a:solidFill>
                  <a:schemeClr val="bg1"/>
                </a:solidFill>
                <a:latin typeface="Calibri" pitchFamily="34" charset="0"/>
              </a:rPr>
              <a:t>импульсного </a:t>
            </a:r>
            <a:endParaRPr lang="en-US" sz="2800" dirty="0" smtClean="0">
              <a:solidFill>
                <a:schemeClr val="bg1"/>
              </a:solidFill>
              <a:latin typeface="Calibri" pitchFamily="34" charset="0"/>
            </a:endParaRPr>
          </a:p>
          <a:p>
            <a:pPr algn="ctr">
              <a:defRPr/>
            </a:pPr>
            <a:r>
              <a:rPr lang="ru-RU" sz="2800" dirty="0" smtClean="0">
                <a:solidFill>
                  <a:schemeClr val="bg1"/>
                </a:solidFill>
                <a:latin typeface="Calibri" pitchFamily="34" charset="0"/>
              </a:rPr>
              <a:t>нейтрон-нейтронного  </a:t>
            </a:r>
            <a:r>
              <a:rPr lang="ru-RU" sz="2800" dirty="0">
                <a:solidFill>
                  <a:schemeClr val="bg1"/>
                </a:solidFill>
                <a:latin typeface="Calibri" pitchFamily="34" charset="0"/>
              </a:rPr>
              <a:t>каротажа </a:t>
            </a: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8178800" y="6365875"/>
            <a:ext cx="811213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r">
              <a:defRPr/>
            </a:pPr>
            <a:fld id="{73397A44-0573-4B92-97EC-949161EDFA35}" type="slidenum">
              <a:rPr lang="ru-RU" sz="2200">
                <a:solidFill>
                  <a:schemeClr val="bg1"/>
                </a:solidFill>
                <a:cs typeface="+mn-cs"/>
              </a:rPr>
              <a:pPr algn="r">
                <a:defRPr/>
              </a:pPr>
              <a:t>46</a:t>
            </a:fld>
            <a:endParaRPr lang="ru-RU" sz="2200" dirty="0">
              <a:solidFill>
                <a:schemeClr val="bg1"/>
              </a:solidFill>
              <a:cs typeface="+mn-cs"/>
            </a:endParaRPr>
          </a:p>
        </p:txBody>
      </p:sp>
      <p:pic>
        <p:nvPicPr>
          <p:cNvPr id="24581" name="Picture 2" descr="C:\Users\563-zvi\Documents\Регистратор ПОСЛЕДНЯЯ ВЕРСИЯ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68350" y="1247775"/>
            <a:ext cx="2765425" cy="528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4067175" y="1568450"/>
          <a:ext cx="4896680" cy="317870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483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83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2601">
                <a:tc gridSpan="2"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Технические</a:t>
                      </a:r>
                      <a:r>
                        <a:rPr lang="ru-RU" sz="2400" baseline="0" dirty="0" smtClean="0"/>
                        <a:t> характеристики</a:t>
                      </a:r>
                      <a:endParaRPr lang="ru-RU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4162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000099"/>
                          </a:solidFill>
                          <a:latin typeface="Calibri" pitchFamily="34" charset="0"/>
                        </a:rPr>
                        <a:t>Диапазон измерения </a:t>
                      </a:r>
                      <a:r>
                        <a:rPr lang="ru-RU" sz="1400" b="1" dirty="0" err="1" smtClean="0">
                          <a:solidFill>
                            <a:srgbClr val="000099"/>
                          </a:solidFill>
                          <a:latin typeface="Calibri" pitchFamily="34" charset="0"/>
                        </a:rPr>
                        <a:t>водонасыщенной</a:t>
                      </a:r>
                      <a:r>
                        <a:rPr lang="ru-RU" sz="1400" b="1" dirty="0" smtClean="0">
                          <a:solidFill>
                            <a:srgbClr val="000099"/>
                          </a:solidFill>
                          <a:latin typeface="Calibri" pitchFamily="34" charset="0"/>
                        </a:rPr>
                        <a:t> пористости </a:t>
                      </a:r>
                      <a:endParaRPr lang="ru-RU" sz="1400" b="1" dirty="0">
                        <a:solidFill>
                          <a:srgbClr val="000099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 smtClean="0">
                        <a:solidFill>
                          <a:srgbClr val="000099"/>
                        </a:solidFill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rgbClr val="000099"/>
                          </a:solidFill>
                          <a:latin typeface="Calibri" pitchFamily="34" charset="0"/>
                        </a:rPr>
                        <a:t>1÷36 %</a:t>
                      </a:r>
                      <a:endParaRPr lang="ru-RU" sz="1400" b="1" dirty="0">
                        <a:solidFill>
                          <a:srgbClr val="000099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7424">
                <a:tc>
                  <a:txBody>
                    <a:bodyPr/>
                    <a:lstStyle/>
                    <a:p>
                      <a:endParaRPr lang="ru-RU" sz="1400" b="1" dirty="0" smtClean="0">
                        <a:solidFill>
                          <a:srgbClr val="000099"/>
                        </a:solidFill>
                        <a:latin typeface="Calibri" pitchFamily="34" charset="0"/>
                      </a:endParaRPr>
                    </a:p>
                    <a:p>
                      <a:r>
                        <a:rPr lang="ru-RU" sz="1400" b="1" dirty="0" smtClean="0">
                          <a:solidFill>
                            <a:srgbClr val="000099"/>
                          </a:solidFill>
                          <a:latin typeface="Calibri" pitchFamily="34" charset="0"/>
                        </a:rPr>
                        <a:t>Тип нейтронного генератора</a:t>
                      </a:r>
                      <a:endParaRPr lang="ru-RU" sz="1400" b="1" dirty="0">
                        <a:solidFill>
                          <a:srgbClr val="000099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0099"/>
                          </a:solidFill>
                          <a:latin typeface="Calibri" pitchFamily="34" charset="0"/>
                        </a:rPr>
                        <a:t>ИНГ-08 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rgbClr val="000099"/>
                          </a:solidFill>
                          <a:latin typeface="Calibri" pitchFamily="34" charset="0"/>
                        </a:rPr>
                        <a:t>(ресурс- 300 ч.)</a:t>
                      </a:r>
                      <a:endParaRPr lang="ru-RU" sz="1400" b="1" dirty="0">
                        <a:solidFill>
                          <a:srgbClr val="000099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8401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000099"/>
                          </a:solidFill>
                          <a:latin typeface="Calibri" pitchFamily="34" charset="0"/>
                        </a:rPr>
                        <a:t>Потребляемая</a:t>
                      </a:r>
                      <a:r>
                        <a:rPr lang="ru-RU" sz="1400" b="1" baseline="0" dirty="0" smtClean="0">
                          <a:solidFill>
                            <a:srgbClr val="000099"/>
                          </a:solidFill>
                          <a:latin typeface="Calibri" pitchFamily="34" charset="0"/>
                        </a:rPr>
                        <a:t> мощность</a:t>
                      </a:r>
                      <a:endParaRPr lang="ru-RU" sz="1400" b="1" dirty="0">
                        <a:solidFill>
                          <a:srgbClr val="000099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0099"/>
                          </a:solidFill>
                          <a:latin typeface="Calibri" pitchFamily="34" charset="0"/>
                        </a:rPr>
                        <a:t>40 Вт</a:t>
                      </a:r>
                      <a:endParaRPr lang="ru-RU" sz="1400" b="1" dirty="0">
                        <a:solidFill>
                          <a:srgbClr val="000099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6281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000099"/>
                          </a:solidFill>
                          <a:latin typeface="Calibri" pitchFamily="34" charset="0"/>
                        </a:rPr>
                        <a:t>Количество</a:t>
                      </a:r>
                      <a:r>
                        <a:rPr lang="ru-RU" sz="1400" b="1" baseline="0" dirty="0" smtClean="0">
                          <a:solidFill>
                            <a:srgbClr val="000099"/>
                          </a:solidFill>
                          <a:latin typeface="Calibri" pitchFamily="34" charset="0"/>
                        </a:rPr>
                        <a:t> измерительных зондов</a:t>
                      </a:r>
                      <a:endParaRPr lang="ru-RU" sz="1400" b="1" dirty="0">
                        <a:solidFill>
                          <a:srgbClr val="000099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0099"/>
                          </a:solidFill>
                          <a:latin typeface="Calibri" pitchFamily="34" charset="0"/>
                        </a:rPr>
                        <a:t>2</a:t>
                      </a:r>
                      <a:endParaRPr lang="ru-RU" sz="1400" b="1" dirty="0">
                        <a:solidFill>
                          <a:srgbClr val="000099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8401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000099"/>
                          </a:solidFill>
                          <a:latin typeface="Calibri" pitchFamily="34" charset="0"/>
                        </a:rPr>
                        <a:t>Длина</a:t>
                      </a:r>
                      <a:endParaRPr lang="ru-RU" sz="1400" b="1" dirty="0">
                        <a:solidFill>
                          <a:srgbClr val="000099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0099"/>
                          </a:solidFill>
                          <a:latin typeface="Calibri" pitchFamily="34" charset="0"/>
                        </a:rPr>
                        <a:t>3000 мм</a:t>
                      </a:r>
                      <a:endParaRPr lang="ru-RU" sz="1400" b="1" dirty="0">
                        <a:solidFill>
                          <a:srgbClr val="000099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8401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000099"/>
                          </a:solidFill>
                          <a:latin typeface="Calibri" pitchFamily="34" charset="0"/>
                        </a:rPr>
                        <a:t>Диаметр</a:t>
                      </a:r>
                      <a:endParaRPr lang="ru-RU" sz="1400" b="1" dirty="0">
                        <a:solidFill>
                          <a:srgbClr val="000099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0099"/>
                          </a:solidFill>
                          <a:latin typeface="Calibri" pitchFamily="34" charset="0"/>
                        </a:rPr>
                        <a:t>43 мм</a:t>
                      </a:r>
                      <a:endParaRPr lang="ru-RU" sz="1400" b="1" dirty="0">
                        <a:solidFill>
                          <a:srgbClr val="000099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4057650" y="4981576"/>
            <a:ext cx="48609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800" u="sng" kern="0" dirty="0">
                <a:solidFill>
                  <a:srgbClr val="0000FF"/>
                </a:solidFill>
                <a:latin typeface="Calibri" pitchFamily="34" charset="0"/>
              </a:rPr>
              <a:t>ОСОБЕННОСТИ</a:t>
            </a:r>
            <a:r>
              <a:rPr lang="ru-RU" sz="1800" kern="0" dirty="0">
                <a:latin typeface="Calibri" pitchFamily="34" charset="0"/>
              </a:rPr>
              <a:t>: </a:t>
            </a:r>
            <a:endParaRPr lang="ru-RU" sz="1800" kern="0" dirty="0" smtClean="0">
              <a:latin typeface="Calibri" pitchFamily="34" charset="0"/>
            </a:endParaRPr>
          </a:p>
          <a:p>
            <a:pPr algn="just">
              <a:defRPr/>
            </a:pPr>
            <a:r>
              <a:rPr lang="ru-RU" sz="1800" kern="0" dirty="0" smtClean="0">
                <a:latin typeface="Calibri" pitchFamily="34" charset="0"/>
              </a:rPr>
              <a:t>Аппаратура позволяет исследовать как ближнюю зону (цемент), так и дальнюю зону (пласт)</a:t>
            </a:r>
            <a:endParaRPr lang="ru-RU" kern="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13766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378678-90D6-4787-8B6D-E4C528BAB3B8}" type="slidenum">
              <a:rPr lang="ru-RU" smtClean="0"/>
              <a:pPr>
                <a:defRPr/>
              </a:pPr>
              <a:t>47</a:t>
            </a:fld>
            <a:endParaRPr lang="ru-RU"/>
          </a:p>
        </p:txBody>
      </p:sp>
      <p:sp>
        <p:nvSpPr>
          <p:cNvPr id="7" name="TextBox 21"/>
          <p:cNvSpPr txBox="1">
            <a:spLocks noChangeArrowheads="1"/>
          </p:cNvSpPr>
          <p:nvPr/>
        </p:nvSpPr>
        <p:spPr bwMode="auto">
          <a:xfrm>
            <a:off x="227013" y="180975"/>
            <a:ext cx="87852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Результаты математического моделирования сигналов ИНК в скважине с дефектами цементного камня типа «каверна»</a:t>
            </a:r>
          </a:p>
        </p:txBody>
      </p:sp>
      <p:pic>
        <p:nvPicPr>
          <p:cNvPr id="3073" name="Рисунок 1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637" y="1464214"/>
            <a:ext cx="2514600" cy="483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/>
          <p:cNvSpPr>
            <a:spLocks noChangeShapeType="1"/>
          </p:cNvSpPr>
          <p:nvPr/>
        </p:nvSpPr>
        <p:spPr bwMode="auto">
          <a:xfrm>
            <a:off x="269875" y="5699664"/>
            <a:ext cx="19558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77812" y="5467889"/>
            <a:ext cx="987425" cy="49212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генератор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нейтронов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utoShape 4"/>
          <p:cNvSpPr>
            <a:spLocks noChangeShapeType="1"/>
          </p:cNvSpPr>
          <p:nvPr/>
        </p:nvSpPr>
        <p:spPr bwMode="auto">
          <a:xfrm>
            <a:off x="280987" y="4996401"/>
            <a:ext cx="172085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33362" y="4745576"/>
            <a:ext cx="987425" cy="49212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каверна</a:t>
            </a: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AutoShape 6"/>
          <p:cNvSpPr>
            <a:spLocks noChangeShapeType="1"/>
          </p:cNvSpPr>
          <p:nvPr/>
        </p:nvSpPr>
        <p:spPr bwMode="auto">
          <a:xfrm>
            <a:off x="280987" y="4439188"/>
            <a:ext cx="1908175" cy="1588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411162" y="4196301"/>
            <a:ext cx="763588" cy="55245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прибор</a:t>
            </a: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ИННК</a:t>
            </a: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AutoShape 8"/>
          <p:cNvSpPr>
            <a:spLocks noChangeShapeType="1"/>
          </p:cNvSpPr>
          <p:nvPr/>
        </p:nvSpPr>
        <p:spPr bwMode="auto">
          <a:xfrm flipH="1">
            <a:off x="3533775" y="2036283"/>
            <a:ext cx="132715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4054475" y="1809270"/>
            <a:ext cx="647700" cy="27305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пласт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AutoShape 10"/>
          <p:cNvSpPr>
            <a:spLocks noChangeShapeType="1"/>
          </p:cNvSpPr>
          <p:nvPr/>
        </p:nvSpPr>
        <p:spPr bwMode="auto">
          <a:xfrm flipH="1">
            <a:off x="3089275" y="3023139"/>
            <a:ext cx="17272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4095750" y="2736850"/>
            <a:ext cx="9652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цементное</a:t>
            </a: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кольцо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AutoShape 12"/>
          <p:cNvSpPr>
            <a:spLocks noChangeShapeType="1"/>
          </p:cNvSpPr>
          <p:nvPr/>
        </p:nvSpPr>
        <p:spPr bwMode="auto">
          <a:xfrm flipH="1">
            <a:off x="3013075" y="4232814"/>
            <a:ext cx="177165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3895725" y="3966114"/>
            <a:ext cx="965200" cy="5588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обсадная</a:t>
            </a: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колонна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AutoShape 14"/>
          <p:cNvSpPr>
            <a:spLocks noChangeShapeType="1"/>
          </p:cNvSpPr>
          <p:nvPr/>
        </p:nvSpPr>
        <p:spPr bwMode="auto">
          <a:xfrm>
            <a:off x="327024" y="3774027"/>
            <a:ext cx="1862138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15"/>
          <p:cNvSpPr>
            <a:spLocks noChangeShapeType="1"/>
          </p:cNvSpPr>
          <p:nvPr/>
        </p:nvSpPr>
        <p:spPr bwMode="auto">
          <a:xfrm>
            <a:off x="298449" y="2589752"/>
            <a:ext cx="1862138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387349" y="3524969"/>
            <a:ext cx="865188" cy="55245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ближний</a:t>
            </a: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зонд</a:t>
            </a: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369886" y="2318289"/>
            <a:ext cx="8651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дальний</a:t>
            </a: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зонд</a:t>
            </a: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1" name="Rectangle 27"/>
          <p:cNvSpPr>
            <a:spLocks noChangeArrowheads="1"/>
          </p:cNvSpPr>
          <p:nvPr/>
        </p:nvSpPr>
        <p:spPr bwMode="auto">
          <a:xfrm>
            <a:off x="45720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28"/>
          <p:cNvSpPr>
            <a:spLocks noChangeArrowheads="1"/>
          </p:cNvSpPr>
          <p:nvPr/>
        </p:nvSpPr>
        <p:spPr bwMode="auto">
          <a:xfrm>
            <a:off x="457200" y="6286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tabLst>
                <a:tab pos="3286125" algn="ctr"/>
                <a:tab pos="51117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tabLst>
                <a:tab pos="3286125" algn="ctr"/>
                <a:tab pos="51117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tabLst>
                <a:tab pos="3286125" algn="ctr"/>
                <a:tab pos="51117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tabLst>
                <a:tab pos="3286125" algn="ctr"/>
                <a:tab pos="51117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tabLst>
                <a:tab pos="3286125" algn="ctr"/>
                <a:tab pos="51117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286125" algn="ctr"/>
                <a:tab pos="51117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286125" algn="ctr"/>
                <a:tab pos="51117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286125" algn="ctr"/>
                <a:tab pos="51117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286125" algn="ctr"/>
                <a:tab pos="51117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286125" algn="ctr"/>
                <a:tab pos="5111750" algn="l"/>
              </a:tabLst>
            </a:pP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Рисунок 23" descr="C:\Users\Ехлаков\Documents\Соль30эксцентрика.TIF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029200" y="1403667"/>
            <a:ext cx="3874770" cy="3335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Прямоугольник 22"/>
          <p:cNvSpPr/>
          <p:nvPr/>
        </p:nvSpPr>
        <p:spPr>
          <a:xfrm>
            <a:off x="4146550" y="4749539"/>
            <a:ext cx="4865688" cy="16312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Calibri" panose="020F0502020204030204" pitchFamily="34" charset="0"/>
              </a:rPr>
              <a:t>В </a:t>
            </a:r>
            <a:r>
              <a:rPr lang="ru-RU" sz="2000" dirty="0">
                <a:latin typeface="Calibri" panose="020F0502020204030204" pitchFamily="34" charset="0"/>
              </a:rPr>
              <a:t>случае заполнения скважины водой минерализации 30 г/л, максимальное изменение интеграла </a:t>
            </a:r>
            <a:r>
              <a:rPr lang="ru-RU" sz="2000" dirty="0" smtClean="0">
                <a:latin typeface="Calibri" panose="020F0502020204030204" pitchFamily="34" charset="0"/>
              </a:rPr>
              <a:t>при </a:t>
            </a:r>
            <a:r>
              <a:rPr lang="ru-RU" sz="2000" dirty="0">
                <a:latin typeface="Calibri" panose="020F0502020204030204" pitchFamily="34" charset="0"/>
              </a:rPr>
              <a:t>эксцентрическом  15% для ближнего зонда и 19% для дальнего </a:t>
            </a:r>
            <a:r>
              <a:rPr lang="ru-RU" sz="2000" dirty="0" smtClean="0">
                <a:latin typeface="Calibri" panose="020F0502020204030204" pitchFamily="34" charset="0"/>
              </a:rPr>
              <a:t>зонда</a:t>
            </a:r>
            <a:r>
              <a:rPr lang="en-US" sz="2000" dirty="0" smtClean="0">
                <a:latin typeface="Calibri" panose="020F0502020204030204" pitchFamily="34" charset="0"/>
              </a:rPr>
              <a:t>.</a:t>
            </a:r>
            <a:endParaRPr lang="ru-RU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22902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378678-90D6-4787-8B6D-E4C528BAB3B8}" type="slidenum">
              <a:rPr lang="ru-RU" smtClean="0"/>
              <a:pPr>
                <a:defRPr/>
              </a:pPr>
              <a:t>48</a:t>
            </a:fld>
            <a:endParaRPr lang="ru-RU"/>
          </a:p>
        </p:txBody>
      </p:sp>
      <p:sp>
        <p:nvSpPr>
          <p:cNvPr id="7" name="TextBox 21"/>
          <p:cNvSpPr txBox="1">
            <a:spLocks noChangeArrowheads="1"/>
          </p:cNvSpPr>
          <p:nvPr/>
        </p:nvSpPr>
        <p:spPr bwMode="auto">
          <a:xfrm>
            <a:off x="122238" y="190500"/>
            <a:ext cx="87852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Скважинные испытания методики поиска дефектов цементного камня путем сопоставления данных ИНК и АКЦ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84153" y="2849682"/>
          <a:ext cx="4751687" cy="3350985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{21E4AEA4-8DFA-4A89-87EB-49C32662AFE0}</a:tableStyleId>
              </a:tblPr>
              <a:tblGrid>
                <a:gridCol w="8743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96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15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63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29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69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334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Скважина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127" marR="561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ИННК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127" marR="561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АКЦ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127" marR="561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effectLst/>
                        </a:rPr>
                        <a:t>Откр</a:t>
                      </a:r>
                      <a:r>
                        <a:rPr lang="ru-RU" sz="1000" dirty="0">
                          <a:effectLst/>
                        </a:rPr>
                        <a:t>. ствол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127" marR="561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ПГИ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127" marR="561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Итоговый планшет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127" marR="56127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45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</a:rPr>
                        <a:t>709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</a:rPr>
                        <a:t>Кудиновская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56127" marR="561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Calibri" panose="020F0502020204030204" pitchFamily="34" charset="0"/>
                        </a:rPr>
                        <a:t>6.lab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ru-RU" sz="900" b="1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56127" marR="561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Calibri" panose="020F0502020204030204" pitchFamily="34" charset="0"/>
                        </a:rPr>
                        <a:t>709_akc.jpg</a:t>
                      </a:r>
                      <a:endParaRPr lang="ru-RU" sz="900" b="1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56127" marR="561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Calibri" panose="020F0502020204030204" pitchFamily="34" charset="0"/>
                        </a:rPr>
                        <a:t>709_КудиновскаяИННК.tiff</a:t>
                      </a:r>
                      <a:endParaRPr lang="ru-RU" sz="900" b="1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56127" marR="561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Calibri" panose="020F0502020204030204" pitchFamily="34" charset="0"/>
                        </a:rPr>
                        <a:t>Исх_ГК_МЛ_терм.rar</a:t>
                      </a:r>
                      <a:endParaRPr lang="ru-RU" sz="900" b="1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56127" marR="561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Calibri" panose="020F0502020204030204" pitchFamily="34" charset="0"/>
                        </a:rPr>
                        <a:t>Рис. 7</a:t>
                      </a:r>
                      <a:endParaRPr lang="ru-RU" sz="900" b="1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56127" marR="56127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43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 panose="020F0502020204030204" pitchFamily="34" charset="0"/>
                        </a:rPr>
                        <a:t>811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err="1">
                          <a:effectLst/>
                          <a:latin typeface="Calibri" panose="020F0502020204030204" pitchFamily="34" charset="0"/>
                        </a:rPr>
                        <a:t>Неприковская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56127" marR="561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 panose="020F0502020204030204" pitchFamily="34" charset="0"/>
                        </a:rPr>
                        <a:t>811 Ю.-</a:t>
                      </a:r>
                      <a:r>
                        <a:rPr lang="ru-RU" sz="900" b="1" dirty="0" err="1">
                          <a:effectLst/>
                          <a:latin typeface="Calibri" panose="020F0502020204030204" pitchFamily="34" charset="0"/>
                        </a:rPr>
                        <a:t>Неприковская</a:t>
                      </a:r>
                      <a:r>
                        <a:rPr lang="ru-RU" sz="900" b="1" dirty="0">
                          <a:effectLst/>
                          <a:latin typeface="Calibri" panose="020F0502020204030204" pitchFamily="34" charset="0"/>
                        </a:rPr>
                        <a:t> 1360м.-1300м..LAB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 panose="020F0502020204030204" pitchFamily="34" charset="0"/>
                        </a:rPr>
                        <a:t>811 Ю</a:t>
                      </a:r>
                      <a:r>
                        <a:rPr lang="ru-RU" sz="900" b="1" dirty="0" smtClean="0">
                          <a:effectLst/>
                          <a:latin typeface="Calibri" panose="020F0502020204030204" pitchFamily="34" charset="0"/>
                        </a:rPr>
                        <a:t>.-</a:t>
                      </a:r>
                      <a:endParaRPr lang="ru-RU" sz="900" b="1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56127" marR="561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 panose="020F0502020204030204" pitchFamily="34" charset="0"/>
                        </a:rPr>
                        <a:t>811_Южно-Неприковское_АКЦ_14.09.2016.jpg</a:t>
                      </a:r>
                      <a:endParaRPr lang="ru-RU" sz="900" b="1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56127" marR="561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 panose="020F0502020204030204" pitchFamily="34" charset="0"/>
                        </a:rPr>
                        <a:t>811.jpg</a:t>
                      </a:r>
                      <a:endParaRPr lang="ru-RU" sz="900" b="1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56127" marR="561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Calibri" panose="020F0502020204030204" pitchFamily="34" charset="0"/>
                        </a:rPr>
                        <a:t>811_term_500.tiff</a:t>
                      </a:r>
                      <a:endParaRPr lang="ru-RU" sz="900" b="1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56127" marR="561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 panose="020F0502020204030204" pitchFamily="34" charset="0"/>
                        </a:rPr>
                        <a:t>Рис.8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 panose="020F0502020204030204" pitchFamily="34" charset="0"/>
                        </a:rPr>
                        <a:t>Рис.9</a:t>
                      </a:r>
                      <a:endParaRPr lang="ru-RU" sz="900" b="1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56127" marR="56127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67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</a:rPr>
                        <a:t>127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</a:rPr>
                        <a:t>Солгаевское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56127" marR="561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Calibri" panose="020F0502020204030204" pitchFamily="34" charset="0"/>
                        </a:rPr>
                        <a:t>127Сологаевскаяя.jpg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ru-RU" sz="900" b="1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56127" marR="561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Calibri" panose="020F0502020204030204" pitchFamily="34" charset="0"/>
                        </a:rPr>
                        <a:t>127Сологаевская.bmp</a:t>
                      </a:r>
                      <a:endParaRPr lang="ru-RU" sz="900" b="1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56127" marR="561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Calibri" panose="020F0502020204030204" pitchFamily="34" charset="0"/>
                        </a:rPr>
                        <a:t>127Сологаевскаяя.jpg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ru-RU" sz="900" b="1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56127" marR="561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ru-RU" sz="900" b="1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56127" marR="561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Calibri" panose="020F0502020204030204" pitchFamily="34" charset="0"/>
                        </a:rPr>
                        <a:t>Рис.10</a:t>
                      </a:r>
                      <a:endParaRPr lang="ru-RU" sz="900" b="1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56127" marR="56127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81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err="1">
                          <a:effectLst/>
                          <a:latin typeface="Calibri" panose="020F0502020204030204" pitchFamily="34" charset="0"/>
                        </a:rPr>
                        <a:t>Флеровское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56127" marR="561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Calibri" panose="020F0502020204030204" pitchFamily="34" charset="0"/>
                        </a:rPr>
                        <a:t>9.LAB 10.LAB</a:t>
                      </a:r>
                      <a:endParaRPr lang="ru-RU" sz="900" b="1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56127" marR="561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Calibri" panose="020F0502020204030204" pitchFamily="34" charset="0"/>
                        </a:rPr>
                        <a:t>5_акц.bmp</a:t>
                      </a:r>
                      <a:endParaRPr lang="ru-RU" sz="900" b="1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56127" marR="561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effectLst/>
                          <a:latin typeface="Calibri" panose="020F0502020204030204" pitchFamily="34" charset="0"/>
                        </a:rPr>
                        <a:t>5_С_Флеровское_ИННК_16092016.JPG</a:t>
                      </a:r>
                      <a:r>
                        <a:rPr lang="ru-RU" sz="900" b="1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ru-RU" sz="900" b="1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56127" marR="561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Calibri" panose="020F0502020204030204" pitchFamily="34" charset="0"/>
                        </a:rPr>
                        <a:t>5_Т_ГК_ЛМ_500.JPG</a:t>
                      </a:r>
                      <a:endParaRPr lang="ru-RU" sz="900" b="1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56127" marR="561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ru-RU" sz="900" b="1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56127" marR="56127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90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</a:rPr>
                        <a:t>Б Лебяжинская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56127" marR="561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Calibri" panose="020F0502020204030204" pitchFamily="34" charset="0"/>
                        </a:rPr>
                        <a:t>user.config.2016-08-10T07-45-50.5532161+04-00.LAB</a:t>
                      </a:r>
                      <a:endParaRPr lang="ru-RU" sz="9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127" marR="561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Calibri" panose="020F0502020204030204" pitchFamily="34" charset="0"/>
                        </a:rPr>
                        <a:t>4_akc.jpg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ru-RU" sz="900" b="1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56127" marR="561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ru-RU" sz="900" b="1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56127" marR="561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ru-RU" sz="900" b="1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56127" marR="561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 panose="020F0502020204030204" pitchFamily="34" charset="0"/>
                        </a:rPr>
                        <a:t>Рис.11</a:t>
                      </a:r>
                      <a:endParaRPr lang="ru-RU" sz="900" b="1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56127" marR="56127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67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err="1">
                          <a:effectLst/>
                          <a:latin typeface="Calibri" panose="020F0502020204030204" pitchFamily="34" charset="0"/>
                        </a:rPr>
                        <a:t>Кожемякская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56127" marR="561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Calibri" panose="020F0502020204030204" pitchFamily="34" charset="0"/>
                        </a:rPr>
                        <a:t>08.</a:t>
                      </a:r>
                      <a:r>
                        <a:rPr lang="en-US" sz="900" b="1">
                          <a:effectLst/>
                          <a:latin typeface="Calibri" panose="020F0502020204030204" pitchFamily="34" charset="0"/>
                        </a:rPr>
                        <a:t>lab</a:t>
                      </a:r>
                      <a:endParaRPr lang="ru-RU" sz="900" b="1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56127" marR="561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Calibri" panose="020F0502020204030204" pitchFamily="34" charset="0"/>
                        </a:rPr>
                        <a:t>6_Кожемякское_АКЦ+СГДТ_14.07.2016.jpg</a:t>
                      </a:r>
                      <a:endParaRPr lang="ru-RU" sz="900" b="1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56127" marR="561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ru-RU" sz="900" b="1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56127" marR="561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ru-RU" sz="900" b="1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56127" marR="561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 panose="020F0502020204030204" pitchFamily="34" charset="0"/>
                        </a:rPr>
                        <a:t>Рис.12</a:t>
                      </a:r>
                      <a:endParaRPr lang="ru-RU" sz="900" b="1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56127" marR="56127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/>
          <p:nvPr/>
        </p:nvPicPr>
        <p:blipFill>
          <a:blip r:embed="rId3" cstate="screen"/>
          <a:stretch>
            <a:fillRect/>
          </a:stretch>
        </p:blipFill>
        <p:spPr>
          <a:xfrm>
            <a:off x="4859922" y="2849681"/>
            <a:ext cx="4133850" cy="33433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1249243"/>
            <a:ext cx="9144000" cy="15696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en-US" dirty="0" smtClean="0"/>
              <a:t>	</a:t>
            </a:r>
            <a:r>
              <a:rPr lang="ru-RU" sz="1600" dirty="0" smtClean="0">
                <a:latin typeface="Calibri" panose="020F0502020204030204" pitchFamily="34" charset="0"/>
              </a:rPr>
              <a:t>Интерпретационным </a:t>
            </a:r>
            <a:r>
              <a:rPr lang="ru-RU" sz="1600" dirty="0">
                <a:latin typeface="Calibri" panose="020F0502020204030204" pitchFamily="34" charset="0"/>
              </a:rPr>
              <a:t>признаком предполагаемого дефекта цементного камня выбраны отрицательные аномалии скорости счета медленных нейтронов на обоих зондах с выходом каротажных диаграмм на постоянные значения. </a:t>
            </a:r>
            <a:r>
              <a:rPr lang="ru-RU" sz="1600" dirty="0" smtClean="0">
                <a:latin typeface="Calibri" panose="020F0502020204030204" pitchFamily="34" charset="0"/>
              </a:rPr>
              <a:t>В </a:t>
            </a:r>
            <a:r>
              <a:rPr lang="ru-RU" sz="1600" dirty="0">
                <a:latin typeface="Calibri" panose="020F0502020204030204" pitchFamily="34" charset="0"/>
              </a:rPr>
              <a:t>данном случае выделенные по АКЦ частичные потери контакта «цемент-скважина» и «цемент – порода» совпадают с отрицательными аномалиями скорости счета ИННК. Однако,  результаты  каротажа открытого ствола в этих интервалах указывают на наличие каверн по каверномеру и наличие глинистых пластов по ГК и ПС. </a:t>
            </a:r>
          </a:p>
        </p:txBody>
      </p:sp>
    </p:spTree>
    <p:extLst>
      <p:ext uri="{BB962C8B-B14F-4D97-AF65-F5344CB8AC3E}">
        <p14:creationId xmlns:p14="http://schemas.microsoft.com/office/powerpoint/2010/main" val="97343376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>
              <a:defRPr/>
            </a:pPr>
            <a:r>
              <a:rPr lang="ru-RU" altLang="ru-RU" dirty="0" smtClean="0">
                <a:latin typeface="Calibri" panose="020F0502020204030204" pitchFamily="34" charset="0"/>
              </a:rPr>
              <a:t>Аппаратура нейтронного каротажа АИНК-34</a:t>
            </a:r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877420-0DC1-47A0-9B68-12102564E751}" type="slidenum">
              <a:rPr lang="ru-RU" smtClean="0"/>
              <a:pPr>
                <a:defRPr/>
              </a:pPr>
              <a:t>49</a:t>
            </a:fld>
            <a:endParaRPr lang="ru-RU"/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3860800" y="1847850"/>
          <a:ext cx="4895850" cy="3024186"/>
        </p:xfrm>
        <a:graphic>
          <a:graphicData uri="http://schemas.openxmlformats.org/drawingml/2006/table">
            <a:tbl>
              <a:tblPr firstRow="1" bandRow="1"/>
              <a:tblGrid>
                <a:gridCol w="2447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7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277">
                <a:tc gridSpan="2"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2000" dirty="0" smtClean="0">
                          <a:solidFill>
                            <a:schemeClr val="bg1"/>
                          </a:solidFill>
                        </a:rPr>
                        <a:t>Технические</a:t>
                      </a:r>
                      <a:r>
                        <a:rPr lang="ru-RU" sz="2000" baseline="0" dirty="0" smtClean="0">
                          <a:solidFill>
                            <a:schemeClr val="bg1"/>
                          </a:solidFill>
                        </a:rPr>
                        <a:t> характеристики</a:t>
                      </a:r>
                      <a:endParaRPr lang="ru-RU" sz="2000" dirty="0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45728" marB="45728">
                    <a:lnL w="12700" cmpd="sng">
                      <a:solidFill>
                        <a:srgbClr val="3399FF"/>
                      </a:solidFill>
                    </a:lnL>
                    <a:lnR w="12700" cmpd="sng">
                      <a:solidFill>
                        <a:srgbClr val="3399FF"/>
                      </a:solidFill>
                    </a:lnR>
                    <a:lnT w="12700" cmpd="sng">
                      <a:solidFill>
                        <a:srgbClr val="3399FF"/>
                      </a:solidFill>
                    </a:lnT>
                    <a:lnB w="12700" cmpd="sng">
                      <a:solidFill>
                        <a:srgbClr val="3399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4271"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200" dirty="0" smtClean="0">
                          <a:solidFill>
                            <a:srgbClr val="000099"/>
                          </a:solidFill>
                        </a:rPr>
                        <a:t>Макроскопическое сечение поглощения тепловых</a:t>
                      </a:r>
                      <a:r>
                        <a:rPr lang="ru-RU" sz="1200" baseline="0" dirty="0" smtClean="0">
                          <a:solidFill>
                            <a:srgbClr val="000099"/>
                          </a:solidFill>
                        </a:rPr>
                        <a:t> нейтронов в пласте</a:t>
                      </a:r>
                      <a:endParaRPr lang="ru-RU" sz="1200" b="1" dirty="0">
                        <a:solidFill>
                          <a:srgbClr val="000099"/>
                        </a:solidFill>
                      </a:endParaRPr>
                    </a:p>
                  </a:txBody>
                  <a:tcPr marL="91425" marR="91425" marT="45728" marB="45728">
                    <a:lnL w="12700" cmpd="sng">
                      <a:solidFill>
                        <a:srgbClr val="3399FF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3399FF"/>
                      </a:solidFill>
                    </a:lnT>
                    <a:lnB w="12700" cmpd="sng">
                      <a:solidFill>
                        <a:srgbClr val="3399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1200" dirty="0" smtClean="0">
                        <a:solidFill>
                          <a:srgbClr val="000099"/>
                        </a:solidFill>
                      </a:endParaRPr>
                    </a:p>
                    <a:p>
                      <a:pPr algn="ctr"/>
                      <a:r>
                        <a:rPr lang="ru-RU" sz="1200" dirty="0" smtClean="0">
                          <a:solidFill>
                            <a:srgbClr val="000099"/>
                          </a:solidFill>
                        </a:rPr>
                        <a:t>7÷30 </a:t>
                      </a:r>
                      <a:r>
                        <a:rPr lang="en-US" sz="1200" dirty="0" smtClean="0">
                          <a:solidFill>
                            <a:srgbClr val="000099"/>
                          </a:solidFill>
                        </a:rPr>
                        <a:t>c</a:t>
                      </a:r>
                      <a:r>
                        <a:rPr lang="ru-RU" sz="1200" dirty="0" smtClean="0">
                          <a:solidFill>
                            <a:srgbClr val="000099"/>
                          </a:solidFill>
                        </a:rPr>
                        <a:t>.</a:t>
                      </a:r>
                      <a:r>
                        <a:rPr lang="en-US" sz="1200" dirty="0" smtClean="0">
                          <a:solidFill>
                            <a:srgbClr val="000099"/>
                          </a:solidFill>
                        </a:rPr>
                        <a:t>u.</a:t>
                      </a:r>
                      <a:endParaRPr lang="ru-RU" sz="1200" b="1" dirty="0">
                        <a:solidFill>
                          <a:srgbClr val="000099"/>
                        </a:solidFill>
                      </a:endParaRPr>
                    </a:p>
                  </a:txBody>
                  <a:tcPr marL="91425" marR="91425" marT="45728" marB="45728">
                    <a:lnL>
                      <a:noFill/>
                    </a:lnL>
                    <a:lnR w="12700" cmpd="sng">
                      <a:solidFill>
                        <a:srgbClr val="3399FF"/>
                      </a:solidFill>
                    </a:lnR>
                    <a:lnT w="12700" cmpd="sng">
                      <a:solidFill>
                        <a:srgbClr val="3399FF"/>
                      </a:solidFill>
                    </a:lnT>
                    <a:lnB w="12700" cmpd="sng">
                      <a:solidFill>
                        <a:srgbClr val="3399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9352"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200" dirty="0" smtClean="0">
                          <a:solidFill>
                            <a:srgbClr val="000099"/>
                          </a:solidFill>
                        </a:rPr>
                        <a:t>Тип нейтронного генератора</a:t>
                      </a:r>
                      <a:endParaRPr lang="ru-RU" sz="1200" b="1" dirty="0">
                        <a:solidFill>
                          <a:srgbClr val="000099"/>
                        </a:solidFill>
                      </a:endParaRPr>
                    </a:p>
                  </a:txBody>
                  <a:tcPr marL="91425" marR="91425" marT="45728" marB="45728">
                    <a:lnL w="12700" cmpd="sng">
                      <a:solidFill>
                        <a:srgbClr val="3399FF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3399FF"/>
                      </a:solidFill>
                    </a:lnT>
                    <a:lnB w="12700" cmpd="sng">
                      <a:solidFill>
                        <a:srgbClr val="3399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rgbClr val="000099"/>
                          </a:solidFill>
                        </a:rPr>
                        <a:t>ИНГ-11-20-150</a:t>
                      </a:r>
                      <a:r>
                        <a:rPr lang="ru-RU" sz="1200" baseline="0" dirty="0" smtClean="0">
                          <a:solidFill>
                            <a:srgbClr val="000099"/>
                          </a:solidFill>
                        </a:rPr>
                        <a:t> </a:t>
                      </a:r>
                      <a:r>
                        <a:rPr lang="ru-RU" sz="1200" dirty="0" smtClean="0">
                          <a:solidFill>
                            <a:srgbClr val="000099"/>
                          </a:solidFill>
                        </a:rPr>
                        <a:t>(на вакуумной</a:t>
                      </a:r>
                      <a:r>
                        <a:rPr lang="ru-RU" sz="1200" baseline="0" dirty="0" smtClean="0">
                          <a:solidFill>
                            <a:srgbClr val="000099"/>
                          </a:solidFill>
                        </a:rPr>
                        <a:t> нейтронной трубке</a:t>
                      </a:r>
                      <a:r>
                        <a:rPr lang="ru-RU" sz="1200" dirty="0" smtClean="0">
                          <a:solidFill>
                            <a:srgbClr val="000099"/>
                          </a:solidFill>
                        </a:rPr>
                        <a:t>)</a:t>
                      </a:r>
                      <a:endParaRPr lang="ru-RU" sz="1200" b="1" dirty="0">
                        <a:solidFill>
                          <a:srgbClr val="000099"/>
                        </a:solidFill>
                      </a:endParaRPr>
                    </a:p>
                  </a:txBody>
                  <a:tcPr marL="91425" marR="91425" marT="45728" marB="45728">
                    <a:lnL>
                      <a:noFill/>
                    </a:lnL>
                    <a:lnR w="12700" cmpd="sng">
                      <a:solidFill>
                        <a:srgbClr val="3399FF"/>
                      </a:solidFill>
                    </a:lnR>
                    <a:lnT w="12700" cmpd="sng">
                      <a:solidFill>
                        <a:srgbClr val="3399FF"/>
                      </a:solidFill>
                    </a:lnT>
                    <a:lnB w="12700" cmpd="sng">
                      <a:solidFill>
                        <a:srgbClr val="3399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66"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200" dirty="0" smtClean="0">
                          <a:solidFill>
                            <a:srgbClr val="000099"/>
                          </a:solidFill>
                        </a:rPr>
                        <a:t>Потребляемая</a:t>
                      </a:r>
                      <a:r>
                        <a:rPr lang="ru-RU" sz="1200" baseline="0" dirty="0" smtClean="0">
                          <a:solidFill>
                            <a:srgbClr val="000099"/>
                          </a:solidFill>
                        </a:rPr>
                        <a:t> мощность</a:t>
                      </a:r>
                      <a:endParaRPr lang="ru-RU" sz="1200" b="1" dirty="0">
                        <a:solidFill>
                          <a:srgbClr val="000099"/>
                        </a:solidFill>
                      </a:endParaRPr>
                    </a:p>
                  </a:txBody>
                  <a:tcPr marL="91425" marR="91425" marT="45728" marB="45728">
                    <a:lnL w="12700" cmpd="sng">
                      <a:solidFill>
                        <a:srgbClr val="3399FF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3399FF"/>
                      </a:solidFill>
                    </a:lnT>
                    <a:lnB w="12700" cmpd="sng">
                      <a:solidFill>
                        <a:srgbClr val="3399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rgbClr val="000099"/>
                          </a:solidFill>
                        </a:rPr>
                        <a:t>30 Вт</a:t>
                      </a:r>
                      <a:endParaRPr lang="ru-RU" sz="1200" b="1" dirty="0">
                        <a:solidFill>
                          <a:srgbClr val="000099"/>
                        </a:solidFill>
                      </a:endParaRPr>
                    </a:p>
                  </a:txBody>
                  <a:tcPr marL="91425" marR="91425" marT="45728" marB="45728">
                    <a:lnL>
                      <a:noFill/>
                    </a:lnL>
                    <a:lnR w="12700" cmpd="sng">
                      <a:solidFill>
                        <a:srgbClr val="3399FF"/>
                      </a:solidFill>
                    </a:lnR>
                    <a:lnT w="12700" cmpd="sng">
                      <a:solidFill>
                        <a:srgbClr val="3399FF"/>
                      </a:solidFill>
                    </a:lnT>
                    <a:lnB w="12700" cmpd="sng">
                      <a:solidFill>
                        <a:srgbClr val="3399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77"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200" dirty="0" smtClean="0">
                          <a:solidFill>
                            <a:srgbClr val="000099"/>
                          </a:solidFill>
                        </a:rPr>
                        <a:t>Количество</a:t>
                      </a:r>
                      <a:r>
                        <a:rPr lang="ru-RU" sz="1200" baseline="0" dirty="0" smtClean="0">
                          <a:solidFill>
                            <a:srgbClr val="000099"/>
                          </a:solidFill>
                        </a:rPr>
                        <a:t> измерительных зондов</a:t>
                      </a:r>
                      <a:endParaRPr lang="ru-RU" sz="1200" b="1" dirty="0">
                        <a:solidFill>
                          <a:srgbClr val="000099"/>
                        </a:solidFill>
                      </a:endParaRPr>
                    </a:p>
                  </a:txBody>
                  <a:tcPr marL="91425" marR="91425" marT="45728" marB="45728">
                    <a:lnL w="12700" cmpd="sng">
                      <a:solidFill>
                        <a:srgbClr val="3399FF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3399FF"/>
                      </a:solidFill>
                    </a:lnT>
                    <a:lnB w="12700" cmpd="sng">
                      <a:solidFill>
                        <a:srgbClr val="3399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rgbClr val="000099"/>
                          </a:solidFill>
                        </a:rPr>
                        <a:t>2</a:t>
                      </a:r>
                      <a:endParaRPr lang="ru-RU" sz="1200" b="1" dirty="0">
                        <a:solidFill>
                          <a:srgbClr val="000099"/>
                        </a:solidFill>
                      </a:endParaRPr>
                    </a:p>
                  </a:txBody>
                  <a:tcPr marL="91425" marR="91425" marT="45728" marB="45728">
                    <a:lnL>
                      <a:noFill/>
                    </a:lnL>
                    <a:lnR w="12700" cmpd="sng">
                      <a:solidFill>
                        <a:srgbClr val="3399FF"/>
                      </a:solidFill>
                    </a:lnR>
                    <a:lnT w="12700" cmpd="sng">
                      <a:solidFill>
                        <a:srgbClr val="3399FF"/>
                      </a:solidFill>
                    </a:lnT>
                    <a:lnB w="12700" cmpd="sng">
                      <a:solidFill>
                        <a:srgbClr val="3399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66"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200" dirty="0" smtClean="0">
                          <a:solidFill>
                            <a:srgbClr val="000099"/>
                          </a:solidFill>
                        </a:rPr>
                        <a:t>Температура </a:t>
                      </a:r>
                      <a:r>
                        <a:rPr lang="ru-RU" sz="1200" dirty="0" err="1" smtClean="0">
                          <a:solidFill>
                            <a:srgbClr val="000099"/>
                          </a:solidFill>
                        </a:rPr>
                        <a:t>окр</a:t>
                      </a:r>
                      <a:r>
                        <a:rPr lang="ru-RU" sz="1200" dirty="0" smtClean="0">
                          <a:solidFill>
                            <a:srgbClr val="000099"/>
                          </a:solidFill>
                        </a:rPr>
                        <a:t>.</a:t>
                      </a:r>
                      <a:r>
                        <a:rPr lang="ru-RU" sz="1200" baseline="0" dirty="0" smtClean="0">
                          <a:solidFill>
                            <a:srgbClr val="000099"/>
                          </a:solidFill>
                        </a:rPr>
                        <a:t> среды</a:t>
                      </a:r>
                      <a:endParaRPr lang="ru-RU" sz="1200" b="1" dirty="0">
                        <a:solidFill>
                          <a:srgbClr val="000099"/>
                        </a:solidFill>
                      </a:endParaRPr>
                    </a:p>
                  </a:txBody>
                  <a:tcPr marL="91425" marR="91425" marT="45728" marB="45728">
                    <a:lnL w="12700" cmpd="sng">
                      <a:solidFill>
                        <a:srgbClr val="3399FF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3399FF"/>
                      </a:solidFill>
                    </a:lnT>
                    <a:lnB w="12700" cmpd="sng">
                      <a:solidFill>
                        <a:srgbClr val="3399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rgbClr val="000099"/>
                          </a:solidFill>
                        </a:rPr>
                        <a:t>150°С</a:t>
                      </a:r>
                      <a:endParaRPr lang="ru-RU" sz="1200" b="1" dirty="0">
                        <a:solidFill>
                          <a:srgbClr val="000099"/>
                        </a:solidFill>
                      </a:endParaRPr>
                    </a:p>
                  </a:txBody>
                  <a:tcPr marL="91425" marR="91425" marT="45728" marB="45728">
                    <a:lnL>
                      <a:noFill/>
                    </a:lnL>
                    <a:lnR w="12700" cmpd="sng">
                      <a:solidFill>
                        <a:srgbClr val="3399FF"/>
                      </a:solidFill>
                    </a:lnR>
                    <a:lnT w="12700" cmpd="sng">
                      <a:solidFill>
                        <a:srgbClr val="3399FF"/>
                      </a:solidFill>
                    </a:lnT>
                    <a:lnB w="12700" cmpd="sng">
                      <a:solidFill>
                        <a:srgbClr val="3399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77"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000099"/>
                          </a:solidFill>
                        </a:rPr>
                        <a:t>Длина</a:t>
                      </a:r>
                    </a:p>
                    <a:p>
                      <a:r>
                        <a:rPr lang="ru-RU" sz="1200" dirty="0" smtClean="0">
                          <a:solidFill>
                            <a:srgbClr val="000099"/>
                          </a:solidFill>
                        </a:rPr>
                        <a:t>Диаметр</a:t>
                      </a:r>
                      <a:endParaRPr lang="ru-RU" sz="1200" b="1" dirty="0">
                        <a:solidFill>
                          <a:srgbClr val="000099"/>
                        </a:solidFill>
                      </a:endParaRPr>
                    </a:p>
                  </a:txBody>
                  <a:tcPr marL="91425" marR="91425" marT="45728" marB="45728">
                    <a:lnL w="12700" cmpd="sng">
                      <a:solidFill>
                        <a:srgbClr val="3399FF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3399FF"/>
                      </a:solidFill>
                    </a:lnT>
                    <a:lnB w="12700" cmpd="sng">
                      <a:solidFill>
                        <a:srgbClr val="3399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000099"/>
                          </a:solidFill>
                        </a:rPr>
                        <a:t>2500 мм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rgbClr val="000099"/>
                          </a:solidFill>
                        </a:rPr>
                        <a:t>34 мм</a:t>
                      </a:r>
                      <a:endParaRPr lang="ru-RU" sz="1200" b="1" dirty="0">
                        <a:solidFill>
                          <a:srgbClr val="000099"/>
                        </a:solidFill>
                      </a:endParaRPr>
                    </a:p>
                  </a:txBody>
                  <a:tcPr marL="91425" marR="91425" marT="45728" marB="45728">
                    <a:lnL>
                      <a:noFill/>
                    </a:lnL>
                    <a:lnR w="12700" cmpd="sng">
                      <a:solidFill>
                        <a:srgbClr val="3399FF"/>
                      </a:solidFill>
                    </a:lnR>
                    <a:lnT w="12700" cmpd="sng">
                      <a:solidFill>
                        <a:srgbClr val="3399FF"/>
                      </a:solidFill>
                    </a:lnT>
                    <a:lnB w="12700" cmpd="sng">
                      <a:solidFill>
                        <a:srgbClr val="3399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39938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5075" y="1235075"/>
            <a:ext cx="1320800" cy="510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3843338" y="5086350"/>
            <a:ext cx="4932362" cy="11699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u="sng" kern="0" dirty="0">
                <a:latin typeface="Arial"/>
              </a:rPr>
              <a:t>ОСОБЕННОСТИ</a:t>
            </a:r>
            <a:r>
              <a:rPr lang="ru-RU" kern="0" dirty="0">
                <a:latin typeface="Arial"/>
              </a:rPr>
              <a:t>: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kern="0" dirty="0">
                <a:latin typeface="Arial"/>
              </a:rPr>
              <a:t> малый диаметр и малая длина скважинного прибора позволяют проводить исследования межтрубного пространства и исследования при высоких давлениях на устье скважин.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871913" y="1244600"/>
            <a:ext cx="4748212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u="sng" kern="0" dirty="0">
                <a:latin typeface="Arial"/>
              </a:rPr>
              <a:t>НАЗНАЧЕНИЕ</a:t>
            </a:r>
            <a:r>
              <a:rPr lang="ru-RU" sz="1600" kern="0" dirty="0">
                <a:latin typeface="Arial"/>
              </a:rPr>
              <a:t>: исследование действующих нефтяных и газовых скважин.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71375" y="33555"/>
            <a:ext cx="8753499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EuropeCondensedC"/>
              </a:rPr>
              <a:t>Особенности новых видов геофизической аппаратуры, разработанной во ФГУП «ВНИИА»</a:t>
            </a:r>
            <a:endParaRPr lang="ru-RU" sz="2400" b="1" dirty="0">
              <a:solidFill>
                <a:schemeClr val="tx2"/>
              </a:solidFill>
              <a:latin typeface="Calibri" panose="020F0502020204030204" pitchFamily="34" charset="0"/>
              <a:ea typeface="+mj-ea"/>
              <a:cs typeface="EuropeCondensedC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91039" y="3353051"/>
            <a:ext cx="6264697" cy="2585323"/>
          </a:xfrm>
          <a:prstGeom prst="rect">
            <a:avLst/>
          </a:prstGeom>
          <a:solidFill>
            <a:srgbClr val="99CCFF">
              <a:alpha val="50195"/>
            </a:srgbClr>
          </a:solidFill>
          <a:ln w="9525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1800" b="1" dirty="0" smtClean="0">
                <a:latin typeface="Calibri" panose="020F0502020204030204" pitchFamily="34" charset="0"/>
              </a:rPr>
              <a:t>ПРЕИМУЩЕСТВА ПЕРЕД АНАЛОГАМИ:</a:t>
            </a:r>
            <a:endParaRPr lang="ru-RU" sz="1800" b="1" dirty="0">
              <a:latin typeface="Calibri" panose="020F0502020204030204" pitchFamily="34" charset="0"/>
            </a:endParaRPr>
          </a:p>
          <a:p>
            <a:pPr marL="285750" indent="-285750">
              <a:buClr>
                <a:schemeClr val="folHlink"/>
              </a:buClr>
              <a:buFont typeface="Wingdings" panose="05000000000000000000" pitchFamily="2" charset="2"/>
              <a:buChar char="§"/>
            </a:pPr>
            <a:r>
              <a:rPr lang="ru-RU" sz="1800" dirty="0" smtClean="0">
                <a:latin typeface="Calibri" panose="020F0502020204030204" pitchFamily="34" charset="0"/>
              </a:rPr>
              <a:t> Замена импортного оборудования без снижения качества</a:t>
            </a:r>
          </a:p>
          <a:p>
            <a:pPr>
              <a:buClr>
                <a:schemeClr val="folHlink"/>
              </a:buClr>
            </a:pPr>
            <a:r>
              <a:rPr lang="ru-RU" sz="1800" dirty="0">
                <a:latin typeface="Calibri" panose="020F0502020204030204" pitchFamily="34" charset="0"/>
              </a:rPr>
              <a:t> </a:t>
            </a:r>
            <a:r>
              <a:rPr lang="ru-RU" sz="1800" dirty="0" smtClean="0">
                <a:latin typeface="Calibri" panose="020F0502020204030204" pitchFamily="34" charset="0"/>
              </a:rPr>
              <a:t>      исследований</a:t>
            </a:r>
          </a:p>
          <a:p>
            <a:pPr marL="285750" indent="-285750">
              <a:buClr>
                <a:schemeClr val="folHlink"/>
              </a:buClr>
              <a:buFont typeface="Wingdings" panose="05000000000000000000" pitchFamily="2" charset="2"/>
              <a:buChar char="§"/>
            </a:pPr>
            <a:r>
              <a:rPr lang="ru-RU" sz="1800" dirty="0" smtClean="0">
                <a:latin typeface="Calibri" panose="020F0502020204030204" pitchFamily="34" charset="0"/>
              </a:rPr>
              <a:t> Максимальная локализация производства (г. Москва)</a:t>
            </a:r>
          </a:p>
          <a:p>
            <a:pPr marL="285750" indent="-285750">
              <a:buClr>
                <a:schemeClr val="folHlink"/>
              </a:buClr>
              <a:buFont typeface="Wingdings" panose="05000000000000000000" pitchFamily="2" charset="2"/>
              <a:buChar char="§"/>
            </a:pPr>
            <a:r>
              <a:rPr lang="ru-RU" sz="1800" dirty="0" smtClean="0">
                <a:latin typeface="Calibri" panose="020F0502020204030204" pitchFamily="34" charset="0"/>
              </a:rPr>
              <a:t> Использование отечественных материалов и</a:t>
            </a:r>
          </a:p>
          <a:p>
            <a:pPr>
              <a:buClr>
                <a:schemeClr val="folHlink"/>
              </a:buClr>
            </a:pPr>
            <a:r>
              <a:rPr lang="ru-RU" sz="1800" dirty="0">
                <a:latin typeface="Calibri" panose="020F0502020204030204" pitchFamily="34" charset="0"/>
              </a:rPr>
              <a:t> </a:t>
            </a:r>
            <a:r>
              <a:rPr lang="ru-RU" sz="1800" dirty="0" smtClean="0">
                <a:latin typeface="Calibri" panose="020F0502020204030204" pitchFamily="34" charset="0"/>
              </a:rPr>
              <a:t>     комплектующих</a:t>
            </a:r>
          </a:p>
          <a:p>
            <a:pPr marL="285750" indent="-285750">
              <a:buClr>
                <a:schemeClr val="folHlink"/>
              </a:buClr>
              <a:buFont typeface="Wingdings" panose="05000000000000000000" pitchFamily="2" charset="2"/>
              <a:buChar char="§"/>
            </a:pPr>
            <a:r>
              <a:rPr lang="ru-RU" sz="1800" dirty="0" smtClean="0">
                <a:latin typeface="Calibri" panose="020F0502020204030204" pitchFamily="34" charset="0"/>
              </a:rPr>
              <a:t> Низкая стоимость за счет комплексного применения</a:t>
            </a:r>
          </a:p>
          <a:p>
            <a:pPr>
              <a:buClr>
                <a:schemeClr val="folHlink"/>
              </a:buClr>
            </a:pPr>
            <a:r>
              <a:rPr lang="ru-RU" sz="1800" dirty="0">
                <a:latin typeface="Calibri" panose="020F0502020204030204" pitchFamily="34" charset="0"/>
              </a:rPr>
              <a:t> </a:t>
            </a:r>
            <a:r>
              <a:rPr lang="ru-RU" sz="1800" dirty="0" smtClean="0">
                <a:latin typeface="Calibri" panose="020F0502020204030204" pitchFamily="34" charset="0"/>
              </a:rPr>
              <a:t>      новых научно-технических решений</a:t>
            </a:r>
            <a:endParaRPr lang="ru-RU" sz="1800" dirty="0">
              <a:latin typeface="Calibri" panose="020F050202020403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286000" y="-21263913"/>
            <a:ext cx="4572000" cy="1458861"/>
          </a:xfrm>
          <a:prstGeom prst="rect">
            <a:avLst/>
          </a:prstGeom>
        </p:spPr>
        <p:txBody>
          <a:bodyPr>
            <a:spAutoFit/>
          </a:bodyPr>
          <a:lstStyle/>
          <a:p>
            <a:pPr marL="180975" indent="-180975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Ø"/>
              <a:tabLst>
                <a:tab pos="180975" algn="l"/>
              </a:tabLst>
            </a:pPr>
            <a:r>
              <a:rPr lang="ru-RU" sz="1200" dirty="0" smtClean="0"/>
              <a:t>Реализована Программа научно-технического сотрудничества 2014-2016 гг. в части геофизической аппаратуры</a:t>
            </a:r>
          </a:p>
          <a:p>
            <a:pPr marL="180975" indent="-180975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Ø"/>
              <a:tabLst>
                <a:tab pos="180975" algn="l"/>
              </a:tabLst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Созданы новые комплексы </a:t>
            </a:r>
          </a:p>
          <a:p>
            <a:pPr marL="180975" indent="-180975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Ø"/>
              <a:tabLst>
                <a:tab pos="180975" algn="l"/>
              </a:tabLst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Организация-производитель: ФГУП «Всероссийский научно-исследовательский институт автоматики им. Н.Л. Духова»  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286000" y="-21263913"/>
            <a:ext cx="4572000" cy="1458861"/>
          </a:xfrm>
          <a:prstGeom prst="rect">
            <a:avLst/>
          </a:prstGeom>
        </p:spPr>
        <p:txBody>
          <a:bodyPr>
            <a:spAutoFit/>
          </a:bodyPr>
          <a:lstStyle/>
          <a:p>
            <a:pPr marL="180975" indent="-180975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Ø"/>
              <a:tabLst>
                <a:tab pos="180975" algn="l"/>
              </a:tabLst>
            </a:pPr>
            <a:r>
              <a:rPr lang="ru-RU" sz="1200" dirty="0" smtClean="0"/>
              <a:t>Реализована Программа научно-технического сотрудничества 2014-2016 гг. в части геофизической аппаратуры</a:t>
            </a:r>
          </a:p>
          <a:p>
            <a:pPr marL="180975" indent="-180975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Ø"/>
              <a:tabLst>
                <a:tab pos="180975" algn="l"/>
              </a:tabLst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Созданы новые комплексы </a:t>
            </a:r>
          </a:p>
          <a:p>
            <a:pPr marL="180975" indent="-180975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Ø"/>
              <a:tabLst>
                <a:tab pos="180975" algn="l"/>
              </a:tabLst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Организация-производитель: ФГУП «Всероссийский научно-исследовательский институт автоматики им. Н.Л. Духова»  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243929" y="1210834"/>
            <a:ext cx="6264697" cy="1692771"/>
          </a:xfrm>
          <a:prstGeom prst="rect">
            <a:avLst/>
          </a:prstGeom>
          <a:solidFill>
            <a:srgbClr val="99CCFF">
              <a:alpha val="50195"/>
            </a:srgbClr>
          </a:solidFill>
          <a:ln w="9525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Calibri" panose="020F0502020204030204" pitchFamily="34" charset="0"/>
              </a:rPr>
              <a:t>РЕШАЕМЫЕ ЗАДАЧИ:</a:t>
            </a:r>
            <a:endParaRPr lang="ru-RU" sz="2400" b="1" dirty="0">
              <a:latin typeface="Calibri" panose="020F0502020204030204" pitchFamily="34" charset="0"/>
            </a:endParaRPr>
          </a:p>
          <a:p>
            <a:pPr marL="285750" indent="-285750">
              <a:buClr>
                <a:schemeClr val="folHlink"/>
              </a:buClr>
              <a:buFont typeface="Wingdings" panose="05000000000000000000" pitchFamily="2" charset="2"/>
              <a:buChar char="§"/>
            </a:pPr>
            <a:r>
              <a:rPr lang="ru-RU" sz="2000" dirty="0" smtClean="0">
                <a:latin typeface="Calibri" panose="020F0502020204030204" pitchFamily="34" charset="0"/>
              </a:rPr>
              <a:t>Получение основных характеристик нефтегазоносных объектов на всех этапах: разведка, бурение, добыча, </a:t>
            </a:r>
            <a:r>
              <a:rPr lang="ru-RU" sz="2000" dirty="0" err="1" smtClean="0">
                <a:latin typeface="Calibri" panose="020F0502020204030204" pitchFamily="34" charset="0"/>
              </a:rPr>
              <a:t>доразведка</a:t>
            </a:r>
            <a:r>
              <a:rPr lang="ru-RU" sz="2000" dirty="0" smtClean="0">
                <a:latin typeface="Calibri" panose="020F0502020204030204" pitchFamily="34" charset="0"/>
              </a:rPr>
              <a:t> и интенсификация добычи из скважин старого фонда</a:t>
            </a:r>
            <a:endParaRPr lang="ru-RU" sz="2000" dirty="0">
              <a:latin typeface="Calibri" panose="020F0502020204030204" pitchFamily="34" charset="0"/>
            </a:endParaRPr>
          </a:p>
        </p:txBody>
      </p:sp>
      <p:sp>
        <p:nvSpPr>
          <p:cNvPr id="20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97291" y="6453336"/>
            <a:ext cx="811213" cy="377825"/>
          </a:xfrm>
        </p:spPr>
        <p:txBody>
          <a:bodyPr/>
          <a:lstStyle/>
          <a:p>
            <a:pPr>
              <a:defRPr/>
            </a:pPr>
            <a:fld id="{B9F5FB21-28F7-4575-A6B2-CDA1163FDFB3}" type="slidenum">
              <a:rPr lang="ru-RU" smtClean="0"/>
              <a:pPr>
                <a:defRPr/>
              </a:pPr>
              <a:t>5</a:t>
            </a:fld>
            <a:endParaRPr lang="ru-RU" dirty="0" smtClean="0"/>
          </a:p>
        </p:txBody>
      </p:sp>
      <p:pic>
        <p:nvPicPr>
          <p:cNvPr id="56" name="Рисунок 55" descr="Схема АИНК-89С-2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32241" y="1168973"/>
            <a:ext cx="2176886" cy="405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38393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0FE4B1-D023-4488-A2C5-828273196467}" type="slidenum">
              <a:rPr lang="ru-RU" smtClean="0"/>
              <a:pPr>
                <a:defRPr/>
              </a:pPr>
              <a:t>50</a:t>
            </a:fld>
            <a:endParaRPr lang="ru-RU" dirty="0"/>
          </a:p>
        </p:txBody>
      </p:sp>
      <p:sp>
        <p:nvSpPr>
          <p:cNvPr id="5" name="Заголовок 4"/>
          <p:cNvSpPr>
            <a:spLocks noGrp="1" noChangeArrowheads="1"/>
          </p:cNvSpPr>
          <p:nvPr>
            <p:ph type="title"/>
          </p:nvPr>
        </p:nvSpPr>
        <p:spPr bwMode="auto">
          <a:xfrm>
            <a:off x="0" y="126170"/>
            <a:ext cx="9143999" cy="886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latin typeface="Calibri" panose="020F0502020204030204" pitchFamily="34" charset="0"/>
              </a:rPr>
              <a:t>Испытания </a:t>
            </a:r>
            <a:r>
              <a:rPr lang="ru-RU" dirty="0" smtClean="0">
                <a:latin typeface="Calibri" panose="020F0502020204030204" pitchFamily="34" charset="0"/>
              </a:rPr>
              <a:t>АИНК-34 </a:t>
            </a:r>
            <a:r>
              <a:rPr lang="ru-RU" dirty="0">
                <a:latin typeface="Calibri" panose="020F0502020204030204" pitchFamily="34" charset="0"/>
              </a:rPr>
              <a:t>на скважине </a:t>
            </a:r>
            <a:r>
              <a:rPr lang="ru-RU" dirty="0" smtClean="0">
                <a:latin typeface="Calibri" panose="020F0502020204030204" pitchFamily="34" charset="0"/>
              </a:rPr>
              <a:t>Оренбургского </a:t>
            </a:r>
            <a:br>
              <a:rPr lang="ru-RU" dirty="0" smtClean="0">
                <a:latin typeface="Calibri" panose="020F0502020204030204" pitchFamily="34" charset="0"/>
              </a:rPr>
            </a:br>
            <a:r>
              <a:rPr lang="ru-RU" dirty="0" smtClean="0">
                <a:latin typeface="Calibri" panose="020F0502020204030204" pitchFamily="34" charset="0"/>
              </a:rPr>
              <a:t>газо-конденсатного месторождения</a:t>
            </a:r>
            <a:endParaRPr lang="ru-RU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40100" y="1536508"/>
            <a:ext cx="3672397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Calibri" panose="020F0502020204030204" pitchFamily="34" charset="0"/>
              </a:rPr>
              <a:t>В верхней части пласта (3) по изменениям скоростей счета можно судить об изменении скважинных условий, например появление эксплуатационной колонны, </a:t>
            </a:r>
            <a:r>
              <a:rPr lang="ru-RU" sz="1200" b="1" dirty="0" err="1" smtClean="0">
                <a:latin typeface="Calibri" panose="020F0502020204030204" pitchFamily="34" charset="0"/>
              </a:rPr>
              <a:t>пакера</a:t>
            </a:r>
            <a:r>
              <a:rPr lang="ru-RU" sz="1200" b="1" dirty="0" smtClean="0">
                <a:latin typeface="Calibri" panose="020F0502020204030204" pitchFamily="34" charset="0"/>
              </a:rPr>
              <a:t> и жидкости в </a:t>
            </a:r>
            <a:r>
              <a:rPr lang="ru-RU" sz="1200" b="1" dirty="0" err="1" smtClean="0">
                <a:latin typeface="Calibri" panose="020F0502020204030204" pitchFamily="34" charset="0"/>
              </a:rPr>
              <a:t>затрубье</a:t>
            </a:r>
            <a:r>
              <a:rPr lang="ru-RU" sz="1200" b="1" dirty="0" smtClean="0">
                <a:latin typeface="Calibri" panose="020F0502020204030204" pitchFamily="34" charset="0"/>
              </a:rPr>
              <a:t>.</a:t>
            </a:r>
          </a:p>
          <a:p>
            <a:endParaRPr lang="ru-RU" sz="1200" b="1" dirty="0" smtClean="0">
              <a:latin typeface="Calibri" panose="020F0502020204030204" pitchFamily="34" charset="0"/>
            </a:endParaRPr>
          </a:p>
          <a:p>
            <a:pPr lvl="0"/>
            <a:r>
              <a:rPr lang="ru-RU" sz="1200" b="1" dirty="0" smtClean="0">
                <a:latin typeface="Calibri" panose="020F0502020204030204" pitchFamily="34" charset="0"/>
              </a:rPr>
              <a:t>В </a:t>
            </a:r>
            <a:r>
              <a:rPr lang="ru-RU" sz="1200" b="1" dirty="0">
                <a:latin typeface="Calibri" panose="020F0502020204030204" pitchFamily="34" charset="0"/>
              </a:rPr>
              <a:t>средней части </a:t>
            </a:r>
            <a:r>
              <a:rPr lang="ru-RU" sz="1200" b="1" dirty="0" smtClean="0">
                <a:latin typeface="Calibri" panose="020F0502020204030204" pitchFamily="34" charset="0"/>
              </a:rPr>
              <a:t>пласта (2) </a:t>
            </a:r>
            <a:r>
              <a:rPr lang="ru-RU" sz="1200" b="1" dirty="0">
                <a:latin typeface="Calibri" panose="020F0502020204030204" pitchFamily="34" charset="0"/>
              </a:rPr>
              <a:t>значения ТАУ практически неизменны и близки к значениям  ТАУ для чистого известняка, что свидетельствует о насыщении карбонатного коллектора преимущественно газом. Значения </a:t>
            </a:r>
            <a:r>
              <a:rPr lang="en-US" sz="1200" b="1" dirty="0">
                <a:latin typeface="Calibri" panose="020F0502020204030204" pitchFamily="34" charset="0"/>
              </a:rPr>
              <a:t>RAIT </a:t>
            </a:r>
            <a:r>
              <a:rPr lang="ru-RU" sz="1200" b="1" dirty="0">
                <a:latin typeface="Calibri" panose="020F0502020204030204" pitchFamily="34" charset="0"/>
              </a:rPr>
              <a:t>позволяет оценить </a:t>
            </a:r>
            <a:r>
              <a:rPr lang="ru-RU" sz="1200" b="1" dirty="0" smtClean="0">
                <a:latin typeface="Calibri" panose="020F0502020204030204" pitchFamily="34" charset="0"/>
              </a:rPr>
              <a:t>пористость на уровне 15% </a:t>
            </a:r>
            <a:r>
              <a:rPr lang="ru-RU" sz="1200" b="1" dirty="0">
                <a:latin typeface="Calibri" panose="020F0502020204030204" pitchFamily="34" charset="0"/>
              </a:rPr>
              <a:t>по отношению к измерениям на моделях ЦМИС г. Раменское</a:t>
            </a:r>
            <a:r>
              <a:rPr lang="ru-RU" sz="1200" b="1" dirty="0" smtClean="0">
                <a:latin typeface="Calibri" panose="020F0502020204030204" pitchFamily="34" charset="0"/>
              </a:rPr>
              <a:t>.</a:t>
            </a:r>
          </a:p>
          <a:p>
            <a:pPr lvl="0"/>
            <a:endParaRPr lang="ru-RU" sz="1200" b="1" dirty="0">
              <a:latin typeface="Calibri" panose="020F0502020204030204" pitchFamily="34" charset="0"/>
            </a:endParaRPr>
          </a:p>
          <a:p>
            <a:pPr lvl="0"/>
            <a:r>
              <a:rPr lang="ru-RU" sz="1200" b="1" dirty="0" smtClean="0">
                <a:latin typeface="Calibri" panose="020F0502020204030204" pitchFamily="34" charset="0"/>
              </a:rPr>
              <a:t>В нижней части пласта (1) наблюдается смена типа жидкости в скважине с жидкости на газ. Этот контакт отражается  более чем 20 кратным изменением скоростей счета на первом и втором зондах. При этом на диаграммах ТАУ этот контакт практически незаметен, что свидетельствует о возможности исследовать нейтронные свойства пласта независимо от заполнения скважины. Для метода ННК-Т это невозможно.</a:t>
            </a:r>
            <a:endParaRPr lang="ru-RU" sz="1200" b="1" dirty="0">
              <a:latin typeface="Calibri" panose="020F0502020204030204" pitchFamily="34" charset="0"/>
            </a:endParaRP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8763"/>
            <a:ext cx="5067300" cy="456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0120899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630238" y="2122495"/>
            <a:ext cx="7866062" cy="1858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ru-RU" sz="2800" dirty="0" smtClean="0">
                <a:latin typeface="Calibri" panose="020F0502020204030204" pitchFamily="34" charset="0"/>
              </a:rPr>
              <a:t>Мобильный рентгеновский комплекс для диагностики скважинных приборов и оборудования</a:t>
            </a:r>
            <a:r>
              <a:rPr lang="en-US" sz="2800" dirty="0" smtClean="0">
                <a:latin typeface="Calibri" panose="020F0502020204030204" pitchFamily="34" charset="0"/>
              </a:rPr>
              <a:t> </a:t>
            </a:r>
            <a:r>
              <a:rPr lang="ru-RU" altLang="ru-RU" sz="2800" dirty="0" smtClean="0">
                <a:latin typeface="Calibri" panose="020F0502020204030204" pitchFamily="34" charset="0"/>
              </a:rPr>
              <a:t>ТКРД181</a:t>
            </a:r>
            <a:r>
              <a:rPr lang="ru-RU" altLang="ru-RU" sz="2800" kern="0" dirty="0" smtClean="0">
                <a:solidFill>
                  <a:srgbClr val="000099"/>
                </a:solidFill>
                <a:latin typeface="Calibri" panose="020F0502020204030204" pitchFamily="34" charset="0"/>
              </a:rPr>
              <a:t/>
            </a:r>
            <a:br>
              <a:rPr lang="ru-RU" altLang="ru-RU" sz="2800" kern="0" dirty="0" smtClean="0">
                <a:solidFill>
                  <a:srgbClr val="000099"/>
                </a:solidFill>
                <a:latin typeface="Calibri" panose="020F0502020204030204" pitchFamily="34" charset="0"/>
              </a:rPr>
            </a:br>
            <a:endParaRPr lang="ru-RU" sz="2800" kern="0" dirty="0">
              <a:solidFill>
                <a:srgbClr val="000099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24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0FE4B1-D023-4488-A2C5-828273196467}" type="slidenum">
              <a:rPr lang="ru-RU" smtClean="0"/>
              <a:pPr>
                <a:defRPr/>
              </a:pPr>
              <a:t>52</a:t>
            </a:fld>
            <a:endParaRPr lang="ru-RU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01070" y="318195"/>
            <a:ext cx="8152611" cy="59744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/>
          <a:p>
            <a:pPr lvl="0" algn="ctr">
              <a:lnSpc>
                <a:spcPct val="90000"/>
              </a:lnSpc>
              <a:defRPr/>
            </a:pPr>
            <a:r>
              <a:rPr lang="ru-RU" spc="0" dirty="0">
                <a:latin typeface="Calibri" panose="020F0502020204030204" pitchFamily="34" charset="0"/>
              </a:rPr>
              <a:t>Аппаратура </a:t>
            </a:r>
            <a:r>
              <a:rPr lang="ru-RU" spc="0" dirty="0" smtClean="0">
                <a:latin typeface="Calibri" panose="020F0502020204030204" pitchFamily="34" charset="0"/>
              </a:rPr>
              <a:t>рентгенодиагностического комплекса ТКРД</a:t>
            </a:r>
            <a:r>
              <a:rPr lang="ru-RU" spc="0" dirty="0" smtClean="0">
                <a:latin typeface="Calibri" panose="020F0502020204030204" pitchFamily="34" charset="0"/>
                <a:cs typeface="Arial" pitchFamily="34" charset="0"/>
              </a:rPr>
              <a:t>181</a:t>
            </a:r>
            <a:endParaRPr lang="ru-RU" kern="0" spc="0" dirty="0">
              <a:latin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12" name="Рисунок 9" descr="СхИзо для Презентации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96752"/>
            <a:ext cx="3028936" cy="5158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4031940" y="2219031"/>
          <a:ext cx="4932548" cy="2926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4662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62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Технические</a:t>
                      </a:r>
                      <a:r>
                        <a:rPr lang="ru-RU" sz="1800" b="1" kern="1200" baseline="0" dirty="0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 характеристики</a:t>
                      </a:r>
                      <a:endParaRPr lang="ru-RU" sz="1800" b="1" dirty="0">
                        <a:latin typeface="+mj-lt"/>
                      </a:endParaRPr>
                    </a:p>
                  </a:txBody>
                  <a:tcPr marL="93172" marR="93172" marT="42484" marB="42484" anchor="ctr"/>
                </a:tc>
                <a:tc hMerge="1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Bef>
                          <a:spcPct val="20000"/>
                        </a:spcBef>
                        <a:buSzPct val="80000"/>
                        <a:buFontTx/>
                        <a:buNone/>
                      </a:pPr>
                      <a:endParaRPr lang="ru-RU" sz="2400" b="1" kern="1200" dirty="0" smtClean="0">
                        <a:solidFill>
                          <a:schemeClr val="bg1"/>
                        </a:solidFill>
                        <a:latin typeface="+mj-lt"/>
                        <a:ea typeface="+mn-ea"/>
                        <a:cs typeface="Arial" pitchFamily="34" charset="0"/>
                      </a:endParaRPr>
                    </a:p>
                  </a:txBody>
                  <a:tcPr marL="93172" marR="93172" marT="42484" marB="42484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200" b="0" dirty="0" smtClean="0">
                          <a:latin typeface="Arial" pitchFamily="34" charset="0"/>
                          <a:cs typeface="Arial" pitchFamily="34" charset="0"/>
                        </a:rPr>
                        <a:t>Энергия</a:t>
                      </a:r>
                      <a:r>
                        <a:rPr lang="ru-RU" sz="1200" b="0" baseline="0" dirty="0" smtClean="0">
                          <a:latin typeface="Arial" pitchFamily="34" charset="0"/>
                          <a:cs typeface="Arial" pitchFamily="34" charset="0"/>
                        </a:rPr>
                        <a:t> рентгеновского излучения</a:t>
                      </a:r>
                      <a:endParaRPr lang="en-US" sz="1200" b="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Arial" pitchFamily="34" charset="0"/>
                          <a:cs typeface="Arial" pitchFamily="34" charset="0"/>
                        </a:rPr>
                        <a:t>до 400 кэВ</a:t>
                      </a:r>
                      <a:endParaRPr lang="ru-RU" sz="1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Проникающая способность</a:t>
                      </a:r>
                      <a:endParaRPr lang="ru-RU" sz="105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до</a:t>
                      </a:r>
                      <a:r>
                        <a:rPr lang="ru-RU" sz="1200" b="0" kern="1200" baseline="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60 мм </a:t>
                      </a:r>
                      <a:r>
                        <a:rPr lang="en-US" sz="1200" b="0" kern="1200" baseline="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Fe</a:t>
                      </a:r>
                      <a:endParaRPr lang="ru-RU" sz="1200" b="0" kern="1200" dirty="0" smtClean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latin typeface="Arial" pitchFamily="34" charset="0"/>
                          <a:cs typeface="Arial" pitchFamily="34" charset="0"/>
                        </a:rPr>
                        <a:t>Разрешающая</a:t>
                      </a:r>
                      <a:r>
                        <a:rPr lang="ru-RU" sz="1200" b="0" baseline="0" dirty="0" smtClean="0">
                          <a:latin typeface="Arial" pitchFamily="34" charset="0"/>
                          <a:cs typeface="Arial" pitchFamily="34" charset="0"/>
                        </a:rPr>
                        <a:t> способность</a:t>
                      </a:r>
                      <a:endParaRPr lang="ru-RU" sz="1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  <a:r>
                        <a:rPr lang="ru-RU" sz="1200" b="0" baseline="0" dirty="0" smtClean="0">
                          <a:latin typeface="Arial" pitchFamily="34" charset="0"/>
                          <a:cs typeface="Arial" pitchFamily="34" charset="0"/>
                        </a:rPr>
                        <a:t> мкм</a:t>
                      </a:r>
                      <a:endParaRPr lang="ru-RU" sz="1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latin typeface="Arial" pitchFamily="34" charset="0"/>
                          <a:cs typeface="Arial" pitchFamily="34" charset="0"/>
                        </a:rPr>
                        <a:t>Контрастная чувствительность</a:t>
                      </a:r>
                      <a:endParaRPr lang="ru-RU" sz="1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Arial" pitchFamily="34" charset="0"/>
                          <a:cs typeface="Arial" pitchFamily="34" charset="0"/>
                        </a:rPr>
                        <a:t>1%</a:t>
                      </a:r>
                    </a:p>
                    <a:p>
                      <a:pPr algn="ctr"/>
                      <a:r>
                        <a:rPr lang="ru-RU" sz="1100" b="0" dirty="0" smtClean="0">
                          <a:latin typeface="Arial" pitchFamily="34" charset="0"/>
                          <a:cs typeface="Arial" pitchFamily="34" charset="0"/>
                        </a:rPr>
                        <a:t>(при просвечивании 50 мм </a:t>
                      </a:r>
                      <a:r>
                        <a:rPr lang="en-US" sz="1100" b="0" dirty="0" smtClean="0">
                          <a:latin typeface="Arial" pitchFamily="34" charset="0"/>
                          <a:cs typeface="Arial" pitchFamily="34" charset="0"/>
                        </a:rPr>
                        <a:t>Fe</a:t>
                      </a:r>
                      <a:r>
                        <a:rPr lang="ru-RU" sz="1100" b="0" dirty="0" smtClean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ru-RU" sz="11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latin typeface="Arial" pitchFamily="34" charset="0"/>
                          <a:cs typeface="Arial" pitchFamily="34" charset="0"/>
                        </a:rPr>
                        <a:t>Диаметр</a:t>
                      </a:r>
                      <a:r>
                        <a:rPr lang="ru-RU" sz="1200" b="0" baseline="0" dirty="0" smtClean="0">
                          <a:latin typeface="Arial" pitchFamily="34" charset="0"/>
                          <a:cs typeface="Arial" pitchFamily="34" charset="0"/>
                        </a:rPr>
                        <a:t> контролируемых объектов</a:t>
                      </a:r>
                      <a:endParaRPr lang="ru-RU" sz="1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Arial" pitchFamily="34" charset="0"/>
                          <a:cs typeface="Arial" pitchFamily="34" charset="0"/>
                        </a:rPr>
                        <a:t>до</a:t>
                      </a:r>
                      <a:r>
                        <a:rPr lang="ru-RU" sz="1200" b="0" baseline="0" dirty="0" smtClean="0">
                          <a:latin typeface="Arial" pitchFamily="34" charset="0"/>
                          <a:cs typeface="Arial" pitchFamily="34" charset="0"/>
                        </a:rPr>
                        <a:t> 152 мм</a:t>
                      </a:r>
                      <a:endParaRPr lang="ru-RU" sz="1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latin typeface="Arial" pitchFamily="34" charset="0"/>
                          <a:cs typeface="Arial" pitchFamily="34" charset="0"/>
                        </a:rPr>
                        <a:t>Время</a:t>
                      </a:r>
                      <a:r>
                        <a:rPr lang="ru-RU" sz="1200" b="0" baseline="0" dirty="0" smtClean="0">
                          <a:latin typeface="Arial" pitchFamily="34" charset="0"/>
                          <a:cs typeface="Arial" pitchFamily="34" charset="0"/>
                        </a:rPr>
                        <a:t> получения рентгеновского снимка</a:t>
                      </a:r>
                      <a:endParaRPr lang="ru-RU" sz="1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Arial" pitchFamily="34" charset="0"/>
                          <a:cs typeface="Arial" pitchFamily="34" charset="0"/>
                        </a:rPr>
                        <a:t>до</a:t>
                      </a:r>
                      <a:r>
                        <a:rPr lang="ru-RU" sz="1200" b="0" baseline="0" dirty="0" smtClean="0">
                          <a:latin typeface="Arial" pitchFamily="34" charset="0"/>
                          <a:cs typeface="Arial" pitchFamily="34" charset="0"/>
                        </a:rPr>
                        <a:t> 15 мин.</a:t>
                      </a:r>
                      <a:endParaRPr lang="ru-RU" sz="1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3987792" y="1263759"/>
            <a:ext cx="5075307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b="1" u="sng" kern="0" dirty="0" smtClean="0"/>
              <a:t>НАЗНАЧЕНИЕ:</a:t>
            </a:r>
            <a:r>
              <a:rPr lang="ru-RU" sz="1200" kern="0" dirty="0" smtClean="0"/>
              <a:t> контроль состояния скважинных приборов и оборудования</a:t>
            </a:r>
            <a:endParaRPr lang="en-US" sz="1200" kern="0" dirty="0" smtClean="0"/>
          </a:p>
          <a:p>
            <a:pPr>
              <a:spcBef>
                <a:spcPts val="600"/>
              </a:spcBef>
              <a:defRPr/>
            </a:pPr>
            <a:r>
              <a:rPr lang="ru-RU" sz="1200" b="1" u="sng" kern="0" dirty="0" smtClean="0"/>
              <a:t>ТЕХНИЧЕСКАЯ РЕАЛИЗАЦИЯ:</a:t>
            </a:r>
            <a:r>
              <a:rPr lang="ru-RU" sz="1200" b="1" kern="0" dirty="0" smtClean="0"/>
              <a:t> </a:t>
            </a:r>
            <a:r>
              <a:rPr lang="ru-RU" sz="1200" kern="0" dirty="0" smtClean="0"/>
              <a:t>метод рентгенографического неразрушающего контроля</a:t>
            </a:r>
            <a:endParaRPr lang="ru-RU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4060818" y="5219700"/>
            <a:ext cx="4929255" cy="1403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ru-RU" sz="1200" b="1" u="sng" kern="0" dirty="0" smtClean="0"/>
              <a:t>ОСОБЕННОСТИ: </a:t>
            </a:r>
          </a:p>
          <a:p>
            <a:pPr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en-US" sz="1100" kern="0" dirty="0" smtClean="0"/>
              <a:t>  </a:t>
            </a:r>
            <a:r>
              <a:rPr lang="ru-RU" sz="1100" kern="0" dirty="0" smtClean="0"/>
              <a:t>Регистрация рентгенографических изображений</a:t>
            </a:r>
            <a:br>
              <a:rPr lang="ru-RU" sz="1100" kern="0" dirty="0" smtClean="0"/>
            </a:br>
            <a:r>
              <a:rPr lang="ru-RU" sz="1100" kern="0" dirty="0" smtClean="0"/>
              <a:t>осуществляется на цифровой плоскопанельный регистратор</a:t>
            </a:r>
          </a:p>
          <a:p>
            <a:pPr algn="just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en-US" sz="1100" kern="0" dirty="0" smtClean="0"/>
              <a:t>  </a:t>
            </a:r>
            <a:r>
              <a:rPr lang="ru-RU" sz="1100" kern="0" dirty="0" smtClean="0"/>
              <a:t>Обработка рентгенографических изображений осуществляется специализированным ПО</a:t>
            </a:r>
            <a:endParaRPr lang="ru-RU" sz="1100" dirty="0" smtClean="0"/>
          </a:p>
          <a:p>
            <a:endParaRPr lang="en-US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0FE4B1-D023-4488-A2C5-828273196467}" type="slidenum">
              <a:rPr lang="ru-RU" smtClean="0"/>
              <a:pPr>
                <a:defRPr/>
              </a:pPr>
              <a:t>53</a:t>
            </a:fld>
            <a:endParaRPr lang="ru-RU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01070" y="279790"/>
            <a:ext cx="8152611" cy="59744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/>
          <a:p>
            <a:pPr algn="ctr">
              <a:defRPr/>
            </a:pPr>
            <a:r>
              <a:rPr lang="ru-RU" spc="0" dirty="0">
                <a:latin typeface="Calibri" panose="020F0502020204030204" pitchFamily="34" charset="0"/>
              </a:rPr>
              <a:t>Рентгеновский аппарат «РАПАН </a:t>
            </a:r>
            <a:r>
              <a:rPr lang="ru-RU" spc="0" dirty="0">
                <a:latin typeface="Calibri" panose="020F0502020204030204" pitchFamily="34" charset="0"/>
                <a:cs typeface="Arial" pitchFamily="34" charset="0"/>
              </a:rPr>
              <a:t>400/200</a:t>
            </a:r>
            <a:r>
              <a:rPr lang="ru-RU" spc="0" dirty="0">
                <a:latin typeface="Calibri" panose="020F0502020204030204" pitchFamily="34" charset="0"/>
              </a:rPr>
              <a:t> ЗА» (ТРА184-01)</a:t>
            </a:r>
          </a:p>
        </p:txBody>
      </p:sp>
      <p:sp>
        <p:nvSpPr>
          <p:cNvPr id="13" name="Прямоугольник 16"/>
          <p:cNvSpPr>
            <a:spLocks noChangeArrowheads="1"/>
          </p:cNvSpPr>
          <p:nvPr/>
        </p:nvSpPr>
        <p:spPr bwMode="auto">
          <a:xfrm>
            <a:off x="4067175" y="1232756"/>
            <a:ext cx="4969321" cy="109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НАЗНАЧЕНИЕ:</a:t>
            </a:r>
            <a:r>
              <a:rPr lang="ru-RU" sz="1200" dirty="0"/>
              <a:t> неразрушающий контроль в промышленности и технике</a:t>
            </a:r>
          </a:p>
          <a:p>
            <a:pPr algn="just">
              <a:spcBef>
                <a:spcPts val="600"/>
              </a:spcBef>
            </a:pPr>
            <a:r>
              <a:rPr lang="ru-RU" sz="1200" b="1" dirty="0"/>
              <a:t>ТЕХНИЧЕСКАЯ РЕАЛИЗАЦИЯ: </a:t>
            </a:r>
            <a:r>
              <a:rPr lang="ru-RU" sz="1200" dirty="0"/>
              <a:t>рентгеновский аппарат с постоянным анодным напряжением на стеклянной или металлокерамической трубке</a:t>
            </a:r>
          </a:p>
        </p:txBody>
      </p:sp>
      <p:graphicFrame>
        <p:nvGraphicFramePr>
          <p:cNvPr id="14" name="Object 2"/>
          <p:cNvGraphicFramePr>
            <a:graphicFrameLocks noChangeAspect="1"/>
          </p:cNvGraphicFramePr>
          <p:nvPr/>
        </p:nvGraphicFramePr>
        <p:xfrm>
          <a:off x="323528" y="1196752"/>
          <a:ext cx="3347709" cy="51377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Image" r:id="rId3" imgW="4939683" imgH="7580952" progId="">
                  <p:embed/>
                </p:oleObj>
              </mc:Choice>
              <mc:Fallback>
                <p:oleObj name="Image" r:id="rId3" imgW="4939683" imgH="7580952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1196752"/>
                        <a:ext cx="3347709" cy="51377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4175956" y="2389014"/>
          <a:ext cx="4824536" cy="366827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880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5239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Технические</a:t>
                      </a:r>
                      <a:r>
                        <a:rPr lang="ru-RU" sz="1800" b="1" kern="1200" baseline="0" dirty="0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 характеристики</a:t>
                      </a:r>
                      <a:endParaRPr lang="ru-RU" sz="1800" b="1" dirty="0">
                        <a:latin typeface="+mj-lt"/>
                      </a:endParaRPr>
                    </a:p>
                  </a:txBody>
                  <a:tcPr marL="93172" marR="93172" marT="42484" marB="42484" anchor="ctr"/>
                </a:tc>
                <a:tc hMerge="1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Bef>
                          <a:spcPct val="20000"/>
                        </a:spcBef>
                        <a:buSzPct val="80000"/>
                        <a:buFontTx/>
                        <a:buNone/>
                      </a:pPr>
                      <a:endParaRPr lang="ru-RU" sz="2400" b="1" kern="1200" dirty="0" smtClean="0">
                        <a:solidFill>
                          <a:schemeClr val="bg1"/>
                        </a:solidFill>
                        <a:latin typeface="+mj-lt"/>
                        <a:ea typeface="+mn-ea"/>
                        <a:cs typeface="Arial" pitchFamily="34" charset="0"/>
                      </a:endParaRPr>
                    </a:p>
                  </a:txBody>
                  <a:tcPr marL="93172" marR="93172" marT="42484" marB="42484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60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Анодное напряжение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200..400 кВ</a:t>
                      </a: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60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Анодная мощность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100..200 Вт</a:t>
                      </a: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0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Выход излучения 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боковой,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7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0°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  <a:sym typeface="Symbol" pitchFamily="18" charset="2"/>
                        </a:rPr>
                        <a:t>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  <a:sym typeface="Symbol" pitchFamily="18" charset="2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40°</a:t>
                      </a: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60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Фокусное пятно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1.5 мм</a:t>
                      </a: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807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Максимальная толщина просвечиваемой стали,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F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=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700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 мм, 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T</a:t>
                      </a:r>
                      <a:r>
                        <a:rPr kumimoji="0" lang="en-US" sz="12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e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 =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10 мин.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   на пленку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D7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с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Pb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-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экранами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   на пленку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F8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с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усил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. экранами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55 мм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85 мм</a:t>
                      </a: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78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Масса аппарата / излучателя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28 / 18 кг</a:t>
                      </a: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60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Условия эксплуатации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-40..+40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°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C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0FE4B1-D023-4488-A2C5-828273196467}" type="slidenum">
              <a:rPr lang="ru-RU" smtClean="0"/>
              <a:pPr>
                <a:defRPr/>
              </a:pPr>
              <a:t>54</a:t>
            </a:fld>
            <a:endParaRPr lang="ru-RU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683568" y="296652"/>
            <a:ext cx="8152611" cy="59744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Цифровой радиографический регистратор </a:t>
            </a:r>
            <a:b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</a:b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и АРМ оператора </a:t>
            </a:r>
            <a:endParaRPr kumimoji="0" lang="ru-RU" sz="3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</p:txBody>
      </p:sp>
      <p:pic>
        <p:nvPicPr>
          <p:cNvPr id="7" name="Picture 2" descr="D:\Doc\СНГео\CA_Res\ноутбук со скриншотом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2672916"/>
            <a:ext cx="3429000" cy="282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17" descr="ЦфВж300-2 с разм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3628" y="1304764"/>
            <a:ext cx="2270125" cy="494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Двойная стрелка влево/вправо 19"/>
          <p:cNvSpPr>
            <a:spLocks noChangeArrowheads="1"/>
          </p:cNvSpPr>
          <p:nvPr/>
        </p:nvSpPr>
        <p:spPr bwMode="auto">
          <a:xfrm>
            <a:off x="3599892" y="3825044"/>
            <a:ext cx="1354801" cy="692130"/>
          </a:xfrm>
          <a:prstGeom prst="leftRightArrow">
            <a:avLst>
              <a:gd name="adj1" fmla="val 50000"/>
              <a:gd name="adj2" fmla="val 50023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endParaRPr lang="ru-RU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0FE4B1-D023-4488-A2C5-828273196467}" type="slidenum">
              <a:rPr lang="ru-RU" smtClean="0"/>
              <a:pPr>
                <a:defRPr/>
              </a:pPr>
              <a:t>55</a:t>
            </a:fld>
            <a:endParaRPr lang="ru-RU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1500" y="279790"/>
            <a:ext cx="8928992" cy="59744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/>
          <a:p>
            <a:pPr algn="ctr">
              <a:defRPr/>
            </a:pPr>
            <a:r>
              <a:rPr lang="ru-RU" spc="0" dirty="0">
                <a:latin typeface="Calibri" panose="020F0502020204030204" pitchFamily="34" charset="0"/>
              </a:rPr>
              <a:t>Примеры объектов неразрушающего контроля </a:t>
            </a:r>
            <a:br>
              <a:rPr lang="ru-RU" spc="0" dirty="0">
                <a:latin typeface="Calibri" panose="020F0502020204030204" pitchFamily="34" charset="0"/>
              </a:rPr>
            </a:br>
            <a:r>
              <a:rPr lang="ru-RU" spc="0" dirty="0">
                <a:latin typeface="Calibri" panose="020F0502020204030204" pitchFamily="34" charset="0"/>
              </a:rPr>
              <a:t>и их рентгенографических  изображений </a:t>
            </a:r>
          </a:p>
        </p:txBody>
      </p:sp>
      <p:pic>
        <p:nvPicPr>
          <p:cNvPr id="6" name="Рисунок 7" descr="ТО-1и2 с рг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572" y="1232757"/>
            <a:ext cx="7632848" cy="5074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0FE4B1-D023-4488-A2C5-828273196467}" type="slidenum">
              <a:rPr lang="ru-RU" smtClean="0"/>
              <a:pPr>
                <a:defRPr/>
              </a:pPr>
              <a:t>56</a:t>
            </a:fld>
            <a:endParaRPr lang="ru-RU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70978" y="318195"/>
            <a:ext cx="8152611" cy="59744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/>
          <a:p>
            <a:pPr algn="ctr">
              <a:defRPr/>
            </a:pPr>
            <a:r>
              <a:rPr lang="ru-RU" spc="0" dirty="0" smtClean="0">
                <a:latin typeface="Calibri" panose="020F0502020204030204" pitchFamily="34" charset="0"/>
              </a:rPr>
              <a:t>Испытания </a:t>
            </a:r>
            <a:r>
              <a:rPr lang="ru-RU" spc="0" dirty="0">
                <a:latin typeface="Calibri" panose="020F0502020204030204" pitchFamily="34" charset="0"/>
              </a:rPr>
              <a:t>на объектах </a:t>
            </a:r>
            <a:br>
              <a:rPr lang="ru-RU" spc="0" dirty="0">
                <a:latin typeface="Calibri" panose="020F0502020204030204" pitchFamily="34" charset="0"/>
              </a:rPr>
            </a:br>
            <a:endParaRPr lang="ru-RU" spc="0" dirty="0">
              <a:latin typeface="Calibri" panose="020F0502020204030204" pitchFamily="34" charset="0"/>
            </a:endParaRPr>
          </a:p>
        </p:txBody>
      </p:sp>
      <p:cxnSp>
        <p:nvCxnSpPr>
          <p:cNvPr id="7" name="Прямая соединительная линия 13"/>
          <p:cNvCxnSpPr>
            <a:cxnSpLocks noChangeShapeType="1"/>
          </p:cNvCxnSpPr>
          <p:nvPr/>
        </p:nvCxnSpPr>
        <p:spPr bwMode="auto">
          <a:xfrm>
            <a:off x="1955947" y="3095798"/>
            <a:ext cx="914400" cy="91440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</p:cxnSp>
      <p:cxnSp>
        <p:nvCxnSpPr>
          <p:cNvPr id="8" name="Прямая соединительная линия 15"/>
          <p:cNvCxnSpPr>
            <a:cxnSpLocks noChangeShapeType="1"/>
          </p:cNvCxnSpPr>
          <p:nvPr/>
        </p:nvCxnSpPr>
        <p:spPr bwMode="auto">
          <a:xfrm flipV="1">
            <a:off x="1955947" y="2087736"/>
            <a:ext cx="2232025" cy="1008062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</p:cxnSp>
      <p:pic>
        <p:nvPicPr>
          <p:cNvPr id="9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284" y="1224136"/>
            <a:ext cx="432000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7284" y="3816424"/>
            <a:ext cx="432000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91780" y="3816424"/>
            <a:ext cx="432000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19772" y="1224136"/>
            <a:ext cx="432000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0FE4B1-D023-4488-A2C5-828273196467}" type="slidenum">
              <a:rPr lang="ru-RU" smtClean="0"/>
              <a:pPr>
                <a:defRPr/>
              </a:pPr>
              <a:t>57</a:t>
            </a:fld>
            <a:endParaRPr lang="ru-RU"/>
          </a:p>
        </p:txBody>
      </p:sp>
      <p:sp>
        <p:nvSpPr>
          <p:cNvPr id="19" name="Номер слайда 4"/>
          <p:cNvSpPr txBox="1">
            <a:spLocks/>
          </p:cNvSpPr>
          <p:nvPr/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BE8D95-DAAA-475F-A68B-D0BE6C93D1D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0" y="279790"/>
            <a:ext cx="9201472" cy="597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76946" tIns="76946" rIns="76946" bIns="76946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ru-RU" sz="27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Примеры рентгенографических изображений </a:t>
            </a:r>
          </a:p>
          <a:p>
            <a:pPr algn="ctr">
              <a:defRPr/>
            </a:pPr>
            <a:r>
              <a:rPr lang="ru-RU" sz="27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объектов неразрушающего контроля</a:t>
            </a:r>
            <a:r>
              <a:rPr lang="en-US" sz="27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endParaRPr lang="ru-RU" sz="2700" b="1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516" y="1196752"/>
            <a:ext cx="8708454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Прямоугольник 16"/>
          <p:cNvSpPr>
            <a:spLocks noChangeArrowheads="1"/>
          </p:cNvSpPr>
          <p:nvPr/>
        </p:nvSpPr>
        <p:spPr bwMode="auto">
          <a:xfrm>
            <a:off x="143508" y="5692806"/>
            <a:ext cx="882098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dirty="0" smtClean="0"/>
              <a:t>Пример изображения на мониторе оператора прибора АМК ГОРИЗОНТ 90-К4, полученного с цифрового регистратора «ЦИФРОВИЖЕН-300/100» при просвечивании рентгеновским аппаратом РАПАН 400/200 с рабочим напряжением 300 кВ. </a:t>
            </a:r>
            <a:endParaRPr lang="ru-RU" sz="1400" b="1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E5655C60-8D9B-43A4-960C-BEFCA2AEF4B3}" type="slidenum">
              <a:rPr lang="ru-RU" smtClean="0"/>
              <a:pPr fontAlgn="base">
                <a:spcAft>
                  <a:spcPct val="0"/>
                </a:spcAft>
                <a:defRPr/>
              </a:pPr>
              <a:t>58</a:t>
            </a:fld>
            <a:endParaRPr lang="ru-RU" smtClean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2763" y="288925"/>
            <a:ext cx="8151812" cy="5969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>
              <a:defRPr/>
            </a:pPr>
            <a:r>
              <a:rPr lang="ru-RU" dirty="0">
                <a:latin typeface="Calibri" panose="020F0502020204030204" pitchFamily="34" charset="0"/>
              </a:rPr>
              <a:t>Опытно-промышленные испытания</a:t>
            </a:r>
            <a:r>
              <a:rPr lang="en-US" dirty="0"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ru-RU" dirty="0">
                <a:latin typeface="Calibri" panose="020F0502020204030204" pitchFamily="34" charset="0"/>
                <a:cs typeface="Arial" pitchFamily="34" charset="0"/>
              </a:rPr>
              <a:t/>
            </a:r>
            <a:br>
              <a:rPr lang="ru-RU" dirty="0">
                <a:latin typeface="Calibri" panose="020F0502020204030204" pitchFamily="34" charset="0"/>
                <a:cs typeface="Arial" pitchFamily="34" charset="0"/>
              </a:rPr>
            </a:br>
            <a:r>
              <a:rPr lang="ru-RU" dirty="0" smtClean="0">
                <a:latin typeface="Calibri" panose="020F0502020204030204" pitchFamily="34" charset="0"/>
              </a:rPr>
              <a:t>комплекса ТКРД</a:t>
            </a:r>
            <a:r>
              <a:rPr lang="ru-RU" dirty="0" smtClean="0">
                <a:latin typeface="Calibri" panose="020F0502020204030204" pitchFamily="34" charset="0"/>
                <a:cs typeface="Arial" pitchFamily="34" charset="0"/>
              </a:rPr>
              <a:t>181</a:t>
            </a:r>
            <a:endParaRPr lang="ru-RU" dirty="0">
              <a:latin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750" y="1346199"/>
            <a:ext cx="2555112" cy="35449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14341" name="TextBox 5"/>
          <p:cNvSpPr txBox="1">
            <a:spLocks noChangeArrowheads="1"/>
          </p:cNvSpPr>
          <p:nvPr/>
        </p:nvSpPr>
        <p:spPr bwMode="auto">
          <a:xfrm>
            <a:off x="2916238" y="3573463"/>
            <a:ext cx="6108700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altLang="ru-RU" sz="1600" b="1" i="1" dirty="0">
                <a:solidFill>
                  <a:srgbClr val="003986"/>
                </a:solidFill>
              </a:rPr>
              <a:t>Повышает:</a:t>
            </a:r>
          </a:p>
          <a:p>
            <a:pPr algn="r" eaLnBrk="1" hangingPunct="1">
              <a:buFont typeface="Wingdings" pitchFamily="2" charset="2"/>
              <a:buChar char="Ø"/>
            </a:pPr>
            <a:r>
              <a:rPr lang="ru-RU" altLang="ru-RU" sz="1400" b="0" i="1" dirty="0">
                <a:solidFill>
                  <a:srgbClr val="003986"/>
                </a:solidFill>
              </a:rPr>
              <a:t> </a:t>
            </a:r>
            <a:r>
              <a:rPr lang="ru-RU" altLang="ru-RU" sz="1400" b="0" i="1" dirty="0" smtClean="0">
                <a:solidFill>
                  <a:srgbClr val="003986"/>
                </a:solidFill>
              </a:rPr>
              <a:t> </a:t>
            </a:r>
            <a:r>
              <a:rPr lang="ru-RU" altLang="ru-RU" sz="1600" b="0" i="1" dirty="0" smtClean="0">
                <a:solidFill>
                  <a:srgbClr val="003986"/>
                </a:solidFill>
                <a:latin typeface="Calibri" panose="020F0502020204030204" pitchFamily="34" charset="0"/>
              </a:rPr>
              <a:t>Количество </a:t>
            </a:r>
            <a:r>
              <a:rPr lang="ru-RU" altLang="ru-RU" sz="1600" b="0" i="1" dirty="0">
                <a:solidFill>
                  <a:srgbClr val="003986"/>
                </a:solidFill>
                <a:latin typeface="Calibri" panose="020F0502020204030204" pitchFamily="34" charset="0"/>
              </a:rPr>
              <a:t>типов объектов неразрушающего контроля</a:t>
            </a:r>
          </a:p>
          <a:p>
            <a:pPr algn="r" eaLnBrk="1" hangingPunct="1">
              <a:buFont typeface="Wingdings" pitchFamily="2" charset="2"/>
              <a:buChar char="Ø"/>
            </a:pPr>
            <a:r>
              <a:rPr lang="ru-RU" altLang="ru-RU" sz="1600" b="0" i="1" dirty="0">
                <a:solidFill>
                  <a:srgbClr val="003986"/>
                </a:solidFill>
                <a:latin typeface="Calibri" panose="020F0502020204030204" pitchFamily="34" charset="0"/>
              </a:rPr>
              <a:t> </a:t>
            </a:r>
            <a:r>
              <a:rPr lang="ru-RU" altLang="ru-RU" sz="1600" b="0" i="1" dirty="0" smtClean="0">
                <a:solidFill>
                  <a:srgbClr val="003986"/>
                </a:solidFill>
                <a:latin typeface="Calibri" panose="020F0502020204030204" pitchFamily="34" charset="0"/>
              </a:rPr>
              <a:t> Производительность </a:t>
            </a:r>
            <a:r>
              <a:rPr lang="ru-RU" altLang="ru-RU" sz="1600" b="0" i="1" dirty="0">
                <a:solidFill>
                  <a:srgbClr val="003986"/>
                </a:solidFill>
                <a:latin typeface="Calibri" panose="020F0502020204030204" pitchFamily="34" charset="0"/>
              </a:rPr>
              <a:t>неразрушающего контроля</a:t>
            </a:r>
          </a:p>
          <a:p>
            <a:pPr algn="r" eaLnBrk="1" hangingPunct="1"/>
            <a:endParaRPr lang="ru-RU" altLang="ru-RU" sz="1400" b="0" i="1" dirty="0">
              <a:solidFill>
                <a:srgbClr val="003986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71788" y="1453282"/>
            <a:ext cx="4529137" cy="17851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rgbClr val="000099"/>
                </a:solidFill>
                <a:latin typeface="Calibri" pitchFamily="34" charset="0"/>
              </a:rPr>
              <a:t>Комплекс </a:t>
            </a:r>
            <a:r>
              <a:rPr lang="ru-RU" sz="1600" b="1" dirty="0">
                <a:solidFill>
                  <a:srgbClr val="000099"/>
                </a:solidFill>
              </a:rPr>
              <a:t>ТКРД181</a:t>
            </a:r>
            <a:r>
              <a:rPr lang="ru-RU" sz="1600" b="1" dirty="0">
                <a:solidFill>
                  <a:srgbClr val="000099"/>
                </a:solidFill>
                <a:latin typeface="Calibri" pitchFamily="34" charset="0"/>
              </a:rPr>
              <a:t> позволяет определять: </a:t>
            </a:r>
            <a:endParaRPr lang="ru-RU" sz="1200" dirty="0">
              <a:solidFill>
                <a:srgbClr val="000099"/>
              </a:solidFill>
              <a:latin typeface="Calibri" pitchFamily="34" charset="0"/>
            </a:endParaRPr>
          </a:p>
          <a:p>
            <a:pPr algn="just">
              <a:defRPr/>
            </a:pPr>
            <a:endParaRPr lang="ru-RU" sz="1400" b="1" dirty="0">
              <a:solidFill>
                <a:srgbClr val="000099"/>
              </a:solidFill>
              <a:latin typeface="Calibri" pitchFamily="34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ru-RU" sz="1400" i="1" dirty="0">
                <a:solidFill>
                  <a:srgbClr val="000099"/>
                </a:solidFill>
              </a:rPr>
              <a:t> </a:t>
            </a:r>
            <a:r>
              <a:rPr lang="ru-RU" sz="1400" i="1" dirty="0" smtClean="0">
                <a:solidFill>
                  <a:srgbClr val="000099"/>
                </a:solidFill>
              </a:rPr>
              <a:t> </a:t>
            </a:r>
            <a:r>
              <a:rPr lang="ru-RU" sz="1600" b="0" i="1" dirty="0" smtClean="0">
                <a:solidFill>
                  <a:srgbClr val="000099"/>
                </a:solidFill>
                <a:latin typeface="Calibri" pitchFamily="34" charset="0"/>
              </a:rPr>
              <a:t>Наличие </a:t>
            </a:r>
            <a:r>
              <a:rPr lang="ru-RU" sz="1600" b="0" i="1" dirty="0">
                <a:solidFill>
                  <a:srgbClr val="000099"/>
                </a:solidFill>
                <a:latin typeface="Calibri" pitchFamily="34" charset="0"/>
              </a:rPr>
              <a:t>механических повреждений корпусов </a:t>
            </a:r>
            <a:r>
              <a:rPr lang="ru-RU" sz="1600" b="0" i="1" dirty="0" smtClean="0">
                <a:solidFill>
                  <a:srgbClr val="000099"/>
                </a:solidFill>
                <a:latin typeface="Calibri" pitchFamily="34" charset="0"/>
              </a:rPr>
              <a:t> и </a:t>
            </a:r>
            <a:r>
              <a:rPr lang="ru-RU" sz="1600" b="0" i="1" dirty="0">
                <a:solidFill>
                  <a:srgbClr val="000099"/>
                </a:solidFill>
                <a:latin typeface="Calibri" pitchFamily="34" charset="0"/>
              </a:rPr>
              <a:t>соединений скважинного оборудования;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1600" b="0" i="1" dirty="0">
                <a:solidFill>
                  <a:srgbClr val="000099"/>
                </a:solidFill>
                <a:latin typeface="Calibri" pitchFamily="34" charset="0"/>
              </a:rPr>
              <a:t> </a:t>
            </a:r>
            <a:r>
              <a:rPr lang="ru-RU" sz="1600" b="0" i="1" dirty="0" smtClean="0">
                <a:solidFill>
                  <a:srgbClr val="000099"/>
                </a:solidFill>
                <a:latin typeface="Calibri" pitchFamily="34" charset="0"/>
              </a:rPr>
              <a:t> Наличие </a:t>
            </a:r>
            <a:r>
              <a:rPr lang="ru-RU" sz="1600" b="0" i="1" dirty="0">
                <a:solidFill>
                  <a:srgbClr val="000099"/>
                </a:solidFill>
                <a:latin typeface="Calibri" pitchFamily="34" charset="0"/>
              </a:rPr>
              <a:t>обрывов проводов, целостность электрических соединений;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1600" b="0" i="1" dirty="0">
                <a:solidFill>
                  <a:srgbClr val="000099"/>
                </a:solidFill>
                <a:latin typeface="Calibri" pitchFamily="34" charset="0"/>
              </a:rPr>
              <a:t> </a:t>
            </a:r>
            <a:r>
              <a:rPr lang="ru-RU" sz="1600" b="0" i="1" dirty="0" smtClean="0">
                <a:solidFill>
                  <a:srgbClr val="000099"/>
                </a:solidFill>
                <a:latin typeface="Calibri" pitchFamily="34" charset="0"/>
              </a:rPr>
              <a:t> Степень </a:t>
            </a:r>
            <a:r>
              <a:rPr lang="ru-RU" sz="1600" b="0" i="1" dirty="0">
                <a:solidFill>
                  <a:srgbClr val="000099"/>
                </a:solidFill>
                <a:latin typeface="Calibri" pitchFamily="34" charset="0"/>
              </a:rPr>
              <a:t>износа деталей.</a:t>
            </a:r>
          </a:p>
        </p:txBody>
      </p:sp>
      <p:sp>
        <p:nvSpPr>
          <p:cNvPr id="8" name="Стрелка углом 7"/>
          <p:cNvSpPr/>
          <p:nvPr/>
        </p:nvSpPr>
        <p:spPr bwMode="auto">
          <a:xfrm rot="5400000">
            <a:off x="7521575" y="2182813"/>
            <a:ext cx="1216025" cy="1247775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ru-RU" b="1">
              <a:solidFill>
                <a:srgbClr val="41414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55560102"/>
      </p:ext>
    </p:extLst>
  </p:cSld>
  <p:clrMapOvr>
    <a:masterClrMapping/>
  </p:clrMapOvr>
  <p:transition>
    <p:wipe dir="r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352425" y="1855795"/>
            <a:ext cx="8693252" cy="2801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ru-RU" sz="2800" dirty="0" smtClean="0">
                <a:latin typeface="Calibri" panose="020F0502020204030204" pitchFamily="34" charset="0"/>
              </a:rPr>
              <a:t>Средство мониторинга сопутствующих техногенных </a:t>
            </a:r>
            <a:br>
              <a:rPr lang="ru-RU" sz="2800" dirty="0" smtClean="0">
                <a:latin typeface="Calibri" panose="020F0502020204030204" pitchFamily="34" charset="0"/>
              </a:rPr>
            </a:br>
            <a:r>
              <a:rPr lang="ru-RU" sz="2800" dirty="0" smtClean="0">
                <a:latin typeface="Calibri" panose="020F0502020204030204" pitchFamily="34" charset="0"/>
              </a:rPr>
              <a:t>магнитных полей  на буровой установке </a:t>
            </a:r>
            <a:br>
              <a:rPr lang="ru-RU" sz="2800" dirty="0" smtClean="0">
                <a:latin typeface="Calibri" panose="020F0502020204030204" pitchFamily="34" charset="0"/>
              </a:rPr>
            </a:br>
            <a:r>
              <a:rPr lang="ru-RU" sz="2800" dirty="0" smtClean="0">
                <a:latin typeface="Calibri" panose="020F0502020204030204" pitchFamily="34" charset="0"/>
              </a:rPr>
              <a:t>и в колонне труб</a:t>
            </a:r>
            <a:endParaRPr lang="ru-RU" sz="2800" kern="0" dirty="0">
              <a:solidFill>
                <a:srgbClr val="000099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24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97291" y="6453336"/>
            <a:ext cx="811213" cy="377825"/>
          </a:xfrm>
        </p:spPr>
        <p:txBody>
          <a:bodyPr/>
          <a:lstStyle/>
          <a:p>
            <a:pPr>
              <a:defRPr/>
            </a:pPr>
            <a:fld id="{AE8241A2-44F5-4780-99E4-D1A092404B19}" type="slidenum">
              <a:rPr lang="ru-RU" smtClean="0"/>
              <a:pPr>
                <a:defRPr/>
              </a:pPr>
              <a:t>6</a:t>
            </a:fld>
            <a:endParaRPr lang="ru-RU" dirty="0" smtClean="0"/>
          </a:p>
        </p:txBody>
      </p:sp>
      <p:sp>
        <p:nvSpPr>
          <p:cNvPr id="20483" name="Заголовок 4"/>
          <p:cNvSpPr>
            <a:spLocks noGrp="1"/>
          </p:cNvSpPr>
          <p:nvPr>
            <p:ph type="title"/>
          </p:nvPr>
        </p:nvSpPr>
        <p:spPr>
          <a:xfrm>
            <a:off x="-1" y="20939"/>
            <a:ext cx="8886879" cy="903288"/>
          </a:xfrm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txBody>
          <a:bodyPr/>
          <a:lstStyle/>
          <a:p>
            <a:pPr algn="ctr" eaLnBrk="1" hangingPunct="1">
              <a:defRPr/>
            </a:pPr>
            <a:r>
              <a:rPr lang="ru-RU" sz="2400" dirty="0" smtClean="0">
                <a:latin typeface="Calibri" panose="020F0502020204030204" pitchFamily="34" charset="0"/>
              </a:rPr>
              <a:t>Научно-технические основы создания  аппаратуры радиоактивного каротажа нового поколения</a:t>
            </a:r>
          </a:p>
        </p:txBody>
      </p:sp>
      <p:sp>
        <p:nvSpPr>
          <p:cNvPr id="20484" name="TextBox 1"/>
          <p:cNvSpPr txBox="1">
            <a:spLocks noChangeArrowheads="1"/>
          </p:cNvSpPr>
          <p:nvPr/>
        </p:nvSpPr>
        <p:spPr bwMode="auto">
          <a:xfrm>
            <a:off x="332095" y="1196752"/>
            <a:ext cx="5695950" cy="1400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just"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alibri" panose="020F0502020204030204" pitchFamily="34" charset="0"/>
              </a:rPr>
              <a:t>Переход в скважинной геофизической аппаратуре от химических источников ионизирующих излучений к экологически безопасным нейтронным генераторам.</a:t>
            </a:r>
            <a:endParaRPr lang="ru-RU" sz="1600" dirty="0">
              <a:latin typeface="Calibri" panose="020F0502020204030204" pitchFamily="34" charset="0"/>
            </a:endParaRPr>
          </a:p>
          <a:p>
            <a:pPr marL="285750" indent="-285750" algn="just"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Calibri" panose="020F0502020204030204" pitchFamily="34" charset="0"/>
              </a:rPr>
              <a:t>Реализация методов радиоактивного каротажа на </a:t>
            </a:r>
            <a:r>
              <a:rPr lang="ru-RU" sz="1600" dirty="0" smtClean="0">
                <a:latin typeface="Calibri" panose="020F0502020204030204" pitchFamily="34" charset="0"/>
              </a:rPr>
              <a:t>самом современном уровне.</a:t>
            </a:r>
          </a:p>
        </p:txBody>
      </p:sp>
      <p:pic>
        <p:nvPicPr>
          <p:cNvPr id="20485" name="Picture 7" descr="E:\_D_disk\Работа\Уфа\Дипломы\_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96079" y="1268760"/>
            <a:ext cx="2590800" cy="4897884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07" y="4654476"/>
            <a:ext cx="2688298" cy="151216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07" y="2980613"/>
            <a:ext cx="2688298" cy="151216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642" y="2967333"/>
            <a:ext cx="2688298" cy="151216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345" y="4654476"/>
            <a:ext cx="2688299" cy="151216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149081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424390" y="6488204"/>
            <a:ext cx="719610" cy="338046"/>
          </a:xfrm>
        </p:spPr>
        <p:txBody>
          <a:bodyPr/>
          <a:lstStyle/>
          <a:p>
            <a:pPr>
              <a:defRPr/>
            </a:pPr>
            <a:fld id="{8E0FE4B1-D023-4488-A2C5-828273196467}" type="slidenum">
              <a:rPr lang="ru-RU" smtClean="0"/>
              <a:pPr>
                <a:defRPr/>
              </a:pPr>
              <a:t>60</a:t>
            </a:fld>
            <a:endParaRPr lang="ru-RU" dirty="0"/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0" y="318195"/>
            <a:ext cx="91455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Скважинный магнитометр</a:t>
            </a:r>
            <a:endParaRPr lang="ru-RU" sz="32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9" name="Прямоугольник 16"/>
          <p:cNvSpPr>
            <a:spLocks noChangeArrowheads="1"/>
          </p:cNvSpPr>
          <p:nvPr/>
        </p:nvSpPr>
        <p:spPr bwMode="auto">
          <a:xfrm>
            <a:off x="4355976" y="1304764"/>
            <a:ext cx="4503549" cy="2760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200" b="1" dirty="0">
                <a:latin typeface="+mn-lt"/>
              </a:rPr>
              <a:t>НАЗНАЧЕНИЕ</a:t>
            </a:r>
            <a:r>
              <a:rPr lang="ru-RU" sz="1200" b="1" dirty="0" smtClean="0">
                <a:latin typeface="+mn-lt"/>
              </a:rPr>
              <a:t>:</a:t>
            </a:r>
            <a:r>
              <a:rPr lang="ru-RU" sz="1200" dirty="0" smtClean="0">
                <a:latin typeface="+mn-lt"/>
              </a:rPr>
              <a:t> Контроль фоновой магнитной обстановки по длине скважины. Мониторинг  распределения сопутствующего магнитного поля по длине скважины при проведении  исследований, и локализация участков с аномально сильным магнитным полем техногенного происхождения.</a:t>
            </a:r>
          </a:p>
          <a:p>
            <a:pPr>
              <a:lnSpc>
                <a:spcPct val="120000"/>
              </a:lnSpc>
            </a:pPr>
            <a:endParaRPr lang="ru-RU" sz="1200" dirty="0" smtClean="0">
              <a:latin typeface="+mn-lt"/>
            </a:endParaRPr>
          </a:p>
          <a:p>
            <a:pPr>
              <a:lnSpc>
                <a:spcPct val="120000"/>
              </a:lnSpc>
            </a:pPr>
            <a:r>
              <a:rPr lang="ru-RU" sz="1200" b="1" dirty="0" smtClean="0">
                <a:latin typeface="+mn-lt"/>
              </a:rPr>
              <a:t>ПРИНЦИП ДЕЙСТВИЯ: </a:t>
            </a:r>
            <a:r>
              <a:rPr lang="ru-RU" sz="1200" dirty="0" smtClean="0">
                <a:latin typeface="+mn-lt"/>
              </a:rPr>
              <a:t>Функционирование основано на использовании</a:t>
            </a:r>
            <a:r>
              <a:rPr lang="en-US" sz="1200" dirty="0" smtClean="0">
                <a:latin typeface="+mn-lt"/>
              </a:rPr>
              <a:t> </a:t>
            </a:r>
            <a:r>
              <a:rPr lang="ru-RU" sz="1200" dirty="0" smtClean="0">
                <a:latin typeface="+mn-lt"/>
              </a:rPr>
              <a:t>малогабаритных трехкоординатных датчиков Холла, работающих в широком температурном диапазоне.</a:t>
            </a:r>
          </a:p>
          <a:p>
            <a:endParaRPr lang="ru-RU" sz="1500" dirty="0">
              <a:latin typeface="+mn-lt"/>
            </a:endParaRPr>
          </a:p>
        </p:txBody>
      </p:sp>
      <p:pic>
        <p:nvPicPr>
          <p:cNvPr id="10" name="Рисунок 11" descr="М-Лайнер-04 (2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540" y="1304764"/>
            <a:ext cx="3543569" cy="2448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2" descr="М-Лайнер-04_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753036"/>
            <a:ext cx="3543569" cy="1095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9612" y="4833156"/>
            <a:ext cx="2039567" cy="1457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лайнер.bmp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62462" y="3825044"/>
            <a:ext cx="4272020" cy="2431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503548" y="1304765"/>
          <a:ext cx="8100900" cy="487409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050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50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5729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Технические характеристики</a:t>
                      </a:r>
                    </a:p>
                  </a:txBody>
                  <a:tcPr marL="93172" marR="93172" marT="42484" marB="42484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800" b="0" dirty="0">
                        <a:latin typeface="+mj-lt"/>
                      </a:endParaRPr>
                    </a:p>
                  </a:txBody>
                  <a:tcPr marL="93172" marR="93172" marT="42484" marB="42484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1324">
                <a:tc gridSpan="2">
                  <a:txBody>
                    <a:bodyPr/>
                    <a:lstStyle/>
                    <a:p>
                      <a:endParaRPr lang="ru-RU" sz="200" dirty="0">
                        <a:ln>
                          <a:solidFill>
                            <a:srgbClr val="BCBCBC"/>
                          </a:solidFill>
                        </a:ln>
                        <a:latin typeface="Europe" pitchFamily="50" charset="-52"/>
                      </a:endParaRPr>
                    </a:p>
                  </a:txBody>
                  <a:tcPr marL="93172" marR="93172" marT="42484" marB="42484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5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lang="ru-RU" sz="1600" b="0" kern="1200" dirty="0" smtClean="0">
                          <a:solidFill>
                            <a:srgbClr val="000099"/>
                          </a:solidFill>
                          <a:latin typeface="Europe"/>
                          <a:ea typeface="+mn-ea"/>
                          <a:cs typeface="+mn-cs"/>
                        </a:rPr>
                        <a:t>Количество датчиков магнитного поля   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Europe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lang="ru-RU" sz="1600" b="0" kern="1200" dirty="0" smtClean="0">
                          <a:solidFill>
                            <a:srgbClr val="000099"/>
                          </a:solidFill>
                          <a:latin typeface="Europe"/>
                          <a:ea typeface="+mn-ea"/>
                          <a:cs typeface="+mn-cs"/>
                        </a:rPr>
                        <a:t>5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Europe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19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Europe"/>
                          <a:cs typeface="Arial" pitchFamily="34" charset="0"/>
                        </a:rPr>
                        <a:t>Количество датчиков температуры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Europe"/>
                          <a:cs typeface="Arial" pitchFamily="34" charset="0"/>
                        </a:rPr>
                        <a:t>2</a:t>
                      </a: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19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lang="ru-RU" sz="1600" b="0" kern="1200" dirty="0" smtClean="0">
                          <a:solidFill>
                            <a:srgbClr val="000099"/>
                          </a:solidFill>
                          <a:latin typeface="Europe"/>
                          <a:ea typeface="+mn-ea"/>
                          <a:cs typeface="+mn-cs"/>
                        </a:rPr>
                        <a:t>Тип датчиков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Europe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lang="ru-RU" sz="1600" b="0" kern="1200" dirty="0" smtClean="0">
                          <a:solidFill>
                            <a:srgbClr val="000099"/>
                          </a:solidFill>
                          <a:latin typeface="Europe"/>
                          <a:ea typeface="+mn-ea"/>
                          <a:cs typeface="+mn-cs"/>
                        </a:rPr>
                        <a:t>3-х координатные,  Холла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Europe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5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lang="ru-RU" sz="1600" b="0" kern="1200" dirty="0" smtClean="0">
                          <a:solidFill>
                            <a:srgbClr val="000099"/>
                          </a:solidFill>
                          <a:latin typeface="Europe"/>
                          <a:ea typeface="+mn-ea"/>
                          <a:cs typeface="+mn-cs"/>
                        </a:rPr>
                        <a:t>Диапазон измерения магнитного поля 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Europe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lang="ru-RU" sz="1600" b="0" kern="1200" dirty="0" smtClean="0">
                          <a:solidFill>
                            <a:srgbClr val="000099"/>
                          </a:solidFill>
                          <a:latin typeface="Europe"/>
                          <a:ea typeface="+mn-ea"/>
                          <a:cs typeface="+mn-cs"/>
                        </a:rPr>
                        <a:t>от 0.1 мТл до 70 мТл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Europe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19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lang="ru-RU" sz="1600" b="0" kern="1200" dirty="0" smtClean="0">
                          <a:solidFill>
                            <a:srgbClr val="000099"/>
                          </a:solidFill>
                          <a:latin typeface="Europe"/>
                          <a:ea typeface="+mn-ea"/>
                          <a:cs typeface="+mn-cs"/>
                        </a:rPr>
                        <a:t>Обмен данными 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Europe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lang="ru-RU" sz="1600" b="0" kern="1200" dirty="0" smtClean="0">
                          <a:solidFill>
                            <a:srgbClr val="000099"/>
                          </a:solidFill>
                          <a:latin typeface="Europe"/>
                          <a:ea typeface="+mn-ea"/>
                          <a:cs typeface="+mn-cs"/>
                        </a:rPr>
                        <a:t>по протоколу Манчестер-2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Europe"/>
                          <a:cs typeface="Arial" pitchFamily="34" charset="0"/>
                        </a:rPr>
                        <a:t> </a:t>
                      </a: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5925">
                <a:tc>
                  <a:txBody>
                    <a:bodyPr/>
                    <a:lstStyle/>
                    <a:p>
                      <a:r>
                        <a:rPr lang="ru-RU" sz="1600" b="0" kern="1200" dirty="0" smtClean="0">
                          <a:solidFill>
                            <a:srgbClr val="000099"/>
                          </a:solidFill>
                          <a:latin typeface="Europe"/>
                          <a:ea typeface="+mn-ea"/>
                          <a:cs typeface="+mn-cs"/>
                        </a:rPr>
                        <a:t>Линия связи </a:t>
                      </a:r>
                      <a:endParaRPr lang="ru-RU" sz="1600" b="0" kern="1200" dirty="0">
                        <a:solidFill>
                          <a:srgbClr val="000099"/>
                        </a:solidFill>
                        <a:latin typeface="Europe"/>
                        <a:ea typeface="+mn-ea"/>
                        <a:cs typeface="+mn-cs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lang="ru-RU" sz="1600" b="0" kern="1200" dirty="0" smtClean="0">
                          <a:solidFill>
                            <a:srgbClr val="000099"/>
                          </a:solidFill>
                          <a:latin typeface="Europe"/>
                          <a:ea typeface="+mn-ea"/>
                          <a:cs typeface="+mn-cs"/>
                        </a:rPr>
                        <a:t>геофизический трехжильный кабель длиной до 5 км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Europe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15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lang="ru-RU" sz="1600" b="0" kern="1200" dirty="0" smtClean="0">
                          <a:solidFill>
                            <a:srgbClr val="000099"/>
                          </a:solidFill>
                          <a:latin typeface="Europe"/>
                          <a:ea typeface="+mn-ea"/>
                          <a:cs typeface="+mn-cs"/>
                        </a:rPr>
                        <a:t>Скорость спуска скважинного прибора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Europe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lang="ru-RU" sz="1600" b="0" kern="1200" dirty="0" smtClean="0">
                          <a:solidFill>
                            <a:srgbClr val="000099"/>
                          </a:solidFill>
                          <a:latin typeface="Europe"/>
                          <a:ea typeface="+mn-ea"/>
                          <a:cs typeface="+mn-cs"/>
                        </a:rPr>
                        <a:t>от 10 м/ч до 5000 м/ч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Europe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19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lang="ru-RU" sz="1600" b="0" kern="1200" dirty="0" smtClean="0">
                          <a:solidFill>
                            <a:srgbClr val="000099"/>
                          </a:solidFill>
                          <a:latin typeface="Europe"/>
                          <a:ea typeface="+mn-ea"/>
                          <a:cs typeface="+mn-cs"/>
                        </a:rPr>
                        <a:t>Рабочая температура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Europe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lang="ru-RU" sz="1600" b="0" kern="1200" dirty="0" smtClean="0">
                          <a:solidFill>
                            <a:srgbClr val="000099"/>
                          </a:solidFill>
                          <a:latin typeface="Europe"/>
                          <a:ea typeface="+mn-ea"/>
                          <a:cs typeface="+mn-cs"/>
                        </a:rPr>
                        <a:t>от -40 до 150 °C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Europe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19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lang="ru-RU" sz="1600" b="0" kern="1200" dirty="0" smtClean="0">
                          <a:solidFill>
                            <a:srgbClr val="000099"/>
                          </a:solidFill>
                          <a:latin typeface="Europe"/>
                          <a:ea typeface="+mn-ea"/>
                          <a:cs typeface="+mn-cs"/>
                        </a:rPr>
                        <a:t>Скорость записи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Europe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 smtClean="0">
                          <a:solidFill>
                            <a:srgbClr val="000099"/>
                          </a:solidFill>
                          <a:latin typeface="Europe"/>
                          <a:ea typeface="+mn-ea"/>
                          <a:cs typeface="+mn-cs"/>
                        </a:rPr>
                        <a:t>от 10 м/ч до 800 м/ч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Europe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0FE4B1-D023-4488-A2C5-828273196467}" type="slidenum">
              <a:rPr lang="ru-RU" smtClean="0"/>
              <a:pPr>
                <a:defRPr/>
              </a:pPr>
              <a:t>61</a:t>
            </a:fld>
            <a:endParaRPr lang="ru-RU" dirty="0"/>
          </a:p>
        </p:txBody>
      </p:sp>
      <p:sp>
        <p:nvSpPr>
          <p:cNvPr id="5" name="Заголовок 4"/>
          <p:cNvSpPr>
            <a:spLocks noGrp="1" noChangeArrowheads="1"/>
          </p:cNvSpPr>
          <p:nvPr>
            <p:ph type="title"/>
          </p:nvPr>
        </p:nvSpPr>
        <p:spPr bwMode="auto">
          <a:xfrm>
            <a:off x="462665" y="394619"/>
            <a:ext cx="8207375" cy="44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schemeClr val="tx2"/>
                </a:solidFill>
                <a:latin typeface="Calibri" panose="020F0502020204030204" pitchFamily="34" charset="0"/>
              </a:rPr>
              <a:t>Скважинный магнитометр</a:t>
            </a:r>
            <a:endParaRPr lang="ru-RU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>
          <a:xfrm>
            <a:off x="184150" y="77788"/>
            <a:ext cx="8859838" cy="903287"/>
          </a:xfrm>
        </p:spPr>
        <p:txBody>
          <a:bodyPr>
            <a:normAutofit fontScale="90000"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800" dirty="0" smtClean="0"/>
              <a:t/>
            </a:r>
            <a:br>
              <a:rPr lang="ru-RU" altLang="ru-RU" sz="2800" dirty="0" smtClean="0"/>
            </a:br>
            <a:r>
              <a:rPr lang="ru-RU" altLang="ru-RU" sz="2800" dirty="0" smtClean="0"/>
              <a:t/>
            </a:r>
            <a:br>
              <a:rPr lang="ru-RU" altLang="ru-RU" sz="2800" dirty="0" smtClean="0"/>
            </a:br>
            <a:r>
              <a:rPr lang="ru-RU" altLang="ru-RU" sz="3100" b="1" dirty="0" smtClean="0"/>
              <a:t>Средства измерения магнитных полей на буровой установке и в колонне труб</a:t>
            </a:r>
            <a:r>
              <a:rPr lang="ru-RU" altLang="ru-RU" dirty="0" smtClean="0"/>
              <a:t/>
            </a:r>
            <a:br>
              <a:rPr lang="ru-RU" altLang="ru-RU" dirty="0" smtClean="0"/>
            </a:br>
            <a:r>
              <a:rPr lang="ru-RU" altLang="ru-RU" sz="2800" dirty="0" smtClean="0"/>
              <a:t/>
            </a:r>
            <a:br>
              <a:rPr lang="ru-RU" altLang="ru-RU" sz="2800" dirty="0" smtClean="0"/>
            </a:br>
            <a:endParaRPr lang="ru-RU" altLang="ru-RU" sz="2800" dirty="0" smtClean="0"/>
          </a:p>
        </p:txBody>
      </p:sp>
      <p:sp>
        <p:nvSpPr>
          <p:cNvPr id="24579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FC96E29-AFB8-46C7-AE0A-63A51A224051}" type="slidenum">
              <a:rPr lang="ru-RU" altLang="ru-RU" smtClean="0"/>
              <a:pPr/>
              <a:t>62</a:t>
            </a:fld>
            <a:endParaRPr lang="ru-RU" altLang="ru-RU" dirty="0" smtClean="0"/>
          </a:p>
        </p:txBody>
      </p:sp>
      <p:pic>
        <p:nvPicPr>
          <p:cNvPr id="24580" name="Рисунок 10" descr="2016-01-13 09.32.5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642" y="2684613"/>
            <a:ext cx="4910542" cy="368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Содержимое 2"/>
          <p:cNvSpPr txBox="1">
            <a:spLocks/>
          </p:cNvSpPr>
          <p:nvPr/>
        </p:nvSpPr>
        <p:spPr bwMode="auto">
          <a:xfrm>
            <a:off x="648585" y="1166039"/>
            <a:ext cx="7570382" cy="1513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rgbClr val="0066CC"/>
              </a:buClr>
              <a:defRPr/>
            </a:pPr>
            <a:r>
              <a:rPr lang="ru-RU" sz="1800" kern="0" dirty="0" err="1" smtClean="0">
                <a:latin typeface="Times New Roman" pitchFamily="18" charset="0"/>
                <a:cs typeface="Times New Roman" pitchFamily="18" charset="0"/>
              </a:rPr>
              <a:t>Миллитесламетр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66CC"/>
              </a:buClr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Измерение индукции постоянного,  переменного и импульсного магнитного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поля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66CC"/>
              </a:buClr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Диапазон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измерения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– от 0,001 до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200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мТл.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66CC"/>
              </a:buClr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Длина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кабеля зонда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не более 1,5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м.</a:t>
            </a:r>
            <a:endParaRPr lang="ru-RU" sz="1600" b="0" kern="0" dirty="0">
              <a:latin typeface="Times New Roman" pitchFamily="18" charset="0"/>
              <a:cs typeface="Times New Roman" pitchFamily="18" charset="0"/>
            </a:endParaRPr>
          </a:p>
          <a:p>
            <a:pPr marL="358775" indent="-358775" eaLnBrk="0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2000" b="0" kern="0" dirty="0">
              <a:latin typeface="+mn-lt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6789" y="138219"/>
            <a:ext cx="7019018" cy="87187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/>
              <a:t>Средства устранения намагниченности бурового оборудования </a:t>
            </a:r>
            <a:endParaRPr lang="ru-RU" sz="2400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86" y="1634252"/>
            <a:ext cx="5046421" cy="2342323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786007" y="4045174"/>
          <a:ext cx="6096000" cy="2304257"/>
        </p:xfrm>
        <a:graphic>
          <a:graphicData uri="http://schemas.openxmlformats.org/drawingml/2006/table">
            <a:tbl>
              <a:tblPr/>
              <a:tblGrid>
                <a:gridCol w="26132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15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6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89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Наименование показателя</a:t>
                      </a:r>
                    </a:p>
                  </a:txBody>
                  <a:tcPr marL="66301" marR="663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Единица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измерения</a:t>
                      </a:r>
                    </a:p>
                  </a:txBody>
                  <a:tcPr marL="66301" marR="663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Номинальное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значение</a:t>
                      </a:r>
                    </a:p>
                  </a:txBody>
                  <a:tcPr marL="66301" marR="663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Предельное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отклонение</a:t>
                      </a:r>
                    </a:p>
                  </a:txBody>
                  <a:tcPr marL="66301" marR="663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94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Напряжение питания </a:t>
                      </a:r>
                    </a:p>
                  </a:txBody>
                  <a:tcPr marL="66301" marR="663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</a:p>
                  </a:txBody>
                  <a:tcPr marL="66301" marR="663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380</a:t>
                      </a:r>
                    </a:p>
                  </a:txBody>
                  <a:tcPr marL="66301" marR="663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+10,-15</a:t>
                      </a:r>
                    </a:p>
                  </a:txBody>
                  <a:tcPr marL="66301" marR="663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94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Частота питающего напряжения</a:t>
                      </a:r>
                    </a:p>
                  </a:txBody>
                  <a:tcPr marL="66301" marR="663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Гц</a:t>
                      </a:r>
                    </a:p>
                  </a:txBody>
                  <a:tcPr marL="66301" marR="663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50</a:t>
                      </a:r>
                    </a:p>
                  </a:txBody>
                  <a:tcPr marL="66301" marR="663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  <a:sym typeface="Symbol"/>
                        </a:rPr>
                        <a:t></a:t>
                      </a:r>
                      <a:r>
                        <a:rPr lang="ru-RU" sz="1200" dirty="0"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0,4</a:t>
                      </a:r>
                    </a:p>
                  </a:txBody>
                  <a:tcPr marL="66301" marR="663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84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Ток потребления от сети одного модуля (по каждой фазе) при максимальном выходном токе</a:t>
                      </a:r>
                    </a:p>
                  </a:txBody>
                  <a:tcPr marL="66301" marR="663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</a:t>
                      </a:r>
                    </a:p>
                  </a:txBody>
                  <a:tcPr marL="66301" marR="663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</a:p>
                  </a:txBody>
                  <a:tcPr marL="66301" marR="663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не более</a:t>
                      </a:r>
                    </a:p>
                  </a:txBody>
                  <a:tcPr marL="66301" marR="663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94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Длина кабеля подключения питания </a:t>
                      </a:r>
                    </a:p>
                  </a:txBody>
                  <a:tcPr marL="66301" marR="663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</a:t>
                      </a:r>
                    </a:p>
                  </a:txBody>
                  <a:tcPr marL="66301" marR="663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</a:p>
                  </a:txBody>
                  <a:tcPr marL="66301" marR="663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  <a:sym typeface="Symbol"/>
                        </a:rPr>
                        <a:t></a:t>
                      </a:r>
                      <a:r>
                        <a:rPr lang="ru-RU" sz="1200" dirty="0"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0,5</a:t>
                      </a:r>
                    </a:p>
                  </a:txBody>
                  <a:tcPr marL="66301" marR="663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94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Режимы работы модуля</a:t>
                      </a:r>
                    </a:p>
                  </a:txBody>
                  <a:tcPr marL="66301" marR="663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Автономный, ведущий, ведомый.</a:t>
                      </a:r>
                    </a:p>
                  </a:txBody>
                  <a:tcPr marL="66301" marR="663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94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 модулей</a:t>
                      </a:r>
                      <a:endParaRPr lang="ru-RU" sz="1200" dirty="0">
                        <a:solidFill>
                          <a:srgbClr val="000099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301" marR="663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200" dirty="0">
                        <a:solidFill>
                          <a:srgbClr val="000099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301" marR="663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94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Габаритные размеры </a:t>
                      </a:r>
                      <a:r>
                        <a:rPr lang="ru-RU" sz="1200" dirty="0" smtClean="0"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модуля </a:t>
                      </a:r>
                      <a:endParaRPr lang="ru-RU" sz="1200" dirty="0">
                        <a:solidFill>
                          <a:srgbClr val="000099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301" marR="663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мм</a:t>
                      </a:r>
                    </a:p>
                  </a:txBody>
                  <a:tcPr marL="66301" marR="663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920х650х350</a:t>
                      </a:r>
                    </a:p>
                  </a:txBody>
                  <a:tcPr marL="66301" marR="663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не более</a:t>
                      </a:r>
                    </a:p>
                  </a:txBody>
                  <a:tcPr marL="66301" marR="66301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602819" y="2328531"/>
            <a:ext cx="25411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Может эксплуатироваться при температуре окружающего воздуха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 минус 30 до +40</a:t>
            </a:r>
            <a:r>
              <a:rPr lang="ru-RU" baseline="30000" dirty="0" smtClean="0">
                <a:latin typeface="Times New Roman" pitchFamily="18" charset="0"/>
                <a:cs typeface="Times New Roman" pitchFamily="18" charset="0"/>
              </a:rPr>
              <a:t>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2689" name="Rectangle 1"/>
          <p:cNvSpPr>
            <a:spLocks noChangeArrowheads="1"/>
          </p:cNvSpPr>
          <p:nvPr/>
        </p:nvSpPr>
        <p:spPr bwMode="auto">
          <a:xfrm>
            <a:off x="0" y="1219391"/>
            <a:ext cx="666661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39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Мощный источник магнитных полей И100-19/4М  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121650" y="6480175"/>
            <a:ext cx="811213" cy="377825"/>
          </a:xfrm>
          <a:noFill/>
        </p:spPr>
        <p:txBody>
          <a:bodyPr/>
          <a:lstStyle/>
          <a:p>
            <a:fld id="{AFC96E29-AFB8-46C7-AE0A-63A51A224051}" type="slidenum">
              <a:rPr lang="ru-RU" altLang="ru-RU" smtClean="0"/>
              <a:pPr/>
              <a:t>63</a:t>
            </a:fld>
            <a:endParaRPr lang="ru-RU" altLang="ru-RU" dirty="0" smtClean="0"/>
          </a:p>
        </p:txBody>
      </p:sp>
    </p:spTree>
  </p:cSld>
  <p:clrMapOvr>
    <a:masterClrMapping/>
  </p:clrMapOvr>
  <p:transition>
    <p:wipe dir="r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0FE4B1-D023-4488-A2C5-828273196467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64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Заголовок 4"/>
          <p:cNvSpPr>
            <a:spLocks noGrp="1" noChangeArrowheads="1"/>
          </p:cNvSpPr>
          <p:nvPr>
            <p:ph type="title"/>
          </p:nvPr>
        </p:nvSpPr>
        <p:spPr bwMode="auto">
          <a:xfrm>
            <a:off x="379413" y="-52266"/>
            <a:ext cx="8437562" cy="1163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dirty="0" smtClean="0">
                <a:latin typeface="Calibri" panose="020F0502020204030204" pitchFamily="34" charset="0"/>
              </a:rPr>
              <a:t>Приемо-сдаточные </a:t>
            </a:r>
            <a:r>
              <a:rPr lang="ru-RU" sz="2800" dirty="0">
                <a:latin typeface="Calibri" panose="020F0502020204030204" pitchFamily="34" charset="0"/>
              </a:rPr>
              <a:t>испытания</a:t>
            </a:r>
            <a:r>
              <a:rPr lang="en-US" sz="2800" dirty="0"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ru-RU" sz="2800" dirty="0">
                <a:latin typeface="Calibri" panose="020F0502020204030204" pitchFamily="34" charset="0"/>
                <a:cs typeface="Arial" pitchFamily="34" charset="0"/>
              </a:rPr>
              <a:t/>
            </a:r>
            <a:br>
              <a:rPr lang="ru-RU" sz="2800" dirty="0">
                <a:latin typeface="Calibri" panose="020F0502020204030204" pitchFamily="34" charset="0"/>
                <a:cs typeface="Arial" pitchFamily="34" charset="0"/>
              </a:rPr>
            </a:br>
            <a:r>
              <a:rPr lang="ru-RU" sz="2800" dirty="0" smtClean="0">
                <a:latin typeface="Calibri" panose="020F0502020204030204" pitchFamily="34" charset="0"/>
              </a:rPr>
              <a:t>комплекта аппаратуры для устранения намагниченности бурового оборудования</a:t>
            </a:r>
            <a:endParaRPr lang="ru-RU" sz="28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9" y="1272061"/>
            <a:ext cx="2794851" cy="372194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67050" y="3194288"/>
            <a:ext cx="5842777" cy="178510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 smtClean="0">
                <a:solidFill>
                  <a:srgbClr val="003986"/>
                </a:solidFill>
                <a:cs typeface="Arial" charset="0"/>
              </a:rPr>
              <a:t>Улучшает: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ru-RU" sz="1600" b="1" i="1" dirty="0">
              <a:solidFill>
                <a:srgbClr val="003986"/>
              </a:solidFill>
              <a:cs typeface="Arial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1400" i="1" dirty="0">
                <a:solidFill>
                  <a:srgbClr val="003986"/>
                </a:solidFill>
                <a:cs typeface="Arial" charset="0"/>
              </a:rPr>
              <a:t> </a:t>
            </a:r>
            <a:r>
              <a:rPr lang="ru-RU" sz="1400" i="1" dirty="0" smtClean="0">
                <a:solidFill>
                  <a:srgbClr val="003986"/>
                </a:solidFill>
                <a:cs typeface="Arial" charset="0"/>
              </a:rPr>
              <a:t> </a:t>
            </a:r>
            <a:r>
              <a:rPr lang="ru-RU" sz="1600" b="0" i="1" dirty="0" smtClean="0">
                <a:solidFill>
                  <a:srgbClr val="003986"/>
                </a:solidFill>
                <a:cs typeface="Arial" charset="0"/>
              </a:rPr>
              <a:t>условия применения геофизической аппаратуры;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endParaRPr lang="ru-RU" sz="1600" b="0" i="1" dirty="0">
              <a:solidFill>
                <a:srgbClr val="003986"/>
              </a:solidFill>
              <a:cs typeface="Arial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1600" b="0" i="1" dirty="0">
                <a:solidFill>
                  <a:srgbClr val="003986"/>
                </a:solidFill>
                <a:cs typeface="Arial" charset="0"/>
              </a:rPr>
              <a:t> </a:t>
            </a:r>
            <a:r>
              <a:rPr lang="ru-RU" sz="1600" b="0" i="1" dirty="0" smtClean="0">
                <a:solidFill>
                  <a:srgbClr val="003986"/>
                </a:solidFill>
                <a:cs typeface="Arial" charset="0"/>
              </a:rPr>
              <a:t> достоверность </a:t>
            </a:r>
            <a:r>
              <a:rPr lang="ru-RU" sz="1600" b="0" i="1" dirty="0">
                <a:solidFill>
                  <a:srgbClr val="003986"/>
                </a:solidFill>
                <a:cs typeface="Arial" charset="0"/>
              </a:rPr>
              <a:t>оценки </a:t>
            </a:r>
            <a:r>
              <a:rPr lang="ru-RU" sz="1600" b="0" i="1" dirty="0" smtClean="0">
                <a:solidFill>
                  <a:srgbClr val="003986"/>
                </a:solidFill>
                <a:cs typeface="Arial" charset="0"/>
              </a:rPr>
              <a:t>исследуемых геофизических параметров;</a:t>
            </a:r>
            <a:endParaRPr lang="ru-RU" sz="1600" b="0" i="1" dirty="0">
              <a:solidFill>
                <a:srgbClr val="003986"/>
              </a:solidFill>
              <a:cs typeface="Arial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ru-RU" sz="1400" b="1" i="1" dirty="0">
              <a:solidFill>
                <a:srgbClr val="003986"/>
              </a:solidFill>
              <a:cs typeface="Arial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70284" y="1272061"/>
            <a:ext cx="4528868" cy="12926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000099"/>
                </a:solidFill>
                <a:latin typeface="Calibri" panose="020F0502020204030204" pitchFamily="34" charset="0"/>
                <a:cs typeface="Arial" charset="0"/>
              </a:rPr>
              <a:t>Комплект аппаратуры позволяет:</a:t>
            </a:r>
            <a:endParaRPr lang="ru-RU" sz="1200" dirty="0">
              <a:solidFill>
                <a:srgbClr val="000099"/>
              </a:solidFill>
              <a:latin typeface="Calibri" panose="020F0502020204030204" pitchFamily="34" charset="0"/>
              <a:cs typeface="Arial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sz="1400" b="1" dirty="0">
              <a:solidFill>
                <a:srgbClr val="000099"/>
              </a:solidFill>
              <a:latin typeface="Calibri" panose="020F0502020204030204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1400" i="1" dirty="0">
                <a:solidFill>
                  <a:srgbClr val="000099"/>
                </a:solidFill>
                <a:latin typeface="Calibri" panose="020F0502020204030204" pitchFamily="34" charset="0"/>
                <a:cs typeface="Arial" charset="0"/>
              </a:rPr>
              <a:t> </a:t>
            </a:r>
            <a:r>
              <a:rPr lang="ru-RU" sz="1400" i="1" dirty="0" smtClean="0">
                <a:solidFill>
                  <a:srgbClr val="000099"/>
                </a:solidFill>
                <a:latin typeface="Calibri" panose="020F0502020204030204" pitchFamily="34" charset="0"/>
                <a:cs typeface="Arial" charset="0"/>
              </a:rPr>
              <a:t> </a:t>
            </a:r>
            <a:r>
              <a:rPr lang="ru-RU" sz="1400" b="0" i="1" dirty="0" smtClean="0">
                <a:solidFill>
                  <a:srgbClr val="000099"/>
                </a:solidFill>
                <a:latin typeface="Calibri" panose="020F0502020204030204" pitchFamily="34" charset="0"/>
                <a:cs typeface="Arial" charset="0"/>
              </a:rPr>
              <a:t>П</a:t>
            </a:r>
            <a:r>
              <a:rPr lang="ru-RU" sz="1600" b="0" i="1" dirty="0" smtClean="0">
                <a:solidFill>
                  <a:srgbClr val="000099"/>
                </a:solidFill>
                <a:latin typeface="Calibri" panose="020F0502020204030204" pitchFamily="34" charset="0"/>
                <a:cs typeface="Arial" charset="0"/>
              </a:rPr>
              <a:t>роводить исследования и устранять намагниченность бурового оборудования;</a:t>
            </a:r>
            <a:endParaRPr lang="ru-RU" sz="1600" b="0" i="1" dirty="0">
              <a:solidFill>
                <a:srgbClr val="000099"/>
              </a:solidFill>
              <a:latin typeface="Calibri" panose="020F0502020204030204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0" i="1" dirty="0">
              <a:solidFill>
                <a:srgbClr val="000099"/>
              </a:solidFill>
              <a:latin typeface="Calibri" panose="020F0502020204030204" pitchFamily="34" charset="0"/>
              <a:cs typeface="Arial" charset="0"/>
            </a:endParaRPr>
          </a:p>
        </p:txBody>
      </p:sp>
      <p:sp>
        <p:nvSpPr>
          <p:cNvPr id="8" name="Стрелка углом 7"/>
          <p:cNvSpPr/>
          <p:nvPr/>
        </p:nvSpPr>
        <p:spPr bwMode="auto">
          <a:xfrm rot="5400000">
            <a:off x="7599296" y="1874960"/>
            <a:ext cx="1214772" cy="1092852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414142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157144"/>
      </p:ext>
    </p:extLst>
  </p:cSld>
  <p:clrMapOvr>
    <a:masterClrMapping/>
  </p:clrMapOvr>
  <p:transition>
    <p:wipe dir="r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97291" y="6453336"/>
            <a:ext cx="811213" cy="377825"/>
          </a:xfrm>
        </p:spPr>
        <p:txBody>
          <a:bodyPr/>
          <a:lstStyle/>
          <a:p>
            <a:pPr>
              <a:defRPr/>
            </a:pPr>
            <a:fld id="{B9F5FB21-28F7-4575-A6B2-CDA1163FDFB3}" type="slidenum">
              <a:rPr lang="ru-RU" smtClean="0"/>
              <a:pPr>
                <a:defRPr/>
              </a:pPr>
              <a:t>65</a:t>
            </a:fld>
            <a:endParaRPr lang="ru-RU" dirty="0" smtClean="0"/>
          </a:p>
        </p:txBody>
      </p:sp>
      <p:sp>
        <p:nvSpPr>
          <p:cNvPr id="22531" name="Заголовок 4"/>
          <p:cNvSpPr>
            <a:spLocks noGrp="1"/>
          </p:cNvSpPr>
          <p:nvPr>
            <p:ph type="title"/>
          </p:nvPr>
        </p:nvSpPr>
        <p:spPr>
          <a:xfrm>
            <a:off x="179511" y="0"/>
            <a:ext cx="8928993" cy="1069608"/>
          </a:xfrm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txBody>
          <a:bodyPr/>
          <a:lstStyle/>
          <a:p>
            <a:pPr algn="ctr" eaLnBrk="1" hangingPunct="1">
              <a:defRPr/>
            </a:pPr>
            <a:r>
              <a:rPr lang="ru-RU" sz="2400" dirty="0" smtClean="0">
                <a:latin typeface="Calibri" panose="020F0502020204030204" pitchFamily="34" charset="0"/>
              </a:rPr>
              <a:t>Новые разработки геофизической аппаратуры</a:t>
            </a:r>
            <a:br>
              <a:rPr lang="ru-RU" sz="2400" dirty="0" smtClean="0">
                <a:latin typeface="Calibri" panose="020F0502020204030204" pitchFamily="34" charset="0"/>
              </a:rPr>
            </a:br>
            <a:r>
              <a:rPr lang="ru-RU" sz="2400" dirty="0" smtClean="0">
                <a:latin typeface="Calibri" panose="020F0502020204030204" pitchFamily="34" charset="0"/>
              </a:rPr>
              <a:t>в интересах топливно-энергетического комплекса России </a:t>
            </a:r>
          </a:p>
        </p:txBody>
      </p:sp>
      <p:sp>
        <p:nvSpPr>
          <p:cNvPr id="22532" name="TextBox 3"/>
          <p:cNvSpPr txBox="1">
            <a:spLocks noChangeArrowheads="1"/>
          </p:cNvSpPr>
          <p:nvPr/>
        </p:nvSpPr>
        <p:spPr bwMode="auto">
          <a:xfrm>
            <a:off x="179511" y="1347738"/>
            <a:ext cx="866221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buClr>
                <a:schemeClr val="tx2"/>
              </a:buClr>
              <a:buFont typeface="Wingdings" pitchFamily="2" charset="2"/>
              <a:buChar char="Ø"/>
            </a:pPr>
            <a:r>
              <a:rPr lang="ru-RU" sz="1600" b="1" dirty="0">
                <a:latin typeface="Calibri" panose="020F0502020204030204" pitchFamily="34" charset="0"/>
              </a:rPr>
              <a:t>В рамках </a:t>
            </a:r>
            <a:r>
              <a:rPr lang="ru-RU" sz="1600" b="1" dirty="0" smtClean="0">
                <a:latin typeface="Calibri" panose="020F0502020204030204" pitchFamily="34" charset="0"/>
              </a:rPr>
              <a:t>Государственной Программы </a:t>
            </a:r>
            <a:r>
              <a:rPr lang="ru-RU" sz="1600" b="1" dirty="0" err="1" smtClean="0">
                <a:latin typeface="Calibri" panose="020F0502020204030204" pitchFamily="34" charset="0"/>
              </a:rPr>
              <a:t>импортозамещения</a:t>
            </a:r>
            <a:r>
              <a:rPr lang="ru-RU" sz="1600" b="1" dirty="0" smtClean="0">
                <a:latin typeface="Calibri" panose="020F0502020204030204" pitchFamily="34" charset="0"/>
              </a:rPr>
              <a:t> в ТЭК в </a:t>
            </a:r>
            <a:r>
              <a:rPr lang="ru-RU" sz="1600" b="1" dirty="0">
                <a:latin typeface="Calibri" panose="020F0502020204030204" pitchFamily="34" charset="0"/>
              </a:rPr>
              <a:t>2015-2016 гг</a:t>
            </a:r>
            <a:r>
              <a:rPr lang="ru-RU" sz="1600" b="1" dirty="0" smtClean="0">
                <a:latin typeface="Calibri" panose="020F0502020204030204" pitchFamily="34" charset="0"/>
              </a:rPr>
              <a:t>. разработаны и внедряются в производственные процессы новые виды геофизической аппаратуры.</a:t>
            </a:r>
            <a:endParaRPr lang="ru-RU" sz="1600" b="1" dirty="0">
              <a:latin typeface="Calibri" panose="020F0502020204030204" pitchFamily="34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45130" y="2276872"/>
            <a:ext cx="8640960" cy="2062103"/>
          </a:xfrm>
          <a:prstGeom prst="rect">
            <a:avLst/>
          </a:prstGeom>
          <a:solidFill>
            <a:srgbClr val="99CCFF">
              <a:alpha val="50195"/>
            </a:srgbClr>
          </a:solidFill>
          <a:ln w="9525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1600" b="1" u="sng" dirty="0" smtClean="0">
                <a:latin typeface="Calibri" panose="020F0502020204030204" pitchFamily="34" charset="0"/>
              </a:rPr>
              <a:t>ОПЫТНО-КОНСТРУКТОРСКИЕ РАБОТЫ ПО СОЗДАНИЮ НОВОЙ АППАРАТУРЫ:</a:t>
            </a:r>
            <a:endParaRPr lang="ru-RU" sz="1600" b="1" u="sng" dirty="0">
              <a:latin typeface="Calibri" panose="020F0502020204030204" pitchFamily="34" charset="0"/>
            </a:endParaRPr>
          </a:p>
          <a:p>
            <a:pPr marL="447675" indent="-180975" algn="just">
              <a:buClr>
                <a:srgbClr val="000099"/>
              </a:buClr>
              <a:buFont typeface="Wingdings" panose="05000000000000000000" pitchFamily="2" charset="2"/>
              <a:buChar char="§"/>
              <a:defRPr/>
            </a:pPr>
            <a:r>
              <a:rPr lang="ru-RU" altLang="ru-RU" sz="1400" b="1" dirty="0" smtClean="0">
                <a:latin typeface="Calibri" pitchFamily="34" charset="0"/>
                <a:cs typeface="Times New Roman" pitchFamily="18" charset="0"/>
              </a:rPr>
              <a:t>«</a:t>
            </a:r>
            <a:r>
              <a:rPr lang="ru-RU" sz="1400" b="1" dirty="0" smtClean="0">
                <a:latin typeface="Calibri" pitchFamily="34" charset="0"/>
              </a:rPr>
              <a:t>Каротаж в процессе бурения»</a:t>
            </a:r>
            <a:endParaRPr lang="ru-RU" sz="1400" b="1" dirty="0">
              <a:latin typeface="Calibri" pitchFamily="34" charset="0"/>
              <a:cs typeface="Times New Roman" pitchFamily="18" charset="0"/>
            </a:endParaRPr>
          </a:p>
          <a:p>
            <a:pPr marL="447675" indent="-180975" algn="just">
              <a:buClr>
                <a:srgbClr val="000099"/>
              </a:buClr>
              <a:buFont typeface="Wingdings" panose="05000000000000000000" pitchFamily="2" charset="2"/>
              <a:buChar char="§"/>
              <a:defRPr/>
            </a:pPr>
            <a:r>
              <a:rPr lang="ru-RU" altLang="ru-RU" sz="1400" b="1" dirty="0" smtClean="0">
                <a:latin typeface="Calibri" pitchFamily="34" charset="0"/>
                <a:cs typeface="Times New Roman" pitchFamily="18" charset="0"/>
              </a:rPr>
              <a:t>«</a:t>
            </a:r>
            <a:r>
              <a:rPr lang="ru-RU" altLang="ru-RU" sz="1400" b="1" dirty="0">
                <a:latin typeface="Calibri" pitchFamily="34" charset="0"/>
                <a:cs typeface="Times New Roman" pitchFamily="18" charset="0"/>
              </a:rPr>
              <a:t>Автономный прибор для каротажа на бурильных трубах»</a:t>
            </a:r>
          </a:p>
          <a:p>
            <a:pPr marL="447675" indent="-180975" algn="just">
              <a:buClr>
                <a:srgbClr val="000099"/>
              </a:buClr>
              <a:buFont typeface="Wingdings" panose="05000000000000000000" pitchFamily="2" charset="2"/>
              <a:buChar char="§"/>
              <a:defRPr/>
            </a:pPr>
            <a:r>
              <a:rPr lang="ru-RU" altLang="ru-RU" sz="1400" b="1" dirty="0" smtClean="0">
                <a:latin typeface="Calibri" pitchFamily="34" charset="0"/>
                <a:cs typeface="Times New Roman" pitchFamily="18" charset="0"/>
              </a:rPr>
              <a:t>«</a:t>
            </a:r>
            <a:r>
              <a:rPr lang="ru-RU" sz="1400" b="1" dirty="0" smtClean="0">
                <a:latin typeface="Calibri" pitchFamily="34" charset="0"/>
              </a:rPr>
              <a:t>Аппаратура для определения плотности и элементного состава горных пород»</a:t>
            </a:r>
          </a:p>
          <a:p>
            <a:pPr marL="447675" indent="-180975" algn="just">
              <a:buClr>
                <a:srgbClr val="000099"/>
              </a:buClr>
              <a:buFont typeface="Wingdings" panose="05000000000000000000" pitchFamily="2" charset="2"/>
              <a:buChar char="§"/>
              <a:defRPr/>
            </a:pPr>
            <a:r>
              <a:rPr lang="ru-RU" sz="1400" b="1" dirty="0" smtClean="0">
                <a:latin typeface="Calibri" pitchFamily="34" charset="0"/>
                <a:cs typeface="Times New Roman" pitchFamily="18" charset="0"/>
              </a:rPr>
              <a:t>«Аппаратура для измерения пористости и </a:t>
            </a:r>
            <a:r>
              <a:rPr lang="ru-RU" sz="1400" b="1" dirty="0" err="1" smtClean="0">
                <a:latin typeface="Calibri" pitchFamily="34" charset="0"/>
                <a:cs typeface="Times New Roman" pitchFamily="18" charset="0"/>
              </a:rPr>
              <a:t>водородосодержания</a:t>
            </a:r>
            <a:r>
              <a:rPr lang="ru-RU" sz="1400" b="1" dirty="0" smtClean="0">
                <a:latin typeface="Calibri" pitchFamily="34" charset="0"/>
                <a:cs typeface="Times New Roman" pitchFamily="18" charset="0"/>
              </a:rPr>
              <a:t>»</a:t>
            </a:r>
            <a:endParaRPr lang="ru-RU" sz="1400" b="1" dirty="0">
              <a:latin typeface="Calibri" pitchFamily="34" charset="0"/>
              <a:cs typeface="Times New Roman" pitchFamily="18" charset="0"/>
            </a:endParaRPr>
          </a:p>
          <a:p>
            <a:pPr marL="447675" indent="-180975" algn="just">
              <a:buClr>
                <a:srgbClr val="000099"/>
              </a:buClr>
              <a:buFont typeface="Wingdings" panose="05000000000000000000" pitchFamily="2" charset="2"/>
              <a:buChar char="§"/>
              <a:defRPr/>
            </a:pPr>
            <a:r>
              <a:rPr lang="ru-RU" altLang="ru-RU" sz="1400" b="1" dirty="0" smtClean="0">
                <a:latin typeface="Calibri" pitchFamily="34" charset="0"/>
                <a:cs typeface="Times New Roman" pitchFamily="18" charset="0"/>
              </a:rPr>
              <a:t>«</a:t>
            </a:r>
            <a:r>
              <a:rPr lang="ru-RU" altLang="ru-RU" sz="1400" b="1" dirty="0">
                <a:latin typeface="Calibri" pitchFamily="34" charset="0"/>
                <a:cs typeface="Times New Roman" pitchFamily="18" charset="0"/>
              </a:rPr>
              <a:t>Комплексный многопараметровый прибор для исследования открытого </a:t>
            </a:r>
            <a:r>
              <a:rPr lang="ru-RU" altLang="ru-RU" sz="1400" b="1" dirty="0" smtClean="0">
                <a:latin typeface="Calibri" pitchFamily="34" charset="0"/>
                <a:cs typeface="Times New Roman" pitchFamily="18" charset="0"/>
              </a:rPr>
              <a:t>ствола»</a:t>
            </a:r>
          </a:p>
          <a:p>
            <a:pPr marL="447675" indent="-180975" algn="just">
              <a:buClr>
                <a:srgbClr val="000099"/>
              </a:buClr>
              <a:buFont typeface="Wingdings" panose="05000000000000000000" pitchFamily="2" charset="2"/>
              <a:buChar char="§"/>
              <a:defRPr/>
            </a:pPr>
            <a:r>
              <a:rPr lang="ru-RU" altLang="ru-RU" sz="1400" b="1" dirty="0" smtClean="0">
                <a:latin typeface="Calibri" pitchFamily="34" charset="0"/>
                <a:cs typeface="Times New Roman" pitchFamily="18" charset="0"/>
              </a:rPr>
              <a:t>«</a:t>
            </a:r>
            <a:r>
              <a:rPr lang="ru-RU" sz="1400" b="1" dirty="0">
                <a:latin typeface="Calibri" panose="020F0502020204030204" pitchFamily="34" charset="0"/>
              </a:rPr>
              <a:t>Мобильный рентгеновский комплекс для диагностики скважинных приборов и </a:t>
            </a:r>
            <a:r>
              <a:rPr lang="ru-RU" sz="1400" b="1" dirty="0" smtClean="0">
                <a:latin typeface="Calibri" panose="020F0502020204030204" pitchFamily="34" charset="0"/>
              </a:rPr>
              <a:t>оборудования</a:t>
            </a:r>
            <a:r>
              <a:rPr lang="ru-RU" altLang="ru-RU" sz="1400" b="1" dirty="0" smtClean="0">
                <a:latin typeface="Calibri" pitchFamily="34" charset="0"/>
                <a:cs typeface="Times New Roman" pitchFamily="18" charset="0"/>
              </a:rPr>
              <a:t>»</a:t>
            </a:r>
          </a:p>
          <a:p>
            <a:pPr marL="447675" indent="-180975" algn="just">
              <a:buClr>
                <a:srgbClr val="000099"/>
              </a:buClr>
              <a:buFont typeface="Wingdings" panose="05000000000000000000" pitchFamily="2" charset="2"/>
              <a:buChar char="§"/>
              <a:defRPr/>
            </a:pPr>
            <a:r>
              <a:rPr lang="ru-RU" altLang="ru-RU" sz="1400" b="1" dirty="0" smtClean="0">
                <a:latin typeface="Calibri" pitchFamily="34" charset="0"/>
                <a:cs typeface="Times New Roman" pitchFamily="18" charset="0"/>
              </a:rPr>
              <a:t>«Комплекс оборудования для сейсморазведочных работ»</a:t>
            </a:r>
          </a:p>
          <a:p>
            <a:pPr marL="447675" indent="-180975" algn="just">
              <a:buClr>
                <a:srgbClr val="000099"/>
              </a:buClr>
              <a:buFont typeface="Wingdings" panose="05000000000000000000" pitchFamily="2" charset="2"/>
              <a:buChar char="§"/>
              <a:defRPr/>
            </a:pPr>
            <a:r>
              <a:rPr lang="ru-RU" sz="1400" b="1" dirty="0">
                <a:latin typeface="Calibri" panose="020F0502020204030204" pitchFamily="34" charset="0"/>
              </a:rPr>
              <a:t>«Средство мониторинга сопутствующих техногенных магнитных полей в колонне труб» </a:t>
            </a:r>
            <a:endParaRPr lang="ru-RU" altLang="ru-RU" sz="1400" b="1" dirty="0" smtClean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-108519" y="4437112"/>
            <a:ext cx="934100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52450" indent="-285750" algn="just">
              <a:buClr>
                <a:srgbClr val="000099"/>
              </a:buClr>
              <a:buFont typeface="Wingdings" panose="05000000000000000000" pitchFamily="2" charset="2"/>
              <a:buChar char="Ø"/>
              <a:defRPr/>
            </a:pPr>
            <a:r>
              <a:rPr lang="ru-RU" sz="1600" b="1" dirty="0">
                <a:latin typeface="Calibri" panose="020F0502020204030204" pitchFamily="34" charset="0"/>
              </a:rPr>
              <a:t>В 2017 г. </a:t>
            </a:r>
            <a:r>
              <a:rPr lang="ru-RU" sz="1600" b="1" dirty="0" smtClean="0">
                <a:latin typeface="Calibri" panose="020F0502020204030204" pitchFamily="34" charset="0"/>
              </a:rPr>
              <a:t>разработанная аппаратура успешно проходит </a:t>
            </a:r>
            <a:r>
              <a:rPr lang="ru-RU" sz="1600" b="1" dirty="0">
                <a:latin typeface="Calibri" panose="020F0502020204030204" pitchFamily="34" charset="0"/>
              </a:rPr>
              <a:t>опытно-промышленные </a:t>
            </a:r>
            <a:r>
              <a:rPr lang="ru-RU" sz="1600" b="1" dirty="0" smtClean="0">
                <a:latin typeface="Calibri" panose="020F0502020204030204" pitchFamily="34" charset="0"/>
              </a:rPr>
              <a:t>испытания</a:t>
            </a:r>
            <a:endParaRPr lang="ru-RU" sz="1600" b="1" dirty="0">
              <a:latin typeface="Calibri" panose="020F050202020403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5001708"/>
              </p:ext>
            </p:extLst>
          </p:nvPr>
        </p:nvGraphicFramePr>
        <p:xfrm>
          <a:off x="273145" y="4822607"/>
          <a:ext cx="8649344" cy="1219180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86493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pPr marL="5400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Предложения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marL="457200" indent="-457200">
                        <a:buFont typeface="Wingdings" panose="05000000000000000000" pitchFamily="2" charset="2"/>
                        <a:buChar char="§"/>
                        <a:defRPr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anose="020F0502020204030204" pitchFamily="34" charset="0"/>
                        </a:rPr>
                        <a:t>Определить объекты ПАО «Газпром» для проведения опытно-промышленных испытаний в 2018 г.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640127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-252536" y="10306"/>
            <a:ext cx="9396536" cy="1106874"/>
          </a:xfrm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r>
              <a:rPr lang="ru-RU" sz="2400" dirty="0" smtClean="0">
                <a:latin typeface="Calibri" panose="020F0502020204030204" pitchFamily="34" charset="0"/>
              </a:rPr>
              <a:t>Перспективные работы в интересах ПАО «Газпром»</a:t>
            </a:r>
            <a:br>
              <a:rPr lang="ru-RU" sz="2400" dirty="0" smtClean="0">
                <a:latin typeface="Calibri" panose="020F0502020204030204" pitchFamily="34" charset="0"/>
              </a:rPr>
            </a:br>
            <a:r>
              <a:rPr lang="ru-RU" sz="2400" dirty="0" smtClean="0">
                <a:latin typeface="Calibri" panose="020F0502020204030204" pitchFamily="34" charset="0"/>
              </a:rPr>
              <a:t> на период 2017-2019 гг.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97291" y="6453336"/>
            <a:ext cx="811213" cy="377825"/>
          </a:xfrm>
        </p:spPr>
        <p:txBody>
          <a:bodyPr/>
          <a:lstStyle/>
          <a:p>
            <a:pPr>
              <a:defRPr/>
            </a:pPr>
            <a:fld id="{B9F5FB21-28F7-4575-A6B2-CDA1163FDFB3}" type="slidenum">
              <a:rPr lang="ru-RU" smtClean="0"/>
              <a:pPr>
                <a:defRPr/>
              </a:pPr>
              <a:t>66</a:t>
            </a:fld>
            <a:endParaRPr lang="ru-RU" dirty="0" smtClean="0"/>
          </a:p>
        </p:txBody>
      </p:sp>
      <p:graphicFrame>
        <p:nvGraphicFramePr>
          <p:cNvPr id="6" name="Group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0857665"/>
              </p:ext>
            </p:extLst>
          </p:nvPr>
        </p:nvGraphicFramePr>
        <p:xfrm>
          <a:off x="179512" y="1196752"/>
          <a:ext cx="8784976" cy="5177012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87849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0846">
                <a:tc>
                  <a:txBody>
                    <a:bodyPr/>
                    <a:lstStyle/>
                    <a:p>
                      <a:pPr marL="5400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 </a:t>
                      </a: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Работы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6662">
                <a:tc>
                  <a:txBody>
                    <a:bodyPr/>
                    <a:lstStyle/>
                    <a:p>
                      <a:pPr marL="1800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kern="120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(</a:t>
                      </a:r>
                      <a:r>
                        <a:rPr lang="ru-RU" sz="1300" b="1" i="0" kern="120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АИНК-34</a:t>
                      </a:r>
                      <a:r>
                        <a:rPr lang="ru-RU" sz="1300" b="0" kern="120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) Разработка малогабаритного прибора импульсного нейтрон-нейтронного каротажа для исследования действующих газовых скважин с лифтовыми трубами малого диаметра, </a:t>
                      </a:r>
                      <a:r>
                        <a:rPr lang="ru-RU" sz="1300" b="1" kern="120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письмо-запрос ООО «Газпром </a:t>
                      </a:r>
                      <a:r>
                        <a:rPr lang="ru-RU" sz="1300" b="1" kern="1200" dirty="0" err="1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георесурс</a:t>
                      </a:r>
                      <a:r>
                        <a:rPr lang="ru-RU" sz="1300" b="1" kern="120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» о заинтересованности в данной аппаратуре № ВП-06</a:t>
                      </a:r>
                      <a:r>
                        <a:rPr lang="en-US" sz="1300" b="1" kern="120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/</a:t>
                      </a:r>
                      <a:r>
                        <a:rPr lang="ru-RU" sz="1300" b="1" kern="120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11</a:t>
                      </a:r>
                      <a:r>
                        <a:rPr lang="en-US" sz="1300" b="1" kern="120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/</a:t>
                      </a:r>
                      <a:r>
                        <a:rPr lang="ru-RU" sz="1300" b="1" kern="120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40-606 от 02.03.2015,</a:t>
                      </a:r>
                      <a:r>
                        <a:rPr lang="ru-RU" sz="1300" b="0" kern="120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300" b="1" kern="120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отчет по</a:t>
                      </a:r>
                      <a:r>
                        <a:rPr lang="ru-RU" sz="1300" b="1" kern="1200" baseline="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результатам испытаний экспериментального образца на объектах ПАО «Газпром» №</a:t>
                      </a:r>
                      <a:r>
                        <a:rPr lang="en-US" sz="1300" b="1" kern="1200" baseline="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300" b="1" kern="1200" baseline="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Т</a:t>
                      </a:r>
                      <a:r>
                        <a:rPr lang="en-US" sz="1300" b="1" kern="1200" baseline="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  <a:r>
                        <a:rPr lang="ru-RU" sz="1300" b="1" kern="1200" baseline="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563</a:t>
                      </a:r>
                      <a:r>
                        <a:rPr lang="en-US" sz="1300" b="1" kern="1200" baseline="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/</a:t>
                      </a:r>
                      <a:r>
                        <a:rPr lang="ru-RU" sz="1300" b="1" kern="1200" baseline="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39</a:t>
                      </a:r>
                      <a:r>
                        <a:rPr lang="en-US" sz="1300" b="1" kern="1200" baseline="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-2016</a:t>
                      </a:r>
                      <a:r>
                        <a:rPr lang="ru-RU" sz="1300" b="1" kern="1200" baseline="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от 20.12. 2016.</a:t>
                      </a:r>
                      <a:r>
                        <a:rPr lang="en-US" sz="1300" b="1" kern="1200" baseline="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1800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1" kern="120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Планируемая </a:t>
                      </a:r>
                      <a:r>
                        <a:rPr lang="ru-RU" sz="1300" b="1" i="1" kern="1200" baseline="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потребность в 2017 г. – 4 шт.</a:t>
                      </a:r>
                      <a:endParaRPr lang="ru-RU" sz="1300" b="1" i="1" kern="1200" dirty="0" smtClean="0">
                        <a:solidFill>
                          <a:srgbClr val="000099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4660">
                <a:tc>
                  <a:txBody>
                    <a:bodyPr/>
                    <a:lstStyle/>
                    <a:p>
                      <a:pPr marL="1800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kern="120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(</a:t>
                      </a:r>
                      <a:r>
                        <a:rPr lang="ru-RU" sz="1300" b="1" kern="120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СГДТ</a:t>
                      </a:r>
                      <a:r>
                        <a:rPr lang="ru-RU" sz="1300" b="0" kern="120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) Разработка скважинного гамма-дефектоскопа-</a:t>
                      </a:r>
                      <a:r>
                        <a:rPr lang="ru-RU" sz="1300" b="0" kern="1200" dirty="0" err="1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толщиномера</a:t>
                      </a:r>
                      <a:r>
                        <a:rPr lang="ru-RU" sz="1300" b="0" kern="120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с повышенной точностью измерения плотности цементного камня и возможностью работы в горизонтальных скважинах, </a:t>
                      </a:r>
                      <a:r>
                        <a:rPr lang="ru-RU" sz="1300" b="1" kern="120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письмо-запрос ООО «Газпром </a:t>
                      </a:r>
                      <a:r>
                        <a:rPr lang="ru-RU" sz="1300" b="1" kern="1200" dirty="0" err="1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георесурс</a:t>
                      </a:r>
                      <a:r>
                        <a:rPr lang="ru-RU" sz="1300" b="1" kern="120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» о заинтересованности в данной аппаратуре № ВП-02</a:t>
                      </a:r>
                      <a:r>
                        <a:rPr lang="en-US" sz="1300" b="1" kern="120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/</a:t>
                      </a:r>
                      <a:r>
                        <a:rPr lang="ru-RU" sz="1300" b="1" kern="120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60</a:t>
                      </a:r>
                      <a:r>
                        <a:rPr lang="en-US" sz="1300" b="1" kern="120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/</a:t>
                      </a:r>
                      <a:r>
                        <a:rPr lang="ru-RU" sz="1300" b="1" kern="120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40-0478 от 09.02.2017,</a:t>
                      </a:r>
                      <a:r>
                        <a:rPr lang="ru-RU" sz="1300" b="1" kern="1200" baseline="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  <a:endParaRPr lang="en-US" sz="1300" b="1" kern="1200" baseline="0" dirty="0" smtClean="0">
                        <a:solidFill>
                          <a:srgbClr val="000099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  <a:p>
                      <a:pPr marL="1800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1" kern="1200" baseline="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Планируемая потребность в 2017 г. – 20 шт.</a:t>
                      </a:r>
                      <a:endParaRPr lang="ru-RU" sz="1300" b="1" i="1" kern="1200" dirty="0" smtClean="0">
                        <a:solidFill>
                          <a:srgbClr val="000099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2094">
                <a:tc>
                  <a:txBody>
                    <a:bodyPr/>
                    <a:lstStyle/>
                    <a:p>
                      <a:pPr marL="1800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kern="120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(</a:t>
                      </a:r>
                      <a:r>
                        <a:rPr lang="ru-RU" sz="1300" b="1" kern="120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НГП</a:t>
                      </a:r>
                      <a:r>
                        <a:rPr lang="ru-RU" sz="1300" b="0" kern="120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) Разработка аппаратуры импульсного нейтронного каротажа для определения плотности и пористости без использования химических источников нейтронного и гамма излучения, </a:t>
                      </a:r>
                      <a:r>
                        <a:rPr lang="ru-RU" sz="1300" b="1" kern="120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письмо-запрос ООО «Газпром </a:t>
                      </a:r>
                      <a:r>
                        <a:rPr lang="ru-RU" sz="1300" b="1" kern="1200" dirty="0" err="1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георесурс</a:t>
                      </a:r>
                      <a:r>
                        <a:rPr lang="ru-RU" sz="1300" b="1" kern="120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» </a:t>
                      </a:r>
                    </a:p>
                    <a:p>
                      <a:pPr marL="1800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baseline="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№ ВП-0</a:t>
                      </a:r>
                      <a:r>
                        <a:rPr lang="en-US" sz="1300" b="1" kern="1200" baseline="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2/</a:t>
                      </a:r>
                      <a:r>
                        <a:rPr lang="ru-RU" sz="1300" b="1" kern="1200" baseline="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60</a:t>
                      </a:r>
                      <a:r>
                        <a:rPr lang="en-US" sz="1300" b="1" kern="1200" baseline="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/</a:t>
                      </a:r>
                      <a:r>
                        <a:rPr lang="ru-RU" sz="1300" b="1" kern="1200" baseline="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40-2056 от 08.06.2017.</a:t>
                      </a:r>
                    </a:p>
                    <a:p>
                      <a:pPr marL="1800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1" kern="1200" baseline="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Планируемая потребность в 2017 г. – 10 шт.</a:t>
                      </a:r>
                      <a:endParaRPr lang="ru-RU" sz="1300" b="1" i="1" kern="1200" dirty="0" smtClean="0">
                        <a:solidFill>
                          <a:srgbClr val="000099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0846">
                <a:tc>
                  <a:txBody>
                    <a:bodyPr/>
                    <a:lstStyle/>
                    <a:p>
                      <a:pPr marL="5400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Предложения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81873">
                <a:tc>
                  <a:txBody>
                    <a:bodyPr/>
                    <a:lstStyle/>
                    <a:p>
                      <a:pPr marL="457200" indent="-457200">
                        <a:buFont typeface="Wingdings" panose="05000000000000000000" pitchFamily="2" charset="2"/>
                        <a:buChar char="§"/>
                        <a:defRPr/>
                      </a:pPr>
                      <a:r>
                        <a:rPr lang="ru-RU" sz="1600" kern="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Включить перспективные НИОКР ФГУП «ВНИИА» в Программу НИОКР ПАО «Газпром» 2017 г. </a:t>
                      </a:r>
                    </a:p>
                    <a:p>
                      <a:pPr marL="457200" indent="-457200">
                        <a:buFont typeface="Wingdings" panose="05000000000000000000" pitchFamily="2" charset="2"/>
                        <a:buChar char="§"/>
                        <a:defRPr/>
                      </a:pPr>
                      <a:r>
                        <a:rPr lang="ru-RU" sz="1600" kern="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Проработать вариант проведения </a:t>
                      </a:r>
                      <a:r>
                        <a:rPr lang="ru-RU" sz="1600" kern="0" dirty="0" err="1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бесконкурсной</a:t>
                      </a:r>
                      <a:r>
                        <a:rPr lang="ru-RU" sz="1600" kern="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 процедуры закупки ОКР, включенных в Программу научно-технического сотрудничества ПАО «Газпром» – ГК «</a:t>
                      </a:r>
                      <a:r>
                        <a:rPr lang="ru-RU" sz="1600" kern="0" dirty="0" err="1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Росатом</a:t>
                      </a:r>
                      <a:r>
                        <a:rPr lang="ru-RU" sz="1600" kern="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».</a:t>
                      </a:r>
                    </a:p>
                    <a:p>
                      <a:pPr marL="457200" indent="-457200">
                        <a:buFont typeface="Wingdings" panose="05000000000000000000" pitchFamily="2" charset="2"/>
                        <a:buChar char="§"/>
                        <a:defRPr/>
                      </a:pPr>
                      <a:r>
                        <a:rPr lang="ru-RU" sz="1600" kern="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Разработать дорожные карты внедрения перспективных</a:t>
                      </a:r>
                      <a:r>
                        <a:rPr lang="ru-RU" sz="1600" kern="0" baseline="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 разработок в производственные процессы ПАО «Газпром».</a:t>
                      </a:r>
                      <a:endParaRPr lang="ru-RU" sz="1600" kern="0" dirty="0" smtClean="0">
                        <a:solidFill>
                          <a:srgbClr val="000099"/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883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582613" y="2636838"/>
            <a:ext cx="7866062" cy="303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ct val="120000"/>
              </a:lnSpc>
              <a:defRPr/>
            </a:pPr>
            <a:r>
              <a:rPr lang="ru-RU" sz="3600" kern="0" dirty="0">
                <a:latin typeface="Calibri" panose="020F0502020204030204" pitchFamily="34" charset="0"/>
              </a:rPr>
              <a:t>Спасибо за внимание!</a:t>
            </a:r>
          </a:p>
          <a:p>
            <a:pPr algn="ctr" eaLnBrk="0" hangingPunct="0">
              <a:lnSpc>
                <a:spcPct val="120000"/>
              </a:lnSpc>
              <a:defRPr/>
            </a:pPr>
            <a:endParaRPr lang="ru-RU" sz="3600" kern="0" dirty="0">
              <a:latin typeface="Calibri" panose="020F0502020204030204" pitchFamily="34" charset="0"/>
            </a:endParaRPr>
          </a:p>
          <a:p>
            <a:pPr eaLnBrk="0" hangingPunct="0">
              <a:lnSpc>
                <a:spcPct val="120000"/>
              </a:lnSpc>
              <a:defRPr/>
            </a:pPr>
            <a:endParaRPr lang="en-US" kern="0" dirty="0">
              <a:latin typeface="Calibri" panose="020F0502020204030204" pitchFamily="34" charset="0"/>
            </a:endParaRPr>
          </a:p>
          <a:p>
            <a:pPr eaLnBrk="0" hangingPunct="0">
              <a:lnSpc>
                <a:spcPct val="120000"/>
              </a:lnSpc>
              <a:defRPr/>
            </a:pPr>
            <a:endParaRPr lang="en-US" kern="0" dirty="0">
              <a:latin typeface="Calibri" panose="020F0502020204030204" pitchFamily="34" charset="0"/>
            </a:endParaRPr>
          </a:p>
          <a:p>
            <a:pPr algn="ctr" eaLnBrk="0" hangingPunct="0">
              <a:lnSpc>
                <a:spcPct val="120000"/>
              </a:lnSpc>
              <a:defRPr/>
            </a:pPr>
            <a:r>
              <a:rPr lang="ru-RU" altLang="ru-RU" sz="3600" b="0" kern="0" dirty="0">
                <a:latin typeface="Arial"/>
              </a:rPr>
              <a:t/>
            </a:r>
            <a:br>
              <a:rPr lang="ru-RU" altLang="ru-RU" sz="3600" b="0" kern="0" dirty="0">
                <a:latin typeface="Arial"/>
              </a:rPr>
            </a:br>
            <a:endParaRPr lang="ru-RU" sz="3600" b="0" kern="0" dirty="0">
              <a:latin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288925" y="1990725"/>
            <a:ext cx="8561388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ct val="120000"/>
              </a:lnSpc>
            </a:pPr>
            <a:r>
              <a:rPr lang="ru-RU" sz="2400" dirty="0"/>
              <a:t>Аппаратурно-методический комплекс 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ru-RU" sz="2400" dirty="0"/>
              <a:t>на основе портативного нейтронного генератора 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ru-RU" sz="2400" dirty="0"/>
              <a:t>для определения плотности и минерального </a:t>
            </a:r>
            <a:br>
              <a:rPr lang="ru-RU" sz="2400" dirty="0"/>
            </a:br>
            <a:r>
              <a:rPr lang="ru-RU" sz="2400" dirty="0"/>
              <a:t>состава горных пород методом импульсного </a:t>
            </a:r>
            <a:br>
              <a:rPr lang="ru-RU" sz="2400" dirty="0"/>
            </a:br>
            <a:r>
              <a:rPr lang="ru-RU" sz="2400" dirty="0"/>
              <a:t>нейтронного гамма-спектрометрического каротажа 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ru-RU" sz="2400" dirty="0"/>
              <a:t>АИНК-ПЛ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725" y="98425"/>
            <a:ext cx="8686800" cy="903288"/>
          </a:xfrm>
        </p:spPr>
        <p:txBody>
          <a:bodyPr/>
          <a:lstStyle/>
          <a:p>
            <a:pPr algn="ctr"/>
            <a:r>
              <a:rPr lang="ru-RU" altLang="ru-RU" sz="2800" dirty="0">
                <a:cs typeface="Times New Roman" pitchFamily="18" charset="0"/>
              </a:rPr>
              <a:t>Аппаратура импульсного нейтронного </a:t>
            </a:r>
            <a:r>
              <a:rPr lang="ru-RU" altLang="ru-RU" sz="2800" dirty="0" err="1">
                <a:cs typeface="Times New Roman" pitchFamily="18" charset="0"/>
              </a:rPr>
              <a:t>гамма-спектрометрического</a:t>
            </a:r>
            <a:r>
              <a:rPr lang="ru-RU" altLang="ru-RU" sz="2800" dirty="0">
                <a:cs typeface="Times New Roman" pitchFamily="18" charset="0"/>
              </a:rPr>
              <a:t> каротажа АИНК-ПЛ</a:t>
            </a:r>
            <a:endParaRPr lang="en-US" sz="2800" dirty="0"/>
          </a:p>
        </p:txBody>
      </p:sp>
      <p:sp>
        <p:nvSpPr>
          <p:cNvPr id="368642" name="Content Placeholder 2"/>
          <p:cNvSpPr>
            <a:spLocks noGrp="1"/>
          </p:cNvSpPr>
          <p:nvPr>
            <p:ph idx="1"/>
          </p:nvPr>
        </p:nvSpPr>
        <p:spPr>
          <a:xfrm>
            <a:off x="3444875" y="1271588"/>
            <a:ext cx="5189538" cy="3151187"/>
          </a:xfrm>
        </p:spPr>
        <p:txBody>
          <a:bodyPr/>
          <a:lstStyle/>
          <a:p>
            <a:pPr algn="ctr">
              <a:spcAft>
                <a:spcPts val="200"/>
              </a:spcAft>
              <a:buFontTx/>
              <a:buNone/>
            </a:pPr>
            <a:r>
              <a:rPr lang="ru-RU" sz="1400" b="1" u="sng" dirty="0">
                <a:solidFill>
                  <a:srgbClr val="000099"/>
                </a:solidFill>
                <a:cs typeface="Arial" charset="0"/>
              </a:rPr>
              <a:t>Назначение:</a:t>
            </a:r>
            <a:endParaRPr lang="en-US" sz="1400" b="1" u="sng" dirty="0">
              <a:solidFill>
                <a:srgbClr val="000099"/>
              </a:solidFill>
              <a:cs typeface="Arial" charset="0"/>
            </a:endParaRPr>
          </a:p>
          <a:p>
            <a:pPr>
              <a:spcBef>
                <a:spcPts val="600"/>
              </a:spcBef>
              <a:spcAft>
                <a:spcPts val="200"/>
              </a:spcAft>
            </a:pPr>
            <a:r>
              <a:rPr lang="ru-RU" sz="1400" dirty="0">
                <a:solidFill>
                  <a:srgbClr val="000099"/>
                </a:solidFill>
                <a:cs typeface="Arial" charset="0"/>
              </a:rPr>
              <a:t>Определение элементного состава пород и текущей  </a:t>
            </a:r>
            <a:r>
              <a:rPr lang="ru-RU" sz="1400" dirty="0" err="1">
                <a:solidFill>
                  <a:srgbClr val="000099"/>
                </a:solidFill>
                <a:cs typeface="Arial" charset="0"/>
              </a:rPr>
              <a:t>нефтегазонасыщенности</a:t>
            </a:r>
            <a:r>
              <a:rPr lang="ru-RU" sz="1400" dirty="0">
                <a:solidFill>
                  <a:srgbClr val="000099"/>
                </a:solidFill>
                <a:cs typeface="Arial" charset="0"/>
              </a:rPr>
              <a:t> коллекторов независимо от минерализации в нефтегазовых скважинах.</a:t>
            </a:r>
          </a:p>
          <a:p>
            <a:pPr algn="ctr">
              <a:spcAft>
                <a:spcPts val="200"/>
              </a:spcAft>
              <a:buFontTx/>
              <a:buNone/>
            </a:pPr>
            <a:r>
              <a:rPr lang="ru-RU" sz="1400" b="1" u="sng" dirty="0">
                <a:solidFill>
                  <a:srgbClr val="000099"/>
                </a:solidFill>
                <a:cs typeface="Arial" charset="0"/>
              </a:rPr>
              <a:t>Решаемые задачи:</a:t>
            </a:r>
            <a:endParaRPr lang="en-US" sz="1400" b="1" u="sng" dirty="0">
              <a:solidFill>
                <a:srgbClr val="000099"/>
              </a:solidFill>
              <a:cs typeface="Arial" charset="0"/>
            </a:endParaRPr>
          </a:p>
          <a:p>
            <a:pPr>
              <a:spcBef>
                <a:spcPts val="600"/>
              </a:spcBef>
              <a:spcAft>
                <a:spcPts val="200"/>
              </a:spcAft>
            </a:pPr>
            <a:r>
              <a:rPr lang="ru-RU" sz="1400" dirty="0">
                <a:solidFill>
                  <a:srgbClr val="000099"/>
                </a:solidFill>
                <a:cs typeface="Arial" charset="0"/>
              </a:rPr>
              <a:t>Определение элементного и минералогического состава горных пород</a:t>
            </a:r>
            <a:r>
              <a:rPr lang="en-US" sz="1400" dirty="0">
                <a:solidFill>
                  <a:srgbClr val="000099"/>
                </a:solidFill>
                <a:cs typeface="Arial" charset="0"/>
              </a:rPr>
              <a:t>;</a:t>
            </a:r>
            <a:endParaRPr lang="ru-RU" sz="1400" dirty="0">
              <a:solidFill>
                <a:srgbClr val="000099"/>
              </a:solidFill>
              <a:cs typeface="Arial" charset="0"/>
            </a:endParaRPr>
          </a:p>
          <a:p>
            <a:pPr>
              <a:spcBef>
                <a:spcPts val="600"/>
              </a:spcBef>
              <a:spcAft>
                <a:spcPts val="200"/>
              </a:spcAft>
            </a:pPr>
            <a:r>
              <a:rPr lang="ru-RU" sz="1400" dirty="0">
                <a:solidFill>
                  <a:srgbClr val="000099"/>
                </a:solidFill>
                <a:cs typeface="Arial" charset="0"/>
              </a:rPr>
              <a:t>Определение объемной плотности горных пород;</a:t>
            </a:r>
          </a:p>
          <a:p>
            <a:pPr>
              <a:spcBef>
                <a:spcPts val="600"/>
              </a:spcBef>
              <a:spcAft>
                <a:spcPts val="200"/>
              </a:spcAft>
            </a:pPr>
            <a:r>
              <a:rPr lang="ru-RU" sz="1400" dirty="0">
                <a:solidFill>
                  <a:srgbClr val="000099"/>
                </a:solidFill>
                <a:cs typeface="Arial" charset="0"/>
              </a:rPr>
              <a:t>Определение пористости горных пород;</a:t>
            </a:r>
          </a:p>
          <a:p>
            <a:pPr>
              <a:spcBef>
                <a:spcPts val="600"/>
              </a:spcBef>
              <a:spcAft>
                <a:spcPts val="200"/>
              </a:spcAft>
            </a:pPr>
            <a:r>
              <a:rPr lang="ru-RU" sz="1400" dirty="0">
                <a:solidFill>
                  <a:srgbClr val="000099"/>
                </a:solidFill>
                <a:cs typeface="Arial" charset="0"/>
              </a:rPr>
              <a:t>Определения насыщенности коллекторов;</a:t>
            </a:r>
          </a:p>
          <a:p>
            <a:pPr>
              <a:spcBef>
                <a:spcPts val="600"/>
              </a:spcBef>
              <a:spcAft>
                <a:spcPts val="200"/>
              </a:spcAft>
            </a:pPr>
            <a:r>
              <a:rPr lang="ru-RU" sz="1400" dirty="0">
                <a:solidFill>
                  <a:srgbClr val="000099"/>
                </a:solidFill>
                <a:cs typeface="Arial" charset="0"/>
              </a:rPr>
              <a:t>Определение положения ВНК, ГНК, ГЖК.</a:t>
            </a:r>
            <a:endParaRPr lang="en-US" sz="1400" dirty="0">
              <a:solidFill>
                <a:srgbClr val="000099"/>
              </a:solidFill>
              <a:cs typeface="Arial" charset="0"/>
            </a:endParaRPr>
          </a:p>
          <a:p>
            <a:pPr>
              <a:spcAft>
                <a:spcPts val="200"/>
              </a:spcAft>
            </a:pPr>
            <a:endParaRPr lang="en-US" sz="1400" dirty="0">
              <a:solidFill>
                <a:srgbClr val="00009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AACF57-1812-475D-ABC8-1C4EFC260B0E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  <p:pic>
        <p:nvPicPr>
          <p:cNvPr id="368644" name="Рисунок 8" descr="Схема АИНК-89С-2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8950" y="1274763"/>
            <a:ext cx="2424113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45" name="TextBox 7"/>
          <p:cNvSpPr txBox="1">
            <a:spLocks noChangeArrowheads="1"/>
          </p:cNvSpPr>
          <p:nvPr/>
        </p:nvSpPr>
        <p:spPr bwMode="auto">
          <a:xfrm>
            <a:off x="3349625" y="4379913"/>
            <a:ext cx="5464766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u="sng" dirty="0"/>
              <a:t>Особенности:</a:t>
            </a:r>
          </a:p>
          <a:p>
            <a:pPr>
              <a:buFont typeface="Arial" charset="0"/>
              <a:buChar char="•"/>
            </a:pPr>
            <a:r>
              <a:rPr lang="ru-RU" sz="1800" dirty="0"/>
              <a:t> </a:t>
            </a:r>
            <a:r>
              <a:rPr lang="ru-RU" dirty="0"/>
              <a:t>     </a:t>
            </a:r>
            <a:r>
              <a:rPr lang="ru-RU" b="0" dirty="0"/>
              <a:t>Проведение исследований в обсаженных и </a:t>
            </a:r>
            <a:r>
              <a:rPr lang="ru-RU" b="0" dirty="0" err="1"/>
              <a:t>необсаженных</a:t>
            </a:r>
            <a:endParaRPr lang="ru-RU" b="0" dirty="0"/>
          </a:p>
          <a:p>
            <a:r>
              <a:rPr lang="ru-RU" b="0" dirty="0"/>
              <a:t>        вертикальных и наклонных скважинах;</a:t>
            </a:r>
          </a:p>
          <a:p>
            <a:pPr>
              <a:buFont typeface="Arial" charset="0"/>
              <a:buChar char="•"/>
            </a:pPr>
            <a:r>
              <a:rPr lang="ru-RU" sz="1800" b="0" dirty="0"/>
              <a:t> </a:t>
            </a:r>
            <a:r>
              <a:rPr lang="ru-RU" b="0" dirty="0"/>
              <a:t>     Применение управляемого импульсного нейтронного</a:t>
            </a:r>
          </a:p>
          <a:p>
            <a:r>
              <a:rPr lang="ru-RU" b="0" dirty="0"/>
              <a:t>        генератора;</a:t>
            </a:r>
          </a:p>
          <a:p>
            <a:pPr>
              <a:buFont typeface="Arial" charset="0"/>
              <a:buChar char="•"/>
            </a:pPr>
            <a:r>
              <a:rPr lang="ru-RU" sz="1800" b="0" dirty="0"/>
              <a:t> </a:t>
            </a:r>
            <a:r>
              <a:rPr lang="ru-RU" b="0" dirty="0"/>
              <a:t>     Применение метода ГК-С;</a:t>
            </a:r>
          </a:p>
          <a:p>
            <a:pPr>
              <a:buFont typeface="Arial" charset="0"/>
              <a:buChar char="•"/>
            </a:pPr>
            <a:r>
              <a:rPr lang="ru-RU" sz="1800" b="0" dirty="0"/>
              <a:t> </a:t>
            </a:r>
            <a:r>
              <a:rPr lang="ru-RU" b="0" dirty="0"/>
              <a:t>     Применение уникального сцинтилляционного детектора</a:t>
            </a:r>
          </a:p>
          <a:p>
            <a:r>
              <a:rPr lang="ru-RU" b="0" dirty="0"/>
              <a:t>         гамма квантов</a:t>
            </a:r>
            <a:r>
              <a:rPr lang="en-US" b="0" dirty="0"/>
              <a:t>  ─</a:t>
            </a:r>
            <a:r>
              <a:rPr lang="ru-RU" b="0" dirty="0"/>
              <a:t> бромид лантана (</a:t>
            </a:r>
            <a:r>
              <a:rPr lang="en-US" b="0" dirty="0"/>
              <a:t>LaBr3)</a:t>
            </a:r>
            <a:r>
              <a:rPr lang="ru-RU" b="0" dirty="0"/>
              <a:t>.</a:t>
            </a:r>
            <a:endParaRPr lang="ru-RU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AACF57-1812-475D-ABC8-1C4EFC260B0E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664234" y="1432301"/>
            <a:ext cx="7341080" cy="269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66700" indent="-266700" eaLnBrk="0" hangingPunct="0">
              <a:lnSpc>
                <a:spcPct val="150000"/>
              </a:lnSpc>
              <a:spcBef>
                <a:spcPts val="0"/>
              </a:spcBef>
              <a:buSzPct val="80000"/>
              <a:buBlip>
                <a:blip r:embed="rId2"/>
              </a:buBlip>
              <a:defRPr/>
            </a:pPr>
            <a:r>
              <a:rPr lang="ru-RU" sz="1400" dirty="0" smtClean="0"/>
              <a:t>Возможность прироста запасов УВ на старых месторождениях за счет выявления пропущенных залежей аппаратурой ГИС нового поколения;</a:t>
            </a:r>
          </a:p>
          <a:p>
            <a:pPr marL="266700" indent="-266700" eaLnBrk="0" hangingPunct="0">
              <a:lnSpc>
                <a:spcPct val="150000"/>
              </a:lnSpc>
              <a:spcBef>
                <a:spcPts val="0"/>
              </a:spcBef>
              <a:buSzPct val="80000"/>
              <a:buBlip>
                <a:blip r:embed="rId2"/>
              </a:buBlip>
              <a:defRPr/>
            </a:pPr>
            <a:r>
              <a:rPr lang="ru-RU" altLang="ru-RU" sz="1400" dirty="0" smtClean="0"/>
              <a:t>Повышение геологической информативности методов промысловой геофизики;</a:t>
            </a:r>
            <a:endParaRPr lang="ru-RU" sz="1400" dirty="0" smtClean="0"/>
          </a:p>
          <a:p>
            <a:pPr marL="266700" indent="-266700" eaLnBrk="0" hangingPunct="0">
              <a:lnSpc>
                <a:spcPct val="150000"/>
              </a:lnSpc>
              <a:spcBef>
                <a:spcPts val="0"/>
              </a:spcBef>
              <a:buSzPct val="80000"/>
              <a:buBlip>
                <a:blip r:embed="rId2"/>
              </a:buBlip>
              <a:defRPr/>
            </a:pPr>
            <a:r>
              <a:rPr lang="ru-RU" sz="1400" dirty="0" smtClean="0"/>
              <a:t>Повышение подтверждаемости прогнозных моделей для таких формаций, как Тюменская и Ачимовская свиты;</a:t>
            </a:r>
          </a:p>
          <a:p>
            <a:pPr marL="266700" indent="-266700" eaLnBrk="0" hangingPunct="0">
              <a:lnSpc>
                <a:spcPct val="150000"/>
              </a:lnSpc>
              <a:spcBef>
                <a:spcPts val="0"/>
              </a:spcBef>
              <a:buSzPct val="80000"/>
              <a:buBlip>
                <a:blip r:embed="rId2"/>
              </a:buBlip>
              <a:defRPr/>
            </a:pPr>
            <a:r>
              <a:rPr lang="ru-RU" sz="1400" dirty="0" smtClean="0"/>
              <a:t>Снижение рисков бурения низкопроизводительных эксплуатационных скважин в переходных зонах</a:t>
            </a:r>
            <a:endParaRPr lang="en-US" sz="1400" dirty="0" smtClean="0"/>
          </a:p>
          <a:p>
            <a:pPr marL="266700" indent="-266700" eaLnBrk="0" hangingPunct="0">
              <a:lnSpc>
                <a:spcPct val="90000"/>
              </a:lnSpc>
              <a:buSzPct val="80000"/>
              <a:buFontTx/>
              <a:buBlip>
                <a:blip r:embed="rId2"/>
              </a:buBlip>
              <a:defRPr/>
            </a:pPr>
            <a:endParaRPr lang="ru-RU" sz="1600" dirty="0" smtClean="0">
              <a:solidFill>
                <a:schemeClr val="accent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27871" y="4812671"/>
            <a:ext cx="1615327" cy="584775"/>
          </a:xfrm>
          <a:prstGeom prst="rect">
            <a:avLst/>
          </a:prstGeom>
          <a:solidFill>
            <a:srgbClr val="FFC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/>
              <a:t>Прибор АИНК-ПЛ</a:t>
            </a:r>
            <a:endParaRPr lang="ru-RU" sz="1600" b="1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3476445" y="4409862"/>
            <a:ext cx="1700225" cy="523220"/>
          </a:xfrm>
          <a:prstGeom prst="rect">
            <a:avLst/>
          </a:prstGeom>
          <a:solidFill>
            <a:srgbClr val="FFC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/>
              <a:t>Моделирование месторождений</a:t>
            </a:r>
            <a:endParaRPr lang="ru-RU" sz="1400" b="1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3593585" y="5175706"/>
            <a:ext cx="1504626" cy="738664"/>
          </a:xfrm>
          <a:prstGeom prst="rect">
            <a:avLst/>
          </a:prstGeom>
          <a:solidFill>
            <a:srgbClr val="FFC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/>
              <a:t>Поиск пропущенных залежей</a:t>
            </a:r>
            <a:endParaRPr lang="ru-RU" sz="1400" b="1" i="1" dirty="0"/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2820294" y="5227464"/>
            <a:ext cx="664689" cy="216024"/>
          </a:xfrm>
          <a:prstGeom prst="straightConnector1">
            <a:avLst/>
          </a:prstGeom>
          <a:ln w="38100">
            <a:solidFill>
              <a:srgbClr val="C28C2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V="1">
            <a:off x="2820838" y="4746654"/>
            <a:ext cx="600217" cy="273920"/>
          </a:xfrm>
          <a:prstGeom prst="straightConnector1">
            <a:avLst/>
          </a:prstGeom>
          <a:ln w="38100">
            <a:solidFill>
              <a:srgbClr val="C28C2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931708" y="4407227"/>
            <a:ext cx="1288599" cy="523220"/>
          </a:xfrm>
          <a:prstGeom prst="rect">
            <a:avLst/>
          </a:prstGeom>
          <a:solidFill>
            <a:srgbClr val="FFC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/>
              <a:t>Повышение добычи</a:t>
            </a:r>
            <a:endParaRPr lang="ru-RU" sz="1400" b="1" i="1" dirty="0"/>
          </a:p>
        </p:txBody>
      </p:sp>
      <p:sp>
        <p:nvSpPr>
          <p:cNvPr id="21" name="TextBox 20"/>
          <p:cNvSpPr txBox="1"/>
          <p:nvPr/>
        </p:nvSpPr>
        <p:spPr>
          <a:xfrm>
            <a:off x="6026599" y="5311095"/>
            <a:ext cx="1129972" cy="523220"/>
          </a:xfrm>
          <a:prstGeom prst="rect">
            <a:avLst/>
          </a:prstGeom>
          <a:solidFill>
            <a:srgbClr val="FFC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/>
              <a:t>Прирост запасов</a:t>
            </a:r>
            <a:endParaRPr lang="ru-RU" sz="1400" b="1" i="1" dirty="0"/>
          </a:p>
        </p:txBody>
      </p:sp>
      <p:cxnSp>
        <p:nvCxnSpPr>
          <p:cNvPr id="22" name="Прямая со стрелкой 21"/>
          <p:cNvCxnSpPr/>
          <p:nvPr/>
        </p:nvCxnSpPr>
        <p:spPr>
          <a:xfrm>
            <a:off x="5299982" y="4672014"/>
            <a:ext cx="531751" cy="0"/>
          </a:xfrm>
          <a:prstGeom prst="straightConnector1">
            <a:avLst/>
          </a:prstGeom>
          <a:ln w="38100">
            <a:solidFill>
              <a:srgbClr val="C28C2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5201548" y="5550366"/>
            <a:ext cx="664689" cy="0"/>
          </a:xfrm>
          <a:prstGeom prst="straightConnector1">
            <a:avLst/>
          </a:prstGeom>
          <a:ln w="38100">
            <a:solidFill>
              <a:srgbClr val="C28C2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"/>
          <p:cNvSpPr>
            <a:spLocks noChangeArrowheads="1"/>
          </p:cNvSpPr>
          <p:nvPr/>
        </p:nvSpPr>
        <p:spPr bwMode="auto">
          <a:xfrm>
            <a:off x="929580" y="292433"/>
            <a:ext cx="7057292" cy="454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800" b="1" dirty="0" smtClean="0">
                <a:solidFill>
                  <a:schemeClr val="bg1"/>
                </a:solidFill>
              </a:rPr>
              <a:t>Возможности аппаратуры АИНК-ПЛ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ipe dir="r"/>
  </p:transition>
</p:sld>
</file>

<file path=ppt/theme/theme1.xml><?xml version="1.0" encoding="utf-8"?>
<a:theme xmlns:a="http://schemas.openxmlformats.org/drawingml/2006/main" name="1_Оформление по умолчанию">
  <a:themeElements>
    <a:clrScheme name="1_Оформление по умолчанию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1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Специальное оформление">
  <a:themeElements>
    <a:clrScheme name="Специальное оформление 15">
      <a:dk1>
        <a:srgbClr val="000000"/>
      </a:dk1>
      <a:lt1>
        <a:srgbClr val="FFFFFF"/>
      </a:lt1>
      <a:dk2>
        <a:srgbClr val="000099"/>
      </a:dk2>
      <a:lt2>
        <a:srgbClr val="7C847D"/>
      </a:lt2>
      <a:accent1>
        <a:srgbClr val="3399FF"/>
      </a:accent1>
      <a:accent2>
        <a:srgbClr val="FF9900"/>
      </a:accent2>
      <a:accent3>
        <a:srgbClr val="FFFFFF"/>
      </a:accent3>
      <a:accent4>
        <a:srgbClr val="000000"/>
      </a:accent4>
      <a:accent5>
        <a:srgbClr val="ADCAFF"/>
      </a:accent5>
      <a:accent6>
        <a:srgbClr val="E78A00"/>
      </a:accent6>
      <a:hlink>
        <a:srgbClr val="FFCC00"/>
      </a:hlink>
      <a:folHlink>
        <a:srgbClr val="FF3300"/>
      </a:folHlink>
    </a:clrScheme>
    <a:fontScheme name="Специальное оформление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3">
        <a:dk1>
          <a:srgbClr val="000000"/>
        </a:dk1>
        <a:lt1>
          <a:srgbClr val="FFFFFF"/>
        </a:lt1>
        <a:dk2>
          <a:srgbClr val="000099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14">
        <a:dk1>
          <a:srgbClr val="000000"/>
        </a:dk1>
        <a:lt1>
          <a:srgbClr val="FFFFFF"/>
        </a:lt1>
        <a:dk2>
          <a:srgbClr val="000099"/>
        </a:dk2>
        <a:lt2>
          <a:srgbClr val="7C847D"/>
        </a:lt2>
        <a:accent1>
          <a:srgbClr val="3399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E78A00"/>
        </a:accent6>
        <a:hlink>
          <a:srgbClr val="FF6600"/>
        </a:hlink>
        <a:folHlink>
          <a:srgbClr val="FF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15">
        <a:dk1>
          <a:srgbClr val="000000"/>
        </a:dk1>
        <a:lt1>
          <a:srgbClr val="FFFFFF"/>
        </a:lt1>
        <a:dk2>
          <a:srgbClr val="000099"/>
        </a:dk2>
        <a:lt2>
          <a:srgbClr val="7C847D"/>
        </a:lt2>
        <a:accent1>
          <a:srgbClr val="3399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E78A00"/>
        </a:accent6>
        <a:hlink>
          <a:srgbClr val="FFCC00"/>
        </a:hlink>
        <a:folHlink>
          <a:srgbClr val="FF33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РОСАТОМ">
  <a:themeElements>
    <a:clrScheme name="a-default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a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-default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_Специальное оформление">
  <a:themeElements>
    <a:clrScheme name="Специальное оформление 15">
      <a:dk1>
        <a:srgbClr val="000000"/>
      </a:dk1>
      <a:lt1>
        <a:srgbClr val="FFFFFF"/>
      </a:lt1>
      <a:dk2>
        <a:srgbClr val="000099"/>
      </a:dk2>
      <a:lt2>
        <a:srgbClr val="7C847D"/>
      </a:lt2>
      <a:accent1>
        <a:srgbClr val="3399FF"/>
      </a:accent1>
      <a:accent2>
        <a:srgbClr val="FF9900"/>
      </a:accent2>
      <a:accent3>
        <a:srgbClr val="FFFFFF"/>
      </a:accent3>
      <a:accent4>
        <a:srgbClr val="000000"/>
      </a:accent4>
      <a:accent5>
        <a:srgbClr val="ADCAFF"/>
      </a:accent5>
      <a:accent6>
        <a:srgbClr val="E78A00"/>
      </a:accent6>
      <a:hlink>
        <a:srgbClr val="FFCC00"/>
      </a:hlink>
      <a:folHlink>
        <a:srgbClr val="FF3300"/>
      </a:folHlink>
    </a:clrScheme>
    <a:fontScheme name="Специальное оформление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3">
        <a:dk1>
          <a:srgbClr val="000000"/>
        </a:dk1>
        <a:lt1>
          <a:srgbClr val="FFFFFF"/>
        </a:lt1>
        <a:dk2>
          <a:srgbClr val="000099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14">
        <a:dk1>
          <a:srgbClr val="000000"/>
        </a:dk1>
        <a:lt1>
          <a:srgbClr val="FFFFFF"/>
        </a:lt1>
        <a:dk2>
          <a:srgbClr val="000099"/>
        </a:dk2>
        <a:lt2>
          <a:srgbClr val="7C847D"/>
        </a:lt2>
        <a:accent1>
          <a:srgbClr val="3399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E78A00"/>
        </a:accent6>
        <a:hlink>
          <a:srgbClr val="FF6600"/>
        </a:hlink>
        <a:folHlink>
          <a:srgbClr val="FF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15">
        <a:dk1>
          <a:srgbClr val="000000"/>
        </a:dk1>
        <a:lt1>
          <a:srgbClr val="FFFFFF"/>
        </a:lt1>
        <a:dk2>
          <a:srgbClr val="000099"/>
        </a:dk2>
        <a:lt2>
          <a:srgbClr val="7C847D"/>
        </a:lt2>
        <a:accent1>
          <a:srgbClr val="3399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E78A00"/>
        </a:accent6>
        <a:hlink>
          <a:srgbClr val="FFCC00"/>
        </a:hlink>
        <a:folHlink>
          <a:srgbClr val="FF33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3_Специальное оформление">
  <a:themeElements>
    <a:clrScheme name="Специальное оформление 15">
      <a:dk1>
        <a:srgbClr val="000000"/>
      </a:dk1>
      <a:lt1>
        <a:srgbClr val="FFFFFF"/>
      </a:lt1>
      <a:dk2>
        <a:srgbClr val="000099"/>
      </a:dk2>
      <a:lt2>
        <a:srgbClr val="7C847D"/>
      </a:lt2>
      <a:accent1>
        <a:srgbClr val="3399FF"/>
      </a:accent1>
      <a:accent2>
        <a:srgbClr val="FF9900"/>
      </a:accent2>
      <a:accent3>
        <a:srgbClr val="FFFFFF"/>
      </a:accent3>
      <a:accent4>
        <a:srgbClr val="000000"/>
      </a:accent4>
      <a:accent5>
        <a:srgbClr val="ADCAFF"/>
      </a:accent5>
      <a:accent6>
        <a:srgbClr val="E78A00"/>
      </a:accent6>
      <a:hlink>
        <a:srgbClr val="FFCC00"/>
      </a:hlink>
      <a:folHlink>
        <a:srgbClr val="FF3300"/>
      </a:folHlink>
    </a:clrScheme>
    <a:fontScheme name="Специальное оформление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3">
        <a:dk1>
          <a:srgbClr val="000000"/>
        </a:dk1>
        <a:lt1>
          <a:srgbClr val="FFFFFF"/>
        </a:lt1>
        <a:dk2>
          <a:srgbClr val="000099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14">
        <a:dk1>
          <a:srgbClr val="000000"/>
        </a:dk1>
        <a:lt1>
          <a:srgbClr val="FFFFFF"/>
        </a:lt1>
        <a:dk2>
          <a:srgbClr val="000099"/>
        </a:dk2>
        <a:lt2>
          <a:srgbClr val="7C847D"/>
        </a:lt2>
        <a:accent1>
          <a:srgbClr val="3399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E78A00"/>
        </a:accent6>
        <a:hlink>
          <a:srgbClr val="FF6600"/>
        </a:hlink>
        <a:folHlink>
          <a:srgbClr val="FF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15">
        <a:dk1>
          <a:srgbClr val="000000"/>
        </a:dk1>
        <a:lt1>
          <a:srgbClr val="FFFFFF"/>
        </a:lt1>
        <a:dk2>
          <a:srgbClr val="000099"/>
        </a:dk2>
        <a:lt2>
          <a:srgbClr val="7C847D"/>
        </a:lt2>
        <a:accent1>
          <a:srgbClr val="3399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E78A00"/>
        </a:accent6>
        <a:hlink>
          <a:srgbClr val="FFCC00"/>
        </a:hlink>
        <a:folHlink>
          <a:srgbClr val="FF33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4_Специальное оформление">
  <a:themeElements>
    <a:clrScheme name="Специальное оформление 15">
      <a:dk1>
        <a:srgbClr val="000000"/>
      </a:dk1>
      <a:lt1>
        <a:srgbClr val="FFFFFF"/>
      </a:lt1>
      <a:dk2>
        <a:srgbClr val="000099"/>
      </a:dk2>
      <a:lt2>
        <a:srgbClr val="7C847D"/>
      </a:lt2>
      <a:accent1>
        <a:srgbClr val="3399FF"/>
      </a:accent1>
      <a:accent2>
        <a:srgbClr val="FF9900"/>
      </a:accent2>
      <a:accent3>
        <a:srgbClr val="FFFFFF"/>
      </a:accent3>
      <a:accent4>
        <a:srgbClr val="000000"/>
      </a:accent4>
      <a:accent5>
        <a:srgbClr val="ADCAFF"/>
      </a:accent5>
      <a:accent6>
        <a:srgbClr val="E78A00"/>
      </a:accent6>
      <a:hlink>
        <a:srgbClr val="FFCC00"/>
      </a:hlink>
      <a:folHlink>
        <a:srgbClr val="FF3300"/>
      </a:folHlink>
    </a:clrScheme>
    <a:fontScheme name="Специальное оформление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3">
        <a:dk1>
          <a:srgbClr val="000000"/>
        </a:dk1>
        <a:lt1>
          <a:srgbClr val="FFFFFF"/>
        </a:lt1>
        <a:dk2>
          <a:srgbClr val="000099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14">
        <a:dk1>
          <a:srgbClr val="000000"/>
        </a:dk1>
        <a:lt1>
          <a:srgbClr val="FFFFFF"/>
        </a:lt1>
        <a:dk2>
          <a:srgbClr val="000099"/>
        </a:dk2>
        <a:lt2>
          <a:srgbClr val="7C847D"/>
        </a:lt2>
        <a:accent1>
          <a:srgbClr val="3399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E78A00"/>
        </a:accent6>
        <a:hlink>
          <a:srgbClr val="FF6600"/>
        </a:hlink>
        <a:folHlink>
          <a:srgbClr val="FF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15">
        <a:dk1>
          <a:srgbClr val="000000"/>
        </a:dk1>
        <a:lt1>
          <a:srgbClr val="FFFFFF"/>
        </a:lt1>
        <a:dk2>
          <a:srgbClr val="000099"/>
        </a:dk2>
        <a:lt2>
          <a:srgbClr val="7C847D"/>
        </a:lt2>
        <a:accent1>
          <a:srgbClr val="3399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E78A00"/>
        </a:accent6>
        <a:hlink>
          <a:srgbClr val="FFCC00"/>
        </a:hlink>
        <a:folHlink>
          <a:srgbClr val="FF33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8_Оформление по умолчанию">
  <a:themeElements>
    <a:clrScheme name="7_Оформление по умолчанию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7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7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9_Оформление по умолчанию">
  <a:themeElements>
    <a:clrScheme name="7_Оформление по умолчанию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7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7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0_Оформление по умолчанию">
  <a:themeElements>
    <a:clrScheme name="7_Оформление по умолчанию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7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7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1_Оформление по умолчанию">
  <a:themeElements>
    <a:clrScheme name="7_Оформление по умолчанию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7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7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2_Оформление по умолчанию">
  <a:themeElements>
    <a:clrScheme name="7_Оформление по умолчанию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7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7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Оформление по умолчанию">
  <a:themeElements>
    <a:clrScheme name="2_Оформление по умолчанию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2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Оформление по умолчанию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Оформление по умолчанию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Оформление по умолчанию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Оформление по умолчанию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Оформление по умолчанию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3_Оформление по умолчанию">
  <a:themeElements>
    <a:clrScheme name="7_Оформление по умолчанию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7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7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4_Оформление по умолчанию">
  <a:themeElements>
    <a:clrScheme name="7_Оформление по умолчанию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7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7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5_Специальное оформление">
  <a:themeElements>
    <a:clrScheme name="Специальное оформление 15">
      <a:dk1>
        <a:srgbClr val="000000"/>
      </a:dk1>
      <a:lt1>
        <a:srgbClr val="FFFFFF"/>
      </a:lt1>
      <a:dk2>
        <a:srgbClr val="000099"/>
      </a:dk2>
      <a:lt2>
        <a:srgbClr val="7C847D"/>
      </a:lt2>
      <a:accent1>
        <a:srgbClr val="3399FF"/>
      </a:accent1>
      <a:accent2>
        <a:srgbClr val="FF9900"/>
      </a:accent2>
      <a:accent3>
        <a:srgbClr val="FFFFFF"/>
      </a:accent3>
      <a:accent4>
        <a:srgbClr val="000000"/>
      </a:accent4>
      <a:accent5>
        <a:srgbClr val="ADCAFF"/>
      </a:accent5>
      <a:accent6>
        <a:srgbClr val="E78A00"/>
      </a:accent6>
      <a:hlink>
        <a:srgbClr val="FFCC00"/>
      </a:hlink>
      <a:folHlink>
        <a:srgbClr val="FF3300"/>
      </a:folHlink>
    </a:clrScheme>
    <a:fontScheme name="Специальное оформление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3">
        <a:dk1>
          <a:srgbClr val="000000"/>
        </a:dk1>
        <a:lt1>
          <a:srgbClr val="FFFFFF"/>
        </a:lt1>
        <a:dk2>
          <a:srgbClr val="000099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14">
        <a:dk1>
          <a:srgbClr val="000000"/>
        </a:dk1>
        <a:lt1>
          <a:srgbClr val="FFFFFF"/>
        </a:lt1>
        <a:dk2>
          <a:srgbClr val="000099"/>
        </a:dk2>
        <a:lt2>
          <a:srgbClr val="7C847D"/>
        </a:lt2>
        <a:accent1>
          <a:srgbClr val="3399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E78A00"/>
        </a:accent6>
        <a:hlink>
          <a:srgbClr val="FF6600"/>
        </a:hlink>
        <a:folHlink>
          <a:srgbClr val="FF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15">
        <a:dk1>
          <a:srgbClr val="000000"/>
        </a:dk1>
        <a:lt1>
          <a:srgbClr val="FFFFFF"/>
        </a:lt1>
        <a:dk2>
          <a:srgbClr val="000099"/>
        </a:dk2>
        <a:lt2>
          <a:srgbClr val="7C847D"/>
        </a:lt2>
        <a:accent1>
          <a:srgbClr val="3399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E78A00"/>
        </a:accent6>
        <a:hlink>
          <a:srgbClr val="FFCC00"/>
        </a:hlink>
        <a:folHlink>
          <a:srgbClr val="FF33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5_Оформление по умолчанию">
  <a:themeElements>
    <a:clrScheme name="7_Оформление по умолчанию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7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7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16_Оформление по умолчанию">
  <a:themeElements>
    <a:clrScheme name="7_Оформление по умолчанию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7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7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6_Специальное оформление">
  <a:themeElements>
    <a:clrScheme name="Специальное оформление 15">
      <a:dk1>
        <a:srgbClr val="000000"/>
      </a:dk1>
      <a:lt1>
        <a:srgbClr val="FFFFFF"/>
      </a:lt1>
      <a:dk2>
        <a:srgbClr val="000099"/>
      </a:dk2>
      <a:lt2>
        <a:srgbClr val="7C847D"/>
      </a:lt2>
      <a:accent1>
        <a:srgbClr val="3399FF"/>
      </a:accent1>
      <a:accent2>
        <a:srgbClr val="FF9900"/>
      </a:accent2>
      <a:accent3>
        <a:srgbClr val="FFFFFF"/>
      </a:accent3>
      <a:accent4>
        <a:srgbClr val="000000"/>
      </a:accent4>
      <a:accent5>
        <a:srgbClr val="ADCAFF"/>
      </a:accent5>
      <a:accent6>
        <a:srgbClr val="E78A00"/>
      </a:accent6>
      <a:hlink>
        <a:srgbClr val="FFCC00"/>
      </a:hlink>
      <a:folHlink>
        <a:srgbClr val="FF3300"/>
      </a:folHlink>
    </a:clrScheme>
    <a:fontScheme name="Специальное оформление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3">
        <a:dk1>
          <a:srgbClr val="000000"/>
        </a:dk1>
        <a:lt1>
          <a:srgbClr val="FFFFFF"/>
        </a:lt1>
        <a:dk2>
          <a:srgbClr val="000099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14">
        <a:dk1>
          <a:srgbClr val="000000"/>
        </a:dk1>
        <a:lt1>
          <a:srgbClr val="FFFFFF"/>
        </a:lt1>
        <a:dk2>
          <a:srgbClr val="000099"/>
        </a:dk2>
        <a:lt2>
          <a:srgbClr val="7C847D"/>
        </a:lt2>
        <a:accent1>
          <a:srgbClr val="3399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E78A00"/>
        </a:accent6>
        <a:hlink>
          <a:srgbClr val="FF6600"/>
        </a:hlink>
        <a:folHlink>
          <a:srgbClr val="FF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15">
        <a:dk1>
          <a:srgbClr val="000000"/>
        </a:dk1>
        <a:lt1>
          <a:srgbClr val="FFFFFF"/>
        </a:lt1>
        <a:dk2>
          <a:srgbClr val="000099"/>
        </a:dk2>
        <a:lt2>
          <a:srgbClr val="7C847D"/>
        </a:lt2>
        <a:accent1>
          <a:srgbClr val="3399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E78A00"/>
        </a:accent6>
        <a:hlink>
          <a:srgbClr val="FFCC00"/>
        </a:hlink>
        <a:folHlink>
          <a:srgbClr val="FF33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17_Оформление по умолчанию">
  <a:themeElements>
    <a:clrScheme name="7_Оформление по умолчанию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7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7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18_Оформление по умолчанию">
  <a:themeElements>
    <a:clrScheme name="7_Оформление по умолчанию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7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7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19_Оформление по умолчанию">
  <a:themeElements>
    <a:clrScheme name="7_Оформление по умолчанию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7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7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7_Специальное оформление">
  <a:themeElements>
    <a:clrScheme name="Специальное оформление 15">
      <a:dk1>
        <a:srgbClr val="000000"/>
      </a:dk1>
      <a:lt1>
        <a:srgbClr val="FFFFFF"/>
      </a:lt1>
      <a:dk2>
        <a:srgbClr val="000099"/>
      </a:dk2>
      <a:lt2>
        <a:srgbClr val="7C847D"/>
      </a:lt2>
      <a:accent1>
        <a:srgbClr val="3399FF"/>
      </a:accent1>
      <a:accent2>
        <a:srgbClr val="FF9900"/>
      </a:accent2>
      <a:accent3>
        <a:srgbClr val="FFFFFF"/>
      </a:accent3>
      <a:accent4>
        <a:srgbClr val="000000"/>
      </a:accent4>
      <a:accent5>
        <a:srgbClr val="ADCAFF"/>
      </a:accent5>
      <a:accent6>
        <a:srgbClr val="E78A00"/>
      </a:accent6>
      <a:hlink>
        <a:srgbClr val="FFCC00"/>
      </a:hlink>
      <a:folHlink>
        <a:srgbClr val="FF3300"/>
      </a:folHlink>
    </a:clrScheme>
    <a:fontScheme name="Специальное оформление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3">
        <a:dk1>
          <a:srgbClr val="000000"/>
        </a:dk1>
        <a:lt1>
          <a:srgbClr val="FFFFFF"/>
        </a:lt1>
        <a:dk2>
          <a:srgbClr val="000099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14">
        <a:dk1>
          <a:srgbClr val="000000"/>
        </a:dk1>
        <a:lt1>
          <a:srgbClr val="FFFFFF"/>
        </a:lt1>
        <a:dk2>
          <a:srgbClr val="000099"/>
        </a:dk2>
        <a:lt2>
          <a:srgbClr val="7C847D"/>
        </a:lt2>
        <a:accent1>
          <a:srgbClr val="3399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E78A00"/>
        </a:accent6>
        <a:hlink>
          <a:srgbClr val="FF6600"/>
        </a:hlink>
        <a:folHlink>
          <a:srgbClr val="FF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15">
        <a:dk1>
          <a:srgbClr val="000000"/>
        </a:dk1>
        <a:lt1>
          <a:srgbClr val="FFFFFF"/>
        </a:lt1>
        <a:dk2>
          <a:srgbClr val="000099"/>
        </a:dk2>
        <a:lt2>
          <a:srgbClr val="7C847D"/>
        </a:lt2>
        <a:accent1>
          <a:srgbClr val="3399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E78A00"/>
        </a:accent6>
        <a:hlink>
          <a:srgbClr val="FFCC00"/>
        </a:hlink>
        <a:folHlink>
          <a:srgbClr val="FF33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Оформление по умолчанию">
  <a:themeElements>
    <a:clrScheme name="3_Оформление по умолчанию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3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Оформление по умолчанию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Оформление по умолчанию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Оформление по умолчанию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Оформление по умолчанию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Оформление по умолчанию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8_Специальное оформление">
  <a:themeElements>
    <a:clrScheme name="Специальное оформление 15">
      <a:dk1>
        <a:srgbClr val="000000"/>
      </a:dk1>
      <a:lt1>
        <a:srgbClr val="FFFFFF"/>
      </a:lt1>
      <a:dk2>
        <a:srgbClr val="000099"/>
      </a:dk2>
      <a:lt2>
        <a:srgbClr val="7C847D"/>
      </a:lt2>
      <a:accent1>
        <a:srgbClr val="3399FF"/>
      </a:accent1>
      <a:accent2>
        <a:srgbClr val="FF9900"/>
      </a:accent2>
      <a:accent3>
        <a:srgbClr val="FFFFFF"/>
      </a:accent3>
      <a:accent4>
        <a:srgbClr val="000000"/>
      </a:accent4>
      <a:accent5>
        <a:srgbClr val="ADCAFF"/>
      </a:accent5>
      <a:accent6>
        <a:srgbClr val="E78A00"/>
      </a:accent6>
      <a:hlink>
        <a:srgbClr val="FFCC00"/>
      </a:hlink>
      <a:folHlink>
        <a:srgbClr val="FF3300"/>
      </a:folHlink>
    </a:clrScheme>
    <a:fontScheme name="Специальное оформление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3">
        <a:dk1>
          <a:srgbClr val="000000"/>
        </a:dk1>
        <a:lt1>
          <a:srgbClr val="FFFFFF"/>
        </a:lt1>
        <a:dk2>
          <a:srgbClr val="000099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14">
        <a:dk1>
          <a:srgbClr val="000000"/>
        </a:dk1>
        <a:lt1>
          <a:srgbClr val="FFFFFF"/>
        </a:lt1>
        <a:dk2>
          <a:srgbClr val="000099"/>
        </a:dk2>
        <a:lt2>
          <a:srgbClr val="7C847D"/>
        </a:lt2>
        <a:accent1>
          <a:srgbClr val="3399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E78A00"/>
        </a:accent6>
        <a:hlink>
          <a:srgbClr val="FF6600"/>
        </a:hlink>
        <a:folHlink>
          <a:srgbClr val="FF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15">
        <a:dk1>
          <a:srgbClr val="000000"/>
        </a:dk1>
        <a:lt1>
          <a:srgbClr val="FFFFFF"/>
        </a:lt1>
        <a:dk2>
          <a:srgbClr val="000099"/>
        </a:dk2>
        <a:lt2>
          <a:srgbClr val="7C847D"/>
        </a:lt2>
        <a:accent1>
          <a:srgbClr val="3399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E78A00"/>
        </a:accent6>
        <a:hlink>
          <a:srgbClr val="FFCC00"/>
        </a:hlink>
        <a:folHlink>
          <a:srgbClr val="FF33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20_Оформление по умолчанию">
  <a:themeElements>
    <a:clrScheme name="7_Оформление по умолчанию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7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7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21_Оформление по умолчанию">
  <a:themeElements>
    <a:clrScheme name="7_Оформление по умолчанию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7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7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1_РОСАТОМ">
  <a:themeElements>
    <a:clrScheme name="a-default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a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-default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Тема Office">
  <a:themeElements>
    <a:clrScheme name="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4596D1"/>
      </a:accent1>
      <a:accent2>
        <a:srgbClr val="003274"/>
      </a:accent2>
      <a:accent3>
        <a:srgbClr val="FFFFFF"/>
      </a:accent3>
      <a:accent4>
        <a:srgbClr val="363637"/>
      </a:accent4>
      <a:accent5>
        <a:srgbClr val="B0C9E5"/>
      </a:accent5>
      <a:accent6>
        <a:srgbClr val="002C68"/>
      </a:accent6>
      <a:hlink>
        <a:srgbClr val="025EA1"/>
      </a:hlink>
      <a:folHlink>
        <a:srgbClr val="6CAED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5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Оформление по умолчанию">
  <a:themeElements>
    <a:clrScheme name="4_Оформление по умолчанию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4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4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Оформление по умолчанию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Оформление по умолчанию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Оформление по умолчанию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Оформление по умолчанию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Оформление по умолчанию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Оформление по умолчанию">
  <a:themeElements>
    <a:clrScheme name="5_Оформление по умолчанию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5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5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Оформление по умолчанию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Оформление по умолчанию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Оформление по умолчанию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Оформление по умолчанию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Оформление по умолчанию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Оформление по умолчанию">
  <a:themeElements>
    <a:clrScheme name="6_Оформление по умолчанию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6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6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Оформление по умолчанию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Оформление по умолчанию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Оформление по умолчанию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Оформление по умолчанию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Оформление по умолчанию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Оформление по умолчанию">
  <a:themeElements>
    <a:clrScheme name="Оформление по умолчанию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Оформление по умолчанию">
  <a:themeElements>
    <a:clrScheme name="7_Оформление по умолчанию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7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7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Специальное оформление">
  <a:themeElements>
    <a:clrScheme name="Специальное оформление 15">
      <a:dk1>
        <a:srgbClr val="000000"/>
      </a:dk1>
      <a:lt1>
        <a:srgbClr val="FFFFFF"/>
      </a:lt1>
      <a:dk2>
        <a:srgbClr val="000099"/>
      </a:dk2>
      <a:lt2>
        <a:srgbClr val="7C847D"/>
      </a:lt2>
      <a:accent1>
        <a:srgbClr val="3399FF"/>
      </a:accent1>
      <a:accent2>
        <a:srgbClr val="FF9900"/>
      </a:accent2>
      <a:accent3>
        <a:srgbClr val="FFFFFF"/>
      </a:accent3>
      <a:accent4>
        <a:srgbClr val="000000"/>
      </a:accent4>
      <a:accent5>
        <a:srgbClr val="ADCAFF"/>
      </a:accent5>
      <a:accent6>
        <a:srgbClr val="E78A00"/>
      </a:accent6>
      <a:hlink>
        <a:srgbClr val="FFCC00"/>
      </a:hlink>
      <a:folHlink>
        <a:srgbClr val="FF3300"/>
      </a:folHlink>
    </a:clrScheme>
    <a:fontScheme name="Специальное оформление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3">
        <a:dk1>
          <a:srgbClr val="000000"/>
        </a:dk1>
        <a:lt1>
          <a:srgbClr val="FFFFFF"/>
        </a:lt1>
        <a:dk2>
          <a:srgbClr val="000099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14">
        <a:dk1>
          <a:srgbClr val="000000"/>
        </a:dk1>
        <a:lt1>
          <a:srgbClr val="FFFFFF"/>
        </a:lt1>
        <a:dk2>
          <a:srgbClr val="000099"/>
        </a:dk2>
        <a:lt2>
          <a:srgbClr val="7C847D"/>
        </a:lt2>
        <a:accent1>
          <a:srgbClr val="3399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E78A00"/>
        </a:accent6>
        <a:hlink>
          <a:srgbClr val="FF6600"/>
        </a:hlink>
        <a:folHlink>
          <a:srgbClr val="FF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15">
        <a:dk1>
          <a:srgbClr val="000000"/>
        </a:dk1>
        <a:lt1>
          <a:srgbClr val="FFFFFF"/>
        </a:lt1>
        <a:dk2>
          <a:srgbClr val="000099"/>
        </a:dk2>
        <a:lt2>
          <a:srgbClr val="7C847D"/>
        </a:lt2>
        <a:accent1>
          <a:srgbClr val="3399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E78A00"/>
        </a:accent6>
        <a:hlink>
          <a:srgbClr val="FFCC00"/>
        </a:hlink>
        <a:folHlink>
          <a:srgbClr val="FF33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16002</TotalTime>
  <Words>4385</Words>
  <Application>Microsoft Office PowerPoint</Application>
  <PresentationFormat>Экран (4:3)</PresentationFormat>
  <Paragraphs>935</Paragraphs>
  <Slides>67</Slides>
  <Notes>16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67</vt:i4>
      </vt:variant>
    </vt:vector>
  </HeadingPairs>
  <TitlesOfParts>
    <vt:vector size="109" baseType="lpstr">
      <vt:lpstr>Calibri</vt:lpstr>
      <vt:lpstr>Europe</vt:lpstr>
      <vt:lpstr>Wingdings</vt:lpstr>
      <vt:lpstr>Arial</vt:lpstr>
      <vt:lpstr>Symbol</vt:lpstr>
      <vt:lpstr>Times New Roman</vt:lpstr>
      <vt:lpstr>EuropeCondensedC</vt:lpstr>
      <vt:lpstr>AngsanaUPC</vt:lpstr>
      <vt:lpstr>1_Оформление по умолчанию</vt:lpstr>
      <vt:lpstr>2_Оформление по умолчанию</vt:lpstr>
      <vt:lpstr>3_Оформление по умолчанию</vt:lpstr>
      <vt:lpstr>4_Оформление по умолчанию</vt:lpstr>
      <vt:lpstr>5_Оформление по умолчанию</vt:lpstr>
      <vt:lpstr>6_Оформление по умолчанию</vt:lpstr>
      <vt:lpstr>Оформление по умолчанию</vt:lpstr>
      <vt:lpstr>7_Оформление по умолчанию</vt:lpstr>
      <vt:lpstr>Специальное оформление</vt:lpstr>
      <vt:lpstr>1_Специальное оформление</vt:lpstr>
      <vt:lpstr>РОСАТОМ</vt:lpstr>
      <vt:lpstr>2_Специальное оформление</vt:lpstr>
      <vt:lpstr>3_Специальное оформление</vt:lpstr>
      <vt:lpstr>4_Специальное оформление</vt:lpstr>
      <vt:lpstr>8_Оформление по умолчанию</vt:lpstr>
      <vt:lpstr>9_Оформление по умолчанию</vt:lpstr>
      <vt:lpstr>10_Оформление по умолчанию</vt:lpstr>
      <vt:lpstr>11_Оформление по умолчанию</vt:lpstr>
      <vt:lpstr>12_Оформление по умолчанию</vt:lpstr>
      <vt:lpstr>13_Оформление по умолчанию</vt:lpstr>
      <vt:lpstr>14_Оформление по умолчанию</vt:lpstr>
      <vt:lpstr>5_Специальное оформление</vt:lpstr>
      <vt:lpstr>15_Оформление по умолчанию</vt:lpstr>
      <vt:lpstr>16_Оформление по умолчанию</vt:lpstr>
      <vt:lpstr>6_Специальное оформление</vt:lpstr>
      <vt:lpstr>17_Оформление по умолчанию</vt:lpstr>
      <vt:lpstr>18_Оформление по умолчанию</vt:lpstr>
      <vt:lpstr>19_Оформление по умолчанию</vt:lpstr>
      <vt:lpstr>7_Специальное оформление</vt:lpstr>
      <vt:lpstr>8_Специальное оформление</vt:lpstr>
      <vt:lpstr>20_Оформление по умолчанию</vt:lpstr>
      <vt:lpstr>21_Оформление по умолчанию</vt:lpstr>
      <vt:lpstr>1_РОСАТОМ</vt:lpstr>
      <vt:lpstr>Image</vt:lpstr>
      <vt:lpstr>Презентация PowerPoint</vt:lpstr>
      <vt:lpstr>Всероссийский НИИ автоматики  им. Н.Л. Духова (ВНИИА) </vt:lpstr>
      <vt:lpstr>Презентация PowerPoint</vt:lpstr>
      <vt:lpstr>Нейтронные генераторы и аппаратурные комплексы на их основе</vt:lpstr>
      <vt:lpstr>Презентация PowerPoint</vt:lpstr>
      <vt:lpstr>Научно-технические основы создания  аппаратуры радиоактивного каротажа нового поколения</vt:lpstr>
      <vt:lpstr>Презентация PowerPoint</vt:lpstr>
      <vt:lpstr>Аппаратура импульсного нейтронного гамма-спектрометрического каротажа АИНК-ПЛ</vt:lpstr>
      <vt:lpstr>Презентация PowerPoint</vt:lpstr>
      <vt:lpstr>Презентация PowerPoint</vt:lpstr>
      <vt:lpstr>Основные технические характеристики  аппаратурного комплекса АИНК-ПЛ</vt:lpstr>
      <vt:lpstr>Метрологическое обеспечение  АИНК-ПЛ (метрологический центр Газпром Георесурс)</vt:lpstr>
      <vt:lpstr>Программный комплекс интерпретации данных ИНГК-С</vt:lpstr>
      <vt:lpstr>Результаты опытно-промышленных  исследований в открытом стволе</vt:lpstr>
      <vt:lpstr>Презентация PowerPoint</vt:lpstr>
      <vt:lpstr>Сопоставление АИНК-ПЛ с лучшим аналогом   Litho Scanner</vt:lpstr>
      <vt:lpstr>Опытно-промышленные испытания  АИНК-ПЛ</vt:lpstr>
      <vt:lpstr>Аппаратура АИНК-73С-2 для определения вещественного состава и нефтенасыщенности для боковых стволов </vt:lpstr>
      <vt:lpstr>Презентация PowerPoint</vt:lpstr>
      <vt:lpstr>Презентация PowerPoint</vt:lpstr>
      <vt:lpstr>Система многопараметрических исследований скважин  в процессе бурения СМИС-172-Б</vt:lpstr>
      <vt:lpstr>Презентация PowerPoint</vt:lpstr>
      <vt:lpstr>Технические характеристики СМИС-172-Б</vt:lpstr>
      <vt:lpstr>Презентация PowerPoint</vt:lpstr>
      <vt:lpstr>Презентация PowerPoint</vt:lpstr>
      <vt:lpstr>Презентация PowerPoint</vt:lpstr>
      <vt:lpstr>Опытно-промышленные испытания  СМИС-172-Б</vt:lpstr>
      <vt:lpstr>Презентация PowerPoint</vt:lpstr>
      <vt:lpstr>Автономная аппаратура для каротажа  на бурильных трубах СМИС-102-А</vt:lpstr>
      <vt:lpstr>Состав комплекса СМИС-102-А</vt:lpstr>
      <vt:lpstr>Технические характеристики СМИС-102-А</vt:lpstr>
      <vt:lpstr>Результаты опытно-промышленных  исследований СМИС-102-А. Волго-Уральский регион</vt:lpstr>
      <vt:lpstr>Результаты опытно-промышленных  исследований СМИС-102-А. Волго-Уральский регион</vt:lpstr>
      <vt:lpstr>Презентация PowerPoint</vt:lpstr>
      <vt:lpstr>Опытно-промышленные испытания  СМИС-102-А</vt:lpstr>
      <vt:lpstr>Презентация PowerPoint</vt:lpstr>
      <vt:lpstr>Аппаратура импульсного нейтронного каротажа АИНК-43П</vt:lpstr>
      <vt:lpstr>Презентация PowerPoint</vt:lpstr>
      <vt:lpstr>Сопоставление аппаратуры АИНК-43П с аппаратурой предыдущего поколения АИНК-43-50</vt:lpstr>
      <vt:lpstr>Результаты испытаний АИНК-43П</vt:lpstr>
      <vt:lpstr>Результаты испытаний АИНК-43П</vt:lpstr>
      <vt:lpstr>Результаты испытаний АИНК-43П</vt:lpstr>
      <vt:lpstr>Опытно-промышленные испытания  АИНК-43П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Аппаратура нейтронного каротажа АИНК-34</vt:lpstr>
      <vt:lpstr>Испытания АИНК-34 на скважине Оренбургского  газо-конденсатного месторождения</vt:lpstr>
      <vt:lpstr>Презентация PowerPoint</vt:lpstr>
      <vt:lpstr>Аппаратура рентгенодиагностического комплекса ТКРД181</vt:lpstr>
      <vt:lpstr>Рентгеновский аппарат «РАПАН 400/200 ЗА» (ТРА184-01)</vt:lpstr>
      <vt:lpstr>Презентация PowerPoint</vt:lpstr>
      <vt:lpstr>Примеры объектов неразрушающего контроля  и их рентгенографических  изображений </vt:lpstr>
      <vt:lpstr>Испытания на объектах  </vt:lpstr>
      <vt:lpstr>Презентация PowerPoint</vt:lpstr>
      <vt:lpstr>Опытно-промышленные испытания  комплекса ТКРД181</vt:lpstr>
      <vt:lpstr>Презентация PowerPoint</vt:lpstr>
      <vt:lpstr>Презентация PowerPoint</vt:lpstr>
      <vt:lpstr>Скважинный магнитометр</vt:lpstr>
      <vt:lpstr>  Средства измерения магнитных полей на буровой установке и в колонне труб  </vt:lpstr>
      <vt:lpstr>Средства устранения намагниченности бурового оборудования </vt:lpstr>
      <vt:lpstr>Приемо-сдаточные испытания  комплекта аппаратуры для устранения намагниченности бурового оборудования</vt:lpstr>
      <vt:lpstr>Новые разработки геофизической аппаратуры в интересах топливно-энергетического комплекса России </vt:lpstr>
      <vt:lpstr>Перспективные работы в интересах ПАО «Газпром»  на период 2017-2019 гг.</vt:lpstr>
      <vt:lpstr>Презентация PowerPoint</vt:lpstr>
    </vt:vector>
  </TitlesOfParts>
  <Company>PL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Шаблоны слайдов</dc:title>
  <dc:creator>НБ</dc:creator>
  <cp:lastModifiedBy>bobzver</cp:lastModifiedBy>
  <cp:revision>1546</cp:revision>
  <dcterms:created xsi:type="dcterms:W3CDTF">2008-04-07T06:18:02Z</dcterms:created>
  <dcterms:modified xsi:type="dcterms:W3CDTF">2017-10-18T21:16:29Z</dcterms:modified>
</cp:coreProperties>
</file>