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7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5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21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  <p:sldMasterId id="2147483675" r:id="rId2"/>
    <p:sldMasterId id="2147483905" r:id="rId3"/>
    <p:sldMasterId id="2147483912" r:id="rId4"/>
    <p:sldMasterId id="2147483919" r:id="rId5"/>
    <p:sldMasterId id="2147483927" r:id="rId6"/>
  </p:sldMasterIdLst>
  <p:notesMasterIdLst>
    <p:notesMasterId r:id="rId37"/>
  </p:notesMasterIdLst>
  <p:handoutMasterIdLst>
    <p:handoutMasterId r:id="rId38"/>
  </p:handoutMasterIdLst>
  <p:sldIdLst>
    <p:sldId id="305" r:id="rId7"/>
    <p:sldId id="612" r:id="rId8"/>
    <p:sldId id="609" r:id="rId9"/>
    <p:sldId id="623" r:id="rId10"/>
    <p:sldId id="611" r:id="rId11"/>
    <p:sldId id="615" r:id="rId12"/>
    <p:sldId id="614" r:id="rId13"/>
    <p:sldId id="619" r:id="rId14"/>
    <p:sldId id="622" r:id="rId15"/>
    <p:sldId id="621" r:id="rId16"/>
    <p:sldId id="469" r:id="rId17"/>
    <p:sldId id="608" r:id="rId18"/>
    <p:sldId id="590" r:id="rId19"/>
    <p:sldId id="591" r:id="rId20"/>
    <p:sldId id="592" r:id="rId21"/>
    <p:sldId id="593" r:id="rId22"/>
    <p:sldId id="594" r:id="rId23"/>
    <p:sldId id="597" r:id="rId24"/>
    <p:sldId id="596" r:id="rId25"/>
    <p:sldId id="595" r:id="rId26"/>
    <p:sldId id="598" r:id="rId27"/>
    <p:sldId id="604" r:id="rId28"/>
    <p:sldId id="605" r:id="rId29"/>
    <p:sldId id="600" r:id="rId30"/>
    <p:sldId id="601" r:id="rId31"/>
    <p:sldId id="607" r:id="rId32"/>
    <p:sldId id="602" r:id="rId33"/>
    <p:sldId id="569" r:id="rId34"/>
    <p:sldId id="625" r:id="rId35"/>
    <p:sldId id="448" r:id="rId36"/>
  </p:sldIdLst>
  <p:sldSz cx="12192000" cy="68580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637765" indent="-180866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277119" indent="-363314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916469" indent="-545753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555823" indent="-728198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4546" algn="l" defTabSz="913816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1446" algn="l" defTabSz="913816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198348" algn="l" defTabSz="913816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5251" algn="l" defTabSz="913816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952" userDrawn="1">
          <p15:clr>
            <a:srgbClr val="A4A3A4"/>
          </p15:clr>
        </p15:guide>
        <p15:guide id="2" orient="horz" pos="632" userDrawn="1">
          <p15:clr>
            <a:srgbClr val="A4A3A4"/>
          </p15:clr>
        </p15:guide>
        <p15:guide id="3" orient="horz" pos="3684" userDrawn="1">
          <p15:clr>
            <a:srgbClr val="A4A3A4"/>
          </p15:clr>
        </p15:guide>
        <p15:guide id="4" orient="horz" pos="2432" userDrawn="1">
          <p15:clr>
            <a:srgbClr val="A4A3A4"/>
          </p15:clr>
        </p15:guide>
        <p15:guide id="5" pos="3721" userDrawn="1">
          <p15:clr>
            <a:srgbClr val="A4A3A4"/>
          </p15:clr>
        </p15:guide>
        <p15:guide id="6" pos="335" userDrawn="1">
          <p15:clr>
            <a:srgbClr val="A4A3A4"/>
          </p15:clr>
        </p15:guide>
        <p15:guide id="7" pos="7323" userDrawn="1">
          <p15:clr>
            <a:srgbClr val="A4A3A4"/>
          </p15:clr>
        </p15:guide>
        <p15:guide id="8" pos="3961" userDrawn="1">
          <p15:clr>
            <a:srgbClr val="A4A3A4"/>
          </p15:clr>
        </p15:guide>
        <p15:guide id="9" pos="1686" userDrawn="1">
          <p15:clr>
            <a:srgbClr val="A4A3A4"/>
          </p15:clr>
        </p15:guide>
        <p15:guide id="10" pos="16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5">
          <p15:clr>
            <a:srgbClr val="A4A3A4"/>
          </p15:clr>
        </p15:guide>
        <p15:guide id="2" pos="3131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7E"/>
    <a:srgbClr val="C6D505"/>
    <a:srgbClr val="E8F907"/>
    <a:srgbClr val="FF3300"/>
    <a:srgbClr val="FF5050"/>
    <a:srgbClr val="C4900E"/>
    <a:srgbClr val="EEAF12"/>
    <a:srgbClr val="4F81BD"/>
    <a:srgbClr val="FAC090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3630" autoAdjust="0"/>
  </p:normalViewPr>
  <p:slideViewPr>
    <p:cSldViewPr snapToGrid="0">
      <p:cViewPr varScale="1">
        <p:scale>
          <a:sx n="84" d="100"/>
          <a:sy n="84" d="100"/>
        </p:scale>
        <p:origin x="426" y="-84"/>
      </p:cViewPr>
      <p:guideLst>
        <p:guide orient="horz" pos="2952"/>
        <p:guide orient="horz" pos="632"/>
        <p:guide orient="horz" pos="3684"/>
        <p:guide orient="horz" pos="2432"/>
        <p:guide pos="3721"/>
        <p:guide pos="335"/>
        <p:guide pos="7323"/>
        <p:guide pos="3961"/>
        <p:guide pos="1686"/>
        <p:guide pos="16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166"/>
    </p:cViewPr>
  </p:sorterViewPr>
  <p:notesViewPr>
    <p:cSldViewPr snapToGrid="0">
      <p:cViewPr varScale="1">
        <p:scale>
          <a:sx n="79" d="100"/>
          <a:sy n="79" d="100"/>
        </p:scale>
        <p:origin x="-3936" y="-84"/>
      </p:cViewPr>
      <p:guideLst>
        <p:guide orient="horz" pos="2145"/>
        <p:guide pos="3131"/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2853-Anishchenko\Documents\&#1057;&#1077;&#1084;&#1080;&#1085;&#1072;&#1088;&#1099;,%20&#1089;&#1086;&#1074;&#1077;&#1097;&#1072;&#1085;&#1080;&#1103;,%20&#1076;&#1086;&#1082;&#1083;&#1072;&#1076;&#1099;\&#1057;&#1086;&#1074;&#1077;&#1097;&#1072;&#1085;&#1080;&#1077;%20&#1080;&#1085;&#1078;&#1077;&#1085;&#1077;&#1088;&#1086;&#1074;%20&#1087;&#1086;%20&#1101;&#1082;&#1089;&#1087;&#1083;&#1091;&#1072;&#1090;&#1072;&#1094;&#1080;&#1080;%202018\&#1057;&#1090;&#1072;&#1090;&#1080;&#1089;&#1090;&#1080;&#1082;&#1072;%20&#1079;&#1072;%206%20&#1083;&#1077;&#1090;%20(2012-2017)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2853-Anishchenko\Documents\&#1057;&#1077;&#1084;&#1080;&#1085;&#1072;&#1088;&#1099;,%20&#1089;&#1086;&#1074;&#1077;&#1097;&#1072;&#1085;&#1080;&#1103;,%20&#1076;&#1086;&#1082;&#1083;&#1072;&#1076;&#1099;\&#1057;&#1086;&#1074;&#1077;&#1097;&#1072;&#1085;&#1080;&#1077;%20&#1080;&#1085;&#1078;&#1077;&#1085;&#1077;&#1088;&#1086;&#1074;%20&#1087;&#1086;%20&#1101;&#1082;&#1089;&#1087;&#1083;&#1091;&#1072;&#1090;&#1072;&#1094;&#1080;&#1080;%202018\&#1057;&#1090;&#1072;&#1090;&#1080;&#1089;&#1090;&#1080;&#1082;&#1072;%20&#1079;&#1072;%206%20&#1083;&#1077;&#1090;%20(2012-2017)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2853-Anishchenko\Documents\&#1057;&#1077;&#1084;&#1080;&#1085;&#1072;&#1088;&#1099;,%20&#1089;&#1086;&#1074;&#1077;&#1097;&#1072;&#1085;&#1080;&#1103;,%20&#1076;&#1086;&#1082;&#1083;&#1072;&#1076;&#1099;\&#1057;&#1086;&#1074;&#1077;&#1097;&#1072;&#1085;&#1080;&#1077;%20&#1080;&#1085;&#1078;&#1077;&#1085;&#1077;&#1088;&#1086;&#1074;%20&#1087;&#1086;%20&#1101;&#1082;&#1089;&#1087;&#1083;&#1091;&#1072;&#1090;&#1072;&#1094;&#1080;&#1080;%202018\&#1057;&#1090;&#1072;&#1090;&#1080;&#1089;&#1090;&#1080;&#1082;&#1072;%20&#1079;&#1072;%206%20&#1083;&#1077;&#1090;%20(2012-2017)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2853-Anishchenko\Documents\&#1057;&#1077;&#1084;&#1080;&#1085;&#1072;&#1088;&#1099;,%20&#1089;&#1086;&#1074;&#1077;&#1097;&#1072;&#1085;&#1080;&#1103;,%20&#1076;&#1086;&#1082;&#1083;&#1072;&#1076;&#1099;\&#1057;&#1086;&#1074;&#1077;&#1097;&#1072;&#1085;&#1080;&#1077;%20&#1080;&#1085;&#1078;&#1077;&#1085;&#1077;&#1088;&#1086;&#1074;%20&#1087;&#1086;%20&#1101;&#1082;&#1089;&#1087;&#1083;&#1091;&#1072;&#1090;&#1072;&#1094;&#1080;&#1080;%202018\&#1057;&#1090;&#1072;&#1090;&#1080;&#1089;&#1090;&#1080;&#1082;&#1072;%20&#1079;&#1072;%206%20&#1083;&#1077;&#1090;%20(2012-2017)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2853-Anishchenko\Documents\&#1057;&#1077;&#1084;&#1080;&#1085;&#1072;&#1088;&#1099;,%20&#1089;&#1086;&#1074;&#1077;&#1097;&#1072;&#1085;&#1080;&#1103;,%20&#1076;&#1086;&#1082;&#1083;&#1072;&#1076;&#1099;\&#1057;&#1086;&#1074;&#1077;&#1097;&#1072;&#1085;&#1080;&#1077;%20&#1080;&#1085;&#1078;&#1077;&#1085;&#1077;&#1088;&#1086;&#1074;%20&#1087;&#1086;%20&#1101;&#1082;&#1089;&#1087;&#1083;&#1091;&#1072;&#1090;&#1072;&#1094;&#1080;&#1080;%202018\&#1057;&#1090;&#1072;&#1090;&#1080;&#1089;&#1090;&#1080;&#1082;&#1072;%20&#1079;&#1072;%206%20&#1083;&#1077;&#1090;%20(2012-2017)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2853-Anishchenko\Documents\&#1057;&#1077;&#1084;&#1080;&#1085;&#1072;&#1088;&#1099;,%20&#1089;&#1086;&#1074;&#1077;&#1097;&#1072;&#1085;&#1080;&#1103;,%20&#1076;&#1086;&#1082;&#1083;&#1072;&#1076;&#1099;\&#1057;&#1086;&#1074;&#1077;&#1097;&#1072;&#1085;&#1080;&#1077;%20&#1080;&#1085;&#1078;&#1077;&#1085;&#1077;&#1088;&#1086;&#1074;%20&#1087;&#1086;%20&#1101;&#1082;&#1089;&#1087;&#1083;&#1091;&#1072;&#1090;&#1072;&#1094;&#1080;&#1080;%202018\&#1057;&#1090;&#1072;&#1090;&#1080;&#1089;&#1090;&#1080;&#1082;&#1072;%20&#1079;&#1072;%206%20&#1083;&#1077;&#1090;%20(2012-2017)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2853-Anishchenko\Documents\&#1057;&#1077;&#1084;&#1080;&#1085;&#1072;&#1088;&#1099;,%20&#1089;&#1086;&#1074;&#1077;&#1097;&#1072;&#1085;&#1080;&#1103;,%20&#1076;&#1086;&#1082;&#1083;&#1072;&#1076;&#1099;\&#1057;&#1086;&#1074;&#1077;&#1097;&#1072;&#1085;&#1080;&#1077;%20&#1080;&#1085;&#1078;&#1077;&#1085;&#1077;&#1088;&#1086;&#1074;%20&#1087;&#1086;%20&#1101;&#1082;&#1089;&#1087;&#1083;&#1091;&#1072;&#1090;&#1072;&#1094;&#1080;&#1080;%202018\&#1057;&#1090;&#1072;&#1090;&#1080;&#1089;&#1090;&#1080;&#1082;&#1072;%20&#1079;&#1072;%206%20&#1083;&#1077;&#1090;%20(2012-2017)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2853-Anishchenko\Documents\&#1057;&#1077;&#1084;&#1080;&#1085;&#1072;&#1088;&#1099;,%20&#1089;&#1086;&#1074;&#1077;&#1097;&#1072;&#1085;&#1080;&#1103;,%20&#1076;&#1086;&#1082;&#1083;&#1072;&#1076;&#1099;\&#1057;&#1086;&#1074;&#1077;&#1097;&#1072;&#1085;&#1080;&#1077;%20&#1080;&#1085;&#1078;&#1077;&#1085;&#1077;&#1088;&#1086;&#1074;%20&#1087;&#1086;%20&#1101;&#1082;&#1089;&#1087;&#1083;&#1091;&#1072;&#1090;&#1072;&#1094;&#1080;&#1080;%202018\&#1057;&#1090;&#1072;&#1090;&#1080;&#1089;&#1090;&#1080;&#1082;&#1072;%20&#1079;&#1072;%206%20&#1083;&#1077;&#1090;%20(2012-2017)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2853-Anishchenko\Documents\&#1057;&#1077;&#1084;&#1080;&#1085;&#1072;&#1088;&#1099;,%20&#1089;&#1086;&#1074;&#1077;&#1097;&#1072;&#1085;&#1080;&#1103;,%20&#1076;&#1086;&#1082;&#1083;&#1072;&#1076;&#1099;\&#1057;&#1086;&#1074;&#1077;&#1097;&#1072;&#1085;&#1080;&#1077;%20&#1080;&#1085;&#1078;&#1077;&#1085;&#1077;&#1088;&#1086;&#1074;%20&#1087;&#1086;%20&#1101;&#1082;&#1089;&#1087;&#1083;&#1091;&#1072;&#1090;&#1072;&#1094;&#1080;&#1080;%202018\&#1057;&#1090;&#1072;&#1090;&#1080;&#1089;&#1090;&#1080;&#1082;&#1072;%20&#1079;&#1072;%206%20&#1083;&#1077;&#1090;%20(2012-2017)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2853-Anishchenko\Documents\&#1057;&#1077;&#1084;&#1080;&#1085;&#1072;&#1088;&#1099;,%20&#1089;&#1086;&#1074;&#1077;&#1097;&#1072;&#1085;&#1080;&#1103;,%20&#1076;&#1086;&#1082;&#1083;&#1072;&#1076;&#1099;\&#1057;&#1086;&#1074;&#1077;&#1097;&#1072;&#1085;&#1080;&#1077;%20&#1080;&#1085;&#1078;&#1077;&#1085;&#1077;&#1088;&#1086;&#1074;%20&#1087;&#1086;%20&#1101;&#1082;&#1089;&#1087;&#1083;&#1091;&#1072;&#1090;&#1072;&#1094;&#1080;&#1080;%202018\&#1057;&#1090;&#1072;&#1090;&#1080;&#1089;&#1090;&#1080;&#1082;&#1072;%20&#1079;&#1072;%206%20&#1083;&#1077;&#1090;%20(2012-2017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2853-Anishchenko\Documents\&#1057;&#1077;&#1084;&#1080;&#1085;&#1072;&#1088;&#1099;,%20&#1089;&#1086;&#1074;&#1077;&#1097;&#1072;&#1085;&#1080;&#1103;,%20&#1076;&#1086;&#1082;&#1083;&#1072;&#1076;&#1099;\&#1057;&#1086;&#1074;&#1077;&#1097;&#1072;&#1085;&#1080;&#1077;%20&#1080;&#1085;&#1078;&#1077;&#1085;&#1077;&#1088;&#1086;&#1074;%20&#1087;&#1086;%20&#1101;&#1082;&#1089;&#1087;&#1083;&#1091;&#1072;&#1090;&#1072;&#1094;&#1080;&#1080;%202018\&#1057;&#1090;&#1072;&#1090;&#1080;&#1089;&#1090;&#1080;&#1082;&#1072;%20&#1079;&#1072;%206%20&#1083;&#1077;&#1090;%20(2012-2017).xls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2853-Anishchenko\Documents\&#1057;&#1077;&#1084;&#1080;&#1085;&#1072;&#1088;&#1099;,%20&#1089;&#1086;&#1074;&#1077;&#1097;&#1072;&#1085;&#1080;&#1103;,%20&#1076;&#1086;&#1082;&#1083;&#1072;&#1076;&#1099;\&#1057;&#1086;&#1074;&#1077;&#1097;&#1072;&#1085;&#1080;&#1077;%20&#1080;&#1085;&#1078;&#1077;&#1085;&#1077;&#1088;&#1086;&#1074;%20&#1087;&#1086;%20&#1101;&#1082;&#1089;&#1087;&#1083;&#1091;&#1072;&#1090;&#1072;&#1094;&#1080;&#1080;%202018\&#1057;&#1090;&#1072;&#1090;&#1080;&#1089;&#1090;&#1080;&#1082;&#1072;%20&#1079;&#1072;%206%20&#1083;&#1077;&#1090;%20(2012-2017).xls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2853-Anishchenko\Documents\&#1057;&#1077;&#1084;&#1080;&#1085;&#1072;&#1088;&#1099;,%20&#1089;&#1086;&#1074;&#1077;&#1097;&#1072;&#1085;&#1080;&#1103;,%20&#1076;&#1086;&#1082;&#1083;&#1072;&#1076;&#1099;\&#1057;&#1086;&#1074;&#1077;&#1097;&#1072;&#1085;&#1080;&#1077;%20&#1080;&#1085;&#1078;&#1077;&#1085;&#1077;&#1088;&#1086;&#1074;%20&#1087;&#1086;%20&#1101;&#1082;&#1089;&#1087;&#1083;&#1091;&#1072;&#1090;&#1072;&#1094;&#1080;&#1080;%202018\&#1057;&#1090;&#1072;&#1090;&#1080;&#1089;&#1090;&#1080;&#1082;&#1072;%20&#1079;&#1072;%206%20&#1083;&#1077;&#1090;%20(2012-2017)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2853-Anishchenko\Documents\&#1057;&#1077;&#1084;&#1080;&#1085;&#1072;&#1088;&#1099;,%20&#1089;&#1086;&#1074;&#1077;&#1097;&#1072;&#1085;&#1080;&#1103;,%20&#1076;&#1086;&#1082;&#1083;&#1072;&#1076;&#1099;\&#1057;&#1086;&#1074;&#1077;&#1097;&#1072;&#1085;&#1080;&#1077;%20&#1080;&#1085;&#1078;&#1077;&#1085;&#1077;&#1088;&#1086;&#1074;%20&#1087;&#1086;%20&#1101;&#1082;&#1089;&#1087;&#1083;&#1091;&#1072;&#1090;&#1072;&#1094;&#1080;&#1080;%202018\&#1057;&#1090;&#1072;&#1090;&#1080;&#1089;&#1090;&#1080;&#1082;&#1072;%20&#1079;&#1072;%206%20&#1083;&#1077;&#1090;%20(2012-2017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2853-Anishchenko\Documents\&#1057;&#1077;&#1084;&#1080;&#1085;&#1072;&#1088;&#1099;,%20&#1089;&#1086;&#1074;&#1077;&#1097;&#1072;&#1085;&#1080;&#1103;,%20&#1076;&#1086;&#1082;&#1083;&#1072;&#1076;&#1099;\&#1057;&#1086;&#1074;&#1077;&#1097;&#1072;&#1085;&#1080;&#1077;%20&#1080;&#1085;&#1078;&#1077;&#1085;&#1077;&#1088;&#1086;&#1074;%20&#1087;&#1086;%20&#1101;&#1082;&#1089;&#1087;&#1083;&#1091;&#1072;&#1090;&#1072;&#1094;&#1080;&#1080;%202018\&#1057;&#1090;&#1072;&#1090;&#1080;&#1089;&#1090;&#1080;&#1082;&#1072;%20&#1079;&#1072;%206%20&#1083;&#1077;&#1090;%20(2012-2017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2853-Anishchenko\Documents\&#1057;&#1077;&#1084;&#1080;&#1085;&#1072;&#1088;&#1099;,%20&#1089;&#1086;&#1074;&#1077;&#1097;&#1072;&#1085;&#1080;&#1103;,%20&#1076;&#1086;&#1082;&#1083;&#1072;&#1076;&#1099;\&#1057;&#1086;&#1074;&#1077;&#1097;&#1072;&#1085;&#1080;&#1077;%20&#1080;&#1085;&#1078;&#1077;&#1085;&#1077;&#1088;&#1086;&#1074;%20&#1087;&#1086;%20&#1101;&#1082;&#1089;&#1087;&#1083;&#1091;&#1072;&#1090;&#1072;&#1094;&#1080;&#1080;%202018\&#1057;&#1090;&#1072;&#1090;&#1080;&#1089;&#1090;&#1080;&#1082;&#1072;%20&#1079;&#1072;%206%20&#1083;&#1077;&#1090;%20(2012-2017)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2853-Anishchenko\Documents\&#1057;&#1077;&#1084;&#1080;&#1085;&#1072;&#1088;&#1099;,%20&#1089;&#1086;&#1074;&#1077;&#1097;&#1072;&#1085;&#1080;&#1103;,%20&#1076;&#1086;&#1082;&#1083;&#1072;&#1076;&#1099;\&#1057;&#1086;&#1074;&#1077;&#1097;&#1072;&#1085;&#1080;&#1077;%20&#1080;&#1085;&#1078;&#1077;&#1085;&#1077;&#1088;&#1086;&#1074;%20&#1087;&#1086;%20&#1101;&#1082;&#1089;&#1087;&#1083;&#1091;&#1072;&#1090;&#1072;&#1094;&#1080;&#1080;%202018\&#1057;&#1090;&#1072;&#1090;&#1080;&#1089;&#1090;&#1080;&#1082;&#1072;%20&#1079;&#1072;%206%20&#1083;&#1077;&#1090;%20(2012-2017)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2853-Anishchenko\Documents\&#1057;&#1077;&#1084;&#1080;&#1085;&#1072;&#1088;&#1099;,%20&#1089;&#1086;&#1074;&#1077;&#1097;&#1072;&#1085;&#1080;&#1103;,%20&#1076;&#1086;&#1082;&#1083;&#1072;&#1076;&#1099;\&#1057;&#1086;&#1074;&#1077;&#1097;&#1072;&#1085;&#1080;&#1077;%20&#1080;&#1085;&#1078;&#1077;&#1085;&#1077;&#1088;&#1086;&#1074;%20&#1087;&#1086;%20&#1101;&#1082;&#1089;&#1087;&#1083;&#1091;&#1072;&#1090;&#1072;&#1094;&#1080;&#1080;%202018\&#1057;&#1090;&#1072;&#1090;&#1080;&#1089;&#1090;&#1080;&#1082;&#1072;%20&#1079;&#1072;%206%20&#1083;&#1077;&#1090;%20(2012-2017)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2853-Anishchenko\Documents\&#1057;&#1077;&#1084;&#1080;&#1085;&#1072;&#1088;&#1099;,%20&#1089;&#1086;&#1074;&#1077;&#1097;&#1072;&#1085;&#1080;&#1103;,%20&#1076;&#1086;&#1082;&#1083;&#1072;&#1076;&#1099;\&#1057;&#1086;&#1074;&#1077;&#1097;&#1072;&#1085;&#1080;&#1077;%20&#1080;&#1085;&#1078;&#1077;&#1085;&#1077;&#1088;&#1086;&#1074;%20&#1087;&#1086;%20&#1101;&#1082;&#1089;&#1087;&#1083;&#1091;&#1072;&#1090;&#1072;&#1094;&#1080;&#1080;%202018\&#1057;&#1090;&#1072;&#1090;&#1080;&#1089;&#1090;&#1080;&#1082;&#1072;%20&#1079;&#1072;%206%20&#1083;&#1077;&#1090;%20(2012-2017)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2853-Anishchenko\Documents\&#1057;&#1077;&#1084;&#1080;&#1085;&#1072;&#1088;&#1099;,%20&#1089;&#1086;&#1074;&#1077;&#1097;&#1072;&#1085;&#1080;&#1103;,%20&#1076;&#1086;&#1082;&#1083;&#1072;&#1076;&#1099;\&#1057;&#1086;&#1074;&#1077;&#1097;&#1072;&#1085;&#1080;&#1077;%20&#1080;&#1085;&#1078;&#1077;&#1085;&#1077;&#1088;&#1086;&#1074;%20&#1087;&#1086;%20&#1101;&#1082;&#1089;&#1087;&#1083;&#1091;&#1072;&#1090;&#1072;&#1094;&#1080;&#1080;%202018\&#1057;&#1090;&#1072;&#1090;&#1080;&#1089;&#1090;&#1080;&#1082;&#1072;%20&#1079;&#1072;%206%20&#1083;&#1077;&#1090;%20(2012-2017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подряд, м.п.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457200" dir="18900000" algn="bl" rotWithShape="0">
                <a:prstClr val="black">
                  <a:alpha val="40000"/>
                </a:prstClr>
              </a:outerShdw>
            </a:effectLst>
            <a:sp3d/>
          </c:spPr>
          <c:invertIfNegative val="0"/>
          <c:dLbls>
            <c:dLbl>
              <c:idx val="1"/>
              <c:layout>
                <c:manualLayout>
                  <c:x val="3.07873227501706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78732275017093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618098412525584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07873227501698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078732275017093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Лист1!$B$1:$H$1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3700</c:v>
                </c:pt>
                <c:pt idx="1">
                  <c:v>830</c:v>
                </c:pt>
                <c:pt idx="2">
                  <c:v>690</c:v>
                </c:pt>
                <c:pt idx="3">
                  <c:v>363</c:v>
                </c:pt>
                <c:pt idx="4">
                  <c:v>1900</c:v>
                </c:pt>
                <c:pt idx="5">
                  <c:v>193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хозспособ, м.п.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0800" dist="215900" dir="21540000" algn="bl" rotWithShape="0">
                <a:schemeClr val="bg1">
                  <a:lumMod val="50000"/>
                  <a:alpha val="28000"/>
                </a:schemeClr>
              </a:outerShdw>
            </a:effectLst>
            <a:sp3d/>
          </c:spPr>
          <c:invertIfNegative val="0"/>
          <c:dLbls>
            <c:dLbl>
              <c:idx val="1"/>
              <c:layout>
                <c:manualLayout>
                  <c:x val="3.07873227501706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78732275017037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0787322750170936E-3"/>
                  <c:y val="-1.250340770506311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180984125256406E-3"/>
                  <c:y val="-6.251703852531557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18098412525527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078732275017093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Лист1!$B$1:$H$1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Лист1!$B$3:$H$3</c:f>
              <c:numCache>
                <c:formatCode>General</c:formatCode>
                <c:ptCount val="7"/>
                <c:pt idx="1">
                  <c:v>305</c:v>
                </c:pt>
                <c:pt idx="2">
                  <c:v>2463</c:v>
                </c:pt>
                <c:pt idx="3">
                  <c:v>380</c:v>
                </c:pt>
                <c:pt idx="4">
                  <c:v>648</c:v>
                </c:pt>
                <c:pt idx="5">
                  <c:v>2790</c:v>
                </c:pt>
                <c:pt idx="6" formatCode="#,##0">
                  <c:v>1030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17"/>
        <c:shape val="cylinder"/>
        <c:axId val="209193856"/>
        <c:axId val="209198168"/>
        <c:axId val="0"/>
      </c:bar3DChart>
      <c:catAx>
        <c:axId val="20919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09198168"/>
        <c:crosses val="autoZero"/>
        <c:auto val="1"/>
        <c:lblAlgn val="ctr"/>
        <c:lblOffset val="100"/>
        <c:noMultiLvlLbl val="0"/>
      </c:catAx>
      <c:valAx>
        <c:axId val="209198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919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[Статистика за 6 лет (2012-2017).xls]месторасположение деф.!СводнаяТаблица10</c:name>
    <c:fmtId val="3"/>
  </c:pivotSource>
  <c:chart>
    <c:title>
      <c:tx>
        <c:rich>
          <a:bodyPr/>
          <a:lstStyle/>
          <a:p>
            <a:pPr>
              <a:defRPr>
                <a:solidFill>
                  <a:srgbClr val="00487E"/>
                </a:solidFill>
              </a:defRPr>
            </a:pPr>
            <a:r>
              <a:rPr lang="ru-RU" sz="1800" b="1" i="0" baseline="0" dirty="0">
                <a:solidFill>
                  <a:srgbClr val="00487E"/>
                </a:solidFill>
                <a:effectLst/>
              </a:rPr>
              <a:t>Общий свод по</a:t>
            </a:r>
            <a:r>
              <a:rPr lang="en-US" sz="1800" b="1" i="0" baseline="0" dirty="0">
                <a:solidFill>
                  <a:srgbClr val="00487E"/>
                </a:solidFill>
                <a:effectLst/>
              </a:rPr>
              <a:t> </a:t>
            </a:r>
            <a:r>
              <a:rPr lang="ru-RU" sz="1800" b="1" i="0" baseline="0" dirty="0">
                <a:solidFill>
                  <a:srgbClr val="00487E"/>
                </a:solidFill>
                <a:effectLst/>
              </a:rPr>
              <a:t>месторасположению трещиноподобных </a:t>
            </a:r>
            <a:r>
              <a:rPr lang="ru-RU" sz="1800" b="1" i="0" baseline="0" dirty="0" smtClean="0">
                <a:solidFill>
                  <a:srgbClr val="00487E"/>
                </a:solidFill>
                <a:effectLst/>
              </a:rPr>
              <a:t>дефектов</a:t>
            </a:r>
            <a:endParaRPr lang="ru-RU" dirty="0">
              <a:solidFill>
                <a:srgbClr val="00487E"/>
              </a:solidFill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ru-RU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bg1">
              <a:lumMod val="95000"/>
            </a:schemeClr>
          </a:solidFill>
        </c:spPr>
        <c:dLbl>
          <c:idx val="0"/>
          <c:spPr/>
          <c:txPr>
            <a:bodyPr/>
            <a:lstStyle/>
            <a:p>
              <a:pPr>
                <a:defRPr/>
              </a:pPr>
              <a:endParaRPr lang="ru-RU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spPr/>
          <c:txPr>
            <a:bodyPr/>
            <a:lstStyle/>
            <a:p>
              <a:pPr>
                <a:defRPr/>
              </a:pPr>
              <a:endParaRPr lang="ru-RU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ru-RU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bg1">
              <a:lumMod val="95000"/>
            </a:schemeClr>
          </a:solidFill>
        </c:spPr>
        <c:dLbl>
          <c:idx val="0"/>
          <c:spPr/>
          <c:txPr>
            <a:bodyPr/>
            <a:lstStyle/>
            <a:p>
              <a:pPr>
                <a:defRPr/>
              </a:pPr>
              <a:endParaRPr lang="ru-RU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spPr/>
          <c:txPr>
            <a:bodyPr/>
            <a:lstStyle/>
            <a:p>
              <a:pPr>
                <a:defRPr/>
              </a:pPr>
              <a:endParaRPr lang="ru-RU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ru-RU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bg1">
              <a:lumMod val="95000"/>
            </a:schemeClr>
          </a:solidFill>
        </c:spPr>
        <c:dLbl>
          <c:idx val="0"/>
          <c:spPr/>
          <c:txPr>
            <a:bodyPr/>
            <a:lstStyle/>
            <a:p>
              <a:pPr>
                <a:defRPr/>
              </a:pPr>
              <a:endParaRPr lang="ru-RU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dLbl>
          <c:idx val="0"/>
          <c:spPr/>
          <c:txPr>
            <a:bodyPr/>
            <a:lstStyle/>
            <a:p>
              <a:pPr>
                <a:defRPr/>
              </a:pPr>
              <a:endParaRPr lang="ru-RU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'месторасположение деф.'!$D$4:$D$5</c:f>
              <c:strCache>
                <c:ptCount val="1"/>
                <c:pt idx="0">
                  <c:v>Итог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5.2182111010723965E-3"/>
                  <c:y val="-0.25115339060038411"/>
                </c:manualLayout>
              </c:layout>
              <c:tx>
                <c:rich>
                  <a:bodyPr/>
                  <a:lstStyle/>
                  <a:p>
                    <a:r>
                      <a:rPr lang="ru-RU" sz="2400" b="1" dirty="0" smtClean="0">
                        <a:solidFill>
                          <a:srgbClr val="00487E"/>
                        </a:solidFill>
                      </a:rPr>
                      <a:t>Входной</a:t>
                    </a:r>
                    <a:r>
                      <a:rPr lang="ru-RU" dirty="0" smtClean="0"/>
                      <a:t> шлейф</a:t>
                    </a:r>
                    <a:r>
                      <a:rPr lang="ru-RU" baseline="0" dirty="0" smtClean="0"/>
                      <a:t>; </a:t>
                    </a:r>
                    <a:r>
                      <a:rPr lang="ru-RU" baseline="0" dirty="0" smtClean="0">
                        <a:solidFill>
                          <a:srgbClr val="FF0000"/>
                        </a:solidFill>
                      </a:rPr>
                      <a:t>561 шт.</a:t>
                    </a:r>
                    <a:r>
                      <a:rPr lang="ru-RU" baseline="0" dirty="0" smtClean="0"/>
                      <a:t>; </a:t>
                    </a:r>
                    <a:fld id="{EA2C1520-BEA8-4F0F-BB2D-4F922AB8C41A}" type="PERCENTAGE">
                      <a:rPr lang="ru-RU" baseline="0" dirty="0"/>
                      <a:pPr/>
                      <a:t>[ПРОЦЕНТ]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9009584790038103"/>
                      <c:h val="8.2428904911397066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3.4921632556860552E-2"/>
                  <c:y val="0.26581072741420486"/>
                </c:manualLayout>
              </c:layout>
              <c:tx>
                <c:rich>
                  <a:bodyPr/>
                  <a:lstStyle/>
                  <a:p>
                    <a:r>
                      <a:rPr lang="ru-RU" sz="2400" b="1" dirty="0" smtClean="0">
                        <a:solidFill>
                          <a:srgbClr val="FF0000"/>
                        </a:solidFill>
                      </a:rPr>
                      <a:t>Выходной</a:t>
                    </a:r>
                    <a:r>
                      <a:rPr lang="ru-RU" dirty="0" smtClean="0"/>
                      <a:t> шлейф</a:t>
                    </a:r>
                    <a:r>
                      <a:rPr lang="ru-RU" baseline="0" dirty="0" smtClean="0"/>
                      <a:t>; </a:t>
                    </a:r>
                    <a:r>
                      <a:rPr lang="ru-RU" sz="2400" b="1" baseline="0" dirty="0" smtClean="0">
                        <a:solidFill>
                          <a:srgbClr val="FF0000"/>
                        </a:solidFill>
                      </a:rPr>
                      <a:t>676 шт.</a:t>
                    </a:r>
                    <a:r>
                      <a:rPr lang="ru-RU" baseline="0" dirty="0" smtClean="0"/>
                      <a:t>; </a:t>
                    </a:r>
                    <a:fld id="{1E206950-19D7-41B4-AF3D-0128F9361DB9}" type="PERCENTAGE">
                      <a:rPr lang="ru-RU" baseline="0"/>
                      <a:pPr/>
                      <a:t>[ПРОЦЕНТ]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74499489334956981"/>
                      <c:h val="0.1145586335637048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'месторасположение деф.'!$C$6:$C$8</c:f>
              <c:strCache>
                <c:ptCount val="2"/>
                <c:pt idx="0">
                  <c:v>входной шлейф</c:v>
                </c:pt>
                <c:pt idx="1">
                  <c:v>выходной шлейф</c:v>
                </c:pt>
              </c:strCache>
            </c:strRef>
          </c:cat>
          <c:val>
            <c:numRef>
              <c:f>'месторасположение деф.'!$D$6:$D$8</c:f>
              <c:numCache>
                <c:formatCode>General</c:formatCode>
                <c:ptCount val="2"/>
                <c:pt idx="0">
                  <c:v>561</c:v>
                </c:pt>
                <c:pt idx="1">
                  <c:v>676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487E"/>
                </a:solidFill>
              </a:defRPr>
            </a:pPr>
            <a:r>
              <a:rPr lang="ru-RU" dirty="0">
                <a:solidFill>
                  <a:srgbClr val="00487E"/>
                </a:solidFill>
              </a:rPr>
              <a:t>Плотность обнаруженных</a:t>
            </a:r>
            <a:r>
              <a:rPr lang="ru-RU" baseline="0" dirty="0">
                <a:solidFill>
                  <a:srgbClr val="00487E"/>
                </a:solidFill>
              </a:rPr>
              <a:t> трещиноподобных дефектов на 100м</a:t>
            </a:r>
            <a:endParaRPr lang="ru-RU" dirty="0">
              <a:solidFill>
                <a:srgbClr val="00487E"/>
              </a:solidFill>
            </a:endParaRPr>
          </a:p>
        </c:rich>
      </c:tx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1.9927711051328002E-2"/>
                  <c:y val="-0.1888086570641464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ru-RU" sz="2000" dirty="0" smtClean="0"/>
                      <a:t>входной шлейф</a:t>
                    </a:r>
                    <a:r>
                      <a:rPr lang="ru-RU" sz="2000" baseline="0" dirty="0" smtClean="0"/>
                      <a:t>; </a:t>
                    </a:r>
                    <a:r>
                      <a:rPr lang="ru-RU" sz="2000" baseline="0" dirty="0" smtClean="0">
                        <a:solidFill>
                          <a:srgbClr val="FF0000"/>
                        </a:solidFill>
                      </a:rPr>
                      <a:t>6 шт. на 100 м</a:t>
                    </a:r>
                    <a:r>
                      <a:rPr lang="ru-RU" sz="2000" baseline="0" dirty="0" smtClean="0"/>
                      <a:t>; </a:t>
                    </a:r>
                    <a:fld id="{4F095E08-1832-47BA-9E46-5AA5536F25CB}" type="PERCENTAGE">
                      <a:rPr lang="ru-RU" sz="2000" baseline="0"/>
                      <a:pPr>
                        <a:defRPr sz="2000"/>
                      </a:pPr>
                      <a:t>[ПРОЦЕНТ]</a:t>
                    </a:fld>
                    <a:endParaRPr lang="ru-RU" sz="2000" baseline="0" dirty="0" smtClean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77471467675918926"/>
                      <c:h val="8.9731063247150356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895682355424064E-3"/>
                  <c:y val="0.20138709742953639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ru-RU" sz="2000" baseline="0" dirty="0" smtClean="0"/>
                      <a:t>выходной шлейф; </a:t>
                    </a:r>
                    <a:r>
                      <a:rPr lang="ru-RU" sz="2400" b="1" baseline="0" dirty="0" smtClean="0">
                        <a:solidFill>
                          <a:srgbClr val="FF0000"/>
                        </a:solidFill>
                      </a:rPr>
                      <a:t>10 шт. на 100 </a:t>
                    </a:r>
                    <a:r>
                      <a:rPr lang="ru-RU" sz="2000" baseline="0" dirty="0" smtClean="0">
                        <a:solidFill>
                          <a:srgbClr val="FF0000"/>
                        </a:solidFill>
                      </a:rPr>
                      <a:t>м</a:t>
                    </a:r>
                    <a:r>
                      <a:rPr lang="ru-RU" sz="2000" baseline="0" dirty="0" smtClean="0"/>
                      <a:t>; </a:t>
                    </a:r>
                    <a:fld id="{EC8100ED-48C6-49A2-A404-DBC1F87E38E4}" type="PERCENTAGE">
                      <a:rPr lang="ru-RU" sz="2000" baseline="0"/>
                      <a:pPr>
                        <a:defRPr sz="2000"/>
                      </a:pPr>
                      <a:t>[ПРОЦЕНТ]</a:t>
                    </a:fld>
                    <a:endParaRPr lang="ru-RU" sz="2000" baseline="0" dirty="0" smtClean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91590250955784802"/>
                      <c:h val="0.10676935897293384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'месторасположение деф.'!$C$43:$D$43</c:f>
              <c:strCache>
                <c:ptCount val="2"/>
                <c:pt idx="0">
                  <c:v>вх. шлейф</c:v>
                </c:pt>
                <c:pt idx="1">
                  <c:v>вых. шлейф</c:v>
                </c:pt>
              </c:strCache>
            </c:strRef>
          </c:cat>
          <c:val>
            <c:numRef>
              <c:f>'месторасположение деф.'!$C$44:$D$44</c:f>
              <c:numCache>
                <c:formatCode>0</c:formatCode>
                <c:ptCount val="2"/>
                <c:pt idx="0">
                  <c:v>6.0093192651705856</c:v>
                </c:pt>
                <c:pt idx="1">
                  <c:v>9.8865098865098862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487E"/>
                </a:solidFill>
              </a:defRPr>
            </a:pPr>
            <a:r>
              <a:rPr lang="ru-RU" sz="1800" b="1" i="0" baseline="0">
                <a:solidFill>
                  <a:srgbClr val="00487E"/>
                </a:solidFill>
                <a:effectLst/>
              </a:rPr>
              <a:t>Плотность обнаруженных трещиноподобных дефектов на подземной части площадки на 100м</a:t>
            </a:r>
            <a:endParaRPr lang="ru-RU">
              <a:solidFill>
                <a:srgbClr val="00487E"/>
              </a:solidFill>
              <a:effectLst/>
            </a:endParaRPr>
          </a:p>
        </c:rich>
      </c:tx>
      <c:layout>
        <c:manualLayout>
          <c:xMode val="edge"/>
          <c:yMode val="edge"/>
          <c:x val="0.13076263772113234"/>
          <c:y val="2.4658759760293122E-2"/>
        </c:manualLayout>
      </c:layout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038600709262487"/>
          <c:y val="0.22592272222559245"/>
          <c:w val="0.69973192282262431"/>
          <c:h val="0.6762085324223482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explosion val="2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1.679389312977107E-2"/>
                  <c:y val="-0.18202484212264536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ru-RU" sz="2400" b="1" dirty="0" smtClean="0">
                        <a:solidFill>
                          <a:srgbClr val="00487E"/>
                        </a:solidFill>
                      </a:rPr>
                      <a:t>Вход</a:t>
                    </a:r>
                    <a:r>
                      <a:rPr lang="ru-RU" sz="2000" baseline="0" dirty="0" smtClean="0"/>
                      <a:t> (перед ЦБН); </a:t>
                    </a:r>
                    <a:r>
                      <a:rPr lang="ru-RU" sz="2000" baseline="0" dirty="0" smtClean="0">
                        <a:solidFill>
                          <a:srgbClr val="FF0000"/>
                        </a:solidFill>
                      </a:rPr>
                      <a:t>1 шт. на 100 м</a:t>
                    </a:r>
                    <a:r>
                      <a:rPr lang="ru-RU" sz="2000" baseline="0" dirty="0" smtClean="0"/>
                      <a:t>; </a:t>
                    </a:r>
                    <a:fld id="{92B385E2-8A6B-4BBC-8229-DE285D51DA35}" type="PERCENTAGE">
                      <a:rPr lang="ru-RU" sz="2000" baseline="0"/>
                      <a:pPr>
                        <a:defRPr sz="2000"/>
                      </a:pPr>
                      <a:t>[ПРОЦЕНТ]</a:t>
                    </a:fld>
                    <a:endParaRPr lang="ru-RU" sz="2000" baseline="0" dirty="0" smtClean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6548600508905842"/>
                      <c:h val="8.5818840932229856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6.0520366251928435E-2"/>
                  <c:y val="0.21423079524678834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ru-RU" sz="2400" b="1" baseline="0" dirty="0" smtClean="0">
                        <a:solidFill>
                          <a:srgbClr val="FF0000"/>
                        </a:solidFill>
                      </a:rPr>
                      <a:t>Выход</a:t>
                    </a:r>
                    <a:r>
                      <a:rPr lang="ru-RU" sz="2000" baseline="0" dirty="0" smtClean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ru-RU" sz="2000" baseline="0" dirty="0" smtClean="0"/>
                      <a:t>(после ЦБН); </a:t>
                    </a:r>
                    <a:r>
                      <a:rPr lang="ru-RU" sz="2400" b="1" baseline="0" dirty="0" smtClean="0">
                        <a:solidFill>
                          <a:srgbClr val="FF0000"/>
                        </a:solidFill>
                      </a:rPr>
                      <a:t>3 шт. на 100 м</a:t>
                    </a:r>
                    <a:r>
                      <a:rPr lang="ru-RU" sz="2000" baseline="0" dirty="0" smtClean="0"/>
                      <a:t>; </a:t>
                    </a:r>
                    <a:fld id="{71C8251C-F424-461D-BECE-8FD83BDB124D}" type="PERCENTAGE">
                      <a:rPr lang="ru-RU" sz="2000" baseline="0"/>
                      <a:pPr>
                        <a:defRPr sz="2000"/>
                      </a:pPr>
                      <a:t>[ПРОЦЕНТ]</a:t>
                    </a:fld>
                    <a:endParaRPr lang="ru-RU" sz="2000" baseline="0" dirty="0" smtClean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74502790967922905"/>
                      <c:h val="7.8323603466431038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'месторасположение деф.'!$M$44:$N$44</c:f>
              <c:strCache>
                <c:ptCount val="2"/>
                <c:pt idx="0">
                  <c:v>вход (перед ЦБН)</c:v>
                </c:pt>
                <c:pt idx="1">
                  <c:v>выход (после ЦБН)</c:v>
                </c:pt>
              </c:strCache>
            </c:strRef>
          </c:cat>
          <c:val>
            <c:numRef>
              <c:f>'месторасположение деф.'!$M$45:$N$45</c:f>
              <c:numCache>
                <c:formatCode>0</c:formatCode>
                <c:ptCount val="2"/>
                <c:pt idx="0">
                  <c:v>1.4730252255569876</c:v>
                </c:pt>
                <c:pt idx="1">
                  <c:v>2.7786649632705203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487E"/>
                </a:solidFill>
              </a:defRPr>
            </a:pPr>
            <a:r>
              <a:rPr lang="ru-RU">
                <a:solidFill>
                  <a:srgbClr val="00487E"/>
                </a:solidFill>
              </a:rPr>
              <a:t>Общий свод по месторасположению трещиноподобных дефектов на подземной части площадки (перед Ц</a:t>
            </a:r>
            <a:r>
              <a:rPr lang="ru-RU" baseline="0">
                <a:solidFill>
                  <a:srgbClr val="00487E"/>
                </a:solidFill>
              </a:rPr>
              <a:t>БН, после ЦБН</a:t>
            </a:r>
            <a:r>
              <a:rPr lang="ru-RU">
                <a:solidFill>
                  <a:srgbClr val="00487E"/>
                </a:solidFill>
              </a:rPr>
              <a:t>)</a:t>
            </a:r>
          </a:p>
        </c:rich>
      </c:tx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324651571542849"/>
          <c:y val="0.33816573712715703"/>
          <c:w val="0.62398793373243933"/>
          <c:h val="0.4489931311777517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7.3465219634290529E-4"/>
                  <c:y val="-0.13349513057743093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ru-RU" sz="2400" b="1" dirty="0" smtClean="0">
                        <a:solidFill>
                          <a:srgbClr val="00487E"/>
                        </a:solidFill>
                      </a:rPr>
                      <a:t>Вход</a:t>
                    </a:r>
                    <a:r>
                      <a:rPr lang="ru-RU" sz="2000" dirty="0" smtClean="0"/>
                      <a:t> (перед ЦБН)</a:t>
                    </a:r>
                    <a:r>
                      <a:rPr lang="ru-RU" sz="2000" baseline="0" dirty="0" smtClean="0"/>
                      <a:t>; </a:t>
                    </a:r>
                    <a:r>
                      <a:rPr lang="ru-RU" sz="2000" baseline="0" dirty="0" smtClean="0">
                        <a:solidFill>
                          <a:srgbClr val="FF0000"/>
                        </a:solidFill>
                      </a:rPr>
                      <a:t>32 шт.</a:t>
                    </a:r>
                    <a:r>
                      <a:rPr lang="ru-RU" sz="2000" baseline="0" dirty="0" smtClean="0"/>
                      <a:t>; </a:t>
                    </a:r>
                    <a:fld id="{E151FE78-CB6D-4D16-B46C-43C765D28848}" type="PERCENTAGE">
                      <a:rPr lang="ru-RU" sz="2000" baseline="0"/>
                      <a:pPr>
                        <a:defRPr sz="2000"/>
                      </a:pPr>
                      <a:t>[ПРОЦЕНТ]</a:t>
                    </a:fld>
                    <a:endParaRPr lang="ru-RU" sz="2000" baseline="0" dirty="0" smtClean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264745537374139"/>
                      <c:h val="7.3400672617580154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5.0270797903812156E-3"/>
                  <c:y val="0.16625083534513885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ru-RU" sz="2400" b="1" dirty="0" smtClean="0">
                        <a:solidFill>
                          <a:srgbClr val="FF0000"/>
                        </a:solidFill>
                      </a:rPr>
                      <a:t>Выход</a:t>
                    </a:r>
                    <a:r>
                      <a:rPr lang="ru-RU" sz="2000" dirty="0" smtClean="0"/>
                      <a:t> (после ЦБН)</a:t>
                    </a:r>
                    <a:r>
                      <a:rPr lang="ru-RU" sz="2000" baseline="0" dirty="0" smtClean="0"/>
                      <a:t>; </a:t>
                    </a:r>
                    <a:r>
                      <a:rPr lang="ru-RU" sz="2400" b="1" baseline="0" dirty="0" smtClean="0">
                        <a:solidFill>
                          <a:srgbClr val="FF0000"/>
                        </a:solidFill>
                      </a:rPr>
                      <a:t>87 шт.</a:t>
                    </a:r>
                    <a:r>
                      <a:rPr lang="ru-RU" sz="2000" baseline="0" dirty="0" smtClean="0"/>
                      <a:t>; </a:t>
                    </a:r>
                    <a:fld id="{DAF88435-7A73-4C76-882B-AB214E51CD51}" type="PERCENTAGE">
                      <a:rPr lang="ru-RU" sz="2000" baseline="0" dirty="0"/>
                      <a:pPr>
                        <a:defRPr sz="2000"/>
                      </a:pPr>
                      <a:t>[ПРОЦЕНТ]</a:t>
                    </a:fld>
                    <a:endParaRPr lang="ru-RU" sz="2000" baseline="0" dirty="0" smtClean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4848783022646095"/>
                      <c:h val="9.3092335291645914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'месторасположение деф.'!$P$5:$Q$5</c:f>
              <c:strCache>
                <c:ptCount val="2"/>
                <c:pt idx="0">
                  <c:v>вход (перед ЦБН)</c:v>
                </c:pt>
                <c:pt idx="1">
                  <c:v>выход (после ЦБН)</c:v>
                </c:pt>
              </c:strCache>
            </c:strRef>
          </c:cat>
          <c:val>
            <c:numRef>
              <c:f>'месторасположение деф.'!$P$6:$Q$6</c:f>
              <c:numCache>
                <c:formatCode>General</c:formatCode>
                <c:ptCount val="2"/>
                <c:pt idx="0">
                  <c:v>32</c:v>
                </c:pt>
                <c:pt idx="1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487E"/>
                </a:solidFill>
              </a:defRPr>
            </a:pPr>
            <a:r>
              <a:rPr lang="ru-RU">
                <a:solidFill>
                  <a:srgbClr val="00487E"/>
                </a:solidFill>
              </a:rPr>
              <a:t>Общий свод по месторасположению трещиноподобных дефектов на надземной части площадки (перед Ц</a:t>
            </a:r>
            <a:r>
              <a:rPr lang="ru-RU" baseline="0">
                <a:solidFill>
                  <a:srgbClr val="00487E"/>
                </a:solidFill>
              </a:rPr>
              <a:t>БН, после ЦБН</a:t>
            </a:r>
            <a:r>
              <a:rPr lang="ru-RU">
                <a:solidFill>
                  <a:srgbClr val="00487E"/>
                </a:solidFill>
              </a:rPr>
              <a:t>)</a:t>
            </a:r>
          </a:p>
        </c:rich>
      </c:tx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2943044231731"/>
          <c:y val="0.29015527656277967"/>
          <c:w val="0.63866339454983201"/>
          <c:h val="0.514531998839325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4.4903522953279359E-2"/>
                  <c:y val="0.18339732117359933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ru-RU" sz="2400" b="1" baseline="0" dirty="0" smtClean="0">
                        <a:solidFill>
                          <a:srgbClr val="FF3300"/>
                        </a:solidFill>
                      </a:rPr>
                      <a:t>Вход</a:t>
                    </a:r>
                    <a:r>
                      <a:rPr lang="ru-RU" sz="2000" baseline="0" dirty="0" smtClean="0"/>
                      <a:t> (перед ЦБН);</a:t>
                    </a:r>
                    <a:r>
                      <a:rPr lang="ru-RU" sz="2400" b="1" baseline="0" dirty="0" smtClean="0">
                        <a:solidFill>
                          <a:srgbClr val="FF3300"/>
                        </a:solidFill>
                      </a:rPr>
                      <a:t>61</a:t>
                    </a:r>
                    <a:r>
                      <a:rPr lang="ru-RU" sz="2000" baseline="0" dirty="0" smtClean="0"/>
                      <a:t>; </a:t>
                    </a:r>
                    <a:fld id="{0BB580A7-795A-45B9-9CF9-2BAB6F045E27}" type="PERCENTAGE">
                      <a:rPr lang="ru-RU" sz="2000" baseline="0"/>
                      <a:pPr>
                        <a:defRPr sz="2000"/>
                      </a:pPr>
                      <a:t>[ПРОЦЕНТ]</a:t>
                    </a:fld>
                    <a:endParaRPr lang="ru-RU" sz="2000" baseline="0" dirty="0" smtClean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8709149908698635"/>
                      <c:h val="7.025872527482635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6.0962017857073628E-2"/>
                  <c:y val="-0.13904696321606361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ru-RU" sz="2400" b="1" baseline="0" dirty="0" smtClean="0">
                        <a:solidFill>
                          <a:srgbClr val="00487E"/>
                        </a:solidFill>
                      </a:rPr>
                      <a:t>Выход</a:t>
                    </a:r>
                    <a:r>
                      <a:rPr lang="ru-RU" sz="2000" baseline="0" dirty="0" smtClean="0"/>
                      <a:t> (после ЦБН); </a:t>
                    </a:r>
                    <a:r>
                      <a:rPr lang="ru-RU" sz="2000" baseline="0" dirty="0" smtClean="0">
                        <a:solidFill>
                          <a:srgbClr val="FF3300"/>
                        </a:solidFill>
                      </a:rPr>
                      <a:t>29 шт.</a:t>
                    </a:r>
                    <a:r>
                      <a:rPr lang="ru-RU" sz="2000" baseline="0" dirty="0" smtClean="0"/>
                      <a:t>; </a:t>
                    </a:r>
                    <a:fld id="{A7A2750E-4CE4-46BE-B80B-046D8AD4AA67}" type="PERCENTAGE">
                      <a:rPr lang="ru-RU" sz="2000" baseline="0"/>
                      <a:pPr>
                        <a:defRPr sz="2000"/>
                      </a:pPr>
                      <a:t>[ПРОЦЕНТ]</a:t>
                    </a:fld>
                    <a:endParaRPr lang="ru-RU" sz="2000" baseline="0" dirty="0" smtClean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890988884882743"/>
                      <c:h val="7.7451224284918629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'месторасположение деф.'!$M$5:$N$5</c:f>
              <c:strCache>
                <c:ptCount val="2"/>
                <c:pt idx="0">
                  <c:v>вход (перед ЦБН)</c:v>
                </c:pt>
                <c:pt idx="1">
                  <c:v>выход (после ЦБН)</c:v>
                </c:pt>
              </c:strCache>
            </c:strRef>
          </c:cat>
          <c:val>
            <c:numRef>
              <c:f>'месторасположение деф.'!$M$6:$N$6</c:f>
              <c:numCache>
                <c:formatCode>General</c:formatCode>
                <c:ptCount val="2"/>
                <c:pt idx="0">
                  <c:v>61</c:v>
                </c:pt>
                <c:pt idx="1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487E"/>
                </a:solidFill>
              </a:defRPr>
            </a:pPr>
            <a:r>
              <a:rPr lang="ru-RU" dirty="0">
                <a:solidFill>
                  <a:srgbClr val="00487E"/>
                </a:solidFill>
              </a:rPr>
              <a:t>Плотность обнаруженных трещиноподобных дефектов на надземной части </a:t>
            </a:r>
            <a:r>
              <a:rPr lang="ru-RU" dirty="0" smtClean="0">
                <a:solidFill>
                  <a:srgbClr val="00487E"/>
                </a:solidFill>
              </a:rPr>
              <a:t>площадки</a:t>
            </a:r>
            <a:endParaRPr lang="ru-RU" baseline="0" dirty="0">
              <a:solidFill>
                <a:srgbClr val="00487E"/>
              </a:solidFill>
            </a:endParaRPr>
          </a:p>
          <a:p>
            <a:pPr>
              <a:defRPr>
                <a:solidFill>
                  <a:srgbClr val="00487E"/>
                </a:solidFill>
              </a:defRPr>
            </a:pPr>
            <a:r>
              <a:rPr lang="ru-RU" baseline="0" dirty="0" smtClean="0">
                <a:solidFill>
                  <a:srgbClr val="00487E"/>
                </a:solidFill>
              </a:rPr>
              <a:t>на 100м</a:t>
            </a:r>
            <a:endParaRPr lang="ru-RU" dirty="0">
              <a:solidFill>
                <a:srgbClr val="00487E"/>
              </a:solidFill>
            </a:endParaRPr>
          </a:p>
        </c:rich>
      </c:tx>
      <c:layout>
        <c:manualLayout>
          <c:xMode val="edge"/>
          <c:yMode val="edge"/>
          <c:x val="0.12522932145919571"/>
          <c:y val="1.4604253479242987E-2"/>
        </c:manualLayout>
      </c:layout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18020570811733"/>
          <c:y val="0.20433688831272576"/>
          <c:w val="0.72105857414589358"/>
          <c:h val="0.704057644253417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2.6246457998720309E-2"/>
                  <c:y val="0.11416137278449433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ru-RU" sz="2400" b="1" dirty="0" smtClean="0">
                        <a:solidFill>
                          <a:srgbClr val="FF3300"/>
                        </a:solidFill>
                      </a:rPr>
                      <a:t>Вход</a:t>
                    </a:r>
                    <a:r>
                      <a:rPr lang="ru-RU" sz="2000" dirty="0" smtClean="0"/>
                      <a:t> (перед</a:t>
                    </a:r>
                    <a:r>
                      <a:rPr lang="ru-RU" sz="2000" baseline="0" dirty="0" smtClean="0"/>
                      <a:t> ЦБН); </a:t>
                    </a:r>
                    <a:r>
                      <a:rPr lang="ru-RU" sz="2400" b="1" baseline="0" dirty="0" smtClean="0">
                        <a:solidFill>
                          <a:srgbClr val="FF3300"/>
                        </a:solidFill>
                      </a:rPr>
                      <a:t>11 шт. на 100 м.</a:t>
                    </a:r>
                    <a:r>
                      <a:rPr lang="ru-RU" sz="2000" baseline="0" dirty="0" smtClean="0"/>
                      <a:t>; </a:t>
                    </a:r>
                    <a:fld id="{8CA2E647-9711-456E-B82B-19E105D5FBB6}" type="PERCENTAGE">
                      <a:rPr lang="ru-RU" sz="2000" baseline="0"/>
                      <a:pPr>
                        <a:defRPr sz="2000"/>
                      </a:pPr>
                      <a:t>[ПРОЦЕНТ]</a:t>
                    </a:fld>
                    <a:endParaRPr lang="ru-RU" sz="2000" baseline="0" dirty="0" smtClean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82809434890290456"/>
                      <c:h val="8.7187393271080632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0657299678336221E-2"/>
                  <c:y val="-9.0379821751444808E-2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ru-RU" sz="2400" b="1" dirty="0" smtClean="0">
                        <a:solidFill>
                          <a:srgbClr val="00487E"/>
                        </a:solidFill>
                      </a:rPr>
                      <a:t>Выход</a:t>
                    </a:r>
                    <a:r>
                      <a:rPr lang="ru-RU" sz="2000" dirty="0" smtClean="0"/>
                      <a:t> (после ЦБН)</a:t>
                    </a:r>
                    <a:r>
                      <a:rPr lang="ru-RU" sz="2000" baseline="0" dirty="0" smtClean="0"/>
                      <a:t>; </a:t>
                    </a:r>
                    <a:r>
                      <a:rPr lang="ru-RU" sz="2000" baseline="0" dirty="0" smtClean="0">
                        <a:solidFill>
                          <a:srgbClr val="FF3300"/>
                        </a:solidFill>
                      </a:rPr>
                      <a:t>3 шт. на 100 м.</a:t>
                    </a:r>
                    <a:r>
                      <a:rPr lang="ru-RU" sz="2000" baseline="0" dirty="0" smtClean="0"/>
                      <a:t>; </a:t>
                    </a:r>
                    <a:fld id="{52A8B89D-EAB5-42AB-9782-D27AD644C482}" type="PERCENTAGE">
                      <a:rPr lang="ru-RU" sz="2000" baseline="0"/>
                      <a:pPr>
                        <a:defRPr sz="2000"/>
                      </a:pPr>
                      <a:t>[ПРОЦЕНТ]</a:t>
                    </a:fld>
                    <a:endParaRPr lang="ru-RU" sz="2000" baseline="0" dirty="0" smtClean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7562077625868906"/>
                      <c:h val="9.9357604503783115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'месторасположение деф.'!$I$44:$J$44</c:f>
              <c:strCache>
                <c:ptCount val="2"/>
                <c:pt idx="0">
                  <c:v>вход (перед ЦБН)</c:v>
                </c:pt>
                <c:pt idx="1">
                  <c:v>выход (после ЦБН)</c:v>
                </c:pt>
              </c:strCache>
            </c:strRef>
          </c:cat>
          <c:val>
            <c:numRef>
              <c:f>'месторасположение деф.'!$I$45:$J$45</c:f>
              <c:numCache>
                <c:formatCode>0</c:formatCode>
                <c:ptCount val="2"/>
                <c:pt idx="0">
                  <c:v>10.852161537093044</c:v>
                </c:pt>
                <c:pt idx="1">
                  <c:v>3.3490319204604919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 dirty="0"/>
              <a:t>Плотность обнаруженных трещиноподобных </a:t>
            </a:r>
            <a:r>
              <a:rPr lang="ru-RU" sz="2400" dirty="0" smtClean="0"/>
              <a:t>дефектов: шт. /</a:t>
            </a:r>
            <a:r>
              <a:rPr lang="ru-RU" sz="2400" baseline="0" dirty="0" smtClean="0"/>
              <a:t> </a:t>
            </a:r>
            <a:r>
              <a:rPr lang="ru-RU" sz="2400" dirty="0" smtClean="0"/>
              <a:t>100м</a:t>
            </a:r>
            <a:endParaRPr lang="ru-RU" sz="24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2"/>
              <c:layout>
                <c:manualLayout>
                  <c:x val="-1.041666666666743E-3"/>
                  <c:y val="1.4661602705585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'месторасположение деф.'!$B$48:$C$53</c:f>
              <c:multiLvlStrCache>
                <c:ptCount val="6"/>
                <c:lvl>
                  <c:pt idx="0">
                    <c:v>вх. шлейф</c:v>
                  </c:pt>
                  <c:pt idx="1">
                    <c:v>вых. шлейф</c:v>
                  </c:pt>
                  <c:pt idx="2">
                    <c:v>вход (перед ЦБН)</c:v>
                  </c:pt>
                  <c:pt idx="3">
                    <c:v>выход (после ЦБН)</c:v>
                  </c:pt>
                  <c:pt idx="4">
                    <c:v>вход (перед ЦБН)</c:v>
                  </c:pt>
                  <c:pt idx="5">
                    <c:v>выход (после ЦБН)</c:v>
                  </c:pt>
                </c:lvl>
                <c:lvl>
                  <c:pt idx="0">
                    <c:v>Подземная часть</c:v>
                  </c:pt>
                  <c:pt idx="2">
                    <c:v>Надземная часть</c:v>
                  </c:pt>
                  <c:pt idx="4">
                    <c:v>Подземная часть</c:v>
                  </c:pt>
                </c:lvl>
              </c:multiLvlStrCache>
            </c:multiLvlStrRef>
          </c:cat>
          <c:val>
            <c:numRef>
              <c:f>'месторасположение деф.'!$D$48:$D$53</c:f>
              <c:numCache>
                <c:formatCode>0</c:formatCode>
                <c:ptCount val="6"/>
                <c:pt idx="0">
                  <c:v>6</c:v>
                </c:pt>
                <c:pt idx="1">
                  <c:v>10</c:v>
                </c:pt>
                <c:pt idx="2">
                  <c:v>11</c:v>
                </c:pt>
                <c:pt idx="3">
                  <c:v>3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7115168"/>
        <c:axId val="407115560"/>
      </c:barChart>
      <c:catAx>
        <c:axId val="40711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407115560"/>
        <c:crosses val="autoZero"/>
        <c:auto val="1"/>
        <c:lblAlgn val="ctr"/>
        <c:lblOffset val="100"/>
        <c:noMultiLvlLbl val="0"/>
      </c:catAx>
      <c:valAx>
        <c:axId val="40711556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407115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1"/>
              <c:layout>
                <c:manualLayout>
                  <c:x val="1.6427528268412895E-17"/>
                  <c:y val="1.2093680597617605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921146953405018E-3"/>
                  <c:y val="-7.32600732600741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'разбивка по маркам стали'!$K$6:$K$20</c:f>
              <c:strCache>
                <c:ptCount val="15"/>
                <c:pt idx="0">
                  <c:v> 17ГС</c:v>
                </c:pt>
                <c:pt idx="1">
                  <c:v>13Г1С-У</c:v>
                </c:pt>
                <c:pt idx="2">
                  <c:v>14ХГС</c:v>
                </c:pt>
                <c:pt idx="3">
                  <c:v>17Г1С</c:v>
                </c:pt>
                <c:pt idx="4">
                  <c:v>17Г1С-У</c:v>
                </c:pt>
                <c:pt idx="5">
                  <c:v>17ГС</c:v>
                </c:pt>
                <c:pt idx="6">
                  <c:v>X67</c:v>
                </c:pt>
                <c:pt idx="7">
                  <c:v>Г-60</c:v>
                </c:pt>
                <c:pt idx="8">
                  <c:v>Ст. 20</c:v>
                </c:pt>
                <c:pt idx="9">
                  <c:v>Х67</c:v>
                </c:pt>
                <c:pt idx="10">
                  <c:v>Ц</c:v>
                </c:pt>
                <c:pt idx="11">
                  <c:v>Х56</c:v>
                </c:pt>
                <c:pt idx="12">
                  <c:v>Х70Е </c:v>
                </c:pt>
                <c:pt idx="13">
                  <c:v>Х70</c:v>
                </c:pt>
                <c:pt idx="14">
                  <c:v>Х60</c:v>
                </c:pt>
              </c:strCache>
            </c:strRef>
          </c:cat>
          <c:val>
            <c:numRef>
              <c:f>'разбивка по маркам стали'!$L$6:$L$20</c:f>
              <c:numCache>
                <c:formatCode>General</c:formatCode>
                <c:ptCount val="15"/>
                <c:pt idx="0">
                  <c:v>21</c:v>
                </c:pt>
                <c:pt idx="1">
                  <c:v>167</c:v>
                </c:pt>
                <c:pt idx="2">
                  <c:v>5</c:v>
                </c:pt>
                <c:pt idx="3">
                  <c:v>30</c:v>
                </c:pt>
                <c:pt idx="4">
                  <c:v>82</c:v>
                </c:pt>
                <c:pt idx="5">
                  <c:v>17</c:v>
                </c:pt>
                <c:pt idx="6">
                  <c:v>1</c:v>
                </c:pt>
                <c:pt idx="7">
                  <c:v>1</c:v>
                </c:pt>
                <c:pt idx="8">
                  <c:v>118</c:v>
                </c:pt>
                <c:pt idx="9">
                  <c:v>24</c:v>
                </c:pt>
                <c:pt idx="10">
                  <c:v>28</c:v>
                </c:pt>
                <c:pt idx="11">
                  <c:v>9</c:v>
                </c:pt>
                <c:pt idx="12">
                  <c:v>1</c:v>
                </c:pt>
                <c:pt idx="13">
                  <c:v>696</c:v>
                </c:pt>
                <c:pt idx="14">
                  <c:v>9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'разбивка по маркам стали'!$K$6:$K$20</c:f>
              <c:strCache>
                <c:ptCount val="15"/>
                <c:pt idx="0">
                  <c:v> 17ГС</c:v>
                </c:pt>
                <c:pt idx="1">
                  <c:v>13Г1С-У</c:v>
                </c:pt>
                <c:pt idx="2">
                  <c:v>14ХГС</c:v>
                </c:pt>
                <c:pt idx="3">
                  <c:v>17Г1С</c:v>
                </c:pt>
                <c:pt idx="4">
                  <c:v>17Г1С-У</c:v>
                </c:pt>
                <c:pt idx="5">
                  <c:v>17ГС</c:v>
                </c:pt>
                <c:pt idx="6">
                  <c:v>X67</c:v>
                </c:pt>
                <c:pt idx="7">
                  <c:v>Г-60</c:v>
                </c:pt>
                <c:pt idx="8">
                  <c:v>Ст. 20</c:v>
                </c:pt>
                <c:pt idx="9">
                  <c:v>Х67</c:v>
                </c:pt>
                <c:pt idx="10">
                  <c:v>Ц</c:v>
                </c:pt>
                <c:pt idx="11">
                  <c:v>Х56</c:v>
                </c:pt>
                <c:pt idx="12">
                  <c:v>Х70Е </c:v>
                </c:pt>
                <c:pt idx="13">
                  <c:v>Х70</c:v>
                </c:pt>
                <c:pt idx="14">
                  <c:v>Х60</c:v>
                </c:pt>
              </c:strCache>
            </c:strRef>
          </c:cat>
          <c:val>
            <c:numRef>
              <c:f>'разбивка по маркам стали'!$M$6:$M$20</c:f>
              <c:numCache>
                <c:formatCode>General</c:formatCode>
                <c:ptCount val="1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7109680"/>
        <c:axId val="407114776"/>
      </c:barChart>
      <c:catAx>
        <c:axId val="40710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ru-RU"/>
          </a:p>
        </c:txPr>
        <c:crossAx val="407114776"/>
        <c:crosses val="autoZero"/>
        <c:auto val="1"/>
        <c:lblAlgn val="ctr"/>
        <c:lblOffset val="100"/>
        <c:noMultiLvlLbl val="0"/>
      </c:catAx>
      <c:valAx>
        <c:axId val="407114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07109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487E"/>
                </a:solidFill>
              </a:defRPr>
            </a:pPr>
            <a:r>
              <a:rPr lang="ru-RU" dirty="0">
                <a:solidFill>
                  <a:srgbClr val="00487E"/>
                </a:solidFill>
              </a:rPr>
              <a:t>Плотность обнаруженных </a:t>
            </a:r>
            <a:r>
              <a:rPr lang="ru-RU" dirty="0" smtClean="0">
                <a:solidFill>
                  <a:srgbClr val="00487E"/>
                </a:solidFill>
              </a:rPr>
              <a:t>трещиноподобных</a:t>
            </a:r>
            <a:r>
              <a:rPr lang="ru-RU" baseline="0" dirty="0">
                <a:solidFill>
                  <a:srgbClr val="00487E"/>
                </a:solidFill>
              </a:rPr>
              <a:t> </a:t>
            </a:r>
            <a:r>
              <a:rPr lang="ru-RU" baseline="0" dirty="0" smtClean="0">
                <a:solidFill>
                  <a:srgbClr val="00487E"/>
                </a:solidFill>
              </a:rPr>
              <a:t>дефектов</a:t>
            </a:r>
            <a:endParaRPr lang="ru-RU" dirty="0">
              <a:solidFill>
                <a:srgbClr val="00487E"/>
              </a:solidFill>
            </a:endParaRPr>
          </a:p>
        </c:rich>
      </c:tx>
      <c:layout>
        <c:manualLayout>
          <c:xMode val="edge"/>
          <c:yMode val="edge"/>
          <c:x val="0.22912348512368783"/>
          <c:y val="1.0033938065434128E-2"/>
        </c:manualLayout>
      </c:layout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247061383765525E-2"/>
          <c:y val="0.28512666685895038"/>
          <c:w val="0.81550587723246892"/>
          <c:h val="0.71377597031140338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14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explosion val="8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222890650385903"/>
                  <c:y val="-0.23045830809610338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fld id="{58BD4961-3212-4D69-BFBA-613AD3602F00}" type="CATEGORYNAME">
                      <a:rPr lang="ru-RU" sz="2000" smtClean="0"/>
                      <a:pPr>
                        <a:defRPr sz="2000"/>
                      </a:pPr>
                      <a:t>[ИМЯ КАТЕГОРИИ]</a:t>
                    </a:fld>
                    <a:r>
                      <a:rPr lang="ru-RU" sz="2000" baseline="0" dirty="0" smtClean="0"/>
                      <a:t>; </a:t>
                    </a:r>
                    <a:fld id="{B861F672-1A75-43F4-BC5A-A5085FB6F6AE}" type="PERCENTAGE">
                      <a:rPr lang="ru-RU" sz="2000" baseline="0"/>
                      <a:pPr>
                        <a:defRPr sz="2000"/>
                      </a:pPr>
                      <a:t>[ПРОЦЕНТ]</a:t>
                    </a:fld>
                    <a:endParaRPr lang="ru-RU" sz="2000" baseline="0" dirty="0" smtClean="0"/>
                  </a:p>
                </c:rich>
              </c:tx>
              <c:numFmt formatCode="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3930469748467824"/>
                      <c:h val="8.0146520146520142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2.0282105455023979E-3"/>
                  <c:y val="-0.21610875563631468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fld id="{E32F39D4-1700-46AD-B7BD-8186B357D2FD}" type="CATEGORYNAME">
                      <a:rPr lang="ru-RU" sz="2000" smtClean="0"/>
                      <a:pPr>
                        <a:defRPr sz="2000"/>
                      </a:pPr>
                      <a:t>[ИМЯ КАТЕГОРИИ]</a:t>
                    </a:fld>
                    <a:r>
                      <a:rPr lang="ru-RU" sz="2000" baseline="0" dirty="0" smtClean="0"/>
                      <a:t>; </a:t>
                    </a:r>
                    <a:fld id="{82CEED4B-B6B7-4264-96F1-7A9DEA6E86FE}" type="PERCENTAGE">
                      <a:rPr lang="ru-RU" sz="2000" baseline="0"/>
                      <a:pPr>
                        <a:defRPr sz="2000"/>
                      </a:pPr>
                      <a:t>[ПРОЦЕНТ]</a:t>
                    </a:fld>
                    <a:endParaRPr lang="ru-RU" sz="2000" baseline="0" dirty="0" smtClean="0"/>
                  </a:p>
                </c:rich>
              </c:tx>
              <c:numFmt formatCode="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092088211507971"/>
                      <c:h val="0.1558485958485958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6972012610891479"/>
                  <c:y val="9.1337140549738974E-2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fld id="{C152FE42-7E9F-45B8-A8CA-BFB3D41B7D5E}" type="CATEGORYNAME">
                      <a:rPr lang="ru-RU" sz="2000" smtClean="0"/>
                      <a:pPr>
                        <a:defRPr sz="2000"/>
                      </a:pPr>
                      <a:t>[ИМЯ КАТЕГОРИИ]</a:t>
                    </a:fld>
                    <a:r>
                      <a:rPr lang="ru-RU" sz="2000" baseline="0" dirty="0" smtClean="0"/>
                      <a:t>; </a:t>
                    </a:r>
                    <a:fld id="{A487C527-54E9-4C7D-9561-CDBF51F78143}" type="PERCENTAGE">
                      <a:rPr lang="ru-RU" sz="2000" baseline="0"/>
                      <a:pPr>
                        <a:defRPr sz="2000"/>
                      </a:pPr>
                      <a:t>[ПРОЦЕНТ]</a:t>
                    </a:fld>
                    <a:endParaRPr lang="ru-RU" sz="2000" baseline="0" dirty="0" smtClean="0"/>
                  </a:p>
                </c:rich>
              </c:tx>
              <c:numFmt formatCode="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5025873791431379"/>
                      <c:h val="7.2820512820512814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1.9532572529022043E-2"/>
                  <c:y val="-0.2864645765433167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fld id="{EACD2014-19FC-48AB-B3B1-F6065B6BEB1B}" type="CATEGORYNAME">
                      <a:rPr lang="ru-RU" sz="2000" smtClean="0"/>
                      <a:pPr>
                        <a:defRPr sz="2000"/>
                      </a:pPr>
                      <a:t>[ИМЯ КАТЕГОРИИ]</a:t>
                    </a:fld>
                    <a:r>
                      <a:rPr lang="ru-RU" sz="2000" baseline="0" dirty="0" smtClean="0"/>
                      <a:t>; </a:t>
                    </a:r>
                    <a:fld id="{124CFBDF-1BED-49A5-83CA-1D67DF4A3989}" type="PERCENTAGE">
                      <a:rPr lang="ru-RU" sz="2000" baseline="0" smtClean="0"/>
                      <a:pPr>
                        <a:defRPr sz="2000"/>
                      </a:pPr>
                      <a:t>[ПРОЦЕНТ]</a:t>
                    </a:fld>
                    <a:endParaRPr lang="ru-RU" sz="2000" baseline="0" dirty="0" smtClean="0"/>
                  </a:p>
                </c:rich>
              </c:tx>
              <c:numFmt formatCode="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861117936876551"/>
                      <c:h val="9.6971916971916983E-2"/>
                    </c:manualLayout>
                  </c15:layout>
                  <c15:dlblFieldTable/>
                  <c15:showDataLabelsRange val="0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'разбивка по маркам стали'!$P$25:$P$28</c:f>
              <c:strCache>
                <c:ptCount val="4"/>
                <c:pt idx="0">
                  <c:v>марка 17Г1С-У</c:v>
                </c:pt>
                <c:pt idx="1">
                  <c:v>марка Ст. 20</c:v>
                </c:pt>
                <c:pt idx="2">
                  <c:v>марка 13Г1С-У</c:v>
                </c:pt>
                <c:pt idx="3">
                  <c:v>марка Х70</c:v>
                </c:pt>
              </c:strCache>
            </c:strRef>
          </c:cat>
          <c:val>
            <c:numRef>
              <c:f>'разбивка по маркам стали'!$Q$25:$Q$28</c:f>
              <c:numCache>
                <c:formatCode>0.0</c:formatCode>
                <c:ptCount val="4"/>
                <c:pt idx="0">
                  <c:v>7.4954296160877512</c:v>
                </c:pt>
                <c:pt idx="1">
                  <c:v>24.130879345603272</c:v>
                </c:pt>
                <c:pt idx="2">
                  <c:v>28.209459459459456</c:v>
                </c:pt>
                <c:pt idx="3">
                  <c:v>47.186440677966104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'завод изг.'!$AA$5:$AA$18</c:f>
              <c:strCache>
                <c:ptCount val="14"/>
                <c:pt idx="0">
                  <c:v> п/я М5144 </c:v>
                </c:pt>
                <c:pt idx="1">
                  <c:v>Германия,  MANNESMAN завод Мюльгейм</c:v>
                </c:pt>
                <c:pt idx="2">
                  <c:v>Россия , ОАО "Харцызcкий трубный завод"</c:v>
                </c:pt>
                <c:pt idx="3">
                  <c:v>Россия, ЧТПЗ</c:v>
                </c:pt>
                <c:pt idx="4">
                  <c:v>Италия, ITALSIDER</c:v>
                </c:pt>
                <c:pt idx="5">
                  <c:v>Новомосковский трубный завод</c:v>
                </c:pt>
                <c:pt idx="6">
                  <c:v>Россия, завод "Красный молот"</c:v>
                </c:pt>
                <c:pt idx="7">
                  <c:v>Хомутов Чехословакия</c:v>
                </c:pt>
                <c:pt idx="8">
                  <c:v>Чехия</c:v>
                </c:pt>
                <c:pt idx="9">
                  <c:v>Япония</c:v>
                </c:pt>
                <c:pt idx="10">
                  <c:v>Япония , KASHIMA STEEL WORKS</c:v>
                </c:pt>
                <c:pt idx="11">
                  <c:v>Япония, NKK</c:v>
                </c:pt>
                <c:pt idx="12">
                  <c:v>Франция</c:v>
                </c:pt>
                <c:pt idx="13">
                  <c:v>Ниппон стил корпорейшн</c:v>
                </c:pt>
              </c:strCache>
            </c:strRef>
          </c:cat>
          <c:val>
            <c:numRef>
              <c:f>'завод изг.'!$AB$5:$AB$18</c:f>
              <c:numCache>
                <c:formatCode>General</c:formatCode>
                <c:ptCount val="14"/>
                <c:pt idx="0">
                  <c:v>22</c:v>
                </c:pt>
                <c:pt idx="1">
                  <c:v>24</c:v>
                </c:pt>
                <c:pt idx="2">
                  <c:v>10</c:v>
                </c:pt>
                <c:pt idx="3">
                  <c:v>41</c:v>
                </c:pt>
                <c:pt idx="4">
                  <c:v>32</c:v>
                </c:pt>
                <c:pt idx="5">
                  <c:v>32</c:v>
                </c:pt>
                <c:pt idx="6">
                  <c:v>21</c:v>
                </c:pt>
                <c:pt idx="7">
                  <c:v>29</c:v>
                </c:pt>
                <c:pt idx="8">
                  <c:v>11</c:v>
                </c:pt>
                <c:pt idx="9">
                  <c:v>5</c:v>
                </c:pt>
                <c:pt idx="10">
                  <c:v>1</c:v>
                </c:pt>
                <c:pt idx="11">
                  <c:v>5</c:v>
                </c:pt>
                <c:pt idx="12">
                  <c:v>3</c:v>
                </c:pt>
                <c:pt idx="1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7113600"/>
        <c:axId val="407112424"/>
      </c:barChart>
      <c:catAx>
        <c:axId val="407113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407112424"/>
        <c:crosses val="autoZero"/>
        <c:auto val="1"/>
        <c:lblAlgn val="ctr"/>
        <c:lblOffset val="100"/>
        <c:noMultiLvlLbl val="0"/>
      </c:catAx>
      <c:valAx>
        <c:axId val="407112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7113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'общая статистика по регионам'!$T$6:$V$14</c:f>
              <c:strCache>
                <c:ptCount val="9"/>
                <c:pt idx="0">
                  <c:v>Липецкая область</c:v>
                </c:pt>
                <c:pt idx="1">
                  <c:v>Московская область</c:v>
                </c:pt>
                <c:pt idx="2">
                  <c:v>Тамбовская область</c:v>
                </c:pt>
                <c:pt idx="3">
                  <c:v>Воронежская область</c:v>
                </c:pt>
                <c:pt idx="4">
                  <c:v>Калужская область</c:v>
                </c:pt>
                <c:pt idx="5">
                  <c:v>Курская область</c:v>
                </c:pt>
                <c:pt idx="6">
                  <c:v>Орловская область</c:v>
                </c:pt>
                <c:pt idx="7">
                  <c:v>Рязанская область</c:v>
                </c:pt>
                <c:pt idx="8">
                  <c:v>Тульская область</c:v>
                </c:pt>
              </c:strCache>
            </c:strRef>
          </c:cat>
          <c:val>
            <c:numRef>
              <c:f>'общая статистика по регионам'!$W$6:$W$14</c:f>
              <c:numCache>
                <c:formatCode>General</c:formatCode>
                <c:ptCount val="9"/>
              </c:numCache>
            </c:numRef>
          </c:val>
        </c:ser>
        <c:ser>
          <c:idx val="1"/>
          <c:order val="1"/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'общая статистика по регионам'!$T$6:$V$14</c:f>
              <c:strCache>
                <c:ptCount val="9"/>
                <c:pt idx="0">
                  <c:v>Липецкая область</c:v>
                </c:pt>
                <c:pt idx="1">
                  <c:v>Московская область</c:v>
                </c:pt>
                <c:pt idx="2">
                  <c:v>Тамбовская область</c:v>
                </c:pt>
                <c:pt idx="3">
                  <c:v>Воронежская область</c:v>
                </c:pt>
                <c:pt idx="4">
                  <c:v>Калужская область</c:v>
                </c:pt>
                <c:pt idx="5">
                  <c:v>Курская область</c:v>
                </c:pt>
                <c:pt idx="6">
                  <c:v>Орловская область</c:v>
                </c:pt>
                <c:pt idx="7">
                  <c:v>Рязанская область</c:v>
                </c:pt>
                <c:pt idx="8">
                  <c:v>Тульская область</c:v>
                </c:pt>
              </c:strCache>
            </c:strRef>
          </c:cat>
          <c:val>
            <c:numRef>
              <c:f>'общая статистика по регионам'!$X$6:$X$14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 w="25400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C0504D"/>
              </a:soli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 w="2540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"/>
                  <c:y val="-3.5735199766695831E-3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1250000000000193E-3"/>
                  <c:y val="-0.23317719409161447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6212270341207347E-4"/>
                  <c:y val="-0.40871461067366577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5351417088848642E-17"/>
                  <c:y val="-3.4511217980329578E-2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3.1808400222809077E-2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3.1808400222809077E-2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3.8488699171916982E-2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3.4989240245089988E-2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1064387455114504E-16"/>
                  <c:y val="-3.4989240245089988E-2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'общая статистика по регионам'!$T$6:$V$14</c:f>
              <c:strCache>
                <c:ptCount val="9"/>
                <c:pt idx="0">
                  <c:v>Липецкая область</c:v>
                </c:pt>
                <c:pt idx="1">
                  <c:v>Московская область</c:v>
                </c:pt>
                <c:pt idx="2">
                  <c:v>Тамбовская область</c:v>
                </c:pt>
                <c:pt idx="3">
                  <c:v>Воронежская область</c:v>
                </c:pt>
                <c:pt idx="4">
                  <c:v>Калужская область</c:v>
                </c:pt>
                <c:pt idx="5">
                  <c:v>Курская область</c:v>
                </c:pt>
                <c:pt idx="6">
                  <c:v>Орловская область</c:v>
                </c:pt>
                <c:pt idx="7">
                  <c:v>Рязанская область</c:v>
                </c:pt>
                <c:pt idx="8">
                  <c:v>Тульская область</c:v>
                </c:pt>
              </c:strCache>
            </c:strRef>
          </c:cat>
          <c:val>
            <c:numRef>
              <c:f>'общая статистика по регионам'!$Y$6:$Y$14</c:f>
              <c:numCache>
                <c:formatCode>General</c:formatCode>
                <c:ptCount val="9"/>
                <c:pt idx="0">
                  <c:v>82</c:v>
                </c:pt>
                <c:pt idx="1">
                  <c:v>447</c:v>
                </c:pt>
                <c:pt idx="2">
                  <c:v>840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26</c:v>
                </c:pt>
                <c:pt idx="7">
                  <c:v>15</c:v>
                </c:pt>
                <c:pt idx="8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11295432"/>
        <c:axId val="211306016"/>
      </c:barChart>
      <c:catAx>
        <c:axId val="211295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cmpd="sng"/>
        </c:spPr>
        <c:txPr>
          <a:bodyPr/>
          <a:lstStyle/>
          <a:p>
            <a:pPr>
              <a:defRPr sz="1600"/>
            </a:pPr>
            <a:endParaRPr lang="ru-RU"/>
          </a:p>
        </c:txPr>
        <c:crossAx val="211306016"/>
        <c:crosses val="autoZero"/>
        <c:auto val="1"/>
        <c:lblAlgn val="ctr"/>
        <c:lblOffset val="100"/>
        <c:noMultiLvlLbl val="0"/>
      </c:catAx>
      <c:valAx>
        <c:axId val="2113060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1295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Плотность обнаруженных трещиноподобных дефектов на 100 м</a:t>
            </a:r>
          </a:p>
        </c:rich>
      </c:tx>
      <c:overlay val="0"/>
    </c:title>
    <c:autoTitleDeleted val="0"/>
    <c:view3D>
      <c:rotX val="30"/>
      <c:rotY val="2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817562405250309"/>
          <c:y val="0.17192032763298984"/>
          <c:w val="0.56138758137326494"/>
          <c:h val="0.7203812677968639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3634479900538747E-3"/>
                  <c:y val="-0.322606491261763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fld id="{4C0F1F3E-44AF-41A0-AB8F-7D115E222BED}" type="CATEGORYNAME">
                      <a:rPr lang="ru-RU" sz="1800" smtClean="0"/>
                      <a:pPr>
                        <a:defRPr sz="1800"/>
                      </a:pPr>
                      <a:t>[ИМЯ КАТЕГОРИИ]</a:t>
                    </a:fld>
                    <a:r>
                      <a:rPr lang="ru-RU" sz="1800" baseline="0" dirty="0" smtClean="0"/>
                      <a:t>; </a:t>
                    </a:r>
                    <a:fld id="{0F34E49F-CA17-4F5A-BFB1-6D8153C090F6}" type="PERCENTAGE">
                      <a:rPr lang="ru-RU" sz="1800" baseline="0"/>
                      <a:pPr>
                        <a:defRPr sz="1800"/>
                      </a:pPr>
                      <a:t>[ПРОЦЕНТ]</a:t>
                    </a:fld>
                    <a:endParaRPr lang="ru-RU" sz="1800" baseline="0" dirty="0" smtClean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6869726481558225"/>
                      <c:h val="0.1299391204148262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"/>
                  <c:y val="-0.1879448818897638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fld id="{1FA9B8AF-9A92-4424-8B4C-02B7AA69A662}" type="CATEGORYNAME">
                      <a:rPr lang="ru-RU" sz="1800" smtClean="0"/>
                      <a:pPr>
                        <a:defRPr sz="1800"/>
                      </a:pPr>
                      <a:t>[ИМЯ КАТЕГОРИИ]</a:t>
                    </a:fld>
                    <a:r>
                      <a:rPr lang="ru-RU" sz="1800" baseline="0" dirty="0" smtClean="0"/>
                      <a:t>; </a:t>
                    </a:r>
                    <a:fld id="{1E8AC4B0-E4B9-40EE-A470-37DF73E1C5C6}" type="PERCENTAGE">
                      <a:rPr lang="ru-RU" sz="1800" baseline="0"/>
                      <a:pPr>
                        <a:defRPr sz="1800"/>
                      </a:pPr>
                      <a:t>[ПРОЦЕНТ]</a:t>
                    </a:fld>
                    <a:endParaRPr lang="ru-RU" sz="1800" baseline="0" dirty="0" smtClean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615789473684213"/>
                      <c:h val="0.1083414634146341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35167654372150847"/>
                  <c:y val="0.1091289610140195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fld id="{C0E200E8-25B0-4106-ACA9-C6C1A8B177D5}" type="CATEGORYNAME">
                      <a:rPr lang="ru-RU" sz="1800" smtClean="0"/>
                      <a:pPr>
                        <a:defRPr sz="1800"/>
                      </a:pPr>
                      <a:t>[ИМЯ КАТЕГОРИИ]</a:t>
                    </a:fld>
                    <a:r>
                      <a:rPr lang="ru-RU" sz="1800" baseline="0" dirty="0" smtClean="0"/>
                      <a:t>; </a:t>
                    </a:r>
                    <a:fld id="{E7A04FE9-3131-4EFD-953E-5E6A844236E3}" type="PERCENTAGE">
                      <a:rPr lang="ru-RU" sz="1800" baseline="0"/>
                      <a:pPr>
                        <a:defRPr sz="1800"/>
                      </a:pPr>
                      <a:t>[ПРОЦЕНТ]</a:t>
                    </a:fld>
                    <a:endParaRPr lang="ru-RU" sz="1800" baseline="0" dirty="0" smtClean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148673849979281"/>
                      <c:h val="8.124390243902437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6.9480936593452128E-2"/>
                  <c:y val="0.25993604762819283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fld id="{606EB651-4D41-4C00-BA93-75F21082E3AF}" type="CATEGORYNAME">
                      <a:rPr lang="ru-RU" sz="1800" smtClean="0"/>
                      <a:pPr>
                        <a:defRPr sz="1800"/>
                      </a:pPr>
                      <a:t>[ИМЯ КАТЕГОРИИ]</a:t>
                    </a:fld>
                    <a:r>
                      <a:rPr lang="en-US" sz="1800" baseline="0" dirty="0" smtClean="0"/>
                      <a:t>; </a:t>
                    </a:r>
                    <a:fld id="{F9B2B94E-1430-4F4F-884D-541F889BA297}" type="PERCENTAGE">
                      <a:rPr lang="en-US" sz="1800" baseline="0"/>
                      <a:pPr>
                        <a:defRPr sz="1800"/>
                      </a:pPr>
                      <a:t>[ПРОЦЕНТ]</a:t>
                    </a:fld>
                    <a:endParaRPr lang="en-US" sz="1800" baseline="0" dirty="0" smtClean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9617094902610859"/>
                      <c:h val="9.2597657000192055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'завод изг.'!$AD$5:$AG$5</c:f>
              <c:strCache>
                <c:ptCount val="4"/>
                <c:pt idx="0">
                  <c:v>Новомосковский трубный завод</c:v>
                </c:pt>
                <c:pt idx="1">
                  <c:v>Ниппон стил корпорейшн</c:v>
                </c:pt>
                <c:pt idx="2">
                  <c:v>Россия, ЧТПЗ</c:v>
                </c:pt>
                <c:pt idx="3">
                  <c:v>Италия, ITALSIDER</c:v>
                </c:pt>
              </c:strCache>
            </c:strRef>
          </c:cat>
          <c:val>
            <c:numRef>
              <c:f>'завод изг.'!$AD$6:$AG$6</c:f>
              <c:numCache>
                <c:formatCode>General</c:formatCode>
                <c:ptCount val="4"/>
                <c:pt idx="0">
                  <c:v>9</c:v>
                </c:pt>
                <c:pt idx="1">
                  <c:v>64</c:v>
                </c:pt>
                <c:pt idx="2">
                  <c:v>0.5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061519197959252E-2"/>
          <c:y val="7.1310963156292401E-2"/>
          <c:w val="0.94664738735624898"/>
          <c:h val="0.82471969072275353"/>
        </c:manualLayout>
      </c:layout>
      <c:scatterChart>
        <c:scatterStyle val="lineMarker"/>
        <c:varyColors val="0"/>
        <c:ser>
          <c:idx val="0"/>
          <c:order val="0"/>
          <c:tx>
            <c:strRef>
              <c:f>'разбивка по глубине дефекта (%)'!$M$5</c:f>
              <c:strCache>
                <c:ptCount val="1"/>
                <c:pt idx="0">
                  <c:v>Кол-во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6"/>
              <c:layout>
                <c:manualLayout>
                  <c:x val="-8.913715376468654E-3"/>
                  <c:y val="-1.8287881979577106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8"/>
              <c:layout>
                <c:manualLayout>
                  <c:x val="-1.2495265714285598E-2"/>
                  <c:y val="-1.5915240160648117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3"/>
              <c:layout>
                <c:manualLayout>
                  <c:x val="-1.4606796734876791E-3"/>
                  <c:y val="-1.7100481909820185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3"/>
              <c:layout>
                <c:manualLayout>
                  <c:x val="-4.8769995314341345E-3"/>
                  <c:y val="-2.1799793319220793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8"/>
              <c:layout>
                <c:manualLayout>
                  <c:x val="-6.4445978221493875E-3"/>
                  <c:y val="-2.3930487400587754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0"/>
              <c:layout>
                <c:manualLayout>
                  <c:x val="-1.4306425670831069E-2"/>
                  <c:y val="-7.923302783024895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4"/>
              <c:layout>
                <c:manualLayout>
                  <c:x val="-6.7936162479264465E-3"/>
                  <c:y val="-2.0399474923768118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9"/>
              <c:layout>
                <c:manualLayout>
                  <c:x val="6.6599403009014093E-4"/>
                  <c:y val="-2.3244368717018456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71"/>
              <c:layout>
                <c:manualLayout>
                  <c:x val="-9.3940025909530524E-3"/>
                  <c:y val="-1.8705909118513209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76"/>
              <c:layout>
                <c:manualLayout>
                  <c:x val="-5.2188903283072402E-3"/>
                  <c:y val="-2.5900489548710597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78"/>
              <c:layout>
                <c:manualLayout>
                  <c:x val="-2.0840663975349458E-3"/>
                  <c:y val="-1.4085150613513774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87"/>
              <c:layout>
                <c:manualLayout>
                  <c:x val="-8.8572821895234397E-3"/>
                  <c:y val="-2.3944756042973345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89"/>
              <c:layout>
                <c:manualLayout>
                  <c:x val="-1.0420331987675017E-3"/>
                  <c:y val="-2.817030122702734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04"/>
              <c:layout>
                <c:manualLayout>
                  <c:x val="-1.043778065661448E-3"/>
                  <c:y val="-2.4461573462671225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10"/>
              <c:layout>
                <c:manualLayout>
                  <c:x val="-5.2101659938373168E-4"/>
                  <c:y val="-2.6761786165675976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14"/>
              <c:layout>
                <c:manualLayout>
                  <c:x val="-1.0420331987674634E-3"/>
                  <c:y val="-2.3944756042973345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19"/>
              <c:layout>
                <c:manualLayout>
                  <c:x val="-7.6414885158339903E-17"/>
                  <c:y val="-2.6761786165676076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21"/>
              <c:layout>
                <c:manualLayout>
                  <c:x val="5.2101659938365535E-4"/>
                  <c:y val="-2.1127725920270506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23"/>
              <c:layout>
                <c:manualLayout>
                  <c:x val="-2.6050829969188113E-3"/>
                  <c:y val="-2.3944756042973345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'разбивка по глубине дефекта (%)'!$L$6:$L$331</c:f>
              <c:numCache>
                <c:formatCode>General</c:formatCode>
                <c:ptCount val="326"/>
                <c:pt idx="0">
                  <c:v>0.75</c:v>
                </c:pt>
                <c:pt idx="1">
                  <c:v>1.03</c:v>
                </c:pt>
                <c:pt idx="2">
                  <c:v>1.05</c:v>
                </c:pt>
                <c:pt idx="3">
                  <c:v>1.06</c:v>
                </c:pt>
                <c:pt idx="4">
                  <c:v>1.07</c:v>
                </c:pt>
                <c:pt idx="5">
                  <c:v>1.07</c:v>
                </c:pt>
                <c:pt idx="6">
                  <c:v>1.08</c:v>
                </c:pt>
                <c:pt idx="7">
                  <c:v>1.1499999999999999</c:v>
                </c:pt>
                <c:pt idx="8">
                  <c:v>1.32</c:v>
                </c:pt>
                <c:pt idx="9">
                  <c:v>1.36</c:v>
                </c:pt>
                <c:pt idx="10" formatCode="0.00">
                  <c:v>1.5</c:v>
                </c:pt>
                <c:pt idx="11">
                  <c:v>1.55</c:v>
                </c:pt>
                <c:pt idx="12">
                  <c:v>1.56</c:v>
                </c:pt>
                <c:pt idx="13">
                  <c:v>1.57</c:v>
                </c:pt>
                <c:pt idx="14">
                  <c:v>1.58</c:v>
                </c:pt>
                <c:pt idx="15">
                  <c:v>1.59</c:v>
                </c:pt>
                <c:pt idx="16" formatCode="0.00">
                  <c:v>1.6</c:v>
                </c:pt>
                <c:pt idx="17">
                  <c:v>1.61</c:v>
                </c:pt>
                <c:pt idx="18">
                  <c:v>1.75</c:v>
                </c:pt>
                <c:pt idx="19">
                  <c:v>1.82</c:v>
                </c:pt>
                <c:pt idx="20">
                  <c:v>1.83</c:v>
                </c:pt>
                <c:pt idx="21">
                  <c:v>1.84</c:v>
                </c:pt>
                <c:pt idx="22">
                  <c:v>1.85</c:v>
                </c:pt>
                <c:pt idx="23">
                  <c:v>1.88</c:v>
                </c:pt>
                <c:pt idx="24">
                  <c:v>1.88</c:v>
                </c:pt>
                <c:pt idx="25">
                  <c:v>1.89</c:v>
                </c:pt>
                <c:pt idx="26">
                  <c:v>1.94</c:v>
                </c:pt>
                <c:pt idx="27">
                  <c:v>1.95</c:v>
                </c:pt>
                <c:pt idx="28">
                  <c:v>1.96</c:v>
                </c:pt>
                <c:pt idx="29">
                  <c:v>1.97</c:v>
                </c:pt>
                <c:pt idx="30" formatCode="0.00">
                  <c:v>2</c:v>
                </c:pt>
                <c:pt idx="31">
                  <c:v>2.0099999999999998</c:v>
                </c:pt>
                <c:pt idx="32">
                  <c:v>2.04</c:v>
                </c:pt>
                <c:pt idx="33">
                  <c:v>2.06</c:v>
                </c:pt>
                <c:pt idx="34">
                  <c:v>2.09</c:v>
                </c:pt>
                <c:pt idx="35">
                  <c:v>2.11</c:v>
                </c:pt>
                <c:pt idx="36">
                  <c:v>2.12</c:v>
                </c:pt>
                <c:pt idx="37">
                  <c:v>2.13</c:v>
                </c:pt>
                <c:pt idx="38">
                  <c:v>2.14</c:v>
                </c:pt>
                <c:pt idx="39">
                  <c:v>2.14</c:v>
                </c:pt>
                <c:pt idx="40">
                  <c:v>2.15</c:v>
                </c:pt>
                <c:pt idx="41">
                  <c:v>2.16</c:v>
                </c:pt>
                <c:pt idx="42">
                  <c:v>2.2200000000000002</c:v>
                </c:pt>
                <c:pt idx="43">
                  <c:v>2.2200000000000002</c:v>
                </c:pt>
                <c:pt idx="44">
                  <c:v>2.27</c:v>
                </c:pt>
                <c:pt idx="45">
                  <c:v>2.3199999999999998</c:v>
                </c:pt>
                <c:pt idx="46">
                  <c:v>2.42</c:v>
                </c:pt>
                <c:pt idx="47">
                  <c:v>2.44</c:v>
                </c:pt>
                <c:pt idx="48">
                  <c:v>2.4500000000000002</c:v>
                </c:pt>
                <c:pt idx="49">
                  <c:v>2.4700000000000002</c:v>
                </c:pt>
                <c:pt idx="50">
                  <c:v>2.48</c:v>
                </c:pt>
                <c:pt idx="51" formatCode="0.00">
                  <c:v>2.5</c:v>
                </c:pt>
                <c:pt idx="52" formatCode="0.00">
                  <c:v>2.5</c:v>
                </c:pt>
                <c:pt idx="53">
                  <c:v>2.5099999999999998</c:v>
                </c:pt>
                <c:pt idx="54">
                  <c:v>2.52</c:v>
                </c:pt>
                <c:pt idx="55">
                  <c:v>2.54</c:v>
                </c:pt>
                <c:pt idx="56">
                  <c:v>2.58</c:v>
                </c:pt>
                <c:pt idx="57">
                  <c:v>2.6</c:v>
                </c:pt>
                <c:pt idx="58">
                  <c:v>2.61</c:v>
                </c:pt>
                <c:pt idx="59">
                  <c:v>2.62</c:v>
                </c:pt>
                <c:pt idx="60">
                  <c:v>2.63</c:v>
                </c:pt>
                <c:pt idx="61">
                  <c:v>2.65</c:v>
                </c:pt>
                <c:pt idx="62">
                  <c:v>2.66</c:v>
                </c:pt>
                <c:pt idx="63">
                  <c:v>2.67</c:v>
                </c:pt>
                <c:pt idx="64">
                  <c:v>2.69</c:v>
                </c:pt>
                <c:pt idx="65">
                  <c:v>2.7</c:v>
                </c:pt>
                <c:pt idx="66">
                  <c:v>2.76</c:v>
                </c:pt>
                <c:pt idx="67">
                  <c:v>2.8</c:v>
                </c:pt>
                <c:pt idx="68">
                  <c:v>2.92</c:v>
                </c:pt>
                <c:pt idx="69">
                  <c:v>2.93</c:v>
                </c:pt>
                <c:pt idx="70">
                  <c:v>2.94</c:v>
                </c:pt>
                <c:pt idx="71" formatCode="0.00">
                  <c:v>3</c:v>
                </c:pt>
                <c:pt idx="72">
                  <c:v>3.03</c:v>
                </c:pt>
                <c:pt idx="73">
                  <c:v>3.09</c:v>
                </c:pt>
                <c:pt idx="74">
                  <c:v>3.11</c:v>
                </c:pt>
                <c:pt idx="75">
                  <c:v>3.13</c:v>
                </c:pt>
                <c:pt idx="76">
                  <c:v>3.13</c:v>
                </c:pt>
                <c:pt idx="77">
                  <c:v>3.14</c:v>
                </c:pt>
                <c:pt idx="78">
                  <c:v>3.16</c:v>
                </c:pt>
                <c:pt idx="79">
                  <c:v>3.17</c:v>
                </c:pt>
                <c:pt idx="80">
                  <c:v>3.18</c:v>
                </c:pt>
                <c:pt idx="81">
                  <c:v>3.19</c:v>
                </c:pt>
                <c:pt idx="82" formatCode="0.00">
                  <c:v>3.2</c:v>
                </c:pt>
                <c:pt idx="83">
                  <c:v>3.21</c:v>
                </c:pt>
                <c:pt idx="84">
                  <c:v>3.23</c:v>
                </c:pt>
                <c:pt idx="85">
                  <c:v>3.24</c:v>
                </c:pt>
                <c:pt idx="86">
                  <c:v>3.25</c:v>
                </c:pt>
                <c:pt idx="87">
                  <c:v>3.27</c:v>
                </c:pt>
                <c:pt idx="88">
                  <c:v>3.29</c:v>
                </c:pt>
                <c:pt idx="89">
                  <c:v>3.31</c:v>
                </c:pt>
                <c:pt idx="90">
                  <c:v>3.32</c:v>
                </c:pt>
                <c:pt idx="91">
                  <c:v>3.33</c:v>
                </c:pt>
                <c:pt idx="92">
                  <c:v>3.33</c:v>
                </c:pt>
                <c:pt idx="93">
                  <c:v>3.45</c:v>
                </c:pt>
                <c:pt idx="94">
                  <c:v>3.5</c:v>
                </c:pt>
                <c:pt idx="95" formatCode="0.00">
                  <c:v>3.5</c:v>
                </c:pt>
                <c:pt idx="96">
                  <c:v>3.57</c:v>
                </c:pt>
                <c:pt idx="97">
                  <c:v>3.57</c:v>
                </c:pt>
                <c:pt idx="98">
                  <c:v>3.61</c:v>
                </c:pt>
                <c:pt idx="99">
                  <c:v>3.62</c:v>
                </c:pt>
                <c:pt idx="100">
                  <c:v>3.66</c:v>
                </c:pt>
                <c:pt idx="101">
                  <c:v>3.68</c:v>
                </c:pt>
                <c:pt idx="102">
                  <c:v>3.7</c:v>
                </c:pt>
                <c:pt idx="103">
                  <c:v>3.72</c:v>
                </c:pt>
                <c:pt idx="104">
                  <c:v>3.73</c:v>
                </c:pt>
                <c:pt idx="105">
                  <c:v>3.74</c:v>
                </c:pt>
                <c:pt idx="106">
                  <c:v>3.75</c:v>
                </c:pt>
                <c:pt idx="107" formatCode="0.00">
                  <c:v>3.75</c:v>
                </c:pt>
                <c:pt idx="108">
                  <c:v>3.76</c:v>
                </c:pt>
                <c:pt idx="109">
                  <c:v>3.77</c:v>
                </c:pt>
                <c:pt idx="110">
                  <c:v>3.78</c:v>
                </c:pt>
                <c:pt idx="111">
                  <c:v>3.82</c:v>
                </c:pt>
                <c:pt idx="112">
                  <c:v>3.88</c:v>
                </c:pt>
                <c:pt idx="113">
                  <c:v>3.9</c:v>
                </c:pt>
                <c:pt idx="114">
                  <c:v>3.91</c:v>
                </c:pt>
                <c:pt idx="115">
                  <c:v>3.94</c:v>
                </c:pt>
                <c:pt idx="116">
                  <c:v>3.95</c:v>
                </c:pt>
                <c:pt idx="117">
                  <c:v>4</c:v>
                </c:pt>
                <c:pt idx="118">
                  <c:v>4.03</c:v>
                </c:pt>
                <c:pt idx="119">
                  <c:v>4.12</c:v>
                </c:pt>
                <c:pt idx="120">
                  <c:v>4.1399999999999997</c:v>
                </c:pt>
                <c:pt idx="121">
                  <c:v>4.17</c:v>
                </c:pt>
                <c:pt idx="122">
                  <c:v>4.1900000000000004</c:v>
                </c:pt>
                <c:pt idx="123">
                  <c:v>4.21</c:v>
                </c:pt>
                <c:pt idx="124">
                  <c:v>4.24</c:v>
                </c:pt>
                <c:pt idx="125">
                  <c:v>4.24</c:v>
                </c:pt>
                <c:pt idx="126">
                  <c:v>4.26</c:v>
                </c:pt>
                <c:pt idx="127">
                  <c:v>4.2699999999999996</c:v>
                </c:pt>
                <c:pt idx="128">
                  <c:v>4.28</c:v>
                </c:pt>
                <c:pt idx="129">
                  <c:v>4.29</c:v>
                </c:pt>
                <c:pt idx="130">
                  <c:v>4.3</c:v>
                </c:pt>
                <c:pt idx="131">
                  <c:v>4.3099999999999996</c:v>
                </c:pt>
                <c:pt idx="132">
                  <c:v>4.32</c:v>
                </c:pt>
                <c:pt idx="133">
                  <c:v>4.3499999999999996</c:v>
                </c:pt>
                <c:pt idx="134">
                  <c:v>4.38</c:v>
                </c:pt>
                <c:pt idx="135">
                  <c:v>4.38</c:v>
                </c:pt>
                <c:pt idx="136">
                  <c:v>4.4000000000000004</c:v>
                </c:pt>
                <c:pt idx="137">
                  <c:v>4.4400000000000004</c:v>
                </c:pt>
                <c:pt idx="138">
                  <c:v>4.46</c:v>
                </c:pt>
                <c:pt idx="139">
                  <c:v>4.55</c:v>
                </c:pt>
                <c:pt idx="140">
                  <c:v>4.58</c:v>
                </c:pt>
                <c:pt idx="141">
                  <c:v>4.6399999999999997</c:v>
                </c:pt>
                <c:pt idx="142">
                  <c:v>4.6399999999999997</c:v>
                </c:pt>
                <c:pt idx="143">
                  <c:v>4.6500000000000004</c:v>
                </c:pt>
                <c:pt idx="144">
                  <c:v>4.67</c:v>
                </c:pt>
                <c:pt idx="145">
                  <c:v>4.6900000000000004</c:v>
                </c:pt>
                <c:pt idx="146">
                  <c:v>4.71</c:v>
                </c:pt>
                <c:pt idx="147">
                  <c:v>4.74</c:v>
                </c:pt>
                <c:pt idx="148">
                  <c:v>4.79</c:v>
                </c:pt>
                <c:pt idx="149" formatCode="0.00">
                  <c:v>4.8</c:v>
                </c:pt>
                <c:pt idx="150">
                  <c:v>4.8099999999999996</c:v>
                </c:pt>
                <c:pt idx="151">
                  <c:v>4.84</c:v>
                </c:pt>
                <c:pt idx="152">
                  <c:v>4.8600000000000003</c:v>
                </c:pt>
                <c:pt idx="153">
                  <c:v>4.88</c:v>
                </c:pt>
                <c:pt idx="154">
                  <c:v>4.91</c:v>
                </c:pt>
                <c:pt idx="155">
                  <c:v>4.9400000000000004</c:v>
                </c:pt>
                <c:pt idx="156">
                  <c:v>4.97</c:v>
                </c:pt>
                <c:pt idx="157" formatCode="0.00">
                  <c:v>5</c:v>
                </c:pt>
                <c:pt idx="158" formatCode="0.00">
                  <c:v>5</c:v>
                </c:pt>
                <c:pt idx="159">
                  <c:v>5.03</c:v>
                </c:pt>
                <c:pt idx="160">
                  <c:v>5.08</c:v>
                </c:pt>
                <c:pt idx="161">
                  <c:v>5.08</c:v>
                </c:pt>
                <c:pt idx="162">
                  <c:v>5.0999999999999996</c:v>
                </c:pt>
                <c:pt idx="163">
                  <c:v>5.13</c:v>
                </c:pt>
                <c:pt idx="164">
                  <c:v>5.15</c:v>
                </c:pt>
                <c:pt idx="165">
                  <c:v>5.17</c:v>
                </c:pt>
                <c:pt idx="166">
                  <c:v>5.19</c:v>
                </c:pt>
                <c:pt idx="167">
                  <c:v>5.24</c:v>
                </c:pt>
                <c:pt idx="168">
                  <c:v>5.24</c:v>
                </c:pt>
                <c:pt idx="169">
                  <c:v>5.26</c:v>
                </c:pt>
                <c:pt idx="170">
                  <c:v>5.3</c:v>
                </c:pt>
                <c:pt idx="171">
                  <c:v>5.31</c:v>
                </c:pt>
                <c:pt idx="172">
                  <c:v>5.32</c:v>
                </c:pt>
                <c:pt idx="173">
                  <c:v>5.34</c:v>
                </c:pt>
                <c:pt idx="174">
                  <c:v>5.35</c:v>
                </c:pt>
                <c:pt idx="175">
                  <c:v>5.36</c:v>
                </c:pt>
                <c:pt idx="176">
                  <c:v>5.38</c:v>
                </c:pt>
                <c:pt idx="177">
                  <c:v>5.41</c:v>
                </c:pt>
                <c:pt idx="178">
                  <c:v>5.42</c:v>
                </c:pt>
                <c:pt idx="179">
                  <c:v>5.43</c:v>
                </c:pt>
                <c:pt idx="180">
                  <c:v>5.44</c:v>
                </c:pt>
                <c:pt idx="181">
                  <c:v>5.45</c:v>
                </c:pt>
                <c:pt idx="182">
                  <c:v>5.45</c:v>
                </c:pt>
                <c:pt idx="183">
                  <c:v>5.49</c:v>
                </c:pt>
                <c:pt idx="184">
                  <c:v>5.5</c:v>
                </c:pt>
                <c:pt idx="185">
                  <c:v>5.51</c:v>
                </c:pt>
                <c:pt idx="186">
                  <c:v>5.56</c:v>
                </c:pt>
                <c:pt idx="187">
                  <c:v>5.56</c:v>
                </c:pt>
                <c:pt idx="188">
                  <c:v>5.59</c:v>
                </c:pt>
                <c:pt idx="189" formatCode="0.00">
                  <c:v>5.6</c:v>
                </c:pt>
                <c:pt idx="190">
                  <c:v>5.62</c:v>
                </c:pt>
                <c:pt idx="191">
                  <c:v>5.63</c:v>
                </c:pt>
                <c:pt idx="192">
                  <c:v>5.66</c:v>
                </c:pt>
                <c:pt idx="193">
                  <c:v>5.71</c:v>
                </c:pt>
                <c:pt idx="194">
                  <c:v>5.77</c:v>
                </c:pt>
                <c:pt idx="195">
                  <c:v>5.83</c:v>
                </c:pt>
                <c:pt idx="196">
                  <c:v>5.83</c:v>
                </c:pt>
                <c:pt idx="197">
                  <c:v>5.84</c:v>
                </c:pt>
                <c:pt idx="198">
                  <c:v>5.85</c:v>
                </c:pt>
                <c:pt idx="199">
                  <c:v>5.88</c:v>
                </c:pt>
                <c:pt idx="200">
                  <c:v>5.91</c:v>
                </c:pt>
                <c:pt idx="201">
                  <c:v>5.93</c:v>
                </c:pt>
                <c:pt idx="202" formatCode="0.00">
                  <c:v>6</c:v>
                </c:pt>
                <c:pt idx="203">
                  <c:v>6.06</c:v>
                </c:pt>
                <c:pt idx="204">
                  <c:v>6.1</c:v>
                </c:pt>
                <c:pt idx="205">
                  <c:v>6.13</c:v>
                </c:pt>
                <c:pt idx="206">
                  <c:v>6.17</c:v>
                </c:pt>
                <c:pt idx="207">
                  <c:v>6.21</c:v>
                </c:pt>
                <c:pt idx="208" formatCode="0.00">
                  <c:v>6.25</c:v>
                </c:pt>
                <c:pt idx="209" formatCode="0.00">
                  <c:v>6.25</c:v>
                </c:pt>
                <c:pt idx="210">
                  <c:v>6.29</c:v>
                </c:pt>
                <c:pt idx="211">
                  <c:v>6.36</c:v>
                </c:pt>
                <c:pt idx="212">
                  <c:v>6.37</c:v>
                </c:pt>
                <c:pt idx="213">
                  <c:v>6.38</c:v>
                </c:pt>
                <c:pt idx="214">
                  <c:v>6.42</c:v>
                </c:pt>
                <c:pt idx="215">
                  <c:v>6.43</c:v>
                </c:pt>
                <c:pt idx="216">
                  <c:v>6.45</c:v>
                </c:pt>
                <c:pt idx="217">
                  <c:v>6.54</c:v>
                </c:pt>
                <c:pt idx="218">
                  <c:v>6.58</c:v>
                </c:pt>
                <c:pt idx="219">
                  <c:v>6.67</c:v>
                </c:pt>
                <c:pt idx="220">
                  <c:v>6.67</c:v>
                </c:pt>
                <c:pt idx="221">
                  <c:v>6.71</c:v>
                </c:pt>
                <c:pt idx="222">
                  <c:v>6.73</c:v>
                </c:pt>
                <c:pt idx="223">
                  <c:v>6.78</c:v>
                </c:pt>
                <c:pt idx="224">
                  <c:v>6.83</c:v>
                </c:pt>
                <c:pt idx="225">
                  <c:v>6.84</c:v>
                </c:pt>
                <c:pt idx="226">
                  <c:v>6.91</c:v>
                </c:pt>
                <c:pt idx="227">
                  <c:v>6.92</c:v>
                </c:pt>
                <c:pt idx="228">
                  <c:v>6.95</c:v>
                </c:pt>
                <c:pt idx="229">
                  <c:v>7.03</c:v>
                </c:pt>
                <c:pt idx="230">
                  <c:v>7.09</c:v>
                </c:pt>
                <c:pt idx="231">
                  <c:v>7.14</c:v>
                </c:pt>
                <c:pt idx="232">
                  <c:v>7.25</c:v>
                </c:pt>
                <c:pt idx="233">
                  <c:v>7.3</c:v>
                </c:pt>
                <c:pt idx="234">
                  <c:v>7.32</c:v>
                </c:pt>
                <c:pt idx="235">
                  <c:v>7.36</c:v>
                </c:pt>
                <c:pt idx="236">
                  <c:v>7.37</c:v>
                </c:pt>
                <c:pt idx="237">
                  <c:v>7.5</c:v>
                </c:pt>
                <c:pt idx="238">
                  <c:v>7.63</c:v>
                </c:pt>
                <c:pt idx="239">
                  <c:v>7.69</c:v>
                </c:pt>
                <c:pt idx="240">
                  <c:v>7.73</c:v>
                </c:pt>
                <c:pt idx="241">
                  <c:v>7.75</c:v>
                </c:pt>
                <c:pt idx="242">
                  <c:v>7.75</c:v>
                </c:pt>
                <c:pt idx="243">
                  <c:v>7.78</c:v>
                </c:pt>
                <c:pt idx="244">
                  <c:v>7.86</c:v>
                </c:pt>
                <c:pt idx="245">
                  <c:v>7.87</c:v>
                </c:pt>
                <c:pt idx="246">
                  <c:v>7.89</c:v>
                </c:pt>
                <c:pt idx="247">
                  <c:v>7.93</c:v>
                </c:pt>
                <c:pt idx="248">
                  <c:v>7.98</c:v>
                </c:pt>
                <c:pt idx="249" formatCode="0.00">
                  <c:v>8</c:v>
                </c:pt>
                <c:pt idx="250">
                  <c:v>8.02</c:v>
                </c:pt>
                <c:pt idx="251">
                  <c:v>8.0399999999999991</c:v>
                </c:pt>
                <c:pt idx="252">
                  <c:v>8.11</c:v>
                </c:pt>
                <c:pt idx="253">
                  <c:v>8.2799999999999994</c:v>
                </c:pt>
                <c:pt idx="254">
                  <c:v>8.4700000000000006</c:v>
                </c:pt>
                <c:pt idx="255">
                  <c:v>8.48</c:v>
                </c:pt>
                <c:pt idx="256">
                  <c:v>8.51</c:v>
                </c:pt>
                <c:pt idx="257">
                  <c:v>8.5399999999999991</c:v>
                </c:pt>
                <c:pt idx="258">
                  <c:v>8.5500000000000007</c:v>
                </c:pt>
                <c:pt idx="259">
                  <c:v>8.56</c:v>
                </c:pt>
                <c:pt idx="260">
                  <c:v>8.57</c:v>
                </c:pt>
                <c:pt idx="261">
                  <c:v>8.89</c:v>
                </c:pt>
                <c:pt idx="262">
                  <c:v>9.15</c:v>
                </c:pt>
                <c:pt idx="263">
                  <c:v>9.1999999999999993</c:v>
                </c:pt>
                <c:pt idx="264">
                  <c:v>9.3800000000000008</c:v>
                </c:pt>
                <c:pt idx="265">
                  <c:v>9.4</c:v>
                </c:pt>
                <c:pt idx="266">
                  <c:v>9.5500000000000007</c:v>
                </c:pt>
                <c:pt idx="267">
                  <c:v>9.74</c:v>
                </c:pt>
                <c:pt idx="268">
                  <c:v>9.76</c:v>
                </c:pt>
                <c:pt idx="269">
                  <c:v>9.82</c:v>
                </c:pt>
                <c:pt idx="270">
                  <c:v>9.9499999999999993</c:v>
                </c:pt>
                <c:pt idx="271" formatCode="0.00">
                  <c:v>10</c:v>
                </c:pt>
                <c:pt idx="272">
                  <c:v>10.16</c:v>
                </c:pt>
                <c:pt idx="273">
                  <c:v>10.199999999999999</c:v>
                </c:pt>
                <c:pt idx="274">
                  <c:v>10.27</c:v>
                </c:pt>
                <c:pt idx="275">
                  <c:v>10.7</c:v>
                </c:pt>
                <c:pt idx="276">
                  <c:v>10.71</c:v>
                </c:pt>
                <c:pt idx="277">
                  <c:v>11.04</c:v>
                </c:pt>
                <c:pt idx="278">
                  <c:v>11.11</c:v>
                </c:pt>
                <c:pt idx="279">
                  <c:v>11.36</c:v>
                </c:pt>
                <c:pt idx="280">
                  <c:v>11.38</c:v>
                </c:pt>
                <c:pt idx="281">
                  <c:v>11.43</c:v>
                </c:pt>
                <c:pt idx="282">
                  <c:v>11.63</c:v>
                </c:pt>
                <c:pt idx="283">
                  <c:v>11.82</c:v>
                </c:pt>
                <c:pt idx="284" formatCode="0.00">
                  <c:v>12</c:v>
                </c:pt>
                <c:pt idx="285">
                  <c:v>12.12</c:v>
                </c:pt>
                <c:pt idx="286">
                  <c:v>12.35</c:v>
                </c:pt>
                <c:pt idx="287" formatCode="0.00">
                  <c:v>12.5</c:v>
                </c:pt>
                <c:pt idx="288">
                  <c:v>12.92</c:v>
                </c:pt>
                <c:pt idx="289">
                  <c:v>13.33</c:v>
                </c:pt>
                <c:pt idx="290">
                  <c:v>13.33</c:v>
                </c:pt>
                <c:pt idx="291">
                  <c:v>13.37</c:v>
                </c:pt>
                <c:pt idx="292">
                  <c:v>13.66</c:v>
                </c:pt>
                <c:pt idx="293">
                  <c:v>14.09</c:v>
                </c:pt>
                <c:pt idx="294">
                  <c:v>14.29</c:v>
                </c:pt>
                <c:pt idx="295">
                  <c:v>14.29</c:v>
                </c:pt>
                <c:pt idx="296">
                  <c:v>14.88</c:v>
                </c:pt>
                <c:pt idx="297">
                  <c:v>15</c:v>
                </c:pt>
                <c:pt idx="298">
                  <c:v>15.56</c:v>
                </c:pt>
                <c:pt idx="299">
                  <c:v>15.63</c:v>
                </c:pt>
                <c:pt idx="300">
                  <c:v>15.63</c:v>
                </c:pt>
                <c:pt idx="301">
                  <c:v>15.92</c:v>
                </c:pt>
                <c:pt idx="302">
                  <c:v>16.04</c:v>
                </c:pt>
                <c:pt idx="303">
                  <c:v>17.73</c:v>
                </c:pt>
                <c:pt idx="304">
                  <c:v>17.86</c:v>
                </c:pt>
                <c:pt idx="305">
                  <c:v>18.18</c:v>
                </c:pt>
                <c:pt idx="306">
                  <c:v>19.09</c:v>
                </c:pt>
                <c:pt idx="307">
                  <c:v>19.170000000000002</c:v>
                </c:pt>
                <c:pt idx="308">
                  <c:v>19.29</c:v>
                </c:pt>
                <c:pt idx="309">
                  <c:v>19.739999999999998</c:v>
                </c:pt>
                <c:pt idx="310">
                  <c:v>21.39</c:v>
                </c:pt>
                <c:pt idx="311">
                  <c:v>21.43</c:v>
                </c:pt>
                <c:pt idx="312">
                  <c:v>23.47</c:v>
                </c:pt>
                <c:pt idx="313" formatCode="0.00">
                  <c:v>25</c:v>
                </c:pt>
                <c:pt idx="314">
                  <c:v>26.74</c:v>
                </c:pt>
                <c:pt idx="315">
                  <c:v>27.32</c:v>
                </c:pt>
                <c:pt idx="316">
                  <c:v>27.78</c:v>
                </c:pt>
                <c:pt idx="317">
                  <c:v>32.090000000000003</c:v>
                </c:pt>
                <c:pt idx="318">
                  <c:v>37.270000000000003</c:v>
                </c:pt>
                <c:pt idx="319">
                  <c:v>37.43</c:v>
                </c:pt>
                <c:pt idx="320" formatCode="0.00">
                  <c:v>40</c:v>
                </c:pt>
                <c:pt idx="321">
                  <c:v>42.78</c:v>
                </c:pt>
                <c:pt idx="322">
                  <c:v>48.13</c:v>
                </c:pt>
                <c:pt idx="323">
                  <c:v>53.48</c:v>
                </c:pt>
                <c:pt idx="324">
                  <c:v>58.82</c:v>
                </c:pt>
                <c:pt idx="325">
                  <c:v>69.52</c:v>
                </c:pt>
              </c:numCache>
            </c:numRef>
          </c:xVal>
          <c:yVal>
            <c:numRef>
              <c:f>'разбивка по глубине дефекта (%)'!$M$6:$M$331</c:f>
              <c:numCache>
                <c:formatCode>General</c:formatCode>
                <c:ptCount val="326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4</c:v>
                </c:pt>
                <c:pt idx="5">
                  <c:v>1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4</c:v>
                </c:pt>
                <c:pt idx="12">
                  <c:v>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21</c:v>
                </c:pt>
                <c:pt idx="17">
                  <c:v>9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2</c:v>
                </c:pt>
                <c:pt idx="22">
                  <c:v>1</c:v>
                </c:pt>
                <c:pt idx="23">
                  <c:v>6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2</c:v>
                </c:pt>
                <c:pt idx="35">
                  <c:v>4</c:v>
                </c:pt>
                <c:pt idx="36">
                  <c:v>1</c:v>
                </c:pt>
                <c:pt idx="37">
                  <c:v>3</c:v>
                </c:pt>
                <c:pt idx="38">
                  <c:v>57</c:v>
                </c:pt>
                <c:pt idx="39">
                  <c:v>3</c:v>
                </c:pt>
                <c:pt idx="40">
                  <c:v>10</c:v>
                </c:pt>
                <c:pt idx="41">
                  <c:v>5</c:v>
                </c:pt>
                <c:pt idx="42">
                  <c:v>1</c:v>
                </c:pt>
                <c:pt idx="43">
                  <c:v>3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2</c:v>
                </c:pt>
                <c:pt idx="48">
                  <c:v>1</c:v>
                </c:pt>
                <c:pt idx="49">
                  <c:v>2</c:v>
                </c:pt>
                <c:pt idx="50">
                  <c:v>1</c:v>
                </c:pt>
                <c:pt idx="51">
                  <c:v>9</c:v>
                </c:pt>
                <c:pt idx="52">
                  <c:v>9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5</c:v>
                </c:pt>
                <c:pt idx="57">
                  <c:v>1</c:v>
                </c:pt>
                <c:pt idx="58">
                  <c:v>2</c:v>
                </c:pt>
                <c:pt idx="59">
                  <c:v>2</c:v>
                </c:pt>
                <c:pt idx="60">
                  <c:v>4</c:v>
                </c:pt>
                <c:pt idx="61">
                  <c:v>4</c:v>
                </c:pt>
                <c:pt idx="62">
                  <c:v>5</c:v>
                </c:pt>
                <c:pt idx="63">
                  <c:v>57</c:v>
                </c:pt>
                <c:pt idx="64">
                  <c:v>19</c:v>
                </c:pt>
                <c:pt idx="65">
                  <c:v>3</c:v>
                </c:pt>
                <c:pt idx="66">
                  <c:v>1</c:v>
                </c:pt>
                <c:pt idx="67">
                  <c:v>3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2</c:v>
                </c:pt>
                <c:pt idx="72">
                  <c:v>2</c:v>
                </c:pt>
                <c:pt idx="73">
                  <c:v>13</c:v>
                </c:pt>
                <c:pt idx="74">
                  <c:v>2</c:v>
                </c:pt>
                <c:pt idx="75">
                  <c:v>10</c:v>
                </c:pt>
                <c:pt idx="76">
                  <c:v>4</c:v>
                </c:pt>
                <c:pt idx="77">
                  <c:v>9</c:v>
                </c:pt>
                <c:pt idx="78">
                  <c:v>2</c:v>
                </c:pt>
                <c:pt idx="79">
                  <c:v>1</c:v>
                </c:pt>
                <c:pt idx="80">
                  <c:v>1</c:v>
                </c:pt>
                <c:pt idx="81">
                  <c:v>5</c:v>
                </c:pt>
                <c:pt idx="82">
                  <c:v>2</c:v>
                </c:pt>
                <c:pt idx="83">
                  <c:v>25</c:v>
                </c:pt>
                <c:pt idx="84">
                  <c:v>9</c:v>
                </c:pt>
                <c:pt idx="85">
                  <c:v>1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3</c:v>
                </c:pt>
                <c:pt idx="90">
                  <c:v>1</c:v>
                </c:pt>
                <c:pt idx="91">
                  <c:v>6</c:v>
                </c:pt>
                <c:pt idx="92">
                  <c:v>5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1</c:v>
                </c:pt>
                <c:pt idx="97">
                  <c:v>4</c:v>
                </c:pt>
                <c:pt idx="98">
                  <c:v>5</c:v>
                </c:pt>
                <c:pt idx="99">
                  <c:v>1</c:v>
                </c:pt>
                <c:pt idx="100">
                  <c:v>2</c:v>
                </c:pt>
                <c:pt idx="101">
                  <c:v>3</c:v>
                </c:pt>
                <c:pt idx="102">
                  <c:v>4</c:v>
                </c:pt>
                <c:pt idx="103">
                  <c:v>2</c:v>
                </c:pt>
                <c:pt idx="104">
                  <c:v>1</c:v>
                </c:pt>
                <c:pt idx="105">
                  <c:v>21</c:v>
                </c:pt>
                <c:pt idx="106">
                  <c:v>8</c:v>
                </c:pt>
                <c:pt idx="107">
                  <c:v>3</c:v>
                </c:pt>
                <c:pt idx="108">
                  <c:v>10</c:v>
                </c:pt>
                <c:pt idx="109">
                  <c:v>3</c:v>
                </c:pt>
                <c:pt idx="110">
                  <c:v>1</c:v>
                </c:pt>
                <c:pt idx="111">
                  <c:v>1</c:v>
                </c:pt>
                <c:pt idx="112">
                  <c:v>2</c:v>
                </c:pt>
                <c:pt idx="113">
                  <c:v>2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5</c:v>
                </c:pt>
                <c:pt idx="120">
                  <c:v>1</c:v>
                </c:pt>
                <c:pt idx="121">
                  <c:v>4</c:v>
                </c:pt>
                <c:pt idx="122">
                  <c:v>6</c:v>
                </c:pt>
                <c:pt idx="123">
                  <c:v>1</c:v>
                </c:pt>
                <c:pt idx="124">
                  <c:v>3</c:v>
                </c:pt>
                <c:pt idx="125">
                  <c:v>1</c:v>
                </c:pt>
                <c:pt idx="126">
                  <c:v>5</c:v>
                </c:pt>
                <c:pt idx="127">
                  <c:v>3</c:v>
                </c:pt>
                <c:pt idx="128">
                  <c:v>21</c:v>
                </c:pt>
                <c:pt idx="129">
                  <c:v>6</c:v>
                </c:pt>
                <c:pt idx="130">
                  <c:v>7</c:v>
                </c:pt>
                <c:pt idx="131">
                  <c:v>1</c:v>
                </c:pt>
                <c:pt idx="132">
                  <c:v>4</c:v>
                </c:pt>
                <c:pt idx="133">
                  <c:v>1</c:v>
                </c:pt>
                <c:pt idx="134">
                  <c:v>13</c:v>
                </c:pt>
                <c:pt idx="135">
                  <c:v>4</c:v>
                </c:pt>
                <c:pt idx="136">
                  <c:v>1</c:v>
                </c:pt>
                <c:pt idx="137">
                  <c:v>8</c:v>
                </c:pt>
                <c:pt idx="138">
                  <c:v>2</c:v>
                </c:pt>
                <c:pt idx="139">
                  <c:v>2</c:v>
                </c:pt>
                <c:pt idx="140">
                  <c:v>1</c:v>
                </c:pt>
                <c:pt idx="141">
                  <c:v>2</c:v>
                </c:pt>
                <c:pt idx="142">
                  <c:v>1</c:v>
                </c:pt>
                <c:pt idx="143">
                  <c:v>1</c:v>
                </c:pt>
                <c:pt idx="144">
                  <c:v>5</c:v>
                </c:pt>
                <c:pt idx="145">
                  <c:v>2</c:v>
                </c:pt>
                <c:pt idx="146">
                  <c:v>5</c:v>
                </c:pt>
                <c:pt idx="147">
                  <c:v>1</c:v>
                </c:pt>
                <c:pt idx="148">
                  <c:v>5</c:v>
                </c:pt>
                <c:pt idx="149">
                  <c:v>1</c:v>
                </c:pt>
                <c:pt idx="150">
                  <c:v>35</c:v>
                </c:pt>
                <c:pt idx="151">
                  <c:v>11</c:v>
                </c:pt>
                <c:pt idx="152">
                  <c:v>5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6</c:v>
                </c:pt>
                <c:pt idx="157">
                  <c:v>8</c:v>
                </c:pt>
                <c:pt idx="158">
                  <c:v>6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2</c:v>
                </c:pt>
                <c:pt idx="164">
                  <c:v>2</c:v>
                </c:pt>
                <c:pt idx="165">
                  <c:v>1</c:v>
                </c:pt>
                <c:pt idx="166">
                  <c:v>2</c:v>
                </c:pt>
                <c:pt idx="167">
                  <c:v>1</c:v>
                </c:pt>
                <c:pt idx="168">
                  <c:v>1</c:v>
                </c:pt>
                <c:pt idx="169">
                  <c:v>2</c:v>
                </c:pt>
                <c:pt idx="170">
                  <c:v>1</c:v>
                </c:pt>
                <c:pt idx="171">
                  <c:v>1</c:v>
                </c:pt>
                <c:pt idx="172">
                  <c:v>8</c:v>
                </c:pt>
                <c:pt idx="173">
                  <c:v>1</c:v>
                </c:pt>
                <c:pt idx="174">
                  <c:v>63</c:v>
                </c:pt>
                <c:pt idx="175">
                  <c:v>2</c:v>
                </c:pt>
                <c:pt idx="176">
                  <c:v>11</c:v>
                </c:pt>
                <c:pt idx="177">
                  <c:v>5</c:v>
                </c:pt>
                <c:pt idx="178">
                  <c:v>1</c:v>
                </c:pt>
                <c:pt idx="179">
                  <c:v>1</c:v>
                </c:pt>
                <c:pt idx="180">
                  <c:v>2</c:v>
                </c:pt>
                <c:pt idx="181">
                  <c:v>1</c:v>
                </c:pt>
                <c:pt idx="182">
                  <c:v>2</c:v>
                </c:pt>
                <c:pt idx="183">
                  <c:v>4</c:v>
                </c:pt>
                <c:pt idx="184">
                  <c:v>2</c:v>
                </c:pt>
                <c:pt idx="185">
                  <c:v>1</c:v>
                </c:pt>
                <c:pt idx="186">
                  <c:v>3</c:v>
                </c:pt>
                <c:pt idx="187">
                  <c:v>15</c:v>
                </c:pt>
                <c:pt idx="188">
                  <c:v>3</c:v>
                </c:pt>
                <c:pt idx="189">
                  <c:v>3</c:v>
                </c:pt>
                <c:pt idx="190">
                  <c:v>1</c:v>
                </c:pt>
                <c:pt idx="191">
                  <c:v>2</c:v>
                </c:pt>
                <c:pt idx="192">
                  <c:v>1</c:v>
                </c:pt>
                <c:pt idx="193">
                  <c:v>2</c:v>
                </c:pt>
                <c:pt idx="194">
                  <c:v>1</c:v>
                </c:pt>
                <c:pt idx="195">
                  <c:v>3</c:v>
                </c:pt>
                <c:pt idx="196">
                  <c:v>1</c:v>
                </c:pt>
                <c:pt idx="197">
                  <c:v>1</c:v>
                </c:pt>
                <c:pt idx="198">
                  <c:v>4</c:v>
                </c:pt>
                <c:pt idx="199">
                  <c:v>19</c:v>
                </c:pt>
                <c:pt idx="200">
                  <c:v>6</c:v>
                </c:pt>
                <c:pt idx="201">
                  <c:v>1</c:v>
                </c:pt>
                <c:pt idx="202">
                  <c:v>3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3</c:v>
                </c:pt>
                <c:pt idx="207">
                  <c:v>6</c:v>
                </c:pt>
                <c:pt idx="208">
                  <c:v>4</c:v>
                </c:pt>
                <c:pt idx="209">
                  <c:v>7</c:v>
                </c:pt>
                <c:pt idx="210">
                  <c:v>6</c:v>
                </c:pt>
                <c:pt idx="211">
                  <c:v>1</c:v>
                </c:pt>
                <c:pt idx="212">
                  <c:v>2</c:v>
                </c:pt>
                <c:pt idx="213">
                  <c:v>3</c:v>
                </c:pt>
                <c:pt idx="214">
                  <c:v>7</c:v>
                </c:pt>
                <c:pt idx="215">
                  <c:v>1</c:v>
                </c:pt>
                <c:pt idx="216">
                  <c:v>5</c:v>
                </c:pt>
                <c:pt idx="217">
                  <c:v>1</c:v>
                </c:pt>
                <c:pt idx="218">
                  <c:v>1</c:v>
                </c:pt>
                <c:pt idx="219">
                  <c:v>4</c:v>
                </c:pt>
                <c:pt idx="220">
                  <c:v>8</c:v>
                </c:pt>
                <c:pt idx="221">
                  <c:v>5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2</c:v>
                </c:pt>
                <c:pt idx="229">
                  <c:v>2</c:v>
                </c:pt>
                <c:pt idx="230">
                  <c:v>2</c:v>
                </c:pt>
                <c:pt idx="231">
                  <c:v>4</c:v>
                </c:pt>
                <c:pt idx="232">
                  <c:v>3</c:v>
                </c:pt>
                <c:pt idx="233">
                  <c:v>2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2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3</c:v>
                </c:pt>
                <c:pt idx="243">
                  <c:v>3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3</c:v>
                </c:pt>
                <c:pt idx="251">
                  <c:v>2</c:v>
                </c:pt>
                <c:pt idx="252">
                  <c:v>1</c:v>
                </c:pt>
                <c:pt idx="253">
                  <c:v>2</c:v>
                </c:pt>
                <c:pt idx="254">
                  <c:v>3</c:v>
                </c:pt>
                <c:pt idx="255">
                  <c:v>1</c:v>
                </c:pt>
                <c:pt idx="256">
                  <c:v>1</c:v>
                </c:pt>
                <c:pt idx="257">
                  <c:v>2</c:v>
                </c:pt>
                <c:pt idx="258">
                  <c:v>1</c:v>
                </c:pt>
                <c:pt idx="259">
                  <c:v>3</c:v>
                </c:pt>
                <c:pt idx="260">
                  <c:v>1</c:v>
                </c:pt>
                <c:pt idx="261">
                  <c:v>3</c:v>
                </c:pt>
                <c:pt idx="262">
                  <c:v>1</c:v>
                </c:pt>
                <c:pt idx="263">
                  <c:v>1</c:v>
                </c:pt>
                <c:pt idx="264">
                  <c:v>2</c:v>
                </c:pt>
                <c:pt idx="265">
                  <c:v>1</c:v>
                </c:pt>
                <c:pt idx="266">
                  <c:v>3</c:v>
                </c:pt>
                <c:pt idx="267">
                  <c:v>1</c:v>
                </c:pt>
                <c:pt idx="268">
                  <c:v>2</c:v>
                </c:pt>
                <c:pt idx="269">
                  <c:v>1</c:v>
                </c:pt>
                <c:pt idx="270">
                  <c:v>1</c:v>
                </c:pt>
                <c:pt idx="271">
                  <c:v>6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8</c:v>
                </c:pt>
                <c:pt idx="277">
                  <c:v>1</c:v>
                </c:pt>
                <c:pt idx="278">
                  <c:v>4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4</c:v>
                </c:pt>
                <c:pt idx="288">
                  <c:v>1</c:v>
                </c:pt>
                <c:pt idx="289">
                  <c:v>5</c:v>
                </c:pt>
                <c:pt idx="290">
                  <c:v>1</c:v>
                </c:pt>
                <c:pt idx="291">
                  <c:v>2</c:v>
                </c:pt>
                <c:pt idx="292">
                  <c:v>1</c:v>
                </c:pt>
                <c:pt idx="293">
                  <c:v>1</c:v>
                </c:pt>
                <c:pt idx="294">
                  <c:v>3</c:v>
                </c:pt>
                <c:pt idx="295">
                  <c:v>2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2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4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3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4</c:v>
                </c:pt>
                <c:pt idx="315">
                  <c:v>2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2</c:v>
                </c:pt>
                <c:pt idx="320">
                  <c:v>1</c:v>
                </c:pt>
                <c:pt idx="321">
                  <c:v>3</c:v>
                </c:pt>
                <c:pt idx="322">
                  <c:v>1</c:v>
                </c:pt>
                <c:pt idx="323">
                  <c:v>2</c:v>
                </c:pt>
                <c:pt idx="324">
                  <c:v>2</c:v>
                </c:pt>
                <c:pt idx="325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7113992"/>
        <c:axId val="407116344"/>
      </c:scatterChart>
      <c:valAx>
        <c:axId val="407113992"/>
        <c:scaling>
          <c:orientation val="minMax"/>
          <c:max val="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487E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dirty="0" smtClean="0">
                    <a:solidFill>
                      <a:srgbClr val="00487E"/>
                    </a:solidFill>
                  </a:rPr>
                  <a:t>глубина </a:t>
                </a:r>
                <a:r>
                  <a:rPr lang="ru-RU" sz="1600" dirty="0">
                    <a:solidFill>
                      <a:srgbClr val="00487E"/>
                    </a:solidFill>
                  </a:rPr>
                  <a:t>дефекта в % относительно толщины стенки</a:t>
                </a:r>
              </a:p>
            </c:rich>
          </c:tx>
          <c:layout>
            <c:manualLayout>
              <c:xMode val="edge"/>
              <c:yMode val="edge"/>
              <c:x val="0.5230257974922734"/>
              <c:y val="0.9402280338344657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07116344"/>
        <c:crosses val="autoZero"/>
        <c:crossBetween val="midCat"/>
        <c:majorUnit val="1"/>
      </c:valAx>
      <c:valAx>
        <c:axId val="40711634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t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/>
                  <a:t>кол-во дефектов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7113992"/>
        <c:crossesAt val="0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831261070094527E-2"/>
          <c:y val="0.18028902036777186"/>
          <c:w val="0.89314476716051516"/>
          <c:h val="0.678075165657826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chemeClr val="accent5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3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"/>
                  <c:y val="-2.8612183648350061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rgbClr val="00487E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232086373818659E-3"/>
                  <c:y val="-2.5976046356089754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rgbClr val="00487E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2.3121167669887088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rgbClr val="00487E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952070093802377E-4"/>
                  <c:y val="-2.5757304962147398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rgbClr val="00487E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8159631493724753E-5"/>
                  <c:y val="-0.13237879511636388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rgbClr val="00487E"/>
                        </a:solidFill>
                      </a:defRPr>
                    </a:pPr>
                    <a:r>
                      <a:rPr lang="en-US" sz="1400">
                        <a:solidFill>
                          <a:srgbClr val="00487E"/>
                        </a:solidFill>
                      </a:rPr>
                      <a:t>221</a:t>
                    </a:r>
                  </a:p>
                </c:rich>
              </c:tx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2.7753854108707503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rgbClr val="00487E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952070093802377E-4"/>
                  <c:y val="-3.2508613082893441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rgbClr val="00487E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-2.2840827980014276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rgbClr val="00487E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5.9692703451522307E-17"/>
                  <c:y val="-2.569593147751606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rgbClr val="00487E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5.9692703451522307E-17"/>
                  <c:y val="-2.2840827980014276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rgbClr val="00487E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"/>
                  <c:y val="-3.1406138472519628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rgbClr val="00487E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"/>
                  <c:y val="-3.4261241970021415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rgbClr val="00487E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"/>
                  <c:y val="-3.9971448965025087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rgbClr val="00487E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"/>
                  <c:y val="-2.8551259786316861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rgbClr val="00487E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0"/>
                  <c:y val="-2.2840827980014172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rgbClr val="00487E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0"/>
                  <c:y val="-2.2840827980014276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rgbClr val="00487E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0"/>
                  <c:y val="-1.9985724482512492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rgbClr val="00487E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0"/>
                  <c:y val="-1.9985724482512492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rgbClr val="00487E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0"/>
                  <c:y val="-1.9985724482512596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rgbClr val="00487E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0"/>
                  <c:y val="-3.4261241970021415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rgbClr val="00487E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0"/>
                  <c:y val="-3.1406138472519628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rgbClr val="00487E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8.2020997375328087E-8"/>
                  <c:y val="-4.9344171235461483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rgbClr val="00487E"/>
                        </a:solidFill>
                      </a:defRPr>
                    </a:pPr>
                    <a:r>
                      <a:rPr lang="en-US" sz="1400">
                        <a:solidFill>
                          <a:srgbClr val="00487E"/>
                        </a:solidFill>
                      </a:rPr>
                      <a:t>62</a:t>
                    </a:r>
                  </a:p>
                </c:rich>
              </c:tx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0"/>
                  <c:y val="-1.9985724482512492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rgbClr val="00487E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00487E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'срок эксплуатации труб'!$N$7:$N$30</c:f>
              <c:numCache>
                <c:formatCode>General</c:formatCode>
                <c:ptCount val="24"/>
                <c:pt idx="0">
                  <c:v>11</c:v>
                </c:pt>
                <c:pt idx="1">
                  <c:v>13</c:v>
                </c:pt>
                <c:pt idx="2">
                  <c:v>14</c:v>
                </c:pt>
                <c:pt idx="3">
                  <c:v>20</c:v>
                </c:pt>
                <c:pt idx="4">
                  <c:v>21</c:v>
                </c:pt>
                <c:pt idx="5">
                  <c:v>23</c:v>
                </c:pt>
                <c:pt idx="6">
                  <c:v>24</c:v>
                </c:pt>
                <c:pt idx="7">
                  <c:v>26</c:v>
                </c:pt>
                <c:pt idx="8">
                  <c:v>27</c:v>
                </c:pt>
                <c:pt idx="9">
                  <c:v>28</c:v>
                </c:pt>
                <c:pt idx="10">
                  <c:v>29</c:v>
                </c:pt>
                <c:pt idx="11">
                  <c:v>30</c:v>
                </c:pt>
                <c:pt idx="12">
                  <c:v>31</c:v>
                </c:pt>
                <c:pt idx="13">
                  <c:v>32</c:v>
                </c:pt>
                <c:pt idx="14">
                  <c:v>33</c:v>
                </c:pt>
                <c:pt idx="15">
                  <c:v>34</c:v>
                </c:pt>
                <c:pt idx="16">
                  <c:v>35</c:v>
                </c:pt>
                <c:pt idx="17">
                  <c:v>37</c:v>
                </c:pt>
                <c:pt idx="18">
                  <c:v>39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</c:numCache>
            </c:numRef>
          </c:cat>
          <c:val>
            <c:numRef>
              <c:f>'срок эксплуатации труб'!$O$7:$O$30</c:f>
              <c:numCache>
                <c:formatCode>General</c:formatCode>
                <c:ptCount val="24"/>
                <c:pt idx="0">
                  <c:v>1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221</c:v>
                </c:pt>
                <c:pt idx="5">
                  <c:v>20</c:v>
                </c:pt>
                <c:pt idx="6">
                  <c:v>6</c:v>
                </c:pt>
                <c:pt idx="7">
                  <c:v>603</c:v>
                </c:pt>
                <c:pt idx="8">
                  <c:v>9</c:v>
                </c:pt>
                <c:pt idx="9">
                  <c:v>8</c:v>
                </c:pt>
                <c:pt idx="10">
                  <c:v>6</c:v>
                </c:pt>
                <c:pt idx="11">
                  <c:v>16</c:v>
                </c:pt>
                <c:pt idx="12">
                  <c:v>21</c:v>
                </c:pt>
                <c:pt idx="13">
                  <c:v>51</c:v>
                </c:pt>
                <c:pt idx="14">
                  <c:v>18</c:v>
                </c:pt>
                <c:pt idx="15">
                  <c:v>19</c:v>
                </c:pt>
                <c:pt idx="16">
                  <c:v>12</c:v>
                </c:pt>
                <c:pt idx="17">
                  <c:v>1</c:v>
                </c:pt>
                <c:pt idx="18">
                  <c:v>6</c:v>
                </c:pt>
                <c:pt idx="19">
                  <c:v>7</c:v>
                </c:pt>
                <c:pt idx="20">
                  <c:v>17</c:v>
                </c:pt>
                <c:pt idx="21">
                  <c:v>32</c:v>
                </c:pt>
                <c:pt idx="22">
                  <c:v>62</c:v>
                </c:pt>
                <c:pt idx="2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2"/>
        <c:overlap val="100"/>
        <c:axId val="211300528"/>
        <c:axId val="211296608"/>
      </c:barChart>
      <c:barChart>
        <c:barDir val="col"/>
        <c:grouping val="stacked"/>
        <c:varyColors val="0"/>
        <c:ser>
          <c:idx val="0"/>
          <c:order val="1"/>
          <c:spPr>
            <a:solidFill>
              <a:srgbClr val="FFFF00"/>
            </a:solidFill>
          </c:spPr>
          <c:invertIfNegative val="0"/>
          <c:dPt>
            <c:idx val="4"/>
            <c:invertIfNegative val="0"/>
            <c:bubble3D val="0"/>
          </c:dPt>
          <c:dPt>
            <c:idx val="7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2"/>
            <c:invertIfNegative val="0"/>
            <c:bubble3D val="0"/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1047572178477684E-2"/>
                  <c:y val="-0.14571330441530028"/>
                </c:manualLayout>
              </c:layout>
              <c:tx>
                <c:rich>
                  <a:bodyPr/>
                  <a:lstStyle/>
                  <a:p>
                    <a:pPr>
                      <a:defRPr sz="1300"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30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КРТТ</a:t>
                    </a:r>
                  </a:p>
                  <a:p>
                    <a:pPr>
                      <a:defRPr sz="1300"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30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КС Серпуховская; 213</a:t>
                    </a:r>
                  </a:p>
                </c:rich>
              </c:tx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6.1999671916010499E-4"/>
                  <c:y val="-0.33707495367602475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КРТТ</a:t>
                    </a:r>
                  </a:p>
                  <a:p>
                    <a:pPr>
                      <a:defRPr sz="1200"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КС </a:t>
                    </a:r>
                    <a:r>
                      <a:rPr lang="ru-RU" sz="1200" dirty="0" err="1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Давыдовская</a:t>
                    </a:r>
                    <a:r>
                      <a:rPr lang="ru-RU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;</a:t>
                    </a:r>
                  </a:p>
                  <a:p>
                    <a:pPr>
                      <a:defRPr sz="1200"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endParaRPr lang="ru-RU" sz="200" dirty="0" smtClean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  <a:p>
                    <a:pPr>
                      <a:defRPr sz="1200"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40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603</a:t>
                    </a:r>
                    <a:endParaRPr lang="ru-RU" sz="1400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c:rich>
              </c:tx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28649934383202"/>
                      <c:h val="0.1411739364566505"/>
                    </c:manualLayout>
                  </c15:layout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9.027058727034136E-2"/>
                  <c:y val="-0.14297380840319038"/>
                </c:manualLayout>
              </c:layout>
              <c:tx>
                <c:rich>
                  <a:bodyPr/>
                  <a:lstStyle/>
                  <a:p>
                    <a:pPr>
                      <a:defRPr sz="1300"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30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КРТТ</a:t>
                    </a:r>
                  </a:p>
                  <a:p>
                    <a:pPr>
                      <a:defRPr sz="1300"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30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КС </a:t>
                    </a:r>
                    <a:r>
                      <a: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Воскресенская; 58</a:t>
                    </a:r>
                  </a:p>
                </c:rich>
              </c:tx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'срок эксплуатации труб'!$P$7:$P$30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</c:v>
                </c:pt>
                <c:pt idx="5">
                  <c:v>0</c:v>
                </c:pt>
                <c:pt idx="6">
                  <c:v>0</c:v>
                </c:pt>
                <c:pt idx="7">
                  <c:v>603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4</c:v>
                </c:pt>
                <c:pt idx="2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2"/>
        <c:overlap val="100"/>
        <c:axId val="211297000"/>
        <c:axId val="211301312"/>
      </c:barChart>
      <c:catAx>
        <c:axId val="211300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ru-RU" sz="1800"/>
                  <a:t>Срок эксплуатации,</a:t>
                </a:r>
                <a:r>
                  <a:rPr lang="ru-RU" sz="1800" baseline="0"/>
                  <a:t> лет</a:t>
                </a:r>
                <a:endParaRPr lang="ru-RU" sz="1800"/>
              </a:p>
            </c:rich>
          </c:tx>
          <c:layout>
            <c:manualLayout>
              <c:xMode val="edge"/>
              <c:yMode val="edge"/>
              <c:x val="0.40377345800524933"/>
              <c:y val="0.9121141117457248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11296608"/>
        <c:crosses val="autoZero"/>
        <c:auto val="1"/>
        <c:lblAlgn val="ctr"/>
        <c:lblOffset val="100"/>
        <c:noMultiLvlLbl val="0"/>
      </c:catAx>
      <c:valAx>
        <c:axId val="2112966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ru-RU" sz="1800"/>
                  <a:t>Количество</a:t>
                </a:r>
                <a:r>
                  <a:rPr lang="ru-RU" sz="1800" baseline="0"/>
                  <a:t> дефектов, шт.</a:t>
                </a:r>
                <a:endParaRPr lang="ru-RU" sz="1800"/>
              </a:p>
            </c:rich>
          </c:tx>
          <c:layout>
            <c:manualLayout>
              <c:xMode val="edge"/>
              <c:yMode val="edge"/>
              <c:x val="2.2616305774278214E-2"/>
              <c:y val="0.2879761193017270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1300528"/>
        <c:crosses val="autoZero"/>
        <c:crossBetween val="between"/>
      </c:valAx>
      <c:catAx>
        <c:axId val="211297000"/>
        <c:scaling>
          <c:orientation val="minMax"/>
        </c:scaling>
        <c:delete val="1"/>
        <c:axPos val="b"/>
        <c:majorTickMark val="out"/>
        <c:minorTickMark val="none"/>
        <c:tickLblPos val="nextTo"/>
        <c:crossAx val="211301312"/>
        <c:crosses val="autoZero"/>
        <c:auto val="1"/>
        <c:lblAlgn val="ctr"/>
        <c:lblOffset val="100"/>
        <c:noMultiLvlLbl val="0"/>
      </c:catAx>
      <c:valAx>
        <c:axId val="21130131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11297000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Дефекты, расположенные на технологических элементах </a:t>
            </a:r>
            <a:r>
              <a:rPr lang="ru-RU" dirty="0">
                <a:solidFill>
                  <a:srgbClr val="FF0000"/>
                </a:solidFill>
              </a:rPr>
              <a:t>(без учета проведенных </a:t>
            </a:r>
            <a:r>
              <a:rPr lang="ru-RU" dirty="0" smtClean="0">
                <a:solidFill>
                  <a:srgbClr val="FF0000"/>
                </a:solidFill>
              </a:rPr>
              <a:t>КРТТ)</a:t>
            </a:r>
            <a:endParaRPr lang="ru-RU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3136015301458104"/>
          <c:y val="3.02248997910653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186237956210525"/>
          <c:y val="0.30150392755056971"/>
          <c:w val="0.62950965195335651"/>
          <c:h val="0.68381804623415365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C6D505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5819112498578136"/>
                  <c:y val="-1.9357776002531545E-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fld id="{A0DBFDD2-DC96-413D-AF09-2A03C4520AFF}" type="CATEGORYNAME">
                      <a:rPr lang="ru-RU" sz="1800"/>
                      <a:pPr>
                        <a:defRPr sz="1800"/>
                      </a:pPr>
                      <a:t>[ИМЯ КАТЕГОРИИ]</a:t>
                    </a:fld>
                    <a:r>
                      <a:rPr lang="ru-RU" sz="1800" baseline="0" dirty="0"/>
                      <a:t>; </a:t>
                    </a:r>
                    <a:fld id="{9670F3D7-3928-4C27-8A1F-912230753213}" type="VALUE">
                      <a:rPr lang="ru-RU" sz="1800" baseline="0"/>
                      <a:pPr>
                        <a:defRPr sz="1800"/>
                      </a:pPr>
                      <a:t>[ЗНАЧЕНИЕ]</a:t>
                    </a:fld>
                    <a:r>
                      <a:rPr lang="ru-RU" sz="1800" baseline="0" dirty="0"/>
                      <a:t>; </a:t>
                    </a:r>
                    <a:fld id="{D4C4D4E1-5EF1-4377-A73D-7BE6F4A0E894}" type="PERCENTAGE">
                      <a:rPr lang="ru-RU" sz="1800" baseline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>
                        <a:defRPr sz="1800"/>
                      </a:pPr>
                      <a:t>[ПРОЦЕНТ]</a:t>
                    </a:fld>
                    <a:endParaRPr lang="ru-RU" sz="1800" baseline="0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3.7410704096770511E-2"/>
                  <c:y val="-3.1733589862352625E-3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fld id="{1EF8391E-A290-4E21-8FEA-1853C35BCB1D}" type="CATEGORYNAME">
                      <a:rPr lang="ru-RU" sz="1800"/>
                      <a:pPr>
                        <a:defRPr sz="1800"/>
                      </a:pPr>
                      <a:t>[ИМЯ КАТЕГОРИИ]</a:t>
                    </a:fld>
                    <a:r>
                      <a:rPr lang="ru-RU" sz="1800" baseline="0" dirty="0"/>
                      <a:t>; </a:t>
                    </a:r>
                    <a:fld id="{B1DD72A2-F479-49E3-89BD-05554FDCEF23}" type="VALUE">
                      <a:rPr lang="ru-RU" sz="1800" baseline="0"/>
                      <a:pPr>
                        <a:defRPr sz="1800"/>
                      </a:pPr>
                      <a:t>[ЗНАЧЕНИЕ]</a:t>
                    </a:fld>
                    <a:r>
                      <a:rPr lang="ru-RU" sz="1800" baseline="0" dirty="0"/>
                      <a:t>; </a:t>
                    </a:r>
                    <a:fld id="{9478B136-7A82-4DC4-8C2E-F630D73B50DE}" type="PERCENTAGE">
                      <a:rPr lang="ru-RU" sz="1800" baseline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>
                        <a:defRPr sz="1800"/>
                      </a:pPr>
                      <a:t>[ПРОЦЕНТ]</a:t>
                    </a:fld>
                    <a:endParaRPr lang="ru-RU" sz="1800" baseline="0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4.2347072475884449E-2"/>
                  <c:y val="5.3392990305741982E-3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fld id="{D9465944-951E-48F6-AE27-890DD4A5EAE4}" type="CATEGORYNAME">
                      <a:rPr lang="ru-RU" sz="1800"/>
                      <a:pPr>
                        <a:defRPr sz="1800"/>
                      </a:pPr>
                      <a:t>[ИМЯ КАТЕГОРИИ]</a:t>
                    </a:fld>
                    <a:r>
                      <a:rPr lang="ru-RU" sz="1800" baseline="0" dirty="0"/>
                      <a:t>; </a:t>
                    </a:r>
                    <a:fld id="{89C2EAF6-3354-4119-8481-4825DBA2F7B2}" type="VALUE">
                      <a:rPr lang="ru-RU" sz="1800" baseline="0"/>
                      <a:pPr>
                        <a:defRPr sz="1800"/>
                      </a:pPr>
                      <a:t>[ЗНАЧЕНИЕ]</a:t>
                    </a:fld>
                    <a:r>
                      <a:rPr lang="ru-RU" sz="1800" baseline="0" dirty="0"/>
                      <a:t>; </a:t>
                    </a:r>
                    <a:fld id="{68F36D2B-4F59-4C81-9C0C-D49ED897A46D}" type="PERCENTAGE">
                      <a:rPr lang="ru-RU" sz="1800" baseline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>
                        <a:defRPr sz="1800"/>
                      </a:pPr>
                      <a:t>[ПРОЦЕНТ]</a:t>
                    </a:fld>
                    <a:endParaRPr lang="ru-RU" sz="1800" baseline="0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'разбивка по деф. элементам'!$L$5:$L$7</c:f>
              <c:strCache>
                <c:ptCount val="3"/>
                <c:pt idx="0">
                  <c:v>отвод</c:v>
                </c:pt>
                <c:pt idx="1">
                  <c:v>тройник</c:v>
                </c:pt>
                <c:pt idx="2">
                  <c:v>труба</c:v>
                </c:pt>
              </c:strCache>
            </c:strRef>
          </c:cat>
          <c:val>
            <c:numRef>
              <c:f>'разбивка по деф. элементам'!$M$5:$M$7</c:f>
              <c:numCache>
                <c:formatCode>General</c:formatCode>
                <c:ptCount val="3"/>
                <c:pt idx="0">
                  <c:v>47</c:v>
                </c:pt>
                <c:pt idx="1">
                  <c:v>31</c:v>
                </c:pt>
                <c:pt idx="2">
                  <c:v>275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Количество дефектов, расположенных на технологических элементах </a:t>
            </a:r>
          </a:p>
        </c:rich>
      </c:tx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428494390097316E-2"/>
          <c:y val="0.22757995748269025"/>
          <c:w val="0.68528741242055491"/>
          <c:h val="0.66863934170501516"/>
        </c:manualLayout>
      </c:layout>
      <c:pie3DChart>
        <c:varyColors val="1"/>
        <c:ser>
          <c:idx val="0"/>
          <c:order val="0"/>
          <c:tx>
            <c:strRef>
              <c:f>'разбивка по деф. элементам'!$I$4</c:f>
              <c:strCache>
                <c:ptCount val="1"/>
                <c:pt idx="0">
                  <c:v>Кол-во дефектов</c:v>
                </c:pt>
              </c:strCache>
            </c:strRef>
          </c:tx>
          <c:dPt>
            <c:idx val="0"/>
            <c:bubble3D val="0"/>
            <c:explosion val="20"/>
            <c:spPr>
              <a:solidFill>
                <a:srgbClr val="FFFF00"/>
              </a:solidFill>
            </c:spPr>
          </c:dPt>
          <c:dPt>
            <c:idx val="1"/>
            <c:bubble3D val="0"/>
            <c:explosion val="46"/>
            <c:spPr>
              <a:solidFill>
                <a:srgbClr val="00B050"/>
              </a:solidFill>
            </c:spPr>
          </c:dPt>
          <c:dPt>
            <c:idx val="2"/>
            <c:bubble3D val="0"/>
            <c:explosion val="12"/>
            <c:spPr>
              <a:solidFill>
                <a:srgbClr val="C6D505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1789505511811024"/>
                  <c:y val="-2.3357424018961251E-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fld id="{C4D5D82C-86F9-4ECC-A81F-C94866125F39}" type="CATEGORYNAME">
                      <a:rPr lang="ru-RU" sz="1800"/>
                      <a:pPr>
                        <a:defRPr sz="1800"/>
                      </a:pPr>
                      <a:t>[ИМЯ КАТЕГОРИИ]</a:t>
                    </a:fld>
                    <a:r>
                      <a:rPr lang="ru-RU" sz="1800" baseline="0" dirty="0"/>
                      <a:t>; </a:t>
                    </a:r>
                    <a:fld id="{127123EA-5B06-408E-B5D0-F047165BD305}" type="VALUE">
                      <a:rPr lang="ru-RU" sz="1800" baseline="0"/>
                      <a:pPr>
                        <a:defRPr sz="1800"/>
                      </a:pPr>
                      <a:t>[ЗНАЧЕНИЕ]</a:t>
                    </a:fld>
                    <a:r>
                      <a:rPr lang="ru-RU" sz="1800" baseline="0" dirty="0"/>
                      <a:t>; </a:t>
                    </a:r>
                    <a:fld id="{FA1C77A1-BA16-4079-A187-26CEC9131EF0}" type="PERCENTAGE">
                      <a:rPr lang="ru-RU" sz="1800" baseline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>
                        <a:defRPr sz="1800"/>
                      </a:pPr>
                      <a:t>[ПРОЦЕНТ]</a:t>
                    </a:fld>
                    <a:endParaRPr lang="ru-RU" sz="1800" baseline="0" dirty="0"/>
                  </a:p>
                </c:rich>
              </c:tx>
              <c:numFmt formatCode="0.0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3865171653543307"/>
                  <c:y val="1.7179387550198395E-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fld id="{286A21BE-76C3-4D71-91AF-4D91EF8A5F10}" type="CATEGORYNAME">
                      <a:rPr lang="ru-RU" sz="1800"/>
                      <a:pPr>
                        <a:defRPr sz="1800"/>
                      </a:pPr>
                      <a:t>[ИМЯ КАТЕГОРИИ]</a:t>
                    </a:fld>
                    <a:r>
                      <a:rPr lang="ru-RU" sz="1800" baseline="0" dirty="0"/>
                      <a:t>; </a:t>
                    </a:r>
                    <a:fld id="{9F6A6095-0B58-48C4-9E8D-9EC35DD2506E}" type="VALUE">
                      <a:rPr lang="ru-RU" sz="1800" baseline="0"/>
                      <a:pPr>
                        <a:defRPr sz="1800"/>
                      </a:pPr>
                      <a:t>[ЗНАЧЕНИЕ]</a:t>
                    </a:fld>
                    <a:r>
                      <a:rPr lang="ru-RU" sz="1800" baseline="0" dirty="0"/>
                      <a:t>; </a:t>
                    </a:r>
                    <a:fld id="{10CB9AEB-5E54-446F-BC0D-1B9325448E45}" type="PERCENTAGE">
                      <a:rPr lang="ru-RU" sz="1800" baseline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>
                        <a:defRPr sz="1800"/>
                      </a:pPr>
                      <a:t>[ПРОЦЕНТ]</a:t>
                    </a:fld>
                    <a:endParaRPr lang="ru-RU" sz="1800" baseline="0" dirty="0"/>
                  </a:p>
                </c:rich>
              </c:tx>
              <c:numFmt formatCode="0.0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6160257089814992"/>
                  <c:y val="0.13648737756962118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fld id="{93159730-FBEE-443F-BF93-80A0AFEAD9A9}" type="CATEGORYNAME">
                      <a:rPr lang="ru-RU" sz="1800"/>
                      <a:pPr>
                        <a:defRPr sz="1800"/>
                      </a:pPr>
                      <a:t>[ИМЯ КАТЕГОРИИ]</a:t>
                    </a:fld>
                    <a:r>
                      <a:rPr lang="ru-RU" sz="1800" baseline="0" dirty="0"/>
                      <a:t>; </a:t>
                    </a:r>
                    <a:fld id="{5162A62F-7C13-4F41-AC3A-F03FDF49F705}" type="VALUE">
                      <a:rPr lang="ru-RU" sz="1800" baseline="0">
                        <a:solidFill>
                          <a:schemeClr val="tx1"/>
                        </a:solidFill>
                      </a:rPr>
                      <a:pPr>
                        <a:defRPr sz="1800"/>
                      </a:pPr>
                      <a:t>[ЗНАЧЕНИЕ]</a:t>
                    </a:fld>
                    <a:r>
                      <a:rPr lang="ru-RU" sz="1800" baseline="0" dirty="0">
                        <a:solidFill>
                          <a:schemeClr val="tx1"/>
                        </a:solidFill>
                      </a:rPr>
                      <a:t>;</a:t>
                    </a:r>
                    <a:r>
                      <a:rPr lang="ru-RU" sz="1800" baseline="0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 </a:t>
                    </a:r>
                    <a:fld id="{FCDA0BE2-AC6B-4077-A2E6-88AA246D3D8E}" type="PERCENTAGE">
                      <a:rPr lang="ru-RU" sz="1800" baseline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>
                        <a:defRPr sz="1800"/>
                      </a:pPr>
                      <a:t>[ПРОЦЕНТ]</a:t>
                    </a:fld>
                    <a:endParaRPr lang="ru-RU" sz="1800" baseline="0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numFmt formatCode="0.0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481292277489701"/>
                      <c:h val="0.1090594392035056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5.2487287579084871E-2"/>
                  <c:y val="1.4627379722331088E-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fld id="{401EFADF-E931-4DAE-A520-49B97DBCEBAD}" type="CATEGORYNAME">
                      <a:rPr lang="ru-RU" sz="1800"/>
                      <a:pPr>
                        <a:defRPr sz="1800"/>
                      </a:pPr>
                      <a:t>[ИМЯ КАТЕГОРИИ]</a:t>
                    </a:fld>
                    <a:r>
                      <a:rPr lang="ru-RU" sz="1800" baseline="0" dirty="0"/>
                      <a:t>; </a:t>
                    </a:r>
                    <a:fld id="{6E465457-B5D6-4700-A176-6049740DCA13}" type="VALUE">
                      <a:rPr lang="ru-RU" sz="1800" baseline="0"/>
                      <a:pPr>
                        <a:defRPr sz="1800"/>
                      </a:pPr>
                      <a:t>[ЗНАЧЕНИЕ]</a:t>
                    </a:fld>
                    <a:r>
                      <a:rPr lang="ru-RU" sz="1800" baseline="0" dirty="0"/>
                      <a:t>; </a:t>
                    </a:r>
                    <a:fld id="{85DD43E4-2EF8-4BCD-A740-9E1059D1584F}" type="PERCENTAGE">
                      <a:rPr lang="ru-RU" sz="1800" baseline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>
                        <a:defRPr sz="1800"/>
                      </a:pPr>
                      <a:t>[ПРОЦЕНТ]</a:t>
                    </a:fld>
                    <a:endParaRPr lang="ru-RU" sz="1800" baseline="0" dirty="0"/>
                  </a:p>
                </c:rich>
              </c:tx>
              <c:numFmt formatCode="0.0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2426769484392963"/>
                  <c:y val="-9.4082735831648154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8431704301425132E-2"/>
                  <c:y val="-3.9929013185303834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'разбивка по деф. элементам'!$H$5:$H$8</c:f>
              <c:strCache>
                <c:ptCount val="4"/>
                <c:pt idx="0">
                  <c:v>отвод</c:v>
                </c:pt>
                <c:pt idx="1">
                  <c:v>переход</c:v>
                </c:pt>
                <c:pt idx="2">
                  <c:v>тройник</c:v>
                </c:pt>
                <c:pt idx="3">
                  <c:v>труба</c:v>
                </c:pt>
              </c:strCache>
            </c:strRef>
          </c:cat>
          <c:val>
            <c:numRef>
              <c:f>'разбивка по деф. элементам'!$I$5:$I$8</c:f>
              <c:numCache>
                <c:formatCode>General</c:formatCode>
                <c:ptCount val="4"/>
                <c:pt idx="0">
                  <c:v>153</c:v>
                </c:pt>
                <c:pt idx="1">
                  <c:v>2</c:v>
                </c:pt>
                <c:pt idx="2">
                  <c:v>142</c:v>
                </c:pt>
                <c:pt idx="3">
                  <c:v>1149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8830160629921262"/>
          <c:y val="0.83991517334590815"/>
          <c:w val="0.61169839370078738"/>
          <c:h val="0.13234482161089581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25575237025728E-2"/>
          <c:y val="2.3314355668065837E-2"/>
          <c:w val="0.89795236071330287"/>
          <c:h val="0.79881066992036676"/>
        </c:manualLayout>
      </c:layout>
      <c:barChart>
        <c:barDir val="col"/>
        <c:grouping val="clustered"/>
        <c:varyColors val="0"/>
        <c:ser>
          <c:idx val="1"/>
          <c:order val="0"/>
          <c:invertIfNegative val="0"/>
          <c:dLbls>
            <c:dLbl>
              <c:idx val="0"/>
              <c:layout>
                <c:manualLayout>
                  <c:x val="-6.8756356313840819E-3"/>
                  <c:y val="-3.6928415219696638E-3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355014961650878E-3"/>
                  <c:y val="3.2994368166290771E-3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3.4007306875585277E-3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109877272507723E-3"/>
                  <c:y val="-4.8614981748607081E-3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2293753435568266E-3"/>
                  <c:y val="1.1544690070877425E-3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1.328664318970179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9386532895348807E-4"/>
                  <c:y val="-2.5872185525763754E-3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'разбивка по диаметрам (труба)'!$AP$3:$AP$9</c:f>
              <c:numCache>
                <c:formatCode>General</c:formatCode>
                <c:ptCount val="7"/>
                <c:pt idx="0">
                  <c:v>325</c:v>
                </c:pt>
                <c:pt idx="1">
                  <c:v>420</c:v>
                </c:pt>
                <c:pt idx="2">
                  <c:v>508</c:v>
                </c:pt>
                <c:pt idx="3">
                  <c:v>720</c:v>
                </c:pt>
                <c:pt idx="4">
                  <c:v>1020</c:v>
                </c:pt>
                <c:pt idx="5">
                  <c:v>1220</c:v>
                </c:pt>
                <c:pt idx="6">
                  <c:v>1420</c:v>
                </c:pt>
              </c:numCache>
            </c:numRef>
          </c:cat>
          <c:val>
            <c:numRef>
              <c:f>'разбивка по диаметрам (труба)'!$AP$10:$AP$16</c:f>
              <c:numCache>
                <c:formatCode>General</c:formatCode>
                <c:ptCount val="7"/>
                <c:pt idx="0">
                  <c:v>91</c:v>
                </c:pt>
                <c:pt idx="1">
                  <c:v>2</c:v>
                </c:pt>
                <c:pt idx="2">
                  <c:v>5</c:v>
                </c:pt>
                <c:pt idx="3">
                  <c:v>99</c:v>
                </c:pt>
                <c:pt idx="4">
                  <c:v>200</c:v>
                </c:pt>
                <c:pt idx="5">
                  <c:v>158</c:v>
                </c:pt>
                <c:pt idx="6">
                  <c:v>594</c:v>
                </c:pt>
              </c:numCache>
            </c:numRef>
          </c:val>
        </c:ser>
        <c:ser>
          <c:idx val="0"/>
          <c:order val="1"/>
          <c:invertIfNegative val="0"/>
          <c:dLbls>
            <c:dLbl>
              <c:idx val="0"/>
              <c:layout>
                <c:manualLayout>
                  <c:x val="9.4717944940516927E-2"/>
                  <c:y val="-0.18089674028703634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 smtClean="0"/>
                      <a:t>КРТТ</a:t>
                    </a:r>
                  </a:p>
                  <a:p>
                    <a:pPr>
                      <a:defRPr sz="1600"/>
                    </a:pPr>
                    <a:r>
                      <a:rPr lang="ru-RU" sz="1600" dirty="0" smtClean="0"/>
                      <a:t>КС Воскресенская;</a:t>
                    </a:r>
                    <a:r>
                      <a:rPr lang="ru-RU" sz="1600" baseline="0" dirty="0" smtClean="0"/>
                      <a:t> </a:t>
                    </a:r>
                    <a:r>
                      <a:rPr lang="ru-RU" sz="1600" dirty="0" smtClean="0"/>
                      <a:t>50</a:t>
                    </a:r>
                    <a:endParaRPr lang="ru-RU" sz="1600" dirty="0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5629450145640421E-2"/>
                  <c:y val="-0.12572767421922346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 smtClean="0"/>
                      <a:t>КРТТ</a:t>
                    </a:r>
                  </a:p>
                  <a:p>
                    <a:pPr>
                      <a:defRPr sz="1600"/>
                    </a:pPr>
                    <a:r>
                      <a:rPr lang="ru-RU" sz="1600" dirty="0" smtClean="0"/>
                      <a:t>КС</a:t>
                    </a:r>
                    <a:r>
                      <a:rPr lang="ru-RU" sz="1600" baseline="0" dirty="0" smtClean="0"/>
                      <a:t> </a:t>
                    </a:r>
                    <a:r>
                      <a:rPr lang="ru-RU" sz="1600" baseline="0" dirty="0"/>
                      <a:t>Воскресенская; 8</a:t>
                    </a:r>
                    <a:endParaRPr lang="ru-RU" sz="1600" dirty="0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3465643068035341"/>
                  <c:y val="-0.37838451357656361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/>
                      <a:t>КРТТ КС Серпухов и                               КС Давыдовская ; 135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5694219574121772E-2"/>
                  <c:y val="-0.29531078038132336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 smtClean="0"/>
                      <a:t>КРТТ</a:t>
                    </a:r>
                  </a:p>
                  <a:p>
                    <a:pPr>
                      <a:defRPr sz="1600"/>
                    </a:pPr>
                    <a:r>
                      <a:rPr lang="ru-RU" sz="1600" dirty="0" smtClean="0"/>
                      <a:t>КС </a:t>
                    </a:r>
                    <a:r>
                      <a:rPr lang="ru-RU" sz="1600" dirty="0"/>
                      <a:t>Серпухов; 113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5613308847137083"/>
                  <c:y val="-0.54312497086465594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/>
                      <a:t>КРТТ КС Давыдовская; 568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1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'разбивка по диаметрам (труба)'!$AP$3:$AP$9</c:f>
              <c:numCache>
                <c:formatCode>General</c:formatCode>
                <c:ptCount val="7"/>
                <c:pt idx="0">
                  <c:v>325</c:v>
                </c:pt>
                <c:pt idx="1">
                  <c:v>420</c:v>
                </c:pt>
                <c:pt idx="2">
                  <c:v>508</c:v>
                </c:pt>
                <c:pt idx="3">
                  <c:v>720</c:v>
                </c:pt>
                <c:pt idx="4">
                  <c:v>1020</c:v>
                </c:pt>
                <c:pt idx="5">
                  <c:v>1220</c:v>
                </c:pt>
                <c:pt idx="6">
                  <c:v>1420</c:v>
                </c:pt>
              </c:numCache>
            </c:numRef>
          </c:cat>
          <c:val>
            <c:numRef>
              <c:f>'разбивка по диаметрам (труба)'!$AQ$10:$AQ$16</c:f>
              <c:numCache>
                <c:formatCode>General</c:formatCode>
                <c:ptCount val="7"/>
                <c:pt idx="0">
                  <c:v>41</c:v>
                </c:pt>
                <c:pt idx="1">
                  <c:v>0</c:v>
                </c:pt>
                <c:pt idx="2">
                  <c:v>0</c:v>
                </c:pt>
                <c:pt idx="3">
                  <c:v>91</c:v>
                </c:pt>
                <c:pt idx="4">
                  <c:v>65</c:v>
                </c:pt>
                <c:pt idx="5">
                  <c:v>45</c:v>
                </c:pt>
                <c:pt idx="6">
                  <c:v>26</c:v>
                </c:pt>
              </c:numCache>
            </c:numRef>
          </c:val>
        </c:ser>
        <c:ser>
          <c:idx val="2"/>
          <c:order val="2"/>
          <c:spPr>
            <a:solidFill>
              <a:schemeClr val="accent5">
                <a:lumMod val="5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cat>
            <c:numRef>
              <c:f>'разбивка по диаметрам (труба)'!$AP$3:$AP$9</c:f>
              <c:numCache>
                <c:formatCode>General</c:formatCode>
                <c:ptCount val="7"/>
                <c:pt idx="0">
                  <c:v>325</c:v>
                </c:pt>
                <c:pt idx="1">
                  <c:v>420</c:v>
                </c:pt>
                <c:pt idx="2">
                  <c:v>508</c:v>
                </c:pt>
                <c:pt idx="3">
                  <c:v>720</c:v>
                </c:pt>
                <c:pt idx="4">
                  <c:v>1020</c:v>
                </c:pt>
                <c:pt idx="5">
                  <c:v>1220</c:v>
                </c:pt>
                <c:pt idx="6">
                  <c:v>1420</c:v>
                </c:pt>
              </c:numCache>
            </c:numRef>
          </c:cat>
          <c:val>
            <c:numRef>
              <c:f>'разбивка по диаметрам (труба)'!$AP$10:$AP$16</c:f>
              <c:numCache>
                <c:formatCode>General</c:formatCode>
                <c:ptCount val="7"/>
                <c:pt idx="0">
                  <c:v>91</c:v>
                </c:pt>
                <c:pt idx="1">
                  <c:v>2</c:v>
                </c:pt>
                <c:pt idx="2">
                  <c:v>5</c:v>
                </c:pt>
                <c:pt idx="3">
                  <c:v>99</c:v>
                </c:pt>
                <c:pt idx="4">
                  <c:v>200</c:v>
                </c:pt>
                <c:pt idx="5">
                  <c:v>158</c:v>
                </c:pt>
                <c:pt idx="6">
                  <c:v>594</c:v>
                </c:pt>
              </c:numCache>
            </c:numRef>
          </c:val>
        </c:ser>
        <c:ser>
          <c:idx val="3"/>
          <c:order val="3"/>
          <c:spPr>
            <a:solidFill>
              <a:srgbClr val="FFFF00"/>
            </a:solidFill>
          </c:spPr>
          <c:invertIfNegative val="0"/>
          <c:cat>
            <c:numRef>
              <c:f>'разбивка по диаметрам (труба)'!$AP$3:$AP$9</c:f>
              <c:numCache>
                <c:formatCode>General</c:formatCode>
                <c:ptCount val="7"/>
                <c:pt idx="0">
                  <c:v>325</c:v>
                </c:pt>
                <c:pt idx="1">
                  <c:v>420</c:v>
                </c:pt>
                <c:pt idx="2">
                  <c:v>508</c:v>
                </c:pt>
                <c:pt idx="3">
                  <c:v>720</c:v>
                </c:pt>
                <c:pt idx="4">
                  <c:v>1020</c:v>
                </c:pt>
                <c:pt idx="5">
                  <c:v>1220</c:v>
                </c:pt>
                <c:pt idx="6">
                  <c:v>1420</c:v>
                </c:pt>
              </c:numCache>
            </c:numRef>
          </c:cat>
          <c:val>
            <c:numRef>
              <c:f>'разбивка по диаметрам (труба)'!$AQ$10:$AQ$16</c:f>
              <c:numCache>
                <c:formatCode>General</c:formatCode>
                <c:ptCount val="7"/>
                <c:pt idx="0">
                  <c:v>41</c:v>
                </c:pt>
                <c:pt idx="1">
                  <c:v>0</c:v>
                </c:pt>
                <c:pt idx="2">
                  <c:v>0</c:v>
                </c:pt>
                <c:pt idx="3">
                  <c:v>91</c:v>
                </c:pt>
                <c:pt idx="4">
                  <c:v>65</c:v>
                </c:pt>
                <c:pt idx="5">
                  <c:v>45</c:v>
                </c:pt>
                <c:pt idx="6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4"/>
        <c:overlap val="100"/>
        <c:axId val="316418768"/>
        <c:axId val="316415632"/>
      </c:barChart>
      <c:catAx>
        <c:axId val="316418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ru-RU" sz="1800"/>
                  <a:t>Диаметр,</a:t>
                </a:r>
                <a:r>
                  <a:rPr lang="ru-RU" sz="1800" baseline="0"/>
                  <a:t> мм</a:t>
                </a:r>
                <a:endParaRPr lang="ru-RU" sz="18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16415632"/>
        <c:crosses val="autoZero"/>
        <c:auto val="1"/>
        <c:lblAlgn val="ctr"/>
        <c:lblOffset val="100"/>
        <c:noMultiLvlLbl val="0"/>
      </c:catAx>
      <c:valAx>
        <c:axId val="3164156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ru-RU" sz="1800"/>
                  <a:t>Количество</a:t>
                </a:r>
                <a:r>
                  <a:rPr lang="ru-RU" sz="1800" baseline="0"/>
                  <a:t> дефектов, шт.</a:t>
                </a:r>
                <a:endParaRPr lang="ru-RU" sz="1800"/>
              </a:p>
            </c:rich>
          </c:tx>
          <c:layout>
            <c:manualLayout>
              <c:xMode val="edge"/>
              <c:yMode val="edge"/>
              <c:x val="2.8215330497345734E-4"/>
              <c:y val="0.1824401534697914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16418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0"/>
                  <c:y val="1.2110941042189365E-2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23073964003527E-3"/>
                  <c:y val="4.3701446866880331E-3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6.7508144396523301E-3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3536532641591E-3"/>
                  <c:y val="-1.0522428415041085E-3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3616974920936439E-7"/>
                  <c:y val="6.5484904839156416E-3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3468014658219606E-2"/>
                  <c:y val="2.3047210506364057E-3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9385431879380838E-4"/>
                  <c:y val="7.708885635526715E-3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'разбивка по диаметру (отвод)'!$P$5:$P$12</c:f>
              <c:numCache>
                <c:formatCode>General</c:formatCode>
                <c:ptCount val="8"/>
                <c:pt idx="0">
                  <c:v>325</c:v>
                </c:pt>
                <c:pt idx="1">
                  <c:v>420</c:v>
                </c:pt>
                <c:pt idx="2">
                  <c:v>508</c:v>
                </c:pt>
                <c:pt idx="3">
                  <c:v>530</c:v>
                </c:pt>
                <c:pt idx="4">
                  <c:v>720</c:v>
                </c:pt>
                <c:pt idx="5">
                  <c:v>1020</c:v>
                </c:pt>
                <c:pt idx="6">
                  <c:v>1220</c:v>
                </c:pt>
                <c:pt idx="7">
                  <c:v>1420</c:v>
                </c:pt>
              </c:numCache>
            </c:numRef>
          </c:cat>
          <c:val>
            <c:numRef>
              <c:f>'разбивка по диаметру (отвод)'!$P$13:$P$20</c:f>
              <c:numCache>
                <c:formatCode>General</c:formatCode>
                <c:ptCount val="8"/>
                <c:pt idx="0">
                  <c:v>18</c:v>
                </c:pt>
                <c:pt idx="1">
                  <c:v>9</c:v>
                </c:pt>
                <c:pt idx="2">
                  <c:v>4</c:v>
                </c:pt>
                <c:pt idx="3">
                  <c:v>1</c:v>
                </c:pt>
                <c:pt idx="4">
                  <c:v>25</c:v>
                </c:pt>
                <c:pt idx="5">
                  <c:v>10</c:v>
                </c:pt>
                <c:pt idx="6">
                  <c:v>41</c:v>
                </c:pt>
                <c:pt idx="7">
                  <c:v>45</c:v>
                </c:pt>
              </c:numCache>
            </c:numRef>
          </c:val>
        </c:ser>
        <c:ser>
          <c:idx val="0"/>
          <c:order val="1"/>
          <c:spPr>
            <a:solidFill>
              <a:schemeClr val="accent5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11437764472172687"/>
                  <c:y val="-0.24214311419482076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ru-RU" sz="1800" dirty="0"/>
                      <a:t>КРТТ КС </a:t>
                    </a:r>
                    <a:r>
                      <a:rPr lang="ru-RU" sz="1800" dirty="0" smtClean="0"/>
                      <a:t>Воскресенская;</a:t>
                    </a:r>
                    <a:r>
                      <a:rPr lang="ru-RU" sz="1800" baseline="0" dirty="0"/>
                      <a:t> </a:t>
                    </a:r>
                    <a:r>
                      <a:rPr lang="ru-RU" sz="1800" baseline="0" dirty="0" smtClean="0"/>
                      <a:t>9</a:t>
                    </a:r>
                    <a:endParaRPr lang="ru-RU" sz="1800" dirty="0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6173471917201"/>
                      <c:h val="0.1080073126142596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2278428402876401"/>
                  <c:y val="-0.31890713843584906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ru-RU" sz="1800"/>
                      <a:t>КРТТ КС Давыдовская; 9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8866357261704013E-4"/>
                  <c:y val="-0.15135403321385557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ru-RU" sz="1800"/>
                      <a:t>КРТТ КС Серпухов; 4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4050037916349667"/>
                  <c:y val="-0.6338299577269477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ru-RU" sz="1800"/>
                      <a:t>КРТТ КС Серпухов; 39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7594406673418938E-4"/>
                  <c:y val="1.6608463247395722E-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ru-RU" sz="1800" dirty="0"/>
                      <a:t>КРТТ КС </a:t>
                    </a:r>
                    <a:r>
                      <a:rPr lang="ru-RU" sz="1800" dirty="0" err="1"/>
                      <a:t>Давыдовская</a:t>
                    </a:r>
                    <a:r>
                      <a:rPr lang="ru-RU" sz="1800" dirty="0"/>
                      <a:t>; 45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71132441751938"/>
                      <c:h val="0.1080073126142596"/>
                    </c:manualLayout>
                  </c15:layout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'разбивка по диаметру (отвод)'!$P$5:$P$12</c:f>
              <c:numCache>
                <c:formatCode>General</c:formatCode>
                <c:ptCount val="8"/>
                <c:pt idx="0">
                  <c:v>325</c:v>
                </c:pt>
                <c:pt idx="1">
                  <c:v>420</c:v>
                </c:pt>
                <c:pt idx="2">
                  <c:v>508</c:v>
                </c:pt>
                <c:pt idx="3">
                  <c:v>530</c:v>
                </c:pt>
                <c:pt idx="4">
                  <c:v>720</c:v>
                </c:pt>
                <c:pt idx="5">
                  <c:v>1020</c:v>
                </c:pt>
                <c:pt idx="6">
                  <c:v>1220</c:v>
                </c:pt>
                <c:pt idx="7">
                  <c:v>1420</c:v>
                </c:pt>
              </c:numCache>
            </c:numRef>
          </c:cat>
          <c:val>
            <c:numRef>
              <c:f>'разбивка по диаметру (отвод)'!$Q$13:$Q$20</c:f>
              <c:numCache>
                <c:formatCode>General</c:formatCode>
                <c:ptCount val="8"/>
                <c:pt idx="0">
                  <c:v>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16</c:v>
                </c:pt>
                <c:pt idx="5">
                  <c:v>6</c:v>
                </c:pt>
                <c:pt idx="6">
                  <c:v>2</c:v>
                </c:pt>
                <c:pt idx="7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4"/>
        <c:overlap val="100"/>
        <c:axId val="316418376"/>
        <c:axId val="316419944"/>
      </c:barChart>
      <c:catAx>
        <c:axId val="3164183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ru-RU" sz="1600"/>
                  <a:t>Диаметр,</a:t>
                </a:r>
                <a:r>
                  <a:rPr lang="ru-RU" sz="1600" baseline="0"/>
                  <a:t> мм</a:t>
                </a:r>
                <a:endParaRPr lang="ru-RU" sz="16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16419944"/>
        <c:crosses val="autoZero"/>
        <c:auto val="1"/>
        <c:lblAlgn val="ctr"/>
        <c:lblOffset val="100"/>
        <c:noMultiLvlLbl val="0"/>
      </c:catAx>
      <c:valAx>
        <c:axId val="3164199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ru-RU" sz="1600"/>
                  <a:t>Количество</a:t>
                </a:r>
                <a:r>
                  <a:rPr lang="ru-RU" sz="1600" baseline="0"/>
                  <a:t> дефектов, шт.</a:t>
                </a:r>
                <a:endParaRPr lang="ru-RU" sz="1600"/>
              </a:p>
            </c:rich>
          </c:tx>
          <c:layout>
            <c:manualLayout>
              <c:xMode val="edge"/>
              <c:yMode val="edge"/>
              <c:x val="1.0116312348188538E-2"/>
              <c:y val="0.287976057101078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16418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spPr>
            <a:solidFill>
              <a:srgbClr val="FFFF0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0"/>
                  <c:y val="-9.1234915327218169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232675771370764E-3"/>
                  <c:y val="-4.0251567011463776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3327755905511814E-2"/>
                  <c:y val="-0.18341976699623994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sz="1200"/>
                      <a:t>КРТТ КС </a:t>
                    </a:r>
                  </a:p>
                  <a:p>
                    <a:pPr>
                      <a:defRPr sz="1200"/>
                    </a:pPr>
                    <a:r>
                      <a:rPr lang="ru-RU" sz="1200"/>
                      <a:t>Давыдовская; </a:t>
                    </a:r>
                  </a:p>
                  <a:p>
                    <a:pPr>
                      <a:defRPr sz="1200"/>
                    </a:pPr>
                    <a:r>
                      <a:rPr lang="ru-RU" sz="1200"/>
                      <a:t>5</a:t>
                    </a:r>
                  </a:p>
                </c:rich>
              </c:tx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9717670426331842E-4"/>
                  <c:y val="-6.4860634751944354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73426970277364E-7"/>
                  <c:y val="-0.11257470116848901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5.0627381254762509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3550755479889338E-3"/>
                  <c:y val="-9.5485322399216227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3.0721966205837285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8.2581628592562116E-17"/>
                  <c:y val="-0.41670665399953838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3.6866359447004497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5.7335072379756213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"/>
                  <c:y val="-2.7649769585253458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8.2581628592562116E-17"/>
                  <c:y val="-2.7649769585253458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6516325718512423E-16"/>
                  <c:y val="-0.17200521713926864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6516325718512423E-16"/>
                  <c:y val="-3.1412975218588574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0"/>
                  <c:y val="-2.2541906188106853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0"/>
                  <c:y val="-2.4577572964669739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'разбивка по диаметру (тройник)'!$P$3:$P$19</c:f>
              <c:strCache>
                <c:ptCount val="17"/>
                <c:pt idx="0">
                  <c:v>325х325</c:v>
                </c:pt>
                <c:pt idx="1">
                  <c:v>420х420</c:v>
                </c:pt>
                <c:pt idx="2">
                  <c:v>720х325</c:v>
                </c:pt>
                <c:pt idx="3">
                  <c:v>720х426</c:v>
                </c:pt>
                <c:pt idx="4">
                  <c:v>720х720</c:v>
                </c:pt>
                <c:pt idx="5">
                  <c:v>1020х720</c:v>
                </c:pt>
                <c:pt idx="6">
                  <c:v>1020х1020</c:v>
                </c:pt>
                <c:pt idx="7">
                  <c:v> 1220х1020</c:v>
                </c:pt>
                <c:pt idx="8">
                  <c:v> 1220х1220</c:v>
                </c:pt>
                <c:pt idx="9">
                  <c:v>1020х325</c:v>
                </c:pt>
                <c:pt idx="10">
                  <c:v>1220х325</c:v>
                </c:pt>
                <c:pt idx="11">
                  <c:v>1220х530</c:v>
                </c:pt>
                <c:pt idx="12">
                  <c:v>1420х1020</c:v>
                </c:pt>
                <c:pt idx="13">
                  <c:v>1420х1420</c:v>
                </c:pt>
                <c:pt idx="14">
                  <c:v>1420х325</c:v>
                </c:pt>
                <c:pt idx="15">
                  <c:v>1420х530</c:v>
                </c:pt>
                <c:pt idx="16">
                  <c:v>1420х720</c:v>
                </c:pt>
              </c:strCache>
            </c:strRef>
          </c:cat>
          <c:val>
            <c:numRef>
              <c:f>'разбивка по диаметру (тройник)'!$P$20:$P$36</c:f>
              <c:numCache>
                <c:formatCode>General</c:formatCode>
                <c:ptCount val="17"/>
                <c:pt idx="0">
                  <c:v>9</c:v>
                </c:pt>
                <c:pt idx="1">
                  <c:v>1</c:v>
                </c:pt>
                <c:pt idx="2">
                  <c:v>5</c:v>
                </c:pt>
                <c:pt idx="3">
                  <c:v>7</c:v>
                </c:pt>
                <c:pt idx="4">
                  <c:v>14</c:v>
                </c:pt>
                <c:pt idx="5">
                  <c:v>1</c:v>
                </c:pt>
                <c:pt idx="6">
                  <c:v>11</c:v>
                </c:pt>
                <c:pt idx="7">
                  <c:v>2</c:v>
                </c:pt>
                <c:pt idx="8">
                  <c:v>56</c:v>
                </c:pt>
                <c:pt idx="9">
                  <c:v>3</c:v>
                </c:pt>
                <c:pt idx="10">
                  <c:v>6</c:v>
                </c:pt>
                <c:pt idx="11">
                  <c:v>1</c:v>
                </c:pt>
                <c:pt idx="12">
                  <c:v>1</c:v>
                </c:pt>
                <c:pt idx="13">
                  <c:v>21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100"/>
        <c:axId val="316421904"/>
        <c:axId val="316416416"/>
      </c:barChart>
      <c:barChart>
        <c:barDir val="col"/>
        <c:grouping val="stacked"/>
        <c:varyColors val="0"/>
        <c:ser>
          <c:idx val="0"/>
          <c:order val="1"/>
          <c:spPr>
            <a:solidFill>
              <a:srgbClr val="FFFF0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4"/>
            <c:invertIfNegative val="0"/>
            <c:bubble3D val="0"/>
          </c:dPt>
          <c:dPt>
            <c:idx val="7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16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5.4533060668029994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261261261261673E-3"/>
                  <c:y val="-0.17058542528809667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sz="1200"/>
                      <a:t>КРТТ КС </a:t>
                    </a:r>
                  </a:p>
                  <a:p>
                    <a:pPr>
                      <a:defRPr sz="1200"/>
                    </a:pPr>
                    <a:r>
                      <a:rPr lang="ru-RU" sz="1200"/>
                      <a:t>Воскресенская;</a:t>
                    </a:r>
                  </a:p>
                  <a:p>
                    <a:pPr>
                      <a:defRPr sz="1200"/>
                    </a:pPr>
                    <a:r>
                      <a:rPr lang="ru-RU" sz="1200"/>
                      <a:t> 7</a:t>
                    </a:r>
                  </a:p>
                </c:rich>
              </c:tx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15306448180464E-2"/>
                  <c:y val="-0.31632309764960359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sz="1200"/>
                      <a:t>КРТТ КС Воскресенская, КС Давыдовская; 7</a:t>
                    </a:r>
                  </a:p>
                </c:rich>
              </c:tx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2522522522521698E-3"/>
                  <c:y val="-9.0092695468281192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sz="1200"/>
                      <a:t>КРТТ</a:t>
                    </a:r>
                  </a:p>
                  <a:p>
                    <a:pPr>
                      <a:defRPr sz="1200"/>
                    </a:pPr>
                    <a:r>
                      <a:rPr lang="ru-RU" sz="1200"/>
                      <a:t>КС Серпухов;2</a:t>
                    </a:r>
                  </a:p>
                </c:rich>
              </c:tx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9.3468468468468388E-2"/>
                  <c:y val="-0.41048730871831207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sz="1200"/>
                      <a:t>КРТТ КС Серпухов;56</a:t>
                    </a:r>
                  </a:p>
                </c:rich>
              </c:tx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3783783783783786E-3"/>
                  <c:y val="-0.17634660698087587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sz="1200"/>
                      <a:t>КРТТ </a:t>
                    </a:r>
                  </a:p>
                  <a:p>
                    <a:pPr>
                      <a:defRPr sz="1200"/>
                    </a:pPr>
                    <a:r>
                      <a:rPr lang="ru-RU" sz="1200"/>
                      <a:t>КС Серпухов; 1</a:t>
                    </a:r>
                  </a:p>
                </c:rich>
              </c:tx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8.2581628592562116E-17"/>
                  <c:y val="-0.31509803605837616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sz="1200"/>
                      <a:t>КРТТ</a:t>
                    </a:r>
                  </a:p>
                  <a:p>
                    <a:pPr>
                      <a:defRPr sz="1200"/>
                    </a:pPr>
                    <a:r>
                      <a:rPr lang="ru-RU" sz="1200"/>
                      <a:t> КС Серпухов; 6</a:t>
                    </a:r>
                  </a:p>
                </c:rich>
              </c:tx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1262147974745575E-3"/>
                  <c:y val="-7.7458201160437862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sz="1200" dirty="0" smtClean="0"/>
                      <a:t>КРТТ</a:t>
                    </a:r>
                  </a:p>
                  <a:p>
                    <a:pPr>
                      <a:defRPr sz="1200"/>
                    </a:pPr>
                    <a:r>
                      <a:rPr lang="ru-RU" sz="1200" dirty="0" smtClean="0"/>
                      <a:t>КС </a:t>
                    </a:r>
                    <a:r>
                      <a:rPr lang="ru-RU" sz="1200" dirty="0"/>
                      <a:t>Серпухов;1</a:t>
                    </a:r>
                  </a:p>
                </c:rich>
              </c:tx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4.5045045045045045E-3"/>
                  <c:y val="-0.187674454803579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sz="1200"/>
                      <a:t>КРТТ</a:t>
                    </a:r>
                  </a:p>
                  <a:p>
                    <a:pPr>
                      <a:defRPr sz="1200"/>
                    </a:pPr>
                    <a:r>
                      <a:rPr lang="ru-RU" sz="1200"/>
                      <a:t>КС Давыдовская;1</a:t>
                    </a:r>
                  </a:p>
                </c:rich>
              </c:tx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2522522522522522E-3"/>
                  <c:y val="-0.21808822976882491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sz="1200"/>
                      <a:t>КРТТ КС Давыдовская;21</a:t>
                    </a:r>
                  </a:p>
                </c:rich>
              </c:tx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4.5045045045043397E-3"/>
                  <c:y val="-0.17803691716449555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sz="1200"/>
                      <a:t>КРТТ</a:t>
                    </a:r>
                  </a:p>
                  <a:p>
                    <a:pPr>
                      <a:defRPr sz="1200"/>
                    </a:pPr>
                    <a:r>
                      <a:rPr lang="ru-RU" sz="1200"/>
                      <a:t>КС Давыдовская;2</a:t>
                    </a:r>
                  </a:p>
                </c:rich>
              </c:tx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2.7027027027027029E-2"/>
                  <c:y val="-7.5114997128426425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sz="1200"/>
                      <a:t>КРТТ</a:t>
                    </a:r>
                  </a:p>
                  <a:p>
                    <a:pPr>
                      <a:defRPr sz="1200"/>
                    </a:pPr>
                    <a:r>
                      <a:rPr lang="ru-RU" sz="1200"/>
                      <a:t>КС Давыдовская;1</a:t>
                    </a:r>
                  </a:p>
                </c:rich>
              </c:tx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'разбивка по диаметру (тройник)'!$P$3:$P$19</c:f>
              <c:strCache>
                <c:ptCount val="17"/>
                <c:pt idx="0">
                  <c:v>325х325</c:v>
                </c:pt>
                <c:pt idx="1">
                  <c:v>420х420</c:v>
                </c:pt>
                <c:pt idx="2">
                  <c:v>720х325</c:v>
                </c:pt>
                <c:pt idx="3">
                  <c:v>720х426</c:v>
                </c:pt>
                <c:pt idx="4">
                  <c:v>720х720</c:v>
                </c:pt>
                <c:pt idx="5">
                  <c:v>1020х720</c:v>
                </c:pt>
                <c:pt idx="6">
                  <c:v>1020х1020</c:v>
                </c:pt>
                <c:pt idx="7">
                  <c:v> 1220х1020</c:v>
                </c:pt>
                <c:pt idx="8">
                  <c:v> 1220х1220</c:v>
                </c:pt>
                <c:pt idx="9">
                  <c:v>1020х325</c:v>
                </c:pt>
                <c:pt idx="10">
                  <c:v>1220х325</c:v>
                </c:pt>
                <c:pt idx="11">
                  <c:v>1220х530</c:v>
                </c:pt>
                <c:pt idx="12">
                  <c:v>1420х1020</c:v>
                </c:pt>
                <c:pt idx="13">
                  <c:v>1420х1420</c:v>
                </c:pt>
                <c:pt idx="14">
                  <c:v>1420х325</c:v>
                </c:pt>
                <c:pt idx="15">
                  <c:v>1420х530</c:v>
                </c:pt>
                <c:pt idx="16">
                  <c:v>1420х720</c:v>
                </c:pt>
              </c:strCache>
            </c:strRef>
          </c:cat>
          <c:val>
            <c:numRef>
              <c:f>'разбивка по диаметру (тройник)'!$Q$20:$Q$36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7</c:v>
                </c:pt>
                <c:pt idx="4">
                  <c:v>7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56</c:v>
                </c:pt>
                <c:pt idx="9">
                  <c:v>2</c:v>
                </c:pt>
                <c:pt idx="10">
                  <c:v>6</c:v>
                </c:pt>
                <c:pt idx="11">
                  <c:v>1</c:v>
                </c:pt>
                <c:pt idx="12">
                  <c:v>1</c:v>
                </c:pt>
                <c:pt idx="13">
                  <c:v>21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100"/>
        <c:axId val="316416808"/>
        <c:axId val="316414456"/>
      </c:barChart>
      <c:catAx>
        <c:axId val="316421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ru-RU" sz="1200"/>
                  <a:t>Диаметр,</a:t>
                </a:r>
                <a:r>
                  <a:rPr lang="ru-RU" sz="1200" baseline="0"/>
                  <a:t> мм</a:t>
                </a:r>
                <a:endParaRPr lang="ru-RU" sz="12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  <c:crossAx val="316416416"/>
        <c:crosses val="autoZero"/>
        <c:auto val="1"/>
        <c:lblAlgn val="ctr"/>
        <c:lblOffset val="100"/>
        <c:noMultiLvlLbl val="0"/>
      </c:catAx>
      <c:valAx>
        <c:axId val="3164164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ru-RU" sz="1200"/>
                  <a:t>Количество</a:t>
                </a:r>
                <a:r>
                  <a:rPr lang="ru-RU" sz="1200" baseline="0"/>
                  <a:t> дефектов, шт.</a:t>
                </a:r>
                <a:endParaRPr lang="ru-RU" sz="1200"/>
              </a:p>
            </c:rich>
          </c:tx>
          <c:layout>
            <c:manualLayout>
              <c:xMode val="edge"/>
              <c:yMode val="edge"/>
              <c:x val="1.0116336809250195E-2"/>
              <c:y val="0.287975996865422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16421904"/>
        <c:crosses val="autoZero"/>
        <c:crossBetween val="between"/>
      </c:valAx>
      <c:catAx>
        <c:axId val="316416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6414456"/>
        <c:crosses val="autoZero"/>
        <c:auto val="1"/>
        <c:lblAlgn val="ctr"/>
        <c:lblOffset val="100"/>
        <c:noMultiLvlLbl val="0"/>
      </c:catAx>
      <c:valAx>
        <c:axId val="31641445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316416808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20826404267257"/>
          <c:y val="0.14308596040879507"/>
          <c:w val="0.69062513866676001"/>
          <c:h val="0.66498803034236098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29"/>
            <c:spPr>
              <a:solidFill>
                <a:srgbClr val="FFFF00"/>
              </a:solidFill>
            </c:spPr>
          </c:dPt>
          <c:dPt>
            <c:idx val="1"/>
            <c:bubble3D val="0"/>
            <c:explosion val="34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explosion val="35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3.8215513305078205E-2"/>
                  <c:y val="-8.7340428600271122E-2"/>
                </c:manualLayout>
              </c:layout>
              <c:tx>
                <c:rich>
                  <a:bodyPr/>
                  <a:lstStyle/>
                  <a:p>
                    <a:pPr>
                      <a:defRPr sz="2400">
                        <a:solidFill>
                          <a:schemeClr val="accent2">
                            <a:lumMod val="75000"/>
                          </a:schemeClr>
                        </a:solidFill>
                      </a:defRPr>
                    </a:pPr>
                    <a:r>
                      <a:rPr lang="ru-RU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Битумные мастики 231</a:t>
                    </a:r>
                    <a:r>
                      <a:rPr lang="ru-RU" sz="2400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 шт.; </a:t>
                    </a:r>
                    <a:fld id="{F3170DCE-E628-41E6-AD8F-01250B152C52}" type="PERCENTAGE">
                      <a:rPr lang="ru-RU" sz="2400" baseline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>
                        <a:defRPr sz="2400">
                          <a:solidFill>
                            <a:schemeClr val="accent2">
                              <a:lumMod val="75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 sz="2400" baseline="0" dirty="0" smtClean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numFmt formatCode="0.00%" sourceLinked="0"/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465111176600328"/>
                      <c:h val="6.1245421245421247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9637182548981508E-2"/>
                  <c:y val="0.46568505859844433"/>
                </c:manualLayout>
              </c:layout>
              <c:tx>
                <c:rich>
                  <a:bodyPr/>
                  <a:lstStyle/>
                  <a:p>
                    <a:pPr>
                      <a:defRPr sz="2400">
                        <a:solidFill>
                          <a:srgbClr val="00B050"/>
                        </a:solidFill>
                      </a:defRPr>
                    </a:pPr>
                    <a:r>
                      <a:rPr lang="ru-RU" sz="2400" dirty="0" err="1" smtClean="0">
                        <a:solidFill>
                          <a:srgbClr val="00B050"/>
                        </a:solidFill>
                      </a:rPr>
                      <a:t>Экструдированное</a:t>
                    </a:r>
                    <a:r>
                      <a:rPr lang="ru-RU" sz="2400" dirty="0" smtClean="0">
                        <a:solidFill>
                          <a:srgbClr val="00B050"/>
                        </a:solidFill>
                      </a:rPr>
                      <a:t> полиэтиленовое покрытие 20</a:t>
                    </a:r>
                    <a:r>
                      <a:rPr lang="ru-RU" sz="2400" baseline="0" dirty="0" smtClean="0">
                        <a:solidFill>
                          <a:srgbClr val="00B050"/>
                        </a:solidFill>
                      </a:rPr>
                      <a:t> шт.; </a:t>
                    </a:r>
                    <a:fld id="{59231B1B-BDDB-442E-A9D0-511F0AF2D457}" type="PERCENTAGE">
                      <a:rPr lang="ru-RU" sz="2400" baseline="0">
                        <a:solidFill>
                          <a:srgbClr val="00B050"/>
                        </a:solidFill>
                      </a:rPr>
                      <a:pPr>
                        <a:defRPr sz="2400">
                          <a:solidFill>
                            <a:srgbClr val="00B050"/>
                          </a:solidFill>
                        </a:defRPr>
                      </a:pPr>
                      <a:t>[ПРОЦЕНТ]</a:t>
                    </a:fld>
                    <a:endParaRPr lang="ru-RU" sz="2400" baseline="0" dirty="0" smtClean="0">
                      <a:solidFill>
                        <a:srgbClr val="00B050"/>
                      </a:solidFill>
                    </a:endParaRPr>
                  </a:p>
                </c:rich>
              </c:tx>
              <c:numFmt formatCode="0.00%" sourceLinked="0"/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81252057189307"/>
                      <c:h val="0.2763369963369963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7556226833680025E-2"/>
                  <c:y val="0.12830790381971466"/>
                </c:manualLayout>
              </c:layout>
              <c:tx>
                <c:rich>
                  <a:bodyPr/>
                  <a:lstStyle/>
                  <a:p>
                    <a:pPr>
                      <a:defRPr sz="3600">
                        <a:solidFill>
                          <a:srgbClr val="FF0000"/>
                        </a:solidFill>
                      </a:defRPr>
                    </a:pPr>
                    <a:r>
                      <a:rPr lang="ru-RU" sz="3600" dirty="0" smtClean="0">
                        <a:solidFill>
                          <a:srgbClr val="FF0000"/>
                        </a:solidFill>
                      </a:rPr>
                      <a:t>Пленочная изоляция 1193 шт.</a:t>
                    </a:r>
                    <a:r>
                      <a:rPr lang="ru-RU" sz="3600" baseline="0" dirty="0" smtClean="0">
                        <a:solidFill>
                          <a:srgbClr val="FF0000"/>
                        </a:solidFill>
                      </a:rPr>
                      <a:t>; 82,5 %</a:t>
                    </a:r>
                    <a:endParaRPr lang="ru-RU" sz="3600" dirty="0">
                      <a:solidFill>
                        <a:srgbClr val="FF0000"/>
                      </a:solidFill>
                    </a:endParaRPr>
                  </a:p>
                </c:rich>
              </c:tx>
              <c:numFmt formatCode="0.00%" sourceLinked="0"/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6620411468209597"/>
                      <c:h val="8.4542124542124536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29090701204945962"/>
                  <c:y val="-3.4139578706507842E-2"/>
                </c:manualLayout>
              </c:layout>
              <c:tx>
                <c:rich>
                  <a:bodyPr/>
                  <a:lstStyle/>
                  <a:p>
                    <a:pPr>
                      <a:defRPr sz="2400">
                        <a:solidFill>
                          <a:srgbClr val="00B050"/>
                        </a:solidFill>
                      </a:defRPr>
                    </a:pPr>
                    <a:r>
                      <a:rPr lang="ru-RU" sz="2400" dirty="0" smtClean="0">
                        <a:solidFill>
                          <a:srgbClr val="00B050"/>
                        </a:solidFill>
                      </a:rPr>
                      <a:t>Лакокрасочное покрытие 2</a:t>
                    </a:r>
                    <a:r>
                      <a:rPr lang="ru-RU" sz="2400" baseline="0" dirty="0" smtClean="0">
                        <a:solidFill>
                          <a:srgbClr val="00B050"/>
                        </a:solidFill>
                      </a:rPr>
                      <a:t> шт.; </a:t>
                    </a:r>
                    <a:fld id="{EEE0DDC2-9F08-44A5-94A8-45DA54D90FBD}" type="PERCENTAGE">
                      <a:rPr lang="ru-RU" sz="2400" baseline="0">
                        <a:solidFill>
                          <a:srgbClr val="00B050"/>
                        </a:solidFill>
                      </a:rPr>
                      <a:pPr>
                        <a:defRPr sz="2400">
                          <a:solidFill>
                            <a:srgbClr val="00B050"/>
                          </a:solidFill>
                        </a:defRPr>
                      </a:pPr>
                      <a:t>[ПРОЦЕНТ]</a:t>
                    </a:fld>
                    <a:endParaRPr lang="ru-RU" sz="2400" baseline="0" dirty="0" smtClean="0">
                      <a:solidFill>
                        <a:srgbClr val="00B050"/>
                      </a:solidFill>
                    </a:endParaRPr>
                  </a:p>
                </c:rich>
              </c:tx>
              <c:numFmt formatCode="0.00%" sourceLinked="0"/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311461557698618"/>
                      <c:h val="7.7216117216117222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7.2662570896728979E-2"/>
                  <c:y val="-4.7091582687966475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240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4313398724263946E-2"/>
                  <c:y val="-6.8026542243509555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240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3072549535505952E-3"/>
                  <c:y val="-5.6420737375271349E-3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240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4833963448724113E-2"/>
                  <c:y val="2.3378811094652601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240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7.9073402947043042E-2"/>
                  <c:y val="1.145286099021656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240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4025240659956053E-2"/>
                  <c:y val="-1.0127995447975427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240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7101612136807786E-2"/>
                  <c:y val="-7.2019284754066035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240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5.2632560190332682E-2"/>
                  <c:y val="-0.1083704585875287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240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'тип АЗП'!$R$7:$T$10</c:f>
              <c:strCache>
                <c:ptCount val="4"/>
                <c:pt idx="0">
                  <c:v>Битумные мастики</c:v>
                </c:pt>
                <c:pt idx="1">
                  <c:v>Экструдированное полиэтиленовое покрытие</c:v>
                </c:pt>
                <c:pt idx="2">
                  <c:v>Пленочная изоляция</c:v>
                </c:pt>
                <c:pt idx="3">
                  <c:v>ЛКП</c:v>
                </c:pt>
              </c:strCache>
            </c:strRef>
          </c:cat>
          <c:val>
            <c:numRef>
              <c:f>'тип АЗП'!$U$7:$U$10</c:f>
              <c:numCache>
                <c:formatCode>General</c:formatCode>
                <c:ptCount val="4"/>
                <c:pt idx="0">
                  <c:v>231</c:v>
                </c:pt>
                <c:pt idx="1">
                  <c:v>20</c:v>
                </c:pt>
                <c:pt idx="2">
                  <c:v>1193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0.2326</cdr:x>
      <cdr:y>0.72213</cdr:y>
    </cdr:from>
    <cdr:to>
      <cdr:x>0.25292</cdr:x>
      <cdr:y>0.72213</cdr:y>
    </cdr:to>
    <cdr:cxnSp macro="">
      <cdr:nvCxnSpPr>
        <cdr:cNvPr id="5" name="Прямая со стрелкой 2"/>
        <cdr:cNvCxnSpPr/>
      </cdr:nvCxnSpPr>
      <cdr:spPr>
        <a:xfrm xmlns:a="http://schemas.openxmlformats.org/drawingml/2006/main">
          <a:off x="2835895" y="4257675"/>
          <a:ext cx="247650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5">
              <a:lumMod val="50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0.00417</cdr:x>
      <cdr:y>0.00862</cdr:y>
    </cdr:from>
    <cdr:to>
      <cdr:x>0.05716</cdr:x>
      <cdr:y>0.12381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50800" y="50800"/>
          <a:ext cx="646043" cy="67917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0.89219</cdr:x>
      <cdr:y>0.7496</cdr:y>
    </cdr:from>
    <cdr:to>
      <cdr:x>0.92344</cdr:x>
      <cdr:y>0.81422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>
          <a:off x="10877549" y="4419600"/>
          <a:ext cx="381000" cy="3810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0.78242</cdr:x>
      <cdr:y>0.22238</cdr:y>
    </cdr:from>
    <cdr:to>
      <cdr:x>0.90412</cdr:x>
      <cdr:y>0.33629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8083363" y="1097218"/>
          <a:ext cx="1257300" cy="56197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0.74923</cdr:x>
      <cdr:y>0.47528</cdr:y>
    </cdr:from>
    <cdr:to>
      <cdr:x>0.77412</cdr:x>
      <cdr:y>0.63552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>
          <a:off x="7740463" y="2344993"/>
          <a:ext cx="257175" cy="79057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0.5463</cdr:x>
      <cdr:y>0.37683</cdr:y>
    </cdr:from>
    <cdr:to>
      <cdr:x>0.64689</cdr:x>
      <cdr:y>0.59691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>
          <a:off x="5643996" y="1859218"/>
          <a:ext cx="1039192" cy="10858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0.44682</cdr:x>
      <cdr:y>0.58339</cdr:y>
    </cdr:from>
    <cdr:to>
      <cdr:x>0.52058</cdr:x>
      <cdr:y>0.73012</cdr:y>
    </cdr:to>
    <cdr:cxnSp macro="">
      <cdr:nvCxnSpPr>
        <cdr:cNvPr id="13" name="Прямая со стрелкой 12"/>
        <cdr:cNvCxnSpPr/>
      </cdr:nvCxnSpPr>
      <cdr:spPr>
        <a:xfrm xmlns:a="http://schemas.openxmlformats.org/drawingml/2006/main">
          <a:off x="4616263" y="2878393"/>
          <a:ext cx="762000" cy="7239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0.17208</cdr:x>
      <cdr:y>0.58339</cdr:y>
    </cdr:from>
    <cdr:to>
      <cdr:x>0.24215</cdr:x>
      <cdr:y>0.73398</cdr:y>
    </cdr:to>
    <cdr:cxnSp macro="">
      <cdr:nvCxnSpPr>
        <cdr:cNvPr id="15" name="Прямая со стрелкой 14"/>
        <cdr:cNvCxnSpPr/>
      </cdr:nvCxnSpPr>
      <cdr:spPr>
        <a:xfrm xmlns:a="http://schemas.openxmlformats.org/drawingml/2006/main" flipH="1">
          <a:off x="1777815" y="2878393"/>
          <a:ext cx="723898" cy="7429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0.14279</cdr:x>
      <cdr:y>0.42596</cdr:y>
    </cdr:from>
    <cdr:to>
      <cdr:x>0.23485</cdr:x>
      <cdr:y>0.5855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H="1">
          <a:off x="1615774" y="2219325"/>
          <a:ext cx="1041701" cy="8312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0.6936</cdr:x>
      <cdr:y>0.59781</cdr:y>
    </cdr:from>
    <cdr:to>
      <cdr:x>0.6936</cdr:x>
      <cdr:y>0.68739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>
          <a:off x="7848600" y="3114675"/>
          <a:ext cx="0" cy="46672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0.68771</cdr:x>
      <cdr:y>0.18647</cdr:y>
    </cdr:from>
    <cdr:to>
      <cdr:x>0.79545</cdr:x>
      <cdr:y>0.39671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7781925" y="971550"/>
          <a:ext cx="1219200" cy="109537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0.46717</cdr:x>
      <cdr:y>0.26874</cdr:y>
    </cdr:from>
    <cdr:to>
      <cdr:x>0.56734</cdr:x>
      <cdr:y>0.47349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>
          <a:off x="5286375" y="1400175"/>
          <a:ext cx="1133475" cy="10668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0.87542</cdr:x>
      <cdr:y>0.10238</cdr:y>
    </cdr:from>
    <cdr:to>
      <cdr:x>0.91246</cdr:x>
      <cdr:y>0.16453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>
          <a:off x="9906000" y="533400"/>
          <a:ext cx="419100" cy="3238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0.53316</cdr:x>
      <cdr:y>0.0822</cdr:y>
    </cdr:from>
    <cdr:to>
      <cdr:x>0.56382</cdr:x>
      <cdr:y>0.14819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H="1">
          <a:off x="6012756" y="382881"/>
          <a:ext cx="345782" cy="30736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0.30078</cdr:x>
      <cdr:y>0.56151</cdr:y>
    </cdr:from>
    <cdr:to>
      <cdr:x>0.30082</cdr:x>
      <cdr:y>0.64312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>
          <a:off x="3667125" y="2928938"/>
          <a:ext cx="472" cy="42566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0.57273</cdr:x>
      <cdr:y>0.74422</cdr:y>
    </cdr:from>
    <cdr:to>
      <cdr:x>0.57341</cdr:x>
      <cdr:y>0.80856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>
          <a:off x="6982710" y="3881970"/>
          <a:ext cx="8307" cy="33560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0.15547</cdr:x>
      <cdr:y>0.70954</cdr:y>
    </cdr:from>
    <cdr:to>
      <cdr:x>0.17771</cdr:x>
      <cdr:y>0.78384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>
          <a:off x="1895491" y="3701073"/>
          <a:ext cx="271151" cy="38755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0.62922</cdr:x>
      <cdr:y>0.56228</cdr:y>
    </cdr:from>
    <cdr:to>
      <cdr:x>0.62923</cdr:x>
      <cdr:y>0.75665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 flipH="1">
          <a:off x="7096091" y="2618935"/>
          <a:ext cx="114" cy="90533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0.73864</cdr:x>
      <cdr:y>0.72696</cdr:y>
    </cdr:from>
    <cdr:to>
      <cdr:x>0.73893</cdr:x>
      <cdr:y>0.83215</cdr:y>
    </cdr:to>
    <cdr:cxnSp macro="">
      <cdr:nvCxnSpPr>
        <cdr:cNvPr id="12" name="Прямая со стрелкой 11"/>
        <cdr:cNvCxnSpPr/>
      </cdr:nvCxnSpPr>
      <cdr:spPr>
        <a:xfrm xmlns:a="http://schemas.openxmlformats.org/drawingml/2006/main" flipH="1">
          <a:off x="9005489" y="3791917"/>
          <a:ext cx="3521" cy="5487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0.84868</cdr:x>
      <cdr:y>0.7249</cdr:y>
    </cdr:from>
    <cdr:to>
      <cdr:x>0.84931</cdr:x>
      <cdr:y>0.81843</cdr:y>
    </cdr:to>
    <cdr:cxnSp macro="">
      <cdr:nvCxnSpPr>
        <cdr:cNvPr id="20" name="Прямая со стрелкой 19"/>
        <cdr:cNvCxnSpPr/>
      </cdr:nvCxnSpPr>
      <cdr:spPr>
        <a:xfrm xmlns:a="http://schemas.openxmlformats.org/drawingml/2006/main">
          <a:off x="10347071" y="3781155"/>
          <a:ext cx="7713" cy="48790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0.24243</cdr:x>
      <cdr:y>0.70934</cdr:y>
    </cdr:from>
    <cdr:to>
      <cdr:x>0.24243</cdr:x>
      <cdr:y>0.74399</cdr:y>
    </cdr:to>
    <cdr:cxnSp macro="">
      <cdr:nvCxnSpPr>
        <cdr:cNvPr id="21" name="Прямая со стрелкой 20"/>
        <cdr:cNvCxnSpPr/>
      </cdr:nvCxnSpPr>
      <cdr:spPr>
        <a:xfrm xmlns:a="http://schemas.openxmlformats.org/drawingml/2006/main">
          <a:off x="2955653" y="3700023"/>
          <a:ext cx="0" cy="18071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0.47162</cdr:x>
      <cdr:y>0.45122</cdr:y>
    </cdr:from>
    <cdr:to>
      <cdr:x>0.64737</cdr:x>
      <cdr:y>0.54579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76042" y="2349500"/>
          <a:ext cx="848158" cy="49244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3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637765" indent="-180866" algn="l" rtl="0" fontAlgn="base">
            <a:spcBef>
              <a:spcPct val="0"/>
            </a:spcBef>
            <a:spcAft>
              <a:spcPct val="0"/>
            </a:spcAft>
            <a:defRPr sz="13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1277119" indent="-363314" algn="l" rtl="0" fontAlgn="base">
            <a:spcBef>
              <a:spcPct val="0"/>
            </a:spcBef>
            <a:spcAft>
              <a:spcPct val="0"/>
            </a:spcAft>
            <a:defRPr sz="13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916469" indent="-545753" algn="l" rtl="0" fontAlgn="base">
            <a:spcBef>
              <a:spcPct val="0"/>
            </a:spcBef>
            <a:spcAft>
              <a:spcPct val="0"/>
            </a:spcAft>
            <a:defRPr sz="13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2555823" indent="-728198" algn="l" rtl="0" fontAlgn="base">
            <a:spcBef>
              <a:spcPct val="0"/>
            </a:spcBef>
            <a:spcAft>
              <a:spcPct val="0"/>
            </a:spcAft>
            <a:defRPr sz="13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4546" algn="l" defTabSz="913816" rtl="0" eaLnBrk="1" latinLnBrk="0" hangingPunct="1">
            <a:defRPr sz="13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1446" algn="l" defTabSz="913816" rtl="0" eaLnBrk="1" latinLnBrk="0" hangingPunct="1">
            <a:defRPr sz="13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198348" algn="l" defTabSz="913816" rtl="0" eaLnBrk="1" latinLnBrk="0" hangingPunct="1">
            <a:defRPr sz="13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5251" algn="l" defTabSz="913816" rtl="0" eaLnBrk="1" latinLnBrk="0" hangingPunct="1">
            <a:defRPr sz="13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algn="ctr"/>
          <a:r>
            <a:rPr lang="ru-RU" dirty="0" smtClean="0"/>
            <a:t>64 шт.</a:t>
          </a:r>
        </a:p>
        <a:p xmlns:a="http://schemas.openxmlformats.org/drawingml/2006/main">
          <a:pPr algn="ctr"/>
          <a:r>
            <a:rPr lang="ru-RU" dirty="0" smtClean="0"/>
            <a:t>на 100 м</a:t>
          </a:r>
          <a:endParaRPr lang="ru-RU" dirty="0"/>
        </a:p>
      </cdr:txBody>
    </cdr:sp>
  </cdr:relSizeAnchor>
  <cdr:relSizeAnchor xmlns:cdr="http://schemas.openxmlformats.org/drawingml/2006/chartDrawing">
    <cdr:from>
      <cdr:x>0</cdr:x>
      <cdr:y>0.52279</cdr:y>
    </cdr:from>
    <cdr:to>
      <cdr:x>0.15526</cdr:x>
      <cdr:y>0.5878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0" y="2722146"/>
          <a:ext cx="749299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dirty="0" smtClean="0"/>
            <a:t>9  шт.</a:t>
          </a:r>
        </a:p>
      </cdr:txBody>
    </cdr:sp>
  </cdr:relSizeAnchor>
  <cdr:relSizeAnchor xmlns:cdr="http://schemas.openxmlformats.org/drawingml/2006/chartDrawing">
    <cdr:from>
      <cdr:x>0.06579</cdr:x>
      <cdr:y>0.6431</cdr:y>
    </cdr:from>
    <cdr:to>
      <cdr:x>0.22632</cdr:x>
      <cdr:y>0.70812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17500" y="3348623"/>
          <a:ext cx="774700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dirty="0"/>
            <a:t>7</a:t>
          </a:r>
          <a:r>
            <a:rPr lang="ru-RU" sz="1600" dirty="0" smtClean="0"/>
            <a:t>  шт.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0.17656</cdr:x>
      <cdr:y>0</cdr:y>
    </cdr:from>
    <cdr:to>
      <cdr:x>0.17813</cdr:x>
      <cdr:y>1</cdr:y>
    </cdr:to>
    <cdr:cxnSp macro="">
      <cdr:nvCxnSpPr>
        <cdr:cNvPr id="3" name="Прямая соединительная линия 2"/>
        <cdr:cNvCxnSpPr/>
      </cdr:nvCxnSpPr>
      <cdr:spPr bwMode="auto">
        <a:xfrm xmlns:a="http://schemas.openxmlformats.org/drawingml/2006/main" flipH="1" flipV="1">
          <a:off x="2152651" y="0"/>
          <a:ext cx="19049" cy="522922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49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0.08906</cdr:x>
      <cdr:y>0</cdr:y>
    </cdr:from>
    <cdr:to>
      <cdr:x>0.17734</cdr:x>
      <cdr:y>0.07468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085849" y="0"/>
          <a:ext cx="1076325" cy="390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rgbClr val="FF0000"/>
              </a:solidFill>
            </a:rPr>
            <a:t>91,5 %</a:t>
          </a:r>
          <a:endParaRPr lang="ru-RU" sz="2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0.18151</cdr:x>
      <cdr:y>0</cdr:y>
    </cdr:from>
    <cdr:to>
      <cdr:x>0.2612</cdr:x>
      <cdr:y>0.0765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212975" y="0"/>
          <a:ext cx="971550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solidFill>
                <a:srgbClr val="00487E"/>
              </a:solidFill>
            </a:rPr>
            <a:t>8,5 %</a:t>
          </a:r>
          <a:endParaRPr lang="ru-RU" sz="2400" b="1" dirty="0">
            <a:solidFill>
              <a:srgbClr val="00487E"/>
            </a:solidFill>
          </a:endParaRPr>
        </a:p>
      </cdr:txBody>
    </cdr:sp>
  </cdr:relSizeAnchor>
  <cdr:relSizeAnchor xmlns:cdr="http://schemas.openxmlformats.org/drawingml/2006/chartDrawing">
    <cdr:from>
      <cdr:x>0</cdr:x>
      <cdr:y>0.92532</cdr:y>
    </cdr:from>
    <cdr:to>
      <cdr:x>0.17219</cdr:x>
      <cdr:y>1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0" y="4838700"/>
          <a:ext cx="2099297" cy="390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rgbClr val="FF0000"/>
              </a:solidFill>
            </a:rPr>
            <a:t>До 10 % от толщины</a:t>
          </a:r>
          <a:endParaRPr lang="ru-RU" sz="1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0.18151</cdr:x>
      <cdr:y>0.92532</cdr:y>
    </cdr:from>
    <cdr:to>
      <cdr:x>0.3537</cdr:x>
      <cdr:y>1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212975" y="4838700"/>
          <a:ext cx="2099297" cy="390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rgbClr val="00487E"/>
              </a:solidFill>
            </a:rPr>
            <a:t>Выше 10 % от толщины</a:t>
          </a:r>
          <a:endParaRPr lang="ru-RU" sz="1800" b="1" dirty="0">
            <a:solidFill>
              <a:srgbClr val="00487E"/>
            </a:solidFill>
          </a:endParaRPr>
        </a:p>
      </cdr:txBody>
    </cdr:sp>
  </cdr:relSizeAnchor>
  <cdr:relSizeAnchor xmlns:cdr="http://schemas.openxmlformats.org/drawingml/2006/chartDrawing">
    <cdr:from>
      <cdr:x>0.24658</cdr:x>
      <cdr:y>0.12386</cdr:y>
    </cdr:from>
    <cdr:to>
      <cdr:x>0.24658</cdr:x>
      <cdr:y>0.81239</cdr:y>
    </cdr:to>
    <cdr:cxnSp macro="">
      <cdr:nvCxnSpPr>
        <cdr:cNvPr id="11" name="Прямая соединительная линия 10"/>
        <cdr:cNvCxnSpPr/>
      </cdr:nvCxnSpPr>
      <cdr:spPr bwMode="auto">
        <a:xfrm xmlns:a="http://schemas.openxmlformats.org/drawingml/2006/main" flipV="1">
          <a:off x="3006333" y="647700"/>
          <a:ext cx="0" cy="360044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4925" cap="flat" cmpd="sng" algn="ctr">
          <a:solidFill>
            <a:srgbClr val="4F81BD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0.24609</cdr:x>
      <cdr:y>0.23133</cdr:y>
    </cdr:from>
    <cdr:to>
      <cdr:x>0.34063</cdr:x>
      <cdr:y>0.23133</cdr:y>
    </cdr:to>
    <cdr:cxnSp macro="">
      <cdr:nvCxnSpPr>
        <cdr:cNvPr id="19" name="Прямая со стрелкой 18"/>
        <cdr:cNvCxnSpPr/>
      </cdr:nvCxnSpPr>
      <cdr:spPr bwMode="auto">
        <a:xfrm xmlns:a="http://schemas.openxmlformats.org/drawingml/2006/main">
          <a:off x="3000375" y="1209674"/>
          <a:ext cx="1152525" cy="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5875" cap="flat" cmpd="sng" algn="ctr">
          <a:solidFill>
            <a:srgbClr val="4F81BD">
              <a:alpha val="50000"/>
            </a:srgbClr>
          </a:solidFill>
          <a:prstDash val="solid"/>
          <a:round/>
          <a:headEnd type="none" w="med" len="med"/>
          <a:tailEnd type="triangle" w="lg" len="lg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0.24401</cdr:x>
      <cdr:y>0.32119</cdr:y>
    </cdr:from>
    <cdr:to>
      <cdr:x>0.33854</cdr:x>
      <cdr:y>0.32119</cdr:y>
    </cdr:to>
    <cdr:cxnSp macro="">
      <cdr:nvCxnSpPr>
        <cdr:cNvPr id="21" name="Прямая со стрелкой 20"/>
        <cdr:cNvCxnSpPr/>
      </cdr:nvCxnSpPr>
      <cdr:spPr bwMode="auto">
        <a:xfrm xmlns:a="http://schemas.openxmlformats.org/drawingml/2006/main">
          <a:off x="2974975" y="1679574"/>
          <a:ext cx="1152525" cy="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5875" cap="flat" cmpd="sng" algn="ctr">
          <a:solidFill>
            <a:srgbClr val="4F81BD">
              <a:alpha val="50000"/>
            </a:srgbClr>
          </a:solidFill>
          <a:prstDash val="solid"/>
          <a:round/>
          <a:headEnd type="none" w="med" len="med"/>
          <a:tailEnd type="triangle" w="lg" len="lg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0.24635</cdr:x>
      <cdr:y>0.41044</cdr:y>
    </cdr:from>
    <cdr:to>
      <cdr:x>0.34089</cdr:x>
      <cdr:y>0.41044</cdr:y>
    </cdr:to>
    <cdr:cxnSp macro="">
      <cdr:nvCxnSpPr>
        <cdr:cNvPr id="22" name="Прямая со стрелкой 21"/>
        <cdr:cNvCxnSpPr/>
      </cdr:nvCxnSpPr>
      <cdr:spPr bwMode="auto">
        <a:xfrm xmlns:a="http://schemas.openxmlformats.org/drawingml/2006/main">
          <a:off x="3003550" y="2146299"/>
          <a:ext cx="1152525" cy="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5875" cap="flat" cmpd="sng" algn="ctr">
          <a:solidFill>
            <a:srgbClr val="4F81BD">
              <a:alpha val="50000"/>
            </a:srgbClr>
          </a:solidFill>
          <a:prstDash val="solid"/>
          <a:round/>
          <a:headEnd type="none" w="med" len="med"/>
          <a:tailEnd type="triangle" w="lg" len="lg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0.24479</cdr:x>
      <cdr:y>0.5</cdr:y>
    </cdr:from>
    <cdr:to>
      <cdr:x>0.33932</cdr:x>
      <cdr:y>0.5</cdr:y>
    </cdr:to>
    <cdr:cxnSp macro="">
      <cdr:nvCxnSpPr>
        <cdr:cNvPr id="23" name="Прямая со стрелкой 22"/>
        <cdr:cNvCxnSpPr/>
      </cdr:nvCxnSpPr>
      <cdr:spPr bwMode="auto">
        <a:xfrm xmlns:a="http://schemas.openxmlformats.org/drawingml/2006/main">
          <a:off x="2984500" y="2614612"/>
          <a:ext cx="1152525" cy="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5875" cap="flat" cmpd="sng" algn="ctr">
          <a:solidFill>
            <a:srgbClr val="4F81BD">
              <a:alpha val="50000"/>
            </a:srgbClr>
          </a:solidFill>
          <a:prstDash val="solid"/>
          <a:round/>
          <a:headEnd type="none" w="med" len="med"/>
          <a:tailEnd type="triangle" w="lg" len="lg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0.24557</cdr:x>
      <cdr:y>0.59988</cdr:y>
    </cdr:from>
    <cdr:to>
      <cdr:x>0.3401</cdr:x>
      <cdr:y>0.59988</cdr:y>
    </cdr:to>
    <cdr:cxnSp macro="">
      <cdr:nvCxnSpPr>
        <cdr:cNvPr id="24" name="Прямая со стрелкой 23"/>
        <cdr:cNvCxnSpPr/>
      </cdr:nvCxnSpPr>
      <cdr:spPr bwMode="auto">
        <a:xfrm xmlns:a="http://schemas.openxmlformats.org/drawingml/2006/main">
          <a:off x="2994025" y="3136899"/>
          <a:ext cx="1152525" cy="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5875" cap="flat" cmpd="sng" algn="ctr">
          <a:solidFill>
            <a:srgbClr val="4F81BD">
              <a:alpha val="50000"/>
            </a:srgbClr>
          </a:solidFill>
          <a:prstDash val="solid"/>
          <a:round/>
          <a:headEnd type="none" w="med" len="med"/>
          <a:tailEnd type="triangle" w="lg" len="lg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0.24479</cdr:x>
      <cdr:y>0.68913</cdr:y>
    </cdr:from>
    <cdr:to>
      <cdr:x>0.33932</cdr:x>
      <cdr:y>0.68913</cdr:y>
    </cdr:to>
    <cdr:cxnSp macro="">
      <cdr:nvCxnSpPr>
        <cdr:cNvPr id="25" name="Прямая со стрелкой 24"/>
        <cdr:cNvCxnSpPr/>
      </cdr:nvCxnSpPr>
      <cdr:spPr bwMode="auto">
        <a:xfrm xmlns:a="http://schemas.openxmlformats.org/drawingml/2006/main">
          <a:off x="2984500" y="3603624"/>
          <a:ext cx="1152525" cy="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5875" cap="flat" cmpd="sng" algn="ctr">
          <a:solidFill>
            <a:srgbClr val="4F81BD">
              <a:alpha val="50000"/>
            </a:srgbClr>
          </a:solidFill>
          <a:prstDash val="solid"/>
          <a:round/>
          <a:headEnd type="none" w="med" len="med"/>
          <a:tailEnd type="triangle" w="lg" len="lg"/>
        </a:ln>
        <a:effectLst xmlns:a="http://schemas.openxmlformats.org/drawingml/2006/main"/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51" cy="497801"/>
          </a:xfrm>
          <a:prstGeom prst="rect">
            <a:avLst/>
          </a:prstGeom>
        </p:spPr>
        <p:txBody>
          <a:bodyPr vert="horz" lIns="91718" tIns="45859" rIns="91718" bIns="4585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53" y="1"/>
            <a:ext cx="2946636" cy="497801"/>
          </a:xfrm>
          <a:prstGeom prst="rect">
            <a:avLst/>
          </a:prstGeom>
        </p:spPr>
        <p:txBody>
          <a:bodyPr vert="horz" lIns="91718" tIns="45859" rIns="91718" bIns="4585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AAA564-6B68-4AE5-8769-74F2426EDC71}" type="datetimeFigureOut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426"/>
            <a:ext cx="2945551" cy="495485"/>
          </a:xfrm>
          <a:prstGeom prst="rect">
            <a:avLst/>
          </a:prstGeom>
        </p:spPr>
        <p:txBody>
          <a:bodyPr vert="horz" lIns="91718" tIns="45859" rIns="91718" bIns="4585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53" y="9430426"/>
            <a:ext cx="2946636" cy="495485"/>
          </a:xfrm>
          <a:prstGeom prst="rect">
            <a:avLst/>
          </a:prstGeom>
        </p:spPr>
        <p:txBody>
          <a:bodyPr vert="horz" lIns="91718" tIns="45859" rIns="91718" bIns="4585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793F9C-7933-4CBE-BE47-B1FAA8912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25653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51" cy="497801"/>
          </a:xfrm>
          <a:prstGeom prst="rect">
            <a:avLst/>
          </a:prstGeom>
        </p:spPr>
        <p:txBody>
          <a:bodyPr vert="horz" lIns="91718" tIns="45859" rIns="91718" bIns="4585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53" y="1"/>
            <a:ext cx="2946636" cy="497801"/>
          </a:xfrm>
          <a:prstGeom prst="rect">
            <a:avLst/>
          </a:prstGeom>
        </p:spPr>
        <p:txBody>
          <a:bodyPr vert="horz" lIns="91718" tIns="45859" rIns="91718" bIns="4585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6A0A9F-F610-4912-9E40-6EFBF5C235B9}" type="datetimeFigureOut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8" tIns="45859" rIns="91718" bIns="4585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575" y="4716372"/>
            <a:ext cx="5440528" cy="4468628"/>
          </a:xfrm>
          <a:prstGeom prst="rect">
            <a:avLst/>
          </a:prstGeom>
        </p:spPr>
        <p:txBody>
          <a:bodyPr vert="horz" lIns="91718" tIns="45859" rIns="91718" bIns="4585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426"/>
            <a:ext cx="2945551" cy="495485"/>
          </a:xfrm>
          <a:prstGeom prst="rect">
            <a:avLst/>
          </a:prstGeom>
        </p:spPr>
        <p:txBody>
          <a:bodyPr vert="horz" lIns="91718" tIns="45859" rIns="91718" bIns="4585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53" y="9430426"/>
            <a:ext cx="2946636" cy="495485"/>
          </a:xfrm>
          <a:prstGeom prst="rect">
            <a:avLst/>
          </a:prstGeom>
        </p:spPr>
        <p:txBody>
          <a:bodyPr vert="horz" lIns="91718" tIns="45859" rIns="91718" bIns="4585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D10EA2-3258-4BB8-A388-37FB7547E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60137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37765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77119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916469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55582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195659" algn="l" defTabSz="127826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834795" algn="l" defTabSz="127826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473925" algn="l" defTabSz="127826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5113059" algn="l" defTabSz="127826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1237B-31C3-43A2-A402-61DBDD2A2DA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811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D10EA2-3258-4BB8-A388-37FB7547ED4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027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D10EA2-3258-4BB8-A388-37FB7547ED4A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969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D10EA2-3258-4BB8-A388-37FB7547ED4A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33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D10EA2-3258-4BB8-A388-37FB7547ED4A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972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D10EA2-3258-4BB8-A388-37FB7547ED4A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996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D10EA2-3258-4BB8-A388-37FB7547ED4A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080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D10EA2-3258-4BB8-A388-37FB7547ED4A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910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D10EA2-3258-4BB8-A388-37FB7547ED4A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967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D10EA2-3258-4BB8-A388-37FB7547ED4A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31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D10EA2-3258-4BB8-A388-37FB7547ED4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63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D10EA2-3258-4BB8-A388-37FB7547ED4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295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D10EA2-3258-4BB8-A388-37FB7547ED4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957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D10EA2-3258-4BB8-A388-37FB7547ED4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046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D10EA2-3258-4BB8-A388-37FB7547ED4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410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D10EA2-3258-4BB8-A388-37FB7547ED4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117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D10EA2-3258-4BB8-A388-37FB7547ED4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973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D10EA2-3258-4BB8-A388-37FB7547ED4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619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TT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5851" y="1549109"/>
            <a:ext cx="9596156" cy="2058035"/>
          </a:xfrm>
          <a:prstGeom prst="rect">
            <a:avLst/>
          </a:prstGeom>
        </p:spPr>
        <p:txBody>
          <a:bodyPr lIns="127819" tIns="63922" rIns="127819" bIns="63922"/>
          <a:lstStyle>
            <a:lvl1pPr algn="l">
              <a:defRPr sz="2800" b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5133" y="4394749"/>
            <a:ext cx="9616875" cy="1231641"/>
          </a:xfrm>
          <a:prstGeom prst="rect">
            <a:avLst/>
          </a:prstGeom>
        </p:spPr>
        <p:txBody>
          <a:bodyPr lIns="127819" tIns="63922" rIns="127819" bIns="63922"/>
          <a:lstStyle>
            <a:lvl1pPr marL="0" indent="0" algn="l">
              <a:buNone/>
              <a:defRPr sz="2300" b="0">
                <a:solidFill>
                  <a:schemeClr val="bg1"/>
                </a:solidFill>
                <a:latin typeface="Arial Narrow" pitchFamily="34" charset="0"/>
              </a:defRPr>
            </a:lvl1pPr>
            <a:lvl2pPr marL="639163" indent="0" algn="ctr">
              <a:buNone/>
              <a:defRPr/>
            </a:lvl2pPr>
            <a:lvl3pPr marL="1278327" indent="0" algn="ctr">
              <a:buNone/>
              <a:defRPr/>
            </a:lvl3pPr>
            <a:lvl4pPr marL="1917489" indent="0" algn="ctr">
              <a:buNone/>
              <a:defRPr/>
            </a:lvl4pPr>
            <a:lvl5pPr marL="2556652" indent="0" algn="ctr">
              <a:buNone/>
              <a:defRPr/>
            </a:lvl5pPr>
            <a:lvl6pPr marL="3195819" indent="0" algn="ctr">
              <a:buNone/>
              <a:defRPr/>
            </a:lvl6pPr>
            <a:lvl7pPr marL="3834987" indent="0" algn="ctr">
              <a:buNone/>
              <a:defRPr/>
            </a:lvl7pPr>
            <a:lvl8pPr marL="4474149" indent="0" algn="ctr">
              <a:buNone/>
              <a:defRPr/>
            </a:lvl8pPr>
            <a:lvl9pPr marL="511331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470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несколько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8"/>
          <p:cNvSpPr>
            <a:spLocks noGrp="1"/>
          </p:cNvSpPr>
          <p:nvPr>
            <p:ph type="title"/>
          </p:nvPr>
        </p:nvSpPr>
        <p:spPr>
          <a:xfrm>
            <a:off x="2582984" y="2"/>
            <a:ext cx="9609667" cy="1079500"/>
          </a:xfrm>
          <a:prstGeom prst="rect">
            <a:avLst/>
          </a:prstGeom>
        </p:spPr>
        <p:txBody>
          <a:bodyPr vert="horz" lIns="91374" tIns="45698" rIns="91374" bIns="45698" rtlCol="0" anchor="b">
            <a:normAutofit/>
          </a:bodyPr>
          <a:lstStyle>
            <a:lvl1pPr>
              <a:defRPr sz="23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/>
          </p:nvPr>
        </p:nvSpPr>
        <p:spPr>
          <a:xfrm>
            <a:off x="383119" y="1172633"/>
            <a:ext cx="3164416" cy="2245784"/>
          </a:xfrm>
          <a:prstGeom prst="rect">
            <a:avLst/>
          </a:prstGeom>
        </p:spPr>
        <p:txBody>
          <a:bodyPr lIns="107219" tIns="53607" rIns="107219" bIns="53607"/>
          <a:lstStyle/>
          <a:p>
            <a:pPr lvl="0"/>
            <a:endParaRPr lang="ru-RU" noProof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16"/>
          </p:nvPr>
        </p:nvSpPr>
        <p:spPr>
          <a:xfrm>
            <a:off x="383119" y="3941233"/>
            <a:ext cx="3164416" cy="2245784"/>
          </a:xfrm>
          <a:prstGeom prst="rect">
            <a:avLst/>
          </a:prstGeom>
        </p:spPr>
        <p:txBody>
          <a:bodyPr lIns="107219" tIns="53607" rIns="107219" bIns="53607"/>
          <a:lstStyle/>
          <a:p>
            <a:pPr lvl="0"/>
            <a:endParaRPr lang="ru-RU" noProof="0"/>
          </a:p>
        </p:txBody>
      </p:sp>
      <p:sp>
        <p:nvSpPr>
          <p:cNvPr id="13" name="Рисунок 10"/>
          <p:cNvSpPr>
            <a:spLocks noGrp="1"/>
          </p:cNvSpPr>
          <p:nvPr>
            <p:ph type="pic" sz="quarter" idx="17"/>
          </p:nvPr>
        </p:nvSpPr>
        <p:spPr>
          <a:xfrm>
            <a:off x="8610603" y="1172633"/>
            <a:ext cx="3164416" cy="2245784"/>
          </a:xfrm>
          <a:prstGeom prst="rect">
            <a:avLst/>
          </a:prstGeom>
        </p:spPr>
        <p:txBody>
          <a:bodyPr lIns="107219" tIns="53607" rIns="107219" bIns="53607"/>
          <a:lstStyle/>
          <a:p>
            <a:pPr lvl="0"/>
            <a:endParaRPr lang="ru-RU" noProof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18"/>
          </p:nvPr>
        </p:nvSpPr>
        <p:spPr>
          <a:xfrm>
            <a:off x="8610603" y="3941233"/>
            <a:ext cx="3164416" cy="2245784"/>
          </a:xfrm>
          <a:prstGeom prst="rect">
            <a:avLst/>
          </a:prstGeom>
        </p:spPr>
        <p:txBody>
          <a:bodyPr lIns="107219" tIns="53607" rIns="107219" bIns="53607"/>
          <a:lstStyle/>
          <a:p>
            <a:pPr lvl="0"/>
            <a:endParaRPr lang="ru-RU" noProof="0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19"/>
          </p:nvPr>
        </p:nvSpPr>
        <p:spPr>
          <a:xfrm>
            <a:off x="4549659" y="1172633"/>
            <a:ext cx="3164416" cy="2245784"/>
          </a:xfrm>
          <a:prstGeom prst="rect">
            <a:avLst/>
          </a:prstGeom>
        </p:spPr>
        <p:txBody>
          <a:bodyPr lIns="107219" tIns="53607" rIns="107219" bIns="53607"/>
          <a:lstStyle/>
          <a:p>
            <a:pPr lvl="0"/>
            <a:endParaRPr lang="ru-RU" noProof="0"/>
          </a:p>
        </p:txBody>
      </p:sp>
      <p:sp>
        <p:nvSpPr>
          <p:cNvPr id="16" name="Рисунок 10"/>
          <p:cNvSpPr>
            <a:spLocks noGrp="1"/>
          </p:cNvSpPr>
          <p:nvPr>
            <p:ph type="pic" sz="quarter" idx="20"/>
          </p:nvPr>
        </p:nvSpPr>
        <p:spPr>
          <a:xfrm>
            <a:off x="4549659" y="3941233"/>
            <a:ext cx="3164416" cy="2245784"/>
          </a:xfrm>
          <a:prstGeom prst="rect">
            <a:avLst/>
          </a:prstGeom>
        </p:spPr>
        <p:txBody>
          <a:bodyPr lIns="107219" tIns="53607" rIns="107219" bIns="53607"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39616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8"/>
          <p:cNvSpPr>
            <a:spLocks noGrp="1"/>
          </p:cNvSpPr>
          <p:nvPr>
            <p:ph type="title"/>
          </p:nvPr>
        </p:nvSpPr>
        <p:spPr>
          <a:xfrm>
            <a:off x="2582984" y="2"/>
            <a:ext cx="9609667" cy="1079500"/>
          </a:xfrm>
          <a:prstGeom prst="rect">
            <a:avLst/>
          </a:prstGeom>
        </p:spPr>
        <p:txBody>
          <a:bodyPr vert="horz" lIns="91374" tIns="45698" rIns="91374" bIns="45698" rtlCol="0" anchor="b">
            <a:normAutofit/>
          </a:bodyPr>
          <a:lstStyle>
            <a:lvl1pPr>
              <a:defRPr sz="23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Рисунок 10"/>
          <p:cNvSpPr>
            <a:spLocks noGrp="1"/>
          </p:cNvSpPr>
          <p:nvPr>
            <p:ph type="pic" sz="quarter" idx="15"/>
          </p:nvPr>
        </p:nvSpPr>
        <p:spPr>
          <a:xfrm>
            <a:off x="383117" y="1172633"/>
            <a:ext cx="5172035" cy="5014384"/>
          </a:xfrm>
          <a:prstGeom prst="rect">
            <a:avLst/>
          </a:prstGeom>
        </p:spPr>
        <p:txBody>
          <a:bodyPr lIns="107219" tIns="53607" rIns="107219" bIns="53607"/>
          <a:lstStyle/>
          <a:p>
            <a:pPr lvl="0"/>
            <a:endParaRPr lang="ru-RU" noProof="0"/>
          </a:p>
        </p:txBody>
      </p:sp>
      <p:sp>
        <p:nvSpPr>
          <p:cNvPr id="6" name="Рисунок 10"/>
          <p:cNvSpPr>
            <a:spLocks noGrp="1"/>
          </p:cNvSpPr>
          <p:nvPr>
            <p:ph type="pic" sz="quarter" idx="16"/>
          </p:nvPr>
        </p:nvSpPr>
        <p:spPr>
          <a:xfrm>
            <a:off x="6602985" y="1172633"/>
            <a:ext cx="5172035" cy="5014384"/>
          </a:xfrm>
          <a:prstGeom prst="rect">
            <a:avLst/>
          </a:prstGeom>
        </p:spPr>
        <p:txBody>
          <a:bodyPr lIns="107219" tIns="53607" rIns="107219" bIns="53607"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1232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ленькие картинк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>
            <a:spLocks noGrp="1"/>
          </p:cNvSpPr>
          <p:nvPr>
            <p:ph idx="12"/>
          </p:nvPr>
        </p:nvSpPr>
        <p:spPr>
          <a:xfrm>
            <a:off x="2698680" y="1166028"/>
            <a:ext cx="9077151" cy="5012591"/>
          </a:xfrm>
          <a:prstGeom prst="rect">
            <a:avLst/>
          </a:prstGeom>
        </p:spPr>
        <p:txBody>
          <a:bodyPr lIns="91374" tIns="45698" rIns="91374" bIns="45698"/>
          <a:lstStyle>
            <a:lvl1pPr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  <a:lvl2pPr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2pPr>
            <a:lvl3pPr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3pPr>
            <a:lvl4pPr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4pPr>
            <a:lvl5pPr marL="2055947" indent="-228442">
              <a:buFont typeface="Arial" panose="020B0604020202020204" pitchFamily="34" charset="0"/>
              <a:buChar char="•"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Заголовок 28"/>
          <p:cNvSpPr>
            <a:spLocks noGrp="1"/>
          </p:cNvSpPr>
          <p:nvPr>
            <p:ph type="title"/>
          </p:nvPr>
        </p:nvSpPr>
        <p:spPr>
          <a:xfrm>
            <a:off x="2582984" y="2"/>
            <a:ext cx="9609667" cy="1079500"/>
          </a:xfrm>
          <a:prstGeom prst="rect">
            <a:avLst/>
          </a:prstGeom>
        </p:spPr>
        <p:txBody>
          <a:bodyPr vert="horz" lIns="91374" tIns="45698" rIns="91374" bIns="45698" rtlCol="0" anchor="b">
            <a:normAutofit/>
          </a:bodyPr>
          <a:lstStyle>
            <a:lvl1pPr>
              <a:defRPr sz="23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Рисунок 10"/>
          <p:cNvSpPr>
            <a:spLocks noGrp="1"/>
          </p:cNvSpPr>
          <p:nvPr>
            <p:ph type="pic" sz="quarter" idx="15"/>
          </p:nvPr>
        </p:nvSpPr>
        <p:spPr>
          <a:xfrm>
            <a:off x="383125" y="1172634"/>
            <a:ext cx="2196859" cy="1559108"/>
          </a:xfrm>
          <a:prstGeom prst="rect">
            <a:avLst/>
          </a:prstGeom>
        </p:spPr>
        <p:txBody>
          <a:bodyPr lIns="107219" tIns="53607" rIns="107219" bIns="53607"/>
          <a:lstStyle/>
          <a:p>
            <a:pPr lvl="0"/>
            <a:endParaRPr lang="ru-RU" noProof="0"/>
          </a:p>
        </p:txBody>
      </p:sp>
      <p:sp>
        <p:nvSpPr>
          <p:cNvPr id="9" name="Рисунок 10"/>
          <p:cNvSpPr>
            <a:spLocks noGrp="1"/>
          </p:cNvSpPr>
          <p:nvPr>
            <p:ph type="pic" sz="quarter" idx="16"/>
          </p:nvPr>
        </p:nvSpPr>
        <p:spPr>
          <a:xfrm>
            <a:off x="383125" y="4627911"/>
            <a:ext cx="2196859" cy="1559108"/>
          </a:xfrm>
          <a:prstGeom prst="rect">
            <a:avLst/>
          </a:prstGeom>
        </p:spPr>
        <p:txBody>
          <a:bodyPr lIns="107219" tIns="53607" rIns="107219" bIns="53607"/>
          <a:lstStyle/>
          <a:p>
            <a:pPr lvl="0"/>
            <a:endParaRPr lang="ru-RU" noProof="0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17"/>
          </p:nvPr>
        </p:nvSpPr>
        <p:spPr>
          <a:xfrm>
            <a:off x="383125" y="2895363"/>
            <a:ext cx="2196859" cy="1559108"/>
          </a:xfrm>
          <a:prstGeom prst="rect">
            <a:avLst/>
          </a:prstGeom>
        </p:spPr>
        <p:txBody>
          <a:bodyPr lIns="107219" tIns="53607" rIns="107219" bIns="53607"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80590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>
            <a:spLocks noGrp="1"/>
          </p:cNvSpPr>
          <p:nvPr>
            <p:ph sz="half" idx="1"/>
          </p:nvPr>
        </p:nvSpPr>
        <p:spPr>
          <a:xfrm>
            <a:off x="2692411" y="1172635"/>
            <a:ext cx="9083433" cy="5014384"/>
          </a:xfrm>
          <a:prstGeom prst="rect">
            <a:avLst/>
          </a:prstGeom>
        </p:spPr>
        <p:txBody>
          <a:bodyPr lIns="91374" tIns="45698" rIns="91374" bIns="45698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  <a:lvl2pPr marL="456875" indent="0">
              <a:buNone/>
              <a:defRPr sz="1900">
                <a:solidFill>
                  <a:srgbClr val="0070C0"/>
                </a:solidFill>
                <a:latin typeface="Arial Narrow" panose="020B0606020202030204" pitchFamily="34" charset="0"/>
              </a:defRPr>
            </a:lvl2pPr>
            <a:lvl3pPr marL="913758" indent="0">
              <a:buNone/>
              <a:defRPr sz="1600">
                <a:solidFill>
                  <a:srgbClr val="0070C0"/>
                </a:solidFill>
                <a:latin typeface="Arial Narrow" panose="020B0606020202030204" pitchFamily="34" charset="0"/>
              </a:defRPr>
            </a:lvl3pPr>
            <a:lvl4pPr marL="1370636" indent="0">
              <a:buNone/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4pPr>
            <a:lvl5pPr marL="1827517" indent="0">
              <a:buNone/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2"/>
          </p:nvPr>
        </p:nvSpPr>
        <p:spPr>
          <a:xfrm>
            <a:off x="383123" y="1172652"/>
            <a:ext cx="2199868" cy="5031615"/>
          </a:xfrm>
          <a:prstGeom prst="rect">
            <a:avLst/>
          </a:prstGeom>
        </p:spPr>
        <p:txBody>
          <a:bodyPr lIns="91374" tIns="45698" rIns="91374" bIns="45698"/>
          <a:lstStyle>
            <a:lvl1pPr marL="17454" indent="0">
              <a:buNone/>
              <a:defRPr sz="1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defRPr sz="1900">
                <a:solidFill>
                  <a:srgbClr val="0070C0"/>
                </a:solidFill>
                <a:latin typeface="Arial Narrow" panose="020B0606020202030204" pitchFamily="34" charset="0"/>
              </a:defRPr>
            </a:lvl2pPr>
            <a:lvl3pPr>
              <a:defRPr sz="1600">
                <a:solidFill>
                  <a:srgbClr val="0070C0"/>
                </a:solidFill>
                <a:latin typeface="Arial Narrow" panose="020B0606020202030204" pitchFamily="34" charset="0"/>
              </a:defRPr>
            </a:lvl3pPr>
            <a:lvl4pPr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4pPr>
            <a:lvl5pPr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28"/>
          <p:cNvSpPr>
            <a:spLocks noGrp="1"/>
          </p:cNvSpPr>
          <p:nvPr>
            <p:ph type="title"/>
          </p:nvPr>
        </p:nvSpPr>
        <p:spPr>
          <a:xfrm>
            <a:off x="2582984" y="2"/>
            <a:ext cx="9609667" cy="1079500"/>
          </a:xfrm>
          <a:prstGeom prst="rect">
            <a:avLst/>
          </a:prstGeom>
        </p:spPr>
        <p:txBody>
          <a:bodyPr vert="horz" lIns="91374" tIns="45698" rIns="91374" bIns="45698" rtlCol="0" anchor="b">
            <a:normAutofit/>
          </a:bodyPr>
          <a:lstStyle>
            <a:lvl1pPr>
              <a:defRPr sz="23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35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8"/>
          <p:cNvSpPr>
            <a:spLocks noGrp="1"/>
          </p:cNvSpPr>
          <p:nvPr>
            <p:ph type="title"/>
          </p:nvPr>
        </p:nvSpPr>
        <p:spPr>
          <a:xfrm>
            <a:off x="2582984" y="2"/>
            <a:ext cx="9609667" cy="1079500"/>
          </a:xfrm>
          <a:prstGeom prst="rect">
            <a:avLst/>
          </a:prstGeom>
        </p:spPr>
        <p:txBody>
          <a:bodyPr vert="horz" lIns="91384" tIns="45702" rIns="91384" bIns="45702" rtlCol="0" anchor="b">
            <a:normAutofit/>
          </a:bodyPr>
          <a:lstStyle>
            <a:lvl1pPr>
              <a:defRPr sz="23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67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8"/>
          <p:cNvSpPr>
            <a:spLocks noGrp="1"/>
          </p:cNvSpPr>
          <p:nvPr>
            <p:ph type="title"/>
          </p:nvPr>
        </p:nvSpPr>
        <p:spPr>
          <a:xfrm>
            <a:off x="2582984" y="2"/>
            <a:ext cx="9609667" cy="1079500"/>
          </a:xfrm>
          <a:prstGeom prst="rect">
            <a:avLst/>
          </a:prstGeom>
        </p:spPr>
        <p:txBody>
          <a:bodyPr vert="horz" lIns="91384" tIns="45702" rIns="91384" bIns="45702" rtlCol="0" anchor="b">
            <a:normAutofit/>
          </a:bodyPr>
          <a:lstStyle>
            <a:lvl1pPr>
              <a:defRPr sz="23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2"/>
          </p:nvPr>
        </p:nvSpPr>
        <p:spPr>
          <a:xfrm>
            <a:off x="385011" y="1166028"/>
            <a:ext cx="11390009" cy="5012591"/>
          </a:xfrm>
          <a:prstGeom prst="rect">
            <a:avLst/>
          </a:prstGeom>
        </p:spPr>
        <p:txBody>
          <a:bodyPr lIns="91384" tIns="45702" rIns="91384" bIns="45702"/>
          <a:lstStyle>
            <a:lvl1pPr algn="just">
              <a:defRPr sz="1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algn="just">
              <a:defRPr sz="1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algn="just">
              <a:defRPr sz="19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algn="just">
              <a:defRPr sz="19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6179" indent="-228470" algn="just"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203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несколько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8"/>
          <p:cNvSpPr>
            <a:spLocks noGrp="1"/>
          </p:cNvSpPr>
          <p:nvPr>
            <p:ph type="title"/>
          </p:nvPr>
        </p:nvSpPr>
        <p:spPr>
          <a:xfrm>
            <a:off x="2582984" y="2"/>
            <a:ext cx="9609667" cy="1079500"/>
          </a:xfrm>
          <a:prstGeom prst="rect">
            <a:avLst/>
          </a:prstGeom>
        </p:spPr>
        <p:txBody>
          <a:bodyPr vert="horz" lIns="91384" tIns="45702" rIns="91384" bIns="45702" rtlCol="0" anchor="b">
            <a:normAutofit/>
          </a:bodyPr>
          <a:lstStyle>
            <a:lvl1pPr>
              <a:defRPr sz="23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/>
          </p:nvPr>
        </p:nvSpPr>
        <p:spPr>
          <a:xfrm>
            <a:off x="383119" y="1172633"/>
            <a:ext cx="3164416" cy="2245784"/>
          </a:xfrm>
          <a:prstGeom prst="rect">
            <a:avLst/>
          </a:prstGeom>
        </p:spPr>
        <p:txBody>
          <a:bodyPr lIns="107231" tIns="53615" rIns="107231" bIns="53615"/>
          <a:lstStyle/>
          <a:p>
            <a:pPr lvl="0"/>
            <a:endParaRPr lang="ru-RU" noProof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16"/>
          </p:nvPr>
        </p:nvSpPr>
        <p:spPr>
          <a:xfrm>
            <a:off x="383119" y="3941233"/>
            <a:ext cx="3164416" cy="2245784"/>
          </a:xfrm>
          <a:prstGeom prst="rect">
            <a:avLst/>
          </a:prstGeom>
        </p:spPr>
        <p:txBody>
          <a:bodyPr lIns="107231" tIns="53615" rIns="107231" bIns="53615"/>
          <a:lstStyle/>
          <a:p>
            <a:pPr lvl="0"/>
            <a:endParaRPr lang="ru-RU" noProof="0"/>
          </a:p>
        </p:txBody>
      </p:sp>
      <p:sp>
        <p:nvSpPr>
          <p:cNvPr id="13" name="Рисунок 10"/>
          <p:cNvSpPr>
            <a:spLocks noGrp="1"/>
          </p:cNvSpPr>
          <p:nvPr>
            <p:ph type="pic" sz="quarter" idx="17"/>
          </p:nvPr>
        </p:nvSpPr>
        <p:spPr>
          <a:xfrm>
            <a:off x="8610603" y="1172633"/>
            <a:ext cx="3164416" cy="2245784"/>
          </a:xfrm>
          <a:prstGeom prst="rect">
            <a:avLst/>
          </a:prstGeom>
        </p:spPr>
        <p:txBody>
          <a:bodyPr lIns="107231" tIns="53615" rIns="107231" bIns="53615"/>
          <a:lstStyle/>
          <a:p>
            <a:pPr lvl="0"/>
            <a:endParaRPr lang="ru-RU" noProof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18"/>
          </p:nvPr>
        </p:nvSpPr>
        <p:spPr>
          <a:xfrm>
            <a:off x="8610603" y="3941233"/>
            <a:ext cx="3164416" cy="2245784"/>
          </a:xfrm>
          <a:prstGeom prst="rect">
            <a:avLst/>
          </a:prstGeom>
        </p:spPr>
        <p:txBody>
          <a:bodyPr lIns="107231" tIns="53615" rIns="107231" bIns="53615"/>
          <a:lstStyle/>
          <a:p>
            <a:pPr lvl="0"/>
            <a:endParaRPr lang="ru-RU" noProof="0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19"/>
          </p:nvPr>
        </p:nvSpPr>
        <p:spPr>
          <a:xfrm>
            <a:off x="4549659" y="1172633"/>
            <a:ext cx="3164416" cy="2245784"/>
          </a:xfrm>
          <a:prstGeom prst="rect">
            <a:avLst/>
          </a:prstGeom>
        </p:spPr>
        <p:txBody>
          <a:bodyPr lIns="107231" tIns="53615" rIns="107231" bIns="53615"/>
          <a:lstStyle/>
          <a:p>
            <a:pPr lvl="0"/>
            <a:endParaRPr lang="ru-RU" noProof="0"/>
          </a:p>
        </p:txBody>
      </p:sp>
      <p:sp>
        <p:nvSpPr>
          <p:cNvPr id="16" name="Рисунок 10"/>
          <p:cNvSpPr>
            <a:spLocks noGrp="1"/>
          </p:cNvSpPr>
          <p:nvPr>
            <p:ph type="pic" sz="quarter" idx="20"/>
          </p:nvPr>
        </p:nvSpPr>
        <p:spPr>
          <a:xfrm>
            <a:off x="4549659" y="3941233"/>
            <a:ext cx="3164416" cy="2245784"/>
          </a:xfrm>
          <a:prstGeom prst="rect">
            <a:avLst/>
          </a:prstGeom>
        </p:spPr>
        <p:txBody>
          <a:bodyPr lIns="107231" tIns="53615" rIns="107231" bIns="53615"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12850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8"/>
          <p:cNvSpPr>
            <a:spLocks noGrp="1"/>
          </p:cNvSpPr>
          <p:nvPr>
            <p:ph type="title"/>
          </p:nvPr>
        </p:nvSpPr>
        <p:spPr>
          <a:xfrm>
            <a:off x="2582984" y="2"/>
            <a:ext cx="9609667" cy="1079500"/>
          </a:xfrm>
          <a:prstGeom prst="rect">
            <a:avLst/>
          </a:prstGeom>
        </p:spPr>
        <p:txBody>
          <a:bodyPr vert="horz" lIns="91384" tIns="45702" rIns="91384" bIns="45702" rtlCol="0" anchor="b">
            <a:normAutofit/>
          </a:bodyPr>
          <a:lstStyle>
            <a:lvl1pPr>
              <a:defRPr sz="23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Рисунок 10"/>
          <p:cNvSpPr>
            <a:spLocks noGrp="1"/>
          </p:cNvSpPr>
          <p:nvPr>
            <p:ph type="pic" sz="quarter" idx="15"/>
          </p:nvPr>
        </p:nvSpPr>
        <p:spPr>
          <a:xfrm>
            <a:off x="383117" y="1172633"/>
            <a:ext cx="5172035" cy="5014384"/>
          </a:xfrm>
          <a:prstGeom prst="rect">
            <a:avLst/>
          </a:prstGeom>
        </p:spPr>
        <p:txBody>
          <a:bodyPr lIns="107231" tIns="53615" rIns="107231" bIns="53615"/>
          <a:lstStyle/>
          <a:p>
            <a:pPr lvl="0"/>
            <a:endParaRPr lang="ru-RU" noProof="0"/>
          </a:p>
        </p:txBody>
      </p:sp>
      <p:sp>
        <p:nvSpPr>
          <p:cNvPr id="6" name="Рисунок 10"/>
          <p:cNvSpPr>
            <a:spLocks noGrp="1"/>
          </p:cNvSpPr>
          <p:nvPr>
            <p:ph type="pic" sz="quarter" idx="16"/>
          </p:nvPr>
        </p:nvSpPr>
        <p:spPr>
          <a:xfrm>
            <a:off x="6602985" y="1172633"/>
            <a:ext cx="5172035" cy="5014384"/>
          </a:xfrm>
          <a:prstGeom prst="rect">
            <a:avLst/>
          </a:prstGeom>
        </p:spPr>
        <p:txBody>
          <a:bodyPr lIns="107231" tIns="53615" rIns="107231" bIns="53615"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9648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ленькие картинк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>
            <a:spLocks noGrp="1"/>
          </p:cNvSpPr>
          <p:nvPr>
            <p:ph idx="12"/>
          </p:nvPr>
        </p:nvSpPr>
        <p:spPr>
          <a:xfrm>
            <a:off x="2698680" y="1166028"/>
            <a:ext cx="9077151" cy="5012591"/>
          </a:xfrm>
          <a:prstGeom prst="rect">
            <a:avLst/>
          </a:prstGeom>
        </p:spPr>
        <p:txBody>
          <a:bodyPr lIns="91384" tIns="45702" rIns="91384" bIns="45702"/>
          <a:lstStyle>
            <a:lvl1pPr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  <a:lvl2pPr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2pPr>
            <a:lvl3pPr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3pPr>
            <a:lvl4pPr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4pPr>
            <a:lvl5pPr marL="2056179" indent="-228470">
              <a:buFont typeface="Arial" panose="020B0604020202020204" pitchFamily="34" charset="0"/>
              <a:buChar char="•"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Заголовок 28"/>
          <p:cNvSpPr>
            <a:spLocks noGrp="1"/>
          </p:cNvSpPr>
          <p:nvPr>
            <p:ph type="title"/>
          </p:nvPr>
        </p:nvSpPr>
        <p:spPr>
          <a:xfrm>
            <a:off x="2582984" y="2"/>
            <a:ext cx="9609667" cy="1079500"/>
          </a:xfrm>
          <a:prstGeom prst="rect">
            <a:avLst/>
          </a:prstGeom>
        </p:spPr>
        <p:txBody>
          <a:bodyPr vert="horz" lIns="91384" tIns="45702" rIns="91384" bIns="45702" rtlCol="0" anchor="b">
            <a:normAutofit/>
          </a:bodyPr>
          <a:lstStyle>
            <a:lvl1pPr>
              <a:defRPr sz="23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Рисунок 10"/>
          <p:cNvSpPr>
            <a:spLocks noGrp="1"/>
          </p:cNvSpPr>
          <p:nvPr>
            <p:ph type="pic" sz="quarter" idx="15"/>
          </p:nvPr>
        </p:nvSpPr>
        <p:spPr>
          <a:xfrm>
            <a:off x="383125" y="1172634"/>
            <a:ext cx="2196859" cy="1559108"/>
          </a:xfrm>
          <a:prstGeom prst="rect">
            <a:avLst/>
          </a:prstGeom>
        </p:spPr>
        <p:txBody>
          <a:bodyPr lIns="107231" tIns="53615" rIns="107231" bIns="53615"/>
          <a:lstStyle/>
          <a:p>
            <a:pPr lvl="0"/>
            <a:endParaRPr lang="ru-RU" noProof="0"/>
          </a:p>
        </p:txBody>
      </p:sp>
      <p:sp>
        <p:nvSpPr>
          <p:cNvPr id="9" name="Рисунок 10"/>
          <p:cNvSpPr>
            <a:spLocks noGrp="1"/>
          </p:cNvSpPr>
          <p:nvPr>
            <p:ph type="pic" sz="quarter" idx="16"/>
          </p:nvPr>
        </p:nvSpPr>
        <p:spPr>
          <a:xfrm>
            <a:off x="383125" y="4627911"/>
            <a:ext cx="2196859" cy="1559108"/>
          </a:xfrm>
          <a:prstGeom prst="rect">
            <a:avLst/>
          </a:prstGeom>
        </p:spPr>
        <p:txBody>
          <a:bodyPr lIns="107231" tIns="53615" rIns="107231" bIns="53615"/>
          <a:lstStyle/>
          <a:p>
            <a:pPr lvl="0"/>
            <a:endParaRPr lang="ru-RU" noProof="0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17"/>
          </p:nvPr>
        </p:nvSpPr>
        <p:spPr>
          <a:xfrm>
            <a:off x="383125" y="2895363"/>
            <a:ext cx="2196859" cy="1559108"/>
          </a:xfrm>
          <a:prstGeom prst="rect">
            <a:avLst/>
          </a:prstGeom>
        </p:spPr>
        <p:txBody>
          <a:bodyPr lIns="107231" tIns="53615" rIns="107231" bIns="53615"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80665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>
            <a:spLocks noGrp="1"/>
          </p:cNvSpPr>
          <p:nvPr>
            <p:ph sz="half" idx="1"/>
          </p:nvPr>
        </p:nvSpPr>
        <p:spPr>
          <a:xfrm>
            <a:off x="2692411" y="1172635"/>
            <a:ext cx="9083433" cy="5014384"/>
          </a:xfrm>
          <a:prstGeom prst="rect">
            <a:avLst/>
          </a:prstGeom>
        </p:spPr>
        <p:txBody>
          <a:bodyPr lIns="91384" tIns="45702" rIns="91384" bIns="45702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  <a:lvl2pPr marL="456927" indent="0">
              <a:buNone/>
              <a:defRPr sz="1900">
                <a:solidFill>
                  <a:srgbClr val="0070C0"/>
                </a:solidFill>
                <a:latin typeface="Arial Narrow" panose="020B0606020202030204" pitchFamily="34" charset="0"/>
              </a:defRPr>
            </a:lvl2pPr>
            <a:lvl3pPr marL="913862" indent="0">
              <a:buNone/>
              <a:defRPr sz="1600">
                <a:solidFill>
                  <a:srgbClr val="0070C0"/>
                </a:solidFill>
                <a:latin typeface="Arial Narrow" panose="020B0606020202030204" pitchFamily="34" charset="0"/>
              </a:defRPr>
            </a:lvl3pPr>
            <a:lvl4pPr marL="1370792" indent="0">
              <a:buNone/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4pPr>
            <a:lvl5pPr marL="1827724" indent="0">
              <a:buNone/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2"/>
          </p:nvPr>
        </p:nvSpPr>
        <p:spPr>
          <a:xfrm>
            <a:off x="383123" y="1172652"/>
            <a:ext cx="2199868" cy="5031615"/>
          </a:xfrm>
          <a:prstGeom prst="rect">
            <a:avLst/>
          </a:prstGeom>
        </p:spPr>
        <p:txBody>
          <a:bodyPr lIns="91384" tIns="45702" rIns="91384" bIns="45702"/>
          <a:lstStyle>
            <a:lvl1pPr marL="17457" indent="0">
              <a:buNone/>
              <a:defRPr sz="1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defRPr sz="1900">
                <a:solidFill>
                  <a:srgbClr val="0070C0"/>
                </a:solidFill>
                <a:latin typeface="Arial Narrow" panose="020B0606020202030204" pitchFamily="34" charset="0"/>
              </a:defRPr>
            </a:lvl2pPr>
            <a:lvl3pPr>
              <a:defRPr sz="1600">
                <a:solidFill>
                  <a:srgbClr val="0070C0"/>
                </a:solidFill>
                <a:latin typeface="Arial Narrow" panose="020B0606020202030204" pitchFamily="34" charset="0"/>
              </a:defRPr>
            </a:lvl3pPr>
            <a:lvl4pPr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4pPr>
            <a:lvl5pPr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28"/>
          <p:cNvSpPr>
            <a:spLocks noGrp="1"/>
          </p:cNvSpPr>
          <p:nvPr>
            <p:ph type="title"/>
          </p:nvPr>
        </p:nvSpPr>
        <p:spPr>
          <a:xfrm>
            <a:off x="2582984" y="2"/>
            <a:ext cx="9609667" cy="1079500"/>
          </a:xfrm>
          <a:prstGeom prst="rect">
            <a:avLst/>
          </a:prstGeom>
        </p:spPr>
        <p:txBody>
          <a:bodyPr vert="horz" lIns="91384" tIns="45702" rIns="91384" bIns="45702" rtlCol="0" anchor="b">
            <a:normAutofit/>
          </a:bodyPr>
          <a:lstStyle>
            <a:lvl1pPr>
              <a:defRPr sz="23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56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GTT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130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8"/>
          <p:cNvSpPr>
            <a:spLocks noGrp="1"/>
          </p:cNvSpPr>
          <p:nvPr>
            <p:ph type="title"/>
          </p:nvPr>
        </p:nvSpPr>
        <p:spPr>
          <a:xfrm>
            <a:off x="2582984" y="2"/>
            <a:ext cx="9609667" cy="1079500"/>
          </a:xfrm>
          <a:prstGeom prst="rect">
            <a:avLst/>
          </a:prstGeom>
        </p:spPr>
        <p:txBody>
          <a:bodyPr vert="horz" lIns="91404" tIns="45714" rIns="91404" bIns="45714" rtlCol="0" anchor="b">
            <a:normAutofit/>
          </a:bodyPr>
          <a:lstStyle>
            <a:lvl1pPr>
              <a:defRPr sz="23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987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8"/>
          <p:cNvSpPr>
            <a:spLocks noGrp="1"/>
          </p:cNvSpPr>
          <p:nvPr>
            <p:ph type="title"/>
          </p:nvPr>
        </p:nvSpPr>
        <p:spPr>
          <a:xfrm>
            <a:off x="2582984" y="2"/>
            <a:ext cx="9609667" cy="1079500"/>
          </a:xfrm>
          <a:prstGeom prst="rect">
            <a:avLst/>
          </a:prstGeom>
        </p:spPr>
        <p:txBody>
          <a:bodyPr vert="horz" lIns="91404" tIns="45714" rIns="91404" bIns="45714" rtlCol="0" anchor="b">
            <a:normAutofit/>
          </a:bodyPr>
          <a:lstStyle>
            <a:lvl1pPr>
              <a:defRPr sz="23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2"/>
          </p:nvPr>
        </p:nvSpPr>
        <p:spPr>
          <a:xfrm>
            <a:off x="385011" y="1166028"/>
            <a:ext cx="11390009" cy="5012591"/>
          </a:xfrm>
          <a:prstGeom prst="rect">
            <a:avLst/>
          </a:prstGeom>
        </p:spPr>
        <p:txBody>
          <a:bodyPr lIns="91404" tIns="45714" rIns="91404" bIns="45714"/>
          <a:lstStyle>
            <a:lvl1pPr algn="just">
              <a:defRPr sz="1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algn="just">
              <a:defRPr sz="1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algn="just">
              <a:defRPr sz="19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algn="just">
              <a:defRPr sz="19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6647" indent="-228522" algn="just"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37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несколько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8"/>
          <p:cNvSpPr>
            <a:spLocks noGrp="1"/>
          </p:cNvSpPr>
          <p:nvPr>
            <p:ph type="title"/>
          </p:nvPr>
        </p:nvSpPr>
        <p:spPr>
          <a:xfrm>
            <a:off x="2582984" y="2"/>
            <a:ext cx="9609667" cy="1079500"/>
          </a:xfrm>
          <a:prstGeom prst="rect">
            <a:avLst/>
          </a:prstGeom>
        </p:spPr>
        <p:txBody>
          <a:bodyPr vert="horz" lIns="91404" tIns="45714" rIns="91404" bIns="45714" rtlCol="0" anchor="b">
            <a:normAutofit/>
          </a:bodyPr>
          <a:lstStyle>
            <a:lvl1pPr>
              <a:defRPr sz="23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/>
          </p:nvPr>
        </p:nvSpPr>
        <p:spPr>
          <a:xfrm>
            <a:off x="383119" y="1172633"/>
            <a:ext cx="3164416" cy="2245784"/>
          </a:xfrm>
          <a:prstGeom prst="rect">
            <a:avLst/>
          </a:prstGeom>
        </p:spPr>
        <p:txBody>
          <a:bodyPr lIns="107255" tIns="53627" rIns="107255" bIns="53627"/>
          <a:lstStyle/>
          <a:p>
            <a:pPr lvl="0"/>
            <a:endParaRPr lang="ru-RU" noProof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16"/>
          </p:nvPr>
        </p:nvSpPr>
        <p:spPr>
          <a:xfrm>
            <a:off x="383119" y="3941233"/>
            <a:ext cx="3164416" cy="2245784"/>
          </a:xfrm>
          <a:prstGeom prst="rect">
            <a:avLst/>
          </a:prstGeom>
        </p:spPr>
        <p:txBody>
          <a:bodyPr lIns="107255" tIns="53627" rIns="107255" bIns="53627"/>
          <a:lstStyle/>
          <a:p>
            <a:pPr lvl="0"/>
            <a:endParaRPr lang="ru-RU" noProof="0"/>
          </a:p>
        </p:txBody>
      </p:sp>
      <p:sp>
        <p:nvSpPr>
          <p:cNvPr id="13" name="Рисунок 10"/>
          <p:cNvSpPr>
            <a:spLocks noGrp="1"/>
          </p:cNvSpPr>
          <p:nvPr>
            <p:ph type="pic" sz="quarter" idx="17"/>
          </p:nvPr>
        </p:nvSpPr>
        <p:spPr>
          <a:xfrm>
            <a:off x="8610603" y="1172633"/>
            <a:ext cx="3164416" cy="2245784"/>
          </a:xfrm>
          <a:prstGeom prst="rect">
            <a:avLst/>
          </a:prstGeom>
        </p:spPr>
        <p:txBody>
          <a:bodyPr lIns="107255" tIns="53627" rIns="107255" bIns="53627"/>
          <a:lstStyle/>
          <a:p>
            <a:pPr lvl="0"/>
            <a:endParaRPr lang="ru-RU" noProof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18"/>
          </p:nvPr>
        </p:nvSpPr>
        <p:spPr>
          <a:xfrm>
            <a:off x="8610603" y="3941233"/>
            <a:ext cx="3164416" cy="2245784"/>
          </a:xfrm>
          <a:prstGeom prst="rect">
            <a:avLst/>
          </a:prstGeom>
        </p:spPr>
        <p:txBody>
          <a:bodyPr lIns="107255" tIns="53627" rIns="107255" bIns="53627"/>
          <a:lstStyle/>
          <a:p>
            <a:pPr lvl="0"/>
            <a:endParaRPr lang="ru-RU" noProof="0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19"/>
          </p:nvPr>
        </p:nvSpPr>
        <p:spPr>
          <a:xfrm>
            <a:off x="4549659" y="1172633"/>
            <a:ext cx="3164416" cy="2245784"/>
          </a:xfrm>
          <a:prstGeom prst="rect">
            <a:avLst/>
          </a:prstGeom>
        </p:spPr>
        <p:txBody>
          <a:bodyPr lIns="107255" tIns="53627" rIns="107255" bIns="53627"/>
          <a:lstStyle/>
          <a:p>
            <a:pPr lvl="0"/>
            <a:endParaRPr lang="ru-RU" noProof="0"/>
          </a:p>
        </p:txBody>
      </p:sp>
      <p:sp>
        <p:nvSpPr>
          <p:cNvPr id="16" name="Рисунок 10"/>
          <p:cNvSpPr>
            <a:spLocks noGrp="1"/>
          </p:cNvSpPr>
          <p:nvPr>
            <p:ph type="pic" sz="quarter" idx="20"/>
          </p:nvPr>
        </p:nvSpPr>
        <p:spPr>
          <a:xfrm>
            <a:off x="4549659" y="3941233"/>
            <a:ext cx="3164416" cy="2245784"/>
          </a:xfrm>
          <a:prstGeom prst="rect">
            <a:avLst/>
          </a:prstGeom>
        </p:spPr>
        <p:txBody>
          <a:bodyPr lIns="107255" tIns="53627" rIns="107255" bIns="53627"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52947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8"/>
          <p:cNvSpPr>
            <a:spLocks noGrp="1"/>
          </p:cNvSpPr>
          <p:nvPr>
            <p:ph type="title"/>
          </p:nvPr>
        </p:nvSpPr>
        <p:spPr>
          <a:xfrm>
            <a:off x="2582984" y="2"/>
            <a:ext cx="9609667" cy="1079500"/>
          </a:xfrm>
          <a:prstGeom prst="rect">
            <a:avLst/>
          </a:prstGeom>
        </p:spPr>
        <p:txBody>
          <a:bodyPr vert="horz" lIns="91404" tIns="45714" rIns="91404" bIns="45714" rtlCol="0" anchor="b">
            <a:normAutofit/>
          </a:bodyPr>
          <a:lstStyle>
            <a:lvl1pPr>
              <a:defRPr sz="23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Рисунок 10"/>
          <p:cNvSpPr>
            <a:spLocks noGrp="1"/>
          </p:cNvSpPr>
          <p:nvPr>
            <p:ph type="pic" sz="quarter" idx="15"/>
          </p:nvPr>
        </p:nvSpPr>
        <p:spPr>
          <a:xfrm>
            <a:off x="383117" y="1172633"/>
            <a:ext cx="5172035" cy="5014384"/>
          </a:xfrm>
          <a:prstGeom prst="rect">
            <a:avLst/>
          </a:prstGeom>
        </p:spPr>
        <p:txBody>
          <a:bodyPr lIns="107255" tIns="53627" rIns="107255" bIns="53627"/>
          <a:lstStyle/>
          <a:p>
            <a:pPr lvl="0"/>
            <a:endParaRPr lang="ru-RU" noProof="0"/>
          </a:p>
        </p:txBody>
      </p:sp>
      <p:sp>
        <p:nvSpPr>
          <p:cNvPr id="6" name="Рисунок 10"/>
          <p:cNvSpPr>
            <a:spLocks noGrp="1"/>
          </p:cNvSpPr>
          <p:nvPr>
            <p:ph type="pic" sz="quarter" idx="16"/>
          </p:nvPr>
        </p:nvSpPr>
        <p:spPr>
          <a:xfrm>
            <a:off x="6602985" y="1172633"/>
            <a:ext cx="5172035" cy="5014384"/>
          </a:xfrm>
          <a:prstGeom prst="rect">
            <a:avLst/>
          </a:prstGeom>
        </p:spPr>
        <p:txBody>
          <a:bodyPr lIns="107255" tIns="53627" rIns="107255" bIns="53627"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82946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ленькие картинк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>
            <a:spLocks noGrp="1"/>
          </p:cNvSpPr>
          <p:nvPr>
            <p:ph idx="12"/>
          </p:nvPr>
        </p:nvSpPr>
        <p:spPr>
          <a:xfrm>
            <a:off x="2698680" y="1166028"/>
            <a:ext cx="9077151" cy="5012591"/>
          </a:xfrm>
          <a:prstGeom prst="rect">
            <a:avLst/>
          </a:prstGeom>
        </p:spPr>
        <p:txBody>
          <a:bodyPr lIns="91404" tIns="45714" rIns="91404" bIns="45714"/>
          <a:lstStyle>
            <a:lvl1pPr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  <a:lvl2pPr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2pPr>
            <a:lvl3pPr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3pPr>
            <a:lvl4pPr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4pPr>
            <a:lvl5pPr marL="2056647" indent="-228522">
              <a:buFont typeface="Arial" panose="020B0604020202020204" pitchFamily="34" charset="0"/>
              <a:buChar char="•"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Заголовок 28"/>
          <p:cNvSpPr>
            <a:spLocks noGrp="1"/>
          </p:cNvSpPr>
          <p:nvPr>
            <p:ph type="title"/>
          </p:nvPr>
        </p:nvSpPr>
        <p:spPr>
          <a:xfrm>
            <a:off x="2582984" y="2"/>
            <a:ext cx="9609667" cy="1079500"/>
          </a:xfrm>
          <a:prstGeom prst="rect">
            <a:avLst/>
          </a:prstGeom>
        </p:spPr>
        <p:txBody>
          <a:bodyPr vert="horz" lIns="91404" tIns="45714" rIns="91404" bIns="45714" rtlCol="0" anchor="b">
            <a:normAutofit/>
          </a:bodyPr>
          <a:lstStyle>
            <a:lvl1pPr>
              <a:defRPr sz="23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Рисунок 10"/>
          <p:cNvSpPr>
            <a:spLocks noGrp="1"/>
          </p:cNvSpPr>
          <p:nvPr>
            <p:ph type="pic" sz="quarter" idx="15"/>
          </p:nvPr>
        </p:nvSpPr>
        <p:spPr>
          <a:xfrm>
            <a:off x="383117" y="1172634"/>
            <a:ext cx="2196859" cy="1559108"/>
          </a:xfrm>
          <a:prstGeom prst="rect">
            <a:avLst/>
          </a:prstGeom>
        </p:spPr>
        <p:txBody>
          <a:bodyPr lIns="107255" tIns="53627" rIns="107255" bIns="53627"/>
          <a:lstStyle/>
          <a:p>
            <a:pPr lvl="0"/>
            <a:endParaRPr lang="ru-RU" noProof="0"/>
          </a:p>
        </p:txBody>
      </p:sp>
      <p:sp>
        <p:nvSpPr>
          <p:cNvPr id="9" name="Рисунок 10"/>
          <p:cNvSpPr>
            <a:spLocks noGrp="1"/>
          </p:cNvSpPr>
          <p:nvPr>
            <p:ph type="pic" sz="quarter" idx="16"/>
          </p:nvPr>
        </p:nvSpPr>
        <p:spPr>
          <a:xfrm>
            <a:off x="383117" y="4627911"/>
            <a:ext cx="2196859" cy="1559108"/>
          </a:xfrm>
          <a:prstGeom prst="rect">
            <a:avLst/>
          </a:prstGeom>
        </p:spPr>
        <p:txBody>
          <a:bodyPr lIns="107255" tIns="53627" rIns="107255" bIns="53627"/>
          <a:lstStyle/>
          <a:p>
            <a:pPr lvl="0"/>
            <a:endParaRPr lang="ru-RU" noProof="0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17"/>
          </p:nvPr>
        </p:nvSpPr>
        <p:spPr>
          <a:xfrm>
            <a:off x="383117" y="2895363"/>
            <a:ext cx="2196859" cy="1559108"/>
          </a:xfrm>
          <a:prstGeom prst="rect">
            <a:avLst/>
          </a:prstGeom>
        </p:spPr>
        <p:txBody>
          <a:bodyPr lIns="107255" tIns="53627" rIns="107255" bIns="53627"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3899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>
            <a:spLocks noGrp="1"/>
          </p:cNvSpPr>
          <p:nvPr>
            <p:ph sz="half" idx="1"/>
          </p:nvPr>
        </p:nvSpPr>
        <p:spPr>
          <a:xfrm>
            <a:off x="2692411" y="1172635"/>
            <a:ext cx="9083433" cy="5014384"/>
          </a:xfrm>
          <a:prstGeom prst="rect">
            <a:avLst/>
          </a:prstGeom>
        </p:spPr>
        <p:txBody>
          <a:bodyPr lIns="91404" tIns="45714" rIns="91404" bIns="45714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  <a:lvl2pPr marL="457031" indent="0">
              <a:buNone/>
              <a:defRPr sz="1900">
                <a:solidFill>
                  <a:srgbClr val="0070C0"/>
                </a:solidFill>
                <a:latin typeface="Arial Narrow" panose="020B0606020202030204" pitchFamily="34" charset="0"/>
              </a:defRPr>
            </a:lvl2pPr>
            <a:lvl3pPr marL="914070" indent="0">
              <a:buNone/>
              <a:defRPr sz="1600">
                <a:solidFill>
                  <a:srgbClr val="0070C0"/>
                </a:solidFill>
                <a:latin typeface="Arial Narrow" panose="020B0606020202030204" pitchFamily="34" charset="0"/>
              </a:defRPr>
            </a:lvl3pPr>
            <a:lvl4pPr marL="1371106" indent="0">
              <a:buNone/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4pPr>
            <a:lvl5pPr marL="1828140" indent="0">
              <a:buNone/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2"/>
          </p:nvPr>
        </p:nvSpPr>
        <p:spPr>
          <a:xfrm>
            <a:off x="383119" y="1172652"/>
            <a:ext cx="2199868" cy="5031615"/>
          </a:xfrm>
          <a:prstGeom prst="rect">
            <a:avLst/>
          </a:prstGeom>
        </p:spPr>
        <p:txBody>
          <a:bodyPr lIns="91404" tIns="45714" rIns="91404" bIns="45714"/>
          <a:lstStyle>
            <a:lvl1pPr marL="17461" indent="0">
              <a:buNone/>
              <a:defRPr sz="1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defRPr sz="1900">
                <a:solidFill>
                  <a:srgbClr val="0070C0"/>
                </a:solidFill>
                <a:latin typeface="Arial Narrow" panose="020B0606020202030204" pitchFamily="34" charset="0"/>
              </a:defRPr>
            </a:lvl2pPr>
            <a:lvl3pPr>
              <a:defRPr sz="1600">
                <a:solidFill>
                  <a:srgbClr val="0070C0"/>
                </a:solidFill>
                <a:latin typeface="Arial Narrow" panose="020B0606020202030204" pitchFamily="34" charset="0"/>
              </a:defRPr>
            </a:lvl3pPr>
            <a:lvl4pPr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4pPr>
            <a:lvl5pPr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28"/>
          <p:cNvSpPr>
            <a:spLocks noGrp="1"/>
          </p:cNvSpPr>
          <p:nvPr>
            <p:ph type="title"/>
          </p:nvPr>
        </p:nvSpPr>
        <p:spPr>
          <a:xfrm>
            <a:off x="2582984" y="2"/>
            <a:ext cx="9609667" cy="1079500"/>
          </a:xfrm>
          <a:prstGeom prst="rect">
            <a:avLst/>
          </a:prstGeom>
        </p:spPr>
        <p:txBody>
          <a:bodyPr vert="horz" lIns="91404" tIns="45714" rIns="91404" bIns="45714" rtlCol="0" anchor="b">
            <a:normAutofit/>
          </a:bodyPr>
          <a:lstStyle>
            <a:lvl1pPr>
              <a:defRPr sz="23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117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8"/>
          <p:cNvSpPr>
            <a:spLocks noGrp="1"/>
          </p:cNvSpPr>
          <p:nvPr>
            <p:ph type="title"/>
          </p:nvPr>
        </p:nvSpPr>
        <p:spPr>
          <a:xfrm>
            <a:off x="2582984" y="2"/>
            <a:ext cx="9609667" cy="1079500"/>
          </a:xfrm>
          <a:prstGeom prst="rect">
            <a:avLst/>
          </a:prstGeom>
        </p:spPr>
        <p:txBody>
          <a:bodyPr vert="horz" lIns="103895" tIns="51948" rIns="103895" bIns="51948" rtlCol="0" anchor="b">
            <a:normAutofit/>
          </a:bodyPr>
          <a:lstStyle>
            <a:lvl1pPr>
              <a:defRPr sz="2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85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8"/>
          <p:cNvSpPr>
            <a:spLocks noGrp="1"/>
          </p:cNvSpPr>
          <p:nvPr>
            <p:ph type="title"/>
          </p:nvPr>
        </p:nvSpPr>
        <p:spPr>
          <a:xfrm>
            <a:off x="2582984" y="2"/>
            <a:ext cx="9609667" cy="1079500"/>
          </a:xfrm>
          <a:prstGeom prst="rect">
            <a:avLst/>
          </a:prstGeom>
        </p:spPr>
        <p:txBody>
          <a:bodyPr vert="horz" lIns="103895" tIns="51948" rIns="103895" bIns="51948" rtlCol="0" anchor="b">
            <a:normAutofit/>
          </a:bodyPr>
          <a:lstStyle>
            <a:lvl1pPr>
              <a:defRPr sz="2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2"/>
          </p:nvPr>
        </p:nvSpPr>
        <p:spPr>
          <a:xfrm>
            <a:off x="385011" y="1166021"/>
            <a:ext cx="11390008" cy="5012591"/>
          </a:xfrm>
          <a:prstGeom prst="rect">
            <a:avLst/>
          </a:prstGeom>
        </p:spPr>
        <p:txBody>
          <a:bodyPr lIns="103895" tIns="51948" rIns="103895" bIns="51948"/>
          <a:lstStyle>
            <a:lvl1pPr algn="just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algn="just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algn="just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algn="just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337638" indent="-259738" algn="just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003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несколько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8"/>
          <p:cNvSpPr>
            <a:spLocks noGrp="1"/>
          </p:cNvSpPr>
          <p:nvPr>
            <p:ph type="title"/>
          </p:nvPr>
        </p:nvSpPr>
        <p:spPr>
          <a:xfrm>
            <a:off x="2582984" y="2"/>
            <a:ext cx="9609667" cy="1079500"/>
          </a:xfrm>
          <a:prstGeom prst="rect">
            <a:avLst/>
          </a:prstGeom>
        </p:spPr>
        <p:txBody>
          <a:bodyPr vert="horz" lIns="103895" tIns="51948" rIns="103895" bIns="51948" rtlCol="0" anchor="b">
            <a:normAutofit/>
          </a:bodyPr>
          <a:lstStyle>
            <a:lvl1pPr>
              <a:defRPr sz="2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/>
          </p:nvPr>
        </p:nvSpPr>
        <p:spPr>
          <a:xfrm>
            <a:off x="383117" y="1172633"/>
            <a:ext cx="3164416" cy="2245784"/>
          </a:xfrm>
          <a:prstGeom prst="rect">
            <a:avLst/>
          </a:prstGeom>
        </p:spPr>
        <p:txBody>
          <a:bodyPr lIns="121914" tIns="60957" rIns="121914" bIns="60957"/>
          <a:lstStyle/>
          <a:p>
            <a:endParaRPr lang="ru-RU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16"/>
          </p:nvPr>
        </p:nvSpPr>
        <p:spPr>
          <a:xfrm>
            <a:off x="383117" y="3941233"/>
            <a:ext cx="3164416" cy="2245784"/>
          </a:xfrm>
          <a:prstGeom prst="rect">
            <a:avLst/>
          </a:prstGeom>
        </p:spPr>
        <p:txBody>
          <a:bodyPr lIns="121914" tIns="60957" rIns="121914" bIns="60957"/>
          <a:lstStyle/>
          <a:p>
            <a:endParaRPr lang="ru-RU"/>
          </a:p>
        </p:txBody>
      </p:sp>
      <p:sp>
        <p:nvSpPr>
          <p:cNvPr id="13" name="Рисунок 10"/>
          <p:cNvSpPr>
            <a:spLocks noGrp="1"/>
          </p:cNvSpPr>
          <p:nvPr>
            <p:ph type="pic" sz="quarter" idx="17"/>
          </p:nvPr>
        </p:nvSpPr>
        <p:spPr>
          <a:xfrm>
            <a:off x="8610601" y="1172633"/>
            <a:ext cx="3164416" cy="2245784"/>
          </a:xfrm>
          <a:prstGeom prst="rect">
            <a:avLst/>
          </a:prstGeom>
        </p:spPr>
        <p:txBody>
          <a:bodyPr lIns="121914" tIns="60957" rIns="121914" bIns="60957"/>
          <a:lstStyle/>
          <a:p>
            <a:endParaRPr lang="ru-RU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18"/>
          </p:nvPr>
        </p:nvSpPr>
        <p:spPr>
          <a:xfrm>
            <a:off x="8610601" y="3941233"/>
            <a:ext cx="3164416" cy="2245784"/>
          </a:xfrm>
          <a:prstGeom prst="rect">
            <a:avLst/>
          </a:prstGeom>
        </p:spPr>
        <p:txBody>
          <a:bodyPr lIns="121914" tIns="60957" rIns="121914" bIns="60957"/>
          <a:lstStyle/>
          <a:p>
            <a:endParaRPr lang="ru-RU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19"/>
          </p:nvPr>
        </p:nvSpPr>
        <p:spPr>
          <a:xfrm>
            <a:off x="4549657" y="1172633"/>
            <a:ext cx="3164416" cy="2245784"/>
          </a:xfrm>
          <a:prstGeom prst="rect">
            <a:avLst/>
          </a:prstGeom>
        </p:spPr>
        <p:txBody>
          <a:bodyPr lIns="121914" tIns="60957" rIns="121914" bIns="60957"/>
          <a:lstStyle/>
          <a:p>
            <a:endParaRPr lang="ru-RU"/>
          </a:p>
        </p:txBody>
      </p:sp>
      <p:sp>
        <p:nvSpPr>
          <p:cNvPr id="16" name="Рисунок 10"/>
          <p:cNvSpPr>
            <a:spLocks noGrp="1"/>
          </p:cNvSpPr>
          <p:nvPr>
            <p:ph type="pic" sz="quarter" idx="20"/>
          </p:nvPr>
        </p:nvSpPr>
        <p:spPr>
          <a:xfrm>
            <a:off x="4549657" y="3941233"/>
            <a:ext cx="3164416" cy="2245784"/>
          </a:xfrm>
          <a:prstGeom prst="rect">
            <a:avLst/>
          </a:prstGeom>
        </p:spPr>
        <p:txBody>
          <a:bodyPr lIns="121914" tIns="60957" rIns="121914" bIns="60957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9269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8"/>
          <p:cNvSpPr>
            <a:spLocks noGrp="1"/>
          </p:cNvSpPr>
          <p:nvPr>
            <p:ph type="title"/>
          </p:nvPr>
        </p:nvSpPr>
        <p:spPr>
          <a:xfrm>
            <a:off x="2582984" y="2"/>
            <a:ext cx="9609667" cy="1079500"/>
          </a:xfrm>
          <a:prstGeom prst="rect">
            <a:avLst/>
          </a:prstGeom>
        </p:spPr>
        <p:txBody>
          <a:bodyPr vert="horz" lIns="103895" tIns="51948" rIns="103895" bIns="51948" rtlCol="0" anchor="b">
            <a:normAutofit/>
          </a:bodyPr>
          <a:lstStyle>
            <a:lvl1pPr>
              <a:defRPr sz="2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Рисунок 10"/>
          <p:cNvSpPr>
            <a:spLocks noGrp="1"/>
          </p:cNvSpPr>
          <p:nvPr>
            <p:ph type="pic" sz="quarter" idx="15"/>
          </p:nvPr>
        </p:nvSpPr>
        <p:spPr>
          <a:xfrm>
            <a:off x="383117" y="1172633"/>
            <a:ext cx="5172035" cy="5014384"/>
          </a:xfrm>
          <a:prstGeom prst="rect">
            <a:avLst/>
          </a:prstGeom>
        </p:spPr>
        <p:txBody>
          <a:bodyPr lIns="121914" tIns="60957" rIns="121914" bIns="60957"/>
          <a:lstStyle/>
          <a:p>
            <a:endParaRPr lang="ru-RU"/>
          </a:p>
        </p:txBody>
      </p:sp>
      <p:sp>
        <p:nvSpPr>
          <p:cNvPr id="6" name="Рисунок 10"/>
          <p:cNvSpPr>
            <a:spLocks noGrp="1"/>
          </p:cNvSpPr>
          <p:nvPr>
            <p:ph type="pic" sz="quarter" idx="16"/>
          </p:nvPr>
        </p:nvSpPr>
        <p:spPr>
          <a:xfrm>
            <a:off x="6602984" y="1172633"/>
            <a:ext cx="5172035" cy="5014384"/>
          </a:xfrm>
          <a:prstGeom prst="rect">
            <a:avLst/>
          </a:prstGeom>
        </p:spPr>
        <p:txBody>
          <a:bodyPr lIns="121914" tIns="60957" rIns="121914" bIns="60957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10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73051" y="6362713"/>
            <a:ext cx="1983316" cy="476251"/>
          </a:xfrm>
          <a:prstGeom prst="rect">
            <a:avLst/>
          </a:prstGeom>
        </p:spPr>
        <p:txBody>
          <a:bodyPr lIns="91286" tIns="45658" rIns="91286" bIns="4565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F8D8EDC-7FB4-4249-8B4A-90FE80C5DCD5}" type="slidenum">
              <a:rPr lang="ru-RU" sz="19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sz="1900" dirty="0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9617" y="6362713"/>
            <a:ext cx="9025467" cy="476251"/>
          </a:xfrm>
          <a:prstGeom prst="rect">
            <a:avLst/>
          </a:prstGeom>
        </p:spPr>
        <p:txBody>
          <a:bodyPr lIns="91286" tIns="45658" rIns="91286" bIns="4565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sz="1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30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ленькие картинк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>
            <a:spLocks noGrp="1"/>
          </p:cNvSpPr>
          <p:nvPr>
            <p:ph idx="12"/>
          </p:nvPr>
        </p:nvSpPr>
        <p:spPr>
          <a:xfrm>
            <a:off x="2698681" y="1166021"/>
            <a:ext cx="9077149" cy="5012591"/>
          </a:xfrm>
          <a:prstGeom prst="rect">
            <a:avLst/>
          </a:prstGeom>
        </p:spPr>
        <p:txBody>
          <a:bodyPr lIns="103895" tIns="51948" rIns="103895" bIns="51948"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4pPr>
            <a:lvl5pPr marL="2337638" indent="-259738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Заголовок 28"/>
          <p:cNvSpPr>
            <a:spLocks noGrp="1"/>
          </p:cNvSpPr>
          <p:nvPr>
            <p:ph type="title"/>
          </p:nvPr>
        </p:nvSpPr>
        <p:spPr>
          <a:xfrm>
            <a:off x="2582984" y="2"/>
            <a:ext cx="9609667" cy="1079500"/>
          </a:xfrm>
          <a:prstGeom prst="rect">
            <a:avLst/>
          </a:prstGeom>
        </p:spPr>
        <p:txBody>
          <a:bodyPr vert="horz" lIns="103895" tIns="51948" rIns="103895" bIns="51948" rtlCol="0" anchor="b">
            <a:normAutofit/>
          </a:bodyPr>
          <a:lstStyle>
            <a:lvl1pPr>
              <a:defRPr sz="2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Рисунок 10"/>
          <p:cNvSpPr>
            <a:spLocks noGrp="1"/>
          </p:cNvSpPr>
          <p:nvPr>
            <p:ph type="pic" sz="quarter" idx="15"/>
          </p:nvPr>
        </p:nvSpPr>
        <p:spPr>
          <a:xfrm>
            <a:off x="383120" y="1172634"/>
            <a:ext cx="2196857" cy="1559108"/>
          </a:xfrm>
          <a:prstGeom prst="rect">
            <a:avLst/>
          </a:prstGeom>
        </p:spPr>
        <p:txBody>
          <a:bodyPr lIns="121914" tIns="60957" rIns="121914" bIns="60957"/>
          <a:lstStyle/>
          <a:p>
            <a:endParaRPr lang="ru-RU"/>
          </a:p>
        </p:txBody>
      </p:sp>
      <p:sp>
        <p:nvSpPr>
          <p:cNvPr id="9" name="Рисунок 10"/>
          <p:cNvSpPr>
            <a:spLocks noGrp="1"/>
          </p:cNvSpPr>
          <p:nvPr>
            <p:ph type="pic" sz="quarter" idx="16"/>
          </p:nvPr>
        </p:nvSpPr>
        <p:spPr>
          <a:xfrm>
            <a:off x="383120" y="4627911"/>
            <a:ext cx="2196857" cy="1559108"/>
          </a:xfrm>
          <a:prstGeom prst="rect">
            <a:avLst/>
          </a:prstGeom>
        </p:spPr>
        <p:txBody>
          <a:bodyPr lIns="121914" tIns="60957" rIns="121914" bIns="60957"/>
          <a:lstStyle/>
          <a:p>
            <a:endParaRPr lang="ru-RU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17"/>
          </p:nvPr>
        </p:nvSpPr>
        <p:spPr>
          <a:xfrm>
            <a:off x="383120" y="2895363"/>
            <a:ext cx="2196857" cy="1559108"/>
          </a:xfrm>
          <a:prstGeom prst="rect">
            <a:avLst/>
          </a:prstGeom>
        </p:spPr>
        <p:txBody>
          <a:bodyPr lIns="121914" tIns="60957" rIns="121914" bIns="60957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6093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>
            <a:spLocks noGrp="1"/>
          </p:cNvSpPr>
          <p:nvPr>
            <p:ph sz="half" idx="1"/>
          </p:nvPr>
        </p:nvSpPr>
        <p:spPr>
          <a:xfrm>
            <a:off x="2692401" y="1172635"/>
            <a:ext cx="9083432" cy="5014384"/>
          </a:xfrm>
          <a:prstGeom prst="rect">
            <a:avLst/>
          </a:prstGeom>
        </p:spPr>
        <p:txBody>
          <a:bodyPr lIns="103895" tIns="51948" rIns="103895" bIns="51948"/>
          <a:lstStyle>
            <a:lvl1pPr marL="0" indent="0">
              <a:buNone/>
              <a:defRPr sz="23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  <a:lvl2pPr marL="519475" indent="0">
              <a:buNone/>
              <a:defRPr sz="2000">
                <a:solidFill>
                  <a:srgbClr val="0070C0"/>
                </a:solidFill>
                <a:latin typeface="Arial Narrow" panose="020B0606020202030204" pitchFamily="34" charset="0"/>
              </a:defRPr>
            </a:lvl2pPr>
            <a:lvl3pPr marL="1038951" indent="0">
              <a:buNone/>
              <a:defRPr sz="1900">
                <a:solidFill>
                  <a:srgbClr val="0070C0"/>
                </a:solidFill>
                <a:latin typeface="Arial Narrow" panose="020B0606020202030204" pitchFamily="34" charset="0"/>
              </a:defRPr>
            </a:lvl3pPr>
            <a:lvl4pPr marL="1558426" indent="0">
              <a:buNone/>
              <a:defRPr sz="1600">
                <a:solidFill>
                  <a:srgbClr val="0070C0"/>
                </a:solidFill>
                <a:latin typeface="Arial Narrow" panose="020B0606020202030204" pitchFamily="34" charset="0"/>
              </a:defRPr>
            </a:lvl4pPr>
            <a:lvl5pPr marL="2077900" indent="0">
              <a:buNone/>
              <a:defRPr sz="1600">
                <a:solidFill>
                  <a:srgbClr val="0070C0"/>
                </a:solidFill>
                <a:latin typeface="Arial Narrow" panose="020B0606020202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2"/>
          </p:nvPr>
        </p:nvSpPr>
        <p:spPr>
          <a:xfrm>
            <a:off x="383119" y="1172635"/>
            <a:ext cx="2199868" cy="5031615"/>
          </a:xfrm>
          <a:prstGeom prst="rect">
            <a:avLst/>
          </a:prstGeom>
        </p:spPr>
        <p:txBody>
          <a:bodyPr lIns="103895" tIns="51948" rIns="103895" bIns="51948"/>
          <a:lstStyle>
            <a:lvl1pPr marL="19841" indent="0">
              <a:buNone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defRPr sz="2000">
                <a:solidFill>
                  <a:srgbClr val="0070C0"/>
                </a:solidFill>
                <a:latin typeface="Arial Narrow" panose="020B0606020202030204" pitchFamily="34" charset="0"/>
              </a:defRPr>
            </a:lvl2pPr>
            <a:lvl3pPr>
              <a:defRPr sz="1900">
                <a:solidFill>
                  <a:srgbClr val="0070C0"/>
                </a:solidFill>
                <a:latin typeface="Arial Narrow" panose="020B0606020202030204" pitchFamily="34" charset="0"/>
              </a:defRPr>
            </a:lvl3pPr>
            <a:lvl4pPr>
              <a:defRPr sz="1600">
                <a:solidFill>
                  <a:srgbClr val="0070C0"/>
                </a:solidFill>
                <a:latin typeface="Arial Narrow" panose="020B0606020202030204" pitchFamily="34" charset="0"/>
              </a:defRPr>
            </a:lvl4pPr>
            <a:lvl5pPr>
              <a:defRPr sz="1600">
                <a:solidFill>
                  <a:srgbClr val="0070C0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28"/>
          <p:cNvSpPr>
            <a:spLocks noGrp="1"/>
          </p:cNvSpPr>
          <p:nvPr>
            <p:ph type="title"/>
          </p:nvPr>
        </p:nvSpPr>
        <p:spPr>
          <a:xfrm>
            <a:off x="2582984" y="2"/>
            <a:ext cx="9609667" cy="1079500"/>
          </a:xfrm>
          <a:prstGeom prst="rect">
            <a:avLst/>
          </a:prstGeom>
        </p:spPr>
        <p:txBody>
          <a:bodyPr vert="horz" lIns="103895" tIns="51948" rIns="103895" bIns="51948" rtlCol="0" anchor="b">
            <a:normAutofit/>
          </a:bodyPr>
          <a:lstStyle>
            <a:lvl1pPr>
              <a:defRPr sz="2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42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9095" y="2"/>
            <a:ext cx="12976729" cy="1073020"/>
          </a:xfrm>
          <a:prstGeom prst="rect">
            <a:avLst/>
          </a:prstGeom>
        </p:spPr>
        <p:txBody>
          <a:bodyPr lIns="91306" tIns="45662" rIns="91306" bIns="45662" anchor="b"/>
          <a:lstStyle>
            <a:lvl1pPr>
              <a:defRPr lang="ru-RU" sz="2300"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02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25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ы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2880" y="38918"/>
            <a:ext cx="10678160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HeliosCond" panose="020B7200000000000000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23401" y="6471498"/>
            <a:ext cx="487680" cy="366183"/>
          </a:xfrm>
          <a:prstGeom prst="rect">
            <a:avLst/>
          </a:prstGeom>
        </p:spPr>
        <p:txBody>
          <a:bodyPr/>
          <a:lstStyle/>
          <a:p>
            <a:fld id="{3A723BB9-816E-46E2-BE15-8053B6C87CF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12800" y="6471498"/>
            <a:ext cx="11297920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HeliosCond" panose="020B7200000000000000" pitchFamily="34" charset="0"/>
              </a:defRPr>
            </a:lvl1pPr>
          </a:lstStyle>
          <a:p>
            <a:r>
              <a:rPr lang="ru-RU" dirty="0" smtClean="0"/>
              <a:t>Отчетные материалы по демонтажу объектов КЦ-1 КС Курская, КЦ-2 КС Курская Курского ЛПУМГ</a:t>
            </a:r>
          </a:p>
        </p:txBody>
      </p:sp>
    </p:spTree>
    <p:extLst>
      <p:ext uri="{BB962C8B-B14F-4D97-AF65-F5344CB8AC3E}">
        <p14:creationId xmlns:p14="http://schemas.microsoft.com/office/powerpoint/2010/main" val="2523679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8"/>
          <p:cNvSpPr>
            <a:spLocks noGrp="1"/>
          </p:cNvSpPr>
          <p:nvPr>
            <p:ph type="title"/>
          </p:nvPr>
        </p:nvSpPr>
        <p:spPr>
          <a:xfrm>
            <a:off x="2582984" y="1"/>
            <a:ext cx="9609667" cy="1079500"/>
          </a:xfrm>
          <a:prstGeom prst="rect">
            <a:avLst/>
          </a:prstGeom>
        </p:spPr>
        <p:txBody>
          <a:bodyPr vert="horz" lIns="77925" tIns="38963" rIns="77925" bIns="38963" rtlCol="0" anchor="b">
            <a:normAutofit/>
          </a:bodyPr>
          <a:lstStyle>
            <a:lvl1pPr>
              <a:defRPr sz="2533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2"/>
          </p:nvPr>
        </p:nvSpPr>
        <p:spPr>
          <a:xfrm>
            <a:off x="385011" y="1166019"/>
            <a:ext cx="11390008" cy="5012591"/>
          </a:xfrm>
          <a:prstGeom prst="rect">
            <a:avLst/>
          </a:prstGeom>
        </p:spPr>
        <p:txBody>
          <a:bodyPr lIns="77925" tIns="38963" rIns="77925" bIns="38963"/>
          <a:lstStyle>
            <a:lvl1pPr algn="just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algn="just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algn="just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algn="just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337696" indent="-259744" algn="just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699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8"/>
          <p:cNvSpPr>
            <a:spLocks noGrp="1"/>
          </p:cNvSpPr>
          <p:nvPr>
            <p:ph type="title"/>
          </p:nvPr>
        </p:nvSpPr>
        <p:spPr>
          <a:xfrm>
            <a:off x="2582984" y="2"/>
            <a:ext cx="9609667" cy="1079500"/>
          </a:xfrm>
          <a:prstGeom prst="rect">
            <a:avLst/>
          </a:prstGeom>
        </p:spPr>
        <p:txBody>
          <a:bodyPr vert="horz" lIns="91374" tIns="45698" rIns="91374" bIns="45698" rtlCol="0" anchor="b">
            <a:normAutofit/>
          </a:bodyPr>
          <a:lstStyle>
            <a:lvl1pPr>
              <a:defRPr sz="23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635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8"/>
          <p:cNvSpPr>
            <a:spLocks noGrp="1"/>
          </p:cNvSpPr>
          <p:nvPr>
            <p:ph type="title"/>
          </p:nvPr>
        </p:nvSpPr>
        <p:spPr>
          <a:xfrm>
            <a:off x="2582984" y="2"/>
            <a:ext cx="9609667" cy="1079500"/>
          </a:xfrm>
          <a:prstGeom prst="rect">
            <a:avLst/>
          </a:prstGeom>
        </p:spPr>
        <p:txBody>
          <a:bodyPr vert="horz" lIns="91374" tIns="45698" rIns="91374" bIns="45698" rtlCol="0" anchor="b">
            <a:normAutofit/>
          </a:bodyPr>
          <a:lstStyle>
            <a:lvl1pPr>
              <a:defRPr sz="23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2"/>
          </p:nvPr>
        </p:nvSpPr>
        <p:spPr>
          <a:xfrm>
            <a:off x="385011" y="1166028"/>
            <a:ext cx="11390009" cy="5012591"/>
          </a:xfrm>
          <a:prstGeom prst="rect">
            <a:avLst/>
          </a:prstGeom>
        </p:spPr>
        <p:txBody>
          <a:bodyPr lIns="91374" tIns="45698" rIns="91374" bIns="45698"/>
          <a:lstStyle>
            <a:lvl1pPr algn="just">
              <a:defRPr sz="1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algn="just">
              <a:defRPr sz="19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algn="just">
              <a:defRPr sz="19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algn="just">
              <a:defRPr sz="19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5947" indent="-228442" algn="just"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448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014663" indent="-728663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471863" indent="-728663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929063" indent="-728663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386263" indent="-728663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smtClean="0"/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0" y="6313488"/>
            <a:ext cx="12192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014663" indent="-728663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471863" indent="-728663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929063" indent="-728663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386263" indent="-728663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smtClean="0"/>
          </a:p>
        </p:txBody>
      </p:sp>
      <p:sp>
        <p:nvSpPr>
          <p:cNvPr id="1028" name="Rectangle 14"/>
          <p:cNvSpPr>
            <a:spLocks noChangeArrowheads="1"/>
          </p:cNvSpPr>
          <p:nvPr/>
        </p:nvSpPr>
        <p:spPr bwMode="auto">
          <a:xfrm>
            <a:off x="2590803" y="2"/>
            <a:ext cx="96012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/>
        </p:spPr>
        <p:txBody>
          <a:bodyPr wrap="none" lIns="0" tIns="0" rIns="0" bIns="0" anchor="ctr"/>
          <a:lstStyle>
            <a:lvl1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014663" indent="-728663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471863" indent="-728663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929063" indent="-728663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386263" indent="-728663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smtClean="0"/>
          </a:p>
        </p:txBody>
      </p:sp>
      <p:sp>
        <p:nvSpPr>
          <p:cNvPr id="1029" name="Line 34"/>
          <p:cNvSpPr>
            <a:spLocks noChangeShapeType="1"/>
          </p:cNvSpPr>
          <p:nvPr/>
        </p:nvSpPr>
        <p:spPr bwMode="auto">
          <a:xfrm>
            <a:off x="0" y="6315075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300"/>
          </a:p>
        </p:txBody>
      </p:sp>
      <p:pic>
        <p:nvPicPr>
          <p:cNvPr id="1030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1" y="115900"/>
            <a:ext cx="2127739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3"/>
          <p:cNvSpPr>
            <a:spLocks noChangeArrowheads="1"/>
          </p:cNvSpPr>
          <p:nvPr/>
        </p:nvSpPr>
        <p:spPr bwMode="auto">
          <a:xfrm>
            <a:off x="11" y="2"/>
            <a:ext cx="258298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014663" indent="-728663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471863" indent="-728663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929063" indent="-728663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386263" indent="-728663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smtClean="0"/>
          </a:p>
        </p:txBody>
      </p:sp>
      <p:sp>
        <p:nvSpPr>
          <p:cNvPr id="1032" name="Line 15"/>
          <p:cNvSpPr>
            <a:spLocks noChangeShapeType="1"/>
          </p:cNvSpPr>
          <p:nvPr/>
        </p:nvSpPr>
        <p:spPr bwMode="auto">
          <a:xfrm>
            <a:off x="2582985" y="2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300"/>
          </a:p>
        </p:txBody>
      </p:sp>
      <p:sp>
        <p:nvSpPr>
          <p:cNvPr id="1033" name="Line 33"/>
          <p:cNvSpPr>
            <a:spLocks noChangeShapeType="1"/>
          </p:cNvSpPr>
          <p:nvPr/>
        </p:nvSpPr>
        <p:spPr bwMode="auto">
          <a:xfrm>
            <a:off x="0" y="1079500"/>
            <a:ext cx="12192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300"/>
          </a:p>
        </p:txBody>
      </p:sp>
      <p:pic>
        <p:nvPicPr>
          <p:cNvPr id="11" name="Рисунок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10" y="80447"/>
            <a:ext cx="1697567" cy="91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903" r:id="rId2"/>
    <p:sldLayoutId id="2147483901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68381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8381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2pPr>
      <a:lvl3pPr algn="ctr" defTabSz="68381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3pPr>
      <a:lvl4pPr algn="ctr" defTabSz="68381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4pPr>
      <a:lvl5pPr algn="ctr" defTabSz="68381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5pPr>
      <a:lvl6pPr marL="639163" algn="ctr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278327" algn="ctr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17489" algn="ctr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556652" algn="ctr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358574" indent="-358574" algn="l" defTabSz="683818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775823" indent="-296683" algn="l" defTabSz="683818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94681" indent="-237985" algn="l" defTabSz="683818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73823" indent="-237985" algn="l" defTabSz="683818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1384" indent="-239571" algn="l" defTabSz="683818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3515403" indent="-319583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54567" indent="-319583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793732" indent="-319583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32899" indent="-319583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783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163" algn="l" defTabSz="12783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327" algn="l" defTabSz="12783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7489" algn="l" defTabSz="12783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6652" algn="l" defTabSz="12783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5819" algn="l" defTabSz="12783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4987" algn="l" defTabSz="12783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4149" algn="l" defTabSz="12783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3315" algn="l" defTabSz="12783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"/>
          <p:cNvGrpSpPr>
            <a:grpSpLocks/>
          </p:cNvGrpSpPr>
          <p:nvPr userDrawn="1"/>
        </p:nvGrpSpPr>
        <p:grpSpPr bwMode="auto">
          <a:xfrm>
            <a:off x="0" y="6294605"/>
            <a:ext cx="12192000" cy="539751"/>
            <a:chOff x="0" y="3974"/>
            <a:chExt cx="5760" cy="340"/>
          </a:xfrm>
        </p:grpSpPr>
        <p:sp>
          <p:nvSpPr>
            <p:cNvPr id="2058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DDA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014663" indent="-728663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471863" indent="-728663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929063" indent="-728663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386263" indent="-728663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900" smtClean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2059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014663" indent="-728663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471863" indent="-728663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929063" indent="-728663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386263" indent="-728663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900" smtClean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2060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sz="1300"/>
            </a:p>
          </p:txBody>
        </p:sp>
      </p:grpSp>
      <p:sp>
        <p:nvSpPr>
          <p:cNvPr id="2051" name="Rectangle 8"/>
          <p:cNvSpPr>
            <a:spLocks noChangeArrowheads="1"/>
          </p:cNvSpPr>
          <p:nvPr userDrawn="1"/>
        </p:nvSpPr>
        <p:spPr bwMode="auto">
          <a:xfrm>
            <a:off x="11" y="2"/>
            <a:ext cx="258298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014663" indent="-728663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471863" indent="-728663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929063" indent="-728663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386263" indent="-728663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z="190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052" name="Rectangle 9"/>
          <p:cNvSpPr>
            <a:spLocks noChangeArrowheads="1"/>
          </p:cNvSpPr>
          <p:nvPr userDrawn="1"/>
        </p:nvSpPr>
        <p:spPr bwMode="auto">
          <a:xfrm>
            <a:off x="2590803" y="2"/>
            <a:ext cx="96012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014663" indent="-728663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471863" indent="-728663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929063" indent="-728663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386263" indent="-728663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z="190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053" name="Line 10"/>
          <p:cNvSpPr>
            <a:spLocks noChangeShapeType="1"/>
          </p:cNvSpPr>
          <p:nvPr userDrawn="1"/>
        </p:nvSpPr>
        <p:spPr bwMode="auto">
          <a:xfrm>
            <a:off x="2582985" y="2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300"/>
          </a:p>
        </p:txBody>
      </p:sp>
      <p:sp>
        <p:nvSpPr>
          <p:cNvPr id="2054" name="Rectangle 14"/>
          <p:cNvSpPr>
            <a:spLocks noChangeArrowheads="1"/>
          </p:cNvSpPr>
          <p:nvPr userDrawn="1"/>
        </p:nvSpPr>
        <p:spPr bwMode="auto">
          <a:xfrm>
            <a:off x="1006237" y="7605713"/>
            <a:ext cx="5472723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014663" indent="-728663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471863" indent="-728663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929063" indent="-728663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386263" indent="-728663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z="190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 userDrawn="1"/>
        </p:nvSpPr>
        <p:spPr bwMode="auto">
          <a:xfrm>
            <a:off x="144591" y="6443689"/>
            <a:ext cx="2590800" cy="301793"/>
          </a:xfrm>
          <a:prstGeom prst="rect">
            <a:avLst/>
          </a:prstGeom>
          <a:noFill/>
          <a:ln>
            <a:noFill/>
          </a:ln>
          <a:extLst/>
        </p:spPr>
        <p:txBody>
          <a:bodyPr lIns="95644" tIns="47821" rIns="95644" bIns="47821">
            <a:spAutoFit/>
          </a:bodyPr>
          <a:lstStyle>
            <a:lvl1pPr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55625" indent="-214313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55663" indent="-171450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196975" indent="-171450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539875" indent="-171450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9970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4542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9114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3686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9F07B1C8-DA2B-4AB1-86BE-195B56FAD056}" type="slidenum">
              <a:rPr lang="ru-RU" sz="1300" smtClean="0">
                <a:solidFill>
                  <a:schemeClr val="bg1"/>
                </a:solidFill>
                <a:latin typeface="Arial Narrow" pitchFamily="34" charset="0"/>
              </a:rPr>
              <a:pPr eaLnBrk="1" hangingPunct="1">
                <a:defRPr/>
              </a:pPr>
              <a:t>‹#›</a:t>
            </a:fld>
            <a:endParaRPr lang="ru-RU" sz="1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582333" y="6436989"/>
            <a:ext cx="9073663" cy="492406"/>
          </a:xfrm>
          <a:prstGeom prst="rect">
            <a:avLst/>
          </a:prstGeom>
        </p:spPr>
        <p:txBody>
          <a:bodyPr wrap="square" lIns="91384" tIns="45702" rIns="91384" bIns="45702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Совещание начальников ПО ЭКС  ПАО «Газпром» 2018 г.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sz="1300" dirty="0">
              <a:solidFill>
                <a:schemeClr val="bg1"/>
              </a:solidFill>
            </a:endParaRPr>
          </a:p>
        </p:txBody>
      </p:sp>
      <p:pic>
        <p:nvPicPr>
          <p:cNvPr id="16" name="Рисунок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10" y="80447"/>
            <a:ext cx="1697567" cy="91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934" r:id="rId3"/>
    <p:sldLayoutId id="2147483935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3818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defTabSz="683818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2pPr>
      <a:lvl3pPr algn="l" defTabSz="683818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3pPr>
      <a:lvl4pPr algn="l" defTabSz="683818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4pPr>
      <a:lvl5pPr algn="l" defTabSz="683818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Narrow" pitchFamily="34" charset="0"/>
        </a:defRPr>
      </a:lvl5pPr>
      <a:lvl6pPr marL="639163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6pPr>
      <a:lvl7pPr marL="1278327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7pPr>
      <a:lvl8pPr marL="1917489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8pPr>
      <a:lvl9pPr marL="2556652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</a:defRPr>
      </a:lvl9pPr>
    </p:titleStyle>
    <p:bodyStyle>
      <a:lvl1pPr marL="358574" indent="-358574" algn="l" defTabSz="683818" rtl="0" eaLnBrk="0" fontAlgn="base" hangingPunct="0">
        <a:spcBef>
          <a:spcPct val="20000"/>
        </a:spcBef>
        <a:spcAft>
          <a:spcPct val="0"/>
        </a:spcAft>
        <a:buChar char="•"/>
        <a:defRPr sz="2700" b="1">
          <a:solidFill>
            <a:srgbClr val="003366"/>
          </a:solidFill>
          <a:latin typeface="+mn-lt"/>
          <a:ea typeface="+mn-ea"/>
          <a:cs typeface="+mn-cs"/>
        </a:defRPr>
      </a:lvl1pPr>
      <a:lvl2pPr marL="775823" indent="-296683" algn="l" defTabSz="683818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Arial" charset="0"/>
        </a:defRPr>
      </a:lvl2pPr>
      <a:lvl3pPr marL="1194681" indent="-237985" algn="l" defTabSz="683818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Arial" charset="0"/>
        </a:defRPr>
      </a:lvl3pPr>
      <a:lvl4pPr marL="1673823" indent="-237985" algn="l" defTabSz="683818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</a:defRPr>
      </a:lvl4pPr>
      <a:lvl5pPr marL="2151384" indent="-239571" algn="l" defTabSz="683818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5pPr>
      <a:lvl6pPr marL="3515403" indent="-319583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6pPr>
      <a:lvl7pPr marL="4154567" indent="-319583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7pPr>
      <a:lvl8pPr marL="4793732" indent="-319583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8pPr>
      <a:lvl9pPr marL="5432899" indent="-319583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12783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163" algn="l" defTabSz="12783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327" algn="l" defTabSz="12783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7489" algn="l" defTabSz="12783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6652" algn="l" defTabSz="12783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5819" algn="l" defTabSz="12783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4987" algn="l" defTabSz="12783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4149" algn="l" defTabSz="12783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3315" algn="l" defTabSz="12783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"/>
          <p:cNvGrpSpPr>
            <a:grpSpLocks/>
          </p:cNvGrpSpPr>
          <p:nvPr/>
        </p:nvGrpSpPr>
        <p:grpSpPr bwMode="auto">
          <a:xfrm>
            <a:off x="0" y="6318264"/>
            <a:ext cx="12192000" cy="539749"/>
            <a:chOff x="0" y="3974"/>
            <a:chExt cx="5760" cy="340"/>
          </a:xfrm>
        </p:grpSpPr>
        <p:sp>
          <p:nvSpPr>
            <p:cNvPr id="18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900" smtClean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9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900" smtClean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5131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defTabSz="912143" eaLnBrk="0" hangingPunct="0"/>
              <a:endParaRPr lang="ru-RU" sz="1900" smtClean="0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8" y="2"/>
            <a:ext cx="258233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90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2590803" y="2"/>
            <a:ext cx="96012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90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5125" name="Line 10"/>
          <p:cNvSpPr>
            <a:spLocks noChangeShapeType="1"/>
          </p:cNvSpPr>
          <p:nvPr/>
        </p:nvSpPr>
        <p:spPr bwMode="auto">
          <a:xfrm>
            <a:off x="2582335" y="2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defTabSz="912143" eaLnBrk="0" hangingPunct="0"/>
            <a:endParaRPr lang="ru-RU" sz="190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143939" y="6443159"/>
            <a:ext cx="2590800" cy="32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34" tIns="47816" rIns="95634" bIns="47816">
            <a:spAutoFit/>
          </a:bodyPr>
          <a:lstStyle>
            <a:lvl1pPr defTabSz="684213">
              <a:defRPr sz="15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555625" indent="-214313" defTabSz="684213">
              <a:defRPr sz="15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855663" indent="-171450" defTabSz="684213">
              <a:defRPr sz="15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196975" indent="-171450" defTabSz="684213">
              <a:defRPr sz="15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539875" indent="-171450" defTabSz="684213">
              <a:defRPr sz="15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19970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4542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29114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3686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fld id="{7958723C-39CB-47CD-AC21-DC627CF2CAF7}" type="slidenum">
              <a:rPr lang="ru-RU" altLang="ru-RU" sz="1500" smtClean="0">
                <a:solidFill>
                  <a:prstClr val="white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ru-RU" altLang="ru-RU" sz="150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6" name="TextBox 16"/>
          <p:cNvSpPr txBox="1">
            <a:spLocks noChangeArrowheads="1"/>
          </p:cNvSpPr>
          <p:nvPr/>
        </p:nvSpPr>
        <p:spPr bwMode="auto">
          <a:xfrm>
            <a:off x="2734734" y="6496065"/>
            <a:ext cx="9457266" cy="20005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274" tIns="0" rIns="91274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Организация работ по диагностическому обследованию технологических трубопроводов  компрессорных станций</a:t>
            </a:r>
            <a:endParaRPr lang="ru-RU" sz="1300" dirty="0">
              <a:solidFill>
                <a:schemeClr val="bg1"/>
              </a:solidFill>
            </a:endParaRPr>
          </a:p>
        </p:txBody>
      </p:sp>
      <p:pic>
        <p:nvPicPr>
          <p:cNvPr id="5128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10" y="80447"/>
            <a:ext cx="1697567" cy="91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78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</p:sldLayoutIdLst>
  <p:timing>
    <p:tnLst>
      <p:par>
        <p:cTn id="1" dur="indefinite" restart="never" nodeType="tmRoot"/>
      </p:par>
    </p:tnLst>
  </p:timing>
  <p:txStyles>
    <p:titleStyle>
      <a:lvl1pPr algn="l" defTabSz="912143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  <a:lvl2pPr algn="l" defTabSz="912143" rtl="0" eaLnBrk="0" fontAlgn="base" hangingPunct="0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 Narrow" panose="020B0606020202030204" pitchFamily="34" charset="0"/>
        </a:defRPr>
      </a:lvl2pPr>
      <a:lvl3pPr algn="l" defTabSz="912143" rtl="0" eaLnBrk="0" fontAlgn="base" hangingPunct="0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 Narrow" panose="020B0606020202030204" pitchFamily="34" charset="0"/>
        </a:defRPr>
      </a:lvl3pPr>
      <a:lvl4pPr algn="l" defTabSz="912143" rtl="0" eaLnBrk="0" fontAlgn="base" hangingPunct="0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 Narrow" panose="020B0606020202030204" pitchFamily="34" charset="0"/>
        </a:defRPr>
      </a:lvl4pPr>
      <a:lvl5pPr algn="l" defTabSz="912143" rtl="0" eaLnBrk="0" fontAlgn="base" hangingPunct="0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 Narrow" panose="020B0606020202030204" pitchFamily="34" charset="0"/>
        </a:defRPr>
      </a:lvl5pPr>
      <a:lvl6pPr marL="536119" algn="l" defTabSz="912143" rtl="0" fontAlgn="base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 Narrow" panose="020B0606020202030204" pitchFamily="34" charset="0"/>
        </a:defRPr>
      </a:lvl6pPr>
      <a:lvl7pPr marL="1072233" algn="l" defTabSz="912143" rtl="0" fontAlgn="base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 Narrow" panose="020B0606020202030204" pitchFamily="34" charset="0"/>
        </a:defRPr>
      </a:lvl7pPr>
      <a:lvl8pPr marL="1608350" algn="l" defTabSz="912143" rtl="0" fontAlgn="base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 Narrow" panose="020B0606020202030204" pitchFamily="34" charset="0"/>
        </a:defRPr>
      </a:lvl8pPr>
      <a:lvl9pPr marL="2144466" algn="l" defTabSz="912143" rtl="0" fontAlgn="base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 Narrow" panose="020B0606020202030204" pitchFamily="34" charset="0"/>
        </a:defRPr>
      </a:lvl9pPr>
    </p:titleStyle>
    <p:bodyStyle>
      <a:lvl1pPr marL="342526" indent="-342526" algn="l" defTabSz="91214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879" indent="-284817" algn="l" defTabSz="91214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14" indent="-227109" algn="l" defTabSz="91214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40" indent="-227109" algn="l" defTabSz="91214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03" indent="-227109" algn="l" defTabSz="91214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31" indent="-228442" algn="l" defTabSz="9137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08" indent="-228442" algn="l" defTabSz="9137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88" indent="-228442" algn="l" defTabSz="9137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74" indent="-228442" algn="l" defTabSz="9137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5" algn="l" defTabSz="913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913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6" algn="l" defTabSz="913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913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02" algn="l" defTabSz="913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3" algn="l" defTabSz="913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44" algn="l" defTabSz="913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5" algn="l" defTabSz="913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"/>
          <p:cNvGrpSpPr>
            <a:grpSpLocks/>
          </p:cNvGrpSpPr>
          <p:nvPr/>
        </p:nvGrpSpPr>
        <p:grpSpPr bwMode="auto">
          <a:xfrm>
            <a:off x="0" y="6318264"/>
            <a:ext cx="12192000" cy="539749"/>
            <a:chOff x="0" y="3974"/>
            <a:chExt cx="5760" cy="340"/>
          </a:xfrm>
        </p:grpSpPr>
        <p:sp>
          <p:nvSpPr>
            <p:cNvPr id="18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900" smtClean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9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900" smtClean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6155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defTabSz="912247" eaLnBrk="0" hangingPunct="0"/>
              <a:endParaRPr lang="ru-RU" sz="1900" smtClean="0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8" y="2"/>
            <a:ext cx="258233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90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2590803" y="2"/>
            <a:ext cx="96012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90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6149" name="Line 10"/>
          <p:cNvSpPr>
            <a:spLocks noChangeShapeType="1"/>
          </p:cNvSpPr>
          <p:nvPr/>
        </p:nvSpPr>
        <p:spPr bwMode="auto">
          <a:xfrm>
            <a:off x="2582335" y="2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defTabSz="912247" eaLnBrk="0" hangingPunct="0"/>
            <a:endParaRPr lang="ru-RU" sz="190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143939" y="6443158"/>
            <a:ext cx="2590800" cy="32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44" tIns="47821" rIns="95644" bIns="47821">
            <a:spAutoFit/>
          </a:bodyPr>
          <a:lstStyle>
            <a:lvl1pPr defTabSz="684213">
              <a:defRPr sz="15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555625" indent="-214313" defTabSz="684213">
              <a:defRPr sz="15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855663" indent="-171450" defTabSz="684213">
              <a:defRPr sz="15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196975" indent="-171450" defTabSz="684213">
              <a:defRPr sz="15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539875" indent="-171450" defTabSz="684213">
              <a:defRPr sz="15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19970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4542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29114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3686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fld id="{556A36D9-62FD-41C1-9C83-D12FE4CEBDBD}" type="slidenum">
              <a:rPr lang="ru-RU" altLang="ru-RU" sz="1500" smtClean="0">
                <a:solidFill>
                  <a:prstClr val="white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ru-RU" altLang="ru-RU" sz="150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6" name="TextBox 16"/>
          <p:cNvSpPr txBox="1">
            <a:spLocks noChangeArrowheads="1"/>
          </p:cNvSpPr>
          <p:nvPr/>
        </p:nvSpPr>
        <p:spPr bwMode="auto">
          <a:xfrm>
            <a:off x="2734733" y="6496064"/>
            <a:ext cx="9183639" cy="20005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286" tIns="0" rIns="91286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Организация работ по диагностическому обследованию технологических трубопроводов  компрессорных станций</a:t>
            </a:r>
            <a:endParaRPr lang="ru-RU" sz="1300" dirty="0">
              <a:solidFill>
                <a:schemeClr val="bg1"/>
              </a:solidFill>
            </a:endParaRPr>
          </a:p>
        </p:txBody>
      </p:sp>
      <p:pic>
        <p:nvPicPr>
          <p:cNvPr id="615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09" y="80447"/>
            <a:ext cx="1697567" cy="91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02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</p:sldLayoutIdLst>
  <p:timing>
    <p:tnLst>
      <p:par>
        <p:cTn id="1" dur="indefinite" restart="never" nodeType="tmRoot"/>
      </p:par>
    </p:tnLst>
  </p:timing>
  <p:txStyles>
    <p:titleStyle>
      <a:lvl1pPr algn="l" defTabSz="912247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  <a:lvl2pPr algn="l" defTabSz="912247" rtl="0" eaLnBrk="0" fontAlgn="base" hangingPunct="0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 Narrow" panose="020B0606020202030204" pitchFamily="34" charset="0"/>
        </a:defRPr>
      </a:lvl2pPr>
      <a:lvl3pPr algn="l" defTabSz="912247" rtl="0" eaLnBrk="0" fontAlgn="base" hangingPunct="0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 Narrow" panose="020B0606020202030204" pitchFamily="34" charset="0"/>
        </a:defRPr>
      </a:lvl3pPr>
      <a:lvl4pPr algn="l" defTabSz="912247" rtl="0" eaLnBrk="0" fontAlgn="base" hangingPunct="0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 Narrow" panose="020B0606020202030204" pitchFamily="34" charset="0"/>
        </a:defRPr>
      </a:lvl4pPr>
      <a:lvl5pPr algn="l" defTabSz="912247" rtl="0" eaLnBrk="0" fontAlgn="base" hangingPunct="0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 Narrow" panose="020B0606020202030204" pitchFamily="34" charset="0"/>
        </a:defRPr>
      </a:lvl5pPr>
      <a:lvl6pPr marL="536179" algn="l" defTabSz="912247" rtl="0" fontAlgn="base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 Narrow" panose="020B0606020202030204" pitchFamily="34" charset="0"/>
        </a:defRPr>
      </a:lvl6pPr>
      <a:lvl7pPr marL="1072355" algn="l" defTabSz="912247" rtl="0" fontAlgn="base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 Narrow" panose="020B0606020202030204" pitchFamily="34" charset="0"/>
        </a:defRPr>
      </a:lvl7pPr>
      <a:lvl8pPr marL="1608533" algn="l" defTabSz="912247" rtl="0" fontAlgn="base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 Narrow" panose="020B0606020202030204" pitchFamily="34" charset="0"/>
        </a:defRPr>
      </a:lvl8pPr>
      <a:lvl9pPr marL="2144710" algn="l" defTabSz="912247" rtl="0" fontAlgn="base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 Narrow" panose="020B0606020202030204" pitchFamily="34" charset="0"/>
        </a:defRPr>
      </a:lvl9pPr>
    </p:titleStyle>
    <p:bodyStyle>
      <a:lvl1pPr marL="342565" indent="-342565" algn="l" defTabSz="91224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65" indent="-284850" algn="l" defTabSz="91224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45" indent="-227134" algn="l" defTabSz="91224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23" indent="-227134" algn="l" defTabSz="91224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39" indent="-227134" algn="l" defTabSz="91224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16" indent="-228470" algn="l" defTabSz="9138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46" indent="-228470" algn="l" defTabSz="9138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78" indent="-228470" algn="l" defTabSz="9138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14" indent="-228470" algn="l" defTabSz="9138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8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7" algn="l" defTabSz="9138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62" algn="l" defTabSz="9138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92" algn="l" defTabSz="9138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24" algn="l" defTabSz="9138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62" algn="l" defTabSz="9138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85" algn="l" defTabSz="9138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08" algn="l" defTabSz="9138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31" algn="l" defTabSz="91386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4"/>
          <p:cNvGrpSpPr>
            <a:grpSpLocks/>
          </p:cNvGrpSpPr>
          <p:nvPr/>
        </p:nvGrpSpPr>
        <p:grpSpPr bwMode="auto">
          <a:xfrm>
            <a:off x="0" y="6318260"/>
            <a:ext cx="12192000" cy="539749"/>
            <a:chOff x="0" y="3974"/>
            <a:chExt cx="5760" cy="340"/>
          </a:xfrm>
        </p:grpSpPr>
        <p:sp>
          <p:nvSpPr>
            <p:cNvPr id="18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900" smtClean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9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900" smtClean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7179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defTabSz="912455" eaLnBrk="0" hangingPunct="0"/>
              <a:endParaRPr lang="ru-RU" sz="1900" smtClean="0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8" y="2"/>
            <a:ext cx="258233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90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2590803" y="2"/>
            <a:ext cx="96012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90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582335" y="2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defTabSz="912455" eaLnBrk="0" hangingPunct="0"/>
            <a:endParaRPr lang="ru-RU" sz="190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143935" y="6443159"/>
            <a:ext cx="2590800" cy="3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6" tIns="47832" rIns="95666" bIns="47832">
            <a:spAutoFit/>
          </a:bodyPr>
          <a:lstStyle>
            <a:lvl1pPr defTabSz="684213">
              <a:defRPr sz="15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555625" indent="-214313" defTabSz="684213">
              <a:defRPr sz="15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855663" indent="-171450" defTabSz="684213">
              <a:defRPr sz="15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196975" indent="-171450" defTabSz="684213">
              <a:defRPr sz="15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539875" indent="-171450" defTabSz="684213">
              <a:defRPr sz="15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19970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4542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29114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3686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fld id="{F34FE24F-5234-41E1-A96D-06EBB1640FDE}" type="slidenum">
              <a:rPr lang="ru-RU" altLang="ru-RU" sz="1500" smtClean="0">
                <a:solidFill>
                  <a:prstClr val="white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ru-RU" altLang="ru-RU" sz="150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6" name="TextBox 16"/>
          <p:cNvSpPr txBox="1">
            <a:spLocks noChangeArrowheads="1"/>
          </p:cNvSpPr>
          <p:nvPr/>
        </p:nvSpPr>
        <p:spPr bwMode="auto">
          <a:xfrm>
            <a:off x="2734733" y="6496061"/>
            <a:ext cx="9297939" cy="20005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06" tIns="0" rIns="91306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Организация работ по диагностическому обследованию технологических трубопроводов  компрессорных станций</a:t>
            </a:r>
            <a:endParaRPr lang="ru-RU" sz="1300" dirty="0">
              <a:solidFill>
                <a:schemeClr val="bg1"/>
              </a:solidFill>
            </a:endParaRPr>
          </a:p>
        </p:txBody>
      </p:sp>
      <p:pic>
        <p:nvPicPr>
          <p:cNvPr id="7176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92" y="80447"/>
            <a:ext cx="1697567" cy="91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01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</p:sldLayoutIdLst>
  <p:timing>
    <p:tnLst>
      <p:par>
        <p:cTn id="1" dur="indefinite" restart="never" nodeType="tmRoot"/>
      </p:par>
    </p:tnLst>
  </p:timing>
  <p:txStyles>
    <p:titleStyle>
      <a:lvl1pPr algn="l" defTabSz="91245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  <a:lvl2pPr algn="l" defTabSz="912455" rtl="0" eaLnBrk="0" fontAlgn="base" hangingPunct="0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 Narrow" panose="020B0606020202030204" pitchFamily="34" charset="0"/>
        </a:defRPr>
      </a:lvl2pPr>
      <a:lvl3pPr algn="l" defTabSz="912455" rtl="0" eaLnBrk="0" fontAlgn="base" hangingPunct="0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 Narrow" panose="020B0606020202030204" pitchFamily="34" charset="0"/>
        </a:defRPr>
      </a:lvl3pPr>
      <a:lvl4pPr algn="l" defTabSz="912455" rtl="0" eaLnBrk="0" fontAlgn="base" hangingPunct="0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 Narrow" panose="020B0606020202030204" pitchFamily="34" charset="0"/>
        </a:defRPr>
      </a:lvl4pPr>
      <a:lvl5pPr algn="l" defTabSz="912455" rtl="0" eaLnBrk="0" fontAlgn="base" hangingPunct="0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 Narrow" panose="020B0606020202030204" pitchFamily="34" charset="0"/>
        </a:defRPr>
      </a:lvl5pPr>
      <a:lvl6pPr marL="536300" algn="l" defTabSz="912455" rtl="0" fontAlgn="base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 Narrow" panose="020B0606020202030204" pitchFamily="34" charset="0"/>
        </a:defRPr>
      </a:lvl6pPr>
      <a:lvl7pPr marL="1072599" algn="l" defTabSz="912455" rtl="0" fontAlgn="base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 Narrow" panose="020B0606020202030204" pitchFamily="34" charset="0"/>
        </a:defRPr>
      </a:lvl7pPr>
      <a:lvl8pPr marL="1608898" algn="l" defTabSz="912455" rtl="0" fontAlgn="base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 Narrow" panose="020B0606020202030204" pitchFamily="34" charset="0"/>
        </a:defRPr>
      </a:lvl8pPr>
      <a:lvl9pPr marL="2145198" algn="l" defTabSz="912455" rtl="0" fontAlgn="base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 Narrow" panose="020B0606020202030204" pitchFamily="34" charset="0"/>
        </a:defRPr>
      </a:lvl9pPr>
    </p:titleStyle>
    <p:bodyStyle>
      <a:lvl1pPr marL="342642" indent="-342642" algn="l" defTabSz="91245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135" indent="-284914" algn="l" defTabSz="91245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02" indent="-227186" algn="l" defTabSz="91245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87" indent="-227186" algn="l" defTabSz="91245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07" indent="-227186" algn="l" defTabSz="91245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88" indent="-228522" algn="l" defTabSz="914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2" indent="-228522" algn="l" defTabSz="914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8" indent="-228522" algn="l" defTabSz="914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8" indent="-228522" algn="l" defTabSz="914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1" algn="l" defTabSz="9140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0" algn="l" defTabSz="9140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6" algn="l" defTabSz="9140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0" algn="l" defTabSz="9140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2" algn="l" defTabSz="9140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9" algn="l" defTabSz="9140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36" algn="l" defTabSz="9140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63" algn="l" defTabSz="9140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0" y="6318251"/>
            <a:ext cx="12192000" cy="539751"/>
            <a:chOff x="0" y="3974"/>
            <a:chExt cx="5760" cy="340"/>
          </a:xfrm>
        </p:grpSpPr>
        <p:sp>
          <p:nvSpPr>
            <p:cNvPr id="18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2000" smtClean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9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2000" smtClean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20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defTabSz="1038951" fontAlgn="auto">
                <a:spcBef>
                  <a:spcPts val="0"/>
                </a:spcBef>
                <a:spcAft>
                  <a:spcPts val="0"/>
                </a:spcAft>
              </a:pPr>
              <a:endParaRPr lang="ru-RU" sz="20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1" y="2"/>
            <a:ext cx="2582984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2590800" y="2"/>
            <a:ext cx="96012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>
            <a:off x="2582984" y="2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defTabSz="1038951" fontAlgn="auto">
              <a:spcBef>
                <a:spcPts val="0"/>
              </a:spcBef>
              <a:spcAft>
                <a:spcPts val="0"/>
              </a:spcAft>
            </a:pPr>
            <a:endParaRPr lang="ru-RU" sz="20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144585" y="6443663"/>
            <a:ext cx="2590800" cy="4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736" tIns="54372" rIns="108736" bIns="54372">
            <a:spAutoFit/>
          </a:bodyPr>
          <a:lstStyle>
            <a:lvl1pPr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55625" indent="-214313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55663" indent="-171450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196975" indent="-171450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539875" indent="-171450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9970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4542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9114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3686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1B389AB-8A2A-44EE-99BF-63CBD112FB76}" type="slidenum">
              <a:rPr lang="ru-RU" sz="2000" smtClean="0">
                <a:solidFill>
                  <a:prstClr val="white"/>
                </a:solidFill>
                <a:latin typeface="Arial Narrow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2000" dirty="0">
              <a:solidFill>
                <a:prstClr val="white"/>
              </a:solidFill>
              <a:latin typeface="Arial Narrow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84" y="80593"/>
            <a:ext cx="1697965" cy="918312"/>
          </a:xfrm>
          <a:prstGeom prst="rect">
            <a:avLst/>
          </a:prstGeom>
        </p:spPr>
      </p:pic>
      <p:sp>
        <p:nvSpPr>
          <p:cNvPr id="3" name="Прямоугольник 2"/>
          <p:cNvSpPr/>
          <p:nvPr userDrawn="1"/>
        </p:nvSpPr>
        <p:spPr>
          <a:xfrm>
            <a:off x="2581495" y="6403459"/>
            <a:ext cx="7701759" cy="369332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defTabSz="1038951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600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О подготовке к совещанию в ПАО «Газпром» по итогам работы Общества за 2016 год</a:t>
            </a:r>
            <a:endParaRPr lang="ru-RU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40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</p:sldLayoutIdLst>
  <p:txStyles>
    <p:titleStyle>
      <a:lvl1pPr algn="l" defTabSz="1038951" rtl="0" eaLnBrk="1" latinLnBrk="0" hangingPunct="1">
        <a:spcBef>
          <a:spcPct val="0"/>
        </a:spcBef>
        <a:buNone/>
        <a:defRPr sz="4900" kern="12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89606" indent="-389606" algn="l" defTabSz="10389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4147" indent="-324672" algn="l" defTabSz="1038951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689" indent="-259738" algn="l" defTabSz="10389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8163" indent="-259738" algn="l" defTabSz="10389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7638" indent="-259738" algn="l" defTabSz="1038951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114" indent="-259738" algn="l" defTabSz="10389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6589" indent="-259738" algn="l" defTabSz="10389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6064" indent="-259738" algn="l" defTabSz="10389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5540" indent="-259738" algn="l" defTabSz="10389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895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475" algn="l" defTabSz="103895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951" algn="l" defTabSz="103895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426" algn="l" defTabSz="103895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900" algn="l" defTabSz="103895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375" algn="l" defTabSz="103895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851" algn="l" defTabSz="103895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326" algn="l" defTabSz="103895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5801" algn="l" defTabSz="103895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246448" y="1470733"/>
            <a:ext cx="8594648" cy="3001374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endParaRPr lang="ru-RU" dirty="0" smtClean="0">
              <a:solidFill>
                <a:srgbClr val="0000FF"/>
              </a:solidFill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8195638" y="4691543"/>
            <a:ext cx="4328893" cy="148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261" tIns="32638" rIns="65261" bIns="32638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latin typeface="Arial Narrow" pitchFamily="34" charset="0"/>
              </a:rPr>
              <a:t>Толстихин Юрий Юрьевич</a:t>
            </a:r>
          </a:p>
          <a:p>
            <a:r>
              <a:rPr lang="ru-RU" sz="2300" dirty="0">
                <a:solidFill>
                  <a:schemeClr val="bg1"/>
                </a:solidFill>
                <a:latin typeface="Arial Narrow" pitchFamily="34" charset="0"/>
              </a:rPr>
              <a:t>Начальник Управления по эксплуатации КС, ЭМО и </a:t>
            </a:r>
            <a:r>
              <a:rPr lang="ru-RU" sz="2300" dirty="0" smtClean="0">
                <a:solidFill>
                  <a:schemeClr val="bg1"/>
                </a:solidFill>
                <a:latin typeface="Arial Narrow" pitchFamily="34" charset="0"/>
              </a:rPr>
              <a:t>АГНКС</a:t>
            </a:r>
          </a:p>
          <a:p>
            <a:r>
              <a:rPr lang="ru-RU" sz="2300" dirty="0" smtClean="0">
                <a:solidFill>
                  <a:schemeClr val="bg1"/>
                </a:solidFill>
                <a:latin typeface="Arial Narrow" pitchFamily="34" charset="0"/>
              </a:rPr>
              <a:t>ООО «Газпром трансгаз Москва»</a:t>
            </a:r>
            <a:endParaRPr lang="ru-RU" sz="2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Заголовок 5"/>
          <p:cNvSpPr txBox="1">
            <a:spLocks/>
          </p:cNvSpPr>
          <p:nvPr/>
        </p:nvSpPr>
        <p:spPr bwMode="auto">
          <a:xfrm>
            <a:off x="1267820" y="1470733"/>
            <a:ext cx="8177864" cy="108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819" tIns="63922" rIns="127819" bIns="63922" numCol="1" anchor="t" anchorCtr="0" compatLnSpc="1">
            <a:prstTxWarp prst="textNoShape">
              <a:avLst/>
            </a:prstTxWarp>
          </a:bodyPr>
          <a:lstStyle>
            <a:lvl1pPr algn="l" defTabSz="683818" rtl="0" eaLnBrk="0" fontAlgn="base" hangingPunct="0"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defRPr>
            </a:lvl1pPr>
            <a:lvl2pPr algn="ctr" defTabSz="683818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2pPr>
            <a:lvl3pPr algn="ctr" defTabSz="683818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3pPr>
            <a:lvl4pPr algn="ctr" defTabSz="683818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4pPr>
            <a:lvl5pPr algn="ctr" defTabSz="683818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Arial" charset="0"/>
              </a:defRPr>
            </a:lvl5pPr>
            <a:lvl6pPr marL="639163"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6pPr>
            <a:lvl7pPr marL="1278327"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7pPr>
            <a:lvl8pPr marL="1917489"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8pPr>
            <a:lvl9pPr marL="2556652" algn="ctr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dirty="0"/>
              <a:t>Итоги   эксплуатации   оборудования   компрессорных станций  ООО «Газпром трансгаз Москва» за 2018 год.</a:t>
            </a:r>
          </a:p>
          <a:p>
            <a:endParaRPr lang="en-US" altLang="ru-RU" sz="1400" dirty="0"/>
          </a:p>
          <a:p>
            <a:r>
              <a:rPr lang="ru-RU" dirty="0"/>
              <a:t>Анализ статистики выявления трещиноподобных дефектов на технологических трубопроводах компрессорных </a:t>
            </a:r>
            <a:r>
              <a:rPr lang="ru-RU" dirty="0" smtClean="0"/>
              <a:t>станций.</a:t>
            </a:r>
          </a:p>
          <a:p>
            <a:endParaRPr lang="ru-RU" sz="1400" dirty="0" smtClean="0"/>
          </a:p>
          <a:p>
            <a:r>
              <a:rPr lang="ru-RU" dirty="0" smtClean="0"/>
              <a:t>Критерии </a:t>
            </a:r>
            <a:r>
              <a:rPr lang="ru-RU" dirty="0"/>
              <a:t>приоритетности при планировании диагностического обследования ТТ КС.</a:t>
            </a:r>
            <a:r>
              <a:rPr lang="ru-RU" altLang="ru-RU" kern="0" dirty="0" smtClean="0">
                <a:cs typeface="Calibri" panose="020F0502020204030204" pitchFamily="34" charset="0"/>
              </a:rPr>
              <a:t/>
            </a:r>
            <a:br>
              <a:rPr lang="ru-RU" altLang="ru-RU" kern="0" dirty="0" smtClean="0">
                <a:cs typeface="Calibri" panose="020F0502020204030204" pitchFamily="34" charset="0"/>
              </a:rPr>
            </a:br>
            <a:endParaRPr lang="ru-RU" altLang="ru-RU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719826" y="344920"/>
            <a:ext cx="9214266" cy="571500"/>
          </a:xfrm>
          <a:prstGeom prst="rect">
            <a:avLst/>
          </a:prstGeom>
        </p:spPr>
        <p:txBody>
          <a:bodyPr/>
          <a:lstStyle>
            <a:lvl1pPr algn="l" defTabSz="683818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683818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Arial Narrow" pitchFamily="34" charset="0"/>
              </a:defRPr>
            </a:lvl2pPr>
            <a:lvl3pPr algn="l" defTabSz="683818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Arial Narrow" pitchFamily="34" charset="0"/>
              </a:defRPr>
            </a:lvl3pPr>
            <a:lvl4pPr algn="l" defTabSz="683818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Arial Narrow" pitchFamily="34" charset="0"/>
              </a:defRPr>
            </a:lvl4pPr>
            <a:lvl5pPr algn="l" defTabSz="683818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Arial Narrow" pitchFamily="34" charset="0"/>
              </a:defRPr>
            </a:lvl5pPr>
            <a:lvl6pPr marL="639163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6pPr>
            <a:lvl7pPr marL="127832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7pPr>
            <a:lvl8pPr marL="1917489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8pPr>
            <a:lvl9pPr marL="2556652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kern="0" dirty="0" smtClean="0"/>
              <a:t>Проблемные вопросы</a:t>
            </a:r>
            <a:endParaRPr lang="ru-RU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272551" y="1348695"/>
            <a:ext cx="1166154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Поздние поставки МТР для производства работ по КРТТ хозяйственным способом</a:t>
            </a: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Повышение приоритетности поставки оборудования ОНМ для текущей эксплуатации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487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Несвоевременное устранение заводом-изготовителем дефектов по гарантийным двигателям </a:t>
            </a:r>
            <a:r>
              <a:rPr lang="ru-RU" sz="2000" dirty="0">
                <a:solidFill>
                  <a:srgbClr val="00487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НК-12СТ</a:t>
            </a:r>
            <a:r>
              <a:rPr lang="ru-RU" sz="2000" dirty="0" smtClean="0">
                <a:solidFill>
                  <a:srgbClr val="00487E"/>
                </a:solidFill>
                <a:highlight>
                  <a:srgbClr val="00FF00"/>
                </a:highligh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Обеспечение необходимых объемов диагностических обследований и ЭПБ оборудования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КС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487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ЭПБ технологических трубопроводов КС собственными </a:t>
            </a:r>
            <a:r>
              <a:rPr lang="ru-RU" sz="2000" dirty="0" smtClean="0">
                <a:solidFill>
                  <a:srgbClr val="00487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силами</a:t>
            </a:r>
            <a:endParaRPr lang="ru-RU" sz="2000" dirty="0">
              <a:solidFill>
                <a:srgbClr val="00487E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0487E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487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Поздние сроки поставки запчастей к ГПА </a:t>
            </a:r>
            <a:r>
              <a:rPr lang="ru-RU" sz="2000" dirty="0" smtClean="0">
                <a:solidFill>
                  <a:srgbClr val="00487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программе </a:t>
            </a:r>
            <a:r>
              <a:rPr lang="ru-RU" sz="2000" dirty="0" err="1" smtClean="0">
                <a:solidFill>
                  <a:srgbClr val="00487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ТОиР</a:t>
            </a:r>
            <a:endParaRPr lang="ru-RU" sz="2000" dirty="0">
              <a:solidFill>
                <a:srgbClr val="00487E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0487E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487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Несвоевременное выполнение ремонтов в связи с поздним привлечением субподрядных организаций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0487E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487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Выделение целевых лимитов на аварийный запас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нужд КС</a:t>
            </a:r>
          </a:p>
        </p:txBody>
      </p:sp>
    </p:spTree>
    <p:extLst>
      <p:ext uri="{BB962C8B-B14F-4D97-AF65-F5344CB8AC3E}">
        <p14:creationId xmlns:p14="http://schemas.microsoft.com/office/powerpoint/2010/main" val="3545405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5" name="Прямоугольник 3"/>
          <p:cNvSpPr>
            <a:spLocks noChangeArrowheads="1"/>
          </p:cNvSpPr>
          <p:nvPr/>
        </p:nvSpPr>
        <p:spPr bwMode="auto">
          <a:xfrm>
            <a:off x="2902571" y="195589"/>
            <a:ext cx="7204075" cy="80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2" tIns="45694" rIns="91362" bIns="45694" anchor="ctr">
            <a:spAutoFit/>
          </a:bodyPr>
          <a:lstStyle/>
          <a:p>
            <a:r>
              <a:rPr lang="ru-RU" altLang="ru-RU" sz="2300" dirty="0" smtClean="0">
                <a:solidFill>
                  <a:schemeClr val="bg1"/>
                </a:solidFill>
                <a:latin typeface="Arial Narrow" pitchFamily="34" charset="0"/>
              </a:rPr>
              <a:t>Статистика по выявленным дефектам</a:t>
            </a:r>
          </a:p>
          <a:p>
            <a:r>
              <a:rPr lang="ru-RU" altLang="ru-RU" sz="2300" dirty="0" smtClean="0">
                <a:solidFill>
                  <a:schemeClr val="bg1"/>
                </a:solidFill>
                <a:latin typeface="Arial Narrow" pitchFamily="34" charset="0"/>
              </a:rPr>
              <a:t>в ООО «Газпром </a:t>
            </a:r>
            <a:r>
              <a:rPr lang="ru-RU" altLang="ru-RU" sz="2300" dirty="0" err="1" smtClean="0">
                <a:solidFill>
                  <a:schemeClr val="bg1"/>
                </a:solidFill>
                <a:latin typeface="Arial Narrow" pitchFamily="34" charset="0"/>
              </a:rPr>
              <a:t>трансгаз</a:t>
            </a:r>
            <a:r>
              <a:rPr lang="ru-RU" altLang="ru-RU" sz="2300" dirty="0" smtClean="0">
                <a:solidFill>
                  <a:schemeClr val="bg1"/>
                </a:solidFill>
                <a:latin typeface="Arial Narrow" pitchFamily="34" charset="0"/>
              </a:rPr>
              <a:t> Москва»</a:t>
            </a:r>
            <a:endParaRPr lang="ru-RU" altLang="ru-RU" sz="2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481613"/>
              </p:ext>
            </p:extLst>
          </p:nvPr>
        </p:nvGraphicFramePr>
        <p:xfrm>
          <a:off x="63501" y="1113366"/>
          <a:ext cx="12052301" cy="5185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9310"/>
                <a:gridCol w="4193747"/>
                <a:gridCol w="3589244"/>
              </a:tblGrid>
              <a:tr h="13885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  выполнения</a:t>
                      </a:r>
                      <a:r>
                        <a:rPr lang="ru-RU" baseline="0" dirty="0" smtClean="0"/>
                        <a:t> ДО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трещиноподобных дефектов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других дефектов (суммарно) </a:t>
                      </a:r>
                      <a:endParaRPr lang="ru-RU" dirty="0"/>
                    </a:p>
                  </a:txBody>
                  <a:tcPr anchor="ctr"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487E"/>
                          </a:solidFill>
                        </a:rPr>
                        <a:t>2015</a:t>
                      </a:r>
                      <a:endParaRPr lang="ru-RU" sz="4000" dirty="0">
                        <a:solidFill>
                          <a:srgbClr val="00487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487E"/>
                          </a:solidFill>
                        </a:rPr>
                        <a:t>64</a:t>
                      </a:r>
                      <a:endParaRPr lang="ru-RU" sz="4000" dirty="0">
                        <a:solidFill>
                          <a:srgbClr val="00487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487E"/>
                          </a:solidFill>
                        </a:rPr>
                        <a:t>476</a:t>
                      </a:r>
                      <a:endParaRPr lang="ru-RU" sz="4000" dirty="0">
                        <a:solidFill>
                          <a:srgbClr val="00487E"/>
                        </a:solidFill>
                      </a:endParaRPr>
                    </a:p>
                  </a:txBody>
                  <a:tcPr anchor="ctr"/>
                </a:tc>
              </a:tr>
              <a:tr h="125730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487E"/>
                          </a:solidFill>
                        </a:rPr>
                        <a:t>2016</a:t>
                      </a:r>
                      <a:endParaRPr lang="ru-RU" sz="4000" dirty="0">
                        <a:solidFill>
                          <a:srgbClr val="00487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487E"/>
                          </a:solidFill>
                        </a:rPr>
                        <a:t>116</a:t>
                      </a:r>
                      <a:endParaRPr lang="ru-RU" sz="4000" dirty="0">
                        <a:solidFill>
                          <a:srgbClr val="00487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487E"/>
                          </a:solidFill>
                        </a:rPr>
                        <a:t>306</a:t>
                      </a:r>
                      <a:endParaRPr lang="ru-RU" sz="4000" dirty="0">
                        <a:solidFill>
                          <a:srgbClr val="00487E"/>
                        </a:solidFill>
                      </a:endParaRPr>
                    </a:p>
                  </a:txBody>
                  <a:tcPr anchor="ctr"/>
                </a:tc>
              </a:tr>
              <a:tr h="116840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487E"/>
                          </a:solidFill>
                        </a:rPr>
                        <a:t>2017</a:t>
                      </a:r>
                      <a:endParaRPr lang="ru-RU" sz="4000" dirty="0">
                        <a:solidFill>
                          <a:srgbClr val="00487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487E"/>
                          </a:solidFill>
                        </a:rPr>
                        <a:t>81</a:t>
                      </a:r>
                      <a:endParaRPr lang="ru-RU" sz="4000" dirty="0">
                        <a:solidFill>
                          <a:srgbClr val="00487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487E"/>
                          </a:solidFill>
                        </a:rPr>
                        <a:t>98</a:t>
                      </a:r>
                      <a:endParaRPr lang="ru-RU" sz="4000" dirty="0">
                        <a:solidFill>
                          <a:srgbClr val="00487E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34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5" name="Прямоугольник 3"/>
          <p:cNvSpPr>
            <a:spLocks noChangeArrowheads="1"/>
          </p:cNvSpPr>
          <p:nvPr/>
        </p:nvSpPr>
        <p:spPr bwMode="auto">
          <a:xfrm>
            <a:off x="2902571" y="372560"/>
            <a:ext cx="7204075" cy="44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2" tIns="45694" rIns="91362" bIns="45694" anchor="ctr">
            <a:spAutoFit/>
          </a:bodyPr>
          <a:lstStyle/>
          <a:p>
            <a:r>
              <a:rPr lang="ru-RU" altLang="ru-RU" sz="2300" dirty="0" smtClean="0">
                <a:solidFill>
                  <a:schemeClr val="bg1"/>
                </a:solidFill>
                <a:latin typeface="Arial Narrow" pitchFamily="34" charset="0"/>
              </a:rPr>
              <a:t>Области выявления трещиноподобных дефектов</a:t>
            </a:r>
            <a:endParaRPr lang="ru-RU" altLang="ru-RU" sz="2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079500"/>
            <a:ext cx="12192000" cy="527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4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5" name="Прямоугольник 3"/>
          <p:cNvSpPr>
            <a:spLocks noChangeArrowheads="1"/>
          </p:cNvSpPr>
          <p:nvPr/>
        </p:nvSpPr>
        <p:spPr bwMode="auto">
          <a:xfrm>
            <a:off x="2902571" y="372560"/>
            <a:ext cx="7204075" cy="44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2" tIns="45694" rIns="91362" bIns="45694" anchor="ctr">
            <a:spAutoFit/>
          </a:bodyPr>
          <a:lstStyle/>
          <a:p>
            <a:r>
              <a:rPr lang="ru-RU" altLang="ru-RU" sz="2300" dirty="0" smtClean="0">
                <a:solidFill>
                  <a:schemeClr val="bg1"/>
                </a:solidFill>
                <a:latin typeface="Arial Narrow" pitchFamily="34" charset="0"/>
              </a:rPr>
              <a:t>Распределение трещиноподобных дефектов по регионам</a:t>
            </a:r>
            <a:endParaRPr lang="ru-RU" altLang="ru-RU" sz="2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38275"/>
              </p:ext>
            </p:extLst>
          </p:nvPr>
        </p:nvGraphicFramePr>
        <p:xfrm>
          <a:off x="0" y="1085850"/>
          <a:ext cx="12192000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7788" y="5438775"/>
            <a:ext cx="3969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</a:rPr>
              <a:t>Высокая степень</a:t>
            </a:r>
          </a:p>
          <a:p>
            <a:pPr algn="ctr"/>
            <a:r>
              <a:rPr lang="ru-RU" sz="2200" dirty="0" smtClean="0">
                <a:solidFill>
                  <a:srgbClr val="FF0000"/>
                </a:solidFill>
              </a:rPr>
              <a:t>предрасположенности к КРН</a:t>
            </a:r>
            <a:endParaRPr lang="ru-RU" sz="2200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4238625" y="1085850"/>
            <a:ext cx="38100" cy="5210175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171407" y="5420091"/>
            <a:ext cx="39697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Низкая степень</a:t>
            </a:r>
          </a:p>
          <a:p>
            <a:pPr algn="ctr"/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предрасположенности к КРН</a:t>
            </a:r>
            <a:endParaRPr lang="ru-RU" sz="2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248025" y="4114800"/>
            <a:ext cx="723900" cy="581025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954533" y="4495800"/>
            <a:ext cx="723900" cy="200024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661041" y="4391025"/>
            <a:ext cx="723900" cy="295274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70175" y="2415659"/>
            <a:ext cx="879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+КРТТ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6683" y="3506271"/>
            <a:ext cx="879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+КРТТ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18693" y="4165823"/>
            <a:ext cx="56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dirty="0" smtClean="0"/>
              <a:t>147</a:t>
            </a:r>
            <a:endParaRPr lang="ru-RU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2095910" y="441114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dirty="0"/>
              <a:t>47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2417" y="4350489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dirty="0" smtClean="0"/>
              <a:t>82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4340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5" name="Прямоугольник 3"/>
          <p:cNvSpPr>
            <a:spLocks noChangeArrowheads="1"/>
          </p:cNvSpPr>
          <p:nvPr/>
        </p:nvSpPr>
        <p:spPr bwMode="auto">
          <a:xfrm>
            <a:off x="2902571" y="372560"/>
            <a:ext cx="7204075" cy="44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2" tIns="45694" rIns="91362" bIns="45694" anchor="ctr">
            <a:spAutoFit/>
          </a:bodyPr>
          <a:lstStyle/>
          <a:p>
            <a:r>
              <a:rPr lang="ru-RU" altLang="ru-RU" sz="2300" dirty="0" smtClean="0">
                <a:solidFill>
                  <a:schemeClr val="bg1"/>
                </a:solidFill>
                <a:latin typeface="Arial Narrow" pitchFamily="34" charset="0"/>
              </a:rPr>
              <a:t>Возраст компрессорных цехов</a:t>
            </a:r>
          </a:p>
        </p:txBody>
      </p:sp>
      <p:pic>
        <p:nvPicPr>
          <p:cNvPr id="3" name="Рисунок 2" descr="C:\Users\2853-Anishchenko\Desktop\Для Ставрополя. Организация работ по ДО\Последнее\111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" t="15907" r="4634" b="10304"/>
          <a:stretch/>
        </p:blipFill>
        <p:spPr bwMode="auto">
          <a:xfrm>
            <a:off x="0" y="1079500"/>
            <a:ext cx="12191999" cy="5232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45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5" name="Прямоугольник 3"/>
          <p:cNvSpPr>
            <a:spLocks noChangeArrowheads="1"/>
          </p:cNvSpPr>
          <p:nvPr/>
        </p:nvSpPr>
        <p:spPr bwMode="auto">
          <a:xfrm>
            <a:off x="2902571" y="195589"/>
            <a:ext cx="7204075" cy="80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2" tIns="45694" rIns="91362" bIns="45694" anchor="ctr">
            <a:spAutoFit/>
          </a:bodyPr>
          <a:lstStyle/>
          <a:p>
            <a:r>
              <a:rPr lang="ru-RU" altLang="ru-RU" sz="2300" dirty="0" smtClean="0">
                <a:solidFill>
                  <a:schemeClr val="bg1"/>
                </a:solidFill>
                <a:latin typeface="Arial Narrow" pitchFamily="34" charset="0"/>
              </a:rPr>
              <a:t>Количество трещиноподобных дефектов на трубах</a:t>
            </a:r>
          </a:p>
          <a:p>
            <a:r>
              <a:rPr lang="ru-RU" altLang="ru-RU" sz="2300" dirty="0" smtClean="0">
                <a:solidFill>
                  <a:schemeClr val="bg1"/>
                </a:solidFill>
                <a:latin typeface="Arial Narrow" pitchFamily="34" charset="0"/>
              </a:rPr>
              <a:t>с различными сроками эксплуатации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660621"/>
              </p:ext>
            </p:extLst>
          </p:nvPr>
        </p:nvGraphicFramePr>
        <p:xfrm>
          <a:off x="1" y="409575"/>
          <a:ext cx="12192000" cy="589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 bwMode="auto">
          <a:xfrm>
            <a:off x="1133475" y="5991225"/>
            <a:ext cx="876300" cy="1905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9775" y="5932586"/>
            <a:ext cx="1967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- Выявлено при КРТТ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334375" y="5991225"/>
            <a:ext cx="876300" cy="1905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78722" y="5904011"/>
            <a:ext cx="2660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- Выявлено при плановых ДО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9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5" name="Прямоугольник 3"/>
          <p:cNvSpPr>
            <a:spLocks noChangeArrowheads="1"/>
          </p:cNvSpPr>
          <p:nvPr/>
        </p:nvSpPr>
        <p:spPr bwMode="auto">
          <a:xfrm>
            <a:off x="2902571" y="372560"/>
            <a:ext cx="7204075" cy="44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2" tIns="45694" rIns="91362" bIns="45694" anchor="ctr">
            <a:spAutoFit/>
          </a:bodyPr>
          <a:lstStyle/>
          <a:p>
            <a:r>
              <a:rPr lang="ru-RU" altLang="ru-RU" sz="2300" dirty="0" smtClean="0">
                <a:solidFill>
                  <a:schemeClr val="bg1"/>
                </a:solidFill>
                <a:latin typeface="Arial Narrow" pitchFamily="34" charset="0"/>
              </a:rPr>
              <a:t>Распределение трещиноподобных дефектов по элементам</a:t>
            </a:r>
            <a:endParaRPr lang="ru-RU" altLang="ru-RU" sz="2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003191"/>
              </p:ext>
            </p:extLst>
          </p:nvPr>
        </p:nvGraphicFramePr>
        <p:xfrm>
          <a:off x="6039010" y="1117064"/>
          <a:ext cx="5934075" cy="4455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448065"/>
              </p:ext>
            </p:extLst>
          </p:nvPr>
        </p:nvGraphicFramePr>
        <p:xfrm>
          <a:off x="428625" y="1117064"/>
          <a:ext cx="5857875" cy="5159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11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5" name="Прямоугольник 3"/>
          <p:cNvSpPr>
            <a:spLocks noChangeArrowheads="1"/>
          </p:cNvSpPr>
          <p:nvPr/>
        </p:nvSpPr>
        <p:spPr bwMode="auto">
          <a:xfrm>
            <a:off x="2902571" y="372560"/>
            <a:ext cx="7204075" cy="44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2" tIns="45694" rIns="91362" bIns="45694" anchor="ctr">
            <a:spAutoFit/>
          </a:bodyPr>
          <a:lstStyle/>
          <a:p>
            <a:r>
              <a:rPr lang="ru-RU" altLang="ru-RU" sz="2300" dirty="0" smtClean="0">
                <a:solidFill>
                  <a:schemeClr val="bg1"/>
                </a:solidFill>
                <a:latin typeface="Arial Narrow" pitchFamily="34" charset="0"/>
              </a:rPr>
              <a:t>Общее количество дефектов, расположенных на трубах</a:t>
            </a:r>
            <a:endParaRPr lang="ru-RU" altLang="ru-RU" sz="2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911610"/>
              </p:ext>
            </p:extLst>
          </p:nvPr>
        </p:nvGraphicFramePr>
        <p:xfrm>
          <a:off x="860612" y="1236407"/>
          <a:ext cx="10331263" cy="4933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651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5" name="Прямоугольник 3"/>
          <p:cNvSpPr>
            <a:spLocks noChangeArrowheads="1"/>
          </p:cNvSpPr>
          <p:nvPr/>
        </p:nvSpPr>
        <p:spPr bwMode="auto">
          <a:xfrm>
            <a:off x="2902571" y="372560"/>
            <a:ext cx="7204075" cy="44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2" tIns="45694" rIns="91362" bIns="45694" anchor="ctr">
            <a:spAutoFit/>
          </a:bodyPr>
          <a:lstStyle/>
          <a:p>
            <a:r>
              <a:rPr lang="ru-RU" altLang="ru-RU" sz="2300" dirty="0" smtClean="0">
                <a:solidFill>
                  <a:schemeClr val="bg1"/>
                </a:solidFill>
                <a:latin typeface="Arial Narrow" pitchFamily="34" charset="0"/>
              </a:rPr>
              <a:t>Общее количество дефектов, расположенных на отводах</a:t>
            </a:r>
            <a:endParaRPr lang="ru-RU" altLang="ru-RU" sz="2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814695"/>
              </p:ext>
            </p:extLst>
          </p:nvPr>
        </p:nvGraphicFramePr>
        <p:xfrm>
          <a:off x="381000" y="1095375"/>
          <a:ext cx="11315699" cy="521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11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5" name="Прямоугольник 3"/>
          <p:cNvSpPr>
            <a:spLocks noChangeArrowheads="1"/>
          </p:cNvSpPr>
          <p:nvPr/>
        </p:nvSpPr>
        <p:spPr bwMode="auto">
          <a:xfrm>
            <a:off x="2902571" y="372560"/>
            <a:ext cx="7204075" cy="44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2" tIns="45694" rIns="91362" bIns="45694" anchor="ctr">
            <a:spAutoFit/>
          </a:bodyPr>
          <a:lstStyle/>
          <a:p>
            <a:r>
              <a:rPr lang="ru-RU" altLang="ru-RU" sz="2300" dirty="0" smtClean="0">
                <a:solidFill>
                  <a:schemeClr val="bg1"/>
                </a:solidFill>
                <a:latin typeface="Arial Narrow" pitchFamily="34" charset="0"/>
              </a:rPr>
              <a:t>Общее количество дефектов, расположенных на тройниках</a:t>
            </a:r>
            <a:endParaRPr lang="ru-RU" altLang="ru-RU" sz="2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305826"/>
              </p:ext>
            </p:extLst>
          </p:nvPr>
        </p:nvGraphicFramePr>
        <p:xfrm>
          <a:off x="0" y="1100137"/>
          <a:ext cx="12192000" cy="5216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5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779087" y="354760"/>
            <a:ext cx="12976728" cy="462413"/>
          </a:xfrm>
        </p:spPr>
        <p:txBody>
          <a:bodyPr/>
          <a:lstStyle/>
          <a:p>
            <a:r>
              <a:rPr lang="ru-RU" altLang="ru-RU" dirty="0" smtClean="0"/>
              <a:t>Структура парка ГПА</a:t>
            </a:r>
          </a:p>
        </p:txBody>
      </p:sp>
      <p:sp>
        <p:nvSpPr>
          <p:cNvPr id="5" name="Равнобедренный треугольник 4"/>
          <p:cNvSpPr/>
          <p:nvPr/>
        </p:nvSpPr>
        <p:spPr bwMode="auto">
          <a:xfrm>
            <a:off x="7098176" y="3349407"/>
            <a:ext cx="1414272" cy="1219200"/>
          </a:xfrm>
          <a:prstGeom prst="triangl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219170"/>
            <a:endParaRPr lang="ru-RU" sz="2267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3746900" y="1206213"/>
            <a:ext cx="4511040" cy="517456"/>
          </a:xfrm>
          <a:prstGeom prst="round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133" b="1" dirty="0">
                <a:ln w="22225">
                  <a:noFill/>
                  <a:prstDash val="solid"/>
                </a:ln>
                <a:solidFill>
                  <a:srgbClr val="FFC000"/>
                </a:solidFill>
                <a:latin typeface="Arial Narrow" pitchFamily="34" charset="0"/>
              </a:rPr>
              <a:t>Компрессорных станций    -   22 шт</a:t>
            </a:r>
            <a:r>
              <a:rPr lang="ru-RU" sz="2133" b="1" dirty="0">
                <a:ln w="22225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.</a:t>
            </a:r>
            <a:endParaRPr lang="ru-RU" sz="2133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3521042" y="2039121"/>
            <a:ext cx="5153301" cy="1101132"/>
          </a:xfrm>
          <a:prstGeom prst="round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eaLnBrk="1" hangingPunct="1"/>
            <a:endParaRPr lang="ru-RU" sz="2267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3826230" y="2710325"/>
            <a:ext cx="6850803" cy="43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811" tIns="51905" rIns="103811" bIns="51905" numCol="1" anchor="b" anchorCtr="0" compatLnSpc="1">
            <a:prstTxWarp prst="textNoShape">
              <a:avLst/>
            </a:prstTxWarp>
          </a:bodyPr>
          <a:lstStyle>
            <a:lvl1pPr algn="l" defTabSz="582613" rtl="0" eaLnBrk="0" fontAlgn="base" hangingPunct="0">
              <a:spcBef>
                <a:spcPct val="0"/>
              </a:spcBef>
              <a:spcAft>
                <a:spcPct val="0"/>
              </a:spcAft>
              <a:defRPr lang="ru-RU" sz="19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82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 Narrow" pitchFamily="34" charset="0"/>
              </a:defRPr>
            </a:lvl2pPr>
            <a:lvl3pPr algn="l" defTabSz="582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 Narrow" pitchFamily="34" charset="0"/>
              </a:defRPr>
            </a:lvl3pPr>
            <a:lvl4pPr algn="l" defTabSz="582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 Narrow" pitchFamily="34" charset="0"/>
              </a:defRPr>
            </a:lvl4pPr>
            <a:lvl5pPr algn="l" defTabSz="582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 Narrow" pitchFamily="34" charset="0"/>
              </a:defRPr>
            </a:lvl5pPr>
            <a:lvl6pPr marL="545017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 Narrow" pitchFamily="34" charset="0"/>
              </a:defRPr>
            </a:lvl6pPr>
            <a:lvl7pPr marL="1090034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 Narrow" pitchFamily="34" charset="0"/>
              </a:defRPr>
            </a:lvl7pPr>
            <a:lvl8pPr marL="1635051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 Narrow" pitchFamily="34" charset="0"/>
              </a:defRPr>
            </a:lvl8pPr>
            <a:lvl9pPr marL="2180068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defTabSz="1219170" eaLnBrk="1" hangingPunct="1"/>
            <a:r>
              <a:rPr lang="ru-RU" sz="2133" b="1" dirty="0">
                <a:ln w="22225">
                  <a:noFill/>
                  <a:prstDash val="solid"/>
                </a:ln>
                <a:solidFill>
                  <a:srgbClr val="FFC000"/>
                </a:solidFill>
                <a:latin typeface="Arial Narrow" pitchFamily="34" charset="0"/>
                <a:ea typeface="+mn-ea"/>
                <a:cs typeface="Arial" panose="020B0604020202020204" pitchFamily="34" charset="0"/>
              </a:rPr>
              <a:t>Компрессорных цехов         -   41 шт.</a:t>
            </a:r>
            <a:endParaRPr lang="ru-RU" sz="2133" dirty="0">
              <a:solidFill>
                <a:srgbClr val="FFC000"/>
              </a:solidFill>
              <a:latin typeface="Arial Narrow" pitchFamily="34" charset="0"/>
              <a:ea typeface="+mn-ea"/>
              <a:cs typeface="Arial" panose="020B0604020202020204" pitchFamily="34" charset="0"/>
            </a:endParaRPr>
          </a:p>
          <a:p>
            <a:r>
              <a:rPr lang="ru-RU" sz="2133" b="1" dirty="0">
                <a:ln w="22225">
                  <a:noFill/>
                  <a:prstDash val="solid"/>
                </a:ln>
                <a:solidFill>
                  <a:prstClr val="white"/>
                </a:solidFill>
                <a:latin typeface="Arial Narrow" pitchFamily="34" charset="0"/>
                <a:ea typeface="+mn-ea"/>
                <a:cs typeface="Arial" panose="020B0604020202020204" pitchFamily="34" charset="0"/>
              </a:rPr>
              <a:t>Агрегатов                                -   223 ед.</a:t>
            </a:r>
          </a:p>
          <a:p>
            <a:r>
              <a:rPr lang="ru-RU" altLang="ru-RU" sz="2133" b="1" kern="0" dirty="0">
                <a:ln w="22225">
                  <a:noFill/>
                  <a:prstDash val="solid"/>
                </a:ln>
                <a:solidFill>
                  <a:prstClr val="white"/>
                </a:solidFill>
                <a:latin typeface="Arial Narrow" pitchFamily="34" charset="0"/>
                <a:ea typeface="+mn-ea"/>
                <a:cs typeface="Arial" panose="020B0604020202020204" pitchFamily="34" charset="0"/>
              </a:rPr>
              <a:t>Установленная мощность   -   2277,6 МВт</a:t>
            </a:r>
            <a:endParaRPr lang="ru-RU" altLang="ru-RU" sz="2133" kern="0" dirty="0"/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163358" y="3531294"/>
            <a:ext cx="5336019" cy="1101132"/>
          </a:xfrm>
          <a:prstGeom prst="round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eaLnBrk="1" hangingPunct="1"/>
            <a:endParaRPr lang="ru-RU" sz="2267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385943" y="4175990"/>
            <a:ext cx="6850803" cy="43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811" tIns="51905" rIns="103811" bIns="51905" numCol="1" anchor="b" anchorCtr="0" compatLnSpc="1">
            <a:prstTxWarp prst="textNoShape">
              <a:avLst/>
            </a:prstTxWarp>
          </a:bodyPr>
          <a:lstStyle>
            <a:lvl1pPr algn="l" defTabSz="582613" rtl="0" eaLnBrk="0" fontAlgn="base" hangingPunct="0">
              <a:spcBef>
                <a:spcPct val="0"/>
              </a:spcBef>
              <a:spcAft>
                <a:spcPct val="0"/>
              </a:spcAft>
              <a:defRPr lang="ru-RU" sz="19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82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 Narrow" pitchFamily="34" charset="0"/>
              </a:defRPr>
            </a:lvl2pPr>
            <a:lvl3pPr algn="l" defTabSz="582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 Narrow" pitchFamily="34" charset="0"/>
              </a:defRPr>
            </a:lvl3pPr>
            <a:lvl4pPr algn="l" defTabSz="582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 Narrow" pitchFamily="34" charset="0"/>
              </a:defRPr>
            </a:lvl4pPr>
            <a:lvl5pPr algn="l" defTabSz="582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 Narrow" pitchFamily="34" charset="0"/>
              </a:defRPr>
            </a:lvl5pPr>
            <a:lvl6pPr marL="545017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 Narrow" pitchFamily="34" charset="0"/>
              </a:defRPr>
            </a:lvl6pPr>
            <a:lvl7pPr marL="1090034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 Narrow" pitchFamily="34" charset="0"/>
              </a:defRPr>
            </a:lvl7pPr>
            <a:lvl8pPr marL="1635051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 Narrow" pitchFamily="34" charset="0"/>
              </a:defRPr>
            </a:lvl8pPr>
            <a:lvl9pPr marL="2180068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defTabSz="1219170" eaLnBrk="1" hangingPunct="1"/>
            <a:r>
              <a:rPr lang="ru-RU" sz="2133" b="1" dirty="0">
                <a:ln w="22225">
                  <a:noFill/>
                  <a:prstDash val="solid"/>
                </a:ln>
                <a:solidFill>
                  <a:srgbClr val="FFC000"/>
                </a:solidFill>
                <a:latin typeface="Arial Narrow" pitchFamily="34" charset="0"/>
                <a:ea typeface="+mn-ea"/>
                <a:cs typeface="Arial" panose="020B0604020202020204" pitchFamily="34" charset="0"/>
              </a:rPr>
              <a:t>Компрессорных цехов с ЭГПА  -   12 шт.</a:t>
            </a:r>
            <a:endParaRPr lang="ru-RU" sz="2133" dirty="0">
              <a:solidFill>
                <a:srgbClr val="FFC000"/>
              </a:solidFill>
              <a:latin typeface="Arial Narrow" pitchFamily="34" charset="0"/>
              <a:ea typeface="+mn-ea"/>
              <a:cs typeface="Arial" panose="020B0604020202020204" pitchFamily="34" charset="0"/>
            </a:endParaRPr>
          </a:p>
          <a:p>
            <a:r>
              <a:rPr lang="ru-RU" sz="2133" b="1" dirty="0">
                <a:ln w="22225">
                  <a:noFill/>
                  <a:prstDash val="solid"/>
                </a:ln>
                <a:solidFill>
                  <a:prstClr val="white"/>
                </a:solidFill>
                <a:latin typeface="Arial Narrow" pitchFamily="34" charset="0"/>
                <a:ea typeface="+mn-ea"/>
                <a:cs typeface="Arial" panose="020B0604020202020204" pitchFamily="34" charset="0"/>
              </a:rPr>
              <a:t>Агрегатов                                       -   88 ед.</a:t>
            </a:r>
          </a:p>
          <a:p>
            <a:r>
              <a:rPr lang="ru-RU" altLang="ru-RU" sz="2133" b="1" kern="0" dirty="0">
                <a:ln w="22225">
                  <a:noFill/>
                  <a:prstDash val="solid"/>
                </a:ln>
                <a:solidFill>
                  <a:prstClr val="white"/>
                </a:solidFill>
                <a:latin typeface="Arial Narrow" pitchFamily="34" charset="0"/>
                <a:ea typeface="+mn-ea"/>
                <a:cs typeface="Arial" panose="020B0604020202020204" pitchFamily="34" charset="0"/>
              </a:rPr>
              <a:t>Установленная мощность          -   860,5 МВт</a:t>
            </a:r>
            <a:endParaRPr lang="ru-RU" altLang="ru-RU" sz="2133" kern="0" dirty="0"/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6709540" y="3518637"/>
            <a:ext cx="5277647" cy="1101132"/>
          </a:xfrm>
          <a:prstGeom prst="round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eaLnBrk="1" hangingPunct="1"/>
            <a:endParaRPr lang="ru-RU" sz="2267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6795542" y="4149194"/>
            <a:ext cx="6850803" cy="43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811" tIns="51905" rIns="103811" bIns="51905" numCol="1" anchor="b" anchorCtr="0" compatLnSpc="1">
            <a:prstTxWarp prst="textNoShape">
              <a:avLst/>
            </a:prstTxWarp>
          </a:bodyPr>
          <a:lstStyle>
            <a:lvl1pPr algn="l" defTabSz="582613" rtl="0" eaLnBrk="0" fontAlgn="base" hangingPunct="0">
              <a:spcBef>
                <a:spcPct val="0"/>
              </a:spcBef>
              <a:spcAft>
                <a:spcPct val="0"/>
              </a:spcAft>
              <a:defRPr lang="ru-RU" sz="19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82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 Narrow" pitchFamily="34" charset="0"/>
              </a:defRPr>
            </a:lvl2pPr>
            <a:lvl3pPr algn="l" defTabSz="582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 Narrow" pitchFamily="34" charset="0"/>
              </a:defRPr>
            </a:lvl3pPr>
            <a:lvl4pPr algn="l" defTabSz="582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 Narrow" pitchFamily="34" charset="0"/>
              </a:defRPr>
            </a:lvl4pPr>
            <a:lvl5pPr algn="l" defTabSz="582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 Narrow" pitchFamily="34" charset="0"/>
              </a:defRPr>
            </a:lvl5pPr>
            <a:lvl6pPr marL="545017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 Narrow" pitchFamily="34" charset="0"/>
              </a:defRPr>
            </a:lvl6pPr>
            <a:lvl7pPr marL="1090034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 Narrow" pitchFamily="34" charset="0"/>
              </a:defRPr>
            </a:lvl7pPr>
            <a:lvl8pPr marL="1635051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 Narrow" pitchFamily="34" charset="0"/>
              </a:defRPr>
            </a:lvl8pPr>
            <a:lvl9pPr marL="2180068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defTabSz="1219170" eaLnBrk="1" hangingPunct="1"/>
            <a:r>
              <a:rPr lang="ru-RU" sz="2133" b="1" dirty="0">
                <a:ln w="22225">
                  <a:noFill/>
                  <a:prstDash val="solid"/>
                </a:ln>
                <a:solidFill>
                  <a:srgbClr val="FFC000"/>
                </a:solidFill>
                <a:latin typeface="Arial Narrow" pitchFamily="34" charset="0"/>
                <a:ea typeface="+mn-ea"/>
                <a:cs typeface="Arial" panose="020B0604020202020204" pitchFamily="34" charset="0"/>
              </a:rPr>
              <a:t>Компрессорных цехов с ГТУ   -   29 шт.</a:t>
            </a:r>
            <a:endParaRPr lang="ru-RU" sz="2133" dirty="0">
              <a:solidFill>
                <a:srgbClr val="FFC000"/>
              </a:solidFill>
              <a:latin typeface="Arial Narrow" pitchFamily="34" charset="0"/>
              <a:ea typeface="+mn-ea"/>
              <a:cs typeface="Arial" panose="020B0604020202020204" pitchFamily="34" charset="0"/>
            </a:endParaRPr>
          </a:p>
          <a:p>
            <a:r>
              <a:rPr lang="ru-RU" sz="2133" b="1" dirty="0">
                <a:ln w="22225">
                  <a:noFill/>
                  <a:prstDash val="solid"/>
                </a:ln>
                <a:solidFill>
                  <a:prstClr val="white"/>
                </a:solidFill>
                <a:latin typeface="Arial Narrow" pitchFamily="34" charset="0"/>
                <a:ea typeface="+mn-ea"/>
                <a:cs typeface="Arial" panose="020B0604020202020204" pitchFamily="34" charset="0"/>
              </a:rPr>
              <a:t>Агрегатов                                     -   135 ед.</a:t>
            </a:r>
          </a:p>
          <a:p>
            <a:r>
              <a:rPr lang="ru-RU" altLang="ru-RU" sz="2133" b="1" kern="0" dirty="0">
                <a:ln w="22225">
                  <a:noFill/>
                  <a:prstDash val="solid"/>
                </a:ln>
                <a:solidFill>
                  <a:prstClr val="white"/>
                </a:solidFill>
                <a:latin typeface="Arial Narrow" pitchFamily="34" charset="0"/>
                <a:ea typeface="+mn-ea"/>
                <a:cs typeface="Arial" panose="020B0604020202020204" pitchFamily="34" charset="0"/>
              </a:rPr>
              <a:t>Установленная мощность        -   1417,1 МВт</a:t>
            </a:r>
            <a:endParaRPr lang="ru-RU" altLang="ru-RU" sz="2133" kern="0" dirty="0"/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763416" y="4976778"/>
            <a:ext cx="5153301" cy="1101132"/>
          </a:xfrm>
          <a:prstGeom prst="round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eaLnBrk="1" hangingPunct="1"/>
            <a:endParaRPr lang="ru-RU" sz="2267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850525" y="5664325"/>
            <a:ext cx="6850803" cy="43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811" tIns="51905" rIns="103811" bIns="51905" numCol="1" anchor="b" anchorCtr="0" compatLnSpc="1">
            <a:prstTxWarp prst="textNoShape">
              <a:avLst/>
            </a:prstTxWarp>
          </a:bodyPr>
          <a:lstStyle>
            <a:lvl1pPr algn="l" defTabSz="582613" rtl="0" eaLnBrk="0" fontAlgn="base" hangingPunct="0">
              <a:spcBef>
                <a:spcPct val="0"/>
              </a:spcBef>
              <a:spcAft>
                <a:spcPct val="0"/>
              </a:spcAft>
              <a:defRPr lang="ru-RU" sz="19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82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 Narrow" pitchFamily="34" charset="0"/>
              </a:defRPr>
            </a:lvl2pPr>
            <a:lvl3pPr algn="l" defTabSz="582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 Narrow" pitchFamily="34" charset="0"/>
              </a:defRPr>
            </a:lvl3pPr>
            <a:lvl4pPr algn="l" defTabSz="582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 Narrow" pitchFamily="34" charset="0"/>
              </a:defRPr>
            </a:lvl4pPr>
            <a:lvl5pPr algn="l" defTabSz="582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 Narrow" pitchFamily="34" charset="0"/>
              </a:defRPr>
            </a:lvl5pPr>
            <a:lvl6pPr marL="545017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 Narrow" pitchFamily="34" charset="0"/>
              </a:defRPr>
            </a:lvl6pPr>
            <a:lvl7pPr marL="1090034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 Narrow" pitchFamily="34" charset="0"/>
              </a:defRPr>
            </a:lvl7pPr>
            <a:lvl8pPr marL="1635051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 Narrow" pitchFamily="34" charset="0"/>
              </a:defRPr>
            </a:lvl8pPr>
            <a:lvl9pPr marL="2180068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defTabSz="1219170" eaLnBrk="1" hangingPunct="1"/>
            <a:r>
              <a:rPr lang="ru-RU" sz="2133" b="1" dirty="0">
                <a:ln w="22225">
                  <a:noFill/>
                  <a:prstDash val="solid"/>
                </a:ln>
                <a:solidFill>
                  <a:srgbClr val="FFC000"/>
                </a:solidFill>
                <a:latin typeface="Arial Narrow" pitchFamily="34" charset="0"/>
                <a:ea typeface="+mn-ea"/>
                <a:cs typeface="Arial" panose="020B0604020202020204" pitchFamily="34" charset="0"/>
              </a:rPr>
              <a:t>Компрессорных цехов с АГПА   -   14 шт.</a:t>
            </a:r>
            <a:endParaRPr lang="ru-RU" sz="2133" dirty="0">
              <a:solidFill>
                <a:srgbClr val="FFC000"/>
              </a:solidFill>
              <a:latin typeface="Arial Narrow" pitchFamily="34" charset="0"/>
              <a:ea typeface="+mn-ea"/>
              <a:cs typeface="Arial" panose="020B0604020202020204" pitchFamily="34" charset="0"/>
            </a:endParaRPr>
          </a:p>
          <a:p>
            <a:r>
              <a:rPr lang="ru-RU" sz="2133" b="1" dirty="0">
                <a:ln w="22225">
                  <a:noFill/>
                  <a:prstDash val="solid"/>
                </a:ln>
                <a:solidFill>
                  <a:prstClr val="white"/>
                </a:solidFill>
                <a:latin typeface="Arial Narrow" pitchFamily="34" charset="0"/>
                <a:ea typeface="+mn-ea"/>
                <a:cs typeface="Arial" panose="020B0604020202020204" pitchFamily="34" charset="0"/>
              </a:rPr>
              <a:t>Агрегатов                                        -   66 ед.</a:t>
            </a:r>
          </a:p>
          <a:p>
            <a:r>
              <a:rPr lang="ru-RU" altLang="ru-RU" sz="2133" b="1" kern="0" dirty="0">
                <a:ln w="22225">
                  <a:noFill/>
                  <a:prstDash val="solid"/>
                </a:ln>
                <a:solidFill>
                  <a:prstClr val="white"/>
                </a:solidFill>
                <a:latin typeface="Arial Narrow" pitchFamily="34" charset="0"/>
                <a:ea typeface="+mn-ea"/>
                <a:cs typeface="Arial" panose="020B0604020202020204" pitchFamily="34" charset="0"/>
              </a:rPr>
              <a:t>Установленная мощность           -   713 МВт</a:t>
            </a:r>
            <a:endParaRPr lang="ru-RU" altLang="ru-RU" sz="2133" kern="0" dirty="0"/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6232426" y="4986215"/>
            <a:ext cx="5153301" cy="1101132"/>
          </a:xfrm>
          <a:prstGeom prst="round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eaLnBrk="1" hangingPunct="1"/>
            <a:endParaRPr lang="ru-RU" sz="2267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6304142" y="5675100"/>
            <a:ext cx="6850803" cy="43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811" tIns="51905" rIns="103811" bIns="51905" numCol="1" anchor="b" anchorCtr="0" compatLnSpc="1">
            <a:prstTxWarp prst="textNoShape">
              <a:avLst/>
            </a:prstTxWarp>
          </a:bodyPr>
          <a:lstStyle>
            <a:lvl1pPr algn="l" defTabSz="582613" rtl="0" eaLnBrk="0" fontAlgn="base" hangingPunct="0">
              <a:spcBef>
                <a:spcPct val="0"/>
              </a:spcBef>
              <a:spcAft>
                <a:spcPct val="0"/>
              </a:spcAft>
              <a:defRPr lang="ru-RU" sz="19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82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 Narrow" pitchFamily="34" charset="0"/>
              </a:defRPr>
            </a:lvl2pPr>
            <a:lvl3pPr algn="l" defTabSz="582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 Narrow" pitchFamily="34" charset="0"/>
              </a:defRPr>
            </a:lvl3pPr>
            <a:lvl4pPr algn="l" defTabSz="582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 Narrow" pitchFamily="34" charset="0"/>
              </a:defRPr>
            </a:lvl4pPr>
            <a:lvl5pPr algn="l" defTabSz="582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 Narrow" pitchFamily="34" charset="0"/>
              </a:defRPr>
            </a:lvl5pPr>
            <a:lvl6pPr marL="545017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 Narrow" pitchFamily="34" charset="0"/>
              </a:defRPr>
            </a:lvl6pPr>
            <a:lvl7pPr marL="1090034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 Narrow" pitchFamily="34" charset="0"/>
              </a:defRPr>
            </a:lvl7pPr>
            <a:lvl8pPr marL="1635051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 Narrow" pitchFamily="34" charset="0"/>
              </a:defRPr>
            </a:lvl8pPr>
            <a:lvl9pPr marL="2180068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defTabSz="1219170" eaLnBrk="1" hangingPunct="1"/>
            <a:r>
              <a:rPr lang="ru-RU" sz="2133" b="1" dirty="0">
                <a:ln w="22225">
                  <a:noFill/>
                  <a:prstDash val="solid"/>
                </a:ln>
                <a:solidFill>
                  <a:srgbClr val="FFC000"/>
                </a:solidFill>
                <a:latin typeface="Arial Narrow" pitchFamily="34" charset="0"/>
                <a:ea typeface="+mn-ea"/>
                <a:cs typeface="Arial" panose="020B0604020202020204" pitchFamily="34" charset="0"/>
              </a:rPr>
              <a:t>Компрессорных цехов с СГПА   -   15 шт.</a:t>
            </a:r>
            <a:endParaRPr lang="ru-RU" sz="2133" dirty="0">
              <a:solidFill>
                <a:srgbClr val="FFC000"/>
              </a:solidFill>
              <a:latin typeface="Arial Narrow" pitchFamily="34" charset="0"/>
              <a:ea typeface="+mn-ea"/>
              <a:cs typeface="Arial" panose="020B0604020202020204" pitchFamily="34" charset="0"/>
            </a:endParaRPr>
          </a:p>
          <a:p>
            <a:r>
              <a:rPr lang="ru-RU" sz="2133" b="1" dirty="0">
                <a:ln w="22225">
                  <a:noFill/>
                  <a:prstDash val="solid"/>
                </a:ln>
                <a:solidFill>
                  <a:prstClr val="white"/>
                </a:solidFill>
                <a:latin typeface="Arial Narrow" pitchFamily="34" charset="0"/>
                <a:ea typeface="+mn-ea"/>
                <a:cs typeface="Arial" panose="020B0604020202020204" pitchFamily="34" charset="0"/>
              </a:rPr>
              <a:t>Агрегатов                                        -   69 ед.</a:t>
            </a:r>
          </a:p>
          <a:p>
            <a:r>
              <a:rPr lang="ru-RU" altLang="ru-RU" sz="2133" b="1" kern="0" dirty="0">
                <a:ln w="22225">
                  <a:noFill/>
                  <a:prstDash val="solid"/>
                </a:ln>
                <a:solidFill>
                  <a:prstClr val="white"/>
                </a:solidFill>
                <a:latin typeface="Arial Narrow" pitchFamily="34" charset="0"/>
                <a:ea typeface="+mn-ea"/>
                <a:cs typeface="Arial" panose="020B0604020202020204" pitchFamily="34" charset="0"/>
              </a:rPr>
              <a:t>Установленная мощность           -   703,5 МВт</a:t>
            </a:r>
            <a:endParaRPr lang="ru-RU" altLang="ru-RU" sz="2133" kern="0" dirty="0"/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5782026" y="1775048"/>
            <a:ext cx="440788" cy="219988"/>
          </a:xfrm>
          <a:prstGeom prst="down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219170"/>
            <a:endParaRPr lang="ru-RU" sz="2267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5" name="Стрелка вниз 24"/>
          <p:cNvSpPr/>
          <p:nvPr/>
        </p:nvSpPr>
        <p:spPr bwMode="auto">
          <a:xfrm>
            <a:off x="4284133" y="3175647"/>
            <a:ext cx="440788" cy="332315"/>
          </a:xfrm>
          <a:prstGeom prst="down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219170"/>
            <a:endParaRPr lang="ru-RU" sz="2267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6" name="Стрелка вниз 25"/>
          <p:cNvSpPr/>
          <p:nvPr/>
        </p:nvSpPr>
        <p:spPr bwMode="auto">
          <a:xfrm>
            <a:off x="7540189" y="3187144"/>
            <a:ext cx="440788" cy="300916"/>
          </a:xfrm>
          <a:prstGeom prst="down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219170"/>
            <a:endParaRPr lang="ru-RU" sz="2267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" name="Стрелка вниз 26"/>
          <p:cNvSpPr/>
          <p:nvPr/>
        </p:nvSpPr>
        <p:spPr bwMode="auto">
          <a:xfrm>
            <a:off x="5561632" y="3172610"/>
            <a:ext cx="440788" cy="1794555"/>
          </a:xfrm>
          <a:prstGeom prst="down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219170"/>
            <a:endParaRPr lang="ru-RU" sz="2267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Стрелка вниз 23"/>
          <p:cNvSpPr/>
          <p:nvPr/>
        </p:nvSpPr>
        <p:spPr bwMode="auto">
          <a:xfrm>
            <a:off x="6162984" y="3172341"/>
            <a:ext cx="440788" cy="1794555"/>
          </a:xfrm>
          <a:prstGeom prst="down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219170"/>
            <a:endParaRPr lang="ru-RU" sz="2267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53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5" name="Прямоугольник 3"/>
          <p:cNvSpPr>
            <a:spLocks noChangeArrowheads="1"/>
          </p:cNvSpPr>
          <p:nvPr/>
        </p:nvSpPr>
        <p:spPr bwMode="auto">
          <a:xfrm>
            <a:off x="2902571" y="195589"/>
            <a:ext cx="7204075" cy="80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2" tIns="45694" rIns="91362" bIns="45694" anchor="ctr">
            <a:spAutoFit/>
          </a:bodyPr>
          <a:lstStyle/>
          <a:p>
            <a:r>
              <a:rPr lang="ru-RU" altLang="ru-RU" sz="2300" dirty="0" smtClean="0">
                <a:solidFill>
                  <a:schemeClr val="bg1"/>
                </a:solidFill>
                <a:latin typeface="Arial Narrow" pitchFamily="34" charset="0"/>
              </a:rPr>
              <a:t>Анализ выявленных дефектов на элементах</a:t>
            </a:r>
          </a:p>
          <a:p>
            <a:r>
              <a:rPr lang="ru-RU" altLang="ru-RU" sz="2300" dirty="0" smtClean="0">
                <a:solidFill>
                  <a:schemeClr val="bg1"/>
                </a:solidFill>
                <a:latin typeface="Arial Narrow" pitchFamily="34" charset="0"/>
              </a:rPr>
              <a:t>с различными защитными покрытиями</a:t>
            </a:r>
            <a:endParaRPr lang="ru-RU" altLang="ru-RU" sz="2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4942621"/>
              </p:ext>
            </p:extLst>
          </p:nvPr>
        </p:nvGraphicFramePr>
        <p:xfrm>
          <a:off x="0" y="1114425"/>
          <a:ext cx="12191999" cy="52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897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5" name="Прямоугольник 3"/>
          <p:cNvSpPr>
            <a:spLocks noChangeArrowheads="1"/>
          </p:cNvSpPr>
          <p:nvPr/>
        </p:nvSpPr>
        <p:spPr bwMode="auto">
          <a:xfrm>
            <a:off x="2902571" y="195589"/>
            <a:ext cx="7204075" cy="80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2" tIns="45694" rIns="91362" bIns="45694" anchor="ctr">
            <a:spAutoFit/>
          </a:bodyPr>
          <a:lstStyle/>
          <a:p>
            <a:r>
              <a:rPr lang="ru-RU" altLang="ru-RU" sz="2300" dirty="0" smtClean="0">
                <a:solidFill>
                  <a:schemeClr val="bg1"/>
                </a:solidFill>
                <a:latin typeface="Arial Narrow" pitchFamily="34" charset="0"/>
              </a:rPr>
              <a:t>Выявление трещиноподобных дефектов</a:t>
            </a:r>
          </a:p>
          <a:p>
            <a:r>
              <a:rPr lang="ru-RU" altLang="ru-RU" sz="2300" dirty="0" smtClean="0">
                <a:solidFill>
                  <a:schemeClr val="bg1"/>
                </a:solidFill>
                <a:latin typeface="Arial Narrow" pitchFamily="34" charset="0"/>
              </a:rPr>
              <a:t>на подключающих шлейфах</a:t>
            </a:r>
            <a:endParaRPr lang="ru-RU" altLang="ru-RU" sz="2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637238"/>
              </p:ext>
            </p:extLst>
          </p:nvPr>
        </p:nvGraphicFramePr>
        <p:xfrm>
          <a:off x="252125" y="1087890"/>
          <a:ext cx="5091400" cy="5217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809023"/>
              </p:ext>
            </p:extLst>
          </p:nvPr>
        </p:nvGraphicFramePr>
        <p:xfrm>
          <a:off x="6312522" y="1087892"/>
          <a:ext cx="5098428" cy="5217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938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5" name="Прямоугольник 3"/>
          <p:cNvSpPr>
            <a:spLocks noChangeArrowheads="1"/>
          </p:cNvSpPr>
          <p:nvPr/>
        </p:nvSpPr>
        <p:spPr bwMode="auto">
          <a:xfrm>
            <a:off x="2902571" y="195589"/>
            <a:ext cx="7204075" cy="80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2" tIns="45694" rIns="91362" bIns="45694" anchor="ctr">
            <a:spAutoFit/>
          </a:bodyPr>
          <a:lstStyle/>
          <a:p>
            <a:r>
              <a:rPr lang="ru-RU" altLang="ru-RU" sz="2300" dirty="0" smtClean="0">
                <a:solidFill>
                  <a:schemeClr val="bg1"/>
                </a:solidFill>
                <a:latin typeface="Arial Narrow" pitchFamily="34" charset="0"/>
              </a:rPr>
              <a:t>Выявление трещиноподобных дефектов</a:t>
            </a:r>
          </a:p>
          <a:p>
            <a:r>
              <a:rPr lang="ru-RU" altLang="ru-RU" sz="2300" dirty="0" smtClean="0">
                <a:solidFill>
                  <a:schemeClr val="bg1"/>
                </a:solidFill>
                <a:latin typeface="Arial Narrow" pitchFamily="34" charset="0"/>
              </a:rPr>
              <a:t>на подземных внутрицеховых трубопроводах</a:t>
            </a:r>
            <a:endParaRPr lang="ru-RU" altLang="ru-RU" sz="2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0045275"/>
              </p:ext>
            </p:extLst>
          </p:nvPr>
        </p:nvGraphicFramePr>
        <p:xfrm>
          <a:off x="5857875" y="1136481"/>
          <a:ext cx="6238875" cy="5159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277794"/>
              </p:ext>
            </p:extLst>
          </p:nvPr>
        </p:nvGraphicFramePr>
        <p:xfrm>
          <a:off x="1" y="1136481"/>
          <a:ext cx="5857874" cy="515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507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5" name="Прямоугольник 3"/>
          <p:cNvSpPr>
            <a:spLocks noChangeArrowheads="1"/>
          </p:cNvSpPr>
          <p:nvPr/>
        </p:nvSpPr>
        <p:spPr bwMode="auto">
          <a:xfrm>
            <a:off x="2902571" y="195589"/>
            <a:ext cx="7204075" cy="80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2" tIns="45694" rIns="91362" bIns="45694" anchor="ctr">
            <a:spAutoFit/>
          </a:bodyPr>
          <a:lstStyle/>
          <a:p>
            <a:r>
              <a:rPr lang="ru-RU" altLang="ru-RU" sz="2300" dirty="0" smtClean="0">
                <a:solidFill>
                  <a:schemeClr val="bg1"/>
                </a:solidFill>
                <a:latin typeface="Arial Narrow" pitchFamily="34" charset="0"/>
              </a:rPr>
              <a:t>Выявление трещиноподобных дефектов</a:t>
            </a:r>
          </a:p>
          <a:p>
            <a:r>
              <a:rPr lang="ru-RU" altLang="ru-RU" sz="2300" dirty="0" smtClean="0">
                <a:solidFill>
                  <a:schemeClr val="bg1"/>
                </a:solidFill>
                <a:latin typeface="Arial Narrow" pitchFamily="34" charset="0"/>
              </a:rPr>
              <a:t>на надземных внутрицеховых трубопроводах</a:t>
            </a:r>
            <a:endParaRPr lang="ru-RU" altLang="ru-RU" sz="2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903867"/>
              </p:ext>
            </p:extLst>
          </p:nvPr>
        </p:nvGraphicFramePr>
        <p:xfrm>
          <a:off x="0" y="1087892"/>
          <a:ext cx="6448425" cy="5217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799527"/>
              </p:ext>
            </p:extLst>
          </p:nvPr>
        </p:nvGraphicFramePr>
        <p:xfrm>
          <a:off x="6448424" y="1087892"/>
          <a:ext cx="5743575" cy="5217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1163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5" name="Прямоугольник 3"/>
          <p:cNvSpPr>
            <a:spLocks noChangeArrowheads="1"/>
          </p:cNvSpPr>
          <p:nvPr/>
        </p:nvSpPr>
        <p:spPr bwMode="auto">
          <a:xfrm>
            <a:off x="2902571" y="372560"/>
            <a:ext cx="7204075" cy="44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2" tIns="45694" rIns="91362" bIns="45694" anchor="ctr">
            <a:spAutoFit/>
          </a:bodyPr>
          <a:lstStyle/>
          <a:p>
            <a:r>
              <a:rPr lang="ru-RU" altLang="ru-RU" sz="2300" dirty="0" smtClean="0">
                <a:solidFill>
                  <a:schemeClr val="bg1"/>
                </a:solidFill>
                <a:latin typeface="Arial Narrow" pitchFamily="34" charset="0"/>
              </a:rPr>
              <a:t>Плотность обнаруженных дефектов </a:t>
            </a:r>
            <a:endParaRPr lang="ru-RU" altLang="ru-RU" sz="2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075673"/>
              </p:ext>
            </p:extLst>
          </p:nvPr>
        </p:nvGraphicFramePr>
        <p:xfrm>
          <a:off x="0" y="1108301"/>
          <a:ext cx="12192000" cy="5197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197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5" name="Прямоугольник 3"/>
          <p:cNvSpPr>
            <a:spLocks noChangeArrowheads="1"/>
          </p:cNvSpPr>
          <p:nvPr/>
        </p:nvSpPr>
        <p:spPr bwMode="auto">
          <a:xfrm>
            <a:off x="2902571" y="195589"/>
            <a:ext cx="7204075" cy="80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2" tIns="45694" rIns="91362" bIns="45694" anchor="ctr">
            <a:spAutoFit/>
          </a:bodyPr>
          <a:lstStyle/>
          <a:p>
            <a:r>
              <a:rPr lang="ru-RU" altLang="ru-RU" sz="2300" dirty="0" smtClean="0">
                <a:solidFill>
                  <a:schemeClr val="bg1"/>
                </a:solidFill>
                <a:latin typeface="Arial Narrow" pitchFamily="34" charset="0"/>
              </a:rPr>
              <a:t>Количество трещиноподобных дефектов</a:t>
            </a:r>
          </a:p>
          <a:p>
            <a:r>
              <a:rPr lang="ru-RU" altLang="ru-RU" sz="2300" dirty="0" smtClean="0">
                <a:solidFill>
                  <a:schemeClr val="bg1"/>
                </a:solidFill>
                <a:latin typeface="Arial Narrow" pitchFamily="34" charset="0"/>
              </a:rPr>
              <a:t>на различных марках стали</a:t>
            </a:r>
            <a:endParaRPr lang="ru-RU" altLang="ru-RU" sz="2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703937"/>
              </p:ext>
            </p:extLst>
          </p:nvPr>
        </p:nvGraphicFramePr>
        <p:xfrm>
          <a:off x="0" y="1066801"/>
          <a:ext cx="7086600" cy="52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865462"/>
              </p:ext>
            </p:extLst>
          </p:nvPr>
        </p:nvGraphicFramePr>
        <p:xfrm>
          <a:off x="7495742" y="1066801"/>
          <a:ext cx="4696258" cy="52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613342" y="3962400"/>
            <a:ext cx="848158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47 шт.</a:t>
            </a:r>
          </a:p>
          <a:p>
            <a:pPr algn="ctr"/>
            <a:r>
              <a:rPr lang="ru-RU" dirty="0" smtClean="0"/>
              <a:t>на 100 м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979646" y="4648200"/>
            <a:ext cx="848158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28 шт.</a:t>
            </a:r>
          </a:p>
          <a:p>
            <a:pPr algn="ctr"/>
            <a:r>
              <a:rPr lang="ru-RU" dirty="0" smtClean="0"/>
              <a:t>на 100 м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579100" y="3849126"/>
            <a:ext cx="848158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24 шт.</a:t>
            </a:r>
          </a:p>
          <a:p>
            <a:pPr algn="ctr"/>
            <a:r>
              <a:rPr lang="ru-RU" dirty="0" smtClean="0"/>
              <a:t>на 100 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843871" y="2957146"/>
            <a:ext cx="848158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7 шт.</a:t>
            </a:r>
          </a:p>
          <a:p>
            <a:pPr algn="ctr"/>
            <a:r>
              <a:rPr lang="ru-RU" dirty="0" smtClean="0"/>
              <a:t>на 100 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19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5" name="Прямоугольник 3"/>
          <p:cNvSpPr>
            <a:spLocks noChangeArrowheads="1"/>
          </p:cNvSpPr>
          <p:nvPr/>
        </p:nvSpPr>
        <p:spPr bwMode="auto">
          <a:xfrm>
            <a:off x="2902571" y="195589"/>
            <a:ext cx="7204075" cy="80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2" tIns="45694" rIns="91362" bIns="45694" anchor="ctr">
            <a:spAutoFit/>
          </a:bodyPr>
          <a:lstStyle/>
          <a:p>
            <a:r>
              <a:rPr lang="ru-RU" altLang="ru-RU" sz="2300" dirty="0" smtClean="0">
                <a:solidFill>
                  <a:schemeClr val="bg1"/>
                </a:solidFill>
                <a:latin typeface="Arial Narrow" pitchFamily="34" charset="0"/>
              </a:rPr>
              <a:t>Количество трещиноподобных дефектов</a:t>
            </a:r>
          </a:p>
          <a:p>
            <a:r>
              <a:rPr lang="ru-RU" altLang="ru-RU" sz="2300" dirty="0">
                <a:solidFill>
                  <a:schemeClr val="bg1"/>
                </a:solidFill>
                <a:latin typeface="Arial Narrow" pitchFamily="34" charset="0"/>
              </a:rPr>
              <a:t>п</a:t>
            </a:r>
            <a:r>
              <a:rPr lang="ru-RU" altLang="ru-RU" sz="2300" dirty="0" smtClean="0">
                <a:solidFill>
                  <a:schemeClr val="bg1"/>
                </a:solidFill>
                <a:latin typeface="Arial Narrow" pitchFamily="34" charset="0"/>
              </a:rPr>
              <a:t>о производителям</a:t>
            </a:r>
            <a:endParaRPr lang="ru-RU" altLang="ru-RU" sz="2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035097"/>
              </p:ext>
            </p:extLst>
          </p:nvPr>
        </p:nvGraphicFramePr>
        <p:xfrm>
          <a:off x="1" y="1104900"/>
          <a:ext cx="7454900" cy="520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055546"/>
              </p:ext>
            </p:extLst>
          </p:nvPr>
        </p:nvGraphicFramePr>
        <p:xfrm>
          <a:off x="7366000" y="1104900"/>
          <a:ext cx="4826000" cy="520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 bwMode="auto">
          <a:xfrm>
            <a:off x="8305800" y="37084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 flipH="1">
            <a:off x="8394700" y="2768600"/>
            <a:ext cx="228600" cy="93980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685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5" name="Прямоугольник 3"/>
          <p:cNvSpPr>
            <a:spLocks noChangeArrowheads="1"/>
          </p:cNvSpPr>
          <p:nvPr/>
        </p:nvSpPr>
        <p:spPr bwMode="auto">
          <a:xfrm>
            <a:off x="2902571" y="372560"/>
            <a:ext cx="7204075" cy="44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2" tIns="45694" rIns="91362" bIns="45694" anchor="ctr">
            <a:spAutoFit/>
          </a:bodyPr>
          <a:lstStyle/>
          <a:p>
            <a:r>
              <a:rPr lang="ru-RU" altLang="ru-RU" sz="2300" dirty="0" smtClean="0">
                <a:solidFill>
                  <a:schemeClr val="bg1"/>
                </a:solidFill>
                <a:latin typeface="Arial Narrow" pitchFamily="34" charset="0"/>
              </a:rPr>
              <a:t>Глубина трещиноподобных дефектов</a:t>
            </a:r>
            <a:endParaRPr lang="ru-RU" altLang="ru-RU" sz="2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220345"/>
              </p:ext>
            </p:extLst>
          </p:nvPr>
        </p:nvGraphicFramePr>
        <p:xfrm>
          <a:off x="0" y="1066801"/>
          <a:ext cx="12191999" cy="522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06333" y="2664203"/>
            <a:ext cx="35649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4F81BD">
                    <a:alpha val="35000"/>
                  </a:srgbClr>
                </a:solidFill>
              </a:rPr>
              <a:t>чувствительность</a:t>
            </a:r>
          </a:p>
          <a:p>
            <a:r>
              <a:rPr lang="ru-RU" sz="3200" dirty="0">
                <a:solidFill>
                  <a:srgbClr val="4F81BD">
                    <a:alpha val="35000"/>
                  </a:srgbClr>
                </a:solidFill>
              </a:rPr>
              <a:t>к</a:t>
            </a:r>
            <a:r>
              <a:rPr lang="ru-RU" sz="3200" dirty="0" smtClean="0">
                <a:solidFill>
                  <a:srgbClr val="4F81BD">
                    <a:alpha val="35000"/>
                  </a:srgbClr>
                </a:solidFill>
              </a:rPr>
              <a:t>омплексов</a:t>
            </a:r>
          </a:p>
          <a:p>
            <a:r>
              <a:rPr lang="ru-RU" sz="3200" dirty="0" smtClean="0">
                <a:solidFill>
                  <a:srgbClr val="4F81BD">
                    <a:alpha val="35000"/>
                  </a:srgbClr>
                </a:solidFill>
              </a:rPr>
              <a:t>ВТД</a:t>
            </a:r>
            <a:endParaRPr lang="ru-RU" sz="3200" dirty="0">
              <a:solidFill>
                <a:srgbClr val="4F81BD">
                  <a:alpha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9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5" name="Прямоугольник 3"/>
          <p:cNvSpPr>
            <a:spLocks noChangeArrowheads="1"/>
          </p:cNvSpPr>
          <p:nvPr/>
        </p:nvSpPr>
        <p:spPr bwMode="auto">
          <a:xfrm>
            <a:off x="2902571" y="372560"/>
            <a:ext cx="7204075" cy="44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2" tIns="45694" rIns="91362" bIns="45694" anchor="ctr">
            <a:spAutoFit/>
          </a:bodyPr>
          <a:lstStyle/>
          <a:p>
            <a:r>
              <a:rPr lang="ru-RU" altLang="ru-RU" sz="2300" dirty="0" smtClean="0">
                <a:solidFill>
                  <a:schemeClr val="bg1"/>
                </a:solidFill>
                <a:latin typeface="Arial Narrow" pitchFamily="34" charset="0"/>
              </a:rPr>
              <a:t>Участки ТТ КС, требующие повышенного уровня внимания</a:t>
            </a:r>
            <a:endParaRPr lang="ru-RU" altLang="ru-RU" sz="2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192989"/>
              </p:ext>
            </p:extLst>
          </p:nvPr>
        </p:nvGraphicFramePr>
        <p:xfrm>
          <a:off x="0" y="1095378"/>
          <a:ext cx="12192000" cy="5193027"/>
        </p:xfrm>
        <a:graphic>
          <a:graphicData uri="http://schemas.openxmlformats.org/drawingml/2006/table">
            <a:tbl>
              <a:tblPr firstRow="1" firstCol="1" bandRow="1"/>
              <a:tblGrid>
                <a:gridCol w="2857120"/>
                <a:gridCol w="2857120"/>
                <a:gridCol w="3238880"/>
                <a:gridCol w="3238880"/>
              </a:tblGrid>
              <a:tr h="19558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 оценки ТТ КС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опасности по выявляемости дефектов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5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6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Липецкая обл.;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обл.;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Тамбовская обл.</a:t>
                      </a:r>
                    </a:p>
                  </a:txBody>
                  <a:tcPr marL="62760" marR="62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Рязанская обл.;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Орловская обл.;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Тульская обл.;</a:t>
                      </a:r>
                    </a:p>
                  </a:txBody>
                  <a:tcPr marL="62760" marR="62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Воронежская обл.;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Калужская обл.;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Курская обл.</a:t>
                      </a:r>
                    </a:p>
                  </a:txBody>
                  <a:tcPr marL="62760" marR="62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свыше 20 лет</a:t>
                      </a:r>
                    </a:p>
                  </a:txBody>
                  <a:tcPr marL="62760" marR="62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10-20 лет</a:t>
                      </a:r>
                    </a:p>
                  </a:txBody>
                  <a:tcPr marL="62760" marR="62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лет</a:t>
                      </a:r>
                    </a:p>
                  </a:txBody>
                  <a:tcPr marL="62760" marR="62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технологического элемента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труба</a:t>
                      </a:r>
                    </a:p>
                  </a:txBody>
                  <a:tcPr marL="62760" marR="62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отвод,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тройник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переход</a:t>
                      </a:r>
                    </a:p>
                  </a:txBody>
                  <a:tcPr marL="62760" marR="62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Диаметр элемента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720; 1020; 1220; 325</a:t>
                      </a:r>
                    </a:p>
                  </a:txBody>
                  <a:tcPr marL="62760" marR="62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1420</a:t>
                      </a:r>
                    </a:p>
                  </a:txBody>
                  <a:tcPr marL="62760" marR="62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другой</a:t>
                      </a:r>
                    </a:p>
                  </a:txBody>
                  <a:tcPr marL="62760" marR="62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защитного покрытия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пленочное</a:t>
                      </a:r>
                    </a:p>
                  </a:txBody>
                  <a:tcPr marL="62760" marR="62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битумные мастики</a:t>
                      </a:r>
                    </a:p>
                  </a:txBody>
                  <a:tcPr marL="62760" marR="62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экструдированное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полиэтиленовое покрытие</a:t>
                      </a:r>
                    </a:p>
                  </a:txBody>
                  <a:tcPr marL="62760" marR="62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9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 на технологическом участке: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входные надземные внутриплощадочные трубопроводы;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выходные шлейфы</a:t>
                      </a:r>
                    </a:p>
                  </a:txBody>
                  <a:tcPr marL="62760" marR="62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входные шлейфы</a:t>
                      </a:r>
                    </a:p>
                  </a:txBody>
                  <a:tcPr marL="62760" marR="62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выходные/входные подземные внутриплощадочные трубопроводы;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выходные надземные внутриплощадочные трубопроводы</a:t>
                      </a:r>
                    </a:p>
                  </a:txBody>
                  <a:tcPr marL="62760" marR="62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Марка стали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Х70;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13Г1С-У;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Сталь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2760" marR="62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17Г1С-У; 17Г1С; 17 ГС; Х67; Ц </a:t>
                      </a:r>
                    </a:p>
                  </a:txBody>
                  <a:tcPr marL="62760" marR="62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другая</a:t>
                      </a:r>
                    </a:p>
                  </a:txBody>
                  <a:tcPr marL="62760" marR="62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Производитель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Ниппон </a:t>
                      </a:r>
                      <a:r>
                        <a:rPr lang="ru-RU" sz="1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стил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Корпорэйшн (Япония)</a:t>
                      </a:r>
                    </a:p>
                  </a:txBody>
                  <a:tcPr marL="62760" marR="62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Новомосковский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трубный завод (Россия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ITALSIDER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(Италия)</a:t>
                      </a:r>
                    </a:p>
                  </a:txBody>
                  <a:tcPr marL="62760" marR="62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ЧТПЗ (Россия)</a:t>
                      </a:r>
                    </a:p>
                  </a:txBody>
                  <a:tcPr marL="62760" marR="62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algn="ctr" defTabSz="1278327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487E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Распределение объемов диагностических работ</a:t>
                      </a:r>
                      <a:endParaRPr lang="ru-RU" sz="2000" b="1" kern="1200" dirty="0">
                        <a:solidFill>
                          <a:srgbClr val="00487E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78327" rtl="0" eaLnBrk="1" latinLnBrk="0" hangingPunct="1">
                        <a:spcAft>
                          <a:spcPts val="0"/>
                        </a:spcAft>
                      </a:pPr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50 %</a:t>
                      </a:r>
                      <a:endParaRPr lang="ru-RU" sz="32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78327" rtl="0" eaLnBrk="1" latinLnBrk="0" hangingPunct="1">
                        <a:spcAft>
                          <a:spcPts val="0"/>
                        </a:spcAft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30 %</a:t>
                      </a:r>
                      <a:endParaRPr lang="ru-RU" sz="3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78327" rtl="0" eaLnBrk="1" latinLnBrk="0" hangingPunct="1">
                        <a:spcAft>
                          <a:spcPts val="0"/>
                        </a:spcAft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20 %</a:t>
                      </a:r>
                      <a:endParaRPr lang="ru-RU" sz="3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5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5" name="Прямоугольник 3"/>
          <p:cNvSpPr>
            <a:spLocks noChangeArrowheads="1"/>
          </p:cNvSpPr>
          <p:nvPr/>
        </p:nvSpPr>
        <p:spPr bwMode="auto">
          <a:xfrm>
            <a:off x="2902571" y="195589"/>
            <a:ext cx="7204075" cy="80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2" tIns="45694" rIns="91362" bIns="45694" anchor="ctr">
            <a:spAutoFit/>
          </a:bodyPr>
          <a:lstStyle/>
          <a:p>
            <a:r>
              <a:rPr lang="ru-RU" altLang="ru-RU" sz="2300" dirty="0" smtClean="0">
                <a:solidFill>
                  <a:schemeClr val="bg1"/>
                </a:solidFill>
                <a:latin typeface="Arial Narrow" pitchFamily="34" charset="0"/>
              </a:rPr>
              <a:t>Система технического диагностирования ТТ КС</a:t>
            </a:r>
          </a:p>
          <a:p>
            <a:r>
              <a:rPr lang="ru-RU" altLang="ru-RU" sz="2300" dirty="0" smtClean="0">
                <a:solidFill>
                  <a:schemeClr val="bg1"/>
                </a:solidFill>
                <a:latin typeface="Arial Narrow" pitchFamily="34" charset="0"/>
              </a:rPr>
              <a:t>ООО «Газпром </a:t>
            </a:r>
            <a:r>
              <a:rPr lang="ru-RU" altLang="ru-RU" sz="2300" dirty="0" err="1" smtClean="0">
                <a:solidFill>
                  <a:schemeClr val="bg1"/>
                </a:solidFill>
                <a:latin typeface="Arial Narrow" pitchFamily="34" charset="0"/>
              </a:rPr>
              <a:t>трансгаз</a:t>
            </a:r>
            <a:r>
              <a:rPr lang="ru-RU" altLang="ru-RU" sz="2300" dirty="0" smtClean="0">
                <a:solidFill>
                  <a:schemeClr val="bg1"/>
                </a:solidFill>
                <a:latin typeface="Arial Narrow" pitchFamily="34" charset="0"/>
              </a:rPr>
              <a:t> Москва»</a:t>
            </a:r>
            <a:endParaRPr lang="ru-RU" altLang="ru-RU" sz="2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" t="992" r="1737" b="1254"/>
          <a:stretch/>
        </p:blipFill>
        <p:spPr bwMode="auto">
          <a:xfrm>
            <a:off x="5305427" y="1964012"/>
            <a:ext cx="3000375" cy="412432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t="1333" r="1749" b="1190"/>
          <a:stretch/>
        </p:blipFill>
        <p:spPr bwMode="auto">
          <a:xfrm>
            <a:off x="2667000" y="1628774"/>
            <a:ext cx="2847976" cy="4114801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" t="717" r="2911" b="902"/>
          <a:stretch/>
        </p:blipFill>
        <p:spPr bwMode="auto">
          <a:xfrm>
            <a:off x="114300" y="1247775"/>
            <a:ext cx="2876551" cy="415290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86750" y="1110056"/>
            <a:ext cx="39052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Определена и описана структура</a:t>
            </a:r>
          </a:p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     СУТСЦ ТТ КС</a:t>
            </a:r>
          </a:p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     ООО «Газпром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трансгаз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Москва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»</a:t>
            </a:r>
          </a:p>
          <a:p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Определены процессы системы</a:t>
            </a:r>
          </a:p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    технического диагностирования ТТ,</a:t>
            </a:r>
          </a:p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    функции участников</a:t>
            </a:r>
          </a:p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   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принципы планирования</a:t>
            </a:r>
          </a:p>
          <a:p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Определены единые требования</a:t>
            </a:r>
          </a:p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    к объемам и методам</a:t>
            </a:r>
          </a:p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    неразрушающего контроля,</a:t>
            </a:r>
          </a:p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    требования к выбору</a:t>
            </a:r>
          </a:p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    и подготовке участков</a:t>
            </a:r>
          </a:p>
          <a:p>
            <a:endParaRPr lang="ru-RU" sz="1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Определены единые требования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 обработке и хранению диагностической информации </a:t>
            </a:r>
          </a:p>
        </p:txBody>
      </p:sp>
    </p:spTree>
    <p:extLst>
      <p:ext uri="{BB962C8B-B14F-4D97-AF65-F5344CB8AC3E}">
        <p14:creationId xmlns:p14="http://schemas.microsoft.com/office/powerpoint/2010/main" val="28408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539795"/>
              </p:ext>
            </p:extLst>
          </p:nvPr>
        </p:nvGraphicFramePr>
        <p:xfrm>
          <a:off x="22302" y="1065909"/>
          <a:ext cx="12169699" cy="5201075"/>
        </p:xfrm>
        <a:graphic>
          <a:graphicData uri="http://schemas.openxmlformats.org/drawingml/2006/table">
            <a:tbl>
              <a:tblPr/>
              <a:tblGrid>
                <a:gridCol w="5278423"/>
                <a:gridCol w="2297092"/>
                <a:gridCol w="2297092"/>
                <a:gridCol w="2297092"/>
              </a:tblGrid>
              <a:tr h="100020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План  ремонтов на 2018 год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Завершённые ремонты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Находятся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в ремонте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012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Капитальный ремонт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4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0124"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Средний ремонт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0124"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Нерегламентированные ремонтные работы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0124"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Капитальный ремонт авиационных двигателей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0124"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Текущий ремонт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0124"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Техническое обслуживание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0124"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ТО авиадвигателей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2779087" y="354760"/>
            <a:ext cx="9070013" cy="462413"/>
          </a:xfrm>
          <a:prstGeom prst="rect">
            <a:avLst/>
          </a:prstGeom>
        </p:spPr>
        <p:txBody>
          <a:bodyPr/>
          <a:lstStyle>
            <a:lvl1pPr algn="l" defTabSz="683818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683818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Arial Narrow" pitchFamily="34" charset="0"/>
              </a:defRPr>
            </a:lvl2pPr>
            <a:lvl3pPr algn="l" defTabSz="683818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Arial Narrow" pitchFamily="34" charset="0"/>
              </a:defRPr>
            </a:lvl3pPr>
            <a:lvl4pPr algn="l" defTabSz="683818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Arial Narrow" pitchFamily="34" charset="0"/>
              </a:defRPr>
            </a:lvl4pPr>
            <a:lvl5pPr algn="l" defTabSz="683818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Arial Narrow" pitchFamily="34" charset="0"/>
              </a:defRPr>
            </a:lvl5pPr>
            <a:lvl6pPr marL="639163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6pPr>
            <a:lvl7pPr marL="127832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7pPr>
            <a:lvl8pPr marL="1917489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8pPr>
            <a:lvl9pPr marL="2556652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altLang="ru-RU" kern="0" dirty="0" smtClean="0"/>
              <a:t>Выполнение программы </a:t>
            </a:r>
            <a:r>
              <a:rPr lang="ru-RU" altLang="ru-RU" kern="0" dirty="0" err="1" smtClean="0"/>
              <a:t>ТОиР</a:t>
            </a:r>
            <a:endParaRPr lang="ru-RU" altLang="ru-RU" kern="0" dirty="0" smtClean="0"/>
          </a:p>
        </p:txBody>
      </p:sp>
    </p:spTree>
    <p:extLst>
      <p:ext uri="{BB962C8B-B14F-4D97-AF65-F5344CB8AC3E}">
        <p14:creationId xmlns:p14="http://schemas.microsoft.com/office/powerpoint/2010/main" val="2194397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ctrTitle" idx="4294967295"/>
          </p:nvPr>
        </p:nvSpPr>
        <p:spPr bwMode="auto">
          <a:xfrm>
            <a:off x="2833065" y="3257261"/>
            <a:ext cx="7526337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84" tIns="45702" rIns="91384" bIns="45702"/>
          <a:lstStyle/>
          <a:p>
            <a:pPr eaLnBrk="1" hangingPunct="1"/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287897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9184" y="104775"/>
            <a:ext cx="9609667" cy="669926"/>
          </a:xfrm>
        </p:spPr>
        <p:txBody>
          <a:bodyPr/>
          <a:lstStyle/>
          <a:p>
            <a:r>
              <a:rPr lang="ru-RU" dirty="0" smtClean="0"/>
              <a:t>Выполнение программы КРТТ КС</a:t>
            </a:r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230060645"/>
              </p:ext>
            </p:extLst>
          </p:nvPr>
        </p:nvGraphicFramePr>
        <p:xfrm>
          <a:off x="515526" y="1134706"/>
          <a:ext cx="11000199" cy="496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12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187" y="1348712"/>
            <a:ext cx="707295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Внутритрубная диагностика –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КЦ  (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100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%)</a:t>
            </a:r>
          </a:p>
          <a:p>
            <a:endParaRPr lang="ru-RU" sz="12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ЭПБ ГТУ – 1 ед. (100%)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ЭПБ технологических трубопроводов с ТПА –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9,71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км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(100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%)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ЭПБ ТПА (отдельно от ТТ КС) – 8 ед. (100 %)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Освидетельствование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элементов ТТ при КРТТ –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134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ед. (100%)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2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ЭПБ АВО газа –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63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ед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(97%)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Техническое диагностирование подъемных сооружений – 49 ед.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(100%)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2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ЭПБ подогревателей газа –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11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ед. (100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%)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ЭПБ оборудования, работающего под давлением –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79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ед. (100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%)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649686" y="318592"/>
            <a:ext cx="9412816" cy="65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582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82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 Narrow" pitchFamily="34" charset="0"/>
              </a:defRPr>
            </a:lvl2pPr>
            <a:lvl3pPr algn="l" defTabSz="582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 Narrow" pitchFamily="34" charset="0"/>
              </a:defRPr>
            </a:lvl3pPr>
            <a:lvl4pPr algn="l" defTabSz="582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 Narrow" pitchFamily="34" charset="0"/>
              </a:defRPr>
            </a:lvl4pPr>
            <a:lvl5pPr algn="l" defTabSz="582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 Narrow" pitchFamily="34" charset="0"/>
              </a:defRPr>
            </a:lvl5pPr>
            <a:lvl6pPr marL="545017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 Narrow" pitchFamily="34" charset="0"/>
              </a:defRPr>
            </a:lvl6pPr>
            <a:lvl7pPr marL="1090034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 Narrow" pitchFamily="34" charset="0"/>
              </a:defRPr>
            </a:lvl7pPr>
            <a:lvl8pPr marL="1635051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 Narrow" pitchFamily="34" charset="0"/>
              </a:defRPr>
            </a:lvl8pPr>
            <a:lvl9pPr marL="2180068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122729"/>
            <a:r>
              <a:rPr lang="ru-RU" altLang="ru-RU" sz="3067" kern="0" dirty="0" smtClean="0"/>
              <a:t>Диагностическое обследование оборудования КС</a:t>
            </a:r>
          </a:p>
          <a:p>
            <a:pPr marL="122729"/>
            <a:r>
              <a:rPr lang="ru-RU" altLang="ru-RU" sz="3067" kern="0" dirty="0"/>
              <a:t>(</a:t>
            </a:r>
            <a:r>
              <a:rPr lang="ru-RU" altLang="ru-RU" sz="3067" kern="0" dirty="0" smtClean="0"/>
              <a:t>подрядный способ)</a:t>
            </a:r>
            <a:endParaRPr lang="ru-RU" altLang="ru-RU" sz="3067" kern="0" dirty="0"/>
          </a:p>
        </p:txBody>
      </p:sp>
      <p:pic>
        <p:nvPicPr>
          <p:cNvPr id="9" name="Picture 2" descr="C:\Users\Ed\Documents\LAPTOP FILES\Diakont\Product Info\GAS MARKET\Rodis Images\Rodi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8" t="12322" r="9103" b="8483"/>
          <a:stretch/>
        </p:blipFill>
        <p:spPr bwMode="auto">
          <a:xfrm>
            <a:off x="7470672" y="1113220"/>
            <a:ext cx="4710177" cy="5163014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451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"/>
          <p:cNvPicPr/>
          <p:nvPr/>
        </p:nvPicPr>
        <p:blipFill rotWithShape="1">
          <a:blip r:embed="rId2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02"/>
          <a:stretch/>
        </p:blipFill>
        <p:spPr bwMode="auto">
          <a:xfrm>
            <a:off x="7478490" y="1120161"/>
            <a:ext cx="4713510" cy="5061863"/>
          </a:xfrm>
          <a:prstGeom prst="rect">
            <a:avLst/>
          </a:prstGeom>
          <a:noFill/>
          <a:ln w="19050" cmpd="sng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-1" y="1341028"/>
            <a:ext cx="80605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Обследование трубопроводов подключающих шлейфов –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79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шурфов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Обследование внутрицеховых трубопроводов –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30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шурфов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2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Обследование внутрицеховых трубопроводов,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   выполненных из проблемных марок стали – 22 шурфа</a:t>
            </a:r>
          </a:p>
          <a:p>
            <a:endParaRPr lang="ru-RU" sz="12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Обследование фасонных изделий подключающих шлейфов – 23 шт.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Обследование фасонных изделий внутрицеховых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   трубопроводов КС – 85 шт.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Диагностирование трубопроводов подключающих шлейфов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   (восстановление исполнительной документации):</a:t>
            </a:r>
          </a:p>
          <a:p>
            <a:endParaRPr lang="ru-RU" sz="8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    - трубопроводов – 414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м.п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     - фасонные изделия – 61 шт.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     - сварные стыки – 187 шт.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649686" y="318592"/>
            <a:ext cx="9412816" cy="65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582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82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 Narrow" pitchFamily="34" charset="0"/>
              </a:defRPr>
            </a:lvl2pPr>
            <a:lvl3pPr algn="l" defTabSz="582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 Narrow" pitchFamily="34" charset="0"/>
              </a:defRPr>
            </a:lvl3pPr>
            <a:lvl4pPr algn="l" defTabSz="582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 Narrow" pitchFamily="34" charset="0"/>
              </a:defRPr>
            </a:lvl4pPr>
            <a:lvl5pPr algn="l" defTabSz="582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 Narrow" pitchFamily="34" charset="0"/>
              </a:defRPr>
            </a:lvl5pPr>
            <a:lvl6pPr marL="545017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 Narrow" pitchFamily="34" charset="0"/>
              </a:defRPr>
            </a:lvl6pPr>
            <a:lvl7pPr marL="1090034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 Narrow" pitchFamily="34" charset="0"/>
              </a:defRPr>
            </a:lvl7pPr>
            <a:lvl8pPr marL="1635051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 Narrow" pitchFamily="34" charset="0"/>
              </a:defRPr>
            </a:lvl8pPr>
            <a:lvl9pPr marL="2180068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122729"/>
            <a:r>
              <a:rPr lang="ru-RU" altLang="ru-RU" sz="3067" kern="0" dirty="0" smtClean="0"/>
              <a:t>Диагностическое обследование оборудования КС</a:t>
            </a:r>
          </a:p>
          <a:p>
            <a:pPr marL="122729"/>
            <a:r>
              <a:rPr lang="ru-RU" altLang="ru-RU" sz="3067" kern="0" dirty="0" smtClean="0"/>
              <a:t>(обследование собственными силами)</a:t>
            </a:r>
            <a:endParaRPr lang="ru-RU" altLang="ru-RU" sz="3067" kern="0" dirty="0"/>
          </a:p>
        </p:txBody>
      </p:sp>
    </p:spTree>
    <p:extLst>
      <p:ext uri="{BB962C8B-B14F-4D97-AF65-F5344CB8AC3E}">
        <p14:creationId xmlns:p14="http://schemas.microsoft.com/office/powerpoint/2010/main" val="1151020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9826" y="344920"/>
            <a:ext cx="10678160" cy="571500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Компрессорные цеха, подлежащие ликвидации</a:t>
            </a:r>
            <a:endParaRPr lang="ru-RU" dirty="0">
              <a:latin typeface="+mj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23BB9-816E-46E2-BE15-8053B6C87CF1}" type="slidenum">
              <a:rPr lang="ru-RU" smtClean="0">
                <a:solidFill>
                  <a:prstClr val="white"/>
                </a:solidFill>
              </a:rPr>
              <a:pPr/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403966"/>
              </p:ext>
            </p:extLst>
          </p:nvPr>
        </p:nvGraphicFramePr>
        <p:xfrm>
          <a:off x="67647" y="1126271"/>
          <a:ext cx="11987318" cy="5105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558"/>
                <a:gridCol w="4692296"/>
                <a:gridCol w="1624794"/>
                <a:gridCol w="1624794"/>
                <a:gridCol w="1804338"/>
                <a:gridCol w="1842538"/>
              </a:tblGrid>
              <a:tr h="6690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№</a:t>
                      </a:r>
                      <a:endParaRPr lang="en-US" sz="13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п/п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Наименование КС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Наименование КЦ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Тип ГПА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Год выполнения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Количество ликвидируемых ГПА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20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КС Должанская МГ Прогресс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КЦ-3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СТД-12500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Выполнено, 2017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0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КС Донская МГ Уренгой - Центр 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КЦ-3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СТД-12500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Выполнено, 2018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0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КС Курск, МГ Елец - Курск - Диканька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КЦ-2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СТД-4000-2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Выполнено, 2018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0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КС Курск, МГ Елец – Курск -Киев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КЦ-1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ГТН-6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Выполнено, 2018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0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КС Первомайская МГ Уренгой - Центр 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КЦ-3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СТД-12500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0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КС Первомайская МГ Уренгой - Центр 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КЦ-2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нет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нет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0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КС Первомайская МГ Ямбург - Елец 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КЦ-5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СТД-12500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8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КС </a:t>
                      </a:r>
                      <a:r>
                        <a:rPr lang="ru-RU" sz="1800" dirty="0" err="1">
                          <a:effectLst/>
                        </a:rPr>
                        <a:t>Давыдовская</a:t>
                      </a:r>
                      <a:r>
                        <a:rPr lang="ru-RU" sz="1800" dirty="0">
                          <a:effectLst/>
                        </a:rPr>
                        <a:t> МГ Ямбург - Елец 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КЦ-5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СТД-12500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Частично выполнено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2020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0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КС Валуйки МГ Острогожск - Шебелинка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КЦ-2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СТД-4000-2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4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Итого: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56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853-Nevrov\AppData\Local\Microsoft\Windows\INetCache\Content.Word\IMG_20180716_101904_HD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028" y="1144921"/>
            <a:ext cx="8813587" cy="5125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19826" y="344920"/>
            <a:ext cx="10678160" cy="571500"/>
          </a:xfrm>
          <a:prstGeom prst="rect">
            <a:avLst/>
          </a:prstGeom>
        </p:spPr>
        <p:txBody>
          <a:bodyPr/>
          <a:lstStyle>
            <a:lvl1pPr algn="l" defTabSz="683818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683818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Arial Narrow" pitchFamily="34" charset="0"/>
              </a:defRPr>
            </a:lvl2pPr>
            <a:lvl3pPr algn="l" defTabSz="683818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Arial Narrow" pitchFamily="34" charset="0"/>
              </a:defRPr>
            </a:lvl3pPr>
            <a:lvl4pPr algn="l" defTabSz="683818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Arial Narrow" pitchFamily="34" charset="0"/>
              </a:defRPr>
            </a:lvl4pPr>
            <a:lvl5pPr algn="l" defTabSz="683818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Arial Narrow" pitchFamily="34" charset="0"/>
              </a:defRPr>
            </a:lvl5pPr>
            <a:lvl6pPr marL="639163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6pPr>
            <a:lvl7pPr marL="127832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7pPr>
            <a:lvl8pPr marL="1917489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8pPr>
            <a:lvl9pPr marL="2556652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kern="0" dirty="0" smtClean="0"/>
              <a:t>Монтаж АГМБ на КС Долгое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908773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600442" y="534641"/>
            <a:ext cx="10678160" cy="571500"/>
          </a:xfrm>
          <a:prstGeom prst="rect">
            <a:avLst/>
          </a:prstGeom>
        </p:spPr>
        <p:txBody>
          <a:bodyPr/>
          <a:lstStyle>
            <a:lvl1pPr algn="l" defTabSz="683818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683818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Arial Narrow" pitchFamily="34" charset="0"/>
              </a:defRPr>
            </a:lvl2pPr>
            <a:lvl3pPr algn="l" defTabSz="683818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Arial Narrow" pitchFamily="34" charset="0"/>
              </a:defRPr>
            </a:lvl3pPr>
            <a:lvl4pPr algn="l" defTabSz="683818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Arial Narrow" pitchFamily="34" charset="0"/>
              </a:defRPr>
            </a:lvl4pPr>
            <a:lvl5pPr algn="l" defTabSz="683818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Arial Narrow" pitchFamily="34" charset="0"/>
              </a:defRPr>
            </a:lvl5pPr>
            <a:lvl6pPr marL="639163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6pPr>
            <a:lvl7pPr marL="127832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7pPr>
            <a:lvl8pPr marL="1917489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8pPr>
            <a:lvl9pPr marL="2556652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kern="0" dirty="0" smtClean="0"/>
              <a:t>Монтаж АВО ТУРБО на КС Долгое</a:t>
            </a:r>
            <a:endParaRPr lang="ru-RU" kern="0" dirty="0"/>
          </a:p>
        </p:txBody>
      </p:sp>
      <p:pic>
        <p:nvPicPr>
          <p:cNvPr id="4" name="Рисунок 3" descr="C:\Users\1915-Petrin\Documents\АВГ\ГИДРОАЭРОЦЕНТР\3_АВО ТУРБО на КС Долгое (на 12.09.2018)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98"/>
          <a:stretch/>
        </p:blipFill>
        <p:spPr bwMode="auto">
          <a:xfrm>
            <a:off x="2600442" y="1106141"/>
            <a:ext cx="8381594" cy="5128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0540119"/>
      </p:ext>
    </p:extLst>
  </p:cSld>
  <p:clrMapOvr>
    <a:masterClrMapping/>
  </p:clrMapOvr>
</p:sld>
</file>

<file path=ppt/theme/theme1.xml><?xml version="1.0" encoding="utf-8"?>
<a:theme xmlns:a="http://schemas.openxmlformats.org/drawingml/2006/main" name="GT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ГтМ-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тМ-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ГтМ-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ГтМ-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16046</TotalTime>
  <Words>1556</Words>
  <Application>Microsoft Office PowerPoint</Application>
  <PresentationFormat>Широкоэкранный</PresentationFormat>
  <Paragraphs>437</Paragraphs>
  <Slides>30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30</vt:i4>
      </vt:variant>
    </vt:vector>
  </HeadingPairs>
  <TitlesOfParts>
    <vt:vector size="42" baseType="lpstr">
      <vt:lpstr>Arial</vt:lpstr>
      <vt:lpstr>Arial Narrow</vt:lpstr>
      <vt:lpstr>Calibri</vt:lpstr>
      <vt:lpstr>HeliosCond</vt:lpstr>
      <vt:lpstr>Times New Roman</vt:lpstr>
      <vt:lpstr>Wingdings</vt:lpstr>
      <vt:lpstr>GTT</vt:lpstr>
      <vt:lpstr>9_Специальное оформление</vt:lpstr>
      <vt:lpstr>3_ГтМ-1</vt:lpstr>
      <vt:lpstr>4_ГтМ-1</vt:lpstr>
      <vt:lpstr>5_ГтМ-1</vt:lpstr>
      <vt:lpstr>2_ГтМ-1</vt:lpstr>
      <vt:lpstr>   </vt:lpstr>
      <vt:lpstr>Структура парка ГПА</vt:lpstr>
      <vt:lpstr>Презентация PowerPoint</vt:lpstr>
      <vt:lpstr>Выполнение программы КРТТ КС</vt:lpstr>
      <vt:lpstr>Презентация PowerPoint</vt:lpstr>
      <vt:lpstr>Презентация PowerPoint</vt:lpstr>
      <vt:lpstr>Компрессорные цеха, подлежащие ликвидации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Company>ООО "Газпром трансгаз Томск"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Анищенко Павел Иванович</cp:lastModifiedBy>
  <cp:revision>1096</cp:revision>
  <cp:lastPrinted>2017-03-29T07:51:34Z</cp:lastPrinted>
  <dcterms:created xsi:type="dcterms:W3CDTF">2011-09-29T03:35:56Z</dcterms:created>
  <dcterms:modified xsi:type="dcterms:W3CDTF">2018-11-28T16:21:48Z</dcterms:modified>
</cp:coreProperties>
</file>