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3" r:id="rId1"/>
    <p:sldMasterId id="2147483973" r:id="rId2"/>
  </p:sldMasterIdLst>
  <p:notesMasterIdLst>
    <p:notesMasterId r:id="rId34"/>
  </p:notesMasterIdLst>
  <p:handoutMasterIdLst>
    <p:handoutMasterId r:id="rId35"/>
  </p:handoutMasterIdLst>
  <p:sldIdLst>
    <p:sldId id="1591" r:id="rId3"/>
    <p:sldId id="1615" r:id="rId4"/>
    <p:sldId id="1732" r:id="rId5"/>
    <p:sldId id="1733" r:id="rId6"/>
    <p:sldId id="1386" r:id="rId7"/>
    <p:sldId id="1388" r:id="rId8"/>
    <p:sldId id="1307" r:id="rId9"/>
    <p:sldId id="1678" r:id="rId10"/>
    <p:sldId id="1684" r:id="rId11"/>
    <p:sldId id="1699" r:id="rId12"/>
    <p:sldId id="1696" r:id="rId13"/>
    <p:sldId id="1697" r:id="rId14"/>
    <p:sldId id="1710" r:id="rId15"/>
    <p:sldId id="1698" r:id="rId16"/>
    <p:sldId id="1708" r:id="rId17"/>
    <p:sldId id="1650" r:id="rId18"/>
    <p:sldId id="1722" r:id="rId19"/>
    <p:sldId id="1724" r:id="rId20"/>
    <p:sldId id="1725" r:id="rId21"/>
    <p:sldId id="1734" r:id="rId22"/>
    <p:sldId id="1716" r:id="rId23"/>
    <p:sldId id="1706" r:id="rId24"/>
    <p:sldId id="1690" r:id="rId25"/>
    <p:sldId id="1728" r:id="rId26"/>
    <p:sldId id="1714" r:id="rId27"/>
    <p:sldId id="1683" r:id="rId28"/>
    <p:sldId id="1735" r:id="rId29"/>
    <p:sldId id="1737" r:id="rId30"/>
    <p:sldId id="1736" r:id="rId31"/>
    <p:sldId id="1711" r:id="rId32"/>
    <p:sldId id="1675" r:id="rId33"/>
  </p:sldIdLst>
  <p:sldSz cx="9144000" cy="5715000" type="screen16x1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2B82"/>
    <a:srgbClr val="DDDDDD"/>
    <a:srgbClr val="0066FF"/>
    <a:srgbClr val="B2B2B2"/>
    <a:srgbClr val="339933"/>
    <a:srgbClr val="FFFF00"/>
    <a:srgbClr val="EAEAEA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A0CDC-AC4C-4A06-ACDE-EADB801788EA}" v="15" dt="2019-09-20T10:12:27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74245" autoAdjust="0"/>
  </p:normalViewPr>
  <p:slideViewPr>
    <p:cSldViewPr snapToGrid="0">
      <p:cViewPr>
        <p:scale>
          <a:sx n="70" d="100"/>
          <a:sy n="70" d="100"/>
        </p:scale>
        <p:origin x="-1392" y="0"/>
      </p:cViewPr>
      <p:guideLst>
        <p:guide orient="horz" pos="2160"/>
        <p:guide orient="horz" pos="180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notesViewPr>
    <p:cSldViewPr snapToGrid="0">
      <p:cViewPr varScale="1">
        <p:scale>
          <a:sx n="73" d="100"/>
          <a:sy n="73" d="100"/>
        </p:scale>
        <p:origin x="-1590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7.xml"/><Relationship Id="rId1" Type="http://schemas.openxmlformats.org/officeDocument/2006/relationships/slide" Target="slides/slide1.xml"/><Relationship Id="rId4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ry Zeldin" userId="4a6357c1800cdf63" providerId="LiveId" clId="{211D2C24-76BA-43BF-A247-AB8B62CB0571}"/>
    <pc:docChg chg="custSel addSld delSld modSld sldOrd">
      <pc:chgData name="Yury Zeldin" userId="4a6357c1800cdf63" providerId="LiveId" clId="{211D2C24-76BA-43BF-A247-AB8B62CB0571}" dt="2019-09-20T10:13:39.900" v="1825" actId="108"/>
      <pc:docMkLst>
        <pc:docMk/>
      </pc:docMkLst>
      <pc:sldChg chg="modSp">
        <pc:chgData name="Yury Zeldin" userId="4a6357c1800cdf63" providerId="LiveId" clId="{211D2C24-76BA-43BF-A247-AB8B62CB0571}" dt="2019-09-20T07:55:37.619" v="221" actId="20577"/>
        <pc:sldMkLst>
          <pc:docMk/>
          <pc:sldMk cId="3790555164" sldId="1307"/>
        </pc:sldMkLst>
        <pc:spChg chg="mod">
          <ac:chgData name="Yury Zeldin" userId="4a6357c1800cdf63" providerId="LiveId" clId="{211D2C24-76BA-43BF-A247-AB8B62CB0571}" dt="2019-09-20T07:55:37.619" v="221" actId="20577"/>
          <ac:spMkLst>
            <pc:docMk/>
            <pc:sldMk cId="3790555164" sldId="1307"/>
            <ac:spMk id="5" creationId="{154CB991-A32E-4FB0-A1AA-18DF0C890FC4}"/>
          </ac:spMkLst>
        </pc:spChg>
        <pc:spChg chg="mod">
          <ac:chgData name="Yury Zeldin" userId="4a6357c1800cdf63" providerId="LiveId" clId="{211D2C24-76BA-43BF-A247-AB8B62CB0571}" dt="2019-09-20T07:55:31.681" v="218" actId="20577"/>
          <ac:spMkLst>
            <pc:docMk/>
            <pc:sldMk cId="3790555164" sldId="1307"/>
            <ac:spMk id="13" creationId="{A3B7F681-8A6A-42CC-A99F-7CD2734DE2B4}"/>
          </ac:spMkLst>
        </pc:spChg>
      </pc:sldChg>
      <pc:sldChg chg="modSp">
        <pc:chgData name="Yury Zeldin" userId="4a6357c1800cdf63" providerId="LiveId" clId="{211D2C24-76BA-43BF-A247-AB8B62CB0571}" dt="2019-09-20T07:52:47.133" v="89" actId="403"/>
        <pc:sldMkLst>
          <pc:docMk/>
          <pc:sldMk cId="2459156918" sldId="1591"/>
        </pc:sldMkLst>
        <pc:spChg chg="mod">
          <ac:chgData name="Yury Zeldin" userId="4a6357c1800cdf63" providerId="LiveId" clId="{211D2C24-76BA-43BF-A247-AB8B62CB0571}" dt="2019-09-20T07:51:44.281" v="6" actId="6549"/>
          <ac:spMkLst>
            <pc:docMk/>
            <pc:sldMk cId="2459156918" sldId="1591"/>
            <ac:spMk id="5123" creationId="{00000000-0000-0000-0000-000000000000}"/>
          </ac:spMkLst>
        </pc:spChg>
        <pc:spChg chg="mod">
          <ac:chgData name="Yury Zeldin" userId="4a6357c1800cdf63" providerId="LiveId" clId="{211D2C24-76BA-43BF-A247-AB8B62CB0571}" dt="2019-09-20T07:51:08.922" v="0" actId="20577"/>
          <ac:spMkLst>
            <pc:docMk/>
            <pc:sldMk cId="2459156918" sldId="1591"/>
            <ac:spMk id="5124" creationId="{00000000-0000-0000-0000-000000000000}"/>
          </ac:spMkLst>
        </pc:spChg>
        <pc:spChg chg="mod">
          <ac:chgData name="Yury Zeldin" userId="4a6357c1800cdf63" providerId="LiveId" clId="{211D2C24-76BA-43BF-A247-AB8B62CB0571}" dt="2019-09-20T07:52:47.133" v="89" actId="403"/>
          <ac:spMkLst>
            <pc:docMk/>
            <pc:sldMk cId="2459156918" sldId="1591"/>
            <ac:spMk id="202754" creationId="{00000000-0000-0000-0000-000000000000}"/>
          </ac:spMkLst>
        </pc:spChg>
      </pc:sldChg>
      <pc:sldChg chg="modSp">
        <pc:chgData name="Yury Zeldin" userId="4a6357c1800cdf63" providerId="LiveId" clId="{211D2C24-76BA-43BF-A247-AB8B62CB0571}" dt="2019-09-20T07:54:04.366" v="114" actId="20577"/>
        <pc:sldMkLst>
          <pc:docMk/>
          <pc:sldMk cId="2833057921" sldId="1615"/>
        </pc:sldMkLst>
        <pc:spChg chg="mod">
          <ac:chgData name="Yury Zeldin" userId="4a6357c1800cdf63" providerId="LiveId" clId="{211D2C24-76BA-43BF-A247-AB8B62CB0571}" dt="2019-09-20T07:54:04.366" v="114" actId="20577"/>
          <ac:spMkLst>
            <pc:docMk/>
            <pc:sldMk cId="2833057921" sldId="1615"/>
            <ac:spMk id="4" creationId="{2F650FC6-571C-4627-B19D-B504A34BA6B9}"/>
          </ac:spMkLst>
        </pc:spChg>
      </pc:sldChg>
      <pc:sldChg chg="modSp">
        <pc:chgData name="Yury Zeldin" userId="4a6357c1800cdf63" providerId="LiveId" clId="{211D2C24-76BA-43BF-A247-AB8B62CB0571}" dt="2019-09-20T07:55:59.322" v="225" actId="20577"/>
        <pc:sldMkLst>
          <pc:docMk/>
          <pc:sldMk cId="203698335" sldId="1650"/>
        </pc:sldMkLst>
        <pc:spChg chg="mod">
          <ac:chgData name="Yury Zeldin" userId="4a6357c1800cdf63" providerId="LiveId" clId="{211D2C24-76BA-43BF-A247-AB8B62CB0571}" dt="2019-09-20T07:55:59.322" v="225" actId="20577"/>
          <ac:spMkLst>
            <pc:docMk/>
            <pc:sldMk cId="203698335" sldId="1650"/>
            <ac:spMk id="5" creationId="{00000000-0000-0000-0000-000000000000}"/>
          </ac:spMkLst>
        </pc:spChg>
        <pc:spChg chg="mod">
          <ac:chgData name="Yury Zeldin" userId="4a6357c1800cdf63" providerId="LiveId" clId="{211D2C24-76BA-43BF-A247-AB8B62CB0571}" dt="2019-09-20T07:55:52.516" v="223" actId="20577"/>
          <ac:spMkLst>
            <pc:docMk/>
            <pc:sldMk cId="203698335" sldId="1650"/>
            <ac:spMk id="1560578" creationId="{00000000-0000-0000-0000-000000000000}"/>
          </ac:spMkLst>
        </pc:spChg>
      </pc:sldChg>
      <pc:sldChg chg="delSp modSp ord">
        <pc:chgData name="Yury Zeldin" userId="4a6357c1800cdf63" providerId="LiveId" clId="{211D2C24-76BA-43BF-A247-AB8B62CB0571}" dt="2019-09-20T08:19:28.358" v="946" actId="6549"/>
        <pc:sldMkLst>
          <pc:docMk/>
          <pc:sldMk cId="3412166310" sldId="1654"/>
        </pc:sldMkLst>
        <pc:spChg chg="mod">
          <ac:chgData name="Yury Zeldin" userId="4a6357c1800cdf63" providerId="LiveId" clId="{211D2C24-76BA-43BF-A247-AB8B62CB0571}" dt="2019-09-20T08:15:28.319" v="868" actId="27636"/>
          <ac:spMkLst>
            <pc:docMk/>
            <pc:sldMk cId="3412166310" sldId="1654"/>
            <ac:spMk id="3" creationId="{580BA377-DB40-4023-904E-78E0705060C1}"/>
          </ac:spMkLst>
        </pc:spChg>
        <pc:spChg chg="mod">
          <ac:chgData name="Yury Zeldin" userId="4a6357c1800cdf63" providerId="LiveId" clId="{211D2C24-76BA-43BF-A247-AB8B62CB0571}" dt="2019-09-20T08:19:28.358" v="946" actId="6549"/>
          <ac:spMkLst>
            <pc:docMk/>
            <pc:sldMk cId="3412166310" sldId="1654"/>
            <ac:spMk id="4" creationId="{9341442B-BCA9-4134-993C-117F95EAD72C}"/>
          </ac:spMkLst>
        </pc:spChg>
        <pc:spChg chg="mod">
          <ac:chgData name="Yury Zeldin" userId="4a6357c1800cdf63" providerId="LiveId" clId="{211D2C24-76BA-43BF-A247-AB8B62CB0571}" dt="2019-09-20T08:06:32.189" v="599" actId="122"/>
          <ac:spMkLst>
            <pc:docMk/>
            <pc:sldMk cId="3412166310" sldId="1654"/>
            <ac:spMk id="12" creationId="{D3587191-A9C6-4C55-9B44-DA14644878D3}"/>
          </ac:spMkLst>
        </pc:spChg>
        <pc:spChg chg="mod">
          <ac:chgData name="Yury Zeldin" userId="4a6357c1800cdf63" providerId="LiveId" clId="{211D2C24-76BA-43BF-A247-AB8B62CB0571}" dt="2019-09-20T08:00:25.242" v="233" actId="20577"/>
          <ac:spMkLst>
            <pc:docMk/>
            <pc:sldMk cId="3412166310" sldId="1654"/>
            <ac:spMk id="1548296" creationId="{00000000-0000-0000-0000-000000000000}"/>
          </ac:spMkLst>
        </pc:spChg>
        <pc:picChg chg="del">
          <ac:chgData name="Yury Zeldin" userId="4a6357c1800cdf63" providerId="LiveId" clId="{211D2C24-76BA-43BF-A247-AB8B62CB0571}" dt="2019-09-20T08:15:18.011" v="865" actId="478"/>
          <ac:picMkLst>
            <pc:docMk/>
            <pc:sldMk cId="3412166310" sldId="1654"/>
            <ac:picMk id="344068" creationId="{00000000-0000-0000-0000-000000000000}"/>
          </ac:picMkLst>
        </pc:picChg>
        <pc:picChg chg="mod">
          <ac:chgData name="Yury Zeldin" userId="4a6357c1800cdf63" providerId="LiveId" clId="{211D2C24-76BA-43BF-A247-AB8B62CB0571}" dt="2019-09-20T08:15:21.328" v="866" actId="1076"/>
          <ac:picMkLst>
            <pc:docMk/>
            <pc:sldMk cId="3412166310" sldId="1654"/>
            <ac:picMk id="344070" creationId="{00000000-0000-0000-0000-000000000000}"/>
          </ac:picMkLst>
        </pc:picChg>
      </pc:sldChg>
      <pc:sldChg chg="modSp">
        <pc:chgData name="Yury Zeldin" userId="4a6357c1800cdf63" providerId="LiveId" clId="{211D2C24-76BA-43BF-A247-AB8B62CB0571}" dt="2019-09-20T08:18:50.605" v="935" actId="20577"/>
        <pc:sldMkLst>
          <pc:docMk/>
          <pc:sldMk cId="2919871190" sldId="1675"/>
        </pc:sldMkLst>
        <pc:spChg chg="mod">
          <ac:chgData name="Yury Zeldin" userId="4a6357c1800cdf63" providerId="LiveId" clId="{211D2C24-76BA-43BF-A247-AB8B62CB0571}" dt="2019-09-20T08:18:47.337" v="934" actId="20577"/>
          <ac:spMkLst>
            <pc:docMk/>
            <pc:sldMk cId="2919871190" sldId="1675"/>
            <ac:spMk id="5123" creationId="{00000000-0000-0000-0000-000000000000}"/>
          </ac:spMkLst>
        </pc:spChg>
        <pc:spChg chg="mod">
          <ac:chgData name="Yury Zeldin" userId="4a6357c1800cdf63" providerId="LiveId" clId="{211D2C24-76BA-43BF-A247-AB8B62CB0571}" dt="2019-09-20T08:18:50.605" v="935" actId="20577"/>
          <ac:spMkLst>
            <pc:docMk/>
            <pc:sldMk cId="2919871190" sldId="1675"/>
            <ac:spMk id="5124" creationId="{00000000-0000-0000-0000-000000000000}"/>
          </ac:spMkLst>
        </pc:spChg>
      </pc:sldChg>
      <pc:sldChg chg="modSp del">
        <pc:chgData name="Yury Zeldin" userId="4a6357c1800cdf63" providerId="LiveId" clId="{211D2C24-76BA-43BF-A247-AB8B62CB0571}" dt="2019-09-20T10:11:11.392" v="1823" actId="2696"/>
        <pc:sldMkLst>
          <pc:docMk/>
          <pc:sldMk cId="88335655" sldId="1676"/>
        </pc:sldMkLst>
        <pc:spChg chg="mod">
          <ac:chgData name="Yury Zeldin" userId="4a6357c1800cdf63" providerId="LiveId" clId="{211D2C24-76BA-43BF-A247-AB8B62CB0571}" dt="2019-09-20T10:10:21.756" v="1822" actId="108"/>
          <ac:spMkLst>
            <pc:docMk/>
            <pc:sldMk cId="88335655" sldId="1676"/>
            <ac:spMk id="24578" creationId="{00000000-0000-0000-0000-000000000000}"/>
          </ac:spMkLst>
        </pc:spChg>
      </pc:sldChg>
      <pc:sldChg chg="del">
        <pc:chgData name="Yury Zeldin" userId="4a6357c1800cdf63" providerId="LiveId" clId="{211D2C24-76BA-43BF-A247-AB8B62CB0571}" dt="2019-09-20T10:11:41.050" v="1824" actId="2696"/>
        <pc:sldMkLst>
          <pc:docMk/>
          <pc:sldMk cId="778683408" sldId="1677"/>
        </pc:sldMkLst>
      </pc:sldChg>
      <pc:sldChg chg="modSp">
        <pc:chgData name="Yury Zeldin" userId="4a6357c1800cdf63" providerId="LiveId" clId="{211D2C24-76BA-43BF-A247-AB8B62CB0571}" dt="2019-09-20T07:59:43.262" v="231" actId="20577"/>
        <pc:sldMkLst>
          <pc:docMk/>
          <pc:sldMk cId="3211790969" sldId="1680"/>
        </pc:sldMkLst>
        <pc:spChg chg="mod">
          <ac:chgData name="Yury Zeldin" userId="4a6357c1800cdf63" providerId="LiveId" clId="{211D2C24-76BA-43BF-A247-AB8B62CB0571}" dt="2019-09-20T07:59:43.262" v="231" actId="20577"/>
          <ac:spMkLst>
            <pc:docMk/>
            <pc:sldMk cId="3211790969" sldId="1680"/>
            <ac:spMk id="2" creationId="{00000000-0000-0000-0000-000000000000}"/>
          </ac:spMkLst>
        </pc:spChg>
      </pc:sldChg>
      <pc:sldChg chg="addSp modSp ord">
        <pc:chgData name="Yury Zeldin" userId="4a6357c1800cdf63" providerId="LiveId" clId="{211D2C24-76BA-43BF-A247-AB8B62CB0571}" dt="2019-09-20T08:20:01.499" v="978" actId="20577"/>
        <pc:sldMkLst>
          <pc:docMk/>
          <pc:sldMk cId="737850965" sldId="1684"/>
        </pc:sldMkLst>
        <pc:spChg chg="mod">
          <ac:chgData name="Yury Zeldin" userId="4a6357c1800cdf63" providerId="LiveId" clId="{211D2C24-76BA-43BF-A247-AB8B62CB0571}" dt="2019-09-20T08:20:01.499" v="978" actId="20577"/>
          <ac:spMkLst>
            <pc:docMk/>
            <pc:sldMk cId="737850965" sldId="1684"/>
            <ac:spMk id="2" creationId="{00000000-0000-0000-0000-000000000000}"/>
          </ac:spMkLst>
        </pc:spChg>
        <pc:spChg chg="mod">
          <ac:chgData name="Yury Zeldin" userId="4a6357c1800cdf63" providerId="LiveId" clId="{211D2C24-76BA-43BF-A247-AB8B62CB0571}" dt="2019-09-20T08:04:00.186" v="362" actId="14100"/>
          <ac:spMkLst>
            <pc:docMk/>
            <pc:sldMk cId="737850965" sldId="1684"/>
            <ac:spMk id="3" creationId="{00000000-0000-0000-0000-000000000000}"/>
          </ac:spMkLst>
        </pc:spChg>
        <pc:spChg chg="mod">
          <ac:chgData name="Yury Zeldin" userId="4a6357c1800cdf63" providerId="LiveId" clId="{211D2C24-76BA-43BF-A247-AB8B62CB0571}" dt="2019-09-20T08:01:49.707" v="260" actId="20577"/>
          <ac:spMkLst>
            <pc:docMk/>
            <pc:sldMk cId="737850965" sldId="1684"/>
            <ac:spMk id="4" creationId="{70694F34-0C68-4D31-AD7A-F77B03EAF658}"/>
          </ac:spMkLst>
        </pc:spChg>
        <pc:spChg chg="add mod">
          <ac:chgData name="Yury Zeldin" userId="4a6357c1800cdf63" providerId="LiveId" clId="{211D2C24-76BA-43BF-A247-AB8B62CB0571}" dt="2019-09-20T08:11:48.934" v="862" actId="6549"/>
          <ac:spMkLst>
            <pc:docMk/>
            <pc:sldMk cId="737850965" sldId="1684"/>
            <ac:spMk id="9" creationId="{943212C2-9619-44C2-B079-5CB11FC90611}"/>
          </ac:spMkLst>
        </pc:spChg>
        <pc:picChg chg="mod">
          <ac:chgData name="Yury Zeldin" userId="4a6357c1800cdf63" providerId="LiveId" clId="{211D2C24-76BA-43BF-A247-AB8B62CB0571}" dt="2019-09-20T08:04:37.624" v="493" actId="1076"/>
          <ac:picMkLst>
            <pc:docMk/>
            <pc:sldMk cId="737850965" sldId="1684"/>
            <ac:picMk id="379906" creationId="{00000000-0000-0000-0000-000000000000}"/>
          </ac:picMkLst>
        </pc:picChg>
      </pc:sldChg>
      <pc:sldChg chg="modSp">
        <pc:chgData name="Yury Zeldin" userId="4a6357c1800cdf63" providerId="LiveId" clId="{211D2C24-76BA-43BF-A247-AB8B62CB0571}" dt="2019-09-20T08:17:32.592" v="930" actId="20577"/>
        <pc:sldMkLst>
          <pc:docMk/>
          <pc:sldMk cId="3925870828" sldId="1685"/>
        </pc:sldMkLst>
        <pc:spChg chg="mod">
          <ac:chgData name="Yury Zeldin" userId="4a6357c1800cdf63" providerId="LiveId" clId="{211D2C24-76BA-43BF-A247-AB8B62CB0571}" dt="2019-09-20T08:17:32.592" v="930" actId="20577"/>
          <ac:spMkLst>
            <pc:docMk/>
            <pc:sldMk cId="3925870828" sldId="1685"/>
            <ac:spMk id="11" creationId="{22C001F6-ED39-4D22-80DA-021435DA0324}"/>
          </ac:spMkLst>
        </pc:spChg>
      </pc:sldChg>
      <pc:sldChg chg="modSp ord">
        <pc:chgData name="Yury Zeldin" userId="4a6357c1800cdf63" providerId="LiveId" clId="{211D2C24-76BA-43BF-A247-AB8B62CB0571}" dt="2019-09-20T08:23:05.671" v="1160" actId="20577"/>
        <pc:sldMkLst>
          <pc:docMk/>
          <pc:sldMk cId="3545130486" sldId="1686"/>
        </pc:sldMkLst>
        <pc:spChg chg="mod">
          <ac:chgData name="Yury Zeldin" userId="4a6357c1800cdf63" providerId="LiveId" clId="{211D2C24-76BA-43BF-A247-AB8B62CB0571}" dt="2019-09-20T08:23:05.671" v="1160" actId="20577"/>
          <ac:spMkLst>
            <pc:docMk/>
            <pc:sldMk cId="3545130486" sldId="1686"/>
            <ac:spMk id="7" creationId="{10973064-562E-4B6B-80FA-21654768B58F}"/>
          </ac:spMkLst>
        </pc:spChg>
        <pc:spChg chg="mod">
          <ac:chgData name="Yury Zeldin" userId="4a6357c1800cdf63" providerId="LiveId" clId="{211D2C24-76BA-43BF-A247-AB8B62CB0571}" dt="2019-09-20T08:22:41.555" v="1125" actId="404"/>
          <ac:spMkLst>
            <pc:docMk/>
            <pc:sldMk cId="3545130486" sldId="1686"/>
            <ac:spMk id="9" creationId="{CD349D1F-9366-42A5-943C-ADAED2A96D02}"/>
          </ac:spMkLst>
        </pc:spChg>
        <pc:spChg chg="mod">
          <ac:chgData name="Yury Zeldin" userId="4a6357c1800cdf63" providerId="LiveId" clId="{211D2C24-76BA-43BF-A247-AB8B62CB0571}" dt="2019-09-20T08:17:09.361" v="898" actId="20577"/>
          <ac:spMkLst>
            <pc:docMk/>
            <pc:sldMk cId="3545130486" sldId="1686"/>
            <ac:spMk id="10" creationId="{22C001F6-ED39-4D22-80DA-021435DA0324}"/>
          </ac:spMkLst>
        </pc:spChg>
      </pc:sldChg>
      <pc:sldChg chg="modSp">
        <pc:chgData name="Yury Zeldin" userId="4a6357c1800cdf63" providerId="LiveId" clId="{211D2C24-76BA-43BF-A247-AB8B62CB0571}" dt="2019-09-20T08:24:43.415" v="1255" actId="14100"/>
        <pc:sldMkLst>
          <pc:docMk/>
          <pc:sldMk cId="393156410" sldId="1687"/>
        </pc:sldMkLst>
        <pc:spChg chg="mod">
          <ac:chgData name="Yury Zeldin" userId="4a6357c1800cdf63" providerId="LiveId" clId="{211D2C24-76BA-43BF-A247-AB8B62CB0571}" dt="2019-09-20T08:17:18.233" v="913" actId="20577"/>
          <ac:spMkLst>
            <pc:docMk/>
            <pc:sldMk cId="393156410" sldId="1687"/>
            <ac:spMk id="7" creationId="{22C001F6-ED39-4D22-80DA-021435DA0324}"/>
          </ac:spMkLst>
        </pc:spChg>
        <pc:spChg chg="mod">
          <ac:chgData name="Yury Zeldin" userId="4a6357c1800cdf63" providerId="LiveId" clId="{211D2C24-76BA-43BF-A247-AB8B62CB0571}" dt="2019-09-20T08:24:34.730" v="1254" actId="20577"/>
          <ac:spMkLst>
            <pc:docMk/>
            <pc:sldMk cId="393156410" sldId="1687"/>
            <ac:spMk id="16" creationId="{84EA57C3-0B83-44C9-8A00-F9E24302ED24}"/>
          </ac:spMkLst>
        </pc:spChg>
        <pc:spChg chg="mod">
          <ac:chgData name="Yury Zeldin" userId="4a6357c1800cdf63" providerId="LiveId" clId="{211D2C24-76BA-43BF-A247-AB8B62CB0571}" dt="2019-09-20T08:23:57.248" v="1248" actId="20577"/>
          <ac:spMkLst>
            <pc:docMk/>
            <pc:sldMk cId="393156410" sldId="1687"/>
            <ac:spMk id="33794" creationId="{00000000-0000-0000-0000-000000000000}"/>
          </ac:spMkLst>
        </pc:spChg>
        <pc:picChg chg="mod">
          <ac:chgData name="Yury Zeldin" userId="4a6357c1800cdf63" providerId="LiveId" clId="{211D2C24-76BA-43BF-A247-AB8B62CB0571}" dt="2019-09-20T08:24:43.415" v="1255" actId="14100"/>
          <ac:picMkLst>
            <pc:docMk/>
            <pc:sldMk cId="393156410" sldId="1687"/>
            <ac:picMk id="17" creationId="{9E015560-CF70-43DC-A8EC-9DB9377156CD}"/>
          </ac:picMkLst>
        </pc:picChg>
      </pc:sldChg>
      <pc:sldChg chg="modSp">
        <pc:chgData name="Yury Zeldin" userId="4a6357c1800cdf63" providerId="LiveId" clId="{211D2C24-76BA-43BF-A247-AB8B62CB0571}" dt="2019-09-20T07:59:31.786" v="229" actId="20577"/>
        <pc:sldMkLst>
          <pc:docMk/>
          <pc:sldMk cId="2276193610" sldId="1689"/>
        </pc:sldMkLst>
        <pc:spChg chg="mod">
          <ac:chgData name="Yury Zeldin" userId="4a6357c1800cdf63" providerId="LiveId" clId="{211D2C24-76BA-43BF-A247-AB8B62CB0571}" dt="2019-09-20T07:59:31.786" v="229" actId="20577"/>
          <ac:spMkLst>
            <pc:docMk/>
            <pc:sldMk cId="2276193610" sldId="1689"/>
            <ac:spMk id="4" creationId="{E5FA6AE6-605A-4044-B10C-631A4B83A4B5}"/>
          </ac:spMkLst>
        </pc:spChg>
      </pc:sldChg>
      <pc:sldChg chg="modSp">
        <pc:chgData name="Yury Zeldin" userId="4a6357c1800cdf63" providerId="LiveId" clId="{211D2C24-76BA-43BF-A247-AB8B62CB0571}" dt="2019-09-20T10:13:39.900" v="1825" actId="108"/>
        <pc:sldMkLst>
          <pc:docMk/>
          <pc:sldMk cId="205405800" sldId="1690"/>
        </pc:sldMkLst>
        <pc:spChg chg="mod">
          <ac:chgData name="Yury Zeldin" userId="4a6357c1800cdf63" providerId="LiveId" clId="{211D2C24-76BA-43BF-A247-AB8B62CB0571}" dt="2019-09-20T10:13:39.900" v="1825" actId="108"/>
          <ac:spMkLst>
            <pc:docMk/>
            <pc:sldMk cId="205405800" sldId="1690"/>
            <ac:spMk id="4" creationId="{DC15AB30-E9DF-4870-B819-84AA1ADCFC3E}"/>
          </ac:spMkLst>
        </pc:spChg>
      </pc:sldChg>
      <pc:sldChg chg="del ord">
        <pc:chgData name="Yury Zeldin" userId="4a6357c1800cdf63" providerId="LiveId" clId="{211D2C24-76BA-43BF-A247-AB8B62CB0571}" dt="2019-09-20T08:21:45.843" v="1064" actId="2696"/>
        <pc:sldMkLst>
          <pc:docMk/>
          <pc:sldMk cId="4032486064" sldId="1692"/>
        </pc:sldMkLst>
      </pc:sldChg>
      <pc:sldChg chg="modSp del">
        <pc:chgData name="Yury Zeldin" userId="4a6357c1800cdf63" providerId="LiveId" clId="{211D2C24-76BA-43BF-A247-AB8B62CB0571}" dt="2019-09-20T08:38:02.880" v="1742" actId="2696"/>
        <pc:sldMkLst>
          <pc:docMk/>
          <pc:sldMk cId="3832206424" sldId="1693"/>
        </pc:sldMkLst>
        <pc:graphicFrameChg chg="mod">
          <ac:chgData name="Yury Zeldin" userId="4a6357c1800cdf63" providerId="LiveId" clId="{211D2C24-76BA-43BF-A247-AB8B62CB0571}" dt="2019-09-20T08:25:52.479" v="1256" actId="1076"/>
          <ac:graphicFrameMkLst>
            <pc:docMk/>
            <pc:sldMk cId="3832206424" sldId="1693"/>
            <ac:graphicFrameMk id="8" creationId="{00000000-0000-0000-0000-000000000000}"/>
          </ac:graphicFrameMkLst>
        </pc:graphicFrameChg>
      </pc:sldChg>
      <pc:sldChg chg="modSp add del">
        <pc:chgData name="Yury Zeldin" userId="4a6357c1800cdf63" providerId="LiveId" clId="{211D2C24-76BA-43BF-A247-AB8B62CB0571}" dt="2019-09-20T08:21:51.465" v="1065" actId="2696"/>
        <pc:sldMkLst>
          <pc:docMk/>
          <pc:sldMk cId="3612199199" sldId="1695"/>
        </pc:sldMkLst>
        <pc:spChg chg="mod">
          <ac:chgData name="Yury Zeldin" userId="4a6357c1800cdf63" providerId="LiveId" clId="{211D2C24-76BA-43BF-A247-AB8B62CB0571}" dt="2019-09-20T08:21:07.537" v="1028" actId="20577"/>
          <ac:spMkLst>
            <pc:docMk/>
            <pc:sldMk cId="3612199199" sldId="1695"/>
            <ac:spMk id="2" creationId="{00000000-0000-0000-0000-000000000000}"/>
          </ac:spMkLst>
        </pc:spChg>
        <pc:spChg chg="mod">
          <ac:chgData name="Yury Zeldin" userId="4a6357c1800cdf63" providerId="LiveId" clId="{211D2C24-76BA-43BF-A247-AB8B62CB0571}" dt="2019-09-20T08:21:31.760" v="1063" actId="20577"/>
          <ac:spMkLst>
            <pc:docMk/>
            <pc:sldMk cId="3612199199" sldId="1695"/>
            <ac:spMk id="4" creationId="{70694F34-0C68-4D31-AD7A-F77B03EAF658}"/>
          </ac:spMkLst>
        </pc:spChg>
      </pc:sldChg>
      <pc:sldChg chg="delSp modSp add ord">
        <pc:chgData name="Yury Zeldin" userId="4a6357c1800cdf63" providerId="LiveId" clId="{211D2C24-76BA-43BF-A247-AB8B62CB0571}" dt="2019-09-20T08:39:14.117" v="1752" actId="20577"/>
        <pc:sldMkLst>
          <pc:docMk/>
          <pc:sldMk cId="3860560757" sldId="1695"/>
        </pc:sldMkLst>
        <pc:spChg chg="mod">
          <ac:chgData name="Yury Zeldin" userId="4a6357c1800cdf63" providerId="LiveId" clId="{211D2C24-76BA-43BF-A247-AB8B62CB0571}" dt="2019-09-20T08:39:14.117" v="1752" actId="20577"/>
          <ac:spMkLst>
            <pc:docMk/>
            <pc:sldMk cId="3860560757" sldId="1695"/>
            <ac:spMk id="16" creationId="{84EA57C3-0B83-44C9-8A00-F9E24302ED24}"/>
          </ac:spMkLst>
        </pc:spChg>
        <pc:spChg chg="mod">
          <ac:chgData name="Yury Zeldin" userId="4a6357c1800cdf63" providerId="LiveId" clId="{211D2C24-76BA-43BF-A247-AB8B62CB0571}" dt="2019-09-20T08:27:46.312" v="1326" actId="6549"/>
          <ac:spMkLst>
            <pc:docMk/>
            <pc:sldMk cId="3860560757" sldId="1695"/>
            <ac:spMk id="33794" creationId="{00000000-0000-0000-0000-000000000000}"/>
          </ac:spMkLst>
        </pc:spChg>
        <pc:picChg chg="del">
          <ac:chgData name="Yury Zeldin" userId="4a6357c1800cdf63" providerId="LiveId" clId="{211D2C24-76BA-43BF-A247-AB8B62CB0571}" dt="2019-09-20T08:29:38.324" v="1328" actId="478"/>
          <ac:picMkLst>
            <pc:docMk/>
            <pc:sldMk cId="3860560757" sldId="1695"/>
            <ac:picMk id="17" creationId="{9E015560-CF70-43DC-A8EC-9DB9377156CD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 dirty="0"/>
              <a:t>Июль 2014 г.</a:t>
            </a:r>
            <a:endParaRPr lang="en-US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36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836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8EF6EA7-0FCE-4BE5-97D2-766C5563C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9592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апрель 2010</a:t>
            </a:r>
            <a:endParaRPr lang="en-US"/>
          </a:p>
        </p:txBody>
      </p:sp>
      <p:sp>
        <p:nvSpPr>
          <p:cNvPr id="7168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44538"/>
            <a:ext cx="59563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125"/>
            <a:ext cx="4984750" cy="44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36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836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12B00E5-5EC5-4CE5-8A6B-02C86DCFD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0778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84EBA-68F0-4A1C-A129-B4D9E0EBC899}" type="slidenum">
              <a:rPr lang="en-US" smtClean="0">
                <a:cs typeface="Arial" charset="0"/>
              </a:rPr>
              <a:pPr/>
              <a:t>1</a:t>
            </a:fld>
            <a:endParaRPr lang="en-US">
              <a:cs typeface="Arial" charset="0"/>
            </a:endParaRPr>
          </a:p>
        </p:txBody>
      </p:sp>
      <p:sp>
        <p:nvSpPr>
          <p:cNvPr id="727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727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2709" name="Дата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ru-RU"/>
              <a:t>апрель 2010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9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рамках программы </a:t>
            </a:r>
            <a:r>
              <a:rPr lang="ru-RU" dirty="0" err="1" smtClean="0"/>
              <a:t>импортозамещения</a:t>
            </a:r>
            <a:r>
              <a:rPr lang="ru-RU" dirty="0" smtClean="0"/>
              <a:t> АО «АТГС» была разработана линейка</a:t>
            </a:r>
            <a:r>
              <a:rPr lang="ru-RU" baseline="0" dirty="0" smtClean="0"/>
              <a:t> контроллеров СТН-3000-РКУ, которая как конструктивно, так и функционально совместима с контроллерами </a:t>
            </a:r>
            <a:r>
              <a:rPr lang="en-US" baseline="0" dirty="0" err="1" smtClean="0"/>
              <a:t>ControlWave</a:t>
            </a:r>
            <a:r>
              <a:rPr lang="en-US" baseline="0" dirty="0" smtClean="0"/>
              <a:t>, </a:t>
            </a:r>
            <a:r>
              <a:rPr lang="ru-RU" baseline="0" dirty="0" smtClean="0"/>
              <a:t>которые применялись в системе телемеханики СТН-3000, при этом используется тот же протокол обмена данными, что позволяет легко расширять, наращивать и модернизировать существующие системы телемеханики и САУ ГРС СТН-3000. На новые контроллеры были получены сертификаты: свидетельство об утверждении типа средств измерения и соответствия ТР ТС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629F4-8671-4FC9-A740-38783AABDAE7}" type="datetime1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23.10.2019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АТГС общая информация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B00E5-5EC5-4CE5-8A6B-02C86DCFDD4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9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Остальные импортные компоненты </a:t>
            </a:r>
            <a:r>
              <a:rPr lang="ru-RU" baseline="0" dirty="0" smtClean="0"/>
              <a:t> КП ТМ и САУ ГРС </a:t>
            </a:r>
            <a:r>
              <a:rPr lang="ru-RU" dirty="0" smtClean="0"/>
              <a:t>были заменены лучшими российскими аналогами:</a:t>
            </a:r>
          </a:p>
          <a:p>
            <a:r>
              <a:rPr lang="ru-RU" dirty="0" smtClean="0"/>
              <a:t>Шкафы, антенны, аккумуляторы,</a:t>
            </a:r>
            <a:r>
              <a:rPr lang="ru-RU" baseline="0" dirty="0" smtClean="0"/>
              <a:t> источники питания,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223E41-3F26-415C-89E8-D9425662A10C}" type="datetime1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23.10.2019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АТГС общая информация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B00E5-5EC5-4CE5-8A6B-02C86DCFDD4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6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многие другие компоненты, такие как</a:t>
            </a:r>
          </a:p>
          <a:p>
            <a:r>
              <a:rPr lang="ru-RU" dirty="0" smtClean="0"/>
              <a:t>Коммутаторы, порт-сервера, клеммы, конвертеры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7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Ряд компонентов был разработан и производится АО «АТГС»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8E5A4C-9AE1-455A-8892-B532623F6BC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A08BD1-35B0-488F-B4B1-CA31C78508F5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23.10.2019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1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КП телемеханики и САУ ГРС с российскими компонентами и с контроллерами СТН-3000-РКУм</a:t>
            </a:r>
            <a:r>
              <a:rPr lang="ru-RU" baseline="0" dirty="0" smtClean="0"/>
              <a:t> и СТН-3000-РКУс соответственно представлены на картинках.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1B4B52-ECD0-4215-896A-3986D6DA1915}" type="datetime1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23.10.2019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АТГС общая информация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B00E5-5EC5-4CE5-8A6B-02C86DCFDD4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08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систему телемеханики СТН-3000-Р были получены свидетельства об утверждении типа средств измерения и сертификаты соответствия ТР ТС, программное обеспечение КП телемеханики и САУ ГРС СТН-3000-Р внесено в Единый реестр </a:t>
            </a:r>
            <a:r>
              <a:rPr lang="ru-RU" dirty="0" err="1" smtClean="0"/>
              <a:t>Минкомсвязи</a:t>
            </a:r>
            <a:r>
              <a:rPr lang="ru-RU" dirty="0" smtClean="0"/>
              <a:t> программ для</a:t>
            </a:r>
            <a:r>
              <a:rPr lang="ru-RU" baseline="0" dirty="0" smtClean="0"/>
              <a:t> ЭВМ и баз данных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3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Системы телемеханики и САУ ГРС СТН-3000-Р сохранили все функциональные характеристики системы СТН-3000, такие как: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Работа по различным каналам связи – выделенному, радиоканалу, каналу спутниковой связи, </a:t>
            </a:r>
            <a:r>
              <a:rPr lang="en-US" baseline="0" dirty="0" smtClean="0"/>
              <a:t>GSM/GPRS, Ethernet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Использование помехозащищенного протокола обмена данными;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Возможность загрузки программного обеспечения с уровня ПУ ТМ;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Диагностика работы КП ТМ и САУ ГРС</a:t>
            </a:r>
          </a:p>
          <a:p>
            <a:r>
              <a:rPr lang="ru-RU" baseline="0" dirty="0" smtClean="0"/>
              <a:t>В настоящее время на предприятиях ПАО «Газпром» эксплуатируется более 2000 КП телемеханики и 400 САУ ГРС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3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Система телемеханики и САУ ГРС СТН-3000-Р прошли весь комплекс испытаний в соответствии с «Регламентом проведения испытаний опытных образцов систем автоматизации на объектах ПАО «Газпром», включая: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Стендовые испытания;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Предварительные испытания;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Опытную эксплуатацию;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Приемочные испытания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15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Испытания САУ ГРС СТН-3000-Р проходили на ГРС </a:t>
            </a:r>
            <a:r>
              <a:rPr lang="ru-RU" baseline="0" dirty="0" err="1" smtClean="0"/>
              <a:t>Меркульево</a:t>
            </a:r>
            <a:r>
              <a:rPr lang="ru-RU" baseline="0" dirty="0" smtClean="0"/>
              <a:t> Брянского ЛПУ МГ ООО «Газпром </a:t>
            </a:r>
            <a:r>
              <a:rPr lang="ru-RU" baseline="0" dirty="0" err="1" smtClean="0"/>
              <a:t>трансгаз</a:t>
            </a:r>
            <a:r>
              <a:rPr lang="ru-RU" baseline="0" dirty="0" smtClean="0"/>
              <a:t> Москва»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58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 результатам испытаний СЛТМ и САУ ГРС СТН-3000-Р были рекомендованы к серийному производству и применению на объектах ПАО «Газпром» без замечаний. По результатам испытаний были согласованы соответствующие технические условия на производство СЛТМ и САУ ГРС СТН-3000-Р</a:t>
            </a:r>
          </a:p>
          <a:p>
            <a:endParaRPr lang="ru-RU" baseline="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3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АО</a:t>
            </a:r>
            <a:r>
              <a:rPr lang="ru-RU" baseline="0" dirty="0" smtClean="0"/>
              <a:t> «АТГС» основано в 1992 году, расположено в г. Москве, имеет обособленные проектные подразделения в г. Нижнем Новгороде и в г. Твери. Штатная численность – 140 человек. Основное направление деятельности - комплексная автоматизация процессов добычи и транспорта газа, а также, других производств с непрерывным технологическим циклом.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2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Также, был разработан и согласован с профильным департаментом и ДОАО «</a:t>
            </a:r>
            <a:r>
              <a:rPr lang="ru-RU" baseline="0" dirty="0" err="1" smtClean="0"/>
              <a:t>Газпромцентрремонт</a:t>
            </a:r>
            <a:r>
              <a:rPr lang="ru-RU" baseline="0" dirty="0" smtClean="0"/>
              <a:t>» комплект материальной части (КМЧ) для проведения капитального ремонта различных типов САУ ГРС, что позволяет осуществлять поставки САУ ГРС на предприятия ПАО «Газпром» по планам капитального ремонта.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04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АО «АТГС» изготавливает и осуществляет комплектные поставки САУ ГРС СТН-3000-Р во взаимодействии с основными заводами-изготовителями ГРС:</a:t>
            </a:r>
          </a:p>
          <a:p>
            <a:r>
              <a:rPr lang="ru-RU" baseline="0" dirty="0" smtClean="0"/>
              <a:t>- </a:t>
            </a:r>
            <a:r>
              <a:rPr lang="ru-RU" baseline="0" dirty="0" err="1" smtClean="0"/>
              <a:t>Газпроммаш</a:t>
            </a:r>
            <a:r>
              <a:rPr lang="ru-RU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baseline="0" dirty="0" err="1" smtClean="0"/>
              <a:t>Нефтегазоборудование</a:t>
            </a:r>
            <a:r>
              <a:rPr lang="ru-RU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baseline="0" dirty="0" err="1" smtClean="0"/>
              <a:t>Уромгаз</a:t>
            </a:r>
            <a:r>
              <a:rPr lang="ru-RU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baseline="0" dirty="0" err="1" smtClean="0"/>
              <a:t>Авиагаз</a:t>
            </a:r>
            <a:r>
              <a:rPr lang="ru-RU" baseline="0" dirty="0" smtClean="0"/>
              <a:t>-Союз+</a:t>
            </a:r>
          </a:p>
          <a:p>
            <a:pPr marL="171450" indent="-171450">
              <a:buFontTx/>
              <a:buChar char="-"/>
            </a:pPr>
            <a:r>
              <a:rPr lang="ru-RU" baseline="0" dirty="0" err="1" smtClean="0"/>
              <a:t>Газэнергокомплект</a:t>
            </a:r>
            <a:r>
              <a:rPr lang="ru-RU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baseline="0" dirty="0" err="1" smtClean="0"/>
              <a:t>Саратовгазавтоматика</a:t>
            </a:r>
            <a:endParaRPr lang="ru-RU" baseline="0" dirty="0" smtClean="0"/>
          </a:p>
          <a:p>
            <a:pPr marL="171450" indent="-171450">
              <a:buFontTx/>
              <a:buChar char="-"/>
            </a:pPr>
            <a:endParaRPr lang="ru-RU" baseline="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6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Типовая САУ СТН-3000-Р выполняет широкий набор функций,</a:t>
            </a:r>
            <a:r>
              <a:rPr lang="ru-RU" baseline="0" dirty="0" smtClean="0"/>
              <a:t> включая управление технологическим оборудованием по заданным алгоритмам, интеграцию приборов учета расхода газа, взаимодействие с локальными системами автоматики и защиты ГРС, предоставление информации оператору ГРС на сенсорной графической панели, а также обмен информацией с диспетчерским пунктом ЛПУ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00765FA-EF5C-4787-8E69-9D45653981CA}" type="datetime1">
              <a:rPr lang="ru-RU" smtClean="0"/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2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автоматизации </a:t>
            </a:r>
            <a:r>
              <a:rPr lang="ru-RU" baseline="0" dirty="0" err="1" smtClean="0"/>
              <a:t>газоизмерительных</a:t>
            </a:r>
            <a:r>
              <a:rPr lang="ru-RU" baseline="0" dirty="0" smtClean="0"/>
              <a:t> станций и </a:t>
            </a:r>
            <a:r>
              <a:rPr lang="ru-RU" baseline="0" dirty="0" err="1" smtClean="0"/>
              <a:t>групных</a:t>
            </a:r>
            <a:r>
              <a:rPr lang="ru-RU" baseline="0" dirty="0" smtClean="0"/>
              <a:t> ГРС САУ СТН-3000-Р дополняется </a:t>
            </a:r>
            <a:r>
              <a:rPr lang="ru-RU" dirty="0" smtClean="0"/>
              <a:t>блоком обработки информации (БОИ) производства АО «АТГС», который</a:t>
            </a:r>
            <a:r>
              <a:rPr lang="ru-RU" baseline="0" dirty="0" smtClean="0"/>
              <a:t> является одним из основных компонентов измерительной системы ГИС или ГРС.</a:t>
            </a:r>
            <a:r>
              <a:rPr lang="ru-RU" dirty="0" smtClean="0"/>
              <a:t> БОИ объединяет в единую систему вычислители</a:t>
            </a:r>
            <a:r>
              <a:rPr lang="ru-RU" baseline="0" dirty="0" smtClean="0"/>
              <a:t> расхода газа, хроматограф и анализатор точки росы.</a:t>
            </a:r>
            <a:endParaRPr lang="ru-RU" dirty="0" smtClean="0"/>
          </a:p>
          <a:p>
            <a:r>
              <a:rPr lang="ru-RU" dirty="0" smtClean="0"/>
              <a:t>БОИ производства АТГС имеет свидетельство об утверждении типа средств измерений и сертификаты соответствия ТР ТС.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FD37D95-7C47-49B2-89C8-E6CAB9E0C15A}" type="datetime1">
              <a:rPr lang="ru-RU" smtClean="0"/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53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АО «АТГС» реализовало ряд САУ </a:t>
            </a:r>
            <a:r>
              <a:rPr lang="ru-RU" baseline="0" dirty="0" err="1" smtClean="0"/>
              <a:t>газоизмерительными</a:t>
            </a:r>
            <a:r>
              <a:rPr lang="ru-RU" baseline="0" dirty="0" smtClean="0"/>
              <a:t> станциями:</a:t>
            </a:r>
          </a:p>
          <a:p>
            <a:r>
              <a:rPr lang="ru-RU" baseline="0" dirty="0" smtClean="0"/>
              <a:t>Три на базе системы СТН-3000 и</a:t>
            </a:r>
          </a:p>
          <a:p>
            <a:r>
              <a:rPr lang="ru-RU" baseline="0" dirty="0" smtClean="0"/>
              <a:t>Две на базе системы СТН-3000-Р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65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САУ ГРС и САУ ГИС СТН-3000-Р реализована интеграция со всеми основными типами вычислителей и корректоров расхода газа.</a:t>
            </a:r>
          </a:p>
          <a:p>
            <a:r>
              <a:rPr lang="ru-RU" dirty="0" smtClean="0"/>
              <a:t>В качестве</a:t>
            </a:r>
            <a:r>
              <a:rPr lang="ru-RU" baseline="0" dirty="0" smtClean="0"/>
              <a:t> примера приведены реализованные в ООО «Газпром </a:t>
            </a:r>
            <a:r>
              <a:rPr lang="ru-RU" baseline="0" dirty="0" err="1" smtClean="0"/>
              <a:t>трансгаз</a:t>
            </a:r>
            <a:r>
              <a:rPr lang="ru-RU" baseline="0" dirty="0" smtClean="0"/>
              <a:t> Москва» интеграция с приборами</a:t>
            </a:r>
            <a:r>
              <a:rPr lang="ru-RU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SEVC-D</a:t>
            </a:r>
            <a:r>
              <a:rPr lang="ru-RU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EK-260: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EK-270: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Вымпел-500;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Суперфлоу-2ЕТ;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TurboFlow</a:t>
            </a:r>
            <a:r>
              <a:rPr lang="en-US" baseline="0" dirty="0" smtClean="0"/>
              <a:t> UFG,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79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Дальнейшим</a:t>
            </a:r>
            <a:r>
              <a:rPr lang="ru-RU" baseline="0" dirty="0" smtClean="0"/>
              <a:t> развитием функциональности САУ ГРС СТН-3000-Р является применение видеокамеры для передачи на уровень ПУ телемеханики/ДП ЛПУ МГ покадровой видеоинформации по низкоскоростным каналам телемеханики о возникновении какого-либо события при срабатывании </a:t>
            </a:r>
            <a:r>
              <a:rPr lang="ru-RU" baseline="0" dirty="0" err="1" smtClean="0"/>
              <a:t>концевика</a:t>
            </a:r>
            <a:r>
              <a:rPr lang="ru-RU" baseline="0" dirty="0" smtClean="0"/>
              <a:t> на калитке или датчика движения. При этом передается несколько кадров до возникновения события, во время события и после события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0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ходе реализации систем автоматического управления газораспределительной станцией </a:t>
            </a:r>
            <a:r>
              <a:rPr lang="en-US" dirty="0"/>
              <a:t>[click]</a:t>
            </a:r>
            <a:r>
              <a:rPr lang="ru-RU" dirty="0"/>
              <a:t> </a:t>
            </a:r>
            <a:r>
              <a:rPr lang="ru-RU" dirty="0" smtClean="0"/>
              <a:t>АО «АТГС» решает </a:t>
            </a:r>
            <a:r>
              <a:rPr lang="ru-RU" dirty="0"/>
              <a:t>задачу не только</a:t>
            </a:r>
            <a:r>
              <a:rPr lang="en-US" dirty="0"/>
              <a:t> </a:t>
            </a:r>
            <a:r>
              <a:rPr lang="ru-RU" dirty="0"/>
              <a:t>создания надежных локальных систем управления ГРС </a:t>
            </a:r>
            <a:r>
              <a:rPr lang="en-US" dirty="0"/>
              <a:t>[click]</a:t>
            </a:r>
            <a:r>
              <a:rPr lang="ru-RU" dirty="0"/>
              <a:t>, но и интеграции САУ ГРС в единое цифровое пространство</a:t>
            </a:r>
            <a:r>
              <a:rPr lang="en-US" dirty="0"/>
              <a:t> </a:t>
            </a:r>
            <a:r>
              <a:rPr lang="ru-RU" dirty="0"/>
              <a:t>системы автоматизации линейных объектов </a:t>
            </a:r>
            <a:r>
              <a:rPr lang="en-US" dirty="0"/>
              <a:t>[click] </a:t>
            </a:r>
            <a:r>
              <a:rPr lang="ru-RU" dirty="0"/>
              <a:t>на уровне линейного производственного управления магистральных газопроводов, </a:t>
            </a:r>
            <a:r>
              <a:rPr lang="en-US" dirty="0"/>
              <a:t>[click] </a:t>
            </a:r>
            <a:r>
              <a:rPr lang="ru-RU" dirty="0"/>
              <a:t>а в некоторых случаях, и на уровне всего газотранспортного предприятия.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00765FA-EF5C-4787-8E69-9D45653981CA}" type="datetime1">
              <a:rPr lang="ru-RU" smtClean="0"/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3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становится возможным благодаря тому, что </a:t>
            </a:r>
            <a:r>
              <a:rPr lang="ru-RU" dirty="0"/>
              <a:t>САУ ГРС СТН-3000-Р </a:t>
            </a:r>
            <a:r>
              <a:rPr lang="en-US" dirty="0"/>
              <a:t>[click] </a:t>
            </a:r>
            <a:r>
              <a:rPr lang="ru-RU" dirty="0"/>
              <a:t>одновременно </a:t>
            </a:r>
            <a:r>
              <a:rPr lang="ru-RU" dirty="0" smtClean="0"/>
              <a:t>выполняет </a:t>
            </a:r>
            <a:r>
              <a:rPr lang="ru-RU" dirty="0"/>
              <a:t>функцию КП телемеханики без применения дополнительных технических или программных средств</a:t>
            </a:r>
            <a:r>
              <a:rPr lang="en-US" dirty="0"/>
              <a:t> [click]</a:t>
            </a:r>
            <a:r>
              <a:rPr lang="ru-RU" dirty="0"/>
              <a:t>. Это </a:t>
            </a:r>
            <a:r>
              <a:rPr lang="ru-RU" dirty="0" smtClean="0"/>
              <a:t>обеспечивает </a:t>
            </a:r>
            <a:r>
              <a:rPr lang="ru-RU" dirty="0"/>
              <a:t>диспетчера ЛПУМГ и службу по эксплуатации ГРС инструментом для полного контроля состояния ГРС, управления технологическим оборудованием, а также дистанционной диагностики оборудования </a:t>
            </a:r>
            <a:r>
              <a:rPr lang="ru-RU" dirty="0" smtClean="0"/>
              <a:t>ГРС</a:t>
            </a:r>
            <a:r>
              <a:rPr lang="ru-RU" baseline="0" dirty="0" smtClean="0"/>
              <a:t> и является шагом к применению малолюдной технологии за счет обеспечения централизованного управления ГРС. Также, вся информация с ГРС сохраняется в глубоком архиве, что позволяет отслеживать различные тренды изменения параметров, строить аналитики – но это уже задачи диспетчерского управления.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00765FA-EF5C-4787-8E69-9D45653981CA}" type="datetime1">
              <a:rPr lang="ru-RU" smtClean="0"/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4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На следующем шаге создания интегрированной системы управления был обеспечен расширенный доступ к параметрам вычислителей расхода газа с уровня диспетчера ЛПУМГ, </a:t>
            </a:r>
            <a:r>
              <a:rPr lang="en-US" dirty="0"/>
              <a:t>[click] </a:t>
            </a:r>
            <a:r>
              <a:rPr lang="ru-RU" dirty="0"/>
              <a:t>включая сбор архивов по расходу газа за час,  за сутки, а также архивов вмешательств. В настоящее время АТГС расширяет перечень вычислителей расхода газа, для которых реализована данная функция.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00765FA-EF5C-4787-8E69-9D45653981CA}" type="datetime1">
              <a:rPr lang="ru-RU" smtClean="0"/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5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АО «АТГС» выполняет полный комплекс работ по созданию автоматизированных</a:t>
            </a:r>
            <a:r>
              <a:rPr lang="ru-RU" baseline="0" dirty="0" smtClean="0"/>
              <a:t> систем управления, включая проектирование, разработку конструкторской  документации, </a:t>
            </a:r>
            <a:r>
              <a:rPr lang="ru-RU" baseline="0" dirty="0" err="1" smtClean="0"/>
              <a:t>комплектацияюи</a:t>
            </a:r>
            <a:r>
              <a:rPr lang="ru-RU" baseline="0" dirty="0" smtClean="0"/>
              <a:t> производство продукции, программирование и полигонная наладка…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8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наконец, опыт внедрения - поскольку системы на базе СТН-3000-Р начали внедряться с 2018</a:t>
            </a:r>
            <a:r>
              <a:rPr lang="ru-RU" baseline="0" dirty="0" smtClean="0"/>
              <a:t> года, пока трудно говорить об опыте, но в таблице приведены данные из доклада ООО «Газпром </a:t>
            </a:r>
            <a:r>
              <a:rPr lang="ru-RU" baseline="0" dirty="0" err="1" smtClean="0"/>
              <a:t>трансгаз</a:t>
            </a:r>
            <a:r>
              <a:rPr lang="ru-RU" baseline="0" dirty="0" smtClean="0"/>
              <a:t> Москва» об опыте эксплуатации КП телемеханики и САУ ГРС на предприятии – все системы работают без отказов и без сбоев.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9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84EBA-68F0-4A1C-A129-B4D9E0EBC899}" type="slidenum">
              <a:rPr lang="en-US" smtClean="0">
                <a:cs typeface="Arial" charset="0"/>
              </a:rPr>
              <a:pPr/>
              <a:t>31</a:t>
            </a:fld>
            <a:endParaRPr lang="en-US">
              <a:cs typeface="Arial" charset="0"/>
            </a:endParaRPr>
          </a:p>
        </p:txBody>
      </p:sp>
      <p:sp>
        <p:nvSpPr>
          <p:cNvPr id="727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727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2709" name="Дата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ru-RU"/>
              <a:t>апрель 2010</a:t>
            </a:r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АТГС общая информация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Заводские приемо-сдаточные испытания, шеф-монтажные и пусконаладочные работы на объекте и ввод систем в эксплуатацию, дальнейшее гарантийное и послегарантийное обслуживание и сопровождение, обучение специалистов эксплуатации.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АО «АТГС»  имеет все необходимые сертификаты системы менеджмента качества, </a:t>
            </a:r>
            <a:r>
              <a:rPr lang="ru-RU" baseline="0" dirty="0" smtClean="0"/>
              <a:t>как российские, так и международные, включая экологический и «</a:t>
            </a:r>
            <a:r>
              <a:rPr lang="ru-RU" baseline="0" dirty="0" err="1" smtClean="0"/>
              <a:t>Интергазсерт</a:t>
            </a:r>
            <a:r>
              <a:rPr lang="ru-RU" baseline="0" dirty="0" smtClean="0"/>
              <a:t>», является членом саморегулируемых организаций по проектированию, </a:t>
            </a:r>
            <a:r>
              <a:rPr lang="ru-RU" baseline="0" dirty="0" err="1" smtClean="0"/>
              <a:t>строймонтажу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пусконаладке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9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представить </a:t>
            </a:r>
            <a:r>
              <a:rPr lang="ru-RU" dirty="0" err="1" smtClean="0"/>
              <a:t>итегрированное</a:t>
            </a:r>
            <a:r>
              <a:rPr lang="ru-RU" dirty="0" smtClean="0"/>
              <a:t> многоуровневое</a:t>
            </a:r>
            <a:r>
              <a:rPr lang="ru-RU" baseline="0" dirty="0" smtClean="0"/>
              <a:t> решение по автоматизации предприятий ПАО «Газпром» в виде пирамиды, то АО «АТГС» занимается автоматизацией всех уровней, начиная с полевого (КП телемеханики, САУ ГРС) и заканчивая уровнями ДП ЛПУ МГ и ЦДП предприятий, за исключением САУ ГПА и компрессорных цехов.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АО «АТГС»  производит два основных продукта собственной разработки: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Систему</a:t>
            </a:r>
            <a:r>
              <a:rPr lang="ru-RU" baseline="0" dirty="0" smtClean="0"/>
              <a:t> телемеханики СТН-3000 /СТН-3000-Р с российскими компонентами, представляющую собой полный набор программно-технических средств для автоматизации территориально-распределенных технологических объектов, и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Программно-технический комплекс СПУРТ/СПУРТ-Р с российскими компонентами для создания систем оперативно-диспетчерского управления различных уровней, а также, пультов управления телемеханики СТН-3000/СТН-3000-Р.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</a:pPr>
            <a:r>
              <a:rPr lang="ru-RU" sz="1200" dirty="0" smtClean="0"/>
              <a:t>СЛТМ и САУ ГРС СТН-3000 в 2005г.</a:t>
            </a:r>
            <a:r>
              <a:rPr lang="ru-RU" sz="1200" baseline="0" dirty="0" smtClean="0"/>
              <a:t> успешно выдержали </a:t>
            </a:r>
            <a:r>
              <a:rPr lang="ru-RU" sz="1200" b="0" dirty="0" smtClean="0"/>
              <a:t>межведомственные испытания в ГТ</a:t>
            </a:r>
            <a:r>
              <a:rPr lang="ru-RU" sz="1200" b="0" baseline="0" dirty="0" smtClean="0"/>
              <a:t> Чайковский . Там же успешно прошли испытания </a:t>
            </a:r>
            <a:r>
              <a:rPr lang="ru-RU" sz="1200" b="0" dirty="0" smtClean="0"/>
              <a:t>ОСОДУ Предприятия (на базе ПТК </a:t>
            </a:r>
            <a:r>
              <a:rPr lang="ru-RU" sz="1200" dirty="0" smtClean="0"/>
              <a:t>СПУРТ</a:t>
            </a:r>
            <a:r>
              <a:rPr lang="ru-RU" sz="1200" b="0" dirty="0" smtClean="0"/>
              <a:t>).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</a:pPr>
            <a:r>
              <a:rPr lang="ru-RU" sz="1200" dirty="0" smtClean="0">
                <a:solidFill>
                  <a:srgbClr val="003366"/>
                </a:solidFill>
              </a:rPr>
              <a:t>В 2017 г.</a:t>
            </a:r>
            <a:r>
              <a:rPr lang="ru-RU" sz="1200" b="0" dirty="0" smtClean="0">
                <a:solidFill>
                  <a:srgbClr val="003366"/>
                </a:solidFill>
              </a:rPr>
              <a:t> - </a:t>
            </a:r>
            <a:r>
              <a:rPr lang="ru-RU" sz="1200" dirty="0" smtClean="0">
                <a:solidFill>
                  <a:srgbClr val="003366"/>
                </a:solidFill>
              </a:rPr>
              <a:t>СТН-3000-Р - </a:t>
            </a:r>
            <a:r>
              <a:rPr lang="ru-RU" sz="1200" b="0" dirty="0" smtClean="0"/>
              <a:t>система телемеханики и САУ ГРС</a:t>
            </a:r>
            <a:r>
              <a:rPr lang="ru-RU" sz="1200" b="0" dirty="0" smtClean="0">
                <a:solidFill>
                  <a:srgbClr val="003366"/>
                </a:solidFill>
              </a:rPr>
              <a:t>  на базе российских компонентов </a:t>
            </a:r>
            <a:r>
              <a:rPr lang="ru-RU" sz="1200" b="0" dirty="0" smtClean="0"/>
              <a:t>прошли приемочные испытания в ООО «Газпром </a:t>
            </a:r>
            <a:r>
              <a:rPr lang="ru-RU" sz="1200" b="0" dirty="0" err="1" smtClean="0"/>
              <a:t>трансгаз</a:t>
            </a:r>
            <a:r>
              <a:rPr lang="ru-RU" sz="1200" b="0" dirty="0" smtClean="0"/>
              <a:t> Москва» и рекомендованы к применению на объектах ПАО «Газпром».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87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рамках программы </a:t>
            </a:r>
            <a:r>
              <a:rPr lang="ru-RU" dirty="0" err="1" smtClean="0"/>
              <a:t>импортозамещения</a:t>
            </a:r>
            <a:r>
              <a:rPr lang="ru-RU" dirty="0" smtClean="0"/>
              <a:t> программное обеспечение</a:t>
            </a:r>
            <a:r>
              <a:rPr lang="en-US" dirty="0" smtClean="0"/>
              <a:t> </a:t>
            </a:r>
            <a:r>
              <a:rPr lang="ru-RU" dirty="0" smtClean="0"/>
              <a:t>СДКУ ПТК СПУРТ-Р было реализовано на российской системе реального времени Сириус-ИС,</a:t>
            </a:r>
            <a:r>
              <a:rPr lang="ru-RU" baseline="0" dirty="0" smtClean="0"/>
              <a:t> работающей под управлением операционной системы </a:t>
            </a:r>
            <a:r>
              <a:rPr lang="en-US" baseline="0" dirty="0" smtClean="0"/>
              <a:t>Linux</a:t>
            </a:r>
            <a:r>
              <a:rPr lang="ru-RU" baseline="0" dirty="0" smtClean="0"/>
              <a:t>, </a:t>
            </a:r>
          </a:p>
          <a:p>
            <a:r>
              <a:rPr lang="ru-RU" baseline="0" dirty="0" smtClean="0"/>
              <a:t>СППДР была реализована на СУБД </a:t>
            </a:r>
            <a:r>
              <a:rPr lang="en-US" baseline="0" dirty="0" smtClean="0"/>
              <a:t>PostgreSQL </a:t>
            </a:r>
            <a:r>
              <a:rPr lang="ru-RU" baseline="0" dirty="0" smtClean="0"/>
              <a:t>с открытым кодом. </a:t>
            </a:r>
          </a:p>
          <a:p>
            <a:r>
              <a:rPr lang="ru-RU" b="0" kern="0" dirty="0" smtClean="0"/>
              <a:t>СПУРТ-Р включен в единый реестр российских программ для ЭВМ и баз данных </a:t>
            </a:r>
            <a:r>
              <a:rPr lang="ru-RU" b="0" kern="0" dirty="0" err="1" smtClean="0"/>
              <a:t>Минкомсвязи</a:t>
            </a:r>
            <a:r>
              <a:rPr lang="ru-RU" b="0" kern="0" dirty="0" smtClean="0"/>
              <a:t> РФ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kern="0" dirty="0" smtClean="0"/>
              <a:t>Комплекс технических средств (шкаф серверов, АРМ) на базе технических средств российского производства.</a:t>
            </a:r>
          </a:p>
          <a:p>
            <a:r>
              <a:rPr lang="ru-RU" b="0" kern="0" dirty="0" smtClean="0"/>
              <a:t>АО «АТГС» внедрило более 100 систем диспетчерского управления СПУРТ/СПУРТ-Р различных уровней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апрель 2010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АТГС общая информация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B00E5-5EC5-4CE5-8A6B-02C86DCFDD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81"/>
          <p:cNvSpPr>
            <a:spLocks noChangeArrowheads="1"/>
          </p:cNvSpPr>
          <p:nvPr userDrawn="1"/>
        </p:nvSpPr>
        <p:spPr bwMode="auto">
          <a:xfrm>
            <a:off x="0" y="1"/>
            <a:ext cx="9144000" cy="119932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indent="0" algn="ct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3848" y="4596366"/>
            <a:ext cx="7063990" cy="1061484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 dirty="0"/>
              <a:t>Докладчик</a:t>
            </a:r>
          </a:p>
          <a:p>
            <a:r>
              <a:rPr lang="ru-RU" dirty="0"/>
              <a:t>Место</a:t>
            </a:r>
          </a:p>
          <a:p>
            <a:r>
              <a:rPr lang="ru-RU" dirty="0"/>
              <a:t>Год</a:t>
            </a:r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23849" y="2358312"/>
            <a:ext cx="8533903" cy="970491"/>
          </a:xfrm>
          <a:prstGeom prst="roundRect">
            <a:avLst>
              <a:gd name="adj" fmla="val 0"/>
            </a:avLst>
          </a:prstGeom>
          <a:ln algn="ctr"/>
        </p:spPr>
        <p:txBody>
          <a:bodyPr lIns="91440" tIns="45720" rIns="91440" bIns="45720"/>
          <a:lstStyle>
            <a:lvl1pPr>
              <a:defRPr sz="360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D354F6-052A-4CC1-8D35-8095A9449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6" y="163645"/>
            <a:ext cx="1441265" cy="562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A4A02BF-32A8-4450-A0C4-5BFD412C85B6}"/>
              </a:ext>
            </a:extLst>
          </p:cNvPr>
          <p:cNvSpPr/>
          <p:nvPr userDrawn="1"/>
        </p:nvSpPr>
        <p:spPr>
          <a:xfrm>
            <a:off x="1444208" y="218360"/>
            <a:ext cx="769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АтлантикТрансгазСистема (АТГС) </a:t>
            </a:r>
          </a:p>
          <a:p>
            <a:pPr marL="0" indent="0" algn="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2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Мировой уровень автоматизации непрерывных технологических процессов</a:t>
            </a:r>
            <a:endParaRPr lang="ru-RU" sz="2400" b="1" kern="1200" dirty="0">
              <a:solidFill>
                <a:schemeClr val="bg1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B8F687F6-6996-488B-8133-F4C6EB3D0C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651" y="1199323"/>
            <a:ext cx="8496300" cy="9696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ru-RU" dirty="0"/>
              <a:t>Название совещания</a:t>
            </a:r>
          </a:p>
        </p:txBody>
      </p:sp>
    </p:spTree>
  </p:cSld>
  <p:clrMapOvr>
    <a:masterClrMapping/>
  </p:clrMapOvr>
  <p:transition spd="med"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1"/>
            <a:ext cx="7207250" cy="899583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288758" y="971683"/>
            <a:ext cx="8542506" cy="4177159"/>
          </a:xfrm>
          <a:prstGeom prst="rect">
            <a:avLst/>
          </a:prstGeom>
        </p:spPr>
        <p:txBody>
          <a:bodyPr lIns="77925" tIns="38963" rIns="77925" bIns="38963"/>
          <a:lstStyle>
            <a:lvl1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753316" indent="-194813" algn="just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22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8889" y="877095"/>
            <a:ext cx="4105275" cy="1860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716" y="5156730"/>
            <a:ext cx="587375" cy="40745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7CDE8-6C55-4BAA-8DB3-7ADFFF3588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6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81"/>
          <p:cNvSpPr>
            <a:spLocks noChangeArrowheads="1"/>
          </p:cNvSpPr>
          <p:nvPr userDrawn="1"/>
        </p:nvSpPr>
        <p:spPr bwMode="auto">
          <a:xfrm>
            <a:off x="0" y="1"/>
            <a:ext cx="9144000" cy="119932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indent="0" algn="ct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3848" y="4596366"/>
            <a:ext cx="7063990" cy="1061484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 dirty="0"/>
              <a:t>Докладчик</a:t>
            </a:r>
          </a:p>
          <a:p>
            <a:r>
              <a:rPr lang="ru-RU" dirty="0"/>
              <a:t>Место</a:t>
            </a:r>
          </a:p>
          <a:p>
            <a:r>
              <a:rPr lang="ru-RU" dirty="0"/>
              <a:t>Год</a:t>
            </a:r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23849" y="2358312"/>
            <a:ext cx="8533903" cy="970491"/>
          </a:xfrm>
          <a:prstGeom prst="roundRect">
            <a:avLst>
              <a:gd name="adj" fmla="val 0"/>
            </a:avLst>
          </a:prstGeom>
          <a:ln algn="ctr"/>
        </p:spPr>
        <p:txBody>
          <a:bodyPr lIns="91440" tIns="45720" rIns="91440" bIns="45720"/>
          <a:lstStyle>
            <a:lvl1pPr>
              <a:defRPr sz="360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D354F6-052A-4CC1-8D35-8095A9449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6" y="163645"/>
            <a:ext cx="1441265" cy="562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A4A02BF-32A8-4450-A0C4-5BFD412C85B6}"/>
              </a:ext>
            </a:extLst>
          </p:cNvPr>
          <p:cNvSpPr/>
          <p:nvPr userDrawn="1"/>
        </p:nvSpPr>
        <p:spPr>
          <a:xfrm>
            <a:off x="1444208" y="218360"/>
            <a:ext cx="769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АтлантикТрансгазСистема (АТГС) </a:t>
            </a:r>
          </a:p>
          <a:p>
            <a:pPr marL="0" indent="0" algn="r">
              <a:spcBef>
                <a:spcPts val="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4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2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Мировой уровень автоматизации непрерывных технологических процессов</a:t>
            </a:r>
            <a:endParaRPr lang="ru-RU" sz="2400" b="1" kern="1200" dirty="0">
              <a:solidFill>
                <a:schemeClr val="bg1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B8F687F6-6996-488B-8133-F4C6EB3D0C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651" y="1199323"/>
            <a:ext cx="8496300" cy="9696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ru-RU" dirty="0"/>
              <a:t>Название совещания</a:t>
            </a:r>
          </a:p>
        </p:txBody>
      </p:sp>
    </p:spTree>
    <p:extLst>
      <p:ext uri="{BB962C8B-B14F-4D97-AF65-F5344CB8AC3E}">
        <p14:creationId xmlns:p14="http://schemas.microsoft.com/office/powerpoint/2010/main" val="1159200647"/>
      </p:ext>
    </p:extLst>
  </p:cSld>
  <p:clrMapOvr>
    <a:masterClrMapping/>
  </p:clrMapOvr>
  <p:transition spd="med" advClick="0" advTm="3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1F5987C4-1C18-4734-BCFA-E38B88FD2F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975274"/>
      </p:ext>
    </p:extLst>
  </p:cSld>
  <p:clrMapOvr>
    <a:masterClrMapping/>
  </p:clrMapOvr>
  <p:transition spd="med" advClick="0" advTm="3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709799"/>
      </p:ext>
    </p:extLst>
  </p:cSld>
  <p:clrMapOvr>
    <a:masterClrMapping/>
  </p:clrMapOvr>
  <p:transition spd="med" advClick="0" advTm="3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67" y="1836386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766951"/>
      </p:ext>
    </p:extLst>
  </p:cSld>
  <p:clrMapOvr>
    <a:masterClrMapping/>
  </p:clrMapOvr>
  <p:transition spd="med" advClick="0" advTm="3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9" name="Объект 7">
            <a:extLst>
              <a:ext uri="{FF2B5EF4-FFF2-40B4-BE49-F238E27FC236}">
                <a16:creationId xmlns="" xmlns:a16="http://schemas.microsoft.com/office/drawing/2014/main" id="{E25B1099-485E-46CE-9B2A-4412CD4E45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424703"/>
            <a:ext cx="91440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361950" indent="0">
              <a:buNone/>
              <a:defRPr lang="ru-RU" sz="2000" b="0" i="1" kern="1200" dirty="0" smtClean="0">
                <a:solidFill>
                  <a:srgbClr val="080808"/>
                </a:solidFill>
                <a:latin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67" y="1836386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="" xmlns:a16="http://schemas.microsoft.com/office/drawing/2014/main" id="{3B5DAD42-499E-4A1A-8650-3404E25AB13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1139" y="3330803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3349875"/>
      </p:ext>
    </p:extLst>
  </p:cSld>
  <p:clrMapOvr>
    <a:masterClrMapping/>
  </p:clrMapOvr>
  <p:transition spd="med" advClick="0" advTm="3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364" y="90858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E1807EF4-B691-4747-9EC9-822369AC0D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477183"/>
      </p:ext>
    </p:extLst>
  </p:cSld>
  <p:clrMapOvr>
    <a:masterClrMapping/>
  </p:clrMapOvr>
  <p:transition spd="med" advClick="0" advTm="3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E1807EF4-B691-4747-9EC9-822369AC0D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="" xmlns:a16="http://schemas.microsoft.com/office/drawing/2014/main" id="{78E243A3-8FDC-4B90-998E-BEB2883E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364" y="99748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="" xmlns:a16="http://schemas.microsoft.com/office/drawing/2014/main" id="{F6C274A4-FCD4-4E7A-A5C4-8AC88F165E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7946" y="365125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7472920"/>
      </p:ext>
    </p:extLst>
  </p:cSld>
  <p:clrMapOvr>
    <a:masterClrMapping/>
  </p:clrMapOvr>
  <p:transition spd="med" advClick="0" advTm="3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gradFill rotWithShape="0">
          <a:gsLst>
            <a:gs pos="0">
              <a:srgbClr val="003399"/>
            </a:gs>
            <a:gs pos="100000">
              <a:srgbClr val="CCE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0"/>
          <p:cNvSpPr>
            <a:spLocks noChangeArrowheads="1"/>
          </p:cNvSpPr>
          <p:nvPr userDrawn="1"/>
        </p:nvSpPr>
        <p:spPr bwMode="auto">
          <a:xfrm>
            <a:off x="323850" y="3337719"/>
            <a:ext cx="4248150" cy="18586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5" name="Rectangle 481"/>
          <p:cNvSpPr>
            <a:spLocks noChangeArrowheads="1"/>
          </p:cNvSpPr>
          <p:nvPr userDrawn="1"/>
        </p:nvSpPr>
        <p:spPr bwMode="auto">
          <a:xfrm>
            <a:off x="1042988" y="937949"/>
            <a:ext cx="7777162" cy="2520156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697553"/>
            <a:ext cx="3959225" cy="660135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1331913" y="997479"/>
            <a:ext cx="7486650" cy="1800490"/>
          </a:xfrm>
          <a:prstGeom prst="roundRect">
            <a:avLst>
              <a:gd name="adj" fmla="val 50000"/>
            </a:avLst>
          </a:prstGeom>
          <a:ln algn="ctr"/>
        </p:spPr>
        <p:txBody>
          <a:bodyPr lIns="91440" tIns="45720" rIns="91440" bIns="45720"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138864" y="5207000"/>
            <a:ext cx="2897187" cy="39555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6200" y="5207000"/>
            <a:ext cx="587375" cy="407458"/>
          </a:xfrm>
        </p:spPr>
        <p:txBody>
          <a:bodyPr anchorCtr="0"/>
          <a:lstStyle>
            <a:lvl1pPr>
              <a:defRPr sz="2600"/>
            </a:lvl1pPr>
          </a:lstStyle>
          <a:p>
            <a:pPr>
              <a:defRPr/>
            </a:pPr>
            <a:fld id="{83A9AC73-58D9-4740-B43C-C77443AA5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D8898-4B42-4B52-9CC4-BA555F21D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" y="163492"/>
            <a:ext cx="952522" cy="3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1920"/>
      </p:ext>
    </p:extLst>
  </p:cSld>
  <p:clrMapOvr>
    <a:masterClrMapping/>
  </p:clrMapOvr>
  <p:transition spd="med"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1F5987C4-1C18-4734-BCFA-E38B88FD2F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3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714" y="5156729"/>
            <a:ext cx="587375" cy="40745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1203-05A5-426A-8C60-55F9C7116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4213"/>
      </p:ext>
    </p:extLst>
  </p:cSld>
  <p:clrMapOvr>
    <a:masterClrMapping/>
  </p:clrMapOvr>
  <p:transition spd="med" advClick="0" advTm="3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3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9" name="Объект 7">
            <a:extLst>
              <a:ext uri="{FF2B5EF4-FFF2-40B4-BE49-F238E27FC236}">
                <a16:creationId xmlns="" xmlns:a16="http://schemas.microsoft.com/office/drawing/2014/main" id="{E25B1099-485E-46CE-9B2A-4412CD4E45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424703"/>
            <a:ext cx="91440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361950" indent="0">
              <a:buNone/>
              <a:defRPr lang="ru-RU" sz="2000" b="0" i="1" kern="1200" dirty="0" smtClean="0">
                <a:solidFill>
                  <a:srgbClr val="080808"/>
                </a:solidFill>
                <a:latin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" y="5307543"/>
            <a:ext cx="587375" cy="4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41520EF0-3A8B-45CB-8431-7B1E429718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1737" y="5269081"/>
            <a:ext cx="2277745" cy="333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DC6E2041-711E-4FD4-BF64-A7A7358950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4599" y="5269081"/>
            <a:ext cx="2277745" cy="33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71" y="1836389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="" xmlns:a16="http://schemas.microsoft.com/office/drawing/2014/main" id="{3B5DAD42-499E-4A1A-8650-3404E25AB13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1144" y="3330805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1212299"/>
      </p:ext>
    </p:extLst>
  </p:cSld>
  <p:clrMapOvr>
    <a:masterClrMapping/>
  </p:clrMapOvr>
  <p:transition spd="med" advClick="0" advTm="3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3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9" name="Объект 7">
            <a:extLst>
              <a:ext uri="{FF2B5EF4-FFF2-40B4-BE49-F238E27FC236}">
                <a16:creationId xmlns="" xmlns:a16="http://schemas.microsoft.com/office/drawing/2014/main" id="{E25B1099-485E-46CE-9B2A-4412CD4E45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424703"/>
            <a:ext cx="91440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361950" indent="0">
              <a:buNone/>
              <a:defRPr lang="ru-RU" sz="2000" b="0" i="1" kern="1200" dirty="0" smtClean="0">
                <a:solidFill>
                  <a:srgbClr val="080808"/>
                </a:solidFill>
                <a:latin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" y="5307543"/>
            <a:ext cx="587375" cy="4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41520EF0-3A8B-45CB-8431-7B1E429718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1737" y="5269081"/>
            <a:ext cx="2277745" cy="333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DC6E2041-711E-4FD4-BF64-A7A7358950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4599" y="5269081"/>
            <a:ext cx="2277745" cy="33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71" y="1836389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="" xmlns:a16="http://schemas.microsoft.com/office/drawing/2014/main" id="{3B5DAD42-499E-4A1A-8650-3404E25AB13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1144" y="3330805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1993615"/>
      </p:ext>
    </p:extLst>
  </p:cSld>
  <p:clrMapOvr>
    <a:masterClrMapping/>
  </p:clrMapOvr>
  <p:transition spd="med" advClick="0" advTm="3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8888" y="877095"/>
            <a:ext cx="4105275" cy="1860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714" y="5156729"/>
            <a:ext cx="587375" cy="40745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7CDE8-6C55-4BAA-8DB3-7ADFFF3588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72924"/>
      </p:ext>
    </p:extLst>
  </p:cSld>
  <p:clrMapOvr>
    <a:masterClrMapping/>
  </p:clrMapOvr>
  <p:transition spd="med"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957819"/>
      </p:ext>
    </p:extLst>
  </p:cSld>
  <p:clrMapOvr>
    <a:masterClrMapping/>
  </p:clrMapOvr>
  <p:transition spd="med"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67" y="1836386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7866916"/>
      </p:ext>
    </p:extLst>
  </p:cSld>
  <p:clrMapOvr>
    <a:masterClrMapping/>
  </p:clrMapOvr>
  <p:transition spd="med"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4C758956-90BB-4EE9-BCC1-BD12120CD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34964"/>
            <a:ext cx="9144000" cy="511482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58775" indent="0">
              <a:buNone/>
              <a:defRPr lang="ru-RU" sz="2400" kern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defRPr lang="ru-RU" sz="2400" kern="1200" smtClean="0">
                <a:latin typeface="Arial" charset="0"/>
                <a:ea typeface="+mn-ea"/>
                <a:cs typeface="Arial" charset="0"/>
              </a:defRPr>
            </a:lvl2pPr>
            <a:lvl3pPr>
              <a:defRPr lang="ru-RU" sz="2400" kern="120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>
              <a:defRPr lang="ru-RU" sz="2400" kern="1200" smtClean="0">
                <a:latin typeface="Arial" charset="0"/>
                <a:ea typeface="+mn-ea"/>
                <a:cs typeface="Arial" charset="0"/>
              </a:defRPr>
            </a:lvl4pPr>
            <a:lvl5pPr>
              <a:defRPr lang="ru-RU" sz="2400" kern="1200">
                <a:latin typeface="Arial" charset="0"/>
                <a:ea typeface="+mn-ea"/>
                <a:cs typeface="Arial" charset="0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9" name="Объект 7">
            <a:extLst>
              <a:ext uri="{FF2B5EF4-FFF2-40B4-BE49-F238E27FC236}">
                <a16:creationId xmlns="" xmlns:a16="http://schemas.microsoft.com/office/drawing/2014/main" id="{E25B1099-485E-46CE-9B2A-4412CD4E45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424703"/>
            <a:ext cx="91440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361950" indent="0">
              <a:buNone/>
              <a:defRPr lang="ru-RU" sz="2000" b="0" i="1" kern="1200" dirty="0" smtClean="0">
                <a:solidFill>
                  <a:srgbClr val="080808"/>
                </a:solidFill>
                <a:latin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D0FB5E69-0C53-452E-97FD-91E63B4E0B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="" xmlns:a16="http://schemas.microsoft.com/office/drawing/2014/main" id="{2A633C23-64F2-421F-BF3C-BD6CEE0F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967" y="1836386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="" xmlns:a16="http://schemas.microsoft.com/office/drawing/2014/main" id="{3B5DAD42-499E-4A1A-8650-3404E25AB13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1139" y="3330803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</p:cSld>
  <p:clrMapOvr>
    <a:masterClrMapping/>
  </p:clrMapOvr>
  <p:transition spd="med"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364" y="90858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E1807EF4-B691-4747-9EC9-822369AC0D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48267"/>
      </p:ext>
    </p:extLst>
  </p:cSld>
  <p:clrMapOvr>
    <a:masterClrMapping/>
  </p:clrMapOvr>
  <p:transition spd="med"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E1807EF4-B691-4747-9EC9-822369AC0D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baseline="0">
                <a:solidFill>
                  <a:srgbClr val="080808"/>
                </a:solidFill>
                <a:cs typeface="+mn-cs"/>
              </a:defRPr>
            </a:lvl1pPr>
          </a:lstStyle>
          <a:p>
            <a:pPr>
              <a:defRPr/>
            </a:pPr>
            <a:fld id="{C611AD00-8615-4082-A403-529934353F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="" xmlns:a16="http://schemas.microsoft.com/office/drawing/2014/main" id="{78E243A3-8FDC-4B90-998E-BEB2883E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364" y="99748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="" xmlns:a16="http://schemas.microsoft.com/office/drawing/2014/main" id="{F6C274A4-FCD4-4E7A-A5C4-8AC88F165E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7946" y="3651250"/>
            <a:ext cx="4105275" cy="1860021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q"/>
              <a:defRPr sz="1600"/>
            </a:lvl1pPr>
            <a:lvl2pPr marL="540000" indent="-270000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</a:defRPr>
            </a:lvl2pPr>
            <a:lvl3pPr marL="808038" indent="-266700">
              <a:buClrTx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8003375"/>
      </p:ext>
    </p:extLst>
  </p:cSld>
  <p:clrMapOvr>
    <a:masterClrMapping/>
  </p:clrMapOvr>
  <p:transition spd="med"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gradFill rotWithShape="0">
          <a:gsLst>
            <a:gs pos="0">
              <a:srgbClr val="003399"/>
            </a:gs>
            <a:gs pos="100000">
              <a:srgbClr val="CCE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0"/>
          <p:cNvSpPr>
            <a:spLocks noChangeArrowheads="1"/>
          </p:cNvSpPr>
          <p:nvPr userDrawn="1"/>
        </p:nvSpPr>
        <p:spPr bwMode="auto">
          <a:xfrm>
            <a:off x="323850" y="3337719"/>
            <a:ext cx="4248150" cy="18586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5" name="Rectangle 481"/>
          <p:cNvSpPr>
            <a:spLocks noChangeArrowheads="1"/>
          </p:cNvSpPr>
          <p:nvPr userDrawn="1"/>
        </p:nvSpPr>
        <p:spPr bwMode="auto">
          <a:xfrm>
            <a:off x="1042988" y="937949"/>
            <a:ext cx="7777162" cy="2520156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697553"/>
            <a:ext cx="3959225" cy="660135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1331913" y="997479"/>
            <a:ext cx="7486650" cy="1800490"/>
          </a:xfrm>
          <a:prstGeom prst="roundRect">
            <a:avLst>
              <a:gd name="adj" fmla="val 50000"/>
            </a:avLst>
          </a:prstGeom>
          <a:ln algn="ctr"/>
        </p:spPr>
        <p:txBody>
          <a:bodyPr lIns="91440" tIns="45720" rIns="91440" bIns="45720"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138864" y="5207000"/>
            <a:ext cx="2897187" cy="39555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6200" y="5207000"/>
            <a:ext cx="587375" cy="407458"/>
          </a:xfrm>
        </p:spPr>
        <p:txBody>
          <a:bodyPr anchorCtr="0"/>
          <a:lstStyle>
            <a:lvl1pPr>
              <a:defRPr sz="2600"/>
            </a:lvl1pPr>
          </a:lstStyle>
          <a:p>
            <a:pPr>
              <a:defRPr/>
            </a:pPr>
            <a:fld id="{83A9AC73-58D9-4740-B43C-C77443AA5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D8898-4B42-4B52-9CC4-BA555F21D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" y="163492"/>
            <a:ext cx="952522" cy="3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66109"/>
      </p:ext>
    </p:extLst>
  </p:cSld>
  <p:clrMapOvr>
    <a:masterClrMapping/>
  </p:clrMapOvr>
  <p:transition spd="med"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714" y="5156729"/>
            <a:ext cx="587375" cy="40745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1203-05A5-426A-8C60-55F9C7116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0621"/>
      </p:ext>
    </p:extLst>
  </p:cSld>
  <p:clrMapOvr>
    <a:masterClrMapping/>
  </p:clrMapOvr>
  <p:transition spd="med"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57" name="Rectangle 25"/>
          <p:cNvSpPr>
            <a:spLocks noChangeArrowheads="1"/>
          </p:cNvSpPr>
          <p:nvPr/>
        </p:nvSpPr>
        <p:spPr bwMode="auto">
          <a:xfrm>
            <a:off x="0" y="0"/>
            <a:ext cx="9144000" cy="8175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1800" b="0">
              <a:cs typeface="+mn-cs"/>
            </a:endParaRPr>
          </a:p>
        </p:txBody>
      </p:sp>
      <p:sp>
        <p:nvSpPr>
          <p:cNvPr id="9524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284983" y="57510"/>
            <a:ext cx="7752655" cy="699199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 flipV="1">
            <a:off x="0" y="817563"/>
            <a:ext cx="9144000" cy="0"/>
          </a:xfrm>
          <a:prstGeom prst="line">
            <a:avLst/>
          </a:prstGeom>
          <a:noFill/>
          <a:ln w="76200">
            <a:solidFill>
              <a:schemeClr val="accent4">
                <a:lumMod val="90000"/>
                <a:lumOff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95265" name="Rectangle 33"/>
          <p:cNvSpPr>
            <a:spLocks noChangeArrowheads="1"/>
          </p:cNvSpPr>
          <p:nvPr/>
        </p:nvSpPr>
        <p:spPr bwMode="auto">
          <a:xfrm>
            <a:off x="4932364" y="756709"/>
            <a:ext cx="4105275" cy="474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§"/>
              <a:defRPr/>
            </a:pPr>
            <a:endParaRPr lang="ru-RU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" name="Picture 3" descr="C:\Users\Korneeva\Desktop\Импортозамещение\logo рус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" y="169166"/>
            <a:ext cx="1164388" cy="47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49" r:id="rId2"/>
    <p:sldLayoutId id="2147483965" r:id="rId3"/>
    <p:sldLayoutId id="2147483966" r:id="rId4"/>
    <p:sldLayoutId id="2147483945" r:id="rId5"/>
    <p:sldLayoutId id="2147483957" r:id="rId6"/>
    <p:sldLayoutId id="2147483960" r:id="rId7"/>
    <p:sldLayoutId id="2147483967" r:id="rId8"/>
    <p:sldLayoutId id="2147483970" r:id="rId9"/>
    <p:sldLayoutId id="2147483986" r:id="rId10"/>
    <p:sldLayoutId id="2147483987" r:id="rId11"/>
  </p:sldLayoutIdLst>
  <p:transition spd="med" advClick="0" advTm="30000"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4">
              <a:lumMod val="90000"/>
              <a:lumOff val="10000"/>
            </a:schemeClr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§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w"/>
        <a:defRPr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b="1">
          <a:solidFill>
            <a:srgbClr val="6666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57" name="Rectangle 25"/>
          <p:cNvSpPr>
            <a:spLocks noChangeArrowheads="1"/>
          </p:cNvSpPr>
          <p:nvPr/>
        </p:nvSpPr>
        <p:spPr bwMode="auto">
          <a:xfrm>
            <a:off x="0" y="0"/>
            <a:ext cx="9144000" cy="8175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1800" b="0">
              <a:cs typeface="+mn-cs"/>
            </a:endParaRPr>
          </a:p>
        </p:txBody>
      </p:sp>
      <p:sp>
        <p:nvSpPr>
          <p:cNvPr id="9524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284983" y="57510"/>
            <a:ext cx="7752655" cy="699199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 flipV="1">
            <a:off x="0" y="817563"/>
            <a:ext cx="9144000" cy="0"/>
          </a:xfrm>
          <a:prstGeom prst="line">
            <a:avLst/>
          </a:prstGeom>
          <a:noFill/>
          <a:ln w="76200">
            <a:solidFill>
              <a:schemeClr val="accent4">
                <a:lumMod val="90000"/>
                <a:lumOff val="1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95265" name="Rectangle 33"/>
          <p:cNvSpPr>
            <a:spLocks noChangeArrowheads="1"/>
          </p:cNvSpPr>
          <p:nvPr/>
        </p:nvSpPr>
        <p:spPr bwMode="auto">
          <a:xfrm>
            <a:off x="4932364" y="756709"/>
            <a:ext cx="4105275" cy="474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§"/>
              <a:defRPr/>
            </a:pPr>
            <a:endParaRPr lang="ru-RU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" name="Picture 3" descr="C:\Users\Korneeva\Desktop\Импортозамещение\logo рус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" y="169166"/>
            <a:ext cx="1164388" cy="47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7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ransition spd="med" advClick="0" advTm="30000"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4">
              <a:lumMod val="90000"/>
              <a:lumOff val="10000"/>
            </a:schemeClr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§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w"/>
        <a:defRPr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b="1">
          <a:solidFill>
            <a:srgbClr val="6666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1.jpeg"/><Relationship Id="rId21" Type="http://schemas.openxmlformats.org/officeDocument/2006/relationships/image" Target="../media/image57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24" Type="http://schemas.openxmlformats.org/officeDocument/2006/relationships/image" Target="../media/image60.jpeg"/><Relationship Id="rId5" Type="http://schemas.openxmlformats.org/officeDocument/2006/relationships/image" Target="../media/image43.jpeg"/><Relationship Id="rId15" Type="http://schemas.openxmlformats.org/officeDocument/2006/relationships/image" Target="../media/image52.png"/><Relationship Id="rId23" Type="http://schemas.openxmlformats.org/officeDocument/2006/relationships/image" Target="../media/image59.jpeg"/><Relationship Id="rId10" Type="http://schemas.microsoft.com/office/2007/relationships/hdphoto" Target="../media/hdphoto3.wdp"/><Relationship Id="rId19" Type="http://schemas.microsoft.com/office/2007/relationships/hdphoto" Target="../media/hdphoto4.wdp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1.jpeg"/><Relationship Id="rId22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gif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notesSlide" Target="../notesSlides/notesSlide22.xml"/><Relationship Id="rId7" Type="http://schemas.microsoft.com/office/2007/relationships/hdphoto" Target="../media/hdphoto5.wdp"/><Relationship Id="rId12" Type="http://schemas.openxmlformats.org/officeDocument/2006/relationships/image" Target="../media/image9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5.jpeg"/><Relationship Id="rId15" Type="http://schemas.openxmlformats.org/officeDocument/2006/relationships/image" Target="../media/image101.jpeg"/><Relationship Id="rId10" Type="http://schemas.openxmlformats.org/officeDocument/2006/relationships/image" Target="../media/image99.png"/><Relationship Id="rId4" Type="http://schemas.openxmlformats.org/officeDocument/2006/relationships/image" Target="../media/image94.jpeg"/><Relationship Id="rId9" Type="http://schemas.openxmlformats.org/officeDocument/2006/relationships/image" Target="../media/image98.jpe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jpeg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gs.ru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480060"/>
            <a:ext cx="8459787" cy="3428717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0" dirty="0"/>
              <a:t>АО «АтлантикТрансгазСистема</a:t>
            </a:r>
            <a:r>
              <a:rPr lang="ru-RU" sz="2400" b="0" dirty="0" smtClean="0"/>
              <a:t>» (</a:t>
            </a:r>
            <a:r>
              <a:rPr lang="ru-RU" sz="2400" b="0" dirty="0"/>
              <a:t>АО «АТГС»)</a:t>
            </a:r>
            <a:r>
              <a:rPr lang="en-US" sz="2400" b="0" dirty="0"/>
              <a:t> </a:t>
            </a: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/>
              <a:t/>
            </a:r>
            <a:br>
              <a:rPr lang="ru-RU" sz="2400" b="0" dirty="0"/>
            </a:br>
            <a:r>
              <a:rPr lang="ru-RU" sz="2400" b="0" i="1" dirty="0" smtClean="0"/>
              <a:t>Опыт создания систем автоматического управления газораспределительными станциями (САУ ГРС) на базе программно-технических средств СТН-3000-Р</a:t>
            </a:r>
            <a:endParaRPr lang="ru-RU" sz="2400" b="0" i="1" dirty="0">
              <a:solidFill>
                <a:srgbClr val="FFC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3360420"/>
            <a:ext cx="4229100" cy="2057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1400" i="1" dirty="0" smtClean="0">
                <a:solidFill>
                  <a:schemeClr val="bg2">
                    <a:lumMod val="50000"/>
                  </a:schemeClr>
                </a:solidFill>
              </a:rPr>
              <a:t>XI 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</a:rPr>
              <a:t>Международная научно-практическая конференция «Газораспределительные станции и системы газоснабжения» </a:t>
            </a:r>
            <a:endParaRPr lang="ru-RU" sz="1400" i="1" dirty="0">
              <a:solidFill>
                <a:schemeClr val="bg2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1200" b="0" i="1" dirty="0" smtClean="0">
                <a:solidFill>
                  <a:schemeClr val="bg2">
                    <a:lumMod val="50000"/>
                  </a:schemeClr>
                </a:solidFill>
              </a:rPr>
              <a:t>г. Нижний Новгород  21-25 октября 2019 </a:t>
            </a:r>
            <a:r>
              <a:rPr lang="ru-RU" sz="1200" b="0" i="1" smtClean="0">
                <a:solidFill>
                  <a:schemeClr val="bg2">
                    <a:lumMod val="50000"/>
                  </a:schemeClr>
                </a:solidFill>
              </a:rPr>
              <a:t>г.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200" b="0" i="1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1200" b="0" i="1" dirty="0" smtClean="0">
                <a:solidFill>
                  <a:schemeClr val="bg2">
                    <a:lumMod val="50000"/>
                  </a:schemeClr>
                </a:solidFill>
              </a:rPr>
              <a:t>Докладчик</a:t>
            </a:r>
            <a:r>
              <a:rPr lang="ru-RU" sz="1200" b="0" i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ru-RU" sz="12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b="0" dirty="0" smtClean="0">
                <a:solidFill>
                  <a:schemeClr val="bg2">
                    <a:lumMod val="50000"/>
                  </a:schemeClr>
                </a:solidFill>
              </a:rPr>
              <a:t>Рощин Алексей Владиславович</a:t>
            </a:r>
            <a:endParaRPr lang="ru-RU" sz="1200" b="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1200" b="0" dirty="0">
                <a:solidFill>
                  <a:schemeClr val="bg2">
                    <a:lumMod val="50000"/>
                  </a:schemeClr>
                </a:solidFill>
              </a:rPr>
              <a:t>Первый зам. </a:t>
            </a:r>
            <a:r>
              <a:rPr lang="ru-RU" sz="1200" b="0" dirty="0" smtClean="0">
                <a:solidFill>
                  <a:schemeClr val="bg2">
                    <a:lumMod val="50000"/>
                  </a:schemeClr>
                </a:solidFill>
              </a:rPr>
              <a:t>генерального директора по производству АО «АТГС», </a:t>
            </a:r>
            <a:r>
              <a:rPr lang="ru-RU" sz="1200" b="0" dirty="0">
                <a:solidFill>
                  <a:schemeClr val="bg2">
                    <a:lumMod val="50000"/>
                  </a:schemeClr>
                </a:solidFill>
              </a:rPr>
              <a:t>к.т.н</a:t>
            </a:r>
            <a:r>
              <a:rPr lang="ru-RU" sz="1200" b="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4572000" y="3518958"/>
            <a:ext cx="43195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latin typeface="Arial Black" pitchFamily="34" charset="0"/>
              </a:rPr>
              <a:t>Проектирование</a:t>
            </a:r>
            <a:r>
              <a:rPr lang="en-US" sz="1800" dirty="0">
                <a:latin typeface="Arial Black" pitchFamily="34" charset="0"/>
              </a:rPr>
              <a:t>  </a:t>
            </a:r>
            <a:endParaRPr lang="ru-RU" sz="1800" dirty="0">
              <a:latin typeface="Arial Black" pitchFamily="34" charset="0"/>
            </a:endParaRPr>
          </a:p>
          <a:p>
            <a:r>
              <a:rPr lang="ru-RU" sz="1800" dirty="0">
                <a:latin typeface="Arial Black" pitchFamily="34" charset="0"/>
              </a:rPr>
              <a:t>        Поставка</a:t>
            </a:r>
          </a:p>
          <a:p>
            <a:r>
              <a:rPr lang="ru-RU" sz="1800" dirty="0">
                <a:latin typeface="Arial Black" pitchFamily="34" charset="0"/>
              </a:rPr>
              <a:t>	    Инжиниринг</a:t>
            </a:r>
          </a:p>
          <a:p>
            <a:r>
              <a:rPr lang="ru-RU" sz="1800" dirty="0">
                <a:latin typeface="Arial Black" pitchFamily="34" charset="0"/>
              </a:rPr>
              <a:t>	</a:t>
            </a:r>
            <a:r>
              <a:rPr lang="en-US" sz="1800" dirty="0">
                <a:latin typeface="Arial Black" pitchFamily="34" charset="0"/>
              </a:rPr>
              <a:t>	</a:t>
            </a:r>
            <a:r>
              <a:rPr lang="ru-RU" sz="1800" dirty="0">
                <a:latin typeface="Arial Black" pitchFamily="34" charset="0"/>
              </a:rPr>
              <a:t>Монтаж</a:t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>		  Пуско-наладка</a:t>
            </a:r>
          </a:p>
          <a:p>
            <a:r>
              <a:rPr lang="ru-RU" sz="1800" dirty="0">
                <a:latin typeface="Arial Black" pitchFamily="34" charset="0"/>
              </a:rPr>
              <a:t>			Обучение</a:t>
            </a:r>
          </a:p>
          <a:p>
            <a:r>
              <a:rPr lang="ru-RU" sz="1800" dirty="0">
                <a:latin typeface="Arial Black" pitchFamily="34" charset="0"/>
              </a:rPr>
              <a:t>			     Сервис</a:t>
            </a:r>
          </a:p>
        </p:txBody>
      </p:sp>
    </p:spTree>
    <p:extLst>
      <p:ext uri="{BB962C8B-B14F-4D97-AF65-F5344CB8AC3E}">
        <p14:creationId xmlns:p14="http://schemas.microsoft.com/office/powerpoint/2010/main" val="2459156918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m\Desktop\РКУ\ААЗК\РКУ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81" y="1017932"/>
            <a:ext cx="4302319" cy="2251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5391" y="83624"/>
            <a:ext cx="6152309" cy="6863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Контроллеры СТН-3000-РКУ</a:t>
            </a:r>
          </a:p>
        </p:txBody>
      </p:sp>
      <p:pic>
        <p:nvPicPr>
          <p:cNvPr id="339972" name="Picture 4" descr="D:\Мои документы\Демо_РР_всякие\Рисунки для демо\Оборудование\СТН-3000-РКУ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45" y="3602419"/>
            <a:ext cx="3076155" cy="1685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Сертификаты и лицензии_файлы\Действующие сертификаты и лицензии\Метрологические\СТН-3000-РКУ\Титу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2040" y="1445709"/>
            <a:ext cx="3309743" cy="2232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9973" name="Picture 5" descr="D:\Мои документы\Сертификаты и лицензии_файлы\Действующие сертификаты и лицензии\1 Сертификаты разобраны по изделиям\СТН-3000-РКУ\Сертификат ТР ТС до 2019 г дем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8408">
            <a:off x="2052043" y="2353416"/>
            <a:ext cx="2212630" cy="2993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99811" y="2918630"/>
            <a:ext cx="134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СТН-3000-РКУм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6187" y="4955725"/>
            <a:ext cx="1311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СТН-3000-РКУс</a:t>
            </a: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5288287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10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79345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41" l="4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15" y="756708"/>
            <a:ext cx="724811" cy="91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57" y="1010006"/>
            <a:ext cx="848374" cy="62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>
          <a:xfrm>
            <a:off x="1284983" y="57510"/>
            <a:ext cx="7859017" cy="699199"/>
          </a:xfrm>
        </p:spPr>
        <p:txBody>
          <a:bodyPr/>
          <a:lstStyle/>
          <a:p>
            <a:r>
              <a:rPr lang="ru-RU" altLang="ru-RU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Российские компоненты в </a:t>
            </a:r>
            <a:r>
              <a:rPr lang="ru-RU" altLang="ru-RU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КП/САУ ГРС </a:t>
            </a:r>
            <a:r>
              <a:rPr lang="ru-RU" altLang="ru-RU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СТН-3000-Р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/>
              <a:t>11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57348" name="Picture 5" descr="kp-full"/>
          <p:cNvPicPr>
            <a:picLocks noChangeAspect="1" noChangeArrowheads="1"/>
          </p:cNvPicPr>
          <p:nvPr/>
        </p:nvPicPr>
        <p:blipFill rotWithShape="1">
          <a:blip r:embed="rId6"/>
          <a:srcRect l="13358" t="5975" r="14804" b="4363"/>
          <a:stretch/>
        </p:blipFill>
        <p:spPr bwMode="auto">
          <a:xfrm>
            <a:off x="2805000" y="1659810"/>
            <a:ext cx="3607230" cy="3820836"/>
          </a:xfrm>
          <a:prstGeom prst="rect">
            <a:avLst/>
          </a:prstGeom>
          <a:noFill/>
          <a:ln w="38100">
            <a:solidFill>
              <a:schemeClr val="accent4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97199" y="2383574"/>
            <a:ext cx="1979621" cy="368023"/>
          </a:xfrm>
          <a:prstGeom prst="wedgeRectCallout">
            <a:avLst>
              <a:gd name="adj1" fmla="val 67731"/>
              <a:gd name="adj2" fmla="val -18140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Шкаф КП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Rittal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Китай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97203" y="3652862"/>
            <a:ext cx="1979621" cy="508428"/>
          </a:xfrm>
          <a:prstGeom prst="wedgeRectCallout">
            <a:avLst>
              <a:gd name="adj1" fmla="val 150663"/>
              <a:gd name="adj2" fmla="val -105257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Интерфейс источника питания 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Emerson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Мексика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97193" y="4205452"/>
            <a:ext cx="1979621" cy="610119"/>
          </a:xfrm>
          <a:prstGeom prst="wedgeRectCallout">
            <a:avLst>
              <a:gd name="adj1" fmla="val 154537"/>
              <a:gd name="adj2" fmla="val -147835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Модули защиты от выбросов напряжения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(Phoenix Contact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Германия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97203" y="2829519"/>
            <a:ext cx="1979621" cy="365128"/>
          </a:xfrm>
          <a:prstGeom prst="wedgeRectCallout">
            <a:avLst>
              <a:gd name="adj1" fmla="val 154820"/>
              <a:gd name="adj2" fmla="val -145997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Контроллер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Emerson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Мексика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97203" y="957343"/>
            <a:ext cx="1979621" cy="395805"/>
          </a:xfrm>
          <a:prstGeom prst="wedgeRectCallout">
            <a:avLst>
              <a:gd name="adj1" fmla="val 107667"/>
              <a:gd name="adj2" fmla="val -3493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Антенна направленная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/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(DB-292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США)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90000"/>
                  <a:lumOff val="1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97196" y="1872881"/>
            <a:ext cx="1979621" cy="483807"/>
          </a:xfrm>
          <a:prstGeom prst="wedgeRectCallout">
            <a:avLst>
              <a:gd name="adj1" fmla="val 169254"/>
              <a:gd name="adj2" fmla="val -128014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Фотоэлектрические модули 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NAPS,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Финляндия)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97196" y="4893232"/>
            <a:ext cx="1979621" cy="491054"/>
          </a:xfrm>
          <a:prstGeom prst="wedgeRectCallout">
            <a:avLst>
              <a:gd name="adj1" fmla="val 95116"/>
              <a:gd name="adj2" fmla="val 5806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Аккумуляторы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Sonnenschein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Германия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497203" y="1413748"/>
            <a:ext cx="1979621" cy="395805"/>
          </a:xfrm>
          <a:prstGeom prst="wedgeRectCallout">
            <a:avLst>
              <a:gd name="adj1" fmla="val 73505"/>
              <a:gd name="adj2" fmla="val -49617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Антенна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всенаправленная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(DB-224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США)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90000"/>
                  <a:lumOff val="1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90000"/>
                  <a:lumOff val="1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6650351" y="2444174"/>
            <a:ext cx="1979621" cy="368023"/>
          </a:xfrm>
          <a:prstGeom prst="wedgeRectCallout">
            <a:avLst>
              <a:gd name="adj1" fmla="val -61699"/>
              <a:gd name="adj2" fmla="val -46178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Шкаф КП 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Провенто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РФ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6650377" y="3732666"/>
            <a:ext cx="1979621" cy="428624"/>
          </a:xfrm>
          <a:prstGeom prst="wedgeRectCallout">
            <a:avLst>
              <a:gd name="adj1" fmla="val -161376"/>
              <a:gd name="adj2" fmla="val -125353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Интерфейс источника питания (АТГС, РФ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6650344" y="4219288"/>
            <a:ext cx="1979621" cy="573332"/>
          </a:xfrm>
          <a:prstGeom prst="wedgeRectCallout">
            <a:avLst>
              <a:gd name="adj1" fmla="val -153647"/>
              <a:gd name="adj2" fmla="val -147993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Модули защиты от выбросов напряжения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(АТГС, ПК ОПТИ, РФ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6650377" y="2862794"/>
            <a:ext cx="1979621" cy="365128"/>
          </a:xfrm>
          <a:prstGeom prst="wedgeRectCallout">
            <a:avLst>
              <a:gd name="adj1" fmla="val -160382"/>
              <a:gd name="adj2" fmla="val -147387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Контроллер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(СТН-3000-РКУ, АТГС, РФ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6650377" y="1017943"/>
            <a:ext cx="1979621" cy="395805"/>
          </a:xfrm>
          <a:prstGeom prst="wedgeRectCallout">
            <a:avLst>
              <a:gd name="adj1" fmla="val -168996"/>
              <a:gd name="adj2" fmla="val -19536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Антенна направленная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160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E5-9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РФ)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10000"/>
                  <a:lumOff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6650377" y="1915257"/>
            <a:ext cx="1979621" cy="483807"/>
          </a:xfrm>
          <a:prstGeom prst="wedgeRectCallout">
            <a:avLst>
              <a:gd name="adj1" fmla="val -129061"/>
              <a:gd name="adj2" fmla="val -123092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Фотоэлектрические модули (ФМ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РФ)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6650344" y="4947414"/>
            <a:ext cx="1979621" cy="382829"/>
          </a:xfrm>
          <a:prstGeom prst="wedgeRectCallout">
            <a:avLst>
              <a:gd name="adj1" fmla="val -150808"/>
              <a:gd name="adj2" fmla="val 21063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Аккумуляторы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(ООО «ШТАРК», РФ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6650344" y="1477078"/>
            <a:ext cx="1979621" cy="395805"/>
          </a:xfrm>
          <a:prstGeom prst="wedgeRectCallout">
            <a:avLst>
              <a:gd name="adj1" fmla="val -81427"/>
              <a:gd name="adj2" fmla="val -63655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Антенна всенаправленная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ТС160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РФ)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10000"/>
                  <a:lumOff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10000"/>
                  <a:lumOff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9574" y="5343597"/>
            <a:ext cx="2124085" cy="3589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Было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387" y="5393755"/>
            <a:ext cx="1933597" cy="3086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Стало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6650344" y="3301663"/>
            <a:ext cx="1979621" cy="365128"/>
          </a:xfrm>
          <a:prstGeom prst="wedgeRectCallout">
            <a:avLst>
              <a:gd name="adj1" fmla="val -189535"/>
              <a:gd name="adj2" fmla="val -87516"/>
            </a:avLst>
          </a:prstGeom>
          <a:solidFill>
            <a:schemeClr val="accent4">
              <a:lumMod val="90000"/>
              <a:lumOff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Источники питания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ПК ОПТИ, РФ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497193" y="3242574"/>
            <a:ext cx="1979621" cy="365128"/>
          </a:xfrm>
          <a:prstGeom prst="wedgeRectCallout">
            <a:avLst>
              <a:gd name="adj1" fmla="val 108251"/>
              <a:gd name="adj2" fmla="val -63888"/>
            </a:avLst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Источники питания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(Phoenix Contact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Германия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A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90000"/>
                  <a:lumOff val="1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41801"/>
      </p:ext>
    </p:extLst>
  </p:cSld>
  <p:clrMapOvr>
    <a:masterClrMapping/>
  </p:clrMapOvr>
  <p:transition spd="med" advClick="0" advTm="1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0D1C84A-E60C-4202-BAAC-6AE8B5C4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83" y="57510"/>
            <a:ext cx="7763767" cy="699199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Российские компоненты в </a:t>
            </a:r>
            <a:r>
              <a:rPr lang="ru-RU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КП/САУ ГРС </a:t>
            </a:r>
            <a:r>
              <a:rPr lang="ru-RU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СТН-3000-Р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238250" y="856499"/>
          <a:ext cx="7810500" cy="4560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5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252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Выключатель-автомат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Выключатель автоматический модульный «Курский электроаппаратный завод»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71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Розетка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Розетка «Курский электроаппаратный завод»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86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Модули защиты 220В, 24В, 12В, RS485 PHOENIX CONTACT</a:t>
                      </a:r>
                      <a:endParaRPr lang="ru-RU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Устройства защиты от импульсных перенапряжений и помех  «</a:t>
                      </a:r>
                      <a:r>
                        <a:rPr lang="ru-RU" sz="900" u="none" strike="noStrike" dirty="0" err="1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Хакель</a:t>
                      </a: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 Рос»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,</a:t>
                      </a:r>
                      <a:r>
                        <a:rPr lang="en-US" sz="900" u="none" strike="noStrike" baseline="0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baseline="0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«ПК</a:t>
                      </a:r>
                      <a:r>
                        <a:rPr lang="en-US" sz="900" u="none" strike="noStrike" baseline="0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900" u="none" strike="noStrike" baseline="0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ОПТИ»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2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Перфорированный короб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Короб перфорированные «ДКС» 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044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Монтажная рейка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Рейка «ДКС» 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Клеммы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Зажимы наборные «</a:t>
                      </a:r>
                      <a:r>
                        <a:rPr lang="ru-RU" sz="900" u="none" strike="noStrike" dirty="0" err="1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Провенто</a:t>
                      </a: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», «СПб УПП-5»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Маркировка клемм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Бирка маркировочная «</a:t>
                      </a:r>
                      <a:r>
                        <a:rPr lang="ru-RU" sz="900" u="none" strike="noStrike" dirty="0" err="1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Провенто</a:t>
                      </a: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», «СПб УПП-5»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30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Панель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WEINTEK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Панель оператора «АТГС.РКУ.001-01.506»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Источник питания QUINT PHOENIX CONTACT</a:t>
                      </a:r>
                      <a:endParaRPr lang="ru-RU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Преобразователь напряжения «ПК ОПТИ»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Конвертер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110</a:t>
                      </a:r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В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Traco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 Преобразователь напряжения «АТГС»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Коммутатор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Ethernet PHOENIX CONTACT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 Коммутатор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Ethernet </a:t>
                      </a: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 «ПК ОПТИ»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Порт-сервер </a:t>
                      </a:r>
                      <a:r>
                        <a:rPr lang="en-US" sz="900" u="none" strike="noStrike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RS-485 MOXA</a:t>
                      </a:r>
                      <a:endParaRPr lang="en-US" sz="900" b="0" i="0" u="none" strike="noStrike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Arial Unicode MS"/>
                      </a:endParaRPr>
                    </a:p>
                  </a:txBody>
                  <a:tcPr marL="7357" marR="7357" marT="61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solidFill>
                            <a:schemeClr val="accent4">
                              <a:lumMod val="10000"/>
                              <a:lumOff val="90000"/>
                            </a:schemeClr>
                          </a:solidFill>
                          <a:effectLst/>
                        </a:rPr>
                        <a:t> Порт-сервер «ПК ОПТИ»</a:t>
                      </a:r>
                      <a:endParaRPr lang="ru-RU" sz="900" b="0" i="0" u="none" strike="noStrike" dirty="0">
                        <a:solidFill>
                          <a:schemeClr val="accent4">
                            <a:lumMod val="10000"/>
                            <a:lumOff val="9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357" marR="7357" marT="6131" marB="0" anchor="ctr">
                    <a:solidFill>
                      <a:schemeClr val="accent4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Arial"/>
                      </a:endParaRPr>
                    </a:p>
                  </a:txBody>
                  <a:tcPr marL="7357" marR="7357" marT="6131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" name="Picture 1" descr="C:\Users\tim\Desktop\РКУ\Импорт\pc\TMC 2 M1 120 SER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58" y="860629"/>
            <a:ext cx="591556" cy="4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im\Desktop\РКУ\Импорт\pc\d89d7a7dd42f904e2510ad58b492d0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91" y="1285274"/>
            <a:ext cx="663165" cy="5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im\Desktop\РКУ\Импорт\pc\743110_LB_00_FB.EPS_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16" y="1853011"/>
            <a:ext cx="544301" cy="4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tim\Desktop\РКУ\Импорт\pc\3004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35" y="3290898"/>
            <a:ext cx="504056" cy="4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tim\Desktop\РКУ\Импорт\pc\1050004ZB5UNBEDRUCK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03" y="3729184"/>
            <a:ext cx="454691" cy="3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tim\Desktop\РКУ\Импорт\pc\20977_1000_int_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43" y="4584918"/>
            <a:ext cx="443392" cy="3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tim\Desktop\РКУ\Импорт\panel_operatora_weintek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52" y="4129608"/>
            <a:ext cx="890192" cy="5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:\Users\tim\Desktop\РКУ\Импорт\автомат photo-va47-29-1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72" y="860629"/>
            <a:ext cx="591556" cy="4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tim\Desktop\РКУ\Импорт\3050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99" y="1439795"/>
            <a:ext cx="337902" cy="3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C:\Users\tim\Desktop\РКУ\Импорт\PI-k8_ma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51" y="1874877"/>
            <a:ext cx="277594" cy="4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:\Users\tim\Desktop\РКУ\Импорт\короб e676a51be962868598418c72ad4207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44" y="2369209"/>
            <a:ext cx="621569" cy="4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:\Users\tim\Desktop\РКУ\Импорт\рейка 2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23" y="2749289"/>
            <a:ext cx="638059" cy="5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 descr="C:\Users\tim\Desktop\РКУ\Импорт\зажимы 18-2525__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47" y="3259744"/>
            <a:ext cx="735922" cy="4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C:\Users\tim\Desktop\РКУ\Импорт\бирка 2_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16" y="3634640"/>
            <a:ext cx="537434" cy="4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9" descr="C:\Users\tim\Desktop\РКУ\Импорт\panel_operatora_atgs_v02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03" y="3997739"/>
            <a:ext cx="988904" cy="6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:\Users\tim\Desktop\РКУ\Импорт\IP_atgs.jpe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52" y="4584989"/>
            <a:ext cx="230503" cy="4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tim\Desktop\РКУ\Импорт\pc\22902_1000_int_0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13" y="2830399"/>
            <a:ext cx="443392" cy="3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tim\Desktop\РКУ\Импорт\pc\3240199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47" y="2396126"/>
            <a:ext cx="423797" cy="35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039869" y="5310680"/>
            <a:ext cx="2124085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Было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77081" y="5326555"/>
            <a:ext cx="1933597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Стало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55" y="5000917"/>
            <a:ext cx="600075" cy="416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25" y="5000918"/>
            <a:ext cx="220028" cy="4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08963"/>
      </p:ext>
    </p:extLst>
  </p:cSld>
  <p:clrMapOvr>
    <a:masterClrMapping/>
  </p:clrMapOvr>
  <p:transition spd="med"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51" y="1361762"/>
            <a:ext cx="2395424" cy="151193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2376" y="882057"/>
            <a:ext cx="6284285" cy="374470"/>
          </a:xfrm>
          <a:prstGeom prst="rect">
            <a:avLst/>
          </a:prstGeom>
          <a:noFill/>
        </p:spPr>
        <p:txBody>
          <a:bodyPr wrap="square" lIns="96526" tIns="48264" rIns="96526" bIns="48264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Универсальный модуль </a:t>
            </a:r>
            <a:r>
              <a:rPr lang="ru-RU" sz="2000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грозозащиты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0684" y="1270152"/>
            <a:ext cx="4726615" cy="743801"/>
          </a:xfrm>
          <a:prstGeom prst="rect">
            <a:avLst/>
          </a:prstGeom>
          <a:noFill/>
        </p:spPr>
        <p:txBody>
          <a:bodyPr wrap="square" lIns="96526" tIns="48264" rIns="96526" bIns="48264">
            <a:spAutoFit/>
          </a:bodyPr>
          <a:lstStyle/>
          <a:p>
            <a:pPr marL="342900" indent="-3429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66"/>
                </a:solidFill>
              </a:rPr>
              <a:t>Предназначен для защиты каналов аналогового ввода, дискретного ввода, аналогового вывода (до 16 каналов)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4950" y="2195984"/>
            <a:ext cx="3637664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pPr algn="r"/>
            <a:r>
              <a:rPr lang="ru-RU" sz="2000" dirty="0">
                <a:solidFill>
                  <a:srgbClr val="003366"/>
                </a:solidFill>
              </a:rPr>
              <a:t>Модуль релейного вывода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5476" y="2902272"/>
            <a:ext cx="4595699" cy="774579"/>
          </a:xfrm>
          <a:prstGeom prst="rect">
            <a:avLst/>
          </a:prstGeom>
          <a:noFill/>
        </p:spPr>
        <p:txBody>
          <a:bodyPr wrap="square" lIns="96526" tIns="48264" rIns="96526" bIns="48264">
            <a:spAutoFit/>
          </a:bodyPr>
          <a:lstStyle/>
          <a:p>
            <a:pPr marL="361950" indent="-276225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66"/>
                </a:solidFill>
              </a:rPr>
              <a:t>Содержит 8 каналов типа «сухой контакт» с возможностью  обводного диода для работы на индуктивную нагрузку</a:t>
            </a:r>
            <a:r>
              <a:rPr lang="ru-RU" sz="1600" dirty="0" smtClean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3990" y="2722898"/>
            <a:ext cx="2267580" cy="147674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67387" y="3682238"/>
            <a:ext cx="4207990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ru-RU" sz="2000" dirty="0">
                <a:solidFill>
                  <a:srgbClr val="003366"/>
                </a:solidFill>
              </a:rPr>
              <a:t>Интерфейс источника питания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1640" y="4505094"/>
            <a:ext cx="4624722" cy="959245"/>
          </a:xfrm>
          <a:prstGeom prst="rect">
            <a:avLst/>
          </a:prstGeom>
          <a:noFill/>
        </p:spPr>
        <p:txBody>
          <a:bodyPr wrap="square" lIns="96526" tIns="48264" rIns="96526" bIns="48264">
            <a:spAutoFit/>
          </a:bodyPr>
          <a:lstStyle/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66"/>
                </a:solidFill>
              </a:rPr>
              <a:t>Представлены обычная версия и версия с повышенной мощностью.</a:t>
            </a: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66"/>
                </a:solidFill>
              </a:rPr>
              <a:t>Созданы модификации для систем 12 Вольт и 24 Вольта</a:t>
            </a: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75" y="4105860"/>
            <a:ext cx="2374050" cy="15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87450" y="115191"/>
            <a:ext cx="8072664" cy="75670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2400" kern="0" dirty="0" smtClean="0">
                <a:solidFill>
                  <a:srgbClr val="003366"/>
                </a:solidFill>
              </a:rPr>
              <a:t>Компоненты СТН-3000-Р производства АО «АТГС»</a:t>
            </a:r>
            <a:endParaRPr lang="ru-RU" sz="2400" kern="0" dirty="0">
              <a:solidFill>
                <a:srgbClr val="00336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fld id="{06471203-05A5-426A-8C60-55F9C71167B1}" type="slidenum">
              <a:rPr lang="ru-RU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221364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tim\Desktop\РКУ\2015-05-12\Out\щкаф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" y="1245791"/>
            <a:ext cx="2561949" cy="3903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tim\Desktop\РКУ\2015-05-12\Out\РКУ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46" y="989583"/>
            <a:ext cx="2223189" cy="11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tim\Desktop\РКУ\2015-05-12\Out\РКУм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82" y="989583"/>
            <a:ext cx="2861581" cy="134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00" y="2732365"/>
            <a:ext cx="2601722" cy="282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7956550" cy="756708"/>
          </a:xfrm>
        </p:spPr>
        <p:txBody>
          <a:bodyPr/>
          <a:lstStyle/>
          <a:p>
            <a:r>
              <a:rPr lang="ru-RU" altLang="ru-RU" dirty="0">
                <a:solidFill>
                  <a:schemeClr val="tx1"/>
                </a:solidFill>
              </a:rPr>
              <a:t>САУ ГРС и КП СТН-3000</a:t>
            </a:r>
            <a:r>
              <a:rPr lang="en-US" altLang="ru-RU" dirty="0">
                <a:solidFill>
                  <a:schemeClr val="tx1"/>
                </a:solidFill>
              </a:rPr>
              <a:t>-</a:t>
            </a:r>
            <a:r>
              <a:rPr lang="ru-RU" altLang="ru-RU" dirty="0">
                <a:solidFill>
                  <a:schemeClr val="tx1"/>
                </a:solidFill>
              </a:rPr>
              <a:t>Р с российским контроллером </a:t>
            </a:r>
            <a:r>
              <a:rPr lang="ru-RU" altLang="ru-RU" dirty="0" smtClean="0">
                <a:solidFill>
                  <a:schemeClr val="tx1"/>
                </a:solidFill>
              </a:rPr>
              <a:t>СТН-3000-РКУ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2689" y="2185811"/>
            <a:ext cx="149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Контроллер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СТН-3000-РКУс</a:t>
            </a:r>
          </a:p>
        </p:txBody>
      </p:sp>
      <p:sp>
        <p:nvSpPr>
          <p:cNvPr id="9" name="Выгнутая влево стрелка 8"/>
          <p:cNvSpPr/>
          <p:nvPr/>
        </p:nvSpPr>
        <p:spPr bwMode="auto">
          <a:xfrm rot="9197738" flipH="1">
            <a:off x="6743408" y="1872367"/>
            <a:ext cx="629367" cy="1525771"/>
          </a:xfrm>
          <a:prstGeom prst="curvedRightArrow">
            <a:avLst>
              <a:gd name="adj1" fmla="val 25000"/>
              <a:gd name="adj2" fmla="val 42332"/>
              <a:gd name="adj3" fmla="val 1125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Выгнутая влево стрелка 5"/>
          <p:cNvSpPr/>
          <p:nvPr/>
        </p:nvSpPr>
        <p:spPr bwMode="auto">
          <a:xfrm rot="15620749">
            <a:off x="2534295" y="1307401"/>
            <a:ext cx="422221" cy="1951120"/>
          </a:xfrm>
          <a:prstGeom prst="curvedRightArrow">
            <a:avLst>
              <a:gd name="adj1" fmla="val 25000"/>
              <a:gd name="adj2" fmla="val 95586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6" name="Picture 4" descr="C:\Users\tim\Desktop\РКУ\ААЗК\ААЗК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97417"/>
            <a:ext cx="3351863" cy="226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Выгнутая влево стрелка 16"/>
          <p:cNvSpPr/>
          <p:nvPr/>
        </p:nvSpPr>
        <p:spPr bwMode="auto">
          <a:xfrm rot="9421737" flipH="1">
            <a:off x="3553188" y="2160553"/>
            <a:ext cx="663023" cy="1745394"/>
          </a:xfrm>
          <a:prstGeom prst="curvedRightArrow">
            <a:avLst>
              <a:gd name="adj1" fmla="val 25000"/>
              <a:gd name="adj2" fmla="val 42332"/>
              <a:gd name="adj3" fmla="val 1125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2711" y="2422228"/>
            <a:ext cx="26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Контроллер СТН-3000-РКУм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14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3778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6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СЛТМ/САУ ГРС СТН-3000-Р </a:t>
            </a:r>
            <a:r>
              <a:rPr lang="ru-RU" sz="2000" dirty="0"/>
              <a:t>– </a:t>
            </a:r>
            <a:r>
              <a:rPr lang="ru-RU" sz="2000" dirty="0" smtClean="0"/>
              <a:t>производство </a:t>
            </a:r>
            <a:r>
              <a:rPr lang="ru-RU" sz="2000" dirty="0"/>
              <a:t>АО «АТГС»</a:t>
            </a:r>
          </a:p>
        </p:txBody>
      </p:sp>
      <p:pic>
        <p:nvPicPr>
          <p:cNvPr id="334853" name="Picture 5" descr="D:\Мои документы\Сертификаты и лицензии_файлы\Действующие сертификаты и лицензии\Свидетельства программы СТН-3000\Малый размер для демо\КГ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0" y="3548952"/>
            <a:ext cx="1584617" cy="20675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2" name="Picture 4" descr="D:\Мои документы\Сертификаты и лицензии_файлы\Действующие сертификаты и лицензии\Свидетельства программы СТН-3000\Малый размер для демо\ГР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87" y="3544880"/>
            <a:ext cx="1559238" cy="20715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4" name="Picture 6" descr="D:\Мои документы\Сертификаты и лицензии_файлы\Действующие сертификаты и лицензии\Свидетельства программы СТН-3000\Малый размер для демо\КП М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43" y="3541833"/>
            <a:ext cx="1550123" cy="20695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D:\Мои документы\Сертификаты и лицензии_файлы\Действующие сертификаты и лицензии\Свидетельства программы СТН-3000\Малый размер для демо\БО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58" y="3556270"/>
            <a:ext cx="1549673" cy="20522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1" name="Picture 3" descr="D:\Мои документы\Сертификаты и лицензии_файлы\Действующие сертификаты и лицензии\Соответствия\СТН-3000\JPG\СТН-3000 ТС c 2014-2019_sm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" y="954463"/>
            <a:ext cx="1750287" cy="24785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80" y="945890"/>
            <a:ext cx="1778363" cy="24801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D:\Мои документы\Сертификаты и лицензии_файлы\Действующие сертификаты и лицензии\1 Сертификаты разобраны по изделиям\СТН-3000\JPG\СТН-3000 метрология до 2020 АТ-система_Титул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61" y="945890"/>
            <a:ext cx="1784610" cy="2487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ln/>
        </p:spPr>
        <p:txBody>
          <a:bodyPr/>
          <a:lstStyle/>
          <a:p>
            <a:pPr algn="l"/>
            <a:fld id="{16328080-0372-40AA-942C-B2DCE02C2AA5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15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62856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23" y="838200"/>
            <a:ext cx="2233577" cy="236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0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Характеристики СЛТМ/САУ ГРС </a:t>
            </a:r>
            <a:r>
              <a:rPr lang="ru-RU" dirty="0"/>
              <a:t>СТН-3000-Р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68A107-0806-4430-B768-CE0C0EEB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1" y="911088"/>
            <a:ext cx="6636196" cy="836689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0000" indent="-285750">
              <a:spcBef>
                <a:spcPts val="0"/>
              </a:spcBef>
              <a:buClr>
                <a:srgbClr val="FF9900"/>
              </a:buClr>
            </a:pPr>
            <a:r>
              <a:rPr lang="ru-RU" sz="1200" b="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Различные каналы связи</a:t>
            </a:r>
          </a:p>
          <a:p>
            <a:pPr marL="360000" indent="-285750">
              <a:spcBef>
                <a:spcPts val="0"/>
              </a:spcBef>
              <a:buClr>
                <a:srgbClr val="FF9900"/>
              </a:buClr>
            </a:pPr>
            <a:r>
              <a:rPr lang="ru-RU" sz="1200" b="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Информационные стыки с интеллектуальными приборами на уровне КП ТМ или САУ</a:t>
            </a:r>
          </a:p>
          <a:p>
            <a:pPr marL="360000" indent="-285750">
              <a:spcBef>
                <a:spcPts val="0"/>
              </a:spcBef>
              <a:buClr>
                <a:srgbClr val="FF9900"/>
              </a:buClr>
            </a:pPr>
            <a:r>
              <a:rPr lang="ru-RU" sz="1200" b="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Большая функциональность системы</a:t>
            </a:r>
          </a:p>
          <a:p>
            <a:pPr marL="74250" indent="0">
              <a:spcBef>
                <a:spcPts val="0"/>
              </a:spcBef>
              <a:buClr>
                <a:srgbClr val="FF9900"/>
              </a:buClr>
              <a:buNone/>
            </a:pPr>
            <a:endParaRPr lang="ru-RU" sz="1200" b="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16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75810" name="Picture 2" descr="D:\Мои документы\Демо_РР_всякие\2015\Презентация в Газпроме\Схема СТН-30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7801"/>
            <a:ext cx="5981232" cy="331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3D7CEEE5-9298-4C74-8B7A-A71A8327AE43}"/>
              </a:ext>
            </a:extLst>
          </p:cNvPr>
          <p:cNvSpPr txBox="1">
            <a:spLocks/>
          </p:cNvSpPr>
          <p:nvPr/>
        </p:nvSpPr>
        <p:spPr>
          <a:xfrm>
            <a:off x="238122" y="2371217"/>
            <a:ext cx="3620367" cy="3294575"/>
          </a:xfrm>
          <a:prstGeom prst="rect">
            <a:avLst/>
          </a:prstGeom>
        </p:spPr>
        <p:txBody>
          <a:bodyPr/>
          <a:lstStyle>
            <a:lvl1pPr marL="270000" indent="-2700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q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</a:defRPr>
            </a:lvl2pPr>
            <a:lvl3pPr marL="80803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200" kern="0" dirty="0" smtClean="0"/>
              <a:t>Контроллер СТН-3000-РКУ</a:t>
            </a:r>
            <a:endParaRPr lang="ru-RU" sz="1200" kern="0" dirty="0"/>
          </a:p>
          <a:p>
            <a:pPr>
              <a:spcBef>
                <a:spcPts val="300"/>
              </a:spcBef>
            </a:pPr>
            <a:r>
              <a:rPr lang="ru-RU" sz="1200" kern="0" dirty="0"/>
              <a:t>Источник питания</a:t>
            </a:r>
          </a:p>
          <a:p>
            <a:pPr>
              <a:spcBef>
                <a:spcPts val="300"/>
              </a:spcBef>
            </a:pPr>
            <a:r>
              <a:rPr lang="ru-RU" sz="1200" kern="0" dirty="0"/>
              <a:t>Средства связи</a:t>
            </a:r>
          </a:p>
          <a:p>
            <a:pPr>
              <a:spcBef>
                <a:spcPts val="300"/>
              </a:spcBef>
            </a:pPr>
            <a:r>
              <a:rPr lang="ru-RU" sz="1200" kern="0" dirty="0"/>
              <a:t>Доп. оборудование: </a:t>
            </a:r>
            <a:r>
              <a:rPr lang="ru-RU" sz="1200" b="0" i="1" kern="0" dirty="0">
                <a:solidFill>
                  <a:srgbClr val="002B82"/>
                </a:solidFill>
              </a:rPr>
              <a:t>преобразователи, модули защиты, панель оператора</a:t>
            </a:r>
          </a:p>
          <a:p>
            <a:pPr>
              <a:spcBef>
                <a:spcPts val="300"/>
              </a:spcBef>
            </a:pPr>
            <a:r>
              <a:rPr lang="ru-RU" sz="1200" kern="0" dirty="0"/>
              <a:t>Жесткие условия эксплуатации:</a:t>
            </a:r>
          </a:p>
          <a:p>
            <a:pPr lvl="1">
              <a:spcBef>
                <a:spcPts val="300"/>
              </a:spcBef>
            </a:pPr>
            <a:r>
              <a:rPr lang="ru-RU" sz="1200" kern="0" dirty="0"/>
              <a:t>-50°С…+70°С</a:t>
            </a:r>
          </a:p>
          <a:p>
            <a:pPr lvl="1">
              <a:spcBef>
                <a:spcPts val="300"/>
              </a:spcBef>
            </a:pPr>
            <a:r>
              <a:rPr lang="ru-RU" sz="1200" kern="0" dirty="0"/>
              <a:t>Высокая влажность</a:t>
            </a:r>
          </a:p>
          <a:p>
            <a:pPr lvl="1">
              <a:spcBef>
                <a:spcPts val="300"/>
              </a:spcBef>
            </a:pPr>
            <a:r>
              <a:rPr lang="ru-RU" sz="1200" kern="0" dirty="0"/>
              <a:t>Электромагнитные помехи</a:t>
            </a:r>
          </a:p>
          <a:p>
            <a:pPr lvl="1">
              <a:spcBef>
                <a:spcPts val="300"/>
              </a:spcBef>
            </a:pPr>
            <a:r>
              <a:rPr lang="ru-RU" sz="1200" kern="0" dirty="0"/>
              <a:t>Выбросы напряжения</a:t>
            </a:r>
          </a:p>
          <a:p>
            <a:pPr>
              <a:spcBef>
                <a:spcPts val="300"/>
              </a:spcBef>
            </a:pPr>
            <a:r>
              <a:rPr lang="ru-RU" sz="1200" kern="0" dirty="0"/>
              <a:t>Низкое энергопотребление</a:t>
            </a:r>
          </a:p>
          <a:p>
            <a:pPr>
              <a:spcBef>
                <a:spcPts val="300"/>
              </a:spcBef>
            </a:pPr>
            <a:r>
              <a:rPr lang="ru-RU" sz="1200" kern="0" dirty="0"/>
              <a:t>Большие коммуникационные </a:t>
            </a:r>
            <a:r>
              <a:rPr lang="ru-RU" sz="1200" kern="0" dirty="0" smtClean="0"/>
              <a:t>возможности</a:t>
            </a:r>
            <a:endParaRPr lang="ru-RU" sz="1200" kern="0" dirty="0"/>
          </a:p>
          <a:p>
            <a:pPr>
              <a:spcBef>
                <a:spcPts val="300"/>
              </a:spcBef>
            </a:pPr>
            <a:endParaRPr lang="ru-RU" sz="1200" kern="0" dirty="0"/>
          </a:p>
          <a:p>
            <a:pPr>
              <a:spcBef>
                <a:spcPts val="300"/>
              </a:spcBef>
            </a:pPr>
            <a:endParaRPr lang="ru-RU" kern="0" dirty="0"/>
          </a:p>
        </p:txBody>
      </p:sp>
      <p:sp>
        <p:nvSpPr>
          <p:cNvPr id="5" name="Стрелка вправо 4"/>
          <p:cNvSpPr/>
          <p:nvPr/>
        </p:nvSpPr>
        <p:spPr bwMode="auto">
          <a:xfrm>
            <a:off x="272760" y="1735152"/>
            <a:ext cx="6578313" cy="57496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SzPct val="75000"/>
            </a:pPr>
            <a:r>
              <a:rPr lang="ru-RU" sz="1600" dirty="0"/>
              <a:t>Контролируемый </a:t>
            </a:r>
            <a:r>
              <a:rPr lang="ru-RU" sz="1600" dirty="0" smtClean="0"/>
              <a:t>пункт/САУ ГРС СТН-3000-Р</a:t>
            </a:r>
            <a:endParaRPr lang="ru-RU" sz="1600" dirty="0"/>
          </a:p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21785" y="3096340"/>
            <a:ext cx="2894013" cy="1934146"/>
            <a:chOff x="6457950" y="1300048"/>
            <a:chExt cx="2609850" cy="1666330"/>
          </a:xfrm>
        </p:grpSpPr>
        <p:sp>
          <p:nvSpPr>
            <p:cNvPr id="10" name="Вертикальный свиток 9"/>
            <p:cNvSpPr/>
            <p:nvPr/>
          </p:nvSpPr>
          <p:spPr bwMode="auto">
            <a:xfrm>
              <a:off x="6457950" y="1300048"/>
              <a:ext cx="2609850" cy="1666330"/>
            </a:xfrm>
            <a:prstGeom prst="verticalScroll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marL="285739" indent="-285739" algn="r" defTabSz="761970">
                <a:spcBef>
                  <a:spcPct val="20000"/>
                </a:spcBef>
                <a:buClr>
                  <a:srgbClr val="FF9900"/>
                </a:buClr>
                <a:buSzPct val="75000"/>
              </a:pPr>
              <a:endParaRPr lang="ru-RU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7951" y="1436143"/>
              <a:ext cx="2609849" cy="135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более</a:t>
              </a:r>
            </a:p>
            <a:p>
              <a:pPr algn="ctr"/>
              <a:r>
                <a:rPr lang="ru-RU" dirty="0" smtClean="0"/>
                <a:t>2000 КП,</a:t>
              </a:r>
            </a:p>
            <a:p>
              <a:pPr algn="ctr"/>
              <a:r>
                <a:rPr lang="ru-RU" dirty="0"/>
                <a:t>и</a:t>
              </a:r>
              <a:r>
                <a:rPr lang="ru-RU" dirty="0" smtClean="0"/>
                <a:t> </a:t>
              </a:r>
            </a:p>
            <a:p>
              <a:pPr algn="ctr"/>
              <a:r>
                <a:rPr lang="ru-RU" dirty="0" smtClean="0"/>
                <a:t>400 САУ ГРС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03698335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Испытания опытных образцов СЛТМ и САУ ГРС СТН-3000-Р</a:t>
            </a:r>
            <a:r>
              <a:rPr lang="en-US" dirty="0" smtClean="0"/>
              <a:t> </a:t>
            </a:r>
            <a:r>
              <a:rPr lang="ru-RU" dirty="0" smtClean="0"/>
              <a:t>в соответствии с Регламентом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</p:spPr>
        <p:txBody>
          <a:bodyPr/>
          <a:lstStyle/>
          <a:p>
            <a:pPr>
              <a:defRPr/>
            </a:pPr>
            <a:fld id="{8197CDE8-6C55-4BAA-8DB3-7ADFFF35887D}" type="slidenum">
              <a:rPr lang="ru-RU" smtClean="0"/>
              <a:t>17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56" y="865188"/>
            <a:ext cx="3332164" cy="469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04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189" y="3316020"/>
            <a:ext cx="3694906" cy="4513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333" dirty="0">
                <a:solidFill>
                  <a:srgbClr val="C00000"/>
                </a:solidFill>
              </a:rPr>
              <a:t>Стендовые испытания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6501" y="3948074"/>
            <a:ext cx="4627562" cy="4513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333" dirty="0">
                <a:solidFill>
                  <a:srgbClr val="C00000"/>
                </a:solidFill>
              </a:rPr>
              <a:t>Предварительные испытания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8844" y="4583074"/>
            <a:ext cx="3651250" cy="4513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333" dirty="0">
                <a:solidFill>
                  <a:srgbClr val="C00000"/>
                </a:solidFill>
              </a:rPr>
              <a:t>Опытная эксплуатация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2469" y="5199609"/>
            <a:ext cx="3865563" cy="4513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333" dirty="0">
                <a:solidFill>
                  <a:srgbClr val="C00000"/>
                </a:solidFill>
              </a:rPr>
              <a:t>Приемочные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6518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Приемочные испытания САУ ГРС «СТН-3000-Р»</a:t>
            </a:r>
            <a:br>
              <a:rPr lang="ru-RU" altLang="ru-RU" dirty="0"/>
            </a:br>
            <a:r>
              <a:rPr lang="ru-RU" altLang="ru-RU" dirty="0"/>
              <a:t>на ГРС </a:t>
            </a:r>
            <a:r>
              <a:rPr lang="ru-RU" altLang="ru-RU" dirty="0" err="1"/>
              <a:t>Меркульево</a:t>
            </a:r>
            <a:r>
              <a:rPr lang="ru-RU" altLang="ru-RU" dirty="0"/>
              <a:t> Брянского ЛПУМГ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</p:spPr>
        <p:txBody>
          <a:bodyPr/>
          <a:lstStyle/>
          <a:p>
            <a:pPr>
              <a:defRPr/>
            </a:pPr>
            <a:fld id="{8197CDE8-6C55-4BAA-8DB3-7ADFFF35887D}" type="slidenum">
              <a:rPr lang="ru-RU" smtClean="0"/>
              <a:t>18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12" y="944562"/>
            <a:ext cx="6254748" cy="4691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90" y="1066879"/>
            <a:ext cx="145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2017 год</a:t>
            </a:r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" y="1753392"/>
            <a:ext cx="20447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Приемочные испытания</a:t>
            </a:r>
            <a:br>
              <a:rPr lang="ru-RU" dirty="0" smtClean="0"/>
            </a:br>
            <a:r>
              <a:rPr lang="ru-RU" dirty="0" smtClean="0"/>
              <a:t>СЛТМ и САУ ГРС СТН-3000-Р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</p:spPr>
        <p:txBody>
          <a:bodyPr/>
          <a:lstStyle/>
          <a:p>
            <a:pPr>
              <a:defRPr/>
            </a:pPr>
            <a:fld id="{8197CDE8-6C55-4BAA-8DB3-7ADFFF35887D}" type="slidenum">
              <a:rPr lang="ru-RU" smtClean="0"/>
              <a:t>19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63" y="1023938"/>
            <a:ext cx="3259120" cy="461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72" y="904875"/>
            <a:ext cx="3282232" cy="461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8438" y="2694830"/>
            <a:ext cx="4818063" cy="17340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solidFill>
                  <a:srgbClr val="C00000"/>
                </a:solidFill>
              </a:rPr>
              <a:t>«…рекомендовать к серийному производству и применению на объектах</a:t>
            </a:r>
            <a:br>
              <a:rPr lang="ru-RU" sz="2667" dirty="0">
                <a:solidFill>
                  <a:srgbClr val="C00000"/>
                </a:solidFill>
              </a:rPr>
            </a:br>
            <a:r>
              <a:rPr lang="ru-RU" sz="2667" dirty="0">
                <a:solidFill>
                  <a:srgbClr val="C00000"/>
                </a:solidFill>
              </a:rPr>
              <a:t>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15411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0" descr="учебный класс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8957" y="983855"/>
            <a:ext cx="3274861" cy="20505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Picture 11" descr="АТГС_полигон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179" y="3295659"/>
            <a:ext cx="3128742" cy="20604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19027E44-4BBC-44F4-8A41-CA93E037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АО «АТГС»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650FC6-571C-4627-B19D-B504A34BA6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22143" y="3295659"/>
            <a:ext cx="4746928" cy="2115047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97100"/>
            <a:r>
              <a:rPr lang="ru-RU" sz="1400" dirty="0"/>
              <a:t>Комплексная автоматизация процессов: </a:t>
            </a:r>
          </a:p>
          <a:p>
            <a:pPr marL="540000" indent="-342900">
              <a:buChar char="q"/>
            </a:pPr>
            <a:r>
              <a:rPr lang="ru-RU" sz="1400" dirty="0"/>
              <a:t>добычи нефти и газа</a:t>
            </a:r>
            <a:endParaRPr lang="en-US" sz="1400" dirty="0"/>
          </a:p>
          <a:p>
            <a:pPr marL="540000" indent="-342900">
              <a:buChar char="q"/>
            </a:pPr>
            <a:r>
              <a:rPr lang="ru-RU" sz="1400" dirty="0"/>
              <a:t>транспорта газа, нефти, нефтепродуктов, воды</a:t>
            </a:r>
            <a:endParaRPr lang="en-US" sz="1400" dirty="0"/>
          </a:p>
          <a:p>
            <a:pPr marL="540000" indent="-342900">
              <a:buChar char="q"/>
            </a:pPr>
            <a:r>
              <a:rPr lang="ru-RU" sz="1400" dirty="0"/>
              <a:t>сетей тепло-, водо- и газоснабжения</a:t>
            </a:r>
            <a:endParaRPr lang="en-US" sz="1400" dirty="0"/>
          </a:p>
          <a:p>
            <a:pPr marL="540000" indent="-342900">
              <a:buChar char="q"/>
            </a:pPr>
            <a:r>
              <a:rPr lang="ru-RU" sz="1400" dirty="0"/>
              <a:t>энергораспределительных систем </a:t>
            </a:r>
            <a:endParaRPr lang="en-US" sz="1400" dirty="0"/>
          </a:p>
          <a:p>
            <a:pPr marL="540000" indent="-342900">
              <a:buChar char="q"/>
            </a:pPr>
            <a:r>
              <a:rPr lang="ru-RU" sz="1400" dirty="0"/>
              <a:t>других непрерывных технологических процессов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/>
          <a:p>
            <a:pPr algn="l"/>
            <a:fld id="{06471203-05A5-426A-8C60-55F9C71167B1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1E6F43-9E5B-4BF6-9FD7-7A547132D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06" y="1017462"/>
            <a:ext cx="4810539" cy="1944813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2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Основано</a:t>
            </a:r>
            <a:r>
              <a:rPr lang="ru-RU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 в 1992 г.</a:t>
            </a:r>
          </a:p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Основной офис – г. Москва</a:t>
            </a:r>
          </a:p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Проектные подразделения:</a:t>
            </a: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г. Нижний Новгород и г. Тверь</a:t>
            </a:r>
          </a:p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140 сотрудников</a:t>
            </a:r>
          </a:p>
          <a:p>
            <a:pPr marL="197100" indent="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  <a:buNone/>
            </a:pPr>
            <a:endParaRPr lang="ru-RU" sz="12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57921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73" y="1134524"/>
            <a:ext cx="3138819" cy="4438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60" y="962650"/>
            <a:ext cx="3071001" cy="4342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 материальной части (КМЧ) для проведения капитального ремонта САУ ГРС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5" y="893060"/>
            <a:ext cx="3118765" cy="44103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</p:spPr>
        <p:txBody>
          <a:bodyPr/>
          <a:lstStyle/>
          <a:p>
            <a:pPr>
              <a:defRPr/>
            </a:pPr>
            <a:fld id="{8197CDE8-6C55-4BAA-8DB3-7ADFFF35887D}" type="slidenum">
              <a:rPr lang="ru-RU" smtClean="0"/>
              <a:t>20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4" y="1067551"/>
            <a:ext cx="3001992" cy="4235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7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Заводы-производители ГРС - партнеры АО АТГС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238" y="5307541"/>
            <a:ext cx="587375" cy="407459"/>
          </a:xfrm>
        </p:spPr>
        <p:txBody>
          <a:bodyPr/>
          <a:lstStyle/>
          <a:p>
            <a:pPr>
              <a:defRPr/>
            </a:pPr>
            <a:fld id="{8197CDE8-6C55-4BAA-8DB3-7ADFFF35887D}" type="slidenum">
              <a:rPr lang="ru-RU" smtClean="0"/>
              <a:t>21</a:t>
            </a:fld>
            <a:endParaRPr lang="ru-RU" dirty="0"/>
          </a:p>
        </p:txBody>
      </p:sp>
      <p:pic>
        <p:nvPicPr>
          <p:cNvPr id="5124" name="Picture 4" descr="https://kazan.moyaspravka.ru/images/logo/23651480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43" y="2337262"/>
            <a:ext cx="1905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4315" y="3173364"/>
            <a:ext cx="375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НПП «</a:t>
            </a:r>
            <a:r>
              <a:rPr lang="ru-RU" dirty="0" err="1" smtClean="0"/>
              <a:t>Авиагаз</a:t>
            </a:r>
            <a:r>
              <a:rPr lang="ru-RU" dirty="0" smtClean="0"/>
              <a:t>-Союз+»</a:t>
            </a:r>
            <a:endParaRPr lang="ru-RU" dirty="0"/>
          </a:p>
        </p:txBody>
      </p:sp>
      <p:pic>
        <p:nvPicPr>
          <p:cNvPr id="5126" name="Picture 6" descr="https://www.menocom.ru/upload/iblock/3ab/3abf9893910bfe6e4895345575ee00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" y="1771463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arzpgas.ru/images/f3b49b8e06ea06875fb77b3da57c3f1c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" y="1104712"/>
            <a:ext cx="3810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neftegaz.ru/upload/iblock/8e7/8e7226734229dd6d045aa6d37fdbe86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82" y="1047562"/>
            <a:ext cx="3757942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gazenergokomplekt.ru/img/ico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3" y="3541874"/>
            <a:ext cx="2670277" cy="14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sargaz.gazprom-auto.ru/img/logo_sarga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70" y="4258600"/>
            <a:ext cx="5545776" cy="59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 descr="C:\Users\tim\Desktop\РКУ\ГРС\БОИ\бо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90" y="4148480"/>
            <a:ext cx="699987" cy="81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tim\Desktop\РКУ\ГРС\chromatogra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91" y="2457652"/>
            <a:ext cx="699987" cy="139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tim\Desktop\РКУ\ГРС\DSC046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51" y="2363267"/>
            <a:ext cx="2329497" cy="33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199829" y="5120156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Технологическое оборудование</a:t>
            </a:r>
          </a:p>
        </p:txBody>
      </p:sp>
      <p:pic>
        <p:nvPicPr>
          <p:cNvPr id="1032" name="Picture 8" descr="Linear_MR"/>
          <p:cNvPicPr>
            <a:picLocks noChangeAspect="1" noChangeArrowheads="1"/>
          </p:cNvPicPr>
          <p:nvPr/>
        </p:nvPicPr>
        <p:blipFill>
          <a:blip r:embed="rId8" cstate="print"/>
          <a:srcRect l="23351" t="30508" r="67513" b="11864"/>
          <a:stretch>
            <a:fillRect/>
          </a:stretch>
        </p:blipFill>
        <p:spPr bwMode="auto">
          <a:xfrm>
            <a:off x="6676891" y="4142178"/>
            <a:ext cx="752609" cy="11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5910" y="3051901"/>
            <a:ext cx="1488291" cy="51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50634" y="4470400"/>
            <a:ext cx="828826" cy="11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2270890" y="4945881"/>
            <a:ext cx="14823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Вычислители и корректоры расхода</a:t>
            </a:r>
          </a:p>
        </p:txBody>
      </p:sp>
      <p:graphicFrame>
        <p:nvGraphicFramePr>
          <p:cNvPr id="102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802436"/>
              </p:ext>
            </p:extLst>
          </p:nvPr>
        </p:nvGraphicFramePr>
        <p:xfrm>
          <a:off x="6522900" y="1354103"/>
          <a:ext cx="1124399" cy="86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Visio" r:id="rId11" imgW="1027176" imgH="947547" progId="Visio.Drawing.11">
                  <p:embed/>
                </p:oleObj>
              </mc:Choice>
              <mc:Fallback>
                <p:oleObj name="Visio" r:id="rId11" imgW="1027176" imgH="9475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900" y="1354103"/>
                        <a:ext cx="1124399" cy="864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7377087" y="1387561"/>
            <a:ext cx="1714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Передача информации на ДП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64980" y="1880586"/>
            <a:ext cx="2285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80808"/>
                </a:solidFill>
              </a:rPr>
              <a:t>Хроматограф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75766" y="4945881"/>
            <a:ext cx="136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80808"/>
                </a:solidFill>
              </a:rPr>
              <a:t>Блок обработки информации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7703545" y="2156533"/>
            <a:ext cx="1268039" cy="335652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Стрелка вправо с вырезом 2"/>
          <p:cNvSpPr/>
          <p:nvPr/>
        </p:nvSpPr>
        <p:spPr bwMode="auto">
          <a:xfrm rot="18853222">
            <a:off x="6224734" y="2261278"/>
            <a:ext cx="488130" cy="233750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Стрелка вправо с вырезом 29"/>
          <p:cNvSpPr/>
          <p:nvPr/>
        </p:nvSpPr>
        <p:spPr bwMode="auto">
          <a:xfrm rot="20926972">
            <a:off x="6300010" y="2639066"/>
            <a:ext cx="1253943" cy="167641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Стрелка вправо с вырезом 31"/>
          <p:cNvSpPr/>
          <p:nvPr/>
        </p:nvSpPr>
        <p:spPr bwMode="auto">
          <a:xfrm rot="1656188">
            <a:off x="6295320" y="3362371"/>
            <a:ext cx="1268761" cy="200599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Стрелка вправо с вырезом 34"/>
          <p:cNvSpPr/>
          <p:nvPr/>
        </p:nvSpPr>
        <p:spPr bwMode="auto">
          <a:xfrm rot="11558043">
            <a:off x="2769834" y="3232112"/>
            <a:ext cx="571463" cy="195317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Стрелка вправо с вырезом 35"/>
          <p:cNvSpPr/>
          <p:nvPr/>
        </p:nvSpPr>
        <p:spPr bwMode="auto">
          <a:xfrm rot="13351060">
            <a:off x="2820685" y="2378378"/>
            <a:ext cx="549104" cy="194573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Стрелка вправо с вырезом 36"/>
          <p:cNvSpPr/>
          <p:nvPr/>
        </p:nvSpPr>
        <p:spPr bwMode="auto">
          <a:xfrm rot="8623412">
            <a:off x="2526032" y="4414254"/>
            <a:ext cx="864828" cy="191758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14" descr="C:\Users\tim\Desktop\РКУ\Импорт\panel_operatora_atgs_v03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18" y="1621312"/>
            <a:ext cx="1247619" cy="10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трелка вправо с вырезом 32"/>
          <p:cNvSpPr/>
          <p:nvPr/>
        </p:nvSpPr>
        <p:spPr bwMode="auto">
          <a:xfrm rot="2692852">
            <a:off x="6220339" y="3906525"/>
            <a:ext cx="1018810" cy="180388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856525" y="2606471"/>
            <a:ext cx="2064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Сенсорная графическая панель оператора</a:t>
            </a:r>
          </a:p>
        </p:txBody>
      </p:sp>
      <p:sp>
        <p:nvSpPr>
          <p:cNvPr id="38" name="Стрелка вправо с вырезом 37"/>
          <p:cNvSpPr/>
          <p:nvPr/>
        </p:nvSpPr>
        <p:spPr bwMode="auto">
          <a:xfrm rot="5400000">
            <a:off x="8212913" y="3894612"/>
            <a:ext cx="259315" cy="216465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17" descr="C:\Users\tim\Desktop\РКУ\2015-05-12\Out\РКУм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87" y="1561268"/>
            <a:ext cx="1474272" cy="8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трелка вправо с вырезом 38"/>
          <p:cNvSpPr/>
          <p:nvPr/>
        </p:nvSpPr>
        <p:spPr bwMode="auto">
          <a:xfrm rot="16200000">
            <a:off x="4359467" y="2255361"/>
            <a:ext cx="304708" cy="216465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5136934" y="1621312"/>
            <a:ext cx="1411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Контроллер СТН-3000-РКУм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061178" y="3690059"/>
            <a:ext cx="18428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>
                <a:solidFill>
                  <a:srgbClr val="080808"/>
                </a:solidFill>
              </a:rPr>
              <a:t>Система контроля загазованности, пожарная и охранная сигнализация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FB497AAF-C4F5-43E1-877F-1347E547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САУ ГРС СТН-3000/СТН-3000-Р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8E9C4A0C-14FD-4177-A3B3-B7AD8EC1B8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392580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 smtClean="0"/>
              <a:t>для </a:t>
            </a:r>
            <a:r>
              <a:rPr lang="ru-RU" sz="1600" dirty="0"/>
              <a:t>ГРС, </a:t>
            </a:r>
            <a:r>
              <a:rPr lang="ru-RU" sz="1600" dirty="0" smtClean="0"/>
              <a:t>УРГ, КРП </a:t>
            </a:r>
            <a:r>
              <a:rPr lang="ru-RU" sz="1600" dirty="0"/>
              <a:t>и ГИС</a:t>
            </a:r>
          </a:p>
        </p:txBody>
      </p:sp>
      <p:sp>
        <p:nvSpPr>
          <p:cNvPr id="34" name="Номер слайда 3">
            <a:extLst>
              <a:ext uri="{FF2B5EF4-FFF2-40B4-BE49-F238E27FC236}">
                <a16:creationId xmlns="" xmlns:a16="http://schemas.microsoft.com/office/drawing/2014/main" id="{7FE060C6-2166-4AF3-BC99-B47CDA39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299987"/>
            <a:ext cx="587375" cy="407458"/>
          </a:xfrm>
          <a:ln/>
        </p:spPr>
        <p:txBody>
          <a:bodyPr/>
          <a:lstStyle/>
          <a:p>
            <a:pPr algn="l"/>
            <a:fld id="{AD698DEF-6689-4D92-8290-6C6EE85B0834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22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20875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8" descr="C:\Users\tim\Desktop\РКУ\ГРС\БОИ\бо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61" y="1471098"/>
            <a:ext cx="2166684" cy="2964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4" y="-23083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4" y="-23083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322759"/>
              </p:ext>
            </p:extLst>
          </p:nvPr>
        </p:nvGraphicFramePr>
        <p:xfrm>
          <a:off x="2535622" y="1741355"/>
          <a:ext cx="6458439" cy="378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Visio" r:id="rId5" imgW="9214775" imgH="5080811" progId="Visio.Drawing.11">
                  <p:embed/>
                </p:oleObj>
              </mc:Choice>
              <mc:Fallback>
                <p:oleObj name="Visio" r:id="rId5" imgW="9214775" imgH="5080811" progId="Visio.Drawing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622" y="1741355"/>
                        <a:ext cx="6458439" cy="37892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2" y="1391584"/>
            <a:ext cx="1774200" cy="24852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2978" name="Picture 2" descr="D:\Мои документы\Сертификаты и лицензии_файлы\Действующие сертификаты и лицензии\1 Сертификаты разобраны по изделиям\БОИ\метрология sm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1" y="2873994"/>
            <a:ext cx="1774200" cy="24859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DC15AB30-E9DF-4870-B819-84AA1ADC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</a:t>
            </a:r>
            <a:r>
              <a:rPr lang="ru-RU" dirty="0" smtClean="0"/>
              <a:t>САУ ГРС СТН-3000/СТН-3000-Р</a:t>
            </a: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0AE81113-6231-452C-95A3-FBF40FF8B3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511482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/>
              <a:t>Блок обработки информации для ГРС, КРП и ГИС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C611AD00-8615-4082-A403-529934353F41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23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5800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САУ </a:t>
            </a:r>
            <a:r>
              <a:rPr lang="ru-RU" altLang="ru-RU" dirty="0" err="1" smtClean="0"/>
              <a:t>газоизмерительных</a:t>
            </a:r>
            <a:r>
              <a:rPr lang="ru-RU" altLang="ru-RU" dirty="0" smtClean="0"/>
              <a:t> станций (ГИС)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0" y="5307541"/>
            <a:ext cx="587375" cy="40745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fld id="{8197CDE8-6C55-4BAA-8DB3-7ADFFF35887D}" type="slidenum">
              <a:rPr lang="ru-RU"/>
              <a:pPr/>
              <a:t>24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9" y="2740131"/>
            <a:ext cx="4773883" cy="2685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979170"/>
            <a:ext cx="4328160" cy="24345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55820" y="1594340"/>
            <a:ext cx="3672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rgbClr val="003366"/>
                </a:solidFill>
              </a:rPr>
              <a:t>САУ ГИС «</a:t>
            </a:r>
            <a:r>
              <a:rPr lang="ru-RU" sz="1800" i="1" dirty="0" err="1" smtClean="0">
                <a:solidFill>
                  <a:srgbClr val="003366"/>
                </a:solidFill>
              </a:rPr>
              <a:t>Гайва</a:t>
            </a:r>
            <a:r>
              <a:rPr lang="ru-RU" sz="1800" i="1" dirty="0" smtClean="0">
                <a:solidFill>
                  <a:srgbClr val="003366"/>
                </a:solidFill>
              </a:rPr>
              <a:t>»</a:t>
            </a: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rgbClr val="003366"/>
                </a:solidFill>
              </a:rPr>
              <a:t>САУ ГИС «Красноуфимск»</a:t>
            </a:r>
            <a:endParaRPr lang="ru-RU" sz="1800" i="1" dirty="0">
              <a:solidFill>
                <a:srgbClr val="003366"/>
              </a:solidFill>
            </a:endParaRP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rgbClr val="003366"/>
                </a:solidFill>
              </a:rPr>
              <a:t>САУ ГИС «Алмазная»</a:t>
            </a:r>
            <a:endParaRPr lang="ru-RU" sz="1800" i="1" dirty="0">
              <a:solidFill>
                <a:srgbClr val="0033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716" y="4510399"/>
            <a:ext cx="367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rgbClr val="003366"/>
                </a:solidFill>
              </a:rPr>
              <a:t>САУ ГИС «Яр»</a:t>
            </a: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rgbClr val="003366"/>
                </a:solidFill>
              </a:rPr>
              <a:t>САУ ГИС «Чуй»</a:t>
            </a:r>
            <a:endParaRPr lang="ru-RU" sz="1800" i="1" dirty="0">
              <a:solidFill>
                <a:srgbClr val="0033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0996" y="1078718"/>
            <a:ext cx="3637664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ru-RU" sz="2400" dirty="0" smtClean="0">
                <a:solidFill>
                  <a:srgbClr val="003366"/>
                </a:solidFill>
              </a:rPr>
              <a:t>СТН-3000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0071" y="3900744"/>
            <a:ext cx="3637664" cy="404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0" hangingPunct="0">
              <a:lnSpc>
                <a:spcPct val="90000"/>
              </a:lnSpc>
              <a:defRPr sz="28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2pPr>
            <a:lvl3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3pPr>
            <a:lvl4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4pPr>
            <a:lvl5pPr algn="ctr" eaLnBrk="0" hangingPunct="0">
              <a:lnSpc>
                <a:spcPct val="90000"/>
              </a:lnSpc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9pPr>
          </a:lstStyle>
          <a:p>
            <a:r>
              <a:rPr lang="ru-RU" sz="2400" dirty="0" smtClean="0">
                <a:solidFill>
                  <a:srgbClr val="003366"/>
                </a:solidFill>
              </a:rPr>
              <a:t>СТН-3000-Р</a:t>
            </a:r>
            <a:endParaRPr lang="en-US" sz="24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1171576" y="1"/>
            <a:ext cx="720725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 smtClean="0"/>
              <a:t>САУ </a:t>
            </a:r>
            <a:r>
              <a:rPr lang="ru-RU" sz="2400" dirty="0"/>
              <a:t>ГРС </a:t>
            </a:r>
            <a:r>
              <a:rPr lang="ru-RU" sz="2400" dirty="0" smtClean="0"/>
              <a:t>СТН-3000-Р</a:t>
            </a:r>
            <a:endParaRPr lang="ru-RU" altLang="ru-RU" sz="2400" dirty="0" smtClean="0"/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12724" y="1294642"/>
            <a:ext cx="8931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014538" indent="271463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471738" indent="271463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928938" indent="271463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386138" indent="271463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Применение стандартных интерфейсов</a:t>
            </a:r>
            <a:r>
              <a:rPr lang="en-US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RS-232, RS-485, RS-422 </a:t>
            </a:r>
            <a:r>
              <a:rPr lang="ru-RU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т.д.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Интеграция с вычислителями расхода газа (</a:t>
            </a:r>
            <a:r>
              <a:rPr lang="en-US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SEVC-D</a:t>
            </a:r>
            <a:r>
              <a:rPr lang="ru-RU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ЕК-260, ЕК-270, Вымпел-500, </a:t>
            </a:r>
            <a:r>
              <a:rPr lang="ru-RU" altLang="ru-RU" sz="1600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Суперфлоу-2/2ЕТ/21/23, </a:t>
            </a:r>
            <a:r>
              <a:rPr lang="en-US" altLang="ru-RU" sz="1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Turbo Flow UFG)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Возможность дистанционного считывания архивов с вычислителей расхода газа</a:t>
            </a:r>
            <a:endParaRPr lang="ru-RU" altLang="ru-RU" sz="1600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7136" b="6120"/>
          <a:stretch>
            <a:fillRect/>
          </a:stretch>
        </p:blipFill>
        <p:spPr bwMode="auto">
          <a:xfrm>
            <a:off x="2565400" y="3732707"/>
            <a:ext cx="20335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6" y="3737504"/>
            <a:ext cx="20939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20166" r="18259" b="18275"/>
          <a:stretch>
            <a:fillRect/>
          </a:stretch>
        </p:blipFill>
        <p:spPr bwMode="auto">
          <a:xfrm>
            <a:off x="4775201" y="3718159"/>
            <a:ext cx="2170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4" t="30251" r="1869" b="20663"/>
          <a:stretch>
            <a:fillRect/>
          </a:stretch>
        </p:blipFill>
        <p:spPr bwMode="auto">
          <a:xfrm>
            <a:off x="7131050" y="3714497"/>
            <a:ext cx="18097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6">
            <a:extLst>
              <a:ext uri="{FF2B5EF4-FFF2-40B4-BE49-F238E27FC236}">
                <a16:creationId xmlns="" xmlns:a16="http://schemas.microsoft.com/office/drawing/2014/main" id="{F6A1E977-C04F-405F-BDA0-0B76EA04A4A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-14514" y="779307"/>
            <a:ext cx="9144000" cy="341163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Интеграция с различными вычислителями расхода газа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197CDE8-6C55-4BAA-8DB3-7ADFFF35887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3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433286"/>
              </p:ext>
            </p:extLst>
          </p:nvPr>
        </p:nvGraphicFramePr>
        <p:xfrm>
          <a:off x="925429" y="1354695"/>
          <a:ext cx="6984241" cy="38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Visio" r:id="rId4" imgW="9369021" imgH="5986564" progId="Visio.Drawing.11">
                  <p:embed/>
                </p:oleObj>
              </mc:Choice>
              <mc:Fallback>
                <p:oleObj name="Visio" r:id="rId4" imgW="9369021" imgH="5986564" progId="Visio.Drawing.11">
                  <p:embed/>
                  <p:pic>
                    <p:nvPicPr>
                      <p:cNvPr id="819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429" y="1354695"/>
                        <a:ext cx="6984241" cy="38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3796373" y="3689431"/>
            <a:ext cx="5183859" cy="15541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-25000">
              <a:ln>
                <a:noFill/>
              </a:ln>
              <a:solidFill>
                <a:srgbClr val="080808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САУ ГРС </a:t>
            </a:r>
            <a:r>
              <a:rPr lang="ru-RU" dirty="0"/>
              <a:t>СТН-3000/СТН-3000-Р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F6A1E977-C04F-405F-BDA0-0B76EA04A4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511482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 smtClean="0"/>
              <a:t>Система покадрового </a:t>
            </a:r>
            <a:r>
              <a:rPr lang="ru-RU" sz="1600" dirty="0"/>
              <a:t>видеонаблюдения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AD698DEF-6689-4D92-8290-6C6EE85B0834}" type="slidenum">
              <a:rPr lang="ru-RU" sz="2400" b="1">
                <a:solidFill>
                  <a:schemeClr val="tx1"/>
                </a:solidFill>
                <a:cs typeface="Arial" charset="0"/>
              </a:rPr>
              <a:pPr/>
              <a:t>26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038726" y="3447580"/>
            <a:ext cx="4001907" cy="18600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</a:pPr>
            <a:r>
              <a:rPr lang="ru-RU" sz="1600" b="0" kern="1200" dirty="0">
                <a:solidFill>
                  <a:srgbClr val="080808"/>
                </a:solidFill>
                <a:latin typeface="Arial" charset="0"/>
                <a:cs typeface="Arial" charset="0"/>
              </a:rPr>
              <a:t>Реализовано получение изображений с контролируемого пункта по низкоскоростным каналам связи систем телемеханики</a:t>
            </a:r>
          </a:p>
          <a:p>
            <a:pPr>
              <a:buClr>
                <a:schemeClr val="tx1"/>
              </a:buClr>
            </a:pPr>
            <a:r>
              <a:rPr lang="ru-RU" sz="1600" b="0" kern="1200" dirty="0">
                <a:solidFill>
                  <a:srgbClr val="080808"/>
                </a:solidFill>
                <a:latin typeface="Arial" charset="0"/>
                <a:cs typeface="Arial" charset="0"/>
              </a:rPr>
              <a:t>Позволяет получить фотографии контролируемого объекта до, во время и после события (например, срабатывания датчика периметральной сигнализации)</a:t>
            </a:r>
          </a:p>
          <a:p>
            <a:pPr>
              <a:buClr>
                <a:schemeClr val="tx1"/>
              </a:buClr>
            </a:pPr>
            <a:r>
              <a:rPr lang="ru-RU" sz="1600" b="0" kern="1200" dirty="0">
                <a:solidFill>
                  <a:srgbClr val="080808"/>
                </a:solidFill>
                <a:latin typeface="Arial" charset="0"/>
                <a:cs typeface="Arial" charset="0"/>
              </a:rPr>
              <a:t>Возможность принятия решения </a:t>
            </a:r>
            <a:br>
              <a:rPr lang="ru-RU" sz="1600" b="0" kern="1200" dirty="0">
                <a:solidFill>
                  <a:srgbClr val="080808"/>
                </a:solidFill>
                <a:latin typeface="Arial" charset="0"/>
                <a:cs typeface="Arial" charset="0"/>
              </a:rPr>
            </a:br>
            <a:r>
              <a:rPr lang="ru-RU" sz="1600" b="0" kern="1200" dirty="0">
                <a:solidFill>
                  <a:srgbClr val="080808"/>
                </a:solidFill>
                <a:latin typeface="Arial" charset="0"/>
                <a:cs typeface="Arial" charset="0"/>
              </a:rPr>
              <a:t>об опасности случившегося события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B922586-E513-41F9-9014-9D52A071B115}"/>
              </a:ext>
            </a:extLst>
          </p:cNvPr>
          <p:cNvSpPr/>
          <p:nvPr/>
        </p:nvSpPr>
        <p:spPr>
          <a:xfrm>
            <a:off x="1609725" y="5243546"/>
            <a:ext cx="7534274" cy="4714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rmAutofit/>
          </a:bodyPr>
          <a:lstStyle/>
          <a:p>
            <a:pPr marL="361950" eaLnBrk="0" hangingPunct="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</a:pPr>
            <a:r>
              <a:rPr lang="ru-RU" sz="1600" b="0" i="1" dirty="0">
                <a:solidFill>
                  <a:srgbClr val="080808"/>
                </a:solidFill>
              </a:rPr>
              <a:t>Реализация </a:t>
            </a:r>
            <a:r>
              <a:rPr lang="ru-RU" sz="1600" b="0" i="1" dirty="0" smtClean="0">
                <a:solidFill>
                  <a:srgbClr val="080808"/>
                </a:solidFill>
              </a:rPr>
              <a:t>в Брянском </a:t>
            </a:r>
            <a:r>
              <a:rPr lang="ru-RU" sz="1600" b="0" i="1" dirty="0">
                <a:solidFill>
                  <a:srgbClr val="080808"/>
                </a:solidFill>
              </a:rPr>
              <a:t>ЛПУ ООО «Газпром трансгаз Москва»</a:t>
            </a:r>
          </a:p>
        </p:txBody>
      </p:sp>
      <p:pic>
        <p:nvPicPr>
          <p:cNvPr id="9" name="Picture 17" descr="C:\Users\tim\Desktop\РКУ\2015-05-12\Out\РКУ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33" y="2552675"/>
            <a:ext cx="1305748" cy="9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64634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B497AAF-C4F5-43E1-877F-1347E547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84" y="57510"/>
            <a:ext cx="7492034" cy="699199"/>
          </a:xfrm>
        </p:spPr>
        <p:txBody>
          <a:bodyPr/>
          <a:lstStyle/>
          <a:p>
            <a:r>
              <a:rPr lang="ru-RU" sz="2200" dirty="0" smtClean="0"/>
              <a:t>САУ ГРС СТН-3000-Р</a:t>
            </a:r>
            <a:endParaRPr lang="ru-RU" sz="22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8E9C4A0C-14FD-4177-A3B3-B7AD8EC1B8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392580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/>
              <a:t>Единое цифровое пространство</a:t>
            </a:r>
          </a:p>
        </p:txBody>
      </p:sp>
      <p:pic>
        <p:nvPicPr>
          <p:cNvPr id="41" name="Picture 6" descr="Картинки по запросу Газораспределительная станция">
            <a:extLst>
              <a:ext uri="{FF2B5EF4-FFF2-40B4-BE49-F238E27FC236}">
                <a16:creationId xmlns:a16="http://schemas.microsoft.com/office/drawing/2014/main" xmlns="" id="{94A49ADD-8790-46F4-9DE0-6BDC2209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90" y="1758545"/>
            <a:ext cx="5710020" cy="3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внутренний, холодильник, кухня, микроволновая печь&#10;&#10;Автоматически созданное описание">
            <a:extLst>
              <a:ext uri="{FF2B5EF4-FFF2-40B4-BE49-F238E27FC236}">
                <a16:creationId xmlns:a16="http://schemas.microsoft.com/office/drawing/2014/main" xmlns="" id="{6D7A0FC6-975E-45F2-A352-5E7E3C8E4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73" y="2303130"/>
            <a:ext cx="1708459" cy="245982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внешний, забор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0985150-7169-41C3-BAFA-CF1937B19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63" y="1702621"/>
            <a:ext cx="5710020" cy="359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617AF6B-2551-483F-B61C-049062F200E7}"/>
              </a:ext>
            </a:extLst>
          </p:cNvPr>
          <p:cNvSpPr txBox="1"/>
          <p:nvPr/>
        </p:nvSpPr>
        <p:spPr>
          <a:xfrm>
            <a:off x="976178" y="2883399"/>
            <a:ext cx="148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САУ ГРС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1C9C8DF-C582-4A5A-A983-D5C9C551F63F}"/>
              </a:ext>
            </a:extLst>
          </p:cNvPr>
          <p:cNvSpPr txBox="1"/>
          <p:nvPr/>
        </p:nvSpPr>
        <p:spPr>
          <a:xfrm>
            <a:off x="4207955" y="2072297"/>
            <a:ext cx="177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ДП ЛПУМГ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0C8BC92-B2E5-47F7-8866-138359E63D54}"/>
              </a:ext>
            </a:extLst>
          </p:cNvPr>
          <p:cNvSpPr txBox="1"/>
          <p:nvPr/>
        </p:nvSpPr>
        <p:spPr>
          <a:xfrm>
            <a:off x="7408235" y="1406471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ЦДП</a:t>
            </a:r>
          </a:p>
        </p:txBody>
      </p:sp>
      <p:pic>
        <p:nvPicPr>
          <p:cNvPr id="46" name="Рисунок 45" descr="Изображение выглядит как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8E1448CE-096A-48A0-8482-DA98E41E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09" y="2816231"/>
            <a:ext cx="1248402" cy="125610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ешний, здание, город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966C044-DF3F-40DD-9025-DC733045D9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6" y="1194485"/>
            <a:ext cx="3904488" cy="443179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мпьютер, зеркало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D44D8BC-8138-41B9-834B-924957A9A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67" y="2131767"/>
            <a:ext cx="1962150" cy="1552575"/>
          </a:xfrm>
          <a:prstGeom prst="rect">
            <a:avLst/>
          </a:prstGeom>
        </p:spPr>
      </p:pic>
      <p:sp>
        <p:nvSpPr>
          <p:cNvPr id="49" name="Стрелка: влево-вправо 48">
            <a:extLst>
              <a:ext uri="{FF2B5EF4-FFF2-40B4-BE49-F238E27FC236}">
                <a16:creationId xmlns:a16="http://schemas.microsoft.com/office/drawing/2014/main" xmlns="" id="{710BA63B-BAA6-441C-9F10-F1CE274AA39E}"/>
              </a:ext>
            </a:extLst>
          </p:cNvPr>
          <p:cNvSpPr/>
          <p:nvPr/>
        </p:nvSpPr>
        <p:spPr bwMode="auto">
          <a:xfrm rot="20633708">
            <a:off x="2940850" y="3786603"/>
            <a:ext cx="1268190" cy="407458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Стрелка: влево-вправо 63">
            <a:extLst>
              <a:ext uri="{FF2B5EF4-FFF2-40B4-BE49-F238E27FC236}">
                <a16:creationId xmlns:a16="http://schemas.microsoft.com/office/drawing/2014/main" xmlns="" id="{096E2494-98E1-4D9D-8455-95AF6468D78A}"/>
              </a:ext>
            </a:extLst>
          </p:cNvPr>
          <p:cNvSpPr/>
          <p:nvPr/>
        </p:nvSpPr>
        <p:spPr bwMode="auto">
          <a:xfrm rot="20584111">
            <a:off x="5672687" y="3132121"/>
            <a:ext cx="1251624" cy="407458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27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25052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28872 0.12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6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4.44444E-6 L -0.43716 0.149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7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8559 -0.083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4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3" grpId="0"/>
      <p:bldP spid="54" grpId="0"/>
      <p:bldP spid="49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B497AAF-C4F5-43E1-877F-1347E547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83" y="57510"/>
            <a:ext cx="7859017" cy="699199"/>
          </a:xfrm>
        </p:spPr>
        <p:txBody>
          <a:bodyPr/>
          <a:lstStyle/>
          <a:p>
            <a:r>
              <a:rPr lang="ru-RU" sz="2200" dirty="0"/>
              <a:t>САУ ГРС СТН-3000-Р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8E9C4A0C-14FD-4177-A3B3-B7AD8EC1B8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392580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/>
              <a:t>Единое цифровое пространство</a:t>
            </a:r>
          </a:p>
        </p:txBody>
      </p:sp>
      <p:pic>
        <p:nvPicPr>
          <p:cNvPr id="14" name="Picture 2" descr="D:\Мои документы\Демо_РР_всякие\2015\Презентация в Газпроме\Схема СТН-3000.png">
            <a:extLst>
              <a:ext uri="{FF2B5EF4-FFF2-40B4-BE49-F238E27FC236}">
                <a16:creationId xmlns:a16="http://schemas.microsoft.com/office/drawing/2014/main" xmlns="" id="{61CD9A74-25D9-46EE-95B5-72007347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83" y="1117569"/>
            <a:ext cx="6885846" cy="45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B901018-AAE8-4508-9BC2-D97CA04AA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41" y="1510149"/>
            <a:ext cx="1358528" cy="4044353"/>
          </a:xfrm>
          <a:prstGeom prst="rect">
            <a:avLst/>
          </a:prstGeom>
          <a:effectLst>
            <a:outerShdw blurRad="292100" dist="165100" dir="5400000" sx="110000" sy="11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F1C93B-9FFB-48FE-A007-F0AF776BE4E7}"/>
              </a:ext>
            </a:extLst>
          </p:cNvPr>
          <p:cNvSpPr txBox="1"/>
          <p:nvPr/>
        </p:nvSpPr>
        <p:spPr>
          <a:xfrm>
            <a:off x="5217098" y="1275842"/>
            <a:ext cx="4009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САУ ГРС - одновременно</a:t>
            </a:r>
            <a:endParaRPr lang="ru-RU" dirty="0"/>
          </a:p>
          <a:p>
            <a:pPr algn="ctr"/>
            <a:r>
              <a:rPr lang="ru-RU" dirty="0" smtClean="0"/>
              <a:t>КП </a:t>
            </a:r>
            <a:r>
              <a:rPr lang="ru-RU" dirty="0"/>
              <a:t>телемеханики</a:t>
            </a:r>
          </a:p>
          <a:p>
            <a:pPr algn="ctr"/>
            <a:r>
              <a:rPr lang="ru-RU" dirty="0"/>
              <a:t>СТН-3000-Р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28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64827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04722 0.229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1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B79071-A77F-4984-831A-31896DE6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80" y="1266581"/>
            <a:ext cx="4229901" cy="4132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DEC5F0-274D-427D-A51A-8056109CCABD}"/>
              </a:ext>
            </a:extLst>
          </p:cNvPr>
          <p:cNvSpPr txBox="1"/>
          <p:nvPr/>
        </p:nvSpPr>
        <p:spPr>
          <a:xfrm>
            <a:off x="4683614" y="1287840"/>
            <a:ext cx="435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Непосредственный доступ</a:t>
            </a:r>
          </a:p>
          <a:p>
            <a:pPr algn="ctr"/>
            <a:r>
              <a:rPr lang="ru-RU" dirty="0"/>
              <a:t>к архивам</a:t>
            </a:r>
          </a:p>
          <a:p>
            <a:pPr algn="ctr"/>
            <a:r>
              <a:rPr lang="ru-RU" dirty="0"/>
              <a:t>приборов учета газа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1A76D3-41DC-4190-A50B-00CBFC088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6" y="2098969"/>
            <a:ext cx="8181975" cy="647700"/>
          </a:xfrm>
          <a:prstGeom prst="rect">
            <a:avLst/>
          </a:prstGeom>
          <a:effectLst>
            <a:outerShdw blurRad="254000" dist="165100" dir="12000000" sx="105000" sy="105000" algn="tl" rotWithShape="0">
              <a:prstClr val="black">
                <a:alpha val="70000"/>
              </a:prstClr>
            </a:outerShdw>
          </a:effec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8E9C4A0C-14FD-4177-A3B3-B7AD8EC1B8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392580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4250" algn="ctr">
              <a:spcBef>
                <a:spcPts val="0"/>
              </a:spcBef>
            </a:pPr>
            <a:r>
              <a:rPr lang="ru-RU" sz="1600" dirty="0"/>
              <a:t>Единое цифровое пространство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B497AAF-C4F5-43E1-877F-1347E547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83" y="57510"/>
            <a:ext cx="7859017" cy="699199"/>
          </a:xfrm>
        </p:spPr>
        <p:txBody>
          <a:bodyPr/>
          <a:lstStyle/>
          <a:p>
            <a:r>
              <a:rPr lang="ru-RU" sz="2200" dirty="0"/>
              <a:t>САУ ГРС СТН-3000-Р</a:t>
            </a:r>
          </a:p>
        </p:txBody>
      </p:sp>
      <p:pic>
        <p:nvPicPr>
          <p:cNvPr id="8" name="Рисунок 7" descr="Изображение выглядит как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DB902A3-167C-4068-BEAB-BC2F9E48D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6" y="1802635"/>
            <a:ext cx="5220429" cy="5506218"/>
          </a:xfrm>
          <a:prstGeom prst="rect">
            <a:avLst/>
          </a:prstGeom>
          <a:effectLst>
            <a:outerShdw blurRad="254000" dist="165100" dir="5400000" sx="106000" sy="106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Изображение выглядит как окно,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9936F27-F514-4BE2-B01B-D8BD800AB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44" y="2246073"/>
            <a:ext cx="5220429" cy="5563376"/>
          </a:xfrm>
          <a:prstGeom prst="rect">
            <a:avLst/>
          </a:prstGeom>
          <a:effectLst>
            <a:outerShdw blurRad="254000" dist="165100" dir="7800000" sx="105000" sy="105000" algn="tl" rotWithShape="0">
              <a:prstClr val="black">
                <a:alpha val="7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E8AFD3C-71D7-4585-AC2F-32326A8E9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38" y="2667307"/>
            <a:ext cx="3734321" cy="5506218"/>
          </a:xfrm>
          <a:prstGeom prst="rect">
            <a:avLst/>
          </a:prstGeom>
          <a:effectLst>
            <a:outerShdw blurRad="254000" dist="165100" dir="5400000" sx="107000" sy="107000" algn="tl" rotWithShape="0">
              <a:prstClr val="black">
                <a:alpha val="70000"/>
              </a:prstClr>
            </a:outerShdw>
          </a:effectLst>
        </p:spPr>
      </p:pic>
      <p:sp>
        <p:nvSpPr>
          <p:cNvPr id="13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/>
          <a:p>
            <a:pPr algn="l"/>
            <a:fld id="{8197CDE8-6C55-4BAA-8DB3-7ADFFF35887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29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80563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Проектирование, производство</a:t>
            </a:r>
            <a:r>
              <a:rPr lang="ru-RU" dirty="0"/>
              <a:t>, программирование и полигонная наладка</a:t>
            </a:r>
          </a:p>
        </p:txBody>
      </p:sp>
      <p:sp>
        <p:nvSpPr>
          <p:cNvPr id="1946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634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54BC14B3-F75A-45F4-8A1D-14C3AA1DA77C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3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268" name="Picture 5" descr="Полиг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30302" y="1087513"/>
            <a:ext cx="3581064" cy="203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69" name="Picture 6" descr="Стойки на полиго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91902" y="1091482"/>
            <a:ext cx="3604675" cy="2033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70" name="Picture 7" descr="рАБОЧИЙ СТО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5769" y="3364252"/>
            <a:ext cx="3603101" cy="19989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71" name="Picture 10" descr="завод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29933" y="3351023"/>
            <a:ext cx="3592083" cy="20095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57" y="2081685"/>
            <a:ext cx="2030133" cy="25651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68991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1841183" y="58057"/>
            <a:ext cx="6722246" cy="80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Опыт эксплуатации КП ТМ и САУ ГРС «СТН-3000-Р» в ООО «Газпром </a:t>
            </a:r>
            <a:r>
              <a:rPr lang="ru-RU" altLang="ru-RU" dirty="0" err="1" smtClean="0"/>
              <a:t>трансгаз</a:t>
            </a:r>
            <a:r>
              <a:rPr lang="ru-RU" altLang="ru-RU" dirty="0" smtClean="0"/>
              <a:t> Москва»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47738" y="1193801"/>
          <a:ext cx="7213600" cy="3432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054"/>
                <a:gridCol w="2112192"/>
                <a:gridCol w="1535408"/>
                <a:gridCol w="1517793"/>
                <a:gridCol w="1485153"/>
              </a:tblGrid>
              <a:tr h="74948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№ п/п</a:t>
                      </a:r>
                      <a:endParaRPr lang="ru-RU" sz="18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Наименование филиала</a:t>
                      </a:r>
                      <a:endParaRPr lang="ru-RU" sz="1800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marL="0" algn="ctr" defTabSz="779252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algn="ctr" defTabSz="779252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САУ ГРС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marL="0" algn="ctr" defTabSz="779252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algn="ctr" defTabSz="779252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КП ТМ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marL="0" algn="ctr" defTabSz="779252" rtl="0" eaLnBrk="1" latinLnBrk="0" hangingPunct="1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</a:tr>
              <a:tr h="74948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«Брянское</a:t>
                      </a:r>
                      <a:r>
                        <a:rPr lang="ru-RU" sz="1800" kern="12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ЛПУМГ»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</a:tr>
              <a:tr h="74948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800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Крюковское</a:t>
                      </a:r>
                      <a:r>
                        <a:rPr lang="ru-RU" sz="1800" kern="12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ЛПУМГ»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</a:tr>
              <a:tr h="74948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«Московское ЛПУМГ»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</a:tr>
              <a:tr h="434227">
                <a:tc gridSpan="2"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 h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8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26" marB="45726"/>
                </a:tc>
              </a:tr>
            </a:tbl>
          </a:graphicData>
        </a:graphic>
      </p:graphicFrame>
      <p:sp>
        <p:nvSpPr>
          <p:cNvPr id="5" name="Номер слайда 1"/>
          <p:cNvSpPr txBox="1">
            <a:spLocks/>
          </p:cNvSpPr>
          <p:nvPr/>
        </p:nvSpPr>
        <p:spPr>
          <a:xfrm>
            <a:off x="0" y="5307542"/>
            <a:ext cx="587375" cy="407458"/>
          </a:xfrm>
          <a:prstGeom prst="rect">
            <a:avLst/>
          </a:prstGeom>
          <a:ln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197CDE8-6C55-4BAA-8DB3-7ADFFF35887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558209"/>
            <a:ext cx="8459787" cy="3350569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0" dirty="0"/>
              <a:t>Спасибо за внимание!</a:t>
            </a:r>
            <a:endParaRPr lang="ru-RU" sz="2400" b="0" i="1" dirty="0">
              <a:solidFill>
                <a:srgbClr val="FFC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038" y="3250847"/>
            <a:ext cx="4176712" cy="188379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109388, Россия, г. Москва, </a:t>
            </a:r>
            <a:br>
              <a:rPr lang="ru-RU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ул. </a:t>
            </a:r>
            <a:r>
              <a:rPr lang="ru-RU" sz="1800" dirty="0" err="1">
                <a:solidFill>
                  <a:schemeClr val="bg2">
                    <a:lumMod val="50000"/>
                  </a:schemeClr>
                </a:solidFill>
              </a:rPr>
              <a:t>Полбина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, д.11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Тел. /факс: +7 (495) 660-0802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http: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www.atgs.ru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,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e-mail: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atgs@atgs.ru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4572000" y="3518958"/>
            <a:ext cx="43195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latin typeface="Arial Black" pitchFamily="34" charset="0"/>
              </a:rPr>
              <a:t>Проектирование</a:t>
            </a:r>
            <a:r>
              <a:rPr lang="en-US" sz="1800" dirty="0">
                <a:latin typeface="Arial Black" pitchFamily="34" charset="0"/>
              </a:rPr>
              <a:t>  </a:t>
            </a:r>
            <a:endParaRPr lang="ru-RU" sz="1800" dirty="0">
              <a:latin typeface="Arial Black" pitchFamily="34" charset="0"/>
            </a:endParaRPr>
          </a:p>
          <a:p>
            <a:r>
              <a:rPr lang="ru-RU" sz="1800" dirty="0">
                <a:latin typeface="Arial Black" pitchFamily="34" charset="0"/>
              </a:rPr>
              <a:t>        Поставка</a:t>
            </a:r>
          </a:p>
          <a:p>
            <a:r>
              <a:rPr lang="ru-RU" sz="1800" dirty="0">
                <a:latin typeface="Arial Black" pitchFamily="34" charset="0"/>
              </a:rPr>
              <a:t>	    Инжиниринг</a:t>
            </a:r>
          </a:p>
          <a:p>
            <a:r>
              <a:rPr lang="ru-RU" sz="1800" dirty="0">
                <a:latin typeface="Arial Black" pitchFamily="34" charset="0"/>
              </a:rPr>
              <a:t>	</a:t>
            </a:r>
            <a:r>
              <a:rPr lang="en-US" sz="1800" dirty="0">
                <a:latin typeface="Arial Black" pitchFamily="34" charset="0"/>
              </a:rPr>
              <a:t>	</a:t>
            </a:r>
            <a:r>
              <a:rPr lang="ru-RU" sz="1800" dirty="0">
                <a:latin typeface="Arial Black" pitchFamily="34" charset="0"/>
              </a:rPr>
              <a:t>Монтаж</a:t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>		  Пуско-наладка</a:t>
            </a:r>
          </a:p>
          <a:p>
            <a:r>
              <a:rPr lang="ru-RU" sz="1800" dirty="0">
                <a:latin typeface="Arial Black" pitchFamily="34" charset="0"/>
              </a:rPr>
              <a:t>			Обучение</a:t>
            </a:r>
          </a:p>
          <a:p>
            <a:r>
              <a:rPr lang="ru-RU" sz="1800" dirty="0">
                <a:latin typeface="Arial Black" pitchFamily="34" charset="0"/>
              </a:rPr>
              <a:t>			     Сервис</a:t>
            </a:r>
          </a:p>
        </p:txBody>
      </p:sp>
    </p:spTree>
    <p:extLst>
      <p:ext uri="{BB962C8B-B14F-4D97-AF65-F5344CB8AC3E}">
        <p14:creationId xmlns:p14="http://schemas.microsoft.com/office/powerpoint/2010/main" val="2919871190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2" name="AutoShap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olidFill>
                  <a:schemeClr val="tx1"/>
                </a:solidFill>
              </a:rPr>
              <a:t>Заводские испытания, пуско-наладка, сопровождение, обучение</a:t>
            </a:r>
          </a:p>
        </p:txBody>
      </p:sp>
      <p:sp>
        <p:nvSpPr>
          <p:cNvPr id="1433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89C07C30-7060-436A-8BAE-CF94760CF24D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4</a:t>
            </a:fld>
            <a:endParaRPr lang="ru-RU" sz="24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9" name="Picture 6" descr="DSC05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8178" y="3617999"/>
            <a:ext cx="3262144" cy="19084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7" descr="kp_t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121" y="3600800"/>
            <a:ext cx="2824210" cy="18541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3" descr="Наладка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6530" y="1075353"/>
            <a:ext cx="3454743" cy="22681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8882" name="Picture 2" descr="D:\Мои документы\Фото\для плаката\ДП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2" y="1075354"/>
            <a:ext cx="3361045" cy="220662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D:\Мои документы\Сертификация\2011\СПУРТ\Испытания СПУРТ (фото)\to print\IMG_1104sm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9" y="1075352"/>
            <a:ext cx="3358197" cy="22066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Наладка шкаф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8150" y="2526041"/>
            <a:ext cx="2130973" cy="24871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107634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АО «АТГС»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DCAED714-1928-4AD6-91C6-9A1F7F00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0100"/>
            <a:ext cx="9144000" cy="838201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200" dirty="0">
                <a:solidFill>
                  <a:schemeClr val="accent3"/>
                </a:solidFill>
              </a:rPr>
              <a:t>Система менеджмента сертифицирована на соответствие требованиям ГОСТ Р ИСО 9001-2015 (ISO 9001:2015), ГОСТ Р ИСО 14001-2016 (ISO 14001:2015) и СТО Газпром 9001-2018 (СДС ИНТЕРГАЗСЕРТ).</a:t>
            </a:r>
          </a:p>
          <a:p>
            <a:pPr marL="540000" indent="-342900">
              <a:lnSpc>
                <a:spcPct val="14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ru-RU" sz="1200" kern="1200" dirty="0">
                <a:solidFill>
                  <a:schemeClr val="accent3"/>
                </a:solidFill>
                <a:latin typeface="Arial" charset="0"/>
                <a:cs typeface="Arial" charset="0"/>
              </a:rPr>
              <a:t>Член СРО по ПИР и СМР.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27594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65F8C92B-35D0-407F-B92D-23AC79CA414A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5</a:t>
            </a:fld>
            <a:endParaRPr lang="ru-RU" sz="24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1" y="1801838"/>
            <a:ext cx="1812366" cy="2378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96" y="2028857"/>
            <a:ext cx="1812467" cy="2378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06" y="1814622"/>
            <a:ext cx="1816901" cy="2383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29" y="2028857"/>
            <a:ext cx="1832038" cy="2403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04" y="1771493"/>
            <a:ext cx="1746746" cy="2383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0930" name="Picture 2" descr="D:\Мои документы\Сертификаты и лицензии_файлы\Действующие сертификаты и лицензии\ИСО\Экология\JPG\images\Accredia ISO 14001_sm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4" y="3275565"/>
            <a:ext cx="1815046" cy="23839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1" name="Picture 3" descr="D:\Мои документы\Сертификаты и лицензии_файлы\Действующие сертификаты и лицензии\ИСО\Экология\JPG\sml\IQNet ISO 14001 sm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34" y="3259995"/>
            <a:ext cx="1756054" cy="23839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2" name="Picture 4" descr="D:\Мои документы\Сертификаты и лицензии_файлы\Действующие сертификаты и лицензии\ИСО\Экология\JPG\sml\Сертификат ГОСТ Р ИСО 14001-2007_sm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80" y="3275565"/>
            <a:ext cx="1817402" cy="23839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13" y="3230777"/>
            <a:ext cx="1889185" cy="2415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7839460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84" name="AutoShape 28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/>
              <a:t>Интегрированное решение </a:t>
            </a:r>
          </a:p>
        </p:txBody>
      </p:sp>
      <p:sp>
        <p:nvSpPr>
          <p:cNvPr id="717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0" y="5307542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90B8D1D1-9C66-4520-B4C7-681663741450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6</a:t>
            </a:fld>
            <a:endParaRPr lang="ru-RU" sz="24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5" name="Picture 3" descr="D:\Мои документы\Демо_РР_всякие\Рисунки для демо\2018\Пирамида универсальная.jpg">
            <a:extLst>
              <a:ext uri="{FF2B5EF4-FFF2-40B4-BE49-F238E27FC236}">
                <a16:creationId xmlns="" xmlns:a16="http://schemas.microsoft.com/office/drawing/2014/main" id="{F990C2CA-DE2D-4402-98FE-4DA46BD6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27" y="922351"/>
            <a:ext cx="7623546" cy="46753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51743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6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продукты: </a:t>
            </a:r>
            <a:br>
              <a:rPr lang="ru-RU" dirty="0"/>
            </a:br>
            <a:r>
              <a:rPr lang="ru-RU" dirty="0"/>
              <a:t>СТН-3000/СТН-3000-Р и СПУРТ/СПУРТ-Р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D2E3A87-BA4C-4D88-AB55-64DDEDD6C8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6444" y="5112904"/>
            <a:ext cx="8152702" cy="4635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800" dirty="0"/>
              <a:t>Разработка и производство систем осуществляется в России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54CB991-A32E-4FB0-A1AA-18DF0C890F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3796761"/>
            <a:ext cx="6447391" cy="969496"/>
          </a:xfrm>
        </p:spPr>
        <p:txBody>
          <a:bodyPr/>
          <a:lstStyle/>
          <a:p>
            <a:pPr marL="108000">
              <a:spcBef>
                <a:spcPts val="0"/>
              </a:spcBef>
            </a:pPr>
            <a:r>
              <a:rPr lang="ru-RU" sz="1900" dirty="0">
                <a:solidFill>
                  <a:srgbClr val="C00000"/>
                </a:solidFill>
              </a:rPr>
              <a:t>Программно-технический комплекс СПУРТ / 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sz="1900" dirty="0" smtClean="0">
                <a:solidFill>
                  <a:srgbClr val="C00000"/>
                </a:solidFill>
              </a:rPr>
              <a:t>СПУРТ-Р -</a:t>
            </a:r>
            <a:r>
              <a:rPr lang="ru-RU" sz="1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900" dirty="0"/>
              <a:t>системы оперативного диспетчерского </a:t>
            </a:r>
            <a:r>
              <a:rPr lang="ru-RU" sz="1900" dirty="0" smtClean="0"/>
              <a:t>управления различных уровней, ПУ телемеханики</a:t>
            </a:r>
            <a:endParaRPr lang="ru-RU" sz="1900" dirty="0"/>
          </a:p>
        </p:txBody>
      </p:sp>
      <p:sp>
        <p:nvSpPr>
          <p:cNvPr id="16386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5295950"/>
            <a:ext cx="587375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16328080-0372-40AA-942C-B2DCE02C2AA5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7</a:t>
            </a:fld>
            <a:endParaRPr lang="ru-RU" sz="24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5365" name="Picture 5" descr="Рисунок2 1176Байпас_Тру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6618" y="2222553"/>
            <a:ext cx="7013822" cy="104451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367" name="Picture 10" descr="Фото интерьера ЦД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391" y="3390708"/>
            <a:ext cx="2605786" cy="16292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368" name="Picture 11" descr="Шкаф с наруж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460" y="1284646"/>
            <a:ext cx="1730395" cy="19754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Объект 4">
            <a:extLst>
              <a:ext uri="{FF2B5EF4-FFF2-40B4-BE49-F238E27FC236}">
                <a16:creationId xmlns="" xmlns:a16="http://schemas.microsoft.com/office/drawing/2014/main" id="{A3B7F681-8A6A-42CC-A99F-7CD2734DE2B4}"/>
              </a:ext>
            </a:extLst>
          </p:cNvPr>
          <p:cNvSpPr txBox="1">
            <a:spLocks/>
          </p:cNvSpPr>
          <p:nvPr/>
        </p:nvSpPr>
        <p:spPr>
          <a:xfrm>
            <a:off x="2036618" y="881565"/>
            <a:ext cx="6941127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36195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lang="ru-RU" sz="2000" b="0" i="1" kern="1200" dirty="0" smtClean="0">
                <a:solidFill>
                  <a:srgbClr val="080808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w"/>
              <a:defRPr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b="1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900" dirty="0">
                <a:solidFill>
                  <a:srgbClr val="C00000"/>
                </a:solidFill>
              </a:rPr>
              <a:t>Система телемеханики СТН-3000 / </a:t>
            </a:r>
            <a:r>
              <a:rPr lang="ru-RU" sz="1900" dirty="0" smtClean="0">
                <a:solidFill>
                  <a:srgbClr val="C00000"/>
                </a:solidFill>
              </a:rPr>
              <a:t>СТН-3000-Р -</a:t>
            </a:r>
            <a:r>
              <a:rPr lang="ru-RU" sz="1900" dirty="0" smtClean="0"/>
              <a:t> </a:t>
            </a:r>
            <a:r>
              <a:rPr lang="ru-RU" sz="1900" dirty="0"/>
              <a:t>полный набор программно-технических средств для </a:t>
            </a:r>
            <a:r>
              <a:rPr lang="ru-RU" sz="1900" dirty="0" smtClean="0"/>
              <a:t>автоматизации и телемеханизации </a:t>
            </a:r>
            <a:r>
              <a:rPr lang="ru-RU" sz="1900" dirty="0"/>
              <a:t>территориально распределенных технологических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790555164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5295606"/>
            <a:ext cx="587375" cy="40745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fld id="{06471203-05A5-426A-8C60-55F9C71167B1}" type="slidenum">
              <a:rPr lang="ru-RU"/>
              <a:pPr/>
              <a:t>8</a:t>
            </a:fld>
            <a:endParaRPr lang="ru-RU" dirty="0"/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1187452" y="1"/>
            <a:ext cx="7956551" cy="824022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54000" tIns="0" rIns="54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kern="1200" dirty="0">
                <a:solidFill>
                  <a:schemeClr val="tx1"/>
                </a:solidFill>
              </a:rPr>
              <a:t>СТН-3000 </a:t>
            </a:r>
            <a:r>
              <a:rPr lang="ru-RU" dirty="0">
                <a:solidFill>
                  <a:schemeClr val="tx1"/>
                </a:solidFill>
              </a:rPr>
              <a:t>сегодня - СТН-3000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ru-RU" dirty="0">
                <a:solidFill>
                  <a:schemeClr val="tx1"/>
                </a:solidFill>
              </a:rPr>
              <a:t>Р</a:t>
            </a:r>
            <a:endParaRPr lang="ru-RU" kern="1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6392" y="851312"/>
            <a:ext cx="6909755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dirty="0" smtClean="0"/>
              <a:t>2005 г.</a:t>
            </a:r>
            <a:r>
              <a:rPr lang="ru-RU" sz="1400" b="0" dirty="0" smtClean="0"/>
              <a:t> – </a:t>
            </a:r>
            <a:r>
              <a:rPr lang="ru-RU" sz="1400" dirty="0" smtClean="0"/>
              <a:t>САУ ГРС СТН-3000</a:t>
            </a:r>
            <a:r>
              <a:rPr lang="ru-RU" sz="1400" b="0" dirty="0" smtClean="0"/>
              <a:t> – межведомственные испытания СЛТМ Чайковского ЛПУ, САУ ГРС </a:t>
            </a:r>
            <a:r>
              <a:rPr lang="ru-RU" sz="1400" b="0" dirty="0" err="1" smtClean="0"/>
              <a:t>Б.Соснова</a:t>
            </a:r>
            <a:r>
              <a:rPr lang="ru-RU" sz="1400" b="0" dirty="0" smtClean="0"/>
              <a:t>, ОСОДУ Предприятия (на базе ПТК </a:t>
            </a:r>
            <a:r>
              <a:rPr lang="ru-RU" sz="1400" dirty="0" smtClean="0"/>
              <a:t>СПУРТ</a:t>
            </a:r>
            <a:r>
              <a:rPr lang="ru-RU" sz="1400" b="0" dirty="0" smtClean="0"/>
              <a:t>).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3366"/>
                </a:solidFill>
              </a:rPr>
              <a:t>2017 г.</a:t>
            </a:r>
            <a:r>
              <a:rPr lang="ru-RU" sz="1400" b="0" dirty="0" smtClean="0">
                <a:solidFill>
                  <a:srgbClr val="003366"/>
                </a:solidFill>
              </a:rPr>
              <a:t> - </a:t>
            </a:r>
            <a:r>
              <a:rPr lang="ru-RU" sz="1400" dirty="0" smtClean="0">
                <a:solidFill>
                  <a:srgbClr val="003366"/>
                </a:solidFill>
              </a:rPr>
              <a:t>СТН-3000-Р - </a:t>
            </a:r>
            <a:r>
              <a:rPr lang="ru-RU" sz="1400" b="0" dirty="0" smtClean="0"/>
              <a:t>система телемеханики и САУ ГРС</a:t>
            </a:r>
            <a:r>
              <a:rPr lang="ru-RU" sz="1400" b="0" dirty="0" smtClean="0">
                <a:solidFill>
                  <a:srgbClr val="003366"/>
                </a:solidFill>
              </a:rPr>
              <a:t> </a:t>
            </a:r>
            <a:r>
              <a:rPr lang="ru-RU" sz="1400" b="0" dirty="0" smtClean="0"/>
              <a:t>прошли приемочные испытания на объектах ООО «Газпром </a:t>
            </a:r>
            <a:r>
              <a:rPr lang="ru-RU" sz="1400" b="0" dirty="0" err="1" smtClean="0"/>
              <a:t>трансгаз</a:t>
            </a:r>
            <a:r>
              <a:rPr lang="ru-RU" sz="1400" b="0" dirty="0" smtClean="0"/>
              <a:t> Москва» (Брянское ЛПУ МГ) и рекомендованы к применению на объектах ПАО «Газпром».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b="0" dirty="0" smtClean="0"/>
              <a:t>Пункты управления СТН-3000-Р базируются на ПТК СПУРТ-Р. В </a:t>
            </a:r>
            <a:r>
              <a:rPr lang="ru-RU" sz="1400" dirty="0" smtClean="0"/>
              <a:t>2017 г. </a:t>
            </a:r>
            <a:r>
              <a:rPr lang="ru-RU" sz="1400" b="0" dirty="0" smtClean="0"/>
              <a:t>опытный образец СОДУ на базе </a:t>
            </a:r>
            <a:r>
              <a:rPr lang="ru-RU" sz="1400" dirty="0" smtClean="0"/>
              <a:t>ПТК СПУРТ-Р </a:t>
            </a:r>
            <a:r>
              <a:rPr lang="ru-RU" sz="1400" b="0" dirty="0" smtClean="0"/>
              <a:t>прошел стендовые испытания на полигоне АО «АТГС», предварительные, приемочные испытания и опытную эксплуатацию в ООО «Газпром </a:t>
            </a:r>
            <a:r>
              <a:rPr lang="ru-RU" sz="1400" b="0" dirty="0" err="1" smtClean="0"/>
              <a:t>трансгаз</a:t>
            </a:r>
            <a:r>
              <a:rPr lang="ru-RU" sz="1400" b="0" dirty="0" smtClean="0"/>
              <a:t> Чайковский» и допущен к применению в системах оперативно-диспетчерского управления ПАО «Газпром»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b="0" dirty="0" smtClean="0"/>
              <a:t>Линейка контроллеров российского производства.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b="0" dirty="0" smtClean="0"/>
              <a:t>Полная совместимость с СТН-3000, что позволяет проводить реконструкцию, капитальный ремонт, техническое обслуживание и расширение эксплуатируемых СЛТМ СТН-3000 на объектах.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b="0" dirty="0" smtClean="0"/>
              <a:t>Все компоненты системы российского производства и стран, не поддерживающих санкции. </a:t>
            </a:r>
          </a:p>
          <a:p>
            <a:pPr indent="-457200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q"/>
            </a:pPr>
            <a:r>
              <a:rPr lang="ru-RU" sz="1400" b="0" dirty="0" smtClean="0"/>
              <a:t>Программное обеспечение СТН-3000-Р и СПУРТ-Р внесено в Единый реестр российских программ для электронных вычислительных машин и баз данных.</a:t>
            </a:r>
            <a:endParaRPr lang="ru-RU" sz="1400" b="0" dirty="0"/>
          </a:p>
        </p:txBody>
      </p:sp>
      <p:pic>
        <p:nvPicPr>
          <p:cNvPr id="382978" name="Picture 2" descr="C:\Users\Korneeva\Desktop\Импортозамещение\КП на СТН-3000 РКУ\sml\ААЗК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7" y="1112809"/>
            <a:ext cx="2090738" cy="17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79" name="Picture 3" descr="C:\Users\Korneeva\Desktop\Импортозамещение\КП на СТН-3000 РКУ\sml\DSC00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7" y="3023259"/>
            <a:ext cx="2090738" cy="22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75002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ПУ </a:t>
            </a:r>
            <a:r>
              <a:rPr lang="ru-RU" dirty="0" smtClean="0"/>
              <a:t>СЛТМ и САУ ГРС </a:t>
            </a:r>
            <a:r>
              <a:rPr lang="ru-RU" dirty="0"/>
              <a:t>СТН-3000-Р - ПТК СПУРТ-Р</a:t>
            </a:r>
            <a:endParaRPr lang="ru-RU" sz="2400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0694F34-0C68-4D31-AD7A-F77B03EAF6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779307"/>
            <a:ext cx="9144000" cy="511482"/>
          </a:xfrm>
          <a:solidFill>
            <a:schemeClr val="accent4">
              <a:lumMod val="90000"/>
              <a:lumOff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ctr">
              <a:buClr>
                <a:schemeClr val="tx1"/>
              </a:buClr>
            </a:pPr>
            <a:r>
              <a:rPr lang="ru-RU" sz="1600" dirty="0"/>
              <a:t>Предназначен для создания СОДУ, пунктов управления СЛТМ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fld id="{AD698DEF-6689-4D92-8290-6C6EE85B0834}" type="slidenum">
              <a:rPr lang="ru-RU" sz="2400" b="1">
                <a:solidFill>
                  <a:schemeClr val="tx1"/>
                </a:solidFill>
                <a:cs typeface="Arial" charset="0"/>
              </a:rPr>
              <a:pPr algn="l"/>
              <a:t>9</a:t>
            </a:fld>
            <a:endParaRPr lang="ru-RU" sz="2400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0" y="1398768"/>
            <a:ext cx="6127845" cy="920365"/>
          </a:xfrm>
        </p:spPr>
        <p:txBody>
          <a:bodyPr/>
          <a:lstStyle/>
          <a:p>
            <a:r>
              <a:rPr lang="ru-RU" b="0" dirty="0"/>
              <a:t>СДКУ на основе российской </a:t>
            </a:r>
            <a:r>
              <a:rPr lang="ru-RU" b="0" dirty="0" smtClean="0"/>
              <a:t>системе реального времени </a:t>
            </a:r>
            <a:r>
              <a:rPr lang="ru-RU" b="0" dirty="0"/>
              <a:t>«Сириус-ИС», работающей под управлением ОС </a:t>
            </a:r>
            <a:r>
              <a:rPr lang="ru-RU" b="0" dirty="0" err="1" smtClean="0"/>
              <a:t>Linux</a:t>
            </a:r>
            <a:r>
              <a:rPr lang="ru-RU" b="0" dirty="0" smtClean="0"/>
              <a:t>;</a:t>
            </a:r>
            <a:endParaRPr lang="ru-RU" b="0" dirty="0"/>
          </a:p>
          <a:p>
            <a:r>
              <a:rPr lang="ru-RU" b="0" dirty="0"/>
              <a:t>СППДР на базе СУБД с открытым кодом </a:t>
            </a:r>
            <a:r>
              <a:rPr lang="en-US" b="0" dirty="0" smtClean="0"/>
              <a:t>PostgreSQL</a:t>
            </a:r>
            <a:r>
              <a:rPr lang="ru-RU" b="0" dirty="0" smtClean="0"/>
              <a:t>;</a:t>
            </a:r>
            <a:endParaRPr lang="ru-RU" b="0" dirty="0"/>
          </a:p>
        </p:txBody>
      </p:sp>
      <p:pic>
        <p:nvPicPr>
          <p:cNvPr id="379906" name="Picture 2" descr="D:\Мои документы\Сертификаты и лицензии_файлы\Действующие сертификаты и лицензии\1 Сертификаты разобраны по изделиям\СПУРТ-Р\ТР Т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85" y="3192672"/>
            <a:ext cx="1779422" cy="25178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943212C2-9619-44C2-B079-5CB11FC90611}"/>
              </a:ext>
            </a:extLst>
          </p:cNvPr>
          <p:cNvSpPr txBox="1">
            <a:spLocks/>
          </p:cNvSpPr>
          <p:nvPr/>
        </p:nvSpPr>
        <p:spPr>
          <a:xfrm>
            <a:off x="-1" y="2328012"/>
            <a:ext cx="5396037" cy="3195584"/>
          </a:xfrm>
          <a:prstGeom prst="rect">
            <a:avLst/>
          </a:prstGeom>
        </p:spPr>
        <p:txBody>
          <a:bodyPr/>
          <a:lstStyle>
            <a:lvl1pPr marL="270000" indent="-2700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q"/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§"/>
              <a:defRPr sz="1600" b="0" i="1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</a:defRPr>
            </a:lvl2pPr>
            <a:lvl3pPr marL="80803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defRPr sz="1400" b="0">
                <a:solidFill>
                  <a:srgbClr val="080808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b="0" kern="0" dirty="0"/>
              <a:t>СПУРТ-Р включен в единый реестр российских программ для ЭВМ и баз данных </a:t>
            </a:r>
            <a:r>
              <a:rPr lang="ru-RU" b="0" kern="0" dirty="0" err="1"/>
              <a:t>Минкомсвязи</a:t>
            </a:r>
            <a:r>
              <a:rPr lang="ru-RU" b="0" kern="0" dirty="0"/>
              <a:t> </a:t>
            </a:r>
            <a:r>
              <a:rPr lang="ru-RU" b="0" kern="0" dirty="0" smtClean="0"/>
              <a:t>РФ;</a:t>
            </a:r>
            <a:endParaRPr lang="ru-RU" b="0" kern="0" dirty="0"/>
          </a:p>
          <a:p>
            <a:r>
              <a:rPr lang="ru-RU" b="0" kern="0" dirty="0"/>
              <a:t>Комплекс технических средств (шкаф серверов, АРМ) на базе технических </a:t>
            </a:r>
            <a:r>
              <a:rPr lang="ru-RU" b="0" kern="0" dirty="0" smtClean="0"/>
              <a:t>средств </a:t>
            </a:r>
            <a:r>
              <a:rPr lang="ru-RU" b="0" kern="0" dirty="0"/>
              <a:t>производства </a:t>
            </a:r>
            <a:r>
              <a:rPr lang="ru-RU" b="0" kern="0" dirty="0" smtClean="0"/>
              <a:t>РФ;</a:t>
            </a:r>
          </a:p>
          <a:p>
            <a:r>
              <a:rPr lang="ru-RU" b="0" kern="0" dirty="0" smtClean="0"/>
              <a:t>Более 100 внедренных систем различных уровней;</a:t>
            </a:r>
          </a:p>
          <a:p>
            <a:r>
              <a:rPr lang="ru-RU" b="0" dirty="0"/>
              <a:t>Гибкие информационные стыки со смежными </a:t>
            </a:r>
            <a:r>
              <a:rPr lang="ru-RU" b="0" dirty="0" smtClean="0"/>
              <a:t>системами;</a:t>
            </a:r>
          </a:p>
          <a:p>
            <a:r>
              <a:rPr lang="ru-RU" b="0" dirty="0"/>
              <a:t>Встроенные и наложенные средства обеспечения информационной безопасности</a:t>
            </a:r>
          </a:p>
          <a:p>
            <a:endParaRPr lang="ru-RU" b="0" kern="0" dirty="0" smtClean="0"/>
          </a:p>
          <a:p>
            <a:endParaRPr lang="ru-RU" b="0" kern="0" dirty="0"/>
          </a:p>
          <a:p>
            <a:endParaRPr lang="ru-RU" b="0" kern="0" dirty="0"/>
          </a:p>
        </p:txBody>
      </p:sp>
      <p:pic>
        <p:nvPicPr>
          <p:cNvPr id="10" name="Picture 6" descr="D:\Мои документы\Сертификаты и лицензии_файлы\Действующие сертификаты и лицензии\Свидетельства  программы СПУРТ\СПУРТ 2013617613 sm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36" y="2993393"/>
            <a:ext cx="1846829" cy="253020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Фото интерьера ЦД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4276" y="1372822"/>
            <a:ext cx="2598404" cy="162459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7850965"/>
      </p:ext>
    </p:extLst>
  </p:cSld>
  <p:clrMapOvr>
    <a:masterClrMapping/>
  </p:clrMapOvr>
  <p:transition spd="med" advClick="0" advTm="3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34580</TotalTime>
  <Words>2640</Words>
  <Application>Microsoft Office PowerPoint</Application>
  <PresentationFormat>Экран (16:10)</PresentationFormat>
  <Paragraphs>457</Paragraphs>
  <Slides>31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Капсулы</vt:lpstr>
      <vt:lpstr>1_Капсулы</vt:lpstr>
      <vt:lpstr>Visio</vt:lpstr>
      <vt:lpstr>АО «АтлантикТрансгазСистема» (АО «АТГС»)   Опыт создания систем автоматического управления газораспределительными станциями (САУ ГРС) на базе программно-технических средств СТН-3000-Р</vt:lpstr>
      <vt:lpstr>АО «АТГС»</vt:lpstr>
      <vt:lpstr>Проектирование, производство, программирование и полигонная наладка</vt:lpstr>
      <vt:lpstr>Заводские испытания, пуско-наладка, сопровождение, обучение</vt:lpstr>
      <vt:lpstr>АО «АТГС»</vt:lpstr>
      <vt:lpstr>Интегрированное решение </vt:lpstr>
      <vt:lpstr>Основные продукты:  СТН-3000/СТН-3000-Р и СПУРТ/СПУРТ-Р</vt:lpstr>
      <vt:lpstr>Презентация PowerPoint</vt:lpstr>
      <vt:lpstr>ПУ СЛТМ и САУ ГРС СТН-3000-Р - ПТК СПУРТ-Р</vt:lpstr>
      <vt:lpstr>Презентация PowerPoint</vt:lpstr>
      <vt:lpstr>Российские компоненты в КП/САУ ГРС СТН-3000-Р</vt:lpstr>
      <vt:lpstr>Российские компоненты в КП/САУ ГРС СТН-3000-Р</vt:lpstr>
      <vt:lpstr>Презентация PowerPoint</vt:lpstr>
      <vt:lpstr>САУ ГРС и КП СТН-3000-Р с российским контроллером СТН-3000-РКУ</vt:lpstr>
      <vt:lpstr>СЛТМ/САУ ГРС СТН-3000-Р – производство АО «АТГС»</vt:lpstr>
      <vt:lpstr>Характеристики СЛТМ/САУ ГРС СТН-3000-Р</vt:lpstr>
      <vt:lpstr>Испытания опытных образцов СЛТМ и САУ ГРС СТН-3000-Р в соответствии с Регламентом</vt:lpstr>
      <vt:lpstr>Приемочные испытания САУ ГРС «СТН-3000-Р» на ГРС Меркульево Брянского ЛПУМГ</vt:lpstr>
      <vt:lpstr>Приемочные испытания СЛТМ и САУ ГРС СТН-3000-Р</vt:lpstr>
      <vt:lpstr>Комплект материальной части (КМЧ) для проведения капитального ремонта САУ ГРС </vt:lpstr>
      <vt:lpstr>Заводы-производители ГРС - партнеры АО АТГС</vt:lpstr>
      <vt:lpstr>САУ ГРС СТН-3000/СТН-3000-Р</vt:lpstr>
      <vt:lpstr>Развитие САУ ГРС СТН-3000/СТН-3000-Р</vt:lpstr>
      <vt:lpstr> САУ газоизмерительных станций (ГИС)</vt:lpstr>
      <vt:lpstr>САУ ГРС СТН-3000-Р</vt:lpstr>
      <vt:lpstr>Развитие САУ ГРС СТН-3000/СТН-3000-Р</vt:lpstr>
      <vt:lpstr>САУ ГРС СТН-3000-Р</vt:lpstr>
      <vt:lpstr>САУ ГРС СТН-3000-Р</vt:lpstr>
      <vt:lpstr>САУ ГРС СТН-3000-Р</vt:lpstr>
      <vt:lpstr>Опыт эксплуатации КП ТМ и САУ ГРС «СТН-3000-Р» в ООО «Газпром трансгаз Москва»</vt:lpstr>
      <vt:lpstr>Спасибо за внимание!</vt:lpstr>
    </vt:vector>
  </TitlesOfParts>
  <Manager>Бернер ЛИ</Manager>
  <Company>АТГС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АТГС - общая информация о фирме</dc:title>
  <dc:creator>АТГС: Корнеева, Ковалев</dc:creator>
  <cp:lastModifiedBy>Root</cp:lastModifiedBy>
  <cp:revision>1781</cp:revision>
  <cp:lastPrinted>2019-06-05T10:26:33Z</cp:lastPrinted>
  <dcterms:created xsi:type="dcterms:W3CDTF">1999-11-05T13:20:30Z</dcterms:created>
  <dcterms:modified xsi:type="dcterms:W3CDTF">2019-10-23T05:34:37Z</dcterms:modified>
</cp:coreProperties>
</file>