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7" r:id="rId2"/>
    <p:sldId id="296" r:id="rId3"/>
    <p:sldId id="268" r:id="rId4"/>
    <p:sldId id="298" r:id="rId5"/>
    <p:sldId id="297" r:id="rId6"/>
    <p:sldId id="292" r:id="rId7"/>
    <p:sldId id="294" r:id="rId8"/>
    <p:sldId id="293" r:id="rId9"/>
    <p:sldId id="277" r:id="rId10"/>
    <p:sldId id="290" r:id="rId11"/>
    <p:sldId id="284" r:id="rId12"/>
    <p:sldId id="282" r:id="rId13"/>
    <p:sldId id="273" r:id="rId14"/>
    <p:sldId id="272" r:id="rId15"/>
    <p:sldId id="280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C4D3"/>
    <a:srgbClr val="416529"/>
    <a:srgbClr val="26641E"/>
    <a:srgbClr val="2A6D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11" autoAdjust="0"/>
    <p:restoredTop sz="99086" autoAdjust="0"/>
  </p:normalViewPr>
  <p:slideViewPr>
    <p:cSldViewPr snapToGrid="0">
      <p:cViewPr varScale="1">
        <p:scale>
          <a:sx n="76" d="100"/>
          <a:sy n="76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4C73B223-22CC-4B1A-A6F0-02185C9EEC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2510" tIns="46255" rIns="92510" bIns="4625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3BA5A54-7842-4955-BEA6-A1E90EF040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2510" tIns="46255" rIns="92510" bIns="46255" rtlCol="0"/>
          <a:lstStyle>
            <a:lvl1pPr algn="r">
              <a:defRPr sz="1200"/>
            </a:lvl1pPr>
          </a:lstStyle>
          <a:p>
            <a:fld id="{ADFEFC91-2C51-4757-98B9-0D151B304457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E7E6989-95FB-43A6-9389-4B2C8C3E7F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8055"/>
          </a:xfrm>
          <a:prstGeom prst="rect">
            <a:avLst/>
          </a:prstGeom>
        </p:spPr>
        <p:txBody>
          <a:bodyPr vert="horz" lIns="92510" tIns="46255" rIns="92510" bIns="4625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686EA4A-9445-4F17-86D7-6A4677F86C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8055"/>
          </a:xfrm>
          <a:prstGeom prst="rect">
            <a:avLst/>
          </a:prstGeom>
        </p:spPr>
        <p:txBody>
          <a:bodyPr vert="horz" lIns="92510" tIns="46255" rIns="92510" bIns="46255" rtlCol="0" anchor="b"/>
          <a:lstStyle>
            <a:lvl1pPr algn="r">
              <a:defRPr sz="1200"/>
            </a:lvl1pPr>
          </a:lstStyle>
          <a:p>
            <a:fld id="{309C80C4-7809-468D-9896-8502A671F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9383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2510" tIns="46255" rIns="92510" bIns="4625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2510" tIns="46255" rIns="92510" bIns="46255" rtlCol="0"/>
          <a:lstStyle>
            <a:lvl1pPr algn="r">
              <a:defRPr sz="1200"/>
            </a:lvl1pPr>
          </a:lstStyle>
          <a:p>
            <a:fld id="{53D86C6A-28A6-4779-B4C5-06C1230E0173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10" tIns="46255" rIns="92510" bIns="4625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510" tIns="46255" rIns="92510" bIns="4625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8055"/>
          </a:xfrm>
          <a:prstGeom prst="rect">
            <a:avLst/>
          </a:prstGeom>
        </p:spPr>
        <p:txBody>
          <a:bodyPr vert="horz" lIns="92510" tIns="46255" rIns="92510" bIns="4625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8055"/>
          </a:xfrm>
          <a:prstGeom prst="rect">
            <a:avLst/>
          </a:prstGeom>
        </p:spPr>
        <p:txBody>
          <a:bodyPr vert="horz" lIns="92510" tIns="46255" rIns="92510" bIns="46255" rtlCol="0" anchor="b"/>
          <a:lstStyle>
            <a:lvl1pPr algn="r">
              <a:defRPr sz="1200"/>
            </a:lvl1pPr>
          </a:lstStyle>
          <a:p>
            <a:fld id="{14EB1D50-BCEB-433C-AB3B-EC35FDE46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75752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EB1D50-BCEB-433C-AB3B-EC35FDE4620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363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EB1D50-BCEB-433C-AB3B-EC35FDE4620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36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EB1D50-BCEB-433C-AB3B-EC35FDE4620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77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EB1D50-BCEB-433C-AB3B-EC35FDE4620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199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EB1D50-BCEB-433C-AB3B-EC35FDE4620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36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EB1D50-BCEB-433C-AB3B-EC35FDE4620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51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EB1D50-BCEB-433C-AB3B-EC35FDE4620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36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74D0-F79D-41AB-8ADC-1ADEEC524AE7}" type="datetime1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69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47E41-47BE-4345-AF0C-3EAE516FEC2F}" type="datetime1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53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D9DC-6559-4FD5-A611-4F2800C1BC6C}" type="datetime1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20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DF494-A541-4690-B4B3-618B9DE71B86}" type="datetime1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13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4391-4F45-43C1-8536-8D15A33A5136}" type="datetime1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60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52DC-51FC-4930-9CC0-720BF7968426}" type="datetime1">
              <a:rPr lang="ru-RU" smtClean="0"/>
              <a:t>26.03.2018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40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689AF-7E1C-48F7-A83C-73795452585E}" type="datetime1">
              <a:rPr lang="ru-RU" smtClean="0"/>
              <a:t>26.03.2018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057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9B6E2-2B72-4622-BA9F-471CFDB066B5}" type="datetime1">
              <a:rPr lang="ru-RU" smtClean="0"/>
              <a:t>26.03.2018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52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D365-8F76-4231-983C-E1AEB447BC1B}" type="datetime1">
              <a:rPr lang="ru-RU" smtClean="0"/>
              <a:t>26.03.2018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37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FCBF-6814-4344-A792-0EFC97CF5601}" type="datetime1">
              <a:rPr lang="ru-RU" smtClean="0"/>
              <a:t>26.03.2018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18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F4E7D-2D32-45D2-B39A-D3EBD6F8E1FA}" type="datetime1">
              <a:rPr lang="ru-RU" smtClean="0"/>
              <a:t>26.03.2018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23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7D443-F5A2-4971-A3AF-06F03E80676F}" type="datetime1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0F71E-52AC-4F5D-B7BA-749EA281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79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jpg"/><Relationship Id="rId7" Type="http://schemas.openxmlformats.org/officeDocument/2006/relationships/image" Target="../media/image8.gif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image" Target="../media/image29.jpeg"/><Relationship Id="rId5" Type="http://schemas.openxmlformats.org/officeDocument/2006/relationships/image" Target="../media/image27.jpeg"/><Relationship Id="rId10" Type="http://schemas.openxmlformats.org/officeDocument/2006/relationships/image" Target="../media/image20.jpeg"/><Relationship Id="rId4" Type="http://schemas.openxmlformats.org/officeDocument/2006/relationships/image" Target="../media/image4.jpeg"/><Relationship Id="rId9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jpeg"/><Relationship Id="rId3" Type="http://schemas.openxmlformats.org/officeDocument/2006/relationships/image" Target="../media/image4.jpeg"/><Relationship Id="rId7" Type="http://schemas.openxmlformats.org/officeDocument/2006/relationships/image" Target="../media/image42.svg"/><Relationship Id="rId12" Type="http://schemas.openxmlformats.org/officeDocument/2006/relationships/image" Target="../media/image3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40.svg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.jpeg"/><Relationship Id="rId7" Type="http://schemas.openxmlformats.org/officeDocument/2006/relationships/image" Target="../media/image42.png"/><Relationship Id="rId12" Type="http://schemas.openxmlformats.org/officeDocument/2006/relationships/image" Target="../media/image57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svg"/><Relationship Id="rId11" Type="http://schemas.openxmlformats.org/officeDocument/2006/relationships/image" Target="../media/image44.png"/><Relationship Id="rId5" Type="http://schemas.openxmlformats.org/officeDocument/2006/relationships/image" Target="../media/image41.png"/><Relationship Id="rId10" Type="http://schemas.openxmlformats.org/officeDocument/2006/relationships/image" Target="../media/image55.sv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.jpeg"/><Relationship Id="rId7" Type="http://schemas.openxmlformats.org/officeDocument/2006/relationships/image" Target="../media/image4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hyperlink" Target="mailto:eco@ecomet-s.ru" TargetMode="External"/><Relationship Id="rId10" Type="http://schemas.openxmlformats.org/officeDocument/2006/relationships/image" Target="../media/image49.jpeg"/><Relationship Id="rId4" Type="http://schemas.openxmlformats.org/officeDocument/2006/relationships/hyperlink" Target="http://www.ecomet-s.ru/" TargetMode="External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2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jp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4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7.png"/><Relationship Id="rId3" Type="http://schemas.openxmlformats.org/officeDocument/2006/relationships/image" Target="../media/image2.jpg"/><Relationship Id="rId7" Type="http://schemas.openxmlformats.org/officeDocument/2006/relationships/image" Target="../media/image19.png"/><Relationship Id="rId12" Type="http://schemas.openxmlformats.org/officeDocument/2006/relationships/image" Target="../media/image8.gif"/><Relationship Id="rId17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4.svg"/><Relationship Id="rId5" Type="http://schemas.openxmlformats.org/officeDocument/2006/relationships/image" Target="../media/image18.png"/><Relationship Id="rId15" Type="http://schemas.openxmlformats.org/officeDocument/2006/relationships/image" Target="../media/image22.jpeg"/><Relationship Id="rId10" Type="http://schemas.openxmlformats.org/officeDocument/2006/relationships/image" Target="../media/image21.png"/><Relationship Id="rId4" Type="http://schemas.openxmlformats.org/officeDocument/2006/relationships/image" Target="../media/image4.jpeg"/><Relationship Id="rId9" Type="http://schemas.openxmlformats.org/officeDocument/2006/relationships/image" Target="../media/image20.jpeg"/><Relationship Id="rId1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jpeg"/><Relationship Id="rId7" Type="http://schemas.openxmlformats.org/officeDocument/2006/relationships/image" Target="../media/image31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9.svg"/><Relationship Id="rId4" Type="http://schemas.openxmlformats.org/officeDocument/2006/relationships/image" Target="../media/image24.png"/><Relationship Id="rId9" Type="http://schemas.openxmlformats.org/officeDocument/2006/relationships/image" Target="../media/image3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7D011007-51A2-4572-8787-D039927397F5}"/>
              </a:ext>
            </a:extLst>
          </p:cNvPr>
          <p:cNvSpPr/>
          <p:nvPr/>
        </p:nvSpPr>
        <p:spPr>
          <a:xfrm>
            <a:off x="-7938" y="6373108"/>
            <a:ext cx="9167836" cy="480131"/>
          </a:xfrm>
          <a:prstGeom prst="rect">
            <a:avLst/>
          </a:prstGeom>
          <a:solidFill>
            <a:srgbClr val="B5C4D3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Рисунок 6" descr="Изображение выглядит как фабрика, внешний, забор, неб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22A00794-254B-4835-8B59-BCFC3978B0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728" y="0"/>
            <a:ext cx="7362272" cy="51308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C0322F3-2487-4A54-95C0-FC988412C766}"/>
              </a:ext>
            </a:extLst>
          </p:cNvPr>
          <p:cNvSpPr txBox="1"/>
          <p:nvPr/>
        </p:nvSpPr>
        <p:spPr>
          <a:xfrm>
            <a:off x="1781726" y="5524038"/>
            <a:ext cx="7346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Аспекты обращения с производственными металлическими отходами с повышенным содержанием природных радионуклидов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7A6FC799-B47A-46F3-A269-9D2AF4CEE207}"/>
              </a:ext>
            </a:extLst>
          </p:cNvPr>
          <p:cNvGrpSpPr/>
          <p:nvPr/>
        </p:nvGrpSpPr>
        <p:grpSpPr>
          <a:xfrm>
            <a:off x="481029" y="288062"/>
            <a:ext cx="795847" cy="688570"/>
            <a:chOff x="909706" y="1870132"/>
            <a:chExt cx="1166950" cy="1009650"/>
          </a:xfrm>
        </p:grpSpPr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xmlns="" id="{72CD99AB-8C37-4B31-9F6D-038DB966C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41F04462-415F-4D3C-8D04-BBA4D44801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41" name="Rectangle 6">
            <a:extLst>
              <a:ext uri="{FF2B5EF4-FFF2-40B4-BE49-F238E27FC236}">
                <a16:creationId xmlns:a16="http://schemas.microsoft.com/office/drawing/2014/main" xmlns="" id="{069253A5-32AA-417E-B705-8F82848AE16E}"/>
              </a:ext>
            </a:extLst>
          </p:cNvPr>
          <p:cNvSpPr/>
          <p:nvPr/>
        </p:nvSpPr>
        <p:spPr>
          <a:xfrm>
            <a:off x="-7939" y="5130800"/>
            <a:ext cx="1789665" cy="190500"/>
          </a:xfrm>
          <a:prstGeom prst="rect">
            <a:avLst/>
          </a:prstGeom>
          <a:solidFill>
            <a:srgbClr val="B5C4D3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2" name="Rectangle 7">
            <a:extLst>
              <a:ext uri="{FF2B5EF4-FFF2-40B4-BE49-F238E27FC236}">
                <a16:creationId xmlns:a16="http://schemas.microsoft.com/office/drawing/2014/main" xmlns="" id="{72E07566-3484-4C5D-8A09-F73E90FB853B}"/>
              </a:ext>
            </a:extLst>
          </p:cNvPr>
          <p:cNvSpPr/>
          <p:nvPr/>
        </p:nvSpPr>
        <p:spPr>
          <a:xfrm>
            <a:off x="1781726" y="5130800"/>
            <a:ext cx="2466424" cy="1905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xmlns="" id="{A6E8E22D-79A6-4550-86C5-6C06318AEDC3}"/>
              </a:ext>
            </a:extLst>
          </p:cNvPr>
          <p:cNvSpPr/>
          <p:nvPr/>
        </p:nvSpPr>
        <p:spPr>
          <a:xfrm>
            <a:off x="4248150" y="5130800"/>
            <a:ext cx="2476497" cy="1905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xmlns="" id="{7EF59F20-2E58-4B00-8998-2153197C6826}"/>
              </a:ext>
            </a:extLst>
          </p:cNvPr>
          <p:cNvSpPr/>
          <p:nvPr/>
        </p:nvSpPr>
        <p:spPr>
          <a:xfrm>
            <a:off x="6724647" y="5130800"/>
            <a:ext cx="2419353" cy="19050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378CEC8D-4947-4E6F-8A8C-963C1C77EA16}"/>
              </a:ext>
            </a:extLst>
          </p:cNvPr>
          <p:cNvCxnSpPr>
            <a:cxnSpLocks/>
          </p:cNvCxnSpPr>
          <p:nvPr/>
        </p:nvCxnSpPr>
        <p:spPr>
          <a:xfrm>
            <a:off x="-7938" y="5130800"/>
            <a:ext cx="9136063" cy="0"/>
          </a:xfrm>
          <a:prstGeom prst="line">
            <a:avLst/>
          </a:prstGeom>
          <a:ln w="9525">
            <a:solidFill>
              <a:srgbClr val="4165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9D5E63E4-EA1F-45DB-B423-F2040F6D425B}"/>
              </a:ext>
            </a:extLst>
          </p:cNvPr>
          <p:cNvCxnSpPr>
            <a:cxnSpLocks/>
          </p:cNvCxnSpPr>
          <p:nvPr/>
        </p:nvCxnSpPr>
        <p:spPr>
          <a:xfrm flipV="1">
            <a:off x="1781728" y="0"/>
            <a:ext cx="0" cy="6853238"/>
          </a:xfrm>
          <a:prstGeom prst="line">
            <a:avLst/>
          </a:prstGeom>
          <a:ln w="9525">
            <a:solidFill>
              <a:srgbClr val="4165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4BE8389-BB2D-4B1E-AF5D-A84EEB6B1B98}"/>
              </a:ext>
            </a:extLst>
          </p:cNvPr>
          <p:cNvSpPr txBox="1"/>
          <p:nvPr/>
        </p:nvSpPr>
        <p:spPr>
          <a:xfrm>
            <a:off x="27522" y="6436040"/>
            <a:ext cx="1773783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 марта, 2018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2DF623A-7FC7-4EA0-A2F0-6555B4E04C20}"/>
              </a:ext>
            </a:extLst>
          </p:cNvPr>
          <p:cNvSpPr txBox="1"/>
          <p:nvPr/>
        </p:nvSpPr>
        <p:spPr>
          <a:xfrm>
            <a:off x="1797613" y="6377869"/>
            <a:ext cx="73464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Международная научно-практическая конференция</a:t>
            </a:r>
          </a:p>
          <a:p>
            <a:pPr algn="ctr">
              <a:lnSpc>
                <a:spcPct val="90000"/>
              </a:lnSpc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«Актуальные проблемы обеспечения безопасности предприятий нефтегазового сектора»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55108F5-638C-47EA-920B-ECC11CAD15BB}"/>
              </a:ext>
            </a:extLst>
          </p:cNvPr>
          <p:cNvSpPr txBox="1"/>
          <p:nvPr/>
        </p:nvSpPr>
        <p:spPr>
          <a:xfrm>
            <a:off x="-7939" y="4193086"/>
            <a:ext cx="1789665" cy="797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Докладчик:                А.Э.КАТКОВ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Технический директор       АО «ЭКОМЕТ-С»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AB6ACE7-4F3F-48D5-B4BC-3DCD368FE682}"/>
              </a:ext>
            </a:extLst>
          </p:cNvPr>
          <p:cNvSpPr txBox="1"/>
          <p:nvPr/>
        </p:nvSpPr>
        <p:spPr>
          <a:xfrm>
            <a:off x="27522" y="5657922"/>
            <a:ext cx="1773783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Доклад</a:t>
            </a:r>
          </a:p>
        </p:txBody>
      </p:sp>
    </p:spTree>
    <p:extLst>
      <p:ext uri="{BB962C8B-B14F-4D97-AF65-F5344CB8AC3E}">
        <p14:creationId xmlns:p14="http://schemas.microsoft.com/office/powerpoint/2010/main" val="1365896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Соединитель: уступ 124">
            <a:extLst>
              <a:ext uri="{FF2B5EF4-FFF2-40B4-BE49-F238E27FC236}">
                <a16:creationId xmlns:a16="http://schemas.microsoft.com/office/drawing/2014/main" xmlns="" id="{14D76BA0-2058-449E-BD58-2B2DF27C1824}"/>
              </a:ext>
            </a:extLst>
          </p:cNvPr>
          <p:cNvCxnSpPr>
            <a:cxnSpLocks/>
            <a:stCxn id="78" idx="4"/>
            <a:endCxn id="98" idx="3"/>
          </p:cNvCxnSpPr>
          <p:nvPr/>
        </p:nvCxnSpPr>
        <p:spPr>
          <a:xfrm rot="5400000">
            <a:off x="6978309" y="4430325"/>
            <a:ext cx="1867686" cy="270139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: уступ 36">
            <a:extLst>
              <a:ext uri="{FF2B5EF4-FFF2-40B4-BE49-F238E27FC236}">
                <a16:creationId xmlns:a16="http://schemas.microsoft.com/office/drawing/2014/main" xmlns="" id="{C36EA2A1-F4DC-4238-AFA3-7879430FCF41}"/>
              </a:ext>
            </a:extLst>
          </p:cNvPr>
          <p:cNvCxnSpPr>
            <a:cxnSpLocks/>
            <a:stCxn id="93" idx="4"/>
            <a:endCxn id="1026" idx="3"/>
          </p:cNvCxnSpPr>
          <p:nvPr/>
        </p:nvCxnSpPr>
        <p:spPr>
          <a:xfrm rot="5400000">
            <a:off x="1942781" y="3692972"/>
            <a:ext cx="1053650" cy="930808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: пятиугольник 8">
            <a:extLst>
              <a:ext uri="{FF2B5EF4-FFF2-40B4-BE49-F238E27FC236}">
                <a16:creationId xmlns:a16="http://schemas.microsoft.com/office/drawing/2014/main" xmlns="" id="{0EA15FDC-D76A-4893-B757-D1911441C2AA}"/>
              </a:ext>
            </a:extLst>
          </p:cNvPr>
          <p:cNvSpPr/>
          <p:nvPr/>
        </p:nvSpPr>
        <p:spPr>
          <a:xfrm>
            <a:off x="134470" y="1116191"/>
            <a:ext cx="4886213" cy="1867068"/>
          </a:xfrm>
          <a:prstGeom prst="homePlate">
            <a:avLst>
              <a:gd name="adj" fmla="val 2101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79" name="Rectangle 7">
            <a:extLst>
              <a:ext uri="{FF2B5EF4-FFF2-40B4-BE49-F238E27FC236}">
                <a16:creationId xmlns:a16="http://schemas.microsoft.com/office/drawing/2014/main" xmlns="" id="{14818E58-3C1D-4A1C-9ECA-206B181DA605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xmlns="" id="{E96EDB30-C876-4429-B0A6-B2718BF16055}"/>
              </a:ext>
            </a:extLst>
          </p:cNvPr>
          <p:cNvSpPr/>
          <p:nvPr/>
        </p:nvSpPr>
        <p:spPr>
          <a:xfrm>
            <a:off x="4115990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9">
            <a:extLst>
              <a:ext uri="{FF2B5EF4-FFF2-40B4-BE49-F238E27FC236}">
                <a16:creationId xmlns:a16="http://schemas.microsoft.com/office/drawing/2014/main" xmlns="" id="{366D64EE-1294-4471-989D-403DBE83D32D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7">
            <a:extLst>
              <a:ext uri="{FF2B5EF4-FFF2-40B4-BE49-F238E27FC236}">
                <a16:creationId xmlns:a16="http://schemas.microsoft.com/office/drawing/2014/main" xmlns="" id="{4C8182BB-BDCA-4B65-9EB3-28F65DD3A629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42AECD5C-5CE9-48AE-AC6A-3E5D5F135FA9}"/>
              </a:ext>
            </a:extLst>
          </p:cNvPr>
          <p:cNvSpPr txBox="1"/>
          <p:nvPr/>
        </p:nvSpPr>
        <p:spPr>
          <a:xfrm>
            <a:off x="3902288" y="4566221"/>
            <a:ext cx="2730823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 результате применения механической очистки и переплавки чистый материал возвращается заказчику, а загрязненный передается на захоронение Национальному оператору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911115"/>
              </p:ext>
            </p:extLst>
          </p:nvPr>
        </p:nvGraphicFramePr>
        <p:xfrm>
          <a:off x="3237845" y="1095775"/>
          <a:ext cx="156212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9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7048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43,575 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</a:rPr>
                        <a:t>т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aseline="30000" dirty="0">
                          <a:solidFill>
                            <a:schemeClr val="tx1"/>
                          </a:solidFill>
                        </a:rPr>
                        <a:t>137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Cs-&lt;6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</a:rPr>
                        <a:t> Бк/кг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30000" dirty="0">
                          <a:solidFill>
                            <a:schemeClr val="tx1"/>
                          </a:solidFill>
                        </a:rPr>
                        <a:t>226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Ra</a:t>
                      </a:r>
                      <a:r>
                        <a:rPr lang="en-US" sz="900" baseline="0" dirty="0">
                          <a:solidFill>
                            <a:schemeClr val="tx1"/>
                          </a:solidFill>
                        </a:rPr>
                        <a:t> – 2271 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</a:rPr>
                        <a:t>Бк/кг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900" baseline="30000" dirty="0">
                          <a:solidFill>
                            <a:schemeClr val="tx1"/>
                          </a:solidFill>
                        </a:rPr>
                        <a:t>32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900" baseline="0" dirty="0">
                          <a:solidFill>
                            <a:schemeClr val="tx1"/>
                          </a:solidFill>
                        </a:rPr>
                        <a:t> – 976 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</a:rPr>
                        <a:t>Бк/кг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30000" dirty="0">
                          <a:solidFill>
                            <a:schemeClr val="tx1"/>
                          </a:solidFill>
                        </a:rPr>
                        <a:t>40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en-US" sz="9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-&lt; 90 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</a:rPr>
                        <a:t>Бк/кг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7048">
                <a:tc>
                  <a:txBody>
                    <a:bodyPr/>
                    <a:lstStyle/>
                    <a:p>
                      <a:r>
                        <a:rPr lang="ru-RU" sz="900" b="1" dirty="0">
                          <a:solidFill>
                            <a:schemeClr val="tx1"/>
                          </a:solidFill>
                        </a:rPr>
                        <a:t>13,141 т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137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Cs-&lt;6</a:t>
                      </a: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Бк/кг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226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 – 12650 </a:t>
                      </a: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Бк/кг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 – 4003 </a:t>
                      </a: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Бк/кг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 -&lt; 90 </a:t>
                      </a: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Бк/кг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7048">
                <a:tc>
                  <a:txBody>
                    <a:bodyPr/>
                    <a:lstStyle/>
                    <a:p>
                      <a:r>
                        <a:rPr lang="ru-RU" sz="900" b="1" dirty="0">
                          <a:solidFill>
                            <a:schemeClr val="tx1"/>
                          </a:solidFill>
                        </a:rPr>
                        <a:t>25,1 т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137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Cs-&lt;6</a:t>
                      </a: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Бк/кг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226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 – 11500 </a:t>
                      </a: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Бк/кг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 – 4219 </a:t>
                      </a: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Бк/кг</a:t>
                      </a: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 -&lt; 90 </a:t>
                      </a: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Бк/кг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BD3152CE-1F37-4CB4-9BEE-70BDF78C0D7D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05"/>
          <a:stretch/>
        </p:blipFill>
        <p:spPr>
          <a:xfrm>
            <a:off x="1548280" y="1521393"/>
            <a:ext cx="1296950" cy="91758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lkazaeva\AppData\Local\Microsoft\Windows\Temporary Internet Files\Content.Outlook\K8SA8MSJ\IMG-20180122-WA0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55" y="4211221"/>
            <a:ext cx="1263947" cy="9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210322" y="1676499"/>
            <a:ext cx="1475836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defRPr/>
            </a:pPr>
            <a:r>
              <a:rPr lang="ru-RU" sz="1200" dirty="0">
                <a:solidFill>
                  <a:prstClr val="black"/>
                </a:solidFill>
              </a:rPr>
              <a:t>Передача НКТ на переработку</a:t>
            </a:r>
          </a:p>
          <a:p>
            <a:pPr lvl="0">
              <a:defRPr/>
            </a:pPr>
            <a:r>
              <a:rPr lang="ru-RU" sz="1200" dirty="0">
                <a:solidFill>
                  <a:prstClr val="black"/>
                </a:solidFill>
              </a:rPr>
              <a:t>в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соответствие с ТЗ</a:t>
            </a:r>
          </a:p>
        </p:txBody>
      </p:sp>
      <p:sp>
        <p:nvSpPr>
          <p:cNvPr id="42" name="Номер слайда 6">
            <a:extLst>
              <a:ext uri="{FF2B5EF4-FFF2-40B4-BE49-F238E27FC236}">
                <a16:creationId xmlns:a16="http://schemas.microsoft.com/office/drawing/2014/main" xmlns="" id="{D5CADEAD-5A8D-4F74-B2A0-A09FE3F7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10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290BF0A-5A49-478D-81DE-14CA4A6F2FAC}"/>
              </a:ext>
            </a:extLst>
          </p:cNvPr>
          <p:cNvSpPr txBox="1"/>
          <p:nvPr/>
        </p:nvSpPr>
        <p:spPr>
          <a:xfrm>
            <a:off x="7153481" y="4226781"/>
            <a:ext cx="1883622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Материалы подлежат приведению к критериям приемлемости для передачи на захоронение Национальному оператору.</a:t>
            </a:r>
          </a:p>
        </p:txBody>
      </p:sp>
      <p:pic>
        <p:nvPicPr>
          <p:cNvPr id="51" name="Рисунок 50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A39FFE63-3EE2-4725-9B20-9234FCC444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76" y="1155870"/>
            <a:ext cx="137620" cy="120605"/>
          </a:xfrm>
          <a:prstGeom prst="rect">
            <a:avLst/>
          </a:prstGeom>
        </p:spPr>
      </p:pic>
      <p:pic>
        <p:nvPicPr>
          <p:cNvPr id="52" name="Рисунок 51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4B2AE1FE-6F8D-411A-A618-8428878959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5" y="1781776"/>
            <a:ext cx="137620" cy="120605"/>
          </a:xfrm>
          <a:prstGeom prst="rect">
            <a:avLst/>
          </a:prstGeom>
        </p:spPr>
      </p:pic>
      <p:pic>
        <p:nvPicPr>
          <p:cNvPr id="53" name="Рисунок 52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D8525878-48F0-405E-B696-DE0DFCF583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5" y="2429356"/>
            <a:ext cx="137620" cy="1206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59E5EEC-A317-4047-89EB-FB1664C7B81B}"/>
              </a:ext>
            </a:extLst>
          </p:cNvPr>
          <p:cNvSpPr txBox="1"/>
          <p:nvPr/>
        </p:nvSpPr>
        <p:spPr>
          <a:xfrm>
            <a:off x="2982368" y="1240599"/>
            <a:ext cx="3667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/>
              <a:t>РВ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273BC133-6FEF-4E20-9C1D-E337AF7ABB59}"/>
              </a:ext>
            </a:extLst>
          </p:cNvPr>
          <p:cNvSpPr txBox="1"/>
          <p:nvPr/>
        </p:nvSpPr>
        <p:spPr>
          <a:xfrm>
            <a:off x="2949636" y="1895053"/>
            <a:ext cx="4438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/>
              <a:t>РАО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761FAD9E-0D37-40C1-B9F6-99ECEBE0B935}"/>
              </a:ext>
            </a:extLst>
          </p:cNvPr>
          <p:cNvSpPr txBox="1"/>
          <p:nvPr/>
        </p:nvSpPr>
        <p:spPr>
          <a:xfrm>
            <a:off x="2960097" y="2524296"/>
            <a:ext cx="4438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/>
              <a:t>РАО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324B49B-713E-4823-8DD1-8425D84A42EA}"/>
              </a:ext>
            </a:extLst>
          </p:cNvPr>
          <p:cNvSpPr txBox="1"/>
          <p:nvPr/>
        </p:nvSpPr>
        <p:spPr>
          <a:xfrm>
            <a:off x="45535" y="33760"/>
            <a:ext cx="8927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/>
              <a:t>Переработка НКТ нефтяной компании в 2017 г. выявила загрязнение </a:t>
            </a:r>
          </a:p>
          <a:p>
            <a:pPr>
              <a:lnSpc>
                <a:spcPct val="90000"/>
              </a:lnSpc>
            </a:pPr>
            <a:r>
              <a:rPr lang="ru-RU" sz="2000" dirty="0"/>
              <a:t>природными радионуклидами.</a:t>
            </a:r>
          </a:p>
          <a:p>
            <a:pPr>
              <a:lnSpc>
                <a:spcPct val="90000"/>
              </a:lnSpc>
            </a:pPr>
            <a:r>
              <a:rPr lang="ru-RU" sz="2000" dirty="0"/>
              <a:t>Разовый случай или регулярная потребность?</a:t>
            </a:r>
          </a:p>
        </p:txBody>
      </p:sp>
      <p:sp>
        <p:nvSpPr>
          <p:cNvPr id="57" name="Стрелка: шеврон 56">
            <a:extLst>
              <a:ext uri="{FF2B5EF4-FFF2-40B4-BE49-F238E27FC236}">
                <a16:creationId xmlns:a16="http://schemas.microsoft.com/office/drawing/2014/main" xmlns="" id="{828E47B5-57EB-495D-9FAA-24F28343F8CF}"/>
              </a:ext>
            </a:extLst>
          </p:cNvPr>
          <p:cNvSpPr/>
          <p:nvPr/>
        </p:nvSpPr>
        <p:spPr>
          <a:xfrm rot="5400000">
            <a:off x="6515237" y="1487857"/>
            <a:ext cx="406073" cy="1828603"/>
          </a:xfrm>
          <a:prstGeom prst="chevron">
            <a:avLst>
              <a:gd name="adj" fmla="val 23946"/>
            </a:avLst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Детальная диагностика</a:t>
            </a:r>
          </a:p>
        </p:txBody>
      </p:sp>
      <p:sp>
        <p:nvSpPr>
          <p:cNvPr id="61" name="Стрелка: шеврон 60">
            <a:extLst>
              <a:ext uri="{FF2B5EF4-FFF2-40B4-BE49-F238E27FC236}">
                <a16:creationId xmlns:a16="http://schemas.microsoft.com/office/drawing/2014/main" xmlns="" id="{F404587E-4721-476F-B252-B93293797C15}"/>
              </a:ext>
            </a:extLst>
          </p:cNvPr>
          <p:cNvSpPr/>
          <p:nvPr/>
        </p:nvSpPr>
        <p:spPr>
          <a:xfrm rot="5400000">
            <a:off x="6515239" y="1847241"/>
            <a:ext cx="406073" cy="1828603"/>
          </a:xfrm>
          <a:prstGeom prst="chevron">
            <a:avLst>
              <a:gd name="adj" fmla="val 23946"/>
            </a:avLst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Сортировка</a:t>
            </a: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xmlns="" id="{B40B8EE5-C599-49E7-8384-47CAC9CD55AF}"/>
              </a:ext>
            </a:extLst>
          </p:cNvPr>
          <p:cNvSpPr/>
          <p:nvPr/>
        </p:nvSpPr>
        <p:spPr>
          <a:xfrm rot="5400000">
            <a:off x="2721203" y="3120439"/>
            <a:ext cx="394599" cy="1828601"/>
          </a:xfrm>
          <a:prstGeom prst="homePlate">
            <a:avLst>
              <a:gd name="adj" fmla="val 2621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Резка и очистка 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внутреннего шлама</a:t>
            </a:r>
          </a:p>
        </p:txBody>
      </p:sp>
      <p:sp>
        <p:nvSpPr>
          <p:cNvPr id="63" name="Стрелка: пятиугольник 62">
            <a:extLst>
              <a:ext uri="{FF2B5EF4-FFF2-40B4-BE49-F238E27FC236}">
                <a16:creationId xmlns:a16="http://schemas.microsoft.com/office/drawing/2014/main" xmlns="" id="{564E0A64-0D89-4F77-A22E-FFE077E1EEB9}"/>
              </a:ext>
            </a:extLst>
          </p:cNvPr>
          <p:cNvSpPr/>
          <p:nvPr/>
        </p:nvSpPr>
        <p:spPr>
          <a:xfrm rot="5400000">
            <a:off x="6531607" y="1132040"/>
            <a:ext cx="382086" cy="1837363"/>
          </a:xfrm>
          <a:prstGeom prst="homePlate">
            <a:avLst>
              <a:gd name="adj" fmla="val 2621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Перевозка  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CC81297F-E903-441B-B8F9-D9DF2AECD4E2}"/>
              </a:ext>
            </a:extLst>
          </p:cNvPr>
          <p:cNvSpPr txBox="1"/>
          <p:nvPr/>
        </p:nvSpPr>
        <p:spPr>
          <a:xfrm>
            <a:off x="1535877" y="2397141"/>
            <a:ext cx="1309353" cy="24622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 algn="ctr">
              <a:defRPr/>
            </a:pPr>
            <a:r>
              <a:rPr lang="ru-RU" sz="1000" dirty="0">
                <a:solidFill>
                  <a:prstClr val="black"/>
                </a:solidFill>
                <a:latin typeface="Calibri" panose="020F0502020204030204"/>
              </a:rPr>
              <a:t>(длина: 12 м)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Стрелка: пятиугольник 68">
            <a:extLst>
              <a:ext uri="{FF2B5EF4-FFF2-40B4-BE49-F238E27FC236}">
                <a16:creationId xmlns:a16="http://schemas.microsoft.com/office/drawing/2014/main" xmlns="" id="{A37CC523-0076-445C-B95F-37819EBAC3EB}"/>
              </a:ext>
            </a:extLst>
          </p:cNvPr>
          <p:cNvSpPr/>
          <p:nvPr/>
        </p:nvSpPr>
        <p:spPr>
          <a:xfrm rot="5400000">
            <a:off x="7863676" y="3120439"/>
            <a:ext cx="394599" cy="1828599"/>
          </a:xfrm>
          <a:prstGeom prst="homePlate">
            <a:avLst>
              <a:gd name="adj" fmla="val 2621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00" dirty="0" err="1">
                <a:solidFill>
                  <a:schemeClr val="tx1"/>
                </a:solidFill>
              </a:rPr>
              <a:t>Компактирование</a:t>
            </a:r>
            <a:r>
              <a:rPr lang="ru-RU" sz="900" dirty="0">
                <a:solidFill>
                  <a:schemeClr val="tx1"/>
                </a:solidFill>
              </a:rPr>
              <a:t>, кондиционирование/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ru-RU" sz="900" dirty="0">
                <a:solidFill>
                  <a:schemeClr val="tx1"/>
                </a:solidFill>
              </a:rPr>
              <a:t>подготовка к передаче НО РАО</a:t>
            </a:r>
          </a:p>
        </p:txBody>
      </p:sp>
      <p:sp>
        <p:nvSpPr>
          <p:cNvPr id="72" name="Стрелка: пятиугольник 71">
            <a:extLst>
              <a:ext uri="{FF2B5EF4-FFF2-40B4-BE49-F238E27FC236}">
                <a16:creationId xmlns:a16="http://schemas.microsoft.com/office/drawing/2014/main" xmlns="" id="{49E776D0-D611-4D5F-886B-92C1B13F0094}"/>
              </a:ext>
            </a:extLst>
          </p:cNvPr>
          <p:cNvSpPr/>
          <p:nvPr/>
        </p:nvSpPr>
        <p:spPr>
          <a:xfrm rot="5400000">
            <a:off x="5020665" y="3120438"/>
            <a:ext cx="394599" cy="1828601"/>
          </a:xfrm>
          <a:prstGeom prst="homePlate">
            <a:avLst>
              <a:gd name="adj" fmla="val 26214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Механическая чистка</a:t>
            </a:r>
          </a:p>
        </p:txBody>
      </p:sp>
      <p:sp>
        <p:nvSpPr>
          <p:cNvPr id="73" name="Стрелка: шеврон 72">
            <a:extLst>
              <a:ext uri="{FF2B5EF4-FFF2-40B4-BE49-F238E27FC236}">
                <a16:creationId xmlns:a16="http://schemas.microsoft.com/office/drawing/2014/main" xmlns="" id="{669C8509-31BA-4BD3-AEAE-119FA41E6671}"/>
              </a:ext>
            </a:extLst>
          </p:cNvPr>
          <p:cNvSpPr/>
          <p:nvPr/>
        </p:nvSpPr>
        <p:spPr>
          <a:xfrm rot="5400000">
            <a:off x="5020664" y="3465862"/>
            <a:ext cx="394599" cy="1828603"/>
          </a:xfrm>
          <a:prstGeom prst="chevron">
            <a:avLst>
              <a:gd name="adj" fmla="val 23946"/>
            </a:avLst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Переплавка</a:t>
            </a:r>
          </a:p>
        </p:txBody>
      </p:sp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xmlns="" id="{1665BB1E-4F5D-4C32-9959-A22616A05E10}"/>
              </a:ext>
            </a:extLst>
          </p:cNvPr>
          <p:cNvCxnSpPr>
            <a:cxnSpLocks/>
            <a:stCxn id="93" idx="0"/>
          </p:cNvCxnSpPr>
          <p:nvPr/>
        </p:nvCxnSpPr>
        <p:spPr>
          <a:xfrm rot="5400000" flipH="1" flipV="1">
            <a:off x="4664867" y="1230130"/>
            <a:ext cx="325200" cy="378491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: уступ 28">
            <a:extLst>
              <a:ext uri="{FF2B5EF4-FFF2-40B4-BE49-F238E27FC236}">
                <a16:creationId xmlns:a16="http://schemas.microsoft.com/office/drawing/2014/main" xmlns="" id="{31EE101B-40B9-4DF3-880B-5B57941271EB}"/>
              </a:ext>
            </a:extLst>
          </p:cNvPr>
          <p:cNvCxnSpPr>
            <a:cxnSpLocks/>
            <a:stCxn id="78" idx="0"/>
          </p:cNvCxnSpPr>
          <p:nvPr/>
        </p:nvCxnSpPr>
        <p:spPr>
          <a:xfrm rot="16200000" flipV="1">
            <a:off x="7220973" y="2458938"/>
            <a:ext cx="325200" cy="1327297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: уступ 30">
            <a:extLst>
              <a:ext uri="{FF2B5EF4-FFF2-40B4-BE49-F238E27FC236}">
                <a16:creationId xmlns:a16="http://schemas.microsoft.com/office/drawing/2014/main" xmlns="" id="{82640949-80FB-482A-AB84-D242800AB653}"/>
              </a:ext>
            </a:extLst>
          </p:cNvPr>
          <p:cNvCxnSpPr>
            <a:cxnSpLocks/>
            <a:stCxn id="90" idx="0"/>
          </p:cNvCxnSpPr>
          <p:nvPr/>
        </p:nvCxnSpPr>
        <p:spPr>
          <a:xfrm rot="5400000" flipH="1" flipV="1">
            <a:off x="5806344" y="2371608"/>
            <a:ext cx="325200" cy="150195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Овал 77">
            <a:extLst>
              <a:ext uri="{FF2B5EF4-FFF2-40B4-BE49-F238E27FC236}">
                <a16:creationId xmlns:a16="http://schemas.microsoft.com/office/drawing/2014/main" xmlns="" id="{893EAC71-89D8-4327-89AB-F383BD8764E7}"/>
              </a:ext>
            </a:extLst>
          </p:cNvPr>
          <p:cNvSpPr/>
          <p:nvPr/>
        </p:nvSpPr>
        <p:spPr>
          <a:xfrm>
            <a:off x="7530596" y="3285187"/>
            <a:ext cx="1033249" cy="34636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13,141 т</a:t>
            </a:r>
          </a:p>
        </p:txBody>
      </p:sp>
      <p:pic>
        <p:nvPicPr>
          <p:cNvPr id="83" name="Рисунок 82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33648815-3F8C-45B0-88FE-B5D6A24D00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234" y="3257601"/>
            <a:ext cx="306292" cy="268424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5C0396E0-C8C7-4E0E-8844-490DAC1F2FF9}"/>
              </a:ext>
            </a:extLst>
          </p:cNvPr>
          <p:cNvSpPr txBox="1"/>
          <p:nvPr/>
        </p:nvSpPr>
        <p:spPr>
          <a:xfrm>
            <a:off x="8554266" y="3480819"/>
            <a:ext cx="4398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РАО</a:t>
            </a:r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xmlns="" id="{54D97097-C128-475F-B15D-3C362F7407F7}"/>
              </a:ext>
            </a:extLst>
          </p:cNvPr>
          <p:cNvSpPr/>
          <p:nvPr/>
        </p:nvSpPr>
        <p:spPr>
          <a:xfrm>
            <a:off x="4701340" y="3285187"/>
            <a:ext cx="1033249" cy="34636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31,815 т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0F166915-D234-49AD-A2AD-BB125A03496A}"/>
              </a:ext>
            </a:extLst>
          </p:cNvPr>
          <p:cNvSpPr txBox="1"/>
          <p:nvPr/>
        </p:nvSpPr>
        <p:spPr>
          <a:xfrm>
            <a:off x="5697716" y="3313125"/>
            <a:ext cx="12426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Загрязненные</a:t>
            </a:r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xmlns="" id="{64F96B6A-9652-4D67-9B07-3F25066C583D}"/>
              </a:ext>
            </a:extLst>
          </p:cNvPr>
          <p:cNvSpPr/>
          <p:nvPr/>
        </p:nvSpPr>
        <p:spPr>
          <a:xfrm>
            <a:off x="2418385" y="3285187"/>
            <a:ext cx="1033249" cy="346364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36,86 т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0E1245F5-8EAA-4C25-AECC-25F731746065}"/>
              </a:ext>
            </a:extLst>
          </p:cNvPr>
          <p:cNvSpPr txBox="1"/>
          <p:nvPr/>
        </p:nvSpPr>
        <p:spPr>
          <a:xfrm>
            <a:off x="2021789" y="4693172"/>
            <a:ext cx="12426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/>
              <a:t>Чистые НКТ</a:t>
            </a:r>
          </a:p>
          <a:p>
            <a:pPr algn="ctr"/>
            <a:r>
              <a:rPr lang="ru-RU" sz="1000" dirty="0">
                <a:solidFill>
                  <a:prstClr val="black"/>
                </a:solidFill>
              </a:rPr>
              <a:t>(длина: 0,6–1 м)</a:t>
            </a:r>
            <a:endParaRPr lang="ru-RU" sz="1000" dirty="0"/>
          </a:p>
        </p:txBody>
      </p:sp>
      <p:pic>
        <p:nvPicPr>
          <p:cNvPr id="97" name="Рисунок 96" descr="Лист">
            <a:extLst>
              <a:ext uri="{FF2B5EF4-FFF2-40B4-BE49-F238E27FC236}">
                <a16:creationId xmlns:a16="http://schemas.microsoft.com/office/drawing/2014/main" xmlns="" id="{3A36B8C8-6148-43D6-B92B-5ACE6A3718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938625" y="4245145"/>
            <a:ext cx="486703" cy="486703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xmlns="" id="{79EBA34D-9BB0-4CAE-BBB3-90857A8FA34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028" y="5177064"/>
            <a:ext cx="531054" cy="644346"/>
          </a:xfrm>
          <a:prstGeom prst="rect">
            <a:avLst/>
          </a:prstGeom>
        </p:spPr>
      </p:pic>
      <p:pic>
        <p:nvPicPr>
          <p:cNvPr id="99" name="Рисунок 98" descr="Изображение выглядит как объек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211CCA10-7212-42F4-BC52-E0FBBB323A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940" y="5939431"/>
            <a:ext cx="826973" cy="826973"/>
          </a:xfrm>
          <a:prstGeom prst="rect">
            <a:avLst/>
          </a:prstGeom>
        </p:spPr>
      </p:pic>
      <p:pic>
        <p:nvPicPr>
          <p:cNvPr id="101" name="Рисунок 100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6CEE3FA-C73B-4ED3-8104-8DE594E4C9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436" y="6379634"/>
            <a:ext cx="392228" cy="343735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:a16="http://schemas.microsoft.com/office/drawing/2014/main" xmlns="" id="{970A01DC-A599-4356-B68E-FB0AA37D32E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09" y="5386379"/>
            <a:ext cx="1263947" cy="815410"/>
          </a:xfrm>
          <a:prstGeom prst="rect">
            <a:avLst/>
          </a:prstGeom>
          <a:noFill/>
          <a:ln w="57150">
            <a:noFill/>
          </a:ln>
          <a:effectLst/>
        </p:spPr>
      </p:pic>
      <p:pic>
        <p:nvPicPr>
          <p:cNvPr id="106" name="Рисунок 105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06C1ABAA-603E-4D79-A1A3-E041576E39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29" y="5979781"/>
            <a:ext cx="341790" cy="299533"/>
          </a:xfrm>
          <a:prstGeom prst="rect">
            <a:avLst/>
          </a:prstGeom>
        </p:spPr>
      </p:pic>
      <p:sp>
        <p:nvSpPr>
          <p:cNvPr id="110" name="Овал 109">
            <a:extLst>
              <a:ext uri="{FF2B5EF4-FFF2-40B4-BE49-F238E27FC236}">
                <a16:creationId xmlns:a16="http://schemas.microsoft.com/office/drawing/2014/main" xmlns="" id="{3B0DA0B8-A288-45C7-A5B0-27A3B61CD163}"/>
              </a:ext>
            </a:extLst>
          </p:cNvPr>
          <p:cNvSpPr/>
          <p:nvPr/>
        </p:nvSpPr>
        <p:spPr>
          <a:xfrm>
            <a:off x="5486535" y="5616140"/>
            <a:ext cx="1033249" cy="34636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15,751 т</a:t>
            </a:r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xmlns="" id="{222F9267-D3F4-43CC-892B-4527786E266B}"/>
              </a:ext>
            </a:extLst>
          </p:cNvPr>
          <p:cNvSpPr/>
          <p:nvPr/>
        </p:nvSpPr>
        <p:spPr>
          <a:xfrm>
            <a:off x="3963445" y="5612147"/>
            <a:ext cx="1033249" cy="346364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16,064 т</a:t>
            </a:r>
          </a:p>
        </p:txBody>
      </p: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xmlns="" id="{C120A653-DC85-4057-A527-B46F5E73DA27}"/>
              </a:ext>
            </a:extLst>
          </p:cNvPr>
          <p:cNvCxnSpPr>
            <a:cxnSpLocks/>
          </p:cNvCxnSpPr>
          <p:nvPr/>
        </p:nvCxnSpPr>
        <p:spPr>
          <a:xfrm>
            <a:off x="4482451" y="5421271"/>
            <a:ext cx="0" cy="188495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 стрелкой 114">
            <a:extLst>
              <a:ext uri="{FF2B5EF4-FFF2-40B4-BE49-F238E27FC236}">
                <a16:creationId xmlns:a16="http://schemas.microsoft.com/office/drawing/2014/main" xmlns="" id="{EB1FD511-9A94-4536-8892-D3F6A1824C36}"/>
              </a:ext>
            </a:extLst>
          </p:cNvPr>
          <p:cNvCxnSpPr>
            <a:cxnSpLocks/>
          </p:cNvCxnSpPr>
          <p:nvPr/>
        </p:nvCxnSpPr>
        <p:spPr>
          <a:xfrm>
            <a:off x="6005471" y="5423652"/>
            <a:ext cx="0" cy="188495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D58C90CC-44B7-4C7D-8F23-9B8605F3AD14}"/>
              </a:ext>
            </a:extLst>
          </p:cNvPr>
          <p:cNvSpPr txBox="1"/>
          <p:nvPr/>
        </p:nvSpPr>
        <p:spPr>
          <a:xfrm>
            <a:off x="5836132" y="6237881"/>
            <a:ext cx="4398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РАО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DB98C13F-58EE-43D8-B989-BADF098EFB41}"/>
              </a:ext>
            </a:extLst>
          </p:cNvPr>
          <p:cNvSpPr txBox="1"/>
          <p:nvPr/>
        </p:nvSpPr>
        <p:spPr>
          <a:xfrm>
            <a:off x="2369716" y="5756045"/>
            <a:ext cx="1242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/>
              <a:t>Чистые слитки после переплавки</a:t>
            </a:r>
          </a:p>
        </p:txBody>
      </p:sp>
      <p:cxnSp>
        <p:nvCxnSpPr>
          <p:cNvPr id="119" name="Прямая со стрелкой 118">
            <a:extLst>
              <a:ext uri="{FF2B5EF4-FFF2-40B4-BE49-F238E27FC236}">
                <a16:creationId xmlns:a16="http://schemas.microsoft.com/office/drawing/2014/main" xmlns="" id="{A16E91C2-15EF-4FFD-A93E-0E3F21C761E2}"/>
              </a:ext>
            </a:extLst>
          </p:cNvPr>
          <p:cNvCxnSpPr>
            <a:cxnSpLocks/>
            <a:stCxn id="111" idx="2"/>
            <a:endCxn id="102" idx="3"/>
          </p:cNvCxnSpPr>
          <p:nvPr/>
        </p:nvCxnSpPr>
        <p:spPr>
          <a:xfrm flipH="1">
            <a:off x="1990756" y="5785329"/>
            <a:ext cx="1972689" cy="8755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" name="Рисунок 121" descr="Лист">
            <a:extLst>
              <a:ext uri="{FF2B5EF4-FFF2-40B4-BE49-F238E27FC236}">
                <a16:creationId xmlns:a16="http://schemas.microsoft.com/office/drawing/2014/main" xmlns="" id="{685BDA3F-E106-4FA1-A304-D6D2AEC46C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182417" y="5922376"/>
            <a:ext cx="486703" cy="486703"/>
          </a:xfrm>
          <a:prstGeom prst="rect">
            <a:avLst/>
          </a:prstGeom>
        </p:spPr>
      </p:pic>
      <p:cxnSp>
        <p:nvCxnSpPr>
          <p:cNvPr id="123" name="Соединитель: уступ 122">
            <a:extLst>
              <a:ext uri="{FF2B5EF4-FFF2-40B4-BE49-F238E27FC236}">
                <a16:creationId xmlns:a16="http://schemas.microsoft.com/office/drawing/2014/main" xmlns="" id="{5BF7E722-71B7-43AB-ADCF-FEF21FA52AC1}"/>
              </a:ext>
            </a:extLst>
          </p:cNvPr>
          <p:cNvCxnSpPr>
            <a:stCxn id="110" idx="6"/>
            <a:endCxn id="98" idx="1"/>
          </p:cNvCxnSpPr>
          <p:nvPr/>
        </p:nvCxnSpPr>
        <p:spPr>
          <a:xfrm flipV="1">
            <a:off x="6519784" y="5499237"/>
            <a:ext cx="726244" cy="290085"/>
          </a:xfrm>
          <a:prstGeom prst="bentConnector3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Соединитель: уступ 1032">
            <a:extLst>
              <a:ext uri="{FF2B5EF4-FFF2-40B4-BE49-F238E27FC236}">
                <a16:creationId xmlns:a16="http://schemas.microsoft.com/office/drawing/2014/main" xmlns="" id="{E4C16AEE-706D-4C13-A551-01D0DC1C23B5}"/>
              </a:ext>
            </a:extLst>
          </p:cNvPr>
          <p:cNvCxnSpPr>
            <a:cxnSpLocks/>
            <a:stCxn id="9" idx="3"/>
            <a:endCxn id="63" idx="1"/>
          </p:cNvCxnSpPr>
          <p:nvPr/>
        </p:nvCxnSpPr>
        <p:spPr>
          <a:xfrm flipV="1">
            <a:off x="5020683" y="1859679"/>
            <a:ext cx="1701967" cy="190046"/>
          </a:xfrm>
          <a:prstGeom prst="bentConnector4">
            <a:avLst>
              <a:gd name="adj1" fmla="val 20159"/>
              <a:gd name="adj2" fmla="val 30017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1" name="Прямая соединительная линия 1050">
            <a:extLst>
              <a:ext uri="{FF2B5EF4-FFF2-40B4-BE49-F238E27FC236}">
                <a16:creationId xmlns:a16="http://schemas.microsoft.com/office/drawing/2014/main" xmlns="" id="{F9CCF1D7-585D-4ADA-AF17-2744A525CC11}"/>
              </a:ext>
            </a:extLst>
          </p:cNvPr>
          <p:cNvCxnSpPr>
            <a:stCxn id="90" idx="4"/>
            <a:endCxn id="72" idx="1"/>
          </p:cNvCxnSpPr>
          <p:nvPr/>
        </p:nvCxnSpPr>
        <p:spPr>
          <a:xfrm flipH="1">
            <a:off x="5217964" y="3631551"/>
            <a:ext cx="1" cy="20588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Овал 158">
            <a:extLst>
              <a:ext uri="{FF2B5EF4-FFF2-40B4-BE49-F238E27FC236}">
                <a16:creationId xmlns:a16="http://schemas.microsoft.com/office/drawing/2014/main" xmlns="" id="{D7C1929E-195C-42C4-8661-8EC3FAB4BBC4}"/>
              </a:ext>
            </a:extLst>
          </p:cNvPr>
          <p:cNvSpPr/>
          <p:nvPr/>
        </p:nvSpPr>
        <p:spPr>
          <a:xfrm>
            <a:off x="835430" y="6418856"/>
            <a:ext cx="1033249" cy="346364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52,924 т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xmlns="" id="{73CB2AE7-C82C-4E74-88E8-AD00938CB49B}"/>
              </a:ext>
            </a:extLst>
          </p:cNvPr>
          <p:cNvSpPr txBox="1"/>
          <p:nvPr/>
        </p:nvSpPr>
        <p:spPr>
          <a:xfrm>
            <a:off x="2298155" y="6386778"/>
            <a:ext cx="178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Возврат чистого металла</a:t>
            </a:r>
          </a:p>
          <a:p>
            <a:r>
              <a:rPr lang="ru-RU" sz="1000" dirty="0"/>
              <a:t>в производство</a:t>
            </a:r>
          </a:p>
        </p:txBody>
      </p:sp>
      <p:cxnSp>
        <p:nvCxnSpPr>
          <p:cNvPr id="1058" name="Соединитель: уступ 1057">
            <a:extLst>
              <a:ext uri="{FF2B5EF4-FFF2-40B4-BE49-F238E27FC236}">
                <a16:creationId xmlns:a16="http://schemas.microsoft.com/office/drawing/2014/main" xmlns="" id="{706A66B8-7720-4FF0-B0AC-1F02FAD9A4E3}"/>
              </a:ext>
            </a:extLst>
          </p:cNvPr>
          <p:cNvCxnSpPr>
            <a:cxnSpLocks/>
            <a:stCxn id="102" idx="1"/>
            <a:endCxn id="1026" idx="1"/>
          </p:cNvCxnSpPr>
          <p:nvPr/>
        </p:nvCxnSpPr>
        <p:spPr>
          <a:xfrm rot="10800000" flipH="1">
            <a:off x="726809" y="4685202"/>
            <a:ext cx="13446" cy="1108883"/>
          </a:xfrm>
          <a:prstGeom prst="bentConnector3">
            <a:avLst>
              <a:gd name="adj1" fmla="val -16470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1" name="Соединитель: уступ 1060">
            <a:extLst>
              <a:ext uri="{FF2B5EF4-FFF2-40B4-BE49-F238E27FC236}">
                <a16:creationId xmlns:a16="http://schemas.microsoft.com/office/drawing/2014/main" xmlns="" id="{03C16D05-10DC-4C86-A811-C8CB2A116127}"/>
              </a:ext>
            </a:extLst>
          </p:cNvPr>
          <p:cNvCxnSpPr>
            <a:cxnSpLocks/>
            <a:endCxn id="159" idx="2"/>
          </p:cNvCxnSpPr>
          <p:nvPr/>
        </p:nvCxnSpPr>
        <p:spPr>
          <a:xfrm rot="10800000" flipH="1" flipV="1">
            <a:off x="504182" y="5237758"/>
            <a:ext cx="331247" cy="1354279"/>
          </a:xfrm>
          <a:prstGeom prst="bentConnector3">
            <a:avLst>
              <a:gd name="adj1" fmla="val -6901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" name="Рисунок 173" descr="Лист">
            <a:extLst>
              <a:ext uri="{FF2B5EF4-FFF2-40B4-BE49-F238E27FC236}">
                <a16:creationId xmlns:a16="http://schemas.microsoft.com/office/drawing/2014/main" xmlns="" id="{2797E983-775C-46E1-B152-AD3C23B47A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848937" y="6349989"/>
            <a:ext cx="486703" cy="486703"/>
          </a:xfrm>
          <a:prstGeom prst="rect">
            <a:avLst/>
          </a:prstGeom>
        </p:spPr>
      </p:pic>
      <p:sp>
        <p:nvSpPr>
          <p:cNvPr id="68" name="Овал 67">
            <a:extLst>
              <a:ext uri="{FF2B5EF4-FFF2-40B4-BE49-F238E27FC236}">
                <a16:creationId xmlns:a16="http://schemas.microsoft.com/office/drawing/2014/main" xmlns="" id="{8B959557-6466-4376-A024-1720989D5413}"/>
              </a:ext>
            </a:extLst>
          </p:cNvPr>
          <p:cNvSpPr/>
          <p:nvPr/>
        </p:nvSpPr>
        <p:spPr>
          <a:xfrm>
            <a:off x="5560695" y="1300347"/>
            <a:ext cx="965207" cy="3463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81,816 т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9EA6BF29-244A-44D6-BB4D-A89586F7B5A4}"/>
              </a:ext>
            </a:extLst>
          </p:cNvPr>
          <p:cNvSpPr txBox="1"/>
          <p:nvPr/>
        </p:nvSpPr>
        <p:spPr>
          <a:xfrm>
            <a:off x="6661515" y="1514903"/>
            <a:ext cx="7259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/>
              <a:t>РВ и РАО</a:t>
            </a:r>
          </a:p>
        </p:txBody>
      </p:sp>
      <p:pic>
        <p:nvPicPr>
          <p:cNvPr id="86" name="Рисунок 85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60C4225-A5E2-4846-8E73-CCECA4B16B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179" y="1276661"/>
            <a:ext cx="306292" cy="26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82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7B8753E1-273C-4F33-B60E-45D0C7501476}"/>
              </a:ext>
            </a:extLst>
          </p:cNvPr>
          <p:cNvSpPr/>
          <p:nvPr/>
        </p:nvSpPr>
        <p:spPr>
          <a:xfrm>
            <a:off x="6717093" y="2718722"/>
            <a:ext cx="1893480" cy="5294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85000"/>
              </a:lnSpc>
            </a:pPr>
            <a:r>
              <a:rPr lang="ru-RU" sz="1000" dirty="0"/>
              <a:t>Вывод из эксплуатации сооружений и оборудования, загрязненных РВ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9D16D9B0-482D-41D4-910E-780FB6B37108}"/>
              </a:ext>
            </a:extLst>
          </p:cNvPr>
          <p:cNvSpPr/>
          <p:nvPr/>
        </p:nvSpPr>
        <p:spPr>
          <a:xfrm>
            <a:off x="3760754" y="2738320"/>
            <a:ext cx="1893480" cy="5294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85000"/>
              </a:lnSpc>
            </a:pPr>
            <a:r>
              <a:rPr lang="ru-RU" sz="1000" dirty="0"/>
              <a:t>Переработка НКТ с применением разных технологий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xmlns="" id="{D1ED4A6A-0449-4B7E-99A6-FF1F25635139}"/>
              </a:ext>
            </a:extLst>
          </p:cNvPr>
          <p:cNvSpPr/>
          <p:nvPr/>
        </p:nvSpPr>
        <p:spPr>
          <a:xfrm>
            <a:off x="826623" y="2723025"/>
            <a:ext cx="1893481" cy="5294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1000" dirty="0"/>
              <a:t>Консалтинг в сфере </a:t>
            </a:r>
          </a:p>
          <a:p>
            <a:pPr algn="ctr"/>
            <a:r>
              <a:rPr lang="ru-RU" sz="1000" dirty="0"/>
              <a:t>обращения РВ и РАО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A9C79FEA-2725-4642-BF5E-06E39BB8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11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5D01389-8DE2-4E03-A14C-A31CFC86089E}"/>
              </a:ext>
            </a:extLst>
          </p:cNvPr>
          <p:cNvSpPr txBox="1"/>
          <p:nvPr/>
        </p:nvSpPr>
        <p:spPr>
          <a:xfrm>
            <a:off x="45536" y="319509"/>
            <a:ext cx="7765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Структура услуг «ЭКОМЕТ-С»</a:t>
            </a:r>
          </a:p>
        </p:txBody>
      </p:sp>
      <p:cxnSp>
        <p:nvCxnSpPr>
          <p:cNvPr id="10" name="Соединитель: уступ 9">
            <a:extLst>
              <a:ext uri="{FF2B5EF4-FFF2-40B4-BE49-F238E27FC236}">
                <a16:creationId xmlns:a16="http://schemas.microsoft.com/office/drawing/2014/main" xmlns="" id="{22203ECF-42F1-4A7B-A9E9-8E3BD8BB649B}"/>
              </a:ext>
            </a:extLst>
          </p:cNvPr>
          <p:cNvCxnSpPr>
            <a:cxnSpLocks/>
            <a:stCxn id="70" idx="0"/>
            <a:endCxn id="67" idx="2"/>
          </p:cNvCxnSpPr>
          <p:nvPr/>
        </p:nvCxnSpPr>
        <p:spPr>
          <a:xfrm rot="16200000" flipV="1">
            <a:off x="4298761" y="2025708"/>
            <a:ext cx="479929" cy="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xmlns="" id="{52D43B85-419C-4E57-A59D-E1C384A062C5}"/>
              </a:ext>
            </a:extLst>
          </p:cNvPr>
          <p:cNvCxnSpPr>
            <a:cxnSpLocks/>
            <a:stCxn id="67" idx="2"/>
            <a:endCxn id="29" idx="0"/>
          </p:cNvCxnSpPr>
          <p:nvPr/>
        </p:nvCxnSpPr>
        <p:spPr>
          <a:xfrm rot="5400000">
            <a:off x="2814790" y="541738"/>
            <a:ext cx="479929" cy="296794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D4E66ACB-A86A-4E37-B730-7AA6AC332804}"/>
              </a:ext>
            </a:extLst>
          </p:cNvPr>
          <p:cNvSpPr txBox="1"/>
          <p:nvPr/>
        </p:nvSpPr>
        <p:spPr>
          <a:xfrm>
            <a:off x="828337" y="3512772"/>
            <a:ext cx="1891768" cy="7694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Разработка проекта ТЗ и рекомендаций к конкурсной документации на переработку НКТ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0767EF20-D3D3-4496-A2D5-D62EDAAA2DAC}"/>
              </a:ext>
            </a:extLst>
          </p:cNvPr>
          <p:cNvSpPr txBox="1"/>
          <p:nvPr/>
        </p:nvSpPr>
        <p:spPr>
          <a:xfrm>
            <a:off x="828337" y="4436537"/>
            <a:ext cx="1891768" cy="60016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Разработка и внедрение на предприятии системы учета и контроля РВ и РАО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6D0548C7-86E4-46A2-B2F5-378A0942C976}"/>
              </a:ext>
            </a:extLst>
          </p:cNvPr>
          <p:cNvSpPr txBox="1"/>
          <p:nvPr/>
        </p:nvSpPr>
        <p:spPr>
          <a:xfrm>
            <a:off x="828337" y="5191024"/>
            <a:ext cx="1891768" cy="60016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Консультации по отдельным запросам и заданиям клиентов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3C67240E-C86E-4489-8AD6-51DA7487AAC9}"/>
              </a:ext>
            </a:extLst>
          </p:cNvPr>
          <p:cNvSpPr txBox="1"/>
          <p:nvPr/>
        </p:nvSpPr>
        <p:spPr>
          <a:xfrm>
            <a:off x="3750502" y="3512772"/>
            <a:ext cx="1891769" cy="60016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Переработка НКТ с переплавкой части отходов на площадке ЭКОМЕТ-С</a:t>
            </a:r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xmlns="" id="{B0246E1E-61DD-4BAF-9357-DAF4DC813ACE}"/>
              </a:ext>
            </a:extLst>
          </p:cNvPr>
          <p:cNvSpPr/>
          <p:nvPr/>
        </p:nvSpPr>
        <p:spPr>
          <a:xfrm>
            <a:off x="3642784" y="1199547"/>
            <a:ext cx="1791880" cy="586197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Услуги «ЭКОМЕТ-С»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9C0D8F5B-6774-4260-896E-3D1F240D33EB}"/>
              </a:ext>
            </a:extLst>
          </p:cNvPr>
          <p:cNvSpPr/>
          <p:nvPr/>
        </p:nvSpPr>
        <p:spPr>
          <a:xfrm>
            <a:off x="624043" y="2265673"/>
            <a:ext cx="1893481" cy="5221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solidFill>
                  <a:schemeClr val="tx1"/>
                </a:solidFill>
              </a:rPr>
              <a:t>Консалтинг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67B675F4-14F8-4FA7-9A2C-014E00294BBB}"/>
              </a:ext>
            </a:extLst>
          </p:cNvPr>
          <p:cNvSpPr/>
          <p:nvPr/>
        </p:nvSpPr>
        <p:spPr>
          <a:xfrm>
            <a:off x="3591984" y="2265673"/>
            <a:ext cx="1893481" cy="5221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Переработка НКТ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4AF78E76-36B4-45B1-AABD-3C8E3978EBEA}"/>
              </a:ext>
            </a:extLst>
          </p:cNvPr>
          <p:cNvSpPr/>
          <p:nvPr/>
        </p:nvSpPr>
        <p:spPr>
          <a:xfrm>
            <a:off x="6559926" y="2265673"/>
            <a:ext cx="1893481" cy="5221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Рекультивация</a:t>
            </a:r>
          </a:p>
        </p:txBody>
      </p:sp>
      <p:cxnSp>
        <p:nvCxnSpPr>
          <p:cNvPr id="76" name="Соединитель: уступ 75">
            <a:extLst>
              <a:ext uri="{FF2B5EF4-FFF2-40B4-BE49-F238E27FC236}">
                <a16:creationId xmlns:a16="http://schemas.microsoft.com/office/drawing/2014/main" xmlns="" id="{5475F3CE-2C20-4FF8-B432-26D7A3B4E84D}"/>
              </a:ext>
            </a:extLst>
          </p:cNvPr>
          <p:cNvCxnSpPr>
            <a:cxnSpLocks/>
            <a:stCxn id="67" idx="2"/>
            <a:endCxn id="73" idx="0"/>
          </p:cNvCxnSpPr>
          <p:nvPr/>
        </p:nvCxnSpPr>
        <p:spPr>
          <a:xfrm rot="16200000" flipH="1">
            <a:off x="5782731" y="541736"/>
            <a:ext cx="479929" cy="296794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">
            <a:extLst>
              <a:ext uri="{FF2B5EF4-FFF2-40B4-BE49-F238E27FC236}">
                <a16:creationId xmlns:a16="http://schemas.microsoft.com/office/drawing/2014/main" xmlns="" id="{14818E58-3C1D-4A1C-9ECA-206B181DA605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xmlns="" id="{E96EDB30-C876-4429-B0A6-B2718BF16055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81" name="Rectangle 9">
            <a:extLst>
              <a:ext uri="{FF2B5EF4-FFF2-40B4-BE49-F238E27FC236}">
                <a16:creationId xmlns:a16="http://schemas.microsoft.com/office/drawing/2014/main" xmlns="" id="{366D64EE-1294-4471-989D-403DBE83D32D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82" name="Rectangle 7">
            <a:extLst>
              <a:ext uri="{FF2B5EF4-FFF2-40B4-BE49-F238E27FC236}">
                <a16:creationId xmlns:a16="http://schemas.microsoft.com/office/drawing/2014/main" xmlns="" id="{4C8182BB-BDCA-4B65-9EB3-28F65DD3A629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cxnSp>
        <p:nvCxnSpPr>
          <p:cNvPr id="72" name="Соединитель: уступ 71">
            <a:extLst>
              <a:ext uri="{FF2B5EF4-FFF2-40B4-BE49-F238E27FC236}">
                <a16:creationId xmlns:a16="http://schemas.microsoft.com/office/drawing/2014/main" xmlns="" id="{3FDA745A-7FC9-40BB-B6FF-BC04DF67FFA6}"/>
              </a:ext>
            </a:extLst>
          </p:cNvPr>
          <p:cNvCxnSpPr>
            <a:stCxn id="29" idx="1"/>
            <a:endCxn id="57" idx="1"/>
          </p:cNvCxnSpPr>
          <p:nvPr/>
        </p:nvCxnSpPr>
        <p:spPr>
          <a:xfrm rot="10800000" flipH="1" flipV="1">
            <a:off x="624043" y="2526771"/>
            <a:ext cx="204294" cy="1370722"/>
          </a:xfrm>
          <a:prstGeom prst="bentConnector3">
            <a:avLst>
              <a:gd name="adj1" fmla="val -111898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Соединитель: уступ 74">
            <a:extLst>
              <a:ext uri="{FF2B5EF4-FFF2-40B4-BE49-F238E27FC236}">
                <a16:creationId xmlns:a16="http://schemas.microsoft.com/office/drawing/2014/main" xmlns="" id="{54C59C58-7E91-4887-B2AD-4E101377EE44}"/>
              </a:ext>
            </a:extLst>
          </p:cNvPr>
          <p:cNvCxnSpPr>
            <a:stCxn id="29" idx="1"/>
            <a:endCxn id="58" idx="1"/>
          </p:cNvCxnSpPr>
          <p:nvPr/>
        </p:nvCxnSpPr>
        <p:spPr>
          <a:xfrm rot="10800000" flipH="1" flipV="1">
            <a:off x="624043" y="2526771"/>
            <a:ext cx="204294" cy="2209848"/>
          </a:xfrm>
          <a:prstGeom prst="bentConnector3">
            <a:avLst>
              <a:gd name="adj1" fmla="val -111898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xmlns="" id="{791ACF7D-10EC-4AB5-936B-AF403B0A4171}"/>
              </a:ext>
            </a:extLst>
          </p:cNvPr>
          <p:cNvCxnSpPr>
            <a:cxnSpLocks/>
            <a:stCxn id="29" idx="1"/>
            <a:endCxn id="59" idx="1"/>
          </p:cNvCxnSpPr>
          <p:nvPr/>
        </p:nvCxnSpPr>
        <p:spPr>
          <a:xfrm rot="10800000" flipH="1" flipV="1">
            <a:off x="624043" y="2526770"/>
            <a:ext cx="204294" cy="2964335"/>
          </a:xfrm>
          <a:prstGeom prst="bentConnector3">
            <a:avLst>
              <a:gd name="adj1" fmla="val -111898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Соединитель: уступ 91">
            <a:extLst>
              <a:ext uri="{FF2B5EF4-FFF2-40B4-BE49-F238E27FC236}">
                <a16:creationId xmlns:a16="http://schemas.microsoft.com/office/drawing/2014/main" xmlns="" id="{4AC73A68-09C2-4729-8605-43D0F95BED71}"/>
              </a:ext>
            </a:extLst>
          </p:cNvPr>
          <p:cNvCxnSpPr>
            <a:cxnSpLocks/>
            <a:stCxn id="70" idx="1"/>
            <a:endCxn id="61" idx="1"/>
          </p:cNvCxnSpPr>
          <p:nvPr/>
        </p:nvCxnSpPr>
        <p:spPr>
          <a:xfrm rot="10800000" flipH="1" flipV="1">
            <a:off x="3591984" y="2526770"/>
            <a:ext cx="158518" cy="1286083"/>
          </a:xfrm>
          <a:prstGeom prst="bentConnector3">
            <a:avLst>
              <a:gd name="adj1" fmla="val -144211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69DC79B4-32EF-4696-93EA-AD84AF8B7BD1}"/>
              </a:ext>
            </a:extLst>
          </p:cNvPr>
          <p:cNvSpPr txBox="1"/>
          <p:nvPr/>
        </p:nvSpPr>
        <p:spPr>
          <a:xfrm>
            <a:off x="3750502" y="4351898"/>
            <a:ext cx="1891769" cy="60016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Переработка НКТ методом механической очистки на площадке ЭКОМЕТ-С</a:t>
            </a:r>
          </a:p>
        </p:txBody>
      </p:sp>
      <p:cxnSp>
        <p:nvCxnSpPr>
          <p:cNvPr id="102" name="Соединитель: уступ 101">
            <a:extLst>
              <a:ext uri="{FF2B5EF4-FFF2-40B4-BE49-F238E27FC236}">
                <a16:creationId xmlns:a16="http://schemas.microsoft.com/office/drawing/2014/main" xmlns="" id="{23DFEA91-B995-47C1-9524-F0A8697ED2CA}"/>
              </a:ext>
            </a:extLst>
          </p:cNvPr>
          <p:cNvCxnSpPr>
            <a:cxnSpLocks/>
            <a:stCxn id="70" idx="1"/>
            <a:endCxn id="96" idx="1"/>
          </p:cNvCxnSpPr>
          <p:nvPr/>
        </p:nvCxnSpPr>
        <p:spPr>
          <a:xfrm rot="10800000" flipH="1" flipV="1">
            <a:off x="3591984" y="2526770"/>
            <a:ext cx="158518" cy="2125209"/>
          </a:xfrm>
          <a:prstGeom prst="bentConnector3">
            <a:avLst>
              <a:gd name="adj1" fmla="val -144211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8175B14-9B2E-42AC-BDFF-43C14E2DA9C8}"/>
              </a:ext>
            </a:extLst>
          </p:cNvPr>
          <p:cNvSpPr txBox="1"/>
          <p:nvPr/>
        </p:nvSpPr>
        <p:spPr>
          <a:xfrm>
            <a:off x="6705967" y="3431492"/>
            <a:ext cx="1891769" cy="7694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Проектирование технологического раздела проекта вывода из эксплуатации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BA8F69F-9151-4DDB-9592-7B479707DAF8}"/>
              </a:ext>
            </a:extLst>
          </p:cNvPr>
          <p:cNvSpPr txBox="1"/>
          <p:nvPr/>
        </p:nvSpPr>
        <p:spPr>
          <a:xfrm>
            <a:off x="6705967" y="4789908"/>
            <a:ext cx="1891769" cy="9387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Управление полным циклом работ по выводу из эксплуатации объектов, загрязненных РВ. Рекультивация территорий.</a:t>
            </a:r>
          </a:p>
        </p:txBody>
      </p:sp>
      <p:cxnSp>
        <p:nvCxnSpPr>
          <p:cNvPr id="37" name="Соединитель: уступ 36">
            <a:extLst>
              <a:ext uri="{FF2B5EF4-FFF2-40B4-BE49-F238E27FC236}">
                <a16:creationId xmlns:a16="http://schemas.microsoft.com/office/drawing/2014/main" xmlns="" id="{50CFDA08-200A-496F-9A64-F78AA79C207C}"/>
              </a:ext>
            </a:extLst>
          </p:cNvPr>
          <p:cNvCxnSpPr>
            <a:cxnSpLocks/>
            <a:stCxn id="73" idx="1"/>
            <a:endCxn id="35" idx="1"/>
          </p:cNvCxnSpPr>
          <p:nvPr/>
        </p:nvCxnSpPr>
        <p:spPr>
          <a:xfrm rot="10800000" flipH="1" flipV="1">
            <a:off x="6559925" y="2526771"/>
            <a:ext cx="146041" cy="1289442"/>
          </a:xfrm>
          <a:prstGeom prst="bentConnector3">
            <a:avLst>
              <a:gd name="adj1" fmla="val -156531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39">
            <a:extLst>
              <a:ext uri="{FF2B5EF4-FFF2-40B4-BE49-F238E27FC236}">
                <a16:creationId xmlns:a16="http://schemas.microsoft.com/office/drawing/2014/main" xmlns="" id="{BB5D15F1-4925-474B-B98C-9D0DA72655F0}"/>
              </a:ext>
            </a:extLst>
          </p:cNvPr>
          <p:cNvCxnSpPr>
            <a:cxnSpLocks/>
            <a:stCxn id="73" idx="1"/>
            <a:endCxn id="36" idx="1"/>
          </p:cNvCxnSpPr>
          <p:nvPr/>
        </p:nvCxnSpPr>
        <p:spPr>
          <a:xfrm rot="10800000" flipH="1" flipV="1">
            <a:off x="6559925" y="2526770"/>
            <a:ext cx="146041" cy="2732497"/>
          </a:xfrm>
          <a:prstGeom prst="bentConnector3">
            <a:avLst>
              <a:gd name="adj1" fmla="val -156531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5FA0822-B832-46A1-B371-244F2CE65DE7}"/>
              </a:ext>
            </a:extLst>
          </p:cNvPr>
          <p:cNvSpPr txBox="1"/>
          <p:nvPr/>
        </p:nvSpPr>
        <p:spPr>
          <a:xfrm>
            <a:off x="6705967" y="4276631"/>
            <a:ext cx="1891769" cy="4308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rIns="36000" rtlCol="0">
            <a:spAutoFit/>
          </a:bodyPr>
          <a:lstStyle/>
          <a:p>
            <a:pPr algn="ctr"/>
            <a:r>
              <a:rPr lang="ru-RU" sz="1100" dirty="0"/>
              <a:t>Переработка нефтяных шламов</a:t>
            </a:r>
          </a:p>
        </p:txBody>
      </p:sp>
      <p:cxnSp>
        <p:nvCxnSpPr>
          <p:cNvPr id="45" name="Соединитель: уступ 44">
            <a:extLst>
              <a:ext uri="{FF2B5EF4-FFF2-40B4-BE49-F238E27FC236}">
                <a16:creationId xmlns:a16="http://schemas.microsoft.com/office/drawing/2014/main" xmlns="" id="{357E9F58-429E-4402-9CC2-4B72B6534AD9}"/>
              </a:ext>
            </a:extLst>
          </p:cNvPr>
          <p:cNvCxnSpPr>
            <a:cxnSpLocks/>
            <a:stCxn id="73" idx="1"/>
            <a:endCxn id="43" idx="1"/>
          </p:cNvCxnSpPr>
          <p:nvPr/>
        </p:nvCxnSpPr>
        <p:spPr>
          <a:xfrm rot="10800000" flipH="1" flipV="1">
            <a:off x="6559925" y="2526771"/>
            <a:ext cx="146041" cy="1965304"/>
          </a:xfrm>
          <a:prstGeom prst="bentConnector3">
            <a:avLst>
              <a:gd name="adj1" fmla="val -156531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655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CD260D3C-AC49-4B18-8519-1AA21263E9DD}"/>
              </a:ext>
            </a:extLst>
          </p:cNvPr>
          <p:cNvSpPr/>
          <p:nvPr/>
        </p:nvSpPr>
        <p:spPr>
          <a:xfrm>
            <a:off x="2322781" y="5909661"/>
            <a:ext cx="6572237" cy="4908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63DAF66-D3BB-4AF2-806B-FBCC1A20CFF4}"/>
              </a:ext>
            </a:extLst>
          </p:cNvPr>
          <p:cNvSpPr/>
          <p:nvPr/>
        </p:nvSpPr>
        <p:spPr>
          <a:xfrm>
            <a:off x="5509595" y="1417660"/>
            <a:ext cx="3385425" cy="32321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xmlns="" id="{37147743-3D5A-44BF-91E4-AF48D3B7A189}"/>
              </a:ext>
            </a:extLst>
          </p:cNvPr>
          <p:cNvSpPr/>
          <p:nvPr/>
        </p:nvSpPr>
        <p:spPr>
          <a:xfrm rot="5400000">
            <a:off x="1041696" y="1458501"/>
            <a:ext cx="504197" cy="1366680"/>
          </a:xfrm>
          <a:prstGeom prst="homePlate">
            <a:avLst>
              <a:gd name="adj" fmla="val 25663"/>
            </a:avLst>
          </a:prstGeom>
          <a:solidFill>
            <a:schemeClr val="accent6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lnSpc>
                <a:spcPct val="85000"/>
              </a:lnSpc>
            </a:pPr>
            <a:r>
              <a:rPr lang="ru-RU" sz="1100" dirty="0">
                <a:solidFill>
                  <a:schemeClr val="tx1"/>
                </a:solidFill>
              </a:rPr>
              <a:t>Входной радиометрический контроль</a:t>
            </a:r>
          </a:p>
        </p:txBody>
      </p:sp>
      <p:sp>
        <p:nvSpPr>
          <p:cNvPr id="49" name="Стрелка: пятиугольник 48">
            <a:extLst>
              <a:ext uri="{FF2B5EF4-FFF2-40B4-BE49-F238E27FC236}">
                <a16:creationId xmlns:a16="http://schemas.microsoft.com/office/drawing/2014/main" xmlns="" id="{05CBB104-7CC0-4CBB-8B14-EDDEAB1DE8AC}"/>
              </a:ext>
            </a:extLst>
          </p:cNvPr>
          <p:cNvSpPr/>
          <p:nvPr/>
        </p:nvSpPr>
        <p:spPr>
          <a:xfrm rot="5400000">
            <a:off x="1041696" y="2445709"/>
            <a:ext cx="504197" cy="1366680"/>
          </a:xfrm>
          <a:prstGeom prst="homePlate">
            <a:avLst>
              <a:gd name="adj" fmla="val 25663"/>
            </a:avLst>
          </a:prstGeom>
          <a:solidFill>
            <a:schemeClr val="accent6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lnSpc>
                <a:spcPct val="85000"/>
              </a:lnSpc>
            </a:pPr>
            <a:r>
              <a:rPr lang="ru-RU" sz="1100" dirty="0">
                <a:solidFill>
                  <a:schemeClr val="tx1"/>
                </a:solidFill>
              </a:rPr>
              <a:t>Промежуточный радиометрический контроль</a:t>
            </a:r>
          </a:p>
        </p:txBody>
      </p:sp>
      <p:sp>
        <p:nvSpPr>
          <p:cNvPr id="50" name="Стрелка: пятиугольник 49">
            <a:extLst>
              <a:ext uri="{FF2B5EF4-FFF2-40B4-BE49-F238E27FC236}">
                <a16:creationId xmlns:a16="http://schemas.microsoft.com/office/drawing/2014/main" xmlns="" id="{A3AC3DE6-37AD-41BE-8831-459ACF568E5E}"/>
              </a:ext>
            </a:extLst>
          </p:cNvPr>
          <p:cNvSpPr/>
          <p:nvPr/>
        </p:nvSpPr>
        <p:spPr>
          <a:xfrm rot="5400000">
            <a:off x="1041696" y="3422051"/>
            <a:ext cx="504197" cy="1366680"/>
          </a:xfrm>
          <a:prstGeom prst="homePlate">
            <a:avLst>
              <a:gd name="adj" fmla="val 25663"/>
            </a:avLst>
          </a:prstGeom>
          <a:solidFill>
            <a:schemeClr val="accent6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lnSpc>
                <a:spcPct val="85000"/>
              </a:lnSpc>
            </a:pPr>
            <a:r>
              <a:rPr lang="ru-RU" sz="1100" dirty="0">
                <a:solidFill>
                  <a:schemeClr val="tx1"/>
                </a:solidFill>
              </a:rPr>
              <a:t>Промежуточный радиометрический контроль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C8B754-3362-4838-B2E1-12208AD66DD3}"/>
              </a:ext>
            </a:extLst>
          </p:cNvPr>
          <p:cNvSpPr txBox="1"/>
          <p:nvPr/>
        </p:nvSpPr>
        <p:spPr>
          <a:xfrm>
            <a:off x="45536" y="167110"/>
            <a:ext cx="6609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Принципиальная схема переработки металлических РАО по технологии ЭКОМЕТ-С</a:t>
            </a:r>
          </a:p>
        </p:txBody>
      </p: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A9C79FEA-2725-4642-BF5E-06E39BB8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12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2" name="Выноска: стрелка вниз 1">
            <a:extLst>
              <a:ext uri="{FF2B5EF4-FFF2-40B4-BE49-F238E27FC236}">
                <a16:creationId xmlns:a16="http://schemas.microsoft.com/office/drawing/2014/main" xmlns="" id="{973440A2-1CAD-4D90-BD9F-F08251B8C0AD}"/>
              </a:ext>
            </a:extLst>
          </p:cNvPr>
          <p:cNvSpPr/>
          <p:nvPr/>
        </p:nvSpPr>
        <p:spPr>
          <a:xfrm>
            <a:off x="168239" y="1421546"/>
            <a:ext cx="2251111" cy="460172"/>
          </a:xfrm>
          <a:prstGeom prst="downArrowCallout">
            <a:avLst>
              <a:gd name="adj1" fmla="val 56814"/>
              <a:gd name="adj2" fmla="val 45970"/>
              <a:gd name="adj3" fmla="val 15486"/>
              <a:gd name="adj4" fmla="val 6859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Доставка МОЗРВ</a:t>
            </a:r>
          </a:p>
        </p:txBody>
      </p:sp>
      <p:sp>
        <p:nvSpPr>
          <p:cNvPr id="53" name="Стрелка: пятиугольник 52">
            <a:extLst>
              <a:ext uri="{FF2B5EF4-FFF2-40B4-BE49-F238E27FC236}">
                <a16:creationId xmlns:a16="http://schemas.microsoft.com/office/drawing/2014/main" xmlns="" id="{400AA293-F501-4760-B50F-78F71F07CCD0}"/>
              </a:ext>
            </a:extLst>
          </p:cNvPr>
          <p:cNvSpPr/>
          <p:nvPr/>
        </p:nvSpPr>
        <p:spPr>
          <a:xfrm rot="5400000">
            <a:off x="969943" y="4482117"/>
            <a:ext cx="647702" cy="1366680"/>
          </a:xfrm>
          <a:prstGeom prst="homePlate">
            <a:avLst>
              <a:gd name="adj" fmla="val 25663"/>
            </a:avLst>
          </a:prstGeom>
          <a:solidFill>
            <a:schemeClr val="accent6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lnSpc>
                <a:spcPct val="85000"/>
              </a:lnSpc>
            </a:pPr>
            <a:r>
              <a:rPr lang="ru-RU" sz="1100" dirty="0">
                <a:solidFill>
                  <a:schemeClr val="tx1"/>
                </a:solidFill>
              </a:rPr>
              <a:t>Выходной радиометрический контроль слитков металла</a:t>
            </a:r>
          </a:p>
        </p:txBody>
      </p:sp>
      <p:sp>
        <p:nvSpPr>
          <p:cNvPr id="55" name="Выноска: стрелка вниз 54">
            <a:extLst>
              <a:ext uri="{FF2B5EF4-FFF2-40B4-BE49-F238E27FC236}">
                <a16:creationId xmlns:a16="http://schemas.microsoft.com/office/drawing/2014/main" xmlns="" id="{16DBDC4F-2E0C-42DC-B639-F1055B49D55B}"/>
              </a:ext>
            </a:extLst>
          </p:cNvPr>
          <p:cNvSpPr/>
          <p:nvPr/>
        </p:nvSpPr>
        <p:spPr>
          <a:xfrm>
            <a:off x="168239" y="2401964"/>
            <a:ext cx="2251111" cy="460172"/>
          </a:xfrm>
          <a:prstGeom prst="downArrowCallout">
            <a:avLst>
              <a:gd name="adj1" fmla="val 56814"/>
              <a:gd name="adj2" fmla="val 45970"/>
              <a:gd name="adj3" fmla="val 15486"/>
              <a:gd name="adj4" fmla="val 6859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Фрагментация, сортировка</a:t>
            </a:r>
          </a:p>
        </p:txBody>
      </p:sp>
      <p:sp>
        <p:nvSpPr>
          <p:cNvPr id="56" name="Выноска: стрелка вниз 55">
            <a:extLst>
              <a:ext uri="{FF2B5EF4-FFF2-40B4-BE49-F238E27FC236}">
                <a16:creationId xmlns:a16="http://schemas.microsoft.com/office/drawing/2014/main" xmlns="" id="{A349BFF9-1FB7-4B64-9622-89C7AB3C429B}"/>
              </a:ext>
            </a:extLst>
          </p:cNvPr>
          <p:cNvSpPr/>
          <p:nvPr/>
        </p:nvSpPr>
        <p:spPr>
          <a:xfrm>
            <a:off x="168239" y="3381148"/>
            <a:ext cx="2251111" cy="460172"/>
          </a:xfrm>
          <a:prstGeom prst="downArrowCallout">
            <a:avLst>
              <a:gd name="adj1" fmla="val 56814"/>
              <a:gd name="adj2" fmla="val 45970"/>
              <a:gd name="adj3" fmla="val 15486"/>
              <a:gd name="adj4" fmla="val 6859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Глубокая дезактивация</a:t>
            </a:r>
          </a:p>
        </p:txBody>
      </p:sp>
      <p:sp>
        <p:nvSpPr>
          <p:cNvPr id="57" name="Выноска: стрелка вниз 56">
            <a:extLst>
              <a:ext uri="{FF2B5EF4-FFF2-40B4-BE49-F238E27FC236}">
                <a16:creationId xmlns:a16="http://schemas.microsoft.com/office/drawing/2014/main" xmlns="" id="{14DD64FB-C1E5-4181-BB81-74D55E1E3E29}"/>
              </a:ext>
            </a:extLst>
          </p:cNvPr>
          <p:cNvSpPr/>
          <p:nvPr/>
        </p:nvSpPr>
        <p:spPr>
          <a:xfrm>
            <a:off x="168239" y="4369462"/>
            <a:ext cx="2251111" cy="460172"/>
          </a:xfrm>
          <a:prstGeom prst="downArrowCallout">
            <a:avLst>
              <a:gd name="adj1" fmla="val 56814"/>
              <a:gd name="adj2" fmla="val 45970"/>
              <a:gd name="adj3" fmla="val 15486"/>
              <a:gd name="adj4" fmla="val 6859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Переплавка</a:t>
            </a: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xmlns="" id="{A0B9BBF6-2AFA-4F09-A5B2-231313BBAE00}"/>
              </a:ext>
            </a:extLst>
          </p:cNvPr>
          <p:cNvSpPr/>
          <p:nvPr/>
        </p:nvSpPr>
        <p:spPr>
          <a:xfrm>
            <a:off x="524228" y="5654423"/>
            <a:ext cx="698499" cy="231202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xmlns="" id="{F1DE07AA-6D71-422A-824D-BFA95D2F158C}"/>
              </a:ext>
            </a:extLst>
          </p:cNvPr>
          <p:cNvSpPr/>
          <p:nvPr/>
        </p:nvSpPr>
        <p:spPr>
          <a:xfrm>
            <a:off x="591276" y="6129468"/>
            <a:ext cx="563189" cy="193675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Трапеция 69">
            <a:extLst>
              <a:ext uri="{FF2B5EF4-FFF2-40B4-BE49-F238E27FC236}">
                <a16:creationId xmlns:a16="http://schemas.microsoft.com/office/drawing/2014/main" xmlns="" id="{885C1317-530A-42F3-AA57-43D49580FF3A}"/>
              </a:ext>
            </a:extLst>
          </p:cNvPr>
          <p:cNvSpPr/>
          <p:nvPr/>
        </p:nvSpPr>
        <p:spPr>
          <a:xfrm flipV="1">
            <a:off x="524228" y="5776262"/>
            <a:ext cx="698499" cy="448265"/>
          </a:xfrm>
          <a:prstGeom prst="trapezoid">
            <a:avLst>
              <a:gd name="adj" fmla="val 15084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80E767F7-02B8-4E80-BF47-8B34C2BA10D3}"/>
              </a:ext>
            </a:extLst>
          </p:cNvPr>
          <p:cNvCxnSpPr/>
          <p:nvPr/>
        </p:nvCxnSpPr>
        <p:spPr>
          <a:xfrm>
            <a:off x="1453399" y="5776262"/>
            <a:ext cx="0" cy="448265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1A7FB0CC-E3FA-4659-B7E5-720576A5CC47}"/>
              </a:ext>
            </a:extLst>
          </p:cNvPr>
          <p:cNvSpPr txBox="1"/>
          <p:nvPr/>
        </p:nvSpPr>
        <p:spPr>
          <a:xfrm>
            <a:off x="1430206" y="5880931"/>
            <a:ext cx="904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Н = 400 мм</a:t>
            </a:r>
          </a:p>
        </p:txBody>
      </p: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xmlns="" id="{AA2D2413-BD08-4477-84BF-E34AF5DF6A50}"/>
              </a:ext>
            </a:extLst>
          </p:cNvPr>
          <p:cNvCxnSpPr/>
          <p:nvPr/>
        </p:nvCxnSpPr>
        <p:spPr>
          <a:xfrm>
            <a:off x="191644" y="5770024"/>
            <a:ext cx="332584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xmlns="" id="{45495618-F9F7-4BC2-8138-D9D011666ED5}"/>
              </a:ext>
            </a:extLst>
          </p:cNvPr>
          <p:cNvCxnSpPr>
            <a:cxnSpLocks/>
          </p:cNvCxnSpPr>
          <p:nvPr/>
        </p:nvCxnSpPr>
        <p:spPr>
          <a:xfrm>
            <a:off x="191644" y="6224527"/>
            <a:ext cx="399632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xmlns="" id="{7F4392EE-9708-4A24-89C7-64581915E548}"/>
              </a:ext>
            </a:extLst>
          </p:cNvPr>
          <p:cNvCxnSpPr>
            <a:cxnSpLocks/>
          </p:cNvCxnSpPr>
          <p:nvPr/>
        </p:nvCxnSpPr>
        <p:spPr>
          <a:xfrm flipH="1">
            <a:off x="1222728" y="5770024"/>
            <a:ext cx="397666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xmlns="" id="{86166B8B-C838-487C-936C-C40A9C88CEAC}"/>
              </a:ext>
            </a:extLst>
          </p:cNvPr>
          <p:cNvCxnSpPr>
            <a:cxnSpLocks/>
          </p:cNvCxnSpPr>
          <p:nvPr/>
        </p:nvCxnSpPr>
        <p:spPr>
          <a:xfrm flipH="1">
            <a:off x="1154465" y="6224527"/>
            <a:ext cx="465929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1AD49DEA-96E0-4809-A55A-768BD47AAB6D}"/>
              </a:ext>
            </a:extLst>
          </p:cNvPr>
          <p:cNvSpPr txBox="1"/>
          <p:nvPr/>
        </p:nvSpPr>
        <p:spPr>
          <a:xfrm>
            <a:off x="436914" y="5465339"/>
            <a:ext cx="904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D</a:t>
            </a:r>
            <a:r>
              <a:rPr lang="en-US" sz="1000" baseline="-25000" dirty="0"/>
              <a:t>H</a:t>
            </a:r>
            <a:r>
              <a:rPr lang="ru-RU" sz="1000" baseline="-25000" dirty="0"/>
              <a:t> </a:t>
            </a:r>
            <a:r>
              <a:rPr lang="ru-RU" sz="1000" dirty="0"/>
              <a:t>= 440 мм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DB006E8C-A1B8-4EA7-9A19-FE34DDF3E600}"/>
              </a:ext>
            </a:extLst>
          </p:cNvPr>
          <p:cNvSpPr txBox="1"/>
          <p:nvPr/>
        </p:nvSpPr>
        <p:spPr>
          <a:xfrm>
            <a:off x="414267" y="6261507"/>
            <a:ext cx="904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D</a:t>
            </a:r>
            <a:r>
              <a:rPr lang="en-US" sz="1000" baseline="-25000" dirty="0"/>
              <a:t>L</a:t>
            </a:r>
            <a:r>
              <a:rPr lang="ru-RU" sz="1000" baseline="-25000" dirty="0"/>
              <a:t> </a:t>
            </a:r>
            <a:r>
              <a:rPr lang="ru-RU" sz="1000" dirty="0"/>
              <a:t>= 390 мм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8B31B732-11F3-4A65-9931-BDD398808CDA}"/>
              </a:ext>
            </a:extLst>
          </p:cNvPr>
          <p:cNvSpPr/>
          <p:nvPr/>
        </p:nvSpPr>
        <p:spPr>
          <a:xfrm>
            <a:off x="2676348" y="1417660"/>
            <a:ext cx="2724327" cy="14219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E4B3149-BF72-439B-BB66-C670687AACD2}"/>
              </a:ext>
            </a:extLst>
          </p:cNvPr>
          <p:cNvSpPr txBox="1"/>
          <p:nvPr/>
        </p:nvSpPr>
        <p:spPr>
          <a:xfrm>
            <a:off x="2933336" y="1442639"/>
            <a:ext cx="24673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dirty="0"/>
              <a:t>Собственный автомобильный парк, лицензия на перевозку особо опасных грузов, сертифицированные контейнеры. Договорные отношения с ж/д перевозчиком на перевозку особо опасных грузов.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9C3F1EC4-4008-4F96-9C02-EB3B3B6C493D}"/>
              </a:ext>
            </a:extLst>
          </p:cNvPr>
          <p:cNvSpPr/>
          <p:nvPr/>
        </p:nvSpPr>
        <p:spPr>
          <a:xfrm>
            <a:off x="2734571" y="1475692"/>
            <a:ext cx="232525" cy="2325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!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40AF1FF0-EB30-47F2-8FEC-4AA66DC4A48F}"/>
              </a:ext>
            </a:extLst>
          </p:cNvPr>
          <p:cNvSpPr/>
          <p:nvPr/>
        </p:nvSpPr>
        <p:spPr>
          <a:xfrm>
            <a:off x="2676347" y="3366545"/>
            <a:ext cx="2724327" cy="888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77AF38E-24AF-43BF-9A02-A24C6ABF4B04}"/>
              </a:ext>
            </a:extLst>
          </p:cNvPr>
          <p:cNvSpPr txBox="1"/>
          <p:nvPr/>
        </p:nvSpPr>
        <p:spPr>
          <a:xfrm>
            <a:off x="2933335" y="3391523"/>
            <a:ext cx="2467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dirty="0"/>
              <a:t>В результате глубокой дезактивации и переплавки образуются ТРО (ТРО заказчика и ТРО исполнителя).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562F5A6A-08FB-4987-9EEC-085C04A5FFD9}"/>
              </a:ext>
            </a:extLst>
          </p:cNvPr>
          <p:cNvSpPr/>
          <p:nvPr/>
        </p:nvSpPr>
        <p:spPr>
          <a:xfrm>
            <a:off x="2734570" y="3424576"/>
            <a:ext cx="232525" cy="2325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!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A4E23C66-2367-45C8-97B0-1729FC039BFC}"/>
              </a:ext>
            </a:extLst>
          </p:cNvPr>
          <p:cNvSpPr/>
          <p:nvPr/>
        </p:nvSpPr>
        <p:spPr>
          <a:xfrm>
            <a:off x="4334314" y="4742937"/>
            <a:ext cx="4560704" cy="10833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9E163F6-0858-41CA-B01E-740ACAA83F50}"/>
              </a:ext>
            </a:extLst>
          </p:cNvPr>
          <p:cNvSpPr txBox="1"/>
          <p:nvPr/>
        </p:nvSpPr>
        <p:spPr>
          <a:xfrm>
            <a:off x="4604618" y="4770144"/>
            <a:ext cx="4223728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100" dirty="0"/>
              <a:t>Реализация чистого металла, снижение затрат Заказчика на сумму реализованного металла и  сокращение объема ТРО для захоронения.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100" dirty="0"/>
              <a:t>Приведение к критериям приемлемости. После 5-летнего хранения сортировка и реализация металлолома. Сдача остатков ТРО Национальному оператору.</a:t>
            </a: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EC07CDC3-075C-498E-B982-939D97FECF24}"/>
              </a:ext>
            </a:extLst>
          </p:cNvPr>
          <p:cNvSpPr/>
          <p:nvPr/>
        </p:nvSpPr>
        <p:spPr>
          <a:xfrm>
            <a:off x="4405853" y="4803197"/>
            <a:ext cx="232525" cy="2325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!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9729C3A9-61F2-481D-BC0B-E7628F630ED6}"/>
              </a:ext>
            </a:extLst>
          </p:cNvPr>
          <p:cNvSpPr/>
          <p:nvPr/>
        </p:nvSpPr>
        <p:spPr>
          <a:xfrm>
            <a:off x="4411845" y="5331889"/>
            <a:ext cx="232525" cy="2325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!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xmlns="" id="{B51C2C18-7332-4829-80FF-3A03055355C0}"/>
              </a:ext>
            </a:extLst>
          </p:cNvPr>
          <p:cNvSpPr/>
          <p:nvPr/>
        </p:nvSpPr>
        <p:spPr>
          <a:xfrm>
            <a:off x="2361150" y="6020981"/>
            <a:ext cx="232525" cy="2325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!</a:t>
            </a:r>
          </a:p>
        </p:txBody>
      </p:sp>
      <p:pic>
        <p:nvPicPr>
          <p:cNvPr id="48" name="Рисунок 47" descr="Изображение выглядит как грузовой контейнер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FBF4EC4-7CAF-4214-8AB8-95BB389C7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248" y="1417660"/>
            <a:ext cx="1886773" cy="1886773"/>
          </a:xfrm>
          <a:prstGeom prst="rect">
            <a:avLst/>
          </a:prstGeom>
        </p:spPr>
      </p:pic>
      <p:pic>
        <p:nvPicPr>
          <p:cNvPr id="51" name="Рисунок 50" descr="Изображение выглядит как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5A96237-E5C5-49B6-8E18-C51C7B6161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355" y="2369199"/>
            <a:ext cx="1535187" cy="222088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CF4EF784-2407-48EB-BBAB-8505D3511C00}"/>
              </a:ext>
            </a:extLst>
          </p:cNvPr>
          <p:cNvSpPr txBox="1"/>
          <p:nvPr/>
        </p:nvSpPr>
        <p:spPr>
          <a:xfrm>
            <a:off x="2593675" y="5964400"/>
            <a:ext cx="636001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100" dirty="0"/>
              <a:t>В качестве базового сценария ЭКОМЕТ-С предлагает рассмотреть вариант переработки с 5-летним хранением на площадке ЭКОМЕТ-С с последующей сортировкой и сдачей Национальному оператору.</a:t>
            </a:r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xmlns="" id="{3E22665F-8C0C-45AB-BFE7-B205A37C1410}"/>
              </a:ext>
            </a:extLst>
          </p:cNvPr>
          <p:cNvSpPr/>
          <p:nvPr/>
        </p:nvSpPr>
        <p:spPr>
          <a:xfrm>
            <a:off x="2426297" y="4752337"/>
            <a:ext cx="1828847" cy="538492"/>
          </a:xfrm>
          <a:prstGeom prst="homePlate">
            <a:avLst>
              <a:gd name="adj" fmla="val 27939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в промышленности</a:t>
            </a:r>
            <a:b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ограничений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0,2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мкЗв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endParaRPr lang="ru-RU" sz="900" dirty="0"/>
          </a:p>
        </p:txBody>
      </p:sp>
      <p:sp>
        <p:nvSpPr>
          <p:cNvPr id="61" name="Стрелка: пятиугольник 60">
            <a:extLst>
              <a:ext uri="{FF2B5EF4-FFF2-40B4-BE49-F238E27FC236}">
                <a16:creationId xmlns:a16="http://schemas.microsoft.com/office/drawing/2014/main" xmlns="" id="{5A58A8DE-2E5C-4917-A473-7EED57979A33}"/>
              </a:ext>
            </a:extLst>
          </p:cNvPr>
          <p:cNvSpPr/>
          <p:nvPr/>
        </p:nvSpPr>
        <p:spPr>
          <a:xfrm>
            <a:off x="2426297" y="5334486"/>
            <a:ext cx="1821900" cy="488379"/>
          </a:xfrm>
          <a:prstGeom prst="homePlate">
            <a:avLst>
              <a:gd name="adj" fmla="val 27939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Выдержка на площадке </a:t>
            </a:r>
            <a:b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временного хранения (5 лет)</a:t>
            </a:r>
          </a:p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 </a:t>
            </a:r>
            <a:r>
              <a:rPr lang="ru-RU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мкЗв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FD8C1497-8609-4C5E-B7C5-E0E3CF77DB72}"/>
              </a:ext>
            </a:extLst>
          </p:cNvPr>
          <p:cNvSpPr txBox="1"/>
          <p:nvPr/>
        </p:nvSpPr>
        <p:spPr>
          <a:xfrm>
            <a:off x="45536" y="1066791"/>
            <a:ext cx="890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Схема переработки с переплавкой</a:t>
            </a:r>
            <a:r>
              <a:rPr lang="ru-RU" sz="1400" baseline="30000" dirty="0"/>
              <a:t>1</a:t>
            </a:r>
            <a:r>
              <a:rPr lang="ru-RU" sz="1400" dirty="0"/>
              <a:t>: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B2F25FF8-FD11-49F6-96FB-DCBEE97AA13F}"/>
              </a:ext>
            </a:extLst>
          </p:cNvPr>
          <p:cNvSpPr txBox="1"/>
          <p:nvPr/>
        </p:nvSpPr>
        <p:spPr>
          <a:xfrm>
            <a:off x="160020" y="6538782"/>
            <a:ext cx="85077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Both"/>
            </a:pPr>
            <a:r>
              <a:rPr lang="ru-RU" sz="900" i="1" dirty="0"/>
              <a:t>Схема без переплавки представлена на сл. слайде.</a:t>
            </a:r>
          </a:p>
        </p:txBody>
      </p: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xmlns="" id="{34D2118F-862A-46EC-92FD-92920B7742EB}"/>
              </a:ext>
            </a:extLst>
          </p:cNvPr>
          <p:cNvCxnSpPr>
            <a:cxnSpLocks/>
          </p:cNvCxnSpPr>
          <p:nvPr/>
        </p:nvCxnSpPr>
        <p:spPr>
          <a:xfrm>
            <a:off x="170497" y="6539417"/>
            <a:ext cx="872452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7">
            <a:extLst>
              <a:ext uri="{FF2B5EF4-FFF2-40B4-BE49-F238E27FC236}">
                <a16:creationId xmlns:a16="http://schemas.microsoft.com/office/drawing/2014/main" xmlns="" id="{546854A4-8A06-4190-B798-0DC04B4F0244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59" name="Rectangle 8">
            <a:extLst>
              <a:ext uri="{FF2B5EF4-FFF2-40B4-BE49-F238E27FC236}">
                <a16:creationId xmlns:a16="http://schemas.microsoft.com/office/drawing/2014/main" xmlns="" id="{D01845F3-04F1-4FAF-BD17-82269B4B00EA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60" name="Rectangle 9">
            <a:extLst>
              <a:ext uri="{FF2B5EF4-FFF2-40B4-BE49-F238E27FC236}">
                <a16:creationId xmlns:a16="http://schemas.microsoft.com/office/drawing/2014/main" xmlns="" id="{EB43BD07-A695-486E-814F-7A7611F3ECA3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62" name="Rectangle 7">
            <a:extLst>
              <a:ext uri="{FF2B5EF4-FFF2-40B4-BE49-F238E27FC236}">
                <a16:creationId xmlns:a16="http://schemas.microsoft.com/office/drawing/2014/main" xmlns="" id="{3826CE77-4388-4111-99A5-4A43CD658EB3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586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Стрелка: пятиугольник 65">
            <a:extLst>
              <a:ext uri="{FF2B5EF4-FFF2-40B4-BE49-F238E27FC236}">
                <a16:creationId xmlns:a16="http://schemas.microsoft.com/office/drawing/2014/main" xmlns="" id="{F850ED88-9F83-46BA-B4BB-0CCBAA364BA5}"/>
              </a:ext>
            </a:extLst>
          </p:cNvPr>
          <p:cNvSpPr/>
          <p:nvPr/>
        </p:nvSpPr>
        <p:spPr>
          <a:xfrm>
            <a:off x="160020" y="3409745"/>
            <a:ext cx="1187394" cy="1038430"/>
          </a:xfrm>
          <a:prstGeom prst="homePlate">
            <a:avLst>
              <a:gd name="adj" fmla="val 1922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C8B754-3362-4838-B2E1-12208AD66DD3}"/>
              </a:ext>
            </a:extLst>
          </p:cNvPr>
          <p:cNvSpPr txBox="1"/>
          <p:nvPr/>
        </p:nvSpPr>
        <p:spPr>
          <a:xfrm>
            <a:off x="45536" y="319510"/>
            <a:ext cx="6609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 компании АО «ЭКОМЕТ-С»</a:t>
            </a:r>
          </a:p>
        </p:txBody>
      </p: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A9C79FEA-2725-4642-BF5E-06E39BB8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13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B937AD4-0070-4559-9D22-F527388C0D7E}"/>
              </a:ext>
            </a:extLst>
          </p:cNvPr>
          <p:cNvSpPr/>
          <p:nvPr/>
        </p:nvSpPr>
        <p:spPr>
          <a:xfrm>
            <a:off x="1347414" y="1198070"/>
            <a:ext cx="7547606" cy="9926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пятиугольник 18">
            <a:extLst>
              <a:ext uri="{FF2B5EF4-FFF2-40B4-BE49-F238E27FC236}">
                <a16:creationId xmlns:a16="http://schemas.microsoft.com/office/drawing/2014/main" xmlns="" id="{C1519B2D-3443-4603-9F46-ADE1E18B8552}"/>
              </a:ext>
            </a:extLst>
          </p:cNvPr>
          <p:cNvSpPr/>
          <p:nvPr/>
        </p:nvSpPr>
        <p:spPr>
          <a:xfrm>
            <a:off x="160020" y="1200453"/>
            <a:ext cx="1187394" cy="990296"/>
          </a:xfrm>
          <a:prstGeom prst="homePlate">
            <a:avLst>
              <a:gd name="adj" fmla="val 1922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B4DC04D-91CA-4584-8C35-A8BA2C7C5E39}"/>
              </a:ext>
            </a:extLst>
          </p:cNvPr>
          <p:cNvSpPr txBox="1"/>
          <p:nvPr/>
        </p:nvSpPr>
        <p:spPr>
          <a:xfrm>
            <a:off x="1616384" y="1219708"/>
            <a:ext cx="72786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Компания «ЭКОМЕТ-С» создана в 1994 г. для реализации природоохранных и экологических мероприятий в области комплексного решения задач по обращению с твердыми радиоактивными отходами, образующимися при эксплуатации предприятий ядерно-энергетического и топливного комплекса.</a:t>
            </a: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xmlns="" id="{A1AFAFF6-A76B-4A98-AA6B-0A243A11451F}"/>
              </a:ext>
            </a:extLst>
          </p:cNvPr>
          <p:cNvSpPr/>
          <p:nvPr/>
        </p:nvSpPr>
        <p:spPr>
          <a:xfrm>
            <a:off x="1185032" y="1198071"/>
            <a:ext cx="397762" cy="990296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8" descr="Глаз">
            <a:extLst>
              <a:ext uri="{FF2B5EF4-FFF2-40B4-BE49-F238E27FC236}">
                <a16:creationId xmlns:a16="http://schemas.microsoft.com/office/drawing/2014/main" xmlns="" id="{D018A057-2958-48C8-8229-8BFB10334A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3893" y="1384493"/>
            <a:ext cx="604787" cy="604787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5AB0691-6FA4-41A9-A6AD-A98F63EF9D05}"/>
              </a:ext>
            </a:extLst>
          </p:cNvPr>
          <p:cNvSpPr/>
          <p:nvPr/>
        </p:nvSpPr>
        <p:spPr>
          <a:xfrm>
            <a:off x="1347414" y="2318644"/>
            <a:ext cx="7547606" cy="9926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пятиугольник 26">
            <a:extLst>
              <a:ext uri="{FF2B5EF4-FFF2-40B4-BE49-F238E27FC236}">
                <a16:creationId xmlns:a16="http://schemas.microsoft.com/office/drawing/2014/main" xmlns="" id="{98471FD8-C364-41BC-B463-5D6388E376C9}"/>
              </a:ext>
            </a:extLst>
          </p:cNvPr>
          <p:cNvSpPr/>
          <p:nvPr/>
        </p:nvSpPr>
        <p:spPr>
          <a:xfrm>
            <a:off x="160020" y="2321027"/>
            <a:ext cx="1187394" cy="990296"/>
          </a:xfrm>
          <a:prstGeom prst="homePlate">
            <a:avLst>
              <a:gd name="adj" fmla="val 1922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AF5C77B-B344-4842-A478-64AC2177E9AE}"/>
              </a:ext>
            </a:extLst>
          </p:cNvPr>
          <p:cNvSpPr txBox="1"/>
          <p:nvPr/>
        </p:nvSpPr>
        <p:spPr>
          <a:xfrm>
            <a:off x="1616384" y="2340282"/>
            <a:ext cx="72786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Основной деятельностью «ЭКОМЕТ-С» является оказание услуг по переработке и утилизации металлических отходов, загрязненных радиоактивными веществами (МОЗРВ) в целях уменьшения объема твердых радиоактивных отходов  (ТРО) направляемых на захоронение, и возврата металла в промышленность для неограниченного использования.</a:t>
            </a:r>
          </a:p>
        </p:txBody>
      </p:sp>
      <p:sp>
        <p:nvSpPr>
          <p:cNvPr id="29" name="Стрелка: шеврон 28">
            <a:extLst>
              <a:ext uri="{FF2B5EF4-FFF2-40B4-BE49-F238E27FC236}">
                <a16:creationId xmlns:a16="http://schemas.microsoft.com/office/drawing/2014/main" xmlns="" id="{F2509259-2BF0-49F5-901A-53AAA0EF4614}"/>
              </a:ext>
            </a:extLst>
          </p:cNvPr>
          <p:cNvSpPr/>
          <p:nvPr/>
        </p:nvSpPr>
        <p:spPr>
          <a:xfrm>
            <a:off x="1185032" y="2318645"/>
            <a:ext cx="397762" cy="990296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1" name="Рисунок 30" descr="Атом">
            <a:extLst>
              <a:ext uri="{FF2B5EF4-FFF2-40B4-BE49-F238E27FC236}">
                <a16:creationId xmlns:a16="http://schemas.microsoft.com/office/drawing/2014/main" xmlns="" id="{5BD8EE64-F89D-4651-8162-45BD82DEAF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94801" y="2501853"/>
            <a:ext cx="623879" cy="623879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E0E3CA97-9539-423E-96B4-91BAB4D838E1}"/>
              </a:ext>
            </a:extLst>
          </p:cNvPr>
          <p:cNvSpPr/>
          <p:nvPr/>
        </p:nvSpPr>
        <p:spPr>
          <a:xfrm>
            <a:off x="1347414" y="3407362"/>
            <a:ext cx="7547606" cy="1050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шеврон 38">
            <a:extLst>
              <a:ext uri="{FF2B5EF4-FFF2-40B4-BE49-F238E27FC236}">
                <a16:creationId xmlns:a16="http://schemas.microsoft.com/office/drawing/2014/main" xmlns="" id="{8B417951-7B02-4119-A4BA-62EE297F9DA1}"/>
              </a:ext>
            </a:extLst>
          </p:cNvPr>
          <p:cNvSpPr/>
          <p:nvPr/>
        </p:nvSpPr>
        <p:spPr>
          <a:xfrm>
            <a:off x="1185032" y="3407363"/>
            <a:ext cx="397762" cy="1040812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2C3F128-B35E-4A0D-84ED-8F7357646800}"/>
              </a:ext>
            </a:extLst>
          </p:cNvPr>
          <p:cNvSpPr txBox="1"/>
          <p:nvPr/>
        </p:nvSpPr>
        <p:spPr>
          <a:xfrm>
            <a:off x="1582794" y="3392491"/>
            <a:ext cx="731222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/>
              <a:t>«ЭКОМЕТ-С» разработана уникальная технология</a:t>
            </a:r>
            <a:r>
              <a:rPr lang="ru-RU" sz="1400" baseline="30000" dirty="0"/>
              <a:t>1</a:t>
            </a:r>
            <a:r>
              <a:rPr lang="ru-RU" sz="1400" dirty="0"/>
              <a:t> переработки и утилизации, позволяющая: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значительно сократить объем МОЗРВ, направляемый на захоронение;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вернуть значительную часть металла в промышленность для неограниченного использования;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существенно уменьшить суммарные затраты на переработку и захоронение ТРО. </a:t>
            </a:r>
          </a:p>
        </p:txBody>
      </p: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xmlns="" id="{FE9AF7F4-C0AA-400A-AF2B-23190C50783E}"/>
              </a:ext>
            </a:extLst>
          </p:cNvPr>
          <p:cNvGrpSpPr/>
          <p:nvPr/>
        </p:nvGrpSpPr>
        <p:grpSpPr>
          <a:xfrm>
            <a:off x="451431" y="3617835"/>
            <a:ext cx="521125" cy="614964"/>
            <a:chOff x="451431" y="3540921"/>
            <a:chExt cx="521125" cy="614964"/>
          </a:xfrm>
          <a:solidFill>
            <a:schemeClr val="bg1"/>
          </a:solidFill>
        </p:grpSpPr>
        <p:pic>
          <p:nvPicPr>
            <p:cNvPr id="11" name="Рисунок 10" descr="Лампочка">
              <a:extLst>
                <a:ext uri="{FF2B5EF4-FFF2-40B4-BE49-F238E27FC236}">
                  <a16:creationId xmlns:a16="http://schemas.microsoft.com/office/drawing/2014/main" xmlns="" id="{037186DC-8C7C-4F20-AB08-16704FE4B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451431" y="3634760"/>
              <a:ext cx="521125" cy="521125"/>
            </a:xfrm>
            <a:prstGeom prst="rect">
              <a:avLst/>
            </a:prstGeom>
          </p:spPr>
        </p:pic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xmlns="" id="{CA04E5CC-AB81-4CD2-9FD9-5EA11D9CC5C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1994" y="3540921"/>
              <a:ext cx="2381" cy="64292"/>
            </a:xfrm>
            <a:prstGeom prst="lin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xmlns="" id="{9DB37DC6-EC84-4E26-88E9-15DFE8487B3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0001" y="3595689"/>
              <a:ext cx="41505" cy="47623"/>
            </a:xfrm>
            <a:prstGeom prst="lin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xmlns="" id="{7788BBEC-55D0-421D-8B0D-CC5A727ADE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388" y="3598071"/>
              <a:ext cx="35469" cy="45242"/>
            </a:xfrm>
            <a:prstGeom prst="lin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xmlns="" id="{35D0D765-C370-41B2-9E07-ECF4ECD37B7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95766" y="3700463"/>
              <a:ext cx="54303" cy="30956"/>
            </a:xfrm>
            <a:prstGeom prst="lin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xmlns="" id="{6F8E585E-306A-495C-844F-69967155EE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5825" y="3700462"/>
              <a:ext cx="47839" cy="30957"/>
            </a:xfrm>
            <a:prstGeom prst="lin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B0E1F1C-0BE8-4ED0-AFD3-1901B7EB327E}"/>
              </a:ext>
            </a:extLst>
          </p:cNvPr>
          <p:cNvSpPr txBox="1"/>
          <p:nvPr/>
        </p:nvSpPr>
        <p:spPr>
          <a:xfrm>
            <a:off x="160020" y="6454626"/>
            <a:ext cx="8507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Both"/>
            </a:pPr>
            <a:r>
              <a:rPr lang="ru-RU" sz="900" i="1" dirty="0"/>
              <a:t>Технология основана на использовании на заключительной стадии переработки способа переплавки и полностью соответствует действующим в нормативным документам федерального уровня ОСПОРБ-99/2010 и СПОРО-2002. </a:t>
            </a: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xmlns="" id="{40ACD967-E2BF-4F1B-9E52-84457840C48C}"/>
              </a:ext>
            </a:extLst>
          </p:cNvPr>
          <p:cNvCxnSpPr/>
          <p:nvPr/>
        </p:nvCxnSpPr>
        <p:spPr>
          <a:xfrm>
            <a:off x="170497" y="6454626"/>
            <a:ext cx="880300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7">
            <a:extLst>
              <a:ext uri="{FF2B5EF4-FFF2-40B4-BE49-F238E27FC236}">
                <a16:creationId xmlns:a16="http://schemas.microsoft.com/office/drawing/2014/main" xmlns="" id="{51F07FEE-6D6A-4B9A-87E0-2295E35CF144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42" name="Rectangle 8">
            <a:extLst>
              <a:ext uri="{FF2B5EF4-FFF2-40B4-BE49-F238E27FC236}">
                <a16:creationId xmlns:a16="http://schemas.microsoft.com/office/drawing/2014/main" xmlns="" id="{DB165140-0138-4FCC-ABA7-639D2109B14D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xmlns="" id="{FCB01AAC-4736-401C-974D-AE4D51866234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xmlns="" id="{FB819FF1-9C5E-4361-9F3E-A39A67C8EDD2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1C1E0BD9-DC31-4808-8718-68A3E328815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9760" b="21758"/>
          <a:stretch/>
        </p:blipFill>
        <p:spPr>
          <a:xfrm>
            <a:off x="187125" y="4785856"/>
            <a:ext cx="1705437" cy="1335119"/>
          </a:xfrm>
          <a:prstGeom prst="rect">
            <a:avLst/>
          </a:prstGeom>
        </p:spPr>
      </p:pic>
      <p:sp>
        <p:nvSpPr>
          <p:cNvPr id="49" name="Freeform 67">
            <a:extLst>
              <a:ext uri="{FF2B5EF4-FFF2-40B4-BE49-F238E27FC236}">
                <a16:creationId xmlns:a16="http://schemas.microsoft.com/office/drawing/2014/main" xmlns="" id="{CE3083C8-18E7-4CC0-A31E-1E34A7636DE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60452" y="5070592"/>
            <a:ext cx="107792" cy="169284"/>
          </a:xfrm>
          <a:custGeom>
            <a:avLst/>
            <a:gdLst/>
            <a:ahLst/>
            <a:cxnLst>
              <a:cxn ang="0">
                <a:pos x="21" y="0"/>
              </a:cxn>
              <a:cxn ang="0">
                <a:pos x="0" y="20"/>
              </a:cxn>
              <a:cxn ang="0">
                <a:pos x="21" y="65"/>
              </a:cxn>
              <a:cxn ang="0">
                <a:pos x="41" y="20"/>
              </a:cxn>
              <a:cxn ang="0">
                <a:pos x="21" y="0"/>
              </a:cxn>
              <a:cxn ang="0">
                <a:pos x="21" y="31"/>
              </a:cxn>
              <a:cxn ang="0">
                <a:pos x="10" y="20"/>
              </a:cxn>
              <a:cxn ang="0">
                <a:pos x="21" y="9"/>
              </a:cxn>
              <a:cxn ang="0">
                <a:pos x="32" y="20"/>
              </a:cxn>
              <a:cxn ang="0">
                <a:pos x="21" y="31"/>
              </a:cxn>
            </a:cxnLst>
            <a:rect l="0" t="0" r="r" b="b"/>
            <a:pathLst>
              <a:path w="41" h="65">
                <a:moveTo>
                  <a:pt x="21" y="0"/>
                </a:moveTo>
                <a:cubicBezTo>
                  <a:pt x="9" y="0"/>
                  <a:pt x="0" y="9"/>
                  <a:pt x="0" y="20"/>
                </a:cubicBezTo>
                <a:cubicBezTo>
                  <a:pt x="0" y="40"/>
                  <a:pt x="21" y="65"/>
                  <a:pt x="21" y="65"/>
                </a:cubicBezTo>
                <a:cubicBezTo>
                  <a:pt x="21" y="65"/>
                  <a:pt x="41" y="40"/>
                  <a:pt x="41" y="20"/>
                </a:cubicBezTo>
                <a:cubicBezTo>
                  <a:pt x="41" y="9"/>
                  <a:pt x="32" y="0"/>
                  <a:pt x="21" y="0"/>
                </a:cubicBezTo>
                <a:close/>
                <a:moveTo>
                  <a:pt x="21" y="31"/>
                </a:moveTo>
                <a:cubicBezTo>
                  <a:pt x="15" y="31"/>
                  <a:pt x="10" y="27"/>
                  <a:pt x="10" y="20"/>
                </a:cubicBezTo>
                <a:cubicBezTo>
                  <a:pt x="10" y="14"/>
                  <a:pt x="15" y="9"/>
                  <a:pt x="21" y="9"/>
                </a:cubicBezTo>
                <a:cubicBezTo>
                  <a:pt x="27" y="9"/>
                  <a:pt x="32" y="14"/>
                  <a:pt x="32" y="20"/>
                </a:cubicBezTo>
                <a:cubicBezTo>
                  <a:pt x="32" y="27"/>
                  <a:pt x="27" y="31"/>
                  <a:pt x="21" y="31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27FA4C54-FA0F-4B4A-BF13-29A7E1DE0C33}"/>
              </a:ext>
            </a:extLst>
          </p:cNvPr>
          <p:cNvSpPr/>
          <p:nvPr/>
        </p:nvSpPr>
        <p:spPr>
          <a:xfrm>
            <a:off x="651889" y="5030568"/>
            <a:ext cx="12711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100" b="1" dirty="0">
                <a:solidFill>
                  <a:schemeClr val="tx2"/>
                </a:solidFill>
              </a:rPr>
              <a:t>Сосновый Бор</a:t>
            </a:r>
            <a:endParaRPr lang="smn-FI" sz="1100" b="1" dirty="0">
              <a:solidFill>
                <a:schemeClr val="tx2"/>
              </a:solidFill>
            </a:endParaRP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B87C2DBA-C94C-47EE-AE20-D527EA4AB577}"/>
              </a:ext>
            </a:extLst>
          </p:cNvPr>
          <p:cNvCxnSpPr/>
          <p:nvPr/>
        </p:nvCxnSpPr>
        <p:spPr>
          <a:xfrm>
            <a:off x="170497" y="6454626"/>
            <a:ext cx="880300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10">
            <a:extLst>
              <a:ext uri="{FF2B5EF4-FFF2-40B4-BE49-F238E27FC236}">
                <a16:creationId xmlns:a16="http://schemas.microsoft.com/office/drawing/2014/main" xmlns="" id="{1F984D5D-BAFE-4168-9E9F-0BDAD4F16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lum bright="-6000"/>
          </a:blip>
          <a:srcRect/>
          <a:stretch>
            <a:fillRect/>
          </a:stretch>
        </p:blipFill>
        <p:spPr bwMode="auto">
          <a:xfrm>
            <a:off x="6807475" y="4603966"/>
            <a:ext cx="2092626" cy="151700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9" descr="D:\Мои документы\Конференции Форум-Диалог\Форум-диалог 22-23.09.2013 г.Сосновый Бор\Презентации Форума-диалога 22-23.10.2-13 г\Внешний вид ЛАЭС сверху.jpg">
            <a:extLst>
              <a:ext uri="{FF2B5EF4-FFF2-40B4-BE49-F238E27FC236}">
                <a16:creationId xmlns:a16="http://schemas.microsoft.com/office/drawing/2014/main" xmlns="" id="{2870EA0D-B094-4708-86AB-D677AE5558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49941" y="4603966"/>
            <a:ext cx="2431364" cy="1507229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Рисунок 59" descr="Изображение выглядит как небо, внешний, здание, земля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D03A010D-F257-4846-9751-11C86EAFB47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25" y="4603966"/>
            <a:ext cx="2312071" cy="15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09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4A09B1C8-AD75-4EDE-AFFE-3125A0955F48}"/>
              </a:ext>
            </a:extLst>
          </p:cNvPr>
          <p:cNvSpPr/>
          <p:nvPr/>
        </p:nvSpPr>
        <p:spPr>
          <a:xfrm>
            <a:off x="1964949" y="4578596"/>
            <a:ext cx="6998076" cy="7935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472567D6-DB82-49A9-A685-3F7A18846571}"/>
              </a:ext>
            </a:extLst>
          </p:cNvPr>
          <p:cNvSpPr/>
          <p:nvPr/>
        </p:nvSpPr>
        <p:spPr>
          <a:xfrm>
            <a:off x="1964949" y="5503402"/>
            <a:ext cx="6998076" cy="676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19EE6782-4948-43F6-8AAF-3B49B8F3CA24}"/>
              </a:ext>
            </a:extLst>
          </p:cNvPr>
          <p:cNvSpPr/>
          <p:nvPr/>
        </p:nvSpPr>
        <p:spPr>
          <a:xfrm>
            <a:off x="1952755" y="3793276"/>
            <a:ext cx="7010269" cy="676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9B939171-882C-4031-B65E-5EE6FF5C058F}"/>
              </a:ext>
            </a:extLst>
          </p:cNvPr>
          <p:cNvSpPr/>
          <p:nvPr/>
        </p:nvSpPr>
        <p:spPr>
          <a:xfrm>
            <a:off x="1964949" y="3001967"/>
            <a:ext cx="6998076" cy="676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CDEEE1D2-F260-430E-B37A-96A2AAA42E0E}"/>
              </a:ext>
            </a:extLst>
          </p:cNvPr>
          <p:cNvSpPr/>
          <p:nvPr/>
        </p:nvSpPr>
        <p:spPr>
          <a:xfrm>
            <a:off x="1964949" y="2215083"/>
            <a:ext cx="6998076" cy="676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72488AE-62D5-4AF7-BBFE-EF246EFD1A1C}"/>
              </a:ext>
            </a:extLst>
          </p:cNvPr>
          <p:cNvSpPr/>
          <p:nvPr/>
        </p:nvSpPr>
        <p:spPr>
          <a:xfrm>
            <a:off x="1964949" y="1421747"/>
            <a:ext cx="6998076" cy="676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xmlns="" id="{C875B42C-CC67-48E9-B402-4DF08BA98F5A}"/>
              </a:ext>
            </a:extLst>
          </p:cNvPr>
          <p:cNvSpPr/>
          <p:nvPr/>
        </p:nvSpPr>
        <p:spPr>
          <a:xfrm>
            <a:off x="695325" y="1424129"/>
            <a:ext cx="1233719" cy="669591"/>
          </a:xfrm>
          <a:prstGeom prst="homePlate">
            <a:avLst>
              <a:gd name="adj" fmla="val 2948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Единственный в РФ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C8B754-3362-4838-B2E1-12208AD66DD3}"/>
              </a:ext>
            </a:extLst>
          </p:cNvPr>
          <p:cNvSpPr txBox="1"/>
          <p:nvPr/>
        </p:nvSpPr>
        <p:spPr>
          <a:xfrm>
            <a:off x="45536" y="309985"/>
            <a:ext cx="6609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/>
              <a:t>Наши преимущества</a:t>
            </a:r>
            <a:endParaRPr lang="ru-RU" sz="2000" dirty="0"/>
          </a:p>
        </p:txBody>
      </p: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A9C79FEA-2725-4642-BF5E-06E39BB8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14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1E0C49-9721-441C-9D12-AB8F42F40F8D}"/>
              </a:ext>
            </a:extLst>
          </p:cNvPr>
          <p:cNvSpPr txBox="1"/>
          <p:nvPr/>
        </p:nvSpPr>
        <p:spPr>
          <a:xfrm>
            <a:off x="2138192" y="1497314"/>
            <a:ext cx="6687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/>
              <a:t>АО «ЭКОМЕТ-С» – единственное специализированное предприятие в Российской Федерации по обращению с МОЗРВ.</a:t>
            </a: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xmlns="" id="{8A113C5A-6924-44BF-8A97-39D52A39C7BA}"/>
              </a:ext>
            </a:extLst>
          </p:cNvPr>
          <p:cNvSpPr/>
          <p:nvPr/>
        </p:nvSpPr>
        <p:spPr>
          <a:xfrm>
            <a:off x="1766662" y="1421747"/>
            <a:ext cx="397762" cy="66959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xmlns="" id="{BEA309E9-C43D-4E20-9224-71E883653C83}"/>
              </a:ext>
            </a:extLst>
          </p:cNvPr>
          <p:cNvSpPr/>
          <p:nvPr/>
        </p:nvSpPr>
        <p:spPr>
          <a:xfrm>
            <a:off x="695325" y="2217464"/>
            <a:ext cx="1233719" cy="669591"/>
          </a:xfrm>
          <a:prstGeom prst="homePlate">
            <a:avLst>
              <a:gd name="adj" fmla="val 2948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Все Лицензии</a:t>
            </a:r>
          </a:p>
        </p:txBody>
      </p:sp>
      <p:sp>
        <p:nvSpPr>
          <p:cNvPr id="27" name="Стрелка: шеврон 26">
            <a:extLst>
              <a:ext uri="{FF2B5EF4-FFF2-40B4-BE49-F238E27FC236}">
                <a16:creationId xmlns:a16="http://schemas.microsoft.com/office/drawing/2014/main" xmlns="" id="{5E085DD6-1D02-423A-81BE-93D1C3BDD72D}"/>
              </a:ext>
            </a:extLst>
          </p:cNvPr>
          <p:cNvSpPr/>
          <p:nvPr/>
        </p:nvSpPr>
        <p:spPr>
          <a:xfrm>
            <a:off x="1766662" y="2215082"/>
            <a:ext cx="397762" cy="66959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Стрелка: пятиугольник 27">
            <a:extLst>
              <a:ext uri="{FF2B5EF4-FFF2-40B4-BE49-F238E27FC236}">
                <a16:creationId xmlns:a16="http://schemas.microsoft.com/office/drawing/2014/main" xmlns="" id="{05FF9F47-2A95-4552-91B7-A611D6D40918}"/>
              </a:ext>
            </a:extLst>
          </p:cNvPr>
          <p:cNvSpPr/>
          <p:nvPr/>
        </p:nvSpPr>
        <p:spPr>
          <a:xfrm>
            <a:off x="695325" y="3006035"/>
            <a:ext cx="1233719" cy="669591"/>
          </a:xfrm>
          <a:prstGeom prst="homePlate">
            <a:avLst>
              <a:gd name="adj" fmla="val 2948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Стандарты </a:t>
            </a:r>
            <a:r>
              <a:rPr lang="en-US" sz="1200" dirty="0">
                <a:solidFill>
                  <a:schemeClr val="bg1"/>
                </a:solidFill>
              </a:rPr>
              <a:t>ISO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29" name="Стрелка: шеврон 28">
            <a:extLst>
              <a:ext uri="{FF2B5EF4-FFF2-40B4-BE49-F238E27FC236}">
                <a16:creationId xmlns:a16="http://schemas.microsoft.com/office/drawing/2014/main" xmlns="" id="{A7C4EC05-857F-4334-8413-2B5AD1FD2B57}"/>
              </a:ext>
            </a:extLst>
          </p:cNvPr>
          <p:cNvSpPr/>
          <p:nvPr/>
        </p:nvSpPr>
        <p:spPr>
          <a:xfrm>
            <a:off x="1766662" y="3003653"/>
            <a:ext cx="397762" cy="66959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Стрелка: пятиугольник 29">
            <a:extLst>
              <a:ext uri="{FF2B5EF4-FFF2-40B4-BE49-F238E27FC236}">
                <a16:creationId xmlns:a16="http://schemas.microsoft.com/office/drawing/2014/main" xmlns="" id="{8DE01764-9379-4BBF-9CE3-3DB835646AFD}"/>
              </a:ext>
            </a:extLst>
          </p:cNvPr>
          <p:cNvSpPr/>
          <p:nvPr/>
        </p:nvSpPr>
        <p:spPr>
          <a:xfrm>
            <a:off x="695325" y="3792224"/>
            <a:ext cx="1233719" cy="669591"/>
          </a:xfrm>
          <a:prstGeom prst="homePlate">
            <a:avLst>
              <a:gd name="adj" fmla="val 2948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Собственное производство</a:t>
            </a:r>
          </a:p>
        </p:txBody>
      </p:sp>
      <p:sp>
        <p:nvSpPr>
          <p:cNvPr id="31" name="Стрелка: шеврон 30">
            <a:extLst>
              <a:ext uri="{FF2B5EF4-FFF2-40B4-BE49-F238E27FC236}">
                <a16:creationId xmlns:a16="http://schemas.microsoft.com/office/drawing/2014/main" xmlns="" id="{0CDA1AE4-5F28-4F82-B605-2BBE829B2CB3}"/>
              </a:ext>
            </a:extLst>
          </p:cNvPr>
          <p:cNvSpPr/>
          <p:nvPr/>
        </p:nvSpPr>
        <p:spPr>
          <a:xfrm>
            <a:off x="1766662" y="3789842"/>
            <a:ext cx="397762" cy="66959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Стрелка: пятиугольник 31">
            <a:extLst>
              <a:ext uri="{FF2B5EF4-FFF2-40B4-BE49-F238E27FC236}">
                <a16:creationId xmlns:a16="http://schemas.microsoft.com/office/drawing/2014/main" xmlns="" id="{8CB589E4-9DDC-420E-A28C-7B07501826AB}"/>
              </a:ext>
            </a:extLst>
          </p:cNvPr>
          <p:cNvSpPr/>
          <p:nvPr/>
        </p:nvSpPr>
        <p:spPr>
          <a:xfrm>
            <a:off x="695325" y="4580978"/>
            <a:ext cx="1233719" cy="793547"/>
          </a:xfrm>
          <a:prstGeom prst="homePlate">
            <a:avLst>
              <a:gd name="adj" fmla="val 243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Собственные контейнеры</a:t>
            </a:r>
          </a:p>
        </p:txBody>
      </p:sp>
      <p:sp>
        <p:nvSpPr>
          <p:cNvPr id="33" name="Стрелка: шеврон 32">
            <a:extLst>
              <a:ext uri="{FF2B5EF4-FFF2-40B4-BE49-F238E27FC236}">
                <a16:creationId xmlns:a16="http://schemas.microsoft.com/office/drawing/2014/main" xmlns="" id="{BC29E048-9695-408E-BA9B-7A525DFDA3CD}"/>
              </a:ext>
            </a:extLst>
          </p:cNvPr>
          <p:cNvSpPr/>
          <p:nvPr/>
        </p:nvSpPr>
        <p:spPr>
          <a:xfrm>
            <a:off x="1766662" y="4578596"/>
            <a:ext cx="397762" cy="793547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Стрелка: пятиугольник 33">
            <a:extLst>
              <a:ext uri="{FF2B5EF4-FFF2-40B4-BE49-F238E27FC236}">
                <a16:creationId xmlns:a16="http://schemas.microsoft.com/office/drawing/2014/main" xmlns="" id="{7B7093DB-631B-46DF-B3AB-913F89F0F590}"/>
              </a:ext>
            </a:extLst>
          </p:cNvPr>
          <p:cNvSpPr/>
          <p:nvPr/>
        </p:nvSpPr>
        <p:spPr>
          <a:xfrm>
            <a:off x="695325" y="5504105"/>
            <a:ext cx="1233719" cy="669591"/>
          </a:xfrm>
          <a:prstGeom prst="homePlate">
            <a:avLst>
              <a:gd name="adj" fmla="val 2948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Уникальный опыт</a:t>
            </a:r>
          </a:p>
        </p:txBody>
      </p:sp>
      <p:sp>
        <p:nvSpPr>
          <p:cNvPr id="36" name="Стрелка: шеврон 35">
            <a:extLst>
              <a:ext uri="{FF2B5EF4-FFF2-40B4-BE49-F238E27FC236}">
                <a16:creationId xmlns:a16="http://schemas.microsoft.com/office/drawing/2014/main" xmlns="" id="{B8EA5420-59EC-4159-9252-4E98AD53F029}"/>
              </a:ext>
            </a:extLst>
          </p:cNvPr>
          <p:cNvSpPr/>
          <p:nvPr/>
        </p:nvSpPr>
        <p:spPr>
          <a:xfrm>
            <a:off x="1766662" y="5501723"/>
            <a:ext cx="397762" cy="66959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E799EB1F-E67C-44F1-837F-4CB07E8B5A17}"/>
              </a:ext>
            </a:extLst>
          </p:cNvPr>
          <p:cNvSpPr txBox="1"/>
          <p:nvPr/>
        </p:nvSpPr>
        <p:spPr>
          <a:xfrm>
            <a:off x="2147717" y="2282979"/>
            <a:ext cx="6687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/>
              <a:t>АО «ЭКОМЕТ-С» имеет статус эксплуатирующей организации, необходимые лицензии и разрешения от надзорных и контролирующих органов.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4885E763-3490-4DB8-94DE-F5FF8E36FB5B}"/>
              </a:ext>
            </a:extLst>
          </p:cNvPr>
          <p:cNvSpPr txBox="1"/>
          <p:nvPr/>
        </p:nvSpPr>
        <p:spPr>
          <a:xfrm>
            <a:off x="2138191" y="3073645"/>
            <a:ext cx="6945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/>
              <a:t>АО «ЭКОМЕТ-С» имеет экологический сертификат соответствия системы экологического менеджмента предприятия требованиям международного стандарта ISO 14001:2004.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08309BC5-3259-47A9-A5F5-851A8306ADEE}"/>
              </a:ext>
            </a:extLst>
          </p:cNvPr>
          <p:cNvSpPr txBox="1"/>
          <p:nvPr/>
        </p:nvSpPr>
        <p:spPr>
          <a:xfrm>
            <a:off x="2138191" y="3785402"/>
            <a:ext cx="6848543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dirty="0"/>
              <a:t>АО «ЭКОМЕТ-С» имеет собственные производственные мощности по переработке твердых отходов, загрязненных радиоактивными веществами, с низким уровнем активности (до 0,30 </a:t>
            </a:r>
            <a:r>
              <a:rPr lang="ru-RU" sz="1400" dirty="0" err="1"/>
              <a:t>мЗв</a:t>
            </a:r>
            <a:r>
              <a:rPr lang="ru-RU" sz="1400" dirty="0"/>
              <a:t>/ч), расположенные в г. Сосновый Бор Ленинградской области.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95BB6C17-3997-41D2-8425-C7C1187F5B2B}"/>
              </a:ext>
            </a:extLst>
          </p:cNvPr>
          <p:cNvSpPr txBox="1"/>
          <p:nvPr/>
        </p:nvSpPr>
        <p:spPr>
          <a:xfrm>
            <a:off x="2147717" y="4551004"/>
            <a:ext cx="668748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dirty="0"/>
              <a:t>АО «ЭКОМЕТ-С» располагает собственным парком транспортных контейнеров типа           КТБН-3000 (объем – 2,0 м</a:t>
            </a:r>
            <a:r>
              <a:rPr lang="ru-RU" sz="1400" baseline="30000" dirty="0"/>
              <a:t>3</a:t>
            </a:r>
            <a:r>
              <a:rPr lang="ru-RU" sz="1400" dirty="0"/>
              <a:t>, грузоподъемность – 3 т) и УКТН-24000 (объем – 32,2 м</a:t>
            </a:r>
            <a:r>
              <a:rPr lang="ru-RU" sz="1400" baseline="30000" dirty="0"/>
              <a:t>3</a:t>
            </a:r>
            <a:r>
              <a:rPr lang="ru-RU" sz="1400" dirty="0"/>
              <a:t>, грузоподъемность – до 20 т), имеющих сертификат-разрешение на использование в качестве промышленной упаковки для перевозки </a:t>
            </a:r>
            <a:r>
              <a:rPr lang="ru-RU" sz="1400" dirty="0" err="1"/>
              <a:t>низкоактивных</a:t>
            </a:r>
            <a:r>
              <a:rPr lang="ru-RU" sz="1400" dirty="0"/>
              <a:t> ТРО.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31C872E-970E-4F5E-8032-FD05AF1BEE51}"/>
              </a:ext>
            </a:extLst>
          </p:cNvPr>
          <p:cNvSpPr txBox="1"/>
          <p:nvPr/>
        </p:nvSpPr>
        <p:spPr>
          <a:xfrm>
            <a:off x="2138192" y="5578689"/>
            <a:ext cx="6687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/>
              <a:t>АО «ЭКОМЕТ-С» имеет опыт обращения с производственными отходами и грунтами, загрязненными природными радионуклидами.</a:t>
            </a:r>
          </a:p>
        </p:txBody>
      </p:sp>
      <p:pic>
        <p:nvPicPr>
          <p:cNvPr id="49" name="Рисунок 48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2CFFFB1D-D423-4343-AF63-B607D68189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1" t="8129" r="5070" b="15492"/>
          <a:stretch/>
        </p:blipFill>
        <p:spPr>
          <a:xfrm>
            <a:off x="133518" y="1534134"/>
            <a:ext cx="431207" cy="444816"/>
          </a:xfrm>
          <a:prstGeom prst="rect">
            <a:avLst/>
          </a:prstGeom>
        </p:spPr>
      </p:pic>
      <p:pic>
        <p:nvPicPr>
          <p:cNvPr id="51" name="Рисунок 50" descr="Диплом">
            <a:extLst>
              <a:ext uri="{FF2B5EF4-FFF2-40B4-BE49-F238E27FC236}">
                <a16:creationId xmlns:a16="http://schemas.microsoft.com/office/drawing/2014/main" xmlns="" id="{A7972B20-2EAB-4812-965A-9C15817AD7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33518" y="2368892"/>
            <a:ext cx="408066" cy="408066"/>
          </a:xfrm>
          <a:prstGeom prst="rect">
            <a:avLst/>
          </a:prstGeom>
        </p:spPr>
      </p:pic>
      <p:pic>
        <p:nvPicPr>
          <p:cNvPr id="55" name="Рисунок 54" descr="Штрихкод">
            <a:extLst>
              <a:ext uri="{FF2B5EF4-FFF2-40B4-BE49-F238E27FC236}">
                <a16:creationId xmlns:a16="http://schemas.microsoft.com/office/drawing/2014/main" xmlns="" id="{9CDA29B3-1D85-4E30-9AD8-C95D5F525B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56934" y="4756369"/>
            <a:ext cx="457200" cy="457200"/>
          </a:xfrm>
          <a:prstGeom prst="rect">
            <a:avLst/>
          </a:prstGeom>
        </p:spPr>
      </p:pic>
      <p:pic>
        <p:nvPicPr>
          <p:cNvPr id="59" name="Рисунок 58" descr="Шестеренки">
            <a:extLst>
              <a:ext uri="{FF2B5EF4-FFF2-40B4-BE49-F238E27FC236}">
                <a16:creationId xmlns:a16="http://schemas.microsoft.com/office/drawing/2014/main" xmlns="" id="{E4944186-85E1-4D4E-B78B-904211F17E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45078" y="3883028"/>
            <a:ext cx="457200" cy="457200"/>
          </a:xfrm>
          <a:prstGeom prst="rect">
            <a:avLst/>
          </a:prstGeom>
        </p:spPr>
      </p:pic>
      <p:pic>
        <p:nvPicPr>
          <p:cNvPr id="61" name="Рисунок 60" descr="Мир">
            <a:extLst>
              <a:ext uri="{FF2B5EF4-FFF2-40B4-BE49-F238E27FC236}">
                <a16:creationId xmlns:a16="http://schemas.microsoft.com/office/drawing/2014/main" xmlns="" id="{DEC00BCE-C1AA-467F-9E98-DC2D9B78A9F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60957" y="3144620"/>
            <a:ext cx="399883" cy="399883"/>
          </a:xfrm>
          <a:prstGeom prst="rect">
            <a:avLst/>
          </a:prstGeom>
        </p:spPr>
      </p:pic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CA484804-AC2A-4C73-84F5-55B15DFBE95A}"/>
              </a:ext>
            </a:extLst>
          </p:cNvPr>
          <p:cNvGrpSpPr/>
          <p:nvPr/>
        </p:nvGrpSpPr>
        <p:grpSpPr>
          <a:xfrm>
            <a:off x="225270" y="5696620"/>
            <a:ext cx="331943" cy="258040"/>
            <a:chOff x="-130176" y="5591175"/>
            <a:chExt cx="568326" cy="452438"/>
          </a:xfrm>
        </p:grpSpPr>
        <p:sp>
          <p:nvSpPr>
            <p:cNvPr id="66" name="AutoShape 3">
              <a:extLst>
                <a:ext uri="{FF2B5EF4-FFF2-40B4-BE49-F238E27FC236}">
                  <a16:creationId xmlns:a16="http://schemas.microsoft.com/office/drawing/2014/main" xmlns="" id="{4143CB22-AC21-474D-8147-0DA1F8D0348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128588" y="5591175"/>
              <a:ext cx="565151" cy="452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xmlns="" id="{D35864CD-F423-4171-9096-13EBA2F6F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0176" y="5724525"/>
              <a:ext cx="561976" cy="311150"/>
            </a:xfrm>
            <a:custGeom>
              <a:avLst/>
              <a:gdLst>
                <a:gd name="T0" fmla="*/ 0 w 354"/>
                <a:gd name="T1" fmla="*/ 0 h 196"/>
                <a:gd name="T2" fmla="*/ 177 w 354"/>
                <a:gd name="T3" fmla="*/ 196 h 196"/>
                <a:gd name="T4" fmla="*/ 354 w 354"/>
                <a:gd name="T5" fmla="*/ 0 h 196"/>
                <a:gd name="T6" fmla="*/ 0 w 354"/>
                <a:gd name="T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4" h="196">
                  <a:moveTo>
                    <a:pt x="0" y="0"/>
                  </a:moveTo>
                  <a:lnTo>
                    <a:pt x="177" y="196"/>
                  </a:lnTo>
                  <a:lnTo>
                    <a:pt x="3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Line 6">
              <a:extLst>
                <a:ext uri="{FF2B5EF4-FFF2-40B4-BE49-F238E27FC236}">
                  <a16:creationId xmlns:a16="http://schemas.microsoft.com/office/drawing/2014/main" xmlns="" id="{04905AFC-AA2F-475B-BA6C-5623DC3DC9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37" y="5715000"/>
              <a:ext cx="93663" cy="320675"/>
            </a:xfrm>
            <a:prstGeom prst="line">
              <a:avLst/>
            </a:prstGeom>
            <a:noFill/>
            <a:ln w="1905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Line 7">
              <a:extLst>
                <a:ext uri="{FF2B5EF4-FFF2-40B4-BE49-F238E27FC236}">
                  <a16:creationId xmlns:a16="http://schemas.microsoft.com/office/drawing/2014/main" xmlns="" id="{BEB08A8F-23A1-44DD-8688-3907381D3F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812" y="5715000"/>
              <a:ext cx="103188" cy="320675"/>
            </a:xfrm>
            <a:prstGeom prst="line">
              <a:avLst/>
            </a:prstGeom>
            <a:noFill/>
            <a:ln w="1905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8">
              <a:extLst>
                <a:ext uri="{FF2B5EF4-FFF2-40B4-BE49-F238E27FC236}">
                  <a16:creationId xmlns:a16="http://schemas.microsoft.com/office/drawing/2014/main" xmlns="" id="{3E633D95-C9DF-44A6-9DF6-9498EE089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0176" y="5605463"/>
              <a:ext cx="568326" cy="103188"/>
            </a:xfrm>
            <a:custGeom>
              <a:avLst/>
              <a:gdLst>
                <a:gd name="T0" fmla="*/ 0 w 358"/>
                <a:gd name="T1" fmla="*/ 65 h 65"/>
                <a:gd name="T2" fmla="*/ 54 w 358"/>
                <a:gd name="T3" fmla="*/ 0 h 65"/>
                <a:gd name="T4" fmla="*/ 304 w 358"/>
                <a:gd name="T5" fmla="*/ 0 h 65"/>
                <a:gd name="T6" fmla="*/ 358 w 358"/>
                <a:gd name="T7" fmla="*/ 65 h 65"/>
                <a:gd name="T8" fmla="*/ 0 w 358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65">
                  <a:moveTo>
                    <a:pt x="0" y="65"/>
                  </a:moveTo>
                  <a:lnTo>
                    <a:pt x="54" y="0"/>
                  </a:lnTo>
                  <a:lnTo>
                    <a:pt x="304" y="0"/>
                  </a:lnTo>
                  <a:lnTo>
                    <a:pt x="358" y="65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Line 9">
              <a:extLst>
                <a:ext uri="{FF2B5EF4-FFF2-40B4-BE49-F238E27FC236}">
                  <a16:creationId xmlns:a16="http://schemas.microsoft.com/office/drawing/2014/main" xmlns="" id="{F6BC0AE8-8686-47FD-9C0B-9B1B807FB5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988" y="5605463"/>
              <a:ext cx="101600" cy="100013"/>
            </a:xfrm>
            <a:prstGeom prst="line">
              <a:avLst/>
            </a:prstGeom>
            <a:noFill/>
            <a:ln w="1905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Line 10">
              <a:extLst>
                <a:ext uri="{FF2B5EF4-FFF2-40B4-BE49-F238E27FC236}">
                  <a16:creationId xmlns:a16="http://schemas.microsoft.com/office/drawing/2014/main" xmlns="" id="{5BBB9EBC-4B46-4FAE-A812-CCB26FDBFF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737" y="5605463"/>
              <a:ext cx="95250" cy="100013"/>
            </a:xfrm>
            <a:prstGeom prst="line">
              <a:avLst/>
            </a:prstGeom>
            <a:noFill/>
            <a:ln w="1905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Line 11">
              <a:extLst>
                <a:ext uri="{FF2B5EF4-FFF2-40B4-BE49-F238E27FC236}">
                  <a16:creationId xmlns:a16="http://schemas.microsoft.com/office/drawing/2014/main" xmlns="" id="{A25D3732-85A0-47F3-8AD4-982C367A24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6063" y="5599113"/>
              <a:ext cx="104775" cy="109538"/>
            </a:xfrm>
            <a:prstGeom prst="line">
              <a:avLst/>
            </a:prstGeom>
            <a:noFill/>
            <a:ln w="1905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Line 12">
              <a:extLst>
                <a:ext uri="{FF2B5EF4-FFF2-40B4-BE49-F238E27FC236}">
                  <a16:creationId xmlns:a16="http://schemas.microsoft.com/office/drawing/2014/main" xmlns="" id="{D3C7CF3C-F975-423C-8697-1A18EDF05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52388" y="5605463"/>
              <a:ext cx="114300" cy="100013"/>
            </a:xfrm>
            <a:prstGeom prst="line">
              <a:avLst/>
            </a:prstGeom>
            <a:noFill/>
            <a:ln w="1905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0" name="Rectangle 7">
            <a:extLst>
              <a:ext uri="{FF2B5EF4-FFF2-40B4-BE49-F238E27FC236}">
                <a16:creationId xmlns:a16="http://schemas.microsoft.com/office/drawing/2014/main" xmlns="" id="{DCE6F3B4-0305-4FD6-BDD5-A344FD749C26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xmlns="" id="{9ED9DF04-7F0C-4AA9-BC6E-F41A92932D28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xmlns="" id="{45BFF635-F5E6-484E-8917-6B14F58E75FC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xmlns="" id="{B4AC55C3-5FE1-49A1-B60D-2CED9B8AAA82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422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D18F0A9-35A2-42A6-A37B-FB79714C71E8}"/>
              </a:ext>
            </a:extLst>
          </p:cNvPr>
          <p:cNvSpPr txBox="1"/>
          <p:nvPr/>
        </p:nvSpPr>
        <p:spPr>
          <a:xfrm>
            <a:off x="-7939" y="4046085"/>
            <a:ext cx="1773783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Услуги для предприятий нефтегазового сектора</a:t>
            </a: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7A6FC799-B47A-46F3-A269-9D2AF4CEE207}"/>
              </a:ext>
            </a:extLst>
          </p:cNvPr>
          <p:cNvGrpSpPr/>
          <p:nvPr/>
        </p:nvGrpSpPr>
        <p:grpSpPr>
          <a:xfrm>
            <a:off x="481029" y="288062"/>
            <a:ext cx="795847" cy="688570"/>
            <a:chOff x="909706" y="1870132"/>
            <a:chExt cx="1166950" cy="1009650"/>
          </a:xfrm>
        </p:grpSpPr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xmlns="" id="{72CD99AB-8C37-4B31-9F6D-038DB966C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41F04462-415F-4D3C-8D04-BBA4D44801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41" name="Rectangle 6">
            <a:extLst>
              <a:ext uri="{FF2B5EF4-FFF2-40B4-BE49-F238E27FC236}">
                <a16:creationId xmlns:a16="http://schemas.microsoft.com/office/drawing/2014/main" xmlns="" id="{069253A5-32AA-417E-B705-8F82848AE16E}"/>
              </a:ext>
            </a:extLst>
          </p:cNvPr>
          <p:cNvSpPr/>
          <p:nvPr/>
        </p:nvSpPr>
        <p:spPr>
          <a:xfrm>
            <a:off x="-7939" y="5130800"/>
            <a:ext cx="1789665" cy="190500"/>
          </a:xfrm>
          <a:prstGeom prst="rect">
            <a:avLst/>
          </a:prstGeom>
          <a:solidFill>
            <a:srgbClr val="B5C4D3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2" name="Rectangle 7">
            <a:extLst>
              <a:ext uri="{FF2B5EF4-FFF2-40B4-BE49-F238E27FC236}">
                <a16:creationId xmlns:a16="http://schemas.microsoft.com/office/drawing/2014/main" xmlns="" id="{72E07566-3484-4C5D-8A09-F73E90FB853B}"/>
              </a:ext>
            </a:extLst>
          </p:cNvPr>
          <p:cNvSpPr/>
          <p:nvPr/>
        </p:nvSpPr>
        <p:spPr>
          <a:xfrm>
            <a:off x="1781726" y="5130800"/>
            <a:ext cx="2466424" cy="1905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xmlns="" id="{A6E8E22D-79A6-4550-86C5-6C06318AEDC3}"/>
              </a:ext>
            </a:extLst>
          </p:cNvPr>
          <p:cNvSpPr/>
          <p:nvPr/>
        </p:nvSpPr>
        <p:spPr>
          <a:xfrm>
            <a:off x="4248150" y="5130800"/>
            <a:ext cx="2476497" cy="1905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xmlns="" id="{7EF59F20-2E58-4B00-8998-2153197C6826}"/>
              </a:ext>
            </a:extLst>
          </p:cNvPr>
          <p:cNvSpPr/>
          <p:nvPr/>
        </p:nvSpPr>
        <p:spPr>
          <a:xfrm>
            <a:off x="6724647" y="5130800"/>
            <a:ext cx="2419353" cy="19050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378CEC8D-4947-4E6F-8A8C-963C1C77EA16}"/>
              </a:ext>
            </a:extLst>
          </p:cNvPr>
          <p:cNvCxnSpPr>
            <a:cxnSpLocks/>
          </p:cNvCxnSpPr>
          <p:nvPr/>
        </p:nvCxnSpPr>
        <p:spPr>
          <a:xfrm>
            <a:off x="-7938" y="5130800"/>
            <a:ext cx="9136063" cy="0"/>
          </a:xfrm>
          <a:prstGeom prst="line">
            <a:avLst/>
          </a:prstGeom>
          <a:ln w="9525">
            <a:solidFill>
              <a:srgbClr val="4165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9D5E63E4-EA1F-45DB-B423-F2040F6D425B}"/>
              </a:ext>
            </a:extLst>
          </p:cNvPr>
          <p:cNvCxnSpPr>
            <a:cxnSpLocks/>
          </p:cNvCxnSpPr>
          <p:nvPr/>
        </p:nvCxnSpPr>
        <p:spPr>
          <a:xfrm flipV="1">
            <a:off x="1781728" y="0"/>
            <a:ext cx="0" cy="6853238"/>
          </a:xfrm>
          <a:prstGeom prst="line">
            <a:avLst/>
          </a:prstGeom>
          <a:ln w="9525">
            <a:solidFill>
              <a:srgbClr val="4165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4BE8389-BB2D-4B1E-AF5D-A84EEB6B1B98}"/>
              </a:ext>
            </a:extLst>
          </p:cNvPr>
          <p:cNvSpPr txBox="1"/>
          <p:nvPr/>
        </p:nvSpPr>
        <p:spPr>
          <a:xfrm>
            <a:off x="-7939" y="5916453"/>
            <a:ext cx="1773783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Март, 2018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82D08DF-1128-4CEB-BA86-8ABF67280773}"/>
              </a:ext>
            </a:extLst>
          </p:cNvPr>
          <p:cNvSpPr txBox="1"/>
          <p:nvPr/>
        </p:nvSpPr>
        <p:spPr>
          <a:xfrm>
            <a:off x="1781726" y="5425323"/>
            <a:ext cx="7346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АО «ЭКОМЕТ-С»</a:t>
            </a:r>
          </a:p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188540, г. Сосновый Бор, Ленинградская обл., а/я 221/5</a:t>
            </a:r>
          </a:p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тел.: +7 (81369) 2-76-22; +7 (812) 309-88-97 (доб. 150)</a:t>
            </a:r>
          </a:p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факс: +7 (81369) 2-83-49; +7 (81369) 4-23-03</a:t>
            </a:r>
          </a:p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www.ecomet-s.ru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ru-RU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mail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eco@ecomet-s.ru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6CC46D5D-E8AF-4D63-A6C7-3D697BB0BDFD}"/>
              </a:ext>
            </a:extLst>
          </p:cNvPr>
          <p:cNvGrpSpPr/>
          <p:nvPr/>
        </p:nvGrpSpPr>
        <p:grpSpPr>
          <a:xfrm>
            <a:off x="1998782" y="1366916"/>
            <a:ext cx="4212758" cy="2786141"/>
            <a:chOff x="233247" y="2548422"/>
            <a:chExt cx="4212758" cy="2786141"/>
          </a:xfrm>
        </p:grpSpPr>
        <p:pic>
          <p:nvPicPr>
            <p:cNvPr id="58" name="Picture 8">
              <a:extLst>
                <a:ext uri="{FF2B5EF4-FFF2-40B4-BE49-F238E27FC236}">
                  <a16:creationId xmlns:a16="http://schemas.microsoft.com/office/drawing/2014/main" xmlns="" id="{CF61918B-1E64-4883-BBCD-4C6AD4D863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247" y="2551777"/>
              <a:ext cx="4212758" cy="2782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Picture 25" descr="C:\Users\lkazaeva\Desktop\neftyanaya-vyishka.png">
              <a:extLst>
                <a:ext uri="{FF2B5EF4-FFF2-40B4-BE49-F238E27FC236}">
                  <a16:creationId xmlns:a16="http://schemas.microsoft.com/office/drawing/2014/main" xmlns="" id="{8EA0EB3A-1BA1-4C10-B1AB-FA51F140BD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363" y="2551777"/>
              <a:ext cx="2788442" cy="1367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26" descr="C:\Users\lkazaeva\Desktop\2.jpg">
              <a:extLst>
                <a:ext uri="{FF2B5EF4-FFF2-40B4-BE49-F238E27FC236}">
                  <a16:creationId xmlns:a16="http://schemas.microsoft.com/office/drawing/2014/main" xmlns="" id="{5D156B05-8B80-4368-83B8-DC77D90A81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5176" y="3971925"/>
              <a:ext cx="2800617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xmlns="" id="{96F3F7BE-ECB1-4BFB-BB63-3C15C7EA689E}"/>
                </a:ext>
              </a:extLst>
            </p:cNvPr>
            <p:cNvCxnSpPr>
              <a:cxnSpLocks/>
              <a:stCxn id="60" idx="2"/>
            </p:cNvCxnSpPr>
            <p:nvPr/>
          </p:nvCxnSpPr>
          <p:spPr>
            <a:xfrm flipV="1">
              <a:off x="3045485" y="2548422"/>
              <a:ext cx="2514" cy="278557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>
              <a:extLst>
                <a:ext uri="{FF2B5EF4-FFF2-40B4-BE49-F238E27FC236}">
                  <a16:creationId xmlns:a16="http://schemas.microsoft.com/office/drawing/2014/main" xmlns="" id="{C12233E2-B5B1-4AAF-B90C-3AC05C0B38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17744" y="2548422"/>
              <a:ext cx="0" cy="2784686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BBB720CB-55DD-4DF0-8D00-95170CBC7EC3}"/>
              </a:ext>
            </a:extLst>
          </p:cNvPr>
          <p:cNvSpPr txBox="1"/>
          <p:nvPr/>
        </p:nvSpPr>
        <p:spPr>
          <a:xfrm>
            <a:off x="1890321" y="655147"/>
            <a:ext cx="6802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Мы будем рады видеть вас в числе наших клиентов!</a:t>
            </a:r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xmlns="" id="{3CD3024A-989D-45AD-9A58-FA0F1E5C82EC}"/>
              </a:ext>
            </a:extLst>
          </p:cNvPr>
          <p:cNvGrpSpPr/>
          <p:nvPr/>
        </p:nvGrpSpPr>
        <p:grpSpPr>
          <a:xfrm rot="20407182">
            <a:off x="5505385" y="2555081"/>
            <a:ext cx="3257550" cy="1743075"/>
            <a:chOff x="3467097" y="1906380"/>
            <a:chExt cx="3257550" cy="1743075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xmlns="" id="{07D211B2-EC40-43CF-9B8D-5DE6D6BB7C4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1860" y="1911143"/>
              <a:ext cx="3248025" cy="173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Rectangle 5">
              <a:extLst>
                <a:ext uri="{FF2B5EF4-FFF2-40B4-BE49-F238E27FC236}">
                  <a16:creationId xmlns:a16="http://schemas.microsoft.com/office/drawing/2014/main" xmlns="" id="{C5EECCDA-5839-440E-B8BE-CC57F528F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860" y="1911143"/>
              <a:ext cx="3248025" cy="1733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xmlns="" id="{205B1A0F-F95E-4368-B66A-BD6BD4D23B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7097" y="1906380"/>
              <a:ext cx="3257550" cy="1743075"/>
            </a:xfrm>
            <a:custGeom>
              <a:avLst/>
              <a:gdLst>
                <a:gd name="T0" fmla="*/ 0 w 5472"/>
                <a:gd name="T1" fmla="*/ 8 h 2928"/>
                <a:gd name="T2" fmla="*/ 8 w 5472"/>
                <a:gd name="T3" fmla="*/ 0 h 2928"/>
                <a:gd name="T4" fmla="*/ 5464 w 5472"/>
                <a:gd name="T5" fmla="*/ 0 h 2928"/>
                <a:gd name="T6" fmla="*/ 5472 w 5472"/>
                <a:gd name="T7" fmla="*/ 8 h 2928"/>
                <a:gd name="T8" fmla="*/ 5472 w 5472"/>
                <a:gd name="T9" fmla="*/ 2920 h 2928"/>
                <a:gd name="T10" fmla="*/ 5464 w 5472"/>
                <a:gd name="T11" fmla="*/ 2928 h 2928"/>
                <a:gd name="T12" fmla="*/ 8 w 5472"/>
                <a:gd name="T13" fmla="*/ 2928 h 2928"/>
                <a:gd name="T14" fmla="*/ 0 w 5472"/>
                <a:gd name="T15" fmla="*/ 2920 h 2928"/>
                <a:gd name="T16" fmla="*/ 0 w 5472"/>
                <a:gd name="T17" fmla="*/ 8 h 2928"/>
                <a:gd name="T18" fmla="*/ 16 w 5472"/>
                <a:gd name="T19" fmla="*/ 2920 h 2928"/>
                <a:gd name="T20" fmla="*/ 8 w 5472"/>
                <a:gd name="T21" fmla="*/ 2912 h 2928"/>
                <a:gd name="T22" fmla="*/ 5464 w 5472"/>
                <a:gd name="T23" fmla="*/ 2912 h 2928"/>
                <a:gd name="T24" fmla="*/ 5456 w 5472"/>
                <a:gd name="T25" fmla="*/ 2920 h 2928"/>
                <a:gd name="T26" fmla="*/ 5456 w 5472"/>
                <a:gd name="T27" fmla="*/ 8 h 2928"/>
                <a:gd name="T28" fmla="*/ 5464 w 5472"/>
                <a:gd name="T29" fmla="*/ 16 h 2928"/>
                <a:gd name="T30" fmla="*/ 8 w 5472"/>
                <a:gd name="T31" fmla="*/ 16 h 2928"/>
                <a:gd name="T32" fmla="*/ 16 w 5472"/>
                <a:gd name="T33" fmla="*/ 8 h 2928"/>
                <a:gd name="T34" fmla="*/ 16 w 5472"/>
                <a:gd name="T35" fmla="*/ 2920 h 2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2" h="2928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464" y="0"/>
                  </a:lnTo>
                  <a:cubicBezTo>
                    <a:pt x="5469" y="0"/>
                    <a:pt x="5472" y="4"/>
                    <a:pt x="5472" y="8"/>
                  </a:cubicBezTo>
                  <a:lnTo>
                    <a:pt x="5472" y="2920"/>
                  </a:lnTo>
                  <a:cubicBezTo>
                    <a:pt x="5472" y="2925"/>
                    <a:pt x="5469" y="2928"/>
                    <a:pt x="5464" y="2928"/>
                  </a:cubicBezTo>
                  <a:lnTo>
                    <a:pt x="8" y="2928"/>
                  </a:lnTo>
                  <a:cubicBezTo>
                    <a:pt x="4" y="2928"/>
                    <a:pt x="0" y="2925"/>
                    <a:pt x="0" y="2920"/>
                  </a:cubicBezTo>
                  <a:lnTo>
                    <a:pt x="0" y="8"/>
                  </a:lnTo>
                  <a:close/>
                  <a:moveTo>
                    <a:pt x="16" y="2920"/>
                  </a:moveTo>
                  <a:lnTo>
                    <a:pt x="8" y="2912"/>
                  </a:lnTo>
                  <a:lnTo>
                    <a:pt x="5464" y="2912"/>
                  </a:lnTo>
                  <a:lnTo>
                    <a:pt x="5456" y="2920"/>
                  </a:lnTo>
                  <a:lnTo>
                    <a:pt x="5456" y="8"/>
                  </a:lnTo>
                  <a:lnTo>
                    <a:pt x="5464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920"/>
                  </a:lnTo>
                  <a:close/>
                </a:path>
              </a:pathLst>
            </a:custGeom>
            <a:solidFill>
              <a:srgbClr val="A6A6A6"/>
            </a:solidFill>
            <a:ln w="0" cap="flat">
              <a:solidFill>
                <a:srgbClr val="A6A6A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Rectangle 9">
              <a:extLst>
                <a:ext uri="{FF2B5EF4-FFF2-40B4-BE49-F238E27FC236}">
                  <a16:creationId xmlns:a16="http://schemas.microsoft.com/office/drawing/2014/main" xmlns="" id="{9B25378E-E842-405C-B75A-159D4CE43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9972" y="3487530"/>
              <a:ext cx="2933700" cy="152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Rectangle 10">
              <a:extLst>
                <a:ext uri="{FF2B5EF4-FFF2-40B4-BE49-F238E27FC236}">
                  <a16:creationId xmlns:a16="http://schemas.microsoft.com/office/drawing/2014/main" xmlns="" id="{B57CD574-9EF4-48DA-9F72-16B7E67D5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074" y="2148417"/>
              <a:ext cx="1898084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+mn-lt"/>
                </a:rPr>
                <a:t>Добро пожаловать!</a:t>
              </a:r>
              <a:endParaRPr kumimoji="0" lang="en-US" altLang="ru-RU" sz="14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+mn-lt"/>
              </a:endParaRPr>
            </a:p>
            <a:p>
              <a:pPr lvl="0" algn="ctr" defTabSz="914400"/>
              <a:endParaRPr lang="ru-RU" sz="1200" b="1" dirty="0">
                <a:latin typeface="+mn-lt"/>
              </a:endParaRPr>
            </a:p>
            <a:p>
              <a:pPr lvl="0" algn="ctr" defTabSz="914400"/>
              <a:r>
                <a:rPr lang="ru-RU" sz="1200" b="1" dirty="0">
                  <a:latin typeface="+mn-lt"/>
                </a:rPr>
                <a:t>АО «ЭКОМЕТ-С»</a:t>
              </a:r>
              <a:endParaRPr lang="en-US" sz="1200" b="1" dirty="0">
                <a:latin typeface="+mn-lt"/>
              </a:endParaRPr>
            </a:p>
            <a:p>
              <a:pPr lvl="0" algn="ctr" defTabSz="914400"/>
              <a:r>
                <a:rPr lang="ru-RU" sz="1200" b="1" dirty="0">
                  <a:latin typeface="+mn-lt"/>
                </a:rPr>
                <a:t>+7 (81369) 2-76-22</a:t>
              </a:r>
              <a:endParaRPr lang="en-US" sz="1200" b="1" dirty="0">
                <a:latin typeface="+mn-lt"/>
              </a:endParaRPr>
            </a:p>
            <a:p>
              <a:pPr algn="ctr" defTabSz="914400"/>
              <a:r>
                <a:rPr lang="ru-RU" sz="1200" b="1" dirty="0">
                  <a:latin typeface="+mn-lt"/>
                </a:rPr>
                <a:t>+7 (812) 309-88-97 (доб. 150)</a:t>
              </a:r>
              <a:endParaRPr kumimoji="0" lang="ru-RU" altLang="ru-RU" sz="1200" b="0" i="0" u="none" strike="noStrike" cap="none" normalizeH="0" baseline="0" dirty="0">
                <a:ln>
                  <a:noFill/>
                </a:ln>
                <a:effectLst/>
                <a:latin typeface="+mn-lt"/>
              </a:endParaRPr>
            </a:p>
          </p:txBody>
        </p:sp>
        <p:sp>
          <p:nvSpPr>
            <p:cNvPr id="72" name="Rectangle 26">
              <a:extLst>
                <a:ext uri="{FF2B5EF4-FFF2-40B4-BE49-F238E27FC236}">
                  <a16:creationId xmlns:a16="http://schemas.microsoft.com/office/drawing/2014/main" xmlns="" id="{D7AA3E84-5380-4931-9403-39D9B4966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3422" y="3235118"/>
              <a:ext cx="116378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ru-RU" sz="1100" b="1" dirty="0">
                  <a:hlinkClick r:id="rId4"/>
                </a:rPr>
                <a:t>www.ecomet-s.ru</a:t>
              </a:r>
              <a:endParaRPr kumimoji="0" lang="ru-RU" altLang="ru-RU" sz="11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xmlns="" id="{CC693818-FAA7-4FE5-9F1B-AC933E1BD93F}"/>
                </a:ext>
              </a:extLst>
            </p:cNvPr>
            <p:cNvGrpSpPr/>
            <p:nvPr/>
          </p:nvGrpSpPr>
          <p:grpSpPr>
            <a:xfrm>
              <a:off x="3571395" y="2023910"/>
              <a:ext cx="419491" cy="362945"/>
              <a:chOff x="909706" y="1870132"/>
              <a:chExt cx="1166950" cy="1009650"/>
            </a:xfrm>
          </p:grpSpPr>
          <p:pic>
            <p:nvPicPr>
              <p:cNvPr id="74" name="Рисунок 73">
                <a:extLst>
                  <a:ext uri="{FF2B5EF4-FFF2-40B4-BE49-F238E27FC236}">
                    <a16:creationId xmlns:a16="http://schemas.microsoft.com/office/drawing/2014/main" xmlns="" id="{00B6FC87-756C-4333-A63F-C729B09ACC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050" t="77820" r="23348"/>
              <a:stretch/>
            </p:blipFill>
            <p:spPr>
              <a:xfrm>
                <a:off x="909706" y="2655842"/>
                <a:ext cx="1166950" cy="223940"/>
              </a:xfrm>
              <a:prstGeom prst="rect">
                <a:avLst/>
              </a:prstGeom>
            </p:spPr>
          </p:pic>
          <p:pic>
            <p:nvPicPr>
              <p:cNvPr id="75" name="Рисунок 74" descr="Изображение выглядит как коллекция картинок&#10;&#10;Описание создано с очень высокой степенью достоверности">
                <a:extLst>
                  <a:ext uri="{FF2B5EF4-FFF2-40B4-BE49-F238E27FC236}">
                    <a16:creationId xmlns:a16="http://schemas.microsoft.com/office/drawing/2014/main" xmlns="" id="{DD310400-4BFB-4033-91D2-6D3D847E28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001" t="8879" r="31140" b="11122"/>
              <a:stretch/>
            </p:blipFill>
            <p:spPr>
              <a:xfrm>
                <a:off x="1076474" y="1870132"/>
                <a:ext cx="792293" cy="78571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09531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A9C79FEA-2725-4642-BF5E-06E39BB8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2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5D01389-8DE2-4E03-A14C-A31CFC86089E}"/>
              </a:ext>
            </a:extLst>
          </p:cNvPr>
          <p:cNvSpPr txBox="1"/>
          <p:nvPr/>
        </p:nvSpPr>
        <p:spPr>
          <a:xfrm>
            <a:off x="45535" y="319509"/>
            <a:ext cx="8751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Выделение природных радионуклидов при нефтедобыче</a:t>
            </a:r>
          </a:p>
        </p:txBody>
      </p:sp>
      <p:sp>
        <p:nvSpPr>
          <p:cNvPr id="79" name="Rectangle 7">
            <a:extLst>
              <a:ext uri="{FF2B5EF4-FFF2-40B4-BE49-F238E27FC236}">
                <a16:creationId xmlns:a16="http://schemas.microsoft.com/office/drawing/2014/main" xmlns="" id="{14818E58-3C1D-4A1C-9ECA-206B181DA605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xmlns="" id="{E96EDB30-C876-4429-B0A6-B2718BF16055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81" name="Rectangle 9">
            <a:extLst>
              <a:ext uri="{FF2B5EF4-FFF2-40B4-BE49-F238E27FC236}">
                <a16:creationId xmlns:a16="http://schemas.microsoft.com/office/drawing/2014/main" xmlns="" id="{366D64EE-1294-4471-989D-403DBE83D32D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82" name="Rectangle 7">
            <a:extLst>
              <a:ext uri="{FF2B5EF4-FFF2-40B4-BE49-F238E27FC236}">
                <a16:creationId xmlns:a16="http://schemas.microsoft.com/office/drawing/2014/main" xmlns="" id="{4C8182BB-BDCA-4B65-9EB3-28F65DD3A629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3" name="AutoShape 2" descr="https://goputin.ru/wp-content/uploads/2018/01/zarplata-prezidenta-rf-fakty-i-predpolozheniy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goputin.ru/wp-content/uploads/2018/01/zarplata-prezidenta-rf-fakty-i-predpolozheniy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E879DC4-7A2F-4667-87A9-F6436B9B99D6}"/>
              </a:ext>
            </a:extLst>
          </p:cNvPr>
          <p:cNvSpPr txBox="1"/>
          <p:nvPr/>
        </p:nvSpPr>
        <p:spPr>
          <a:xfrm>
            <a:off x="54080" y="1085568"/>
            <a:ext cx="897027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Природные радионуклиды находятся </a:t>
            </a:r>
            <a:r>
              <a:rPr lang="ru-RU" sz="1300" b="1" u="sng" dirty="0"/>
              <a:t>повсюду в окружающей среде</a:t>
            </a:r>
            <a:r>
              <a:rPr lang="ru-RU" sz="1300" dirty="0"/>
              <a:t> в динамическом равновесии. Промышленная деятельность человека, в частности – </a:t>
            </a:r>
            <a:r>
              <a:rPr lang="ru-RU" sz="1300" dirty="0" err="1"/>
              <a:t>нефте</a:t>
            </a:r>
            <a:r>
              <a:rPr lang="ru-RU" sz="1300" dirty="0"/>
              <a:t>- и газо- добыча, </a:t>
            </a:r>
            <a:r>
              <a:rPr lang="ru-RU" sz="1300" b="1" u="sng" dirty="0"/>
              <a:t>приводит к нарушению этого равновесия, накоплению радионуклидов в повышенных концентрациях.</a:t>
            </a:r>
          </a:p>
        </p:txBody>
      </p:sp>
      <p:pic>
        <p:nvPicPr>
          <p:cNvPr id="17" name="Рисунок 16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70534117-9FC3-4F3B-9F43-169AABE294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t="4253" r="51744" b="54797"/>
          <a:stretch/>
        </p:blipFill>
        <p:spPr>
          <a:xfrm>
            <a:off x="3448404" y="1850056"/>
            <a:ext cx="2183584" cy="189326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небо, фабрика, внешний, поезд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C3B7546-AE6E-43E5-A70E-8490F8E1B89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31" b="11725"/>
          <a:stretch/>
        </p:blipFill>
        <p:spPr>
          <a:xfrm>
            <a:off x="5764862" y="1850056"/>
            <a:ext cx="3195889" cy="1883936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небо, внешний, земля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DE9D1F2A-3825-44E7-89CB-0F0AC185B2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4" r="13597" b="14739"/>
          <a:stretch/>
        </p:blipFill>
        <p:spPr>
          <a:xfrm>
            <a:off x="119641" y="1836707"/>
            <a:ext cx="3195889" cy="190493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CC541CD-7906-4524-8BE9-8EFC6C74853B}"/>
              </a:ext>
            </a:extLst>
          </p:cNvPr>
          <p:cNvSpPr txBox="1"/>
          <p:nvPr/>
        </p:nvSpPr>
        <p:spPr>
          <a:xfrm>
            <a:off x="3794040" y="4130546"/>
            <a:ext cx="405079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Поступление в нефтяные и газовые слои радия (</a:t>
            </a:r>
            <a:r>
              <a:rPr lang="ru-RU" sz="1300" baseline="30000" dirty="0"/>
              <a:t>226</a:t>
            </a:r>
            <a:r>
              <a:rPr lang="ru-RU" sz="1300" dirty="0"/>
              <a:t>Ra) и его продуктов растворения в соляных рассолах (период полураспада </a:t>
            </a:r>
            <a:r>
              <a:rPr lang="en-US" sz="1300" dirty="0"/>
              <a:t>~1</a:t>
            </a:r>
            <a:r>
              <a:rPr lang="ru-RU" sz="1300" dirty="0"/>
              <a:t> </a:t>
            </a:r>
            <a:r>
              <a:rPr lang="en-US" sz="1300" dirty="0"/>
              <a:t>600 </a:t>
            </a:r>
            <a:r>
              <a:rPr lang="ru-RU" sz="1300" dirty="0"/>
              <a:t>лет). </a:t>
            </a:r>
          </a:p>
        </p:txBody>
      </p:sp>
      <p:pic>
        <p:nvPicPr>
          <p:cNvPr id="28" name="Рисунок 27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34A3659B-0E85-40CF-95EE-A04F310D42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38" y="4558295"/>
            <a:ext cx="306292" cy="268424"/>
          </a:xfrm>
          <a:prstGeom prst="rect">
            <a:avLst/>
          </a:prstGeom>
        </p:spPr>
      </p:pic>
      <p:sp>
        <p:nvSpPr>
          <p:cNvPr id="30" name="Стрелка: шеврон 29">
            <a:extLst>
              <a:ext uri="{FF2B5EF4-FFF2-40B4-BE49-F238E27FC236}">
                <a16:creationId xmlns:a16="http://schemas.microsoft.com/office/drawing/2014/main" xmlns="" id="{11630A74-A7ED-4CBB-AE6E-E45E725BC883}"/>
              </a:ext>
            </a:extLst>
          </p:cNvPr>
          <p:cNvSpPr/>
          <p:nvPr/>
        </p:nvSpPr>
        <p:spPr>
          <a:xfrm>
            <a:off x="1521016" y="4400487"/>
            <a:ext cx="397762" cy="66959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Стрелка: пятиугольник 30">
            <a:extLst>
              <a:ext uri="{FF2B5EF4-FFF2-40B4-BE49-F238E27FC236}">
                <a16:creationId xmlns:a16="http://schemas.microsoft.com/office/drawing/2014/main" xmlns="" id="{92000CFB-9546-437A-A17E-434888AA36B8}"/>
              </a:ext>
            </a:extLst>
          </p:cNvPr>
          <p:cNvSpPr/>
          <p:nvPr/>
        </p:nvSpPr>
        <p:spPr>
          <a:xfrm>
            <a:off x="2713093" y="4199515"/>
            <a:ext cx="853067" cy="457653"/>
          </a:xfrm>
          <a:prstGeom prst="homePlate">
            <a:avLst>
              <a:gd name="adj" fmla="val 29488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2" name="Стрелка: шеврон 31">
            <a:extLst>
              <a:ext uri="{FF2B5EF4-FFF2-40B4-BE49-F238E27FC236}">
                <a16:creationId xmlns:a16="http://schemas.microsoft.com/office/drawing/2014/main" xmlns="" id="{C7E585C5-BD02-4EB6-85BC-F6E6476A4EC1}"/>
              </a:ext>
            </a:extLst>
          </p:cNvPr>
          <p:cNvSpPr/>
          <p:nvPr/>
        </p:nvSpPr>
        <p:spPr>
          <a:xfrm>
            <a:off x="3467452" y="4199682"/>
            <a:ext cx="294542" cy="457653"/>
          </a:xfrm>
          <a:prstGeom prst="chevron">
            <a:avLst>
              <a:gd name="adj" fmla="val 4730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xmlns="" id="{8641EB4A-D612-4C64-96D5-A390D5541CBD}"/>
              </a:ext>
            </a:extLst>
          </p:cNvPr>
          <p:cNvSpPr/>
          <p:nvPr/>
        </p:nvSpPr>
        <p:spPr>
          <a:xfrm>
            <a:off x="177801" y="4401037"/>
            <a:ext cx="1500256" cy="669591"/>
          </a:xfrm>
          <a:prstGeom prst="homePlate">
            <a:avLst>
              <a:gd name="adj" fmla="val 2948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Загрязнение нефти и газа радионуклидами</a:t>
            </a:r>
          </a:p>
        </p:txBody>
      </p:sp>
      <p:cxnSp>
        <p:nvCxnSpPr>
          <p:cNvPr id="24" name="Соединитель: уступ 23">
            <a:extLst>
              <a:ext uri="{FF2B5EF4-FFF2-40B4-BE49-F238E27FC236}">
                <a16:creationId xmlns:a16="http://schemas.microsoft.com/office/drawing/2014/main" xmlns="" id="{713754A2-2886-4A81-B351-B525B729194F}"/>
              </a:ext>
            </a:extLst>
          </p:cNvPr>
          <p:cNvCxnSpPr>
            <a:cxnSpLocks/>
            <a:stCxn id="28" idx="3"/>
            <a:endCxn id="31" idx="1"/>
          </p:cNvCxnSpPr>
          <p:nvPr/>
        </p:nvCxnSpPr>
        <p:spPr>
          <a:xfrm flipV="1">
            <a:off x="2279630" y="4428342"/>
            <a:ext cx="433463" cy="264165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трелка: пятиугольник 35">
            <a:extLst>
              <a:ext uri="{FF2B5EF4-FFF2-40B4-BE49-F238E27FC236}">
                <a16:creationId xmlns:a16="http://schemas.microsoft.com/office/drawing/2014/main" xmlns="" id="{68829F2A-0132-4E7A-9903-388FFA331006}"/>
              </a:ext>
            </a:extLst>
          </p:cNvPr>
          <p:cNvSpPr/>
          <p:nvPr/>
        </p:nvSpPr>
        <p:spPr>
          <a:xfrm>
            <a:off x="2713093" y="4751149"/>
            <a:ext cx="853067" cy="457653"/>
          </a:xfrm>
          <a:prstGeom prst="homePlate">
            <a:avLst>
              <a:gd name="adj" fmla="val 29488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38" name="Соединитель: уступ 37">
            <a:extLst>
              <a:ext uri="{FF2B5EF4-FFF2-40B4-BE49-F238E27FC236}">
                <a16:creationId xmlns:a16="http://schemas.microsoft.com/office/drawing/2014/main" xmlns="" id="{D7D14B71-AB27-4C48-A30B-B7A0B45C6276}"/>
              </a:ext>
            </a:extLst>
          </p:cNvPr>
          <p:cNvCxnSpPr>
            <a:cxnSpLocks/>
            <a:stCxn id="28" idx="3"/>
            <a:endCxn id="36" idx="1"/>
          </p:cNvCxnSpPr>
          <p:nvPr/>
        </p:nvCxnSpPr>
        <p:spPr>
          <a:xfrm>
            <a:off x="2279630" y="4692507"/>
            <a:ext cx="433463" cy="287469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501F02F-25B6-46BC-8DBA-3F6C8FF7C5C5}"/>
              </a:ext>
            </a:extLst>
          </p:cNvPr>
          <p:cNvSpPr txBox="1"/>
          <p:nvPr/>
        </p:nvSpPr>
        <p:spPr>
          <a:xfrm>
            <a:off x="3815972" y="4828924"/>
            <a:ext cx="41278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Диффузия радона (</a:t>
            </a:r>
            <a:r>
              <a:rPr lang="ru-RU" sz="1300" baseline="30000" dirty="0"/>
              <a:t>22</a:t>
            </a:r>
            <a:r>
              <a:rPr lang="en-US" sz="1300" baseline="30000" dirty="0"/>
              <a:t>2</a:t>
            </a:r>
            <a:r>
              <a:rPr lang="ru-RU" sz="1300" dirty="0"/>
              <a:t>R</a:t>
            </a:r>
            <a:r>
              <a:rPr lang="en-US" sz="1300" dirty="0"/>
              <a:t>n</a:t>
            </a:r>
            <a:r>
              <a:rPr lang="ru-RU" sz="1300" dirty="0"/>
              <a:t>) в нефтяные и газовые слои.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110D90E-F6FA-4901-88B3-C62F1ACFD1CF}"/>
              </a:ext>
            </a:extLst>
          </p:cNvPr>
          <p:cNvSpPr txBox="1"/>
          <p:nvPr/>
        </p:nvSpPr>
        <p:spPr>
          <a:xfrm>
            <a:off x="45536" y="3828225"/>
            <a:ext cx="8378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Ключевые факторы загрязнений – наличие в месторождениях нефти и газа </a:t>
            </a:r>
            <a:r>
              <a:rPr lang="ru-RU" sz="1300" b="1" u="sng" dirty="0"/>
              <a:t>богатых ураном</a:t>
            </a:r>
            <a:r>
              <a:rPr lang="ru-RU" sz="1300" b="1" dirty="0"/>
              <a:t> </a:t>
            </a:r>
            <a:r>
              <a:rPr lang="ru-RU" sz="1300" dirty="0"/>
              <a:t>глинистых сланцев, соляных отложений и воды. </a:t>
            </a:r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xmlns="" id="{68A71748-211A-41A1-93C7-CEC804946475}"/>
              </a:ext>
            </a:extLst>
          </p:cNvPr>
          <p:cNvSpPr/>
          <p:nvPr/>
        </p:nvSpPr>
        <p:spPr>
          <a:xfrm flipV="1">
            <a:off x="2049064" y="5325965"/>
            <a:ext cx="4537817" cy="27565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B42592B-6E6E-4A1B-ACA2-BF341D2AD503}"/>
              </a:ext>
            </a:extLst>
          </p:cNvPr>
          <p:cNvSpPr txBox="1"/>
          <p:nvPr/>
        </p:nvSpPr>
        <p:spPr>
          <a:xfrm>
            <a:off x="294645" y="5745151"/>
            <a:ext cx="8489148" cy="8925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300" dirty="0"/>
              <a:t>При разработке месторождений нефти и газа </a:t>
            </a:r>
            <a:r>
              <a:rPr lang="ru-RU" sz="1300" b="1" u="sng" dirty="0"/>
              <a:t>высоки риски загрязнения </a:t>
            </a:r>
            <a:r>
              <a:rPr lang="ru-RU" sz="1300" dirty="0"/>
              <a:t>радиоактивными веществами отходов, образующихся при выполнении ремонтов, замене и выводе из эксплуатации оборудования. Выполнение таких работ </a:t>
            </a:r>
            <a:r>
              <a:rPr lang="ru-RU" sz="1300" b="1" u="sng" dirty="0"/>
              <a:t>требует </a:t>
            </a:r>
            <a:r>
              <a:rPr lang="ru-RU" sz="1300" dirty="0"/>
              <a:t>проведения обязательного дозиметрического </a:t>
            </a:r>
            <a:r>
              <a:rPr lang="ru-RU" sz="1300" b="1" u="sng" dirty="0"/>
              <a:t>контроля</a:t>
            </a:r>
            <a:r>
              <a:rPr lang="ru-RU" sz="1300" dirty="0"/>
              <a:t> и </a:t>
            </a:r>
            <a:r>
              <a:rPr lang="ru-RU" sz="1300" b="1" u="sng" dirty="0"/>
              <a:t>правильного обращения </a:t>
            </a:r>
            <a:r>
              <a:rPr lang="ru-RU" sz="1300" dirty="0"/>
              <a:t>с радиоактивными веществами, чтобы </a:t>
            </a:r>
            <a:r>
              <a:rPr lang="ru-RU" sz="1300" b="1" u="sng" dirty="0"/>
              <a:t>предотвратить</a:t>
            </a:r>
            <a:r>
              <a:rPr lang="ru-RU" sz="1300" dirty="0"/>
              <a:t> их попадание в среду обитания человека. </a:t>
            </a:r>
          </a:p>
        </p:txBody>
      </p:sp>
      <p:sp>
        <p:nvSpPr>
          <p:cNvPr id="49" name="Стрелка: шеврон 48">
            <a:extLst>
              <a:ext uri="{FF2B5EF4-FFF2-40B4-BE49-F238E27FC236}">
                <a16:creationId xmlns:a16="http://schemas.microsoft.com/office/drawing/2014/main" xmlns="" id="{0757541C-46A9-483E-96FF-F4DE434B33E7}"/>
              </a:ext>
            </a:extLst>
          </p:cNvPr>
          <p:cNvSpPr/>
          <p:nvPr/>
        </p:nvSpPr>
        <p:spPr>
          <a:xfrm>
            <a:off x="3467452" y="4750982"/>
            <a:ext cx="294542" cy="457653"/>
          </a:xfrm>
          <a:prstGeom prst="chevron">
            <a:avLst>
              <a:gd name="adj" fmla="val 4730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6E803AC2-1A6B-4207-BF98-F7C54344F07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" r="58503" b="76491"/>
          <a:stretch/>
        </p:blipFill>
        <p:spPr>
          <a:xfrm>
            <a:off x="8197692" y="3789235"/>
            <a:ext cx="743850" cy="652806"/>
          </a:xfrm>
          <a:prstGeom prst="rect">
            <a:avLst/>
          </a:prstGeom>
        </p:spPr>
      </p:pic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B874F76C-9A10-452C-BF6E-DC3C36EFA82F}"/>
              </a:ext>
            </a:extLst>
          </p:cNvPr>
          <p:cNvGrpSpPr/>
          <p:nvPr/>
        </p:nvGrpSpPr>
        <p:grpSpPr>
          <a:xfrm>
            <a:off x="8548916" y="4621615"/>
            <a:ext cx="516719" cy="429098"/>
            <a:chOff x="7677852" y="5131820"/>
            <a:chExt cx="516719" cy="429098"/>
          </a:xfrm>
        </p:grpSpPr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xmlns="" id="{675C3052-7541-49D6-9968-271242954998}"/>
                </a:ext>
              </a:extLst>
            </p:cNvPr>
            <p:cNvSpPr/>
            <p:nvPr/>
          </p:nvSpPr>
          <p:spPr>
            <a:xfrm>
              <a:off x="7731829" y="5139486"/>
              <a:ext cx="369704" cy="36970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81221C3B-4C46-43F0-B0DE-EBA29EBAEB15}"/>
                </a:ext>
              </a:extLst>
            </p:cNvPr>
            <p:cNvSpPr txBox="1"/>
            <p:nvPr/>
          </p:nvSpPr>
          <p:spPr>
            <a:xfrm>
              <a:off x="7824867" y="5131820"/>
              <a:ext cx="369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Ra</a:t>
              </a:r>
              <a:endParaRPr lang="ru-RU" sz="12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878DCB42-376D-457D-A7FC-C20F96D98700}"/>
                </a:ext>
              </a:extLst>
            </p:cNvPr>
            <p:cNvSpPr txBox="1"/>
            <p:nvPr/>
          </p:nvSpPr>
          <p:spPr>
            <a:xfrm>
              <a:off x="7689758" y="5180819"/>
              <a:ext cx="2946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500" dirty="0"/>
                <a:t>226</a:t>
              </a:r>
            </a:p>
            <a:p>
              <a:pPr algn="r">
                <a:lnSpc>
                  <a:spcPct val="80000"/>
                </a:lnSpc>
              </a:pPr>
              <a:r>
                <a:rPr lang="en-US" sz="500" dirty="0"/>
                <a:t>88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C875AF43-C441-4221-BE81-18BC6766DEE1}"/>
                </a:ext>
              </a:extLst>
            </p:cNvPr>
            <p:cNvSpPr txBox="1"/>
            <p:nvPr/>
          </p:nvSpPr>
          <p:spPr>
            <a:xfrm>
              <a:off x="7677852" y="5314697"/>
              <a:ext cx="4781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" dirty="0"/>
                <a:t>1602 Years</a:t>
              </a:r>
            </a:p>
            <a:p>
              <a:pPr algn="r"/>
              <a:endParaRPr lang="ru-RU" sz="500" dirty="0"/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xmlns="" id="{E1323473-7797-4562-BC71-16990DF4525C}"/>
              </a:ext>
            </a:extLst>
          </p:cNvPr>
          <p:cNvGrpSpPr/>
          <p:nvPr/>
        </p:nvGrpSpPr>
        <p:grpSpPr>
          <a:xfrm>
            <a:off x="8560822" y="5172063"/>
            <a:ext cx="516719" cy="429098"/>
            <a:chOff x="7677852" y="5131820"/>
            <a:chExt cx="516719" cy="429098"/>
          </a:xfrm>
        </p:grpSpPr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xmlns="" id="{22C615B2-5C01-46B4-988F-C68444D4A247}"/>
                </a:ext>
              </a:extLst>
            </p:cNvPr>
            <p:cNvSpPr/>
            <p:nvPr/>
          </p:nvSpPr>
          <p:spPr>
            <a:xfrm>
              <a:off x="7731829" y="5139486"/>
              <a:ext cx="369704" cy="36970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A35B0F84-0618-4906-B4FB-06B008CBFE59}"/>
                </a:ext>
              </a:extLst>
            </p:cNvPr>
            <p:cNvSpPr txBox="1"/>
            <p:nvPr/>
          </p:nvSpPr>
          <p:spPr>
            <a:xfrm>
              <a:off x="7824867" y="5131820"/>
              <a:ext cx="369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Rn</a:t>
              </a:r>
              <a:endParaRPr lang="ru-RU" sz="12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60EC544F-E1DD-44E1-B6C5-3A64CEA9F4A5}"/>
                </a:ext>
              </a:extLst>
            </p:cNvPr>
            <p:cNvSpPr txBox="1"/>
            <p:nvPr/>
          </p:nvSpPr>
          <p:spPr>
            <a:xfrm>
              <a:off x="7689758" y="5180819"/>
              <a:ext cx="2946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500" dirty="0"/>
                <a:t>22</a:t>
              </a:r>
              <a:r>
                <a:rPr lang="ru-RU" sz="500" dirty="0"/>
                <a:t>2</a:t>
              </a:r>
              <a:endParaRPr lang="en-US" sz="500" dirty="0"/>
            </a:p>
            <a:p>
              <a:pPr algn="r">
                <a:lnSpc>
                  <a:spcPct val="80000"/>
                </a:lnSpc>
              </a:pPr>
              <a:r>
                <a:rPr lang="en-US" sz="500" dirty="0"/>
                <a:t>8</a:t>
              </a:r>
              <a:r>
                <a:rPr lang="ru-RU" sz="500" dirty="0"/>
                <a:t>6</a:t>
              </a:r>
              <a:endParaRPr lang="en-US" sz="500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A39F66E8-8FFD-408B-9488-77805EA163D8}"/>
                </a:ext>
              </a:extLst>
            </p:cNvPr>
            <p:cNvSpPr txBox="1"/>
            <p:nvPr/>
          </p:nvSpPr>
          <p:spPr>
            <a:xfrm>
              <a:off x="7677852" y="5314697"/>
              <a:ext cx="4781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00" dirty="0"/>
                <a:t>3,8</a:t>
              </a:r>
              <a:r>
                <a:rPr lang="en-US" sz="500" dirty="0"/>
                <a:t> Days</a:t>
              </a:r>
            </a:p>
            <a:p>
              <a:pPr algn="r"/>
              <a:endParaRPr lang="ru-RU" sz="500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F0E326C-101B-4595-BCB3-404FB679AA22}"/>
              </a:ext>
            </a:extLst>
          </p:cNvPr>
          <p:cNvSpPr txBox="1"/>
          <p:nvPr/>
        </p:nvSpPr>
        <p:spPr>
          <a:xfrm>
            <a:off x="8753171" y="4382283"/>
            <a:ext cx="247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/>
              <a:t>α</a:t>
            </a:r>
            <a:endParaRPr lang="ru-RU" sz="1000" dirty="0"/>
          </a:p>
        </p:txBody>
      </p: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xmlns="" id="{7FFF4C19-5F3E-4CD8-BE98-02ED18C6736F}"/>
              </a:ext>
            </a:extLst>
          </p:cNvPr>
          <p:cNvCxnSpPr>
            <a:cxnSpLocks/>
          </p:cNvCxnSpPr>
          <p:nvPr/>
        </p:nvCxnSpPr>
        <p:spPr>
          <a:xfrm>
            <a:off x="8797123" y="4994571"/>
            <a:ext cx="0" cy="1851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xmlns="" id="{B1FD3530-F542-41E2-93F1-12004339596F}"/>
              </a:ext>
            </a:extLst>
          </p:cNvPr>
          <p:cNvCxnSpPr>
            <a:cxnSpLocks/>
          </p:cNvCxnSpPr>
          <p:nvPr/>
        </p:nvCxnSpPr>
        <p:spPr>
          <a:xfrm>
            <a:off x="8785217" y="4442122"/>
            <a:ext cx="0" cy="1851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38B9E7EA-039E-47A0-BFC8-FC61001759FD}"/>
              </a:ext>
            </a:extLst>
          </p:cNvPr>
          <p:cNvSpPr txBox="1"/>
          <p:nvPr/>
        </p:nvSpPr>
        <p:spPr>
          <a:xfrm>
            <a:off x="8770401" y="4941667"/>
            <a:ext cx="247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/>
              <a:t>α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793679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Овал 44">
            <a:extLst>
              <a:ext uri="{FF2B5EF4-FFF2-40B4-BE49-F238E27FC236}">
                <a16:creationId xmlns:a16="http://schemas.microsoft.com/office/drawing/2014/main" xmlns="" id="{A8A6820A-01C8-4551-8473-4A8855B5398E}"/>
              </a:ext>
            </a:extLst>
          </p:cNvPr>
          <p:cNvSpPr/>
          <p:nvPr/>
        </p:nvSpPr>
        <p:spPr>
          <a:xfrm>
            <a:off x="274534" y="1287665"/>
            <a:ext cx="5118595" cy="127301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C8B754-3362-4838-B2E1-12208AD66DD3}"/>
              </a:ext>
            </a:extLst>
          </p:cNvPr>
          <p:cNvSpPr txBox="1"/>
          <p:nvPr/>
        </p:nvSpPr>
        <p:spPr>
          <a:xfrm>
            <a:off x="45535" y="167110"/>
            <a:ext cx="7959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На объектах нефтегазового комплекса образуется значительные объемы отходов, часть которых является РВ или РАО 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2CC3CB3D-2C11-459B-8467-A13099BBEC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90" t="3476" r="19231" b="74700"/>
          <a:stretch/>
        </p:blipFill>
        <p:spPr>
          <a:xfrm>
            <a:off x="5249854" y="1606192"/>
            <a:ext cx="542529" cy="521419"/>
          </a:xfrm>
          <a:prstGeom prst="rect">
            <a:avLst/>
          </a:prstGeom>
        </p:spPr>
      </p:pic>
      <p:pic>
        <p:nvPicPr>
          <p:cNvPr id="33" name="Рисунок 32" descr="Изображение выглядит как объек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E7B960E8-0B10-408D-8AEC-DF74085B9B0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71" t="76207" r="30742"/>
          <a:stretch/>
        </p:blipFill>
        <p:spPr>
          <a:xfrm>
            <a:off x="2877906" y="2281303"/>
            <a:ext cx="394165" cy="588042"/>
          </a:xfrm>
          <a:prstGeom prst="rect">
            <a:avLst/>
          </a:prstGeom>
        </p:spPr>
      </p:pic>
      <p:pic>
        <p:nvPicPr>
          <p:cNvPr id="36" name="Рисунок 35" descr="Изображение выглядит как объек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3BFE2D6-5637-445C-9792-338C8E4605C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9" t="67029" r="66773"/>
          <a:stretch/>
        </p:blipFill>
        <p:spPr>
          <a:xfrm>
            <a:off x="1786549" y="981314"/>
            <a:ext cx="457857" cy="612702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621855D3-7FE4-4D0F-87F0-BCDBE4F2804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 t="5154" r="68918" b="66559"/>
          <a:stretch/>
        </p:blipFill>
        <p:spPr>
          <a:xfrm>
            <a:off x="3996232" y="952848"/>
            <a:ext cx="449221" cy="612701"/>
          </a:xfrm>
          <a:prstGeom prst="rect">
            <a:avLst/>
          </a:prstGeom>
        </p:spPr>
      </p:pic>
      <p:pic>
        <p:nvPicPr>
          <p:cNvPr id="40" name="Рисунок 39" descr="Изображение выглядит как объек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F6BB8A5F-8735-4C8F-B663-6ABD20AC7B0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74" t="76207" r="15231"/>
          <a:stretch/>
        </p:blipFill>
        <p:spPr>
          <a:xfrm>
            <a:off x="979302" y="2196985"/>
            <a:ext cx="357907" cy="412413"/>
          </a:xfrm>
          <a:prstGeom prst="rect">
            <a:avLst/>
          </a:prstGeom>
        </p:spPr>
      </p:pic>
      <p:pic>
        <p:nvPicPr>
          <p:cNvPr id="41" name="Рисунок 40" descr="Изображение выглядит как объек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56855637-D1C7-44E7-BDF2-C4C02D1D26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7" t="72064" r="44834"/>
          <a:stretch/>
        </p:blipFill>
        <p:spPr>
          <a:xfrm>
            <a:off x="18815" y="1623407"/>
            <a:ext cx="510216" cy="486988"/>
          </a:xfrm>
          <a:prstGeom prst="rect">
            <a:avLst/>
          </a:prstGeom>
        </p:spPr>
      </p:pic>
      <p:pic>
        <p:nvPicPr>
          <p:cNvPr id="43" name="Рисунок 42" descr="Изображение выглядит как объек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5396F401-51F4-4FB1-8953-46A1C00E359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09" t="76207" r="-495"/>
          <a:stretch/>
        </p:blipFill>
        <p:spPr>
          <a:xfrm>
            <a:off x="4510909" y="2248634"/>
            <a:ext cx="401978" cy="42993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E7D4922-78C8-4997-A7EC-785447252E99}"/>
              </a:ext>
            </a:extLst>
          </p:cNvPr>
          <p:cNvSpPr txBox="1"/>
          <p:nvPr/>
        </p:nvSpPr>
        <p:spPr>
          <a:xfrm>
            <a:off x="434256" y="1566292"/>
            <a:ext cx="48711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/>
              <a:t>Ежегодно</a:t>
            </a:r>
            <a:r>
              <a:rPr lang="ru-RU" sz="1400" dirty="0"/>
              <a:t> на предприятиях нефтегазового комплекса </a:t>
            </a:r>
            <a:r>
              <a:rPr lang="en-US" sz="1400" dirty="0"/>
              <a:t>(</a:t>
            </a:r>
            <a:r>
              <a:rPr lang="ru-RU" sz="1400" dirty="0"/>
              <a:t>НГК) образуется </a:t>
            </a:r>
            <a:r>
              <a:rPr lang="ru-RU" sz="1400" b="1" u="sng" dirty="0"/>
              <a:t>десятки тысяч тонн</a:t>
            </a:r>
            <a:r>
              <a:rPr lang="ru-RU" sz="1400" dirty="0"/>
              <a:t> оборудования и материалов, </a:t>
            </a:r>
            <a:r>
              <a:rPr lang="ru-RU" sz="1400" b="1" u="sng" dirty="0"/>
              <a:t>загрязненных природными радионуклидами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17CEF23B-BC0B-401D-A284-9EBC8A8122AD}"/>
              </a:ext>
            </a:extLst>
          </p:cNvPr>
          <p:cNvSpPr txBox="1"/>
          <p:nvPr/>
        </p:nvSpPr>
        <p:spPr>
          <a:xfrm>
            <a:off x="5819242" y="1151702"/>
            <a:ext cx="3243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300" dirty="0"/>
              <a:t>Трубопроводы: насосно-компрессорные трубы (НКТ), гребенки;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300" dirty="0"/>
              <a:t>Запорная арматура;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300" dirty="0"/>
              <a:t>Технологическое оборудование: насосы, буллиты, сборники, резервуары и др.;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300" dirty="0" err="1"/>
              <a:t>Нефтешламы</a:t>
            </a:r>
            <a:r>
              <a:rPr lang="ru-RU" sz="1300" dirty="0"/>
              <a:t>.</a:t>
            </a:r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xmlns="" id="{1A9D36D4-1E1F-4284-BEA7-2E0FFDA6F006}"/>
              </a:ext>
            </a:extLst>
          </p:cNvPr>
          <p:cNvSpPr/>
          <p:nvPr/>
        </p:nvSpPr>
        <p:spPr>
          <a:xfrm>
            <a:off x="2822305" y="1097420"/>
            <a:ext cx="372016" cy="37201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4" name="Номер слайда 6">
            <a:extLst>
              <a:ext uri="{FF2B5EF4-FFF2-40B4-BE49-F238E27FC236}">
                <a16:creationId xmlns:a16="http://schemas.microsoft.com/office/drawing/2014/main" xmlns="" id="{F26EE9D4-45EB-4A64-8F41-4FD1A8A1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3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C069C826-3088-4599-A040-D983486A25C6}"/>
              </a:ext>
            </a:extLst>
          </p:cNvPr>
          <p:cNvCxnSpPr>
            <a:cxnSpLocks/>
            <a:endCxn id="74" idx="0"/>
          </p:cNvCxnSpPr>
          <p:nvPr/>
        </p:nvCxnSpPr>
        <p:spPr>
          <a:xfrm flipV="1">
            <a:off x="170497" y="6465094"/>
            <a:ext cx="8729028" cy="241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7">
            <a:extLst>
              <a:ext uri="{FF2B5EF4-FFF2-40B4-BE49-F238E27FC236}">
                <a16:creationId xmlns:a16="http://schemas.microsoft.com/office/drawing/2014/main" xmlns="" id="{6CCDFF0E-F008-4F4A-866F-2C6318A4FF22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xmlns="" id="{1B7119B7-6BB0-4ECF-84A2-63C36ABAFAC8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xmlns="" id="{B18991C1-EA75-4306-8457-F88310FAFDC3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xmlns="" id="{E28ABDC0-FD79-4D96-9DF2-D990152494C5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17CEF23B-BC0B-401D-A284-9EBC8A8122AD}"/>
              </a:ext>
            </a:extLst>
          </p:cNvPr>
          <p:cNvSpPr txBox="1"/>
          <p:nvPr/>
        </p:nvSpPr>
        <p:spPr>
          <a:xfrm>
            <a:off x="170497" y="2764570"/>
            <a:ext cx="8865727" cy="1821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ru-RU" sz="1300" b="1" dirty="0"/>
              <a:t>Потенциальные источники производственного облучения работников нефтеперерабатывающих организаций:</a:t>
            </a:r>
          </a:p>
          <a:p>
            <a:pPr marL="180975" indent="-180975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300" dirty="0"/>
              <a:t>промысловые воды, содержащие природные радионуклиды;</a:t>
            </a:r>
          </a:p>
          <a:p>
            <a:pPr marL="180975" indent="-180975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300" dirty="0"/>
              <a:t>загрязненные природными радионуклидами территории (отдельные участки территорий);</a:t>
            </a:r>
          </a:p>
          <a:p>
            <a:pPr marL="180975" indent="-180975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300" dirty="0"/>
              <a:t>отложения солей с высоким содержанием природных радионуклидов на технологическом оборудовании и поверхностях рабочих помещений;</a:t>
            </a:r>
          </a:p>
          <a:p>
            <a:pPr marL="180975" indent="-180975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300" dirty="0"/>
              <a:t>загрязненные природными радионуклидами транспортные средства и технологическое оборудование, направляемые в ремонт и места их временного хранения;</a:t>
            </a:r>
          </a:p>
          <a:p>
            <a:pPr marL="180975" indent="-180975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300" dirty="0"/>
              <a:t>производственные отходы с повышенным содержанием природных радионуклидов.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738876"/>
              </p:ext>
            </p:extLst>
          </p:nvPr>
        </p:nvGraphicFramePr>
        <p:xfrm>
          <a:off x="235937" y="4968073"/>
          <a:ext cx="8473622" cy="1407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9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31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895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580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Категория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Эффективная удельная активность / Мощность гаммы излучения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Особенности обращения с производственными отходами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80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/>
                        <a:t>А</a:t>
                      </a:r>
                      <a:r>
                        <a:rPr lang="ru-RU" sz="1200" baseline="-25000" dirty="0" err="1"/>
                        <a:t>эфф</a:t>
                      </a:r>
                      <a:r>
                        <a:rPr lang="ru-RU" sz="1200" baseline="-25000" dirty="0"/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&lt;=1,5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 / 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Н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&lt;=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 0,7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Транспортировка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 на свалку общепромышленных отходов, нет контроля по радиационному фактору.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80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II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1,5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ru-RU" sz="1200" dirty="0" err="1"/>
                        <a:t>А</a:t>
                      </a:r>
                      <a:r>
                        <a:rPr lang="ru-RU" sz="1200" baseline="-25000" dirty="0" err="1"/>
                        <a:t>эфф</a:t>
                      </a:r>
                      <a:r>
                        <a:rPr lang="ru-RU" sz="1200" baseline="-25000" dirty="0"/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&lt;=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 /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 0,7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Н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&lt;=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 4,4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Оформление санитарно-эпидемиологического заключения (СП 2.6.1.758-99)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80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III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А</a:t>
                      </a:r>
                      <a:r>
                        <a:rPr lang="ru-RU" sz="1200" baseline="-25000" dirty="0" err="1"/>
                        <a:t>эфф</a:t>
                      </a:r>
                      <a:r>
                        <a:rPr lang="ru-RU" sz="1200" baseline="-25000" dirty="0"/>
                        <a:t> 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10 / 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Н 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4,4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>
                          <a:solidFill>
                            <a:schemeClr val="tx1"/>
                          </a:solidFill>
                        </a:rPr>
                        <a:t>Низкоактивные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 радиоактивные отходы (раздел 3.12 СП 2.6.1.799-99)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9040" y="4643171"/>
            <a:ext cx="45954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/>
              <a:t>Категории производственных отходов</a:t>
            </a:r>
          </a:p>
        </p:txBody>
      </p:sp>
    </p:spTree>
    <p:extLst>
      <p:ext uri="{BB962C8B-B14F-4D97-AF65-F5344CB8AC3E}">
        <p14:creationId xmlns:p14="http://schemas.microsoft.com/office/powerpoint/2010/main" val="229592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74" name="Номер слайда 6">
            <a:extLst>
              <a:ext uri="{FF2B5EF4-FFF2-40B4-BE49-F238E27FC236}">
                <a16:creationId xmlns:a16="http://schemas.microsoft.com/office/drawing/2014/main" xmlns="" id="{F26EE9D4-45EB-4A64-8F41-4FD1A8A1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4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C069C826-3088-4599-A040-D983486A25C6}"/>
              </a:ext>
            </a:extLst>
          </p:cNvPr>
          <p:cNvCxnSpPr>
            <a:cxnSpLocks/>
            <a:endCxn id="74" idx="0"/>
          </p:cNvCxnSpPr>
          <p:nvPr/>
        </p:nvCxnSpPr>
        <p:spPr>
          <a:xfrm flipV="1">
            <a:off x="170497" y="6465094"/>
            <a:ext cx="8729028" cy="241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7">
            <a:extLst>
              <a:ext uri="{FF2B5EF4-FFF2-40B4-BE49-F238E27FC236}">
                <a16:creationId xmlns:a16="http://schemas.microsoft.com/office/drawing/2014/main" xmlns="" id="{6CCDFF0E-F008-4F4A-866F-2C6318A4FF22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xmlns="" id="{1B7119B7-6BB0-4ECF-84A2-63C36ABAFAC8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xmlns="" id="{B18991C1-EA75-4306-8457-F88310FAFDC3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xmlns="" id="{E28ABDC0-FD79-4D96-9DF2-D990152494C5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FE33288-4D6E-4DBA-B0FE-5E37861F3CCB}"/>
              </a:ext>
            </a:extLst>
          </p:cNvPr>
          <p:cNvSpPr txBox="1"/>
          <p:nvPr/>
        </p:nvSpPr>
        <p:spPr>
          <a:xfrm>
            <a:off x="45535" y="319509"/>
            <a:ext cx="8751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Стратегия обращения с промышленными отходами разных категорий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228B11CA-255F-4361-8642-1E3809108FA7}"/>
              </a:ext>
            </a:extLst>
          </p:cNvPr>
          <p:cNvSpPr/>
          <p:nvPr/>
        </p:nvSpPr>
        <p:spPr>
          <a:xfrm>
            <a:off x="267933" y="1675097"/>
            <a:ext cx="743484" cy="4544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DB1BFF66-9220-4155-88E6-B4EF5EA6D196}"/>
              </a:ext>
            </a:extLst>
          </p:cNvPr>
          <p:cNvSpPr/>
          <p:nvPr/>
        </p:nvSpPr>
        <p:spPr>
          <a:xfrm>
            <a:off x="267933" y="2292666"/>
            <a:ext cx="743484" cy="4544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B6B0EF97-6BE4-47A8-8449-1099A9BB0569}"/>
              </a:ext>
            </a:extLst>
          </p:cNvPr>
          <p:cNvSpPr/>
          <p:nvPr/>
        </p:nvSpPr>
        <p:spPr>
          <a:xfrm>
            <a:off x="267933" y="2910236"/>
            <a:ext cx="743484" cy="4544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327CF04-CC5D-4FCA-83C8-7D84431FAA1B}"/>
              </a:ext>
            </a:extLst>
          </p:cNvPr>
          <p:cNvSpPr txBox="1"/>
          <p:nvPr/>
        </p:nvSpPr>
        <p:spPr>
          <a:xfrm>
            <a:off x="1387882" y="1633210"/>
            <a:ext cx="111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/>
              <a:t>А</a:t>
            </a:r>
            <a:r>
              <a:rPr lang="ru-RU" sz="1200" baseline="-25000" dirty="0" err="1"/>
              <a:t>эфф</a:t>
            </a:r>
            <a:r>
              <a:rPr lang="ru-RU" sz="1200" baseline="-25000" dirty="0"/>
              <a:t> </a:t>
            </a:r>
            <a:r>
              <a:rPr lang="en-US" sz="1200" dirty="0"/>
              <a:t>&lt;=</a:t>
            </a:r>
            <a:r>
              <a:rPr lang="ru-RU" sz="1200" dirty="0"/>
              <a:t> </a:t>
            </a:r>
            <a:r>
              <a:rPr lang="en-US" sz="1200" dirty="0"/>
              <a:t>1,5</a:t>
            </a:r>
            <a:endParaRPr lang="ru-RU" sz="1200" dirty="0"/>
          </a:p>
          <a:p>
            <a:pPr algn="ctr"/>
            <a:r>
              <a:rPr lang="ru-RU" sz="1200" dirty="0"/>
              <a:t>Н </a:t>
            </a:r>
            <a:r>
              <a:rPr lang="en-US" sz="1200" dirty="0"/>
              <a:t>&lt;=</a:t>
            </a:r>
            <a:r>
              <a:rPr lang="ru-RU" sz="1200" dirty="0"/>
              <a:t> 0,7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DF22BE7-4776-4054-A948-E216F0AB8280}"/>
              </a:ext>
            </a:extLst>
          </p:cNvPr>
          <p:cNvSpPr txBox="1"/>
          <p:nvPr/>
        </p:nvSpPr>
        <p:spPr>
          <a:xfrm>
            <a:off x="1345019" y="2248474"/>
            <a:ext cx="120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ru-RU" sz="1200" dirty="0"/>
              <a:t>1,5 </a:t>
            </a:r>
            <a:r>
              <a:rPr lang="en-US" sz="1200" dirty="0"/>
              <a:t>&lt;</a:t>
            </a:r>
            <a:r>
              <a:rPr lang="ru-RU" sz="1200" dirty="0"/>
              <a:t> </a:t>
            </a:r>
            <a:r>
              <a:rPr lang="ru-RU" sz="1200" dirty="0" err="1"/>
              <a:t>А</a:t>
            </a:r>
            <a:r>
              <a:rPr lang="ru-RU" sz="1200" baseline="-25000" dirty="0" err="1"/>
              <a:t>эфф</a:t>
            </a:r>
            <a:r>
              <a:rPr lang="ru-RU" sz="1200" baseline="-25000" dirty="0"/>
              <a:t> </a:t>
            </a:r>
            <a:r>
              <a:rPr lang="en-US" sz="1200" dirty="0"/>
              <a:t>&lt;=</a:t>
            </a:r>
            <a:r>
              <a:rPr lang="ru-RU" sz="1200" dirty="0"/>
              <a:t> 10 </a:t>
            </a:r>
            <a:endParaRPr lang="en-US" sz="1200" dirty="0"/>
          </a:p>
          <a:p>
            <a:pPr algn="ctr" defTabSz="914400">
              <a:defRPr/>
            </a:pPr>
            <a:r>
              <a:rPr lang="ru-RU" sz="1200" dirty="0"/>
              <a:t>0,7 </a:t>
            </a:r>
            <a:r>
              <a:rPr lang="en-US" sz="1200" dirty="0"/>
              <a:t>&lt; </a:t>
            </a:r>
            <a:r>
              <a:rPr lang="ru-RU" sz="1200" dirty="0"/>
              <a:t>Н </a:t>
            </a:r>
            <a:r>
              <a:rPr lang="en-US" sz="1200" dirty="0"/>
              <a:t>&lt;=</a:t>
            </a:r>
            <a:r>
              <a:rPr lang="ru-RU" sz="1200" dirty="0"/>
              <a:t> 4,4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660CE2C-524C-4A7D-ADCB-75F7E6DC0473}"/>
              </a:ext>
            </a:extLst>
          </p:cNvPr>
          <p:cNvSpPr txBox="1"/>
          <p:nvPr/>
        </p:nvSpPr>
        <p:spPr>
          <a:xfrm>
            <a:off x="1468844" y="2886599"/>
            <a:ext cx="952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ru-RU" sz="1200" dirty="0" err="1"/>
              <a:t>А</a:t>
            </a:r>
            <a:r>
              <a:rPr lang="ru-RU" sz="1200" baseline="-25000" dirty="0" err="1"/>
              <a:t>эфф</a:t>
            </a:r>
            <a:r>
              <a:rPr lang="ru-RU" sz="1200" baseline="-25000" dirty="0"/>
              <a:t>  </a:t>
            </a:r>
            <a:r>
              <a:rPr lang="en-US" sz="1200" dirty="0"/>
              <a:t>&gt;</a:t>
            </a:r>
            <a:r>
              <a:rPr lang="ru-RU" sz="1200" dirty="0"/>
              <a:t> </a:t>
            </a:r>
            <a:r>
              <a:rPr lang="en-US" sz="1200" dirty="0"/>
              <a:t>10</a:t>
            </a:r>
            <a:endParaRPr lang="ru-RU" sz="1200" dirty="0"/>
          </a:p>
          <a:p>
            <a:pPr algn="ctr" defTabSz="914400">
              <a:defRPr/>
            </a:pPr>
            <a:r>
              <a:rPr lang="ru-RU" sz="1200" dirty="0"/>
              <a:t>Н </a:t>
            </a:r>
            <a:r>
              <a:rPr lang="en-US" sz="1200" dirty="0"/>
              <a:t>&gt;</a:t>
            </a:r>
            <a:r>
              <a:rPr lang="ru-RU" sz="1200" dirty="0"/>
              <a:t> </a:t>
            </a:r>
            <a:r>
              <a:rPr lang="en-US" sz="1200" dirty="0"/>
              <a:t>4,4</a:t>
            </a:r>
            <a:endParaRPr lang="ru-RU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F15A115-340C-4B4C-B479-F4EB96879E68}"/>
              </a:ext>
            </a:extLst>
          </p:cNvPr>
          <p:cNvSpPr txBox="1"/>
          <p:nvPr/>
        </p:nvSpPr>
        <p:spPr>
          <a:xfrm>
            <a:off x="2681674" y="1616537"/>
            <a:ext cx="6180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Сбор, временное хранение, транспортировка и захоронение на свалках общепромышленных отходов I категории осуществляется </a:t>
            </a:r>
            <a:r>
              <a:rPr lang="ru-RU" sz="1200" b="1" u="sng" dirty="0">
                <a:solidFill>
                  <a:schemeClr val="accent6"/>
                </a:solidFill>
              </a:rPr>
              <a:t>без ограничений.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DF5363E-FB99-4337-AE47-D40B196C1907}"/>
              </a:ext>
            </a:extLst>
          </p:cNvPr>
          <p:cNvSpPr txBox="1"/>
          <p:nvPr/>
        </p:nvSpPr>
        <p:spPr>
          <a:xfrm>
            <a:off x="2681674" y="2131965"/>
            <a:ext cx="6195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Порядок и условия сбора, временного хранения, транспортировки, переработки и захоронения</a:t>
            </a:r>
            <a:r>
              <a:rPr lang="en-US" sz="1200" dirty="0"/>
              <a:t> </a:t>
            </a:r>
            <a:r>
              <a:rPr lang="ru-RU" sz="1200" dirty="0"/>
              <a:t>отходов II категории должны </a:t>
            </a:r>
            <a:r>
              <a:rPr lang="ru-RU" sz="1200" b="1" u="sng" dirty="0">
                <a:solidFill>
                  <a:srgbClr val="C00000"/>
                </a:solidFill>
              </a:rPr>
              <a:t>обеспечивать соблюдение дозовых пределов облучения работников организаций и населения, установленные СП 2.6.1.758-99 (НРБ-99).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61E712EB-E46C-426B-8D57-684C225B39BD}"/>
              </a:ext>
            </a:extLst>
          </p:cNvPr>
          <p:cNvSpPr txBox="1"/>
          <p:nvPr/>
        </p:nvSpPr>
        <p:spPr>
          <a:xfrm>
            <a:off x="2681674" y="2832059"/>
            <a:ext cx="6402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Обращение с производственными отходами III категории производится </a:t>
            </a:r>
            <a:r>
              <a:rPr lang="ru-RU" sz="1200" b="1" u="sng" dirty="0">
                <a:solidFill>
                  <a:srgbClr val="C00000"/>
                </a:solidFill>
              </a:rPr>
              <a:t>в соответствии с требованиями раздела 3.12 СП 2.6.1.799-99 (ОСПОРБ-99)</a:t>
            </a:r>
            <a:r>
              <a:rPr lang="ru-RU" sz="1200" dirty="0"/>
              <a:t> по обращению с </a:t>
            </a:r>
            <a:r>
              <a:rPr lang="ru-RU" sz="1200" dirty="0" err="1"/>
              <a:t>низкоактивными</a:t>
            </a:r>
            <a:r>
              <a:rPr lang="ru-RU" sz="1200" dirty="0"/>
              <a:t> радиоактивными отходами. Такие РАО </a:t>
            </a:r>
            <a:r>
              <a:rPr lang="ru-RU" sz="1200" b="1" u="sng" dirty="0">
                <a:solidFill>
                  <a:srgbClr val="C00000"/>
                </a:solidFill>
              </a:rPr>
              <a:t>подлежат захоронению</a:t>
            </a:r>
            <a:r>
              <a:rPr lang="ru-RU" sz="1200" dirty="0"/>
              <a:t> в специальных пунктах НО РФ.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A172C26-37E6-4333-A640-147087A17149}"/>
              </a:ext>
            </a:extLst>
          </p:cNvPr>
          <p:cNvSpPr txBox="1"/>
          <p:nvPr/>
        </p:nvSpPr>
        <p:spPr>
          <a:xfrm>
            <a:off x="145097" y="3645527"/>
            <a:ext cx="8939166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</a:pPr>
            <a:r>
              <a:rPr lang="ru-RU" sz="1200" dirty="0"/>
              <a:t>Для обеспечения контроля за этими показателями, на Предприятии должны присутствовать соответствующие Документы:</a:t>
            </a:r>
          </a:p>
          <a:p>
            <a:pPr marL="538163" indent="-273050">
              <a:spcBef>
                <a:spcPts val="400"/>
              </a:spcBef>
              <a:buFont typeface="+mj-lt"/>
              <a:buAutoNum type="arabicPeriod"/>
            </a:pPr>
            <a:r>
              <a:rPr lang="ru-RU" sz="1200" dirty="0"/>
              <a:t>В проектной документации предприятия – раздел «Требования радиационной безопасности», где определены плановые объемы и категории отходов, порядок обращения, транспортировки и захоронения, а также планового и аварийного образования радиоактивных отходов. </a:t>
            </a:r>
          </a:p>
          <a:p>
            <a:pPr marL="538163" indent="-273050">
              <a:spcBef>
                <a:spcPts val="400"/>
              </a:spcBef>
              <a:buFont typeface="+mj-lt"/>
              <a:buAutoNum type="arabicPeriod"/>
            </a:pPr>
            <a:r>
              <a:rPr lang="ru-RU" sz="1200" dirty="0"/>
              <a:t>Проектная документация на захоронение отходов </a:t>
            </a:r>
            <a:r>
              <a:rPr lang="en-US" sz="1200" dirty="0"/>
              <a:t>II</a:t>
            </a:r>
            <a:r>
              <a:rPr lang="ru-RU" sz="1200" dirty="0"/>
              <a:t> категории. </a:t>
            </a:r>
          </a:p>
          <a:p>
            <a:pPr marL="538163" indent="-273050">
              <a:spcBef>
                <a:spcPts val="400"/>
              </a:spcBef>
              <a:buFont typeface="+mj-lt"/>
              <a:buAutoNum type="arabicPeriod"/>
            </a:pPr>
            <a:r>
              <a:rPr lang="ru-RU" sz="1200" dirty="0"/>
              <a:t>Программа производственного контроля, которая включает в себя дозиметрические, радиометрические и спектрометрические измерения. Этот документ должен быть у самой НК и у подрядчиков, которые выполняют работы в ходе которых образуется </a:t>
            </a:r>
            <a:r>
              <a:rPr lang="en-US" sz="1200" dirty="0"/>
              <a:t>II</a:t>
            </a:r>
            <a:r>
              <a:rPr lang="ru-RU" sz="1200" dirty="0"/>
              <a:t> и </a:t>
            </a:r>
            <a:r>
              <a:rPr lang="en-US" sz="1200" dirty="0"/>
              <a:t>III</a:t>
            </a:r>
            <a:r>
              <a:rPr lang="ru-RU" sz="1200" dirty="0"/>
              <a:t> класс отходов. Программа должна быть согласована с главврачом территориального органа </a:t>
            </a:r>
            <a:r>
              <a:rPr lang="ru-RU" sz="1200" dirty="0" err="1"/>
              <a:t>Госсанэпидемнадзора</a:t>
            </a:r>
            <a:r>
              <a:rPr lang="ru-RU" sz="1200" dirty="0"/>
              <a:t>. Измерения при этом проводятся силами аккредитованных лабораторий радиационного контроля. </a:t>
            </a:r>
          </a:p>
          <a:p>
            <a:pPr marL="538163" indent="-273050">
              <a:spcBef>
                <a:spcPts val="400"/>
              </a:spcBef>
              <a:buFont typeface="+mj-lt"/>
              <a:buAutoNum type="arabicPeriod"/>
            </a:pPr>
            <a:r>
              <a:rPr lang="ru-RU" sz="1200" dirty="0"/>
              <a:t>Радиационно-гигиенический паспорт. </a:t>
            </a:r>
          </a:p>
          <a:p>
            <a:pPr marL="538163" indent="-273050">
              <a:spcBef>
                <a:spcPts val="400"/>
              </a:spcBef>
              <a:buFont typeface="+mj-lt"/>
              <a:buAutoNum type="arabicPeriod"/>
            </a:pPr>
            <a:r>
              <a:rPr lang="ru-RU" sz="1200" dirty="0"/>
              <a:t>Протокол измерений –  документ в котором указываются результаты радиационных измерений в соответствие с программой производственного контроля.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37CF703D-91C5-419F-8811-3834A5810613}"/>
              </a:ext>
            </a:extLst>
          </p:cNvPr>
          <p:cNvCxnSpPr>
            <a:cxnSpLocks/>
          </p:cNvCxnSpPr>
          <p:nvPr/>
        </p:nvCxnSpPr>
        <p:spPr>
          <a:xfrm>
            <a:off x="307649" y="3561317"/>
            <a:ext cx="858737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xmlns="" id="{018CAEC2-1939-4839-B62E-F5941BA68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737053"/>
              </p:ext>
            </p:extLst>
          </p:nvPr>
        </p:nvGraphicFramePr>
        <p:xfrm>
          <a:off x="145097" y="1089025"/>
          <a:ext cx="8767829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8683">
                  <a:extLst>
                    <a:ext uri="{9D8B030D-6E8A-4147-A177-3AD203B41FA5}">
                      <a16:colId xmlns:a16="http://schemas.microsoft.com/office/drawing/2014/main" xmlns="" val="3929037319"/>
                    </a:ext>
                  </a:extLst>
                </a:gridCol>
                <a:gridCol w="1753870">
                  <a:extLst>
                    <a:ext uri="{9D8B030D-6E8A-4147-A177-3AD203B41FA5}">
                      <a16:colId xmlns:a16="http://schemas.microsoft.com/office/drawing/2014/main" xmlns="" val="4002671232"/>
                    </a:ext>
                  </a:extLst>
                </a:gridCol>
                <a:gridCol w="6125276">
                  <a:extLst>
                    <a:ext uri="{9D8B030D-6E8A-4147-A177-3AD203B41FA5}">
                      <a16:colId xmlns:a16="http://schemas.microsoft.com/office/drawing/2014/main" xmlns="" val="359227010"/>
                    </a:ext>
                  </a:extLst>
                </a:gridCol>
              </a:tblGrid>
              <a:tr h="27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</a:rPr>
                        <a:t>Категории </a:t>
                      </a:r>
                      <a:r>
                        <a:rPr lang="ru-RU" sz="900" b="0" dirty="0" err="1">
                          <a:solidFill>
                            <a:schemeClr val="tx1"/>
                          </a:solidFill>
                        </a:rPr>
                        <a:t>производствен-ных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</a:rPr>
                        <a:t> отходов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err="1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lang="ru-RU" sz="900" b="0" baseline="-25000" dirty="0" err="1">
                          <a:solidFill>
                            <a:schemeClr val="tx1"/>
                          </a:solidFill>
                        </a:rPr>
                        <a:t>эфф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</a:rPr>
                        <a:t> – эффективная удельная</a:t>
                      </a:r>
                    </a:p>
                    <a:p>
                      <a:pPr algn="ctr"/>
                      <a:r>
                        <a:rPr lang="ru-RU" sz="900" b="0" dirty="0">
                          <a:solidFill>
                            <a:schemeClr val="tx1"/>
                          </a:solidFill>
                        </a:rPr>
                        <a:t>активность</a:t>
                      </a:r>
                    </a:p>
                    <a:p>
                      <a:pPr algn="ctr"/>
                      <a:r>
                        <a:rPr lang="ru-RU" sz="900" b="0" dirty="0">
                          <a:solidFill>
                            <a:schemeClr val="tx1"/>
                          </a:solidFill>
                        </a:rPr>
                        <a:t>Н – мощность гамма-излучения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chemeClr val="tx1"/>
                          </a:solidFill>
                        </a:rPr>
                        <a:t>Требования к порядку и условиям обращения с производственными отходами, </a:t>
                      </a:r>
                    </a:p>
                    <a:p>
                      <a:pPr algn="ctr"/>
                      <a:r>
                        <a:rPr lang="ru-RU" sz="900" b="0" dirty="0">
                          <a:solidFill>
                            <a:schemeClr val="tx1"/>
                          </a:solidFill>
                        </a:rPr>
                        <a:t>содержащими РАО категорий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I-III</a:t>
                      </a:r>
                      <a:endParaRPr lang="ru-RU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2452979"/>
                  </a:ext>
                </a:extLst>
              </a:tr>
            </a:tbl>
          </a:graphicData>
        </a:graphic>
      </p:graphicFrame>
      <p:pic>
        <p:nvPicPr>
          <p:cNvPr id="49" name="Рисунок 48" descr="Документ">
            <a:extLst>
              <a:ext uri="{FF2B5EF4-FFF2-40B4-BE49-F238E27FC236}">
                <a16:creationId xmlns:a16="http://schemas.microsoft.com/office/drawing/2014/main" xmlns="" id="{9DF1B92F-2DCB-4D7D-9E05-0C84A00DD3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70497" y="3909850"/>
            <a:ext cx="273240" cy="273240"/>
          </a:xfrm>
          <a:prstGeom prst="rect">
            <a:avLst/>
          </a:prstGeom>
        </p:spPr>
      </p:pic>
      <p:pic>
        <p:nvPicPr>
          <p:cNvPr id="54" name="Рисунок 53" descr="Документ">
            <a:extLst>
              <a:ext uri="{FF2B5EF4-FFF2-40B4-BE49-F238E27FC236}">
                <a16:creationId xmlns:a16="http://schemas.microsoft.com/office/drawing/2014/main" xmlns="" id="{0D54B2F2-C32E-4303-9DA0-521F3CDEFB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5854" y="4480864"/>
            <a:ext cx="273240" cy="273240"/>
          </a:xfrm>
          <a:prstGeom prst="rect">
            <a:avLst/>
          </a:prstGeom>
        </p:spPr>
      </p:pic>
      <p:pic>
        <p:nvPicPr>
          <p:cNvPr id="55" name="Рисунок 54" descr="Документ">
            <a:extLst>
              <a:ext uri="{FF2B5EF4-FFF2-40B4-BE49-F238E27FC236}">
                <a16:creationId xmlns:a16="http://schemas.microsoft.com/office/drawing/2014/main" xmlns="" id="{A35A0A43-D9D2-4F2D-A1C8-023203349F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5854" y="4728204"/>
            <a:ext cx="273240" cy="273240"/>
          </a:xfrm>
          <a:prstGeom prst="rect">
            <a:avLst/>
          </a:prstGeom>
        </p:spPr>
      </p:pic>
      <p:pic>
        <p:nvPicPr>
          <p:cNvPr id="56" name="Рисунок 55" descr="Документ">
            <a:extLst>
              <a:ext uri="{FF2B5EF4-FFF2-40B4-BE49-F238E27FC236}">
                <a16:creationId xmlns:a16="http://schemas.microsoft.com/office/drawing/2014/main" xmlns="" id="{BA90AFDA-B872-4C08-94D8-A7E8E9FD66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71029" y="5481441"/>
            <a:ext cx="273240" cy="273240"/>
          </a:xfrm>
          <a:prstGeom prst="rect">
            <a:avLst/>
          </a:prstGeom>
        </p:spPr>
      </p:pic>
      <p:pic>
        <p:nvPicPr>
          <p:cNvPr id="57" name="Рисунок 56" descr="Документ">
            <a:extLst>
              <a:ext uri="{FF2B5EF4-FFF2-40B4-BE49-F238E27FC236}">
                <a16:creationId xmlns:a16="http://schemas.microsoft.com/office/drawing/2014/main" xmlns="" id="{BD4B9923-094F-4A7B-9990-AA0C96C0CC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71029" y="5728781"/>
            <a:ext cx="273240" cy="27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22F5F0E3-7EBD-4986-A292-EBDA0AF54BF5}"/>
              </a:ext>
            </a:extLst>
          </p:cNvPr>
          <p:cNvSpPr/>
          <p:nvPr/>
        </p:nvSpPr>
        <p:spPr>
          <a:xfrm>
            <a:off x="7077494" y="1479028"/>
            <a:ext cx="1817527" cy="128045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</a:rPr>
              <a:t>Цена операции по захоронению РАО составляет </a:t>
            </a:r>
            <a:endParaRPr lang="en-US" sz="1300" dirty="0">
              <a:solidFill>
                <a:schemeClr val="tx1"/>
              </a:solidFill>
            </a:endParaRPr>
          </a:p>
          <a:p>
            <a:pPr algn="ctr"/>
            <a:r>
              <a:rPr lang="en-US" sz="1300" b="1" dirty="0">
                <a:solidFill>
                  <a:schemeClr val="tx1"/>
                </a:solidFill>
              </a:rPr>
              <a:t>~</a:t>
            </a:r>
            <a:r>
              <a:rPr lang="ru-RU" sz="1300" b="1" dirty="0">
                <a:solidFill>
                  <a:schemeClr val="tx1"/>
                </a:solidFill>
              </a:rPr>
              <a:t>140 тыс. руб. за 1 м</a:t>
            </a:r>
            <a:r>
              <a:rPr lang="ru-RU" sz="1300" b="1" baseline="30000" dirty="0">
                <a:solidFill>
                  <a:schemeClr val="tx1"/>
                </a:solidFill>
              </a:rPr>
              <a:t>3</a:t>
            </a:r>
            <a:r>
              <a:rPr lang="ru-RU" sz="1300" b="1" dirty="0">
                <a:solidFill>
                  <a:schemeClr val="tx1"/>
                </a:solidFill>
              </a:rPr>
              <a:t> </a:t>
            </a:r>
            <a:endParaRPr lang="ru-RU" sz="1300" b="1" baseline="30000" dirty="0">
              <a:solidFill>
                <a:schemeClr val="tx1"/>
              </a:solidFill>
            </a:endParaRPr>
          </a:p>
          <a:p>
            <a:pPr algn="ctr"/>
            <a:r>
              <a:rPr lang="ru-RU" sz="1300" dirty="0">
                <a:solidFill>
                  <a:schemeClr val="tx1"/>
                </a:solidFill>
              </a:rPr>
              <a:t>(без учета транспортировки)</a:t>
            </a:r>
            <a:endParaRPr lang="ru-RU" sz="1300" baseline="30000" dirty="0">
              <a:solidFill>
                <a:schemeClr val="tx1"/>
              </a:solidFill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74" name="Номер слайда 6">
            <a:extLst>
              <a:ext uri="{FF2B5EF4-FFF2-40B4-BE49-F238E27FC236}">
                <a16:creationId xmlns:a16="http://schemas.microsoft.com/office/drawing/2014/main" xmlns="" id="{F26EE9D4-45EB-4A64-8F41-4FD1A8A1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5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C069C826-3088-4599-A040-D983486A25C6}"/>
              </a:ext>
            </a:extLst>
          </p:cNvPr>
          <p:cNvCxnSpPr>
            <a:cxnSpLocks/>
            <a:endCxn id="74" idx="0"/>
          </p:cNvCxnSpPr>
          <p:nvPr/>
        </p:nvCxnSpPr>
        <p:spPr>
          <a:xfrm flipV="1">
            <a:off x="170497" y="6465094"/>
            <a:ext cx="8729028" cy="241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7">
            <a:extLst>
              <a:ext uri="{FF2B5EF4-FFF2-40B4-BE49-F238E27FC236}">
                <a16:creationId xmlns:a16="http://schemas.microsoft.com/office/drawing/2014/main" xmlns="" id="{6CCDFF0E-F008-4F4A-866F-2C6318A4FF22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xmlns="" id="{1B7119B7-6BB0-4ECF-84A2-63C36ABAFAC8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xmlns="" id="{B18991C1-EA75-4306-8457-F88310FAFDC3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xmlns="" id="{E28ABDC0-FD79-4D96-9DF2-D990152494C5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50A6D9D-B050-418E-86C0-E75B990E31DB}"/>
              </a:ext>
            </a:extLst>
          </p:cNvPr>
          <p:cNvSpPr txBox="1"/>
          <p:nvPr/>
        </p:nvSpPr>
        <p:spPr>
          <a:xfrm>
            <a:off x="45535" y="319509"/>
            <a:ext cx="8751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Особенности захоронения РАО категории </a:t>
            </a:r>
            <a:r>
              <a:rPr lang="en-US" sz="2000" dirty="0"/>
              <a:t>III</a:t>
            </a:r>
            <a:endParaRPr lang="ru-RU" sz="2000" dirty="0"/>
          </a:p>
        </p:txBody>
      </p:sp>
      <p:pic>
        <p:nvPicPr>
          <p:cNvPr id="5" name="Рисунок 4" descr="Изображение выглядит как внешний, здание, земля, неб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42E45727-0D61-4E88-8B19-8AA16D633A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24" t="28376" r="12241"/>
          <a:stretch/>
        </p:blipFill>
        <p:spPr>
          <a:xfrm>
            <a:off x="482383" y="1410700"/>
            <a:ext cx="1308247" cy="862897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E6ACA143-E963-4A15-9174-E08EEFAD2209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90630" y="1842149"/>
            <a:ext cx="5297613" cy="37729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6125672A-FD34-4797-9848-A896BA947D33}"/>
              </a:ext>
            </a:extLst>
          </p:cNvPr>
          <p:cNvSpPr/>
          <p:nvPr/>
        </p:nvSpPr>
        <p:spPr>
          <a:xfrm>
            <a:off x="2707882" y="1502543"/>
            <a:ext cx="876300" cy="8763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xmlns="" id="{B33850D0-619F-4C03-93C1-BD3C46BD8625}"/>
              </a:ext>
            </a:extLst>
          </p:cNvPr>
          <p:cNvSpPr/>
          <p:nvPr/>
        </p:nvSpPr>
        <p:spPr>
          <a:xfrm>
            <a:off x="4209241" y="1502543"/>
            <a:ext cx="876300" cy="8763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18F188D-9B0F-4580-B6A3-BDBF4CB9A777}"/>
              </a:ext>
            </a:extLst>
          </p:cNvPr>
          <p:cNvSpPr txBox="1"/>
          <p:nvPr/>
        </p:nvSpPr>
        <p:spPr>
          <a:xfrm>
            <a:off x="2355330" y="2417166"/>
            <a:ext cx="1662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Меры по приведению к критериям приемлемости </a:t>
            </a:r>
            <a:endParaRPr lang="ru-RU" sz="1200" b="1" baseline="30000" dirty="0"/>
          </a:p>
        </p:txBody>
      </p:sp>
      <p:pic>
        <p:nvPicPr>
          <p:cNvPr id="22" name="Рисунок 21" descr="Предупреждение">
            <a:extLst>
              <a:ext uri="{FF2B5EF4-FFF2-40B4-BE49-F238E27FC236}">
                <a16:creationId xmlns:a16="http://schemas.microsoft.com/office/drawing/2014/main" xmlns="" id="{1DFC85E1-61A1-4C17-B872-FA47BA9E07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900090" y="1638883"/>
            <a:ext cx="460774" cy="46077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70450FFE-D08D-4522-92C9-1D66306D2D94}"/>
              </a:ext>
            </a:extLst>
          </p:cNvPr>
          <p:cNvSpPr txBox="1"/>
          <p:nvPr/>
        </p:nvSpPr>
        <p:spPr>
          <a:xfrm>
            <a:off x="5107343" y="2417166"/>
            <a:ext cx="20518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Тариф</a:t>
            </a:r>
            <a:r>
              <a:rPr lang="ru-RU" sz="1200" baseline="30000" dirty="0"/>
              <a:t>1</a:t>
            </a:r>
            <a:r>
              <a:rPr lang="ru-RU" sz="1200" dirty="0"/>
              <a:t> Национального оператора РАО: </a:t>
            </a:r>
          </a:p>
          <a:p>
            <a:pPr algn="ctr"/>
            <a:r>
              <a:rPr lang="ru-RU" sz="1200" dirty="0"/>
              <a:t>42,5 тыс. руб. за  1 м</a:t>
            </a:r>
            <a:r>
              <a:rPr lang="ru-RU" sz="1200" baseline="30000" dirty="0"/>
              <a:t>3</a:t>
            </a:r>
          </a:p>
          <a:p>
            <a:pPr algn="ctr"/>
            <a:endParaRPr lang="ru-RU" sz="1200" baseline="30000" dirty="0"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206F33ED-BBAD-4178-B6AF-A9B5801D4E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107" y="1491072"/>
            <a:ext cx="760986" cy="92333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795450C1-8A5E-47D1-9E6A-3D97551D39B7}"/>
              </a:ext>
            </a:extLst>
          </p:cNvPr>
          <p:cNvSpPr txBox="1"/>
          <p:nvPr/>
        </p:nvSpPr>
        <p:spPr>
          <a:xfrm>
            <a:off x="55674" y="1075476"/>
            <a:ext cx="889151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Передача отходов, содержащих РАО, на захоронение </a:t>
            </a:r>
            <a:r>
              <a:rPr lang="ru-RU" sz="1300" b="1" u="sng" dirty="0"/>
              <a:t>без предварительной переработки</a:t>
            </a:r>
            <a:r>
              <a:rPr lang="ru-RU" sz="1300" dirty="0"/>
              <a:t> – </a:t>
            </a:r>
            <a:r>
              <a:rPr lang="ru-RU" sz="1300" b="1" u="sng" dirty="0"/>
              <a:t>затратная</a:t>
            </a:r>
            <a:r>
              <a:rPr lang="ru-RU" sz="1300" dirty="0"/>
              <a:t> процедура.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FA55CFFB-FF21-47D3-B50C-C5DD386F1675}"/>
              </a:ext>
            </a:extLst>
          </p:cNvPr>
          <p:cNvSpPr txBox="1"/>
          <p:nvPr/>
        </p:nvSpPr>
        <p:spPr>
          <a:xfrm>
            <a:off x="3945386" y="3527500"/>
            <a:ext cx="4949636" cy="6924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b="1" u="sng" dirty="0"/>
              <a:t>Предварительная переработка </a:t>
            </a:r>
            <a:r>
              <a:rPr lang="ru-RU" sz="1300" dirty="0"/>
              <a:t>металлических отходов, содержащих РАО, позволяет </a:t>
            </a:r>
            <a:r>
              <a:rPr lang="ru-RU" sz="1300" b="1" u="sng" dirty="0"/>
              <a:t>значительно (х5) уменьшить </a:t>
            </a:r>
            <a:r>
              <a:rPr lang="ru-RU" sz="1300" dirty="0"/>
              <a:t>объем отходов для передачи на захоронение Национальному оператору.</a:t>
            </a: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xmlns="" id="{9EF97BCD-7BEE-48A2-9233-55A27853C397}"/>
              </a:ext>
            </a:extLst>
          </p:cNvPr>
          <p:cNvSpPr/>
          <p:nvPr/>
        </p:nvSpPr>
        <p:spPr>
          <a:xfrm>
            <a:off x="112319" y="3435599"/>
            <a:ext cx="876300" cy="8763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xmlns="" id="{4F25E9C0-A1AF-4530-8E45-8DE1466ACA9B}"/>
              </a:ext>
            </a:extLst>
          </p:cNvPr>
          <p:cNvSpPr/>
          <p:nvPr/>
        </p:nvSpPr>
        <p:spPr>
          <a:xfrm>
            <a:off x="1309053" y="3435599"/>
            <a:ext cx="876300" cy="8763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Соединитель: уступ 31">
            <a:extLst>
              <a:ext uri="{FF2B5EF4-FFF2-40B4-BE49-F238E27FC236}">
                <a16:creationId xmlns:a16="http://schemas.microsoft.com/office/drawing/2014/main" xmlns="" id="{C193073C-E44F-4053-A299-854C8FD8E129}"/>
              </a:ext>
            </a:extLst>
          </p:cNvPr>
          <p:cNvCxnSpPr>
            <a:cxnSpLocks/>
            <a:stCxn id="5" idx="2"/>
            <a:endCxn id="59" idx="0"/>
          </p:cNvCxnSpPr>
          <p:nvPr/>
        </p:nvCxnSpPr>
        <p:spPr>
          <a:xfrm rot="16200000" flipH="1">
            <a:off x="860854" y="2549250"/>
            <a:ext cx="1162002" cy="610696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оединитель: уступ 37">
            <a:extLst>
              <a:ext uri="{FF2B5EF4-FFF2-40B4-BE49-F238E27FC236}">
                <a16:creationId xmlns:a16="http://schemas.microsoft.com/office/drawing/2014/main" xmlns="" id="{18C9BCA5-9C3D-4F59-8330-3DC664FBD27A}"/>
              </a:ext>
            </a:extLst>
          </p:cNvPr>
          <p:cNvCxnSpPr>
            <a:cxnSpLocks/>
            <a:stCxn id="5" idx="2"/>
            <a:endCxn id="58" idx="0"/>
          </p:cNvCxnSpPr>
          <p:nvPr/>
        </p:nvCxnSpPr>
        <p:spPr>
          <a:xfrm rot="5400000">
            <a:off x="262487" y="2561579"/>
            <a:ext cx="1162002" cy="58603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Рисунок 64" descr="Лист">
            <a:extLst>
              <a:ext uri="{FF2B5EF4-FFF2-40B4-BE49-F238E27FC236}">
                <a16:creationId xmlns:a16="http://schemas.microsoft.com/office/drawing/2014/main" xmlns="" id="{0B046026-721F-4E31-94D3-659A34E569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07117" y="3618570"/>
            <a:ext cx="486703" cy="486703"/>
          </a:xfrm>
          <a:prstGeom prst="rect">
            <a:avLst/>
          </a:prstGeom>
        </p:spPr>
      </p:pic>
      <p:pic>
        <p:nvPicPr>
          <p:cNvPr id="66" name="Рисунок 65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01E00FE-A256-4383-95F8-0B6EE1843C1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176" y="3675895"/>
            <a:ext cx="341790" cy="299533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1A7DBF24-9A92-425A-882B-4211B46DF0D7}"/>
              </a:ext>
            </a:extLst>
          </p:cNvPr>
          <p:cNvSpPr txBox="1"/>
          <p:nvPr/>
        </p:nvSpPr>
        <p:spPr>
          <a:xfrm>
            <a:off x="9524" y="4331771"/>
            <a:ext cx="1162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Чистый металл</a:t>
            </a:r>
            <a:endParaRPr lang="ru-RU" sz="1200" baseline="30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108E6FD0-DDB5-4AEC-91A7-FDA7896DB263}"/>
              </a:ext>
            </a:extLst>
          </p:cNvPr>
          <p:cNvSpPr txBox="1"/>
          <p:nvPr/>
        </p:nvSpPr>
        <p:spPr>
          <a:xfrm>
            <a:off x="1300331" y="4331771"/>
            <a:ext cx="8937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РАО</a:t>
            </a:r>
            <a:endParaRPr lang="ru-RU" sz="1200" b="1" baseline="30000" dirty="0"/>
          </a:p>
        </p:txBody>
      </p: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xmlns="" id="{043B3354-67E0-44DD-B694-1826EE95E8E4}"/>
              </a:ext>
            </a:extLst>
          </p:cNvPr>
          <p:cNvCxnSpPr>
            <a:cxnSpLocks/>
            <a:stCxn id="59" idx="6"/>
            <a:endCxn id="57" idx="1"/>
          </p:cNvCxnSpPr>
          <p:nvPr/>
        </p:nvCxnSpPr>
        <p:spPr>
          <a:xfrm>
            <a:off x="2185353" y="3873749"/>
            <a:ext cx="1760033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Равнобедренный треугольник 78">
            <a:extLst>
              <a:ext uri="{FF2B5EF4-FFF2-40B4-BE49-F238E27FC236}">
                <a16:creationId xmlns:a16="http://schemas.microsoft.com/office/drawing/2014/main" xmlns="" id="{4B7E00FB-2B12-43C3-BBCC-6F215410A990}"/>
              </a:ext>
            </a:extLst>
          </p:cNvPr>
          <p:cNvSpPr/>
          <p:nvPr/>
        </p:nvSpPr>
        <p:spPr>
          <a:xfrm flipV="1">
            <a:off x="2045487" y="4518976"/>
            <a:ext cx="4537817" cy="27565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58B799BC-D086-418A-A6E3-4A7D392292EF}"/>
              </a:ext>
            </a:extLst>
          </p:cNvPr>
          <p:cNvSpPr txBox="1"/>
          <p:nvPr/>
        </p:nvSpPr>
        <p:spPr>
          <a:xfrm>
            <a:off x="164809" y="4803278"/>
            <a:ext cx="8730213" cy="492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 b="1" u="sng" dirty="0"/>
              <a:t>Экономически целесообразно </a:t>
            </a:r>
            <a:r>
              <a:rPr lang="ru-RU" sz="1300" dirty="0"/>
              <a:t>производить переработку металлических отходов, содержащих РАО, с целью уменьшения объемов отходов для захоронения и возврата очищенного металла в промышленность.</a:t>
            </a: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xmlns="" id="{6FDA1ABE-82D1-4072-B452-064BB4B3848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484" y="3415728"/>
            <a:ext cx="760986" cy="923330"/>
          </a:xfrm>
          <a:prstGeom prst="rect">
            <a:avLst/>
          </a:prstGeom>
        </p:spPr>
      </p:pic>
      <p:sp>
        <p:nvSpPr>
          <p:cNvPr id="86" name="Овал 85">
            <a:extLst>
              <a:ext uri="{FF2B5EF4-FFF2-40B4-BE49-F238E27FC236}">
                <a16:creationId xmlns:a16="http://schemas.microsoft.com/office/drawing/2014/main" xmlns="" id="{6D2316A7-720F-4766-BD4C-8D13A5EBEF16}"/>
              </a:ext>
            </a:extLst>
          </p:cNvPr>
          <p:cNvSpPr/>
          <p:nvPr/>
        </p:nvSpPr>
        <p:spPr>
          <a:xfrm>
            <a:off x="153305" y="5437937"/>
            <a:ext cx="341646" cy="34164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!</a:t>
            </a: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xmlns="" id="{BD9E8CE9-BBEE-4ECB-B45B-8769E8A12599}"/>
              </a:ext>
            </a:extLst>
          </p:cNvPr>
          <p:cNvSpPr/>
          <p:nvPr/>
        </p:nvSpPr>
        <p:spPr>
          <a:xfrm>
            <a:off x="62139" y="6456424"/>
            <a:ext cx="86065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/>
              <a:t>(1) – Тариф для предприятий Атомной отрасли, для остальных предприятий тариф будет выше на инвестиционную составляющую.</a:t>
            </a:r>
          </a:p>
        </p:txBody>
      </p:sp>
      <p:pic>
        <p:nvPicPr>
          <p:cNvPr id="3" name="Рисунок 2" descr="Документ">
            <a:extLst>
              <a:ext uri="{FF2B5EF4-FFF2-40B4-BE49-F238E27FC236}">
                <a16:creationId xmlns:a16="http://schemas.microsoft.com/office/drawing/2014/main" xmlns="" id="{13A1D297-F903-4867-9C4B-23216D32342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325477" y="3574689"/>
            <a:ext cx="273240" cy="273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6AE2D04-121E-44F5-AE6F-1CCE9F16B962}"/>
              </a:ext>
            </a:extLst>
          </p:cNvPr>
          <p:cNvSpPr txBox="1"/>
          <p:nvPr/>
        </p:nvSpPr>
        <p:spPr>
          <a:xfrm>
            <a:off x="2002282" y="3333890"/>
            <a:ext cx="9641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/>
              <a:t>Акт сдачи РАО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203ABFFB-72C2-4DD4-A2AB-BA128A74C463}"/>
              </a:ext>
            </a:extLst>
          </p:cNvPr>
          <p:cNvSpPr txBox="1"/>
          <p:nvPr/>
        </p:nvSpPr>
        <p:spPr>
          <a:xfrm>
            <a:off x="527189" y="3128268"/>
            <a:ext cx="99978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dirty="0"/>
              <a:t>Санитарно-гигиенический паспорт</a:t>
            </a:r>
          </a:p>
        </p:txBody>
      </p:sp>
      <p:pic>
        <p:nvPicPr>
          <p:cNvPr id="62" name="Рисунок 61" descr="Документ">
            <a:extLst>
              <a:ext uri="{FF2B5EF4-FFF2-40B4-BE49-F238E27FC236}">
                <a16:creationId xmlns:a16="http://schemas.microsoft.com/office/drawing/2014/main" xmlns="" id="{6C3720D0-20FC-42BD-8552-C8D59D8228B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21711" y="3123852"/>
            <a:ext cx="273240" cy="273240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110B64F1-05AF-4929-914E-9BF5F3349F60}"/>
              </a:ext>
            </a:extLst>
          </p:cNvPr>
          <p:cNvSpPr txBox="1"/>
          <p:nvPr/>
        </p:nvSpPr>
        <p:spPr>
          <a:xfrm>
            <a:off x="523653" y="5393402"/>
            <a:ext cx="82774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Для соблюдения требований регуляторов </a:t>
            </a:r>
            <a:r>
              <a:rPr lang="ru-RU" sz="1300" b="1" u="sng" dirty="0"/>
              <a:t>рекомендуем предприятию-заказчику включать в состав конкурсной документации и ТЗ</a:t>
            </a:r>
            <a:r>
              <a:rPr lang="ru-RU" sz="1300" dirty="0"/>
              <a:t> требования для подрядчиков по предоставлению следующих документов: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Санитарно-гигиенический паспорт очищенного металла;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Акт сдачи РАО Национальному оператору РФ.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26B48089-5C1F-4446-B3C4-3874A134D31B}"/>
              </a:ext>
            </a:extLst>
          </p:cNvPr>
          <p:cNvSpPr txBox="1"/>
          <p:nvPr/>
        </p:nvSpPr>
        <p:spPr>
          <a:xfrm>
            <a:off x="3959226" y="2417166"/>
            <a:ext cx="1387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Контейнеры для транспортировки РАО</a:t>
            </a:r>
            <a:endParaRPr lang="ru-RU" sz="1200" b="1" baseline="30000" dirty="0"/>
          </a:p>
        </p:txBody>
      </p: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xmlns="" id="{4FF342EB-8C71-4A0B-AF35-096F0B4B1936}"/>
              </a:ext>
            </a:extLst>
          </p:cNvPr>
          <p:cNvGrpSpPr/>
          <p:nvPr/>
        </p:nvGrpSpPr>
        <p:grpSpPr>
          <a:xfrm>
            <a:off x="4395565" y="1670519"/>
            <a:ext cx="463550" cy="473880"/>
            <a:chOff x="3262410" y="1708924"/>
            <a:chExt cx="463550" cy="473880"/>
          </a:xfrm>
        </p:grpSpPr>
        <p:pic>
          <p:nvPicPr>
            <p:cNvPr id="71" name="Рисунок 70" descr="Изображение выглядит как объект&#10;&#10;Описание создано с высокой степенью достоверности">
              <a:extLst>
                <a:ext uri="{FF2B5EF4-FFF2-40B4-BE49-F238E27FC236}">
                  <a16:creationId xmlns:a16="http://schemas.microsoft.com/office/drawing/2014/main" xmlns="" id="{86260671-9EA1-4A9C-9756-55D2C608D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2410" y="1708924"/>
              <a:ext cx="463550" cy="463550"/>
            </a:xfrm>
            <a:prstGeom prst="rect">
              <a:avLst/>
            </a:prstGeom>
          </p:spPr>
        </p:pic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xmlns="" id="{6CDE35C8-2ABB-4B4B-8677-39C250DA5573}"/>
                </a:ext>
              </a:extLst>
            </p:cNvPr>
            <p:cNvSpPr/>
            <p:nvPr/>
          </p:nvSpPr>
          <p:spPr>
            <a:xfrm>
              <a:off x="3330914" y="1952743"/>
              <a:ext cx="304800" cy="20840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3" name="Рисунок 72" descr="Радиация">
              <a:extLst>
                <a:ext uri="{FF2B5EF4-FFF2-40B4-BE49-F238E27FC236}">
                  <a16:creationId xmlns:a16="http://schemas.microsoft.com/office/drawing/2014/main" xmlns="" id="{11EA661E-2F80-4460-97DF-72E51BBD6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3368551" y="1924050"/>
              <a:ext cx="258754" cy="258754"/>
            </a:xfrm>
            <a:prstGeom prst="rect">
              <a:avLst/>
            </a:prstGeom>
          </p:spPr>
        </p:pic>
      </p:grpSp>
      <p:sp>
        <p:nvSpPr>
          <p:cNvPr id="76" name="Овал 75">
            <a:extLst>
              <a:ext uri="{FF2B5EF4-FFF2-40B4-BE49-F238E27FC236}">
                <a16:creationId xmlns:a16="http://schemas.microsoft.com/office/drawing/2014/main" xmlns="" id="{857B0AFB-78F2-4C6B-91B6-870D8B13AAC0}"/>
              </a:ext>
            </a:extLst>
          </p:cNvPr>
          <p:cNvSpPr/>
          <p:nvPr/>
        </p:nvSpPr>
        <p:spPr>
          <a:xfrm>
            <a:off x="822013" y="2517417"/>
            <a:ext cx="607491" cy="607491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EC11D4EE-CE91-46DA-B163-98E631E33CB6}"/>
              </a:ext>
            </a:extLst>
          </p:cNvPr>
          <p:cNvSpPr txBox="1"/>
          <p:nvPr/>
        </p:nvSpPr>
        <p:spPr>
          <a:xfrm>
            <a:off x="1370843" y="2573697"/>
            <a:ext cx="999786" cy="205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900" dirty="0"/>
              <a:t>Переработка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4E22929C-7C6F-424B-91D1-A0A10719F5BF}"/>
              </a:ext>
            </a:extLst>
          </p:cNvPr>
          <p:cNvSpPr txBox="1"/>
          <p:nvPr/>
        </p:nvSpPr>
        <p:spPr>
          <a:xfrm>
            <a:off x="1805079" y="1621024"/>
            <a:ext cx="1095011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900" dirty="0"/>
              <a:t>Без переработки</a:t>
            </a:r>
          </a:p>
        </p:txBody>
      </p:sp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xmlns="" id="{8DADF80C-2AF0-4FCD-8BAD-83C1D1D1F686}"/>
              </a:ext>
            </a:extLst>
          </p:cNvPr>
          <p:cNvSpPr/>
          <p:nvPr/>
        </p:nvSpPr>
        <p:spPr>
          <a:xfrm flipH="1">
            <a:off x="992402" y="2668790"/>
            <a:ext cx="306127" cy="179849"/>
          </a:xfrm>
          <a:custGeom>
            <a:avLst/>
            <a:gdLst/>
            <a:ahLst/>
            <a:cxnLst/>
            <a:rect l="0" t="0" r="0" b="0"/>
            <a:pathLst>
              <a:path w="306126" h="179849">
                <a:moveTo>
                  <a:pt x="74606" y="179455"/>
                </a:moveTo>
                <a:lnTo>
                  <a:pt x="148077" y="105984"/>
                </a:lnTo>
                <a:lnTo>
                  <a:pt x="107132" y="105984"/>
                </a:lnTo>
                <a:cubicBezTo>
                  <a:pt x="120525" y="79964"/>
                  <a:pt x="147694" y="61979"/>
                  <a:pt x="179072" y="61979"/>
                </a:cubicBezTo>
                <a:cubicBezTo>
                  <a:pt x="199353" y="61979"/>
                  <a:pt x="218103" y="69632"/>
                  <a:pt x="232262" y="82260"/>
                </a:cubicBezTo>
                <a:lnTo>
                  <a:pt x="306880" y="82260"/>
                </a:lnTo>
                <a:cubicBezTo>
                  <a:pt x="284303" y="34045"/>
                  <a:pt x="235323" y="1136"/>
                  <a:pt x="179072" y="1136"/>
                </a:cubicBezTo>
                <a:cubicBezTo>
                  <a:pt x="113638" y="1136"/>
                  <a:pt x="58535" y="45524"/>
                  <a:pt x="42463" y="105984"/>
                </a:cubicBezTo>
                <a:lnTo>
                  <a:pt x="1136" y="105984"/>
                </a:lnTo>
                <a:lnTo>
                  <a:pt x="74606" y="179455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3770" cap="flat">
            <a:noFill/>
            <a:prstDash val="solid"/>
            <a:miter/>
          </a:ln>
        </p:spPr>
        <p:txBody>
          <a:bodyPr/>
          <a:lstStyle/>
          <a:p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xmlns="" id="{91A0443F-B5E5-48A8-AFF8-059E52030BD1}"/>
              </a:ext>
            </a:extLst>
          </p:cNvPr>
          <p:cNvSpPr/>
          <p:nvPr/>
        </p:nvSpPr>
        <p:spPr>
          <a:xfrm flipH="1">
            <a:off x="942656" y="2773639"/>
            <a:ext cx="306127" cy="179849"/>
          </a:xfrm>
          <a:custGeom>
            <a:avLst/>
            <a:gdLst/>
            <a:ahLst/>
            <a:cxnLst/>
            <a:rect l="0" t="0" r="0" b="0"/>
            <a:pathLst>
              <a:path w="306126" h="179849">
                <a:moveTo>
                  <a:pt x="306880" y="74606"/>
                </a:moveTo>
                <a:lnTo>
                  <a:pt x="233410" y="1136"/>
                </a:lnTo>
                <a:lnTo>
                  <a:pt x="159939" y="74606"/>
                </a:lnTo>
                <a:lnTo>
                  <a:pt x="201266" y="74606"/>
                </a:lnTo>
                <a:cubicBezTo>
                  <a:pt x="187873" y="100627"/>
                  <a:pt x="160705" y="118612"/>
                  <a:pt x="129327" y="118612"/>
                </a:cubicBezTo>
                <a:cubicBezTo>
                  <a:pt x="109046" y="118612"/>
                  <a:pt x="90295" y="110959"/>
                  <a:pt x="76137" y="98331"/>
                </a:cubicBezTo>
                <a:lnTo>
                  <a:pt x="1136" y="98331"/>
                </a:lnTo>
                <a:cubicBezTo>
                  <a:pt x="24096" y="146546"/>
                  <a:pt x="72693" y="179455"/>
                  <a:pt x="129327" y="179455"/>
                </a:cubicBezTo>
                <a:cubicBezTo>
                  <a:pt x="194761" y="179455"/>
                  <a:pt x="249864" y="135066"/>
                  <a:pt x="265936" y="74606"/>
                </a:cubicBezTo>
                <a:lnTo>
                  <a:pt x="306880" y="74606"/>
                </a:lnTo>
                <a:close/>
              </a:path>
            </a:pathLst>
          </a:custGeom>
          <a:solidFill>
            <a:schemeClr val="accent6"/>
          </a:solidFill>
          <a:ln w="3770" cap="flat">
            <a:noFill/>
            <a:prstDash val="solid"/>
            <a:miter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97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74" name="Номер слайда 6">
            <a:extLst>
              <a:ext uri="{FF2B5EF4-FFF2-40B4-BE49-F238E27FC236}">
                <a16:creationId xmlns:a16="http://schemas.microsoft.com/office/drawing/2014/main" xmlns="" id="{F26EE9D4-45EB-4A64-8F41-4FD1A8A1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6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C069C826-3088-4599-A040-D983486A25C6}"/>
              </a:ext>
            </a:extLst>
          </p:cNvPr>
          <p:cNvCxnSpPr>
            <a:cxnSpLocks/>
          </p:cNvCxnSpPr>
          <p:nvPr/>
        </p:nvCxnSpPr>
        <p:spPr>
          <a:xfrm flipV="1">
            <a:off x="180022" y="6550819"/>
            <a:ext cx="8729028" cy="241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7">
            <a:extLst>
              <a:ext uri="{FF2B5EF4-FFF2-40B4-BE49-F238E27FC236}">
                <a16:creationId xmlns:a16="http://schemas.microsoft.com/office/drawing/2014/main" xmlns="" id="{6CCDFF0E-F008-4F4A-866F-2C6318A4FF22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xmlns="" id="{1B7119B7-6BB0-4ECF-84A2-63C36ABAFAC8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xmlns="" id="{B18991C1-EA75-4306-8457-F88310FAFDC3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xmlns="" id="{E28ABDC0-FD79-4D96-9DF2-D990152494C5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7CEF23B-BC0B-401D-A284-9EBC8A8122AD}"/>
              </a:ext>
            </a:extLst>
          </p:cNvPr>
          <p:cNvSpPr txBox="1"/>
          <p:nvPr/>
        </p:nvSpPr>
        <p:spPr>
          <a:xfrm>
            <a:off x="45534" y="1031020"/>
            <a:ext cx="889023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300" dirty="0"/>
              <a:t>Проверить в проектной документации предприятия наличие раздела «Требования радиационной безопасности», в котором должны быть определены плановые объемы и категории отходов, порядок обращения, порядок транспортировки и захоронения, а также объем планового и аварийного образования радиоактивных отходов. </a:t>
            </a:r>
            <a:r>
              <a:rPr lang="en-US" sz="1300" dirty="0"/>
              <a:t>               </a:t>
            </a:r>
            <a:r>
              <a:rPr lang="ru-RU" sz="1300" dirty="0"/>
              <a:t>В случае, если проектом не предусмотрено наличие отходов </a:t>
            </a:r>
            <a:r>
              <a:rPr lang="en-US" sz="1300" dirty="0"/>
              <a:t>II</a:t>
            </a:r>
            <a:r>
              <a:rPr lang="ru-RU" sz="1300" dirty="0"/>
              <a:t> и </a:t>
            </a:r>
            <a:r>
              <a:rPr lang="en-US" sz="1300" dirty="0"/>
              <a:t>III</a:t>
            </a:r>
            <a:r>
              <a:rPr lang="ru-RU" sz="1300" dirty="0"/>
              <a:t> категории, а по факту они присутствуют, что подтверждается данными ежегодного радиометрического контроля состояния работников /производственных площадей, то в проект необходимо внести изменение или дополнение. </a:t>
            </a:r>
          </a:p>
          <a:p>
            <a:pPr marL="342900" indent="-342900">
              <a:buFont typeface="+mj-lt"/>
              <a:buAutoNum type="arabicPeriod"/>
            </a:pPr>
            <a:endParaRPr lang="ru-RU" sz="600" dirty="0"/>
          </a:p>
          <a:p>
            <a:pPr marL="342900" indent="-342900">
              <a:buFont typeface="+mj-lt"/>
              <a:buAutoNum type="arabicPeriod"/>
            </a:pPr>
            <a:r>
              <a:rPr lang="ru-RU" sz="1300" dirty="0"/>
              <a:t>Разработать программу производственного контроля, которая включает в себя дозиметрические, радиометрические и спектрометрические измерения. Программа производственного контроля должна быть согласована с главврачом территориального органа </a:t>
            </a:r>
            <a:r>
              <a:rPr lang="ru-RU" sz="1300" dirty="0" err="1"/>
              <a:t>Госсанэпидемнадзора</a:t>
            </a:r>
            <a:r>
              <a:rPr lang="ru-RU" sz="1300" dirty="0"/>
              <a:t>. Измерения при этом проводятся силами аккредитованных лабораторий радиационного контроля. </a:t>
            </a:r>
          </a:p>
          <a:p>
            <a:pPr marL="342900" indent="-342900">
              <a:buFont typeface="+mj-lt"/>
              <a:buAutoNum type="arabicPeriod"/>
            </a:pPr>
            <a:endParaRPr lang="ru-RU" sz="600" dirty="0"/>
          </a:p>
          <a:p>
            <a:pPr marL="342900" indent="-342900">
              <a:buFont typeface="+mj-lt"/>
              <a:buAutoNum type="arabicPeriod"/>
            </a:pPr>
            <a:r>
              <a:rPr lang="ru-RU" sz="1300" dirty="0"/>
              <a:t>Паспортизировать каждую партию РАО силами аккредитованных лабораторий радиационного контроля с выдачей радиационно-гигиенического паспорта. </a:t>
            </a:r>
          </a:p>
          <a:p>
            <a:pPr marL="342900" indent="-342900">
              <a:buFont typeface="+mj-lt"/>
              <a:buAutoNum type="arabicPeriod"/>
            </a:pPr>
            <a:endParaRPr lang="ru-RU" sz="600" dirty="0"/>
          </a:p>
          <a:p>
            <a:pPr marL="342900" indent="-342900">
              <a:buFont typeface="+mj-lt"/>
              <a:buAutoNum type="arabicPeriod"/>
            </a:pPr>
            <a:r>
              <a:rPr lang="ru-RU" sz="1300" dirty="0"/>
              <a:t>Организовать заполнение протоколов измерений  в соответствие с программой производственного контроля.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08166B2-7484-43EB-B2EA-86B24303FED2}"/>
              </a:ext>
            </a:extLst>
          </p:cNvPr>
          <p:cNvSpPr txBox="1"/>
          <p:nvPr/>
        </p:nvSpPr>
        <p:spPr>
          <a:xfrm>
            <a:off x="2167833" y="5550379"/>
            <a:ext cx="4658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buFont typeface="+mj-lt"/>
              <a:buAutoNum type="arabicPeriod"/>
            </a:pPr>
            <a:r>
              <a:rPr lang="ru-RU" sz="1200" dirty="0"/>
              <a:t>Попадание радиоактивных отходов на полигоны ТБО, а в худшем случае – в окружающую среду.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200" dirty="0"/>
              <a:t>Использование загрязненных НКТ в промышленности. 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200" dirty="0"/>
              <a:t>Опасность для жизни и здоровья гражданам РФ.</a:t>
            </a:r>
          </a:p>
        </p:txBody>
      </p:sp>
      <p:sp>
        <p:nvSpPr>
          <p:cNvPr id="28" name="Стрелка: шеврон 53">
            <a:extLst>
              <a:ext uri="{FF2B5EF4-FFF2-40B4-BE49-F238E27FC236}">
                <a16:creationId xmlns:a16="http://schemas.microsoft.com/office/drawing/2014/main" xmlns="" id="{30058F9D-15DD-4F61-9556-6CA087AF9EC2}"/>
              </a:ext>
            </a:extLst>
          </p:cNvPr>
          <p:cNvSpPr/>
          <p:nvPr/>
        </p:nvSpPr>
        <p:spPr>
          <a:xfrm>
            <a:off x="1787246" y="4539317"/>
            <a:ext cx="397762" cy="90388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64068B4C-E84E-441B-A919-7A0668C39BBD}"/>
              </a:ext>
            </a:extLst>
          </p:cNvPr>
          <p:cNvSpPr/>
          <p:nvPr/>
        </p:nvSpPr>
        <p:spPr>
          <a:xfrm>
            <a:off x="208230" y="4539317"/>
            <a:ext cx="1715820" cy="9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200" dirty="0">
                <a:solidFill>
                  <a:schemeClr val="tx1"/>
                </a:solidFill>
                <a:cs typeface="Arial" panose="020B0604020202020204" pitchFamily="34" charset="0"/>
              </a:rPr>
              <a:t>Существующая практика обращения с промышленными отходами на объектах НГК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AEDADF9-FC5B-406E-9623-808D5C6AF481}"/>
              </a:ext>
            </a:extLst>
          </p:cNvPr>
          <p:cNvSpPr txBox="1"/>
          <p:nvPr/>
        </p:nvSpPr>
        <p:spPr>
          <a:xfrm>
            <a:off x="2210973" y="4741852"/>
            <a:ext cx="1418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Накопление НКТ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6CA314D-071E-4F83-ACD2-39179E01A338}"/>
              </a:ext>
            </a:extLst>
          </p:cNvPr>
          <p:cNvSpPr txBox="1"/>
          <p:nvPr/>
        </p:nvSpPr>
        <p:spPr>
          <a:xfrm>
            <a:off x="3733441" y="4634130"/>
            <a:ext cx="1783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Механическая очистка от солевых отложений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2FA93CA-B545-4A7D-A4AA-9C12E52090DA}"/>
              </a:ext>
            </a:extLst>
          </p:cNvPr>
          <p:cNvSpPr txBox="1"/>
          <p:nvPr/>
        </p:nvSpPr>
        <p:spPr>
          <a:xfrm>
            <a:off x="7143750" y="4634130"/>
            <a:ext cx="19137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Возврат НКТ в производство </a:t>
            </a:r>
            <a:r>
              <a:rPr lang="en-US" sz="1400" b="1" dirty="0"/>
              <a:t>/</a:t>
            </a:r>
            <a:r>
              <a:rPr lang="ru-RU" sz="1400" b="1" dirty="0"/>
              <a:t> сдача в металлолом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CF16166-A079-4AE7-9C36-F3BAC59A2E85}"/>
              </a:ext>
            </a:extLst>
          </p:cNvPr>
          <p:cNvSpPr txBox="1"/>
          <p:nvPr/>
        </p:nvSpPr>
        <p:spPr>
          <a:xfrm>
            <a:off x="5621283" y="4634130"/>
            <a:ext cx="14181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Передача отходов на полигоны ТБО</a:t>
            </a: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BB2E23D5-EDE3-4392-B5C4-EFF8D776C66E}"/>
              </a:ext>
            </a:extLst>
          </p:cNvPr>
          <p:cNvCxnSpPr/>
          <p:nvPr/>
        </p:nvCxnSpPr>
        <p:spPr>
          <a:xfrm>
            <a:off x="3629112" y="4592023"/>
            <a:ext cx="0" cy="8023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324F31F7-BAA9-4394-8C9B-1EE446C9D942}"/>
              </a:ext>
            </a:extLst>
          </p:cNvPr>
          <p:cNvCxnSpPr/>
          <p:nvPr/>
        </p:nvCxnSpPr>
        <p:spPr>
          <a:xfrm>
            <a:off x="5621283" y="4592023"/>
            <a:ext cx="0" cy="8023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BEFC617B-B52C-4572-9791-623614492322}"/>
              </a:ext>
            </a:extLst>
          </p:cNvPr>
          <p:cNvCxnSpPr/>
          <p:nvPr/>
        </p:nvCxnSpPr>
        <p:spPr>
          <a:xfrm>
            <a:off x="7143750" y="4592023"/>
            <a:ext cx="0" cy="8023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6D3A0415-30A4-4527-AB2A-B832D6FD7CE2}"/>
              </a:ext>
            </a:extLst>
          </p:cNvPr>
          <p:cNvSpPr/>
          <p:nvPr/>
        </p:nvSpPr>
        <p:spPr>
          <a:xfrm>
            <a:off x="169970" y="5399367"/>
            <a:ext cx="1763605" cy="116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200" dirty="0">
                <a:solidFill>
                  <a:schemeClr val="tx1"/>
                </a:solidFill>
                <a:cs typeface="Arial" panose="020B0604020202020204" pitchFamily="34" charset="0"/>
              </a:rPr>
              <a:t>Риски </a:t>
            </a:r>
            <a:r>
              <a:rPr lang="ru-RU" sz="1200" dirty="0">
                <a:solidFill>
                  <a:schemeClr val="tx1"/>
                </a:solidFill>
              </a:rPr>
              <a:t>неконтролируемого распространения радиоактивных отходов</a:t>
            </a:r>
            <a:r>
              <a:rPr lang="ru-RU" sz="12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48" name="Стрелка: шеврон 65">
            <a:extLst>
              <a:ext uri="{FF2B5EF4-FFF2-40B4-BE49-F238E27FC236}">
                <a16:creationId xmlns:a16="http://schemas.microsoft.com/office/drawing/2014/main" xmlns="" id="{9459057C-27AA-4719-BE3F-08B35316779B}"/>
              </a:ext>
            </a:extLst>
          </p:cNvPr>
          <p:cNvSpPr/>
          <p:nvPr/>
        </p:nvSpPr>
        <p:spPr>
          <a:xfrm>
            <a:off x="1797379" y="5550379"/>
            <a:ext cx="397762" cy="952814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7E8C3C88-B765-4B97-AEE5-9CD5BEE3FED2}"/>
              </a:ext>
            </a:extLst>
          </p:cNvPr>
          <p:cNvSpPr txBox="1"/>
          <p:nvPr/>
        </p:nvSpPr>
        <p:spPr>
          <a:xfrm>
            <a:off x="7479351" y="5625447"/>
            <a:ext cx="16289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Ответственность</a:t>
            </a:r>
          </a:p>
          <a:p>
            <a:r>
              <a:rPr lang="ru-RU" sz="1400" b="1" dirty="0"/>
              <a:t>руководителей предприятий НГК</a:t>
            </a:r>
          </a:p>
        </p:txBody>
      </p:sp>
      <p:sp>
        <p:nvSpPr>
          <p:cNvPr id="54" name="Стрелка: шеврон 67">
            <a:extLst>
              <a:ext uri="{FF2B5EF4-FFF2-40B4-BE49-F238E27FC236}">
                <a16:creationId xmlns:a16="http://schemas.microsoft.com/office/drawing/2014/main" xmlns="" id="{E9289DF4-221F-4DA8-8B21-DC5B4BEF064B}"/>
              </a:ext>
            </a:extLst>
          </p:cNvPr>
          <p:cNvSpPr/>
          <p:nvPr/>
        </p:nvSpPr>
        <p:spPr>
          <a:xfrm>
            <a:off x="6735766" y="5550379"/>
            <a:ext cx="397762" cy="952814"/>
          </a:xfrm>
          <a:prstGeom prst="chevron">
            <a:avLst>
              <a:gd name="adj" fmla="val 47605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xmlns="" id="{A29AA1E8-B40A-49AD-9EC6-112A71049D84}"/>
              </a:ext>
            </a:extLst>
          </p:cNvPr>
          <p:cNvSpPr/>
          <p:nvPr/>
        </p:nvSpPr>
        <p:spPr>
          <a:xfrm>
            <a:off x="7086699" y="5488233"/>
            <a:ext cx="372016" cy="37201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8229" y="4108786"/>
            <a:ext cx="7892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Организация работ по обращению с РАО на предприятиях НГК сейчас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4DB4955-86E0-4DE5-8B86-C9502A653F2A}"/>
              </a:ext>
            </a:extLst>
          </p:cNvPr>
          <p:cNvSpPr txBox="1"/>
          <p:nvPr/>
        </p:nvSpPr>
        <p:spPr>
          <a:xfrm>
            <a:off x="45535" y="167110"/>
            <a:ext cx="8420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Для целей исполнения требований федерального законодательства в части обращения с радиоактивными отходами  предприятиям НГК необходимо:</a:t>
            </a:r>
          </a:p>
        </p:txBody>
      </p:sp>
    </p:spTree>
    <p:extLst>
      <p:ext uri="{BB962C8B-B14F-4D97-AF65-F5344CB8AC3E}">
        <p14:creationId xmlns:p14="http://schemas.microsoft.com/office/powerpoint/2010/main" val="384181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18E73DA3-60DB-4503-8198-6F06F7752EEC}"/>
              </a:ext>
            </a:extLst>
          </p:cNvPr>
          <p:cNvSpPr/>
          <p:nvPr/>
        </p:nvSpPr>
        <p:spPr>
          <a:xfrm>
            <a:off x="1975093" y="1173686"/>
            <a:ext cx="6929451" cy="4274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A9C79FEA-2725-4642-BF5E-06E39BB8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7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6E45210-FE69-4D1D-B8E0-EEA053D3CE7B}"/>
              </a:ext>
            </a:extLst>
          </p:cNvPr>
          <p:cNvSpPr txBox="1"/>
          <p:nvPr/>
        </p:nvSpPr>
        <p:spPr>
          <a:xfrm>
            <a:off x="1985602" y="1199843"/>
            <a:ext cx="6909419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sz="1100" dirty="0"/>
              <a:t>Внесены поправки в Федеральный классификационный каталог отходов  (приказ № 242 от 22.05.2017 г)  б/у трубы отнесены к отходам </a:t>
            </a:r>
            <a:r>
              <a:rPr lang="en-US" sz="1100" dirty="0"/>
              <a:t>IV</a:t>
            </a:r>
            <a:r>
              <a:rPr lang="ru-RU" sz="1100" dirty="0"/>
              <a:t> класса опасности. </a:t>
            </a:r>
          </a:p>
          <a:p>
            <a:pPr marL="171450" indent="-17145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sz="1100" dirty="0"/>
              <a:t>С 2017 г. значительно увеличилось число проверок на объектах переработки б</a:t>
            </a:r>
            <a:r>
              <a:rPr lang="en-US" sz="1100" dirty="0"/>
              <a:t>/</a:t>
            </a:r>
            <a:r>
              <a:rPr lang="ru-RU" sz="1100" dirty="0"/>
              <a:t>у труб, что несет в себе риск выявления фактов нарушений требований обращения с РВ и РАО, из-за их возможного загрязнения природными радионуклидами.</a:t>
            </a:r>
          </a:p>
          <a:p>
            <a:pPr>
              <a:lnSpc>
                <a:spcPct val="95000"/>
              </a:lnSpc>
            </a:pPr>
            <a:endParaRPr lang="ru-RU" sz="1100" dirty="0"/>
          </a:p>
          <a:p>
            <a:pPr>
              <a:lnSpc>
                <a:spcPct val="95000"/>
              </a:lnSpc>
            </a:pPr>
            <a:endParaRPr lang="ru-RU" sz="1100" dirty="0"/>
          </a:p>
          <a:p>
            <a:pPr>
              <a:lnSpc>
                <a:spcPct val="95000"/>
              </a:lnSpc>
            </a:pPr>
            <a:endParaRPr lang="ru-RU" sz="1100" dirty="0"/>
          </a:p>
          <a:p>
            <a:pPr>
              <a:lnSpc>
                <a:spcPct val="95000"/>
              </a:lnSpc>
            </a:pPr>
            <a:endParaRPr lang="ru-RU" sz="600" b="1" dirty="0"/>
          </a:p>
          <a:p>
            <a:pPr>
              <a:lnSpc>
                <a:spcPct val="95000"/>
              </a:lnSpc>
            </a:pPr>
            <a:r>
              <a:rPr lang="ru-RU" sz="1100" b="1" dirty="0"/>
              <a:t>СанПиН</a:t>
            </a:r>
          </a:p>
          <a:p>
            <a:pPr>
              <a:lnSpc>
                <a:spcPct val="95000"/>
              </a:lnSpc>
            </a:pPr>
            <a:r>
              <a:rPr lang="ru-RU" sz="1100" dirty="0"/>
              <a:t>Обеспечение  радиационной безопасности при использовании металлических отходов с повышенным содержанием природных радионуклидов в качестве металлолома должно осуществляться в соответствии с требованиями СанПиН 2.6.1.993-00 «Гигиенические требования к обеспечению радиационной безопасности при заготовке и реализации металлолома».</a:t>
            </a:r>
          </a:p>
          <a:p>
            <a:pPr>
              <a:lnSpc>
                <a:spcPct val="95000"/>
              </a:lnSpc>
            </a:pPr>
            <a:endParaRPr lang="ru-RU" sz="600" b="1" dirty="0"/>
          </a:p>
          <a:p>
            <a:pPr>
              <a:lnSpc>
                <a:spcPct val="95000"/>
              </a:lnSpc>
            </a:pPr>
            <a:r>
              <a:rPr lang="ru-RU" sz="1100" b="1" dirty="0"/>
              <a:t>ФЗ 190</a:t>
            </a:r>
          </a:p>
          <a:p>
            <a:pPr>
              <a:lnSpc>
                <a:spcPct val="95000"/>
              </a:lnSpc>
            </a:pPr>
            <a:r>
              <a:rPr lang="ru-RU" sz="1100" dirty="0"/>
              <a:t>Ответственность за нарушение требований в области обращения с радиоактивными отходами устанавливается Ст. 32 Гл. 6 ФЗ-190: Лица, виновные в нарушении установленных настоящим ФЗ и иными нормативными правовыми актами РФ требований в области обращения с радиоактивными отходами, несут гражданско-правовую, уголовную, административную, дисциплинарную ответственность в соответствии с законодательством Российской Федерации.</a:t>
            </a:r>
          </a:p>
          <a:p>
            <a:pPr>
              <a:lnSpc>
                <a:spcPct val="95000"/>
              </a:lnSpc>
            </a:pPr>
            <a:endParaRPr lang="ru-RU" sz="600" dirty="0"/>
          </a:p>
          <a:p>
            <a:pPr>
              <a:lnSpc>
                <a:spcPct val="95000"/>
              </a:lnSpc>
            </a:pPr>
            <a:r>
              <a:rPr lang="ru-RU" sz="1100" b="1" dirty="0"/>
              <a:t>УК РФ</a:t>
            </a:r>
          </a:p>
          <a:p>
            <a:pPr>
              <a:lnSpc>
                <a:spcPct val="95000"/>
              </a:lnSpc>
            </a:pPr>
            <a:r>
              <a:rPr lang="ru-RU" sz="1100" dirty="0"/>
              <a:t>В УК РФ ряд статей устанавливает ответственность за нарушение требований в области обращения с радиоактивными отходами</a:t>
            </a:r>
            <a:r>
              <a:rPr lang="ru-RU" sz="1100" baseline="30000" dirty="0"/>
              <a:t>1</a:t>
            </a:r>
            <a:r>
              <a:rPr lang="ru-RU" sz="1100" dirty="0"/>
              <a:t>.</a:t>
            </a:r>
          </a:p>
        </p:txBody>
      </p:sp>
      <p:sp>
        <p:nvSpPr>
          <p:cNvPr id="40" name="Стрелка: пятиугольник 39">
            <a:extLst>
              <a:ext uri="{FF2B5EF4-FFF2-40B4-BE49-F238E27FC236}">
                <a16:creationId xmlns:a16="http://schemas.microsoft.com/office/drawing/2014/main" xmlns="" id="{687B7301-936A-4BD1-AFF0-7EB59ECE4B3A}"/>
              </a:ext>
            </a:extLst>
          </p:cNvPr>
          <p:cNvSpPr/>
          <p:nvPr/>
        </p:nvSpPr>
        <p:spPr>
          <a:xfrm>
            <a:off x="239456" y="2626070"/>
            <a:ext cx="1500257" cy="669591"/>
          </a:xfrm>
          <a:prstGeom prst="homePlate">
            <a:avLst>
              <a:gd name="adj" fmla="val 29488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Требования законодательства</a:t>
            </a:r>
          </a:p>
        </p:txBody>
      </p:sp>
      <p:sp>
        <p:nvSpPr>
          <p:cNvPr id="41" name="Стрелка: шеврон 40">
            <a:extLst>
              <a:ext uri="{FF2B5EF4-FFF2-40B4-BE49-F238E27FC236}">
                <a16:creationId xmlns:a16="http://schemas.microsoft.com/office/drawing/2014/main" xmlns="" id="{4665C5E9-C080-49B5-B38C-89914622B92F}"/>
              </a:ext>
            </a:extLst>
          </p:cNvPr>
          <p:cNvSpPr/>
          <p:nvPr/>
        </p:nvSpPr>
        <p:spPr>
          <a:xfrm>
            <a:off x="1577331" y="2623688"/>
            <a:ext cx="397762" cy="66959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Стрелка: пятиугольник 21">
            <a:extLst>
              <a:ext uri="{FF2B5EF4-FFF2-40B4-BE49-F238E27FC236}">
                <a16:creationId xmlns:a16="http://schemas.microsoft.com/office/drawing/2014/main" xmlns="" id="{FF7551FB-0029-4BC0-A68E-F0271F40A6F1}"/>
              </a:ext>
            </a:extLst>
          </p:cNvPr>
          <p:cNvSpPr/>
          <p:nvPr/>
        </p:nvSpPr>
        <p:spPr>
          <a:xfrm>
            <a:off x="228947" y="1176066"/>
            <a:ext cx="1500257" cy="669591"/>
          </a:xfrm>
          <a:prstGeom prst="homePlate">
            <a:avLst>
              <a:gd name="adj" fmla="val 29488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Новые требования регуляторов</a:t>
            </a:r>
          </a:p>
        </p:txBody>
      </p:sp>
      <p:sp>
        <p:nvSpPr>
          <p:cNvPr id="26" name="Стрелка: шеврон 25">
            <a:extLst>
              <a:ext uri="{FF2B5EF4-FFF2-40B4-BE49-F238E27FC236}">
                <a16:creationId xmlns:a16="http://schemas.microsoft.com/office/drawing/2014/main" xmlns="" id="{AF87EAD0-556F-46DA-B624-96CEB860747D}"/>
              </a:ext>
            </a:extLst>
          </p:cNvPr>
          <p:cNvSpPr/>
          <p:nvPr/>
        </p:nvSpPr>
        <p:spPr>
          <a:xfrm>
            <a:off x="1566822" y="1173684"/>
            <a:ext cx="397762" cy="669591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FF713F2-31A3-4C5E-8105-123B7E5605AF}"/>
              </a:ext>
            </a:extLst>
          </p:cNvPr>
          <p:cNvSpPr txBox="1"/>
          <p:nvPr/>
        </p:nvSpPr>
        <p:spPr>
          <a:xfrm>
            <a:off x="160020" y="5614408"/>
            <a:ext cx="85077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/>
              <a:t>(1)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 i="1" dirty="0"/>
              <a:t>Нарушение санитарно-эпидемиологических правил (ст. 236 УК РФ) наказывается лишением свободы на срок до 5 лет.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 i="1" dirty="0"/>
              <a:t>Сокрытие или искажение информации о событиях, фактах или явлениях, создающих опасность для жизни или здоровья людей либо для окружающей среды             (ст. 237 УК РФ) наказывается принудительными работами на срок до пяти лет.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 i="1" dirty="0"/>
              <a:t>Незаконные приобретение, хранение, использование, передачу или разрушение ядерных материалов или радиоактивных веществ (ст. 220 УК РФ) наказывается лишением свободы на срок до 7 лет.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900" i="1" dirty="0"/>
              <a:t>Статья 247 УК РФ предусматривает уголовную ответственность за нарушение правил обращения (на всех его этапах) с опасными веществами и отходами сроком до 8 лет.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569126B3-8C5F-405F-AED3-3F5B7FC50C2F}"/>
              </a:ext>
            </a:extLst>
          </p:cNvPr>
          <p:cNvCxnSpPr>
            <a:cxnSpLocks/>
          </p:cNvCxnSpPr>
          <p:nvPr/>
        </p:nvCxnSpPr>
        <p:spPr>
          <a:xfrm flipV="1">
            <a:off x="170497" y="5611990"/>
            <a:ext cx="8729028" cy="241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7">
            <a:extLst>
              <a:ext uri="{FF2B5EF4-FFF2-40B4-BE49-F238E27FC236}">
                <a16:creationId xmlns:a16="http://schemas.microsoft.com/office/drawing/2014/main" xmlns="" id="{643CA36C-23AB-4711-96DF-71A52C5DD461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xmlns="" id="{5666A523-717E-4B67-B823-6A897D66C386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xmlns="" id="{8124A3E9-2D8D-49DD-914C-488F469A5D1D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xmlns="" id="{BE5D3ABE-63A4-44CF-9BE4-0D5B350820B2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7798C43-C407-45C7-A7FF-657062576515}"/>
              </a:ext>
            </a:extLst>
          </p:cNvPr>
          <p:cNvSpPr txBox="1"/>
          <p:nvPr/>
        </p:nvSpPr>
        <p:spPr>
          <a:xfrm>
            <a:off x="45535" y="319509"/>
            <a:ext cx="8751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Усиление требований регулятора в области обращения с отходами НГК</a:t>
            </a:r>
          </a:p>
        </p:txBody>
      </p:sp>
    </p:spTree>
    <p:extLst>
      <p:ext uri="{BB962C8B-B14F-4D97-AF65-F5344CB8AC3E}">
        <p14:creationId xmlns:p14="http://schemas.microsoft.com/office/powerpoint/2010/main" val="3458887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трелка: шеврон 42">
            <a:extLst>
              <a:ext uri="{FF2B5EF4-FFF2-40B4-BE49-F238E27FC236}">
                <a16:creationId xmlns:a16="http://schemas.microsoft.com/office/drawing/2014/main" xmlns="" id="{A46ECEA5-9874-4B34-A4C9-BA9AB6008F50}"/>
              </a:ext>
            </a:extLst>
          </p:cNvPr>
          <p:cNvSpPr/>
          <p:nvPr/>
        </p:nvSpPr>
        <p:spPr>
          <a:xfrm>
            <a:off x="3118581" y="2059307"/>
            <a:ext cx="1537798" cy="537208"/>
          </a:xfrm>
          <a:prstGeom prst="chevron">
            <a:avLst>
              <a:gd name="adj" fmla="val 22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Решение 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</a:rPr>
              <a:t>суда</a:t>
            </a:r>
          </a:p>
        </p:txBody>
      </p:sp>
      <p:sp>
        <p:nvSpPr>
          <p:cNvPr id="17" name="Стрелка: шеврон 16">
            <a:extLst>
              <a:ext uri="{FF2B5EF4-FFF2-40B4-BE49-F238E27FC236}">
                <a16:creationId xmlns:a16="http://schemas.microsoft.com/office/drawing/2014/main" xmlns="" id="{898B354D-4712-44D6-A9BF-895E07C9517D}"/>
              </a:ext>
            </a:extLst>
          </p:cNvPr>
          <p:cNvSpPr/>
          <p:nvPr/>
        </p:nvSpPr>
        <p:spPr>
          <a:xfrm>
            <a:off x="2016682" y="2063325"/>
            <a:ext cx="1150837" cy="537208"/>
          </a:xfrm>
          <a:prstGeom prst="chevron">
            <a:avLst>
              <a:gd name="adj" fmla="val 22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Суд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xmlns="" id="{7A72D0F6-1DAF-4E41-AA8E-9D002314C101}"/>
              </a:ext>
            </a:extLst>
          </p:cNvPr>
          <p:cNvSpPr/>
          <p:nvPr/>
        </p:nvSpPr>
        <p:spPr>
          <a:xfrm>
            <a:off x="590962" y="2063463"/>
            <a:ext cx="1486969" cy="538607"/>
          </a:xfrm>
          <a:prstGeom prst="homePlate">
            <a:avLst>
              <a:gd name="adj" fmla="val 236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Прокурорская проверка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A9C79FEA-2725-4642-BF5E-06E39BB8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8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xmlns="" id="{643CA36C-23AB-4711-96DF-71A52C5DD461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xmlns="" id="{5666A523-717E-4B67-B823-6A897D66C386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xmlns="" id="{8124A3E9-2D8D-49DD-914C-488F469A5D1D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xmlns="" id="{BE5D3ABE-63A4-44CF-9BE4-0D5B350820B2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C069C826-3088-4599-A040-D983486A25C6}"/>
              </a:ext>
            </a:extLst>
          </p:cNvPr>
          <p:cNvCxnSpPr>
            <a:cxnSpLocks/>
          </p:cNvCxnSpPr>
          <p:nvPr/>
        </p:nvCxnSpPr>
        <p:spPr>
          <a:xfrm flipV="1">
            <a:off x="180022" y="6550819"/>
            <a:ext cx="8729028" cy="241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FA54E4B-5E99-4E09-A8DC-DA74CDFDEC58}"/>
              </a:ext>
            </a:extLst>
          </p:cNvPr>
          <p:cNvSpPr txBox="1"/>
          <p:nvPr/>
        </p:nvSpPr>
        <p:spPr>
          <a:xfrm>
            <a:off x="485831" y="1352810"/>
            <a:ext cx="84431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Передача нефтедобывающей компанией продуктов нефтепереработки подрядчику без составления паспорта опасных отходов. Из-за отсутствия у подрядчика необходимых документов он не исполнил условия договора и разместил отходы на промплощадке сроком более 3-х лет.</a:t>
            </a:r>
          </a:p>
        </p:txBody>
      </p:sp>
      <p:pic>
        <p:nvPicPr>
          <p:cNvPr id="6" name="Рисунок 5" descr="Лупа">
            <a:extLst>
              <a:ext uri="{FF2B5EF4-FFF2-40B4-BE49-F238E27FC236}">
                <a16:creationId xmlns:a16="http://schemas.microsoft.com/office/drawing/2014/main" xmlns="" id="{063BAE9F-DB08-4581-9BC8-F2B0B64DC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55632" y="2372702"/>
            <a:ext cx="457200" cy="457200"/>
          </a:xfrm>
          <a:prstGeom prst="rect">
            <a:avLst/>
          </a:prstGeom>
        </p:spPr>
      </p:pic>
      <p:pic>
        <p:nvPicPr>
          <p:cNvPr id="8" name="Рисунок 7" descr="Молоток судьи">
            <a:extLst>
              <a:ext uri="{FF2B5EF4-FFF2-40B4-BE49-F238E27FC236}">
                <a16:creationId xmlns:a16="http://schemas.microsoft.com/office/drawing/2014/main" xmlns="" id="{7CBCEC4A-B66E-4CCA-A6CC-2AD077F8E5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754210" y="2333288"/>
            <a:ext cx="457200" cy="4572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2E8A3A9-D8D2-45DD-A256-976032CF4154}"/>
              </a:ext>
            </a:extLst>
          </p:cNvPr>
          <p:cNvSpPr txBox="1"/>
          <p:nvPr/>
        </p:nvSpPr>
        <p:spPr>
          <a:xfrm>
            <a:off x="55247" y="1094954"/>
            <a:ext cx="907605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Обзор реальных прецедентов, имеющих место в практике обращения с промышленными отходами в нефтегазовом секторе: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F677A862-505F-4DF0-BDA0-48D1C1758E6E}"/>
              </a:ext>
            </a:extLst>
          </p:cNvPr>
          <p:cNvSpPr/>
          <p:nvPr/>
        </p:nvSpPr>
        <p:spPr>
          <a:xfrm>
            <a:off x="180022" y="1462386"/>
            <a:ext cx="305809" cy="30580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4335EB0-FFBA-4F37-B5BC-CF6ED5276F3F}"/>
              </a:ext>
            </a:extLst>
          </p:cNvPr>
          <p:cNvSpPr txBox="1"/>
          <p:nvPr/>
        </p:nvSpPr>
        <p:spPr>
          <a:xfrm>
            <a:off x="4641690" y="2020320"/>
            <a:ext cx="446592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Wingdings" panose="05000000000000000000" pitchFamily="2" charset="2"/>
              <a:buChar char="ü"/>
            </a:pPr>
            <a:r>
              <a:rPr lang="ru-RU" sz="1300" dirty="0"/>
              <a:t>освободить промплощадку от нефтесодержащих отходов;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ru-RU" sz="1300" dirty="0"/>
              <a:t>привлечь заказчика (нефтедобывающую компанию) к административной ответственности.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361D26B-53A6-4A21-9CD8-E8004B200069}"/>
              </a:ext>
            </a:extLst>
          </p:cNvPr>
          <p:cNvSpPr txBox="1"/>
          <p:nvPr/>
        </p:nvSpPr>
        <p:spPr>
          <a:xfrm>
            <a:off x="520782" y="2876880"/>
            <a:ext cx="844319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Размещение нефтедобывающей компанией на своих лицензионных участках неучтенных нефтебуровых отходов. При этом Управление территориального Росприроднадзора согласовывало проекты рекультивации нефтебуровых отходов в уведомительном порядке, без прохождения государственной экологической экспертизы, что привело  к неконтролируемому обращению с опасными производственными отходами и буровым шламом и образованию большого количества несанкционированных свалок на территориях лицензионных участков.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5AFAB707-0219-4ED2-A227-E197EF3EFFFE}"/>
              </a:ext>
            </a:extLst>
          </p:cNvPr>
          <p:cNvSpPr/>
          <p:nvPr/>
        </p:nvSpPr>
        <p:spPr>
          <a:xfrm>
            <a:off x="214973" y="2986456"/>
            <a:ext cx="305809" cy="30580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DB03B54-BE51-4717-BB84-1C085C0C0FE5}"/>
              </a:ext>
            </a:extLst>
          </p:cNvPr>
          <p:cNvSpPr txBox="1"/>
          <p:nvPr/>
        </p:nvSpPr>
        <p:spPr>
          <a:xfrm>
            <a:off x="4641690" y="3934142"/>
            <a:ext cx="44896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Рекомендация Министру природных ресурсов и экологии: 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ru-RU" sz="1300" dirty="0"/>
              <a:t>освободить от должности руководителя территориального Управления Росприроднадзора.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244E2BA-2CEB-4828-B138-AF5C93EA7633}"/>
              </a:ext>
            </a:extLst>
          </p:cNvPr>
          <p:cNvSpPr txBox="1"/>
          <p:nvPr/>
        </p:nvSpPr>
        <p:spPr>
          <a:xfrm>
            <a:off x="520781" y="5459372"/>
            <a:ext cx="844319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В соответствии с поручением Правительства Российской Федерации от 07.12.2017 с начала 2018 года Федеральной службой по надзору в сфере природопользования проводятся проверки соблюдения промышленными предприятиями экологических норм и требований. Объектами проверок стали наиболее крупные организации, занимающиеся сбором, обработкой, утилизацией (реставрацией) отработанных труб </a:t>
            </a:r>
            <a:r>
              <a:rPr lang="ru-RU" sz="1300" dirty="0" err="1"/>
              <a:t>нефте</a:t>
            </a:r>
            <a:r>
              <a:rPr lang="ru-RU" sz="1300" dirty="0"/>
              <a:t>- и газо- проводов.</a:t>
            </a:r>
          </a:p>
          <a:p>
            <a:r>
              <a:rPr lang="ru-RU" sz="1300" dirty="0"/>
              <a:t>Основное внимание уделяется применяемым способам очистки поступающих на реставрацию отработанных труб. 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1DE40AF1-C31B-49CE-AAB5-E67EE806B452}"/>
              </a:ext>
            </a:extLst>
          </p:cNvPr>
          <p:cNvSpPr/>
          <p:nvPr/>
        </p:nvSpPr>
        <p:spPr>
          <a:xfrm>
            <a:off x="180022" y="5475196"/>
            <a:ext cx="305809" cy="30580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pic>
        <p:nvPicPr>
          <p:cNvPr id="44" name="Рисунок 43" descr="Контракт">
            <a:extLst>
              <a:ext uri="{FF2B5EF4-FFF2-40B4-BE49-F238E27FC236}">
                <a16:creationId xmlns:a16="http://schemas.microsoft.com/office/drawing/2014/main" xmlns="" id="{2D8EF26E-4CE9-45EE-AC72-A33DE1D1B4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208169" y="2400929"/>
            <a:ext cx="457200" cy="457200"/>
          </a:xfrm>
          <a:prstGeom prst="rect">
            <a:avLst/>
          </a:prstGeom>
        </p:spPr>
      </p:pic>
      <p:sp>
        <p:nvSpPr>
          <p:cNvPr id="45" name="Стрелка: шеврон 44">
            <a:extLst>
              <a:ext uri="{FF2B5EF4-FFF2-40B4-BE49-F238E27FC236}">
                <a16:creationId xmlns:a16="http://schemas.microsoft.com/office/drawing/2014/main" xmlns="" id="{3347A0B8-7A10-456B-B73D-648947519707}"/>
              </a:ext>
            </a:extLst>
          </p:cNvPr>
          <p:cNvSpPr/>
          <p:nvPr/>
        </p:nvSpPr>
        <p:spPr>
          <a:xfrm>
            <a:off x="2694952" y="4003846"/>
            <a:ext cx="1856654" cy="541389"/>
          </a:xfrm>
          <a:prstGeom prst="chevron">
            <a:avLst>
              <a:gd name="adj" fmla="val 22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Результат 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</a:rPr>
              <a:t>проверки</a:t>
            </a:r>
          </a:p>
        </p:txBody>
      </p:sp>
      <p:sp>
        <p:nvSpPr>
          <p:cNvPr id="46" name="Стрелка: пятиугольник 45">
            <a:extLst>
              <a:ext uri="{FF2B5EF4-FFF2-40B4-BE49-F238E27FC236}">
                <a16:creationId xmlns:a16="http://schemas.microsoft.com/office/drawing/2014/main" xmlns="" id="{68CEEF17-68A0-4ACA-B967-4A381EA4835B}"/>
              </a:ext>
            </a:extLst>
          </p:cNvPr>
          <p:cNvSpPr/>
          <p:nvPr/>
        </p:nvSpPr>
        <p:spPr>
          <a:xfrm>
            <a:off x="619270" y="4003847"/>
            <a:ext cx="2110518" cy="541389"/>
          </a:xfrm>
          <a:prstGeom prst="homePlate">
            <a:avLst>
              <a:gd name="adj" fmla="val 236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Служебная проверка Росприроднадзора</a:t>
            </a:r>
          </a:p>
        </p:txBody>
      </p:sp>
      <p:pic>
        <p:nvPicPr>
          <p:cNvPr id="47" name="Рисунок 46" descr="Лупа">
            <a:extLst>
              <a:ext uri="{FF2B5EF4-FFF2-40B4-BE49-F238E27FC236}">
                <a16:creationId xmlns:a16="http://schemas.microsoft.com/office/drawing/2014/main" xmlns="" id="{11C3AB4E-814A-4FFB-A911-65E87A08BC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72588" y="4307228"/>
            <a:ext cx="457200" cy="457200"/>
          </a:xfrm>
          <a:prstGeom prst="rect">
            <a:avLst/>
          </a:prstGeom>
        </p:spPr>
      </p:pic>
      <p:pic>
        <p:nvPicPr>
          <p:cNvPr id="48" name="Рисунок 47" descr="Контракт">
            <a:extLst>
              <a:ext uri="{FF2B5EF4-FFF2-40B4-BE49-F238E27FC236}">
                <a16:creationId xmlns:a16="http://schemas.microsoft.com/office/drawing/2014/main" xmlns="" id="{740D5A7E-3663-47E1-8BCC-C0DA6B5AFE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056604" y="4327891"/>
            <a:ext cx="457200" cy="457200"/>
          </a:xfrm>
          <a:prstGeom prst="rect">
            <a:avLst/>
          </a:prstGeom>
        </p:spPr>
      </p:pic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AC386A8F-F1C8-4E31-BB0F-B2FB31541E13}"/>
              </a:ext>
            </a:extLst>
          </p:cNvPr>
          <p:cNvCxnSpPr/>
          <p:nvPr/>
        </p:nvCxnSpPr>
        <p:spPr>
          <a:xfrm>
            <a:off x="214973" y="2875503"/>
            <a:ext cx="86800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A989C437-6BBA-41B6-8D86-312AB964E49F}"/>
              </a:ext>
            </a:extLst>
          </p:cNvPr>
          <p:cNvCxnSpPr/>
          <p:nvPr/>
        </p:nvCxnSpPr>
        <p:spPr>
          <a:xfrm>
            <a:off x="230637" y="4822517"/>
            <a:ext cx="86800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06624B5F-5470-4D03-B0D8-C7531B01176E}"/>
              </a:ext>
            </a:extLst>
          </p:cNvPr>
          <p:cNvCxnSpPr/>
          <p:nvPr/>
        </p:nvCxnSpPr>
        <p:spPr>
          <a:xfrm>
            <a:off x="211582" y="5432117"/>
            <a:ext cx="86800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08CD8A22-4BEB-429B-AB98-CD8460ADA344}"/>
              </a:ext>
            </a:extLst>
          </p:cNvPr>
          <p:cNvSpPr txBox="1"/>
          <p:nvPr/>
        </p:nvSpPr>
        <p:spPr>
          <a:xfrm>
            <a:off x="551997" y="4871474"/>
            <a:ext cx="85556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i="1" dirty="0">
                <a:solidFill>
                  <a:srgbClr val="C00000"/>
                </a:solidFill>
              </a:rPr>
              <a:t>Наказания были бы куда жестче, если бы в результате проверок было выявлено в отходах наличие радиоактивных веществ.</a:t>
            </a:r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xmlns="" id="{50F98852-0EFD-4A47-89AE-94E20688D85E}"/>
              </a:ext>
            </a:extLst>
          </p:cNvPr>
          <p:cNvSpPr/>
          <p:nvPr/>
        </p:nvSpPr>
        <p:spPr>
          <a:xfrm>
            <a:off x="193972" y="4955868"/>
            <a:ext cx="305809" cy="305809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!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A9C3F97-2DA9-4F70-8E85-33C98A8FDBFF}"/>
              </a:ext>
            </a:extLst>
          </p:cNvPr>
          <p:cNvSpPr txBox="1"/>
          <p:nvPr/>
        </p:nvSpPr>
        <p:spPr>
          <a:xfrm>
            <a:off x="45535" y="319509"/>
            <a:ext cx="8751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Последствия неисполнения законодательства в сфере обращения с РАО</a:t>
            </a:r>
          </a:p>
        </p:txBody>
      </p:sp>
    </p:spTree>
    <p:extLst>
      <p:ext uri="{BB962C8B-B14F-4D97-AF65-F5344CB8AC3E}">
        <p14:creationId xmlns:p14="http://schemas.microsoft.com/office/powerpoint/2010/main" val="355608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xmlns="" id="{048DE993-47E6-4A25-8396-EB351D824315}"/>
              </a:ext>
            </a:extLst>
          </p:cNvPr>
          <p:cNvSpPr/>
          <p:nvPr/>
        </p:nvSpPr>
        <p:spPr>
          <a:xfrm>
            <a:off x="4565304" y="1137599"/>
            <a:ext cx="4359217" cy="25165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75BA2FF-95B0-41FD-9806-2EB6E5FEFF8D}"/>
              </a:ext>
            </a:extLst>
          </p:cNvPr>
          <p:cNvSpPr/>
          <p:nvPr/>
        </p:nvSpPr>
        <p:spPr>
          <a:xfrm>
            <a:off x="170497" y="1137599"/>
            <a:ext cx="4191226" cy="25165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7B5E92AA-A624-48C1-BFE7-3183BC5398EE}"/>
              </a:ext>
            </a:extLst>
          </p:cNvPr>
          <p:cNvSpPr/>
          <p:nvPr/>
        </p:nvSpPr>
        <p:spPr>
          <a:xfrm>
            <a:off x="2654367" y="3997385"/>
            <a:ext cx="3557680" cy="629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spcBef>
                <a:spcPts val="600"/>
              </a:spcBef>
            </a:pPr>
            <a:r>
              <a:rPr lang="ru-RU" sz="1100" dirty="0">
                <a:solidFill>
                  <a:schemeClr val="tx1"/>
                </a:solidFill>
              </a:rPr>
              <a:t>5. Система учета и контроля РВ и РАО на предприятиях должна быть обеспечена в соответствии с Федеральными нормами и правилами</a:t>
            </a:r>
            <a:r>
              <a:rPr lang="ru-RU" sz="1100" baseline="30000" dirty="0">
                <a:solidFill>
                  <a:schemeClr val="tx1"/>
                </a:solidFill>
              </a:rPr>
              <a:t>5</a:t>
            </a:r>
            <a:r>
              <a:rPr lang="ru-RU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F228D1DE-65D7-45CB-9017-3F7F0BA0FE56}"/>
              </a:ext>
            </a:extLst>
          </p:cNvPr>
          <p:cNvSpPr/>
          <p:nvPr/>
        </p:nvSpPr>
        <p:spPr>
          <a:xfrm>
            <a:off x="5540328" y="2485088"/>
            <a:ext cx="3328724" cy="1080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dirty="0">
                <a:solidFill>
                  <a:schemeClr val="tx1"/>
                </a:solidFill>
              </a:rPr>
              <a:t>4. В соответствии с требованиями законодательства и федеральных норм и правил</a:t>
            </a:r>
            <a:r>
              <a:rPr lang="ru-RU" sz="1100" baseline="30000" dirty="0">
                <a:solidFill>
                  <a:schemeClr val="tx1"/>
                </a:solidFill>
              </a:rPr>
              <a:t>3</a:t>
            </a:r>
            <a:r>
              <a:rPr lang="ru-RU" sz="1100" dirty="0">
                <a:solidFill>
                  <a:schemeClr val="tx1"/>
                </a:solidFill>
              </a:rPr>
              <a:t> металл, получаемый в результате переработки для дальнейшего использования в промышленности или реализации на рынке должен соответствовать требованиям СанПиН</a:t>
            </a:r>
            <a:r>
              <a:rPr lang="ru-RU" sz="1100" baseline="30000" dirty="0">
                <a:solidFill>
                  <a:schemeClr val="tx1"/>
                </a:solidFill>
              </a:rPr>
              <a:t>4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xmlns="" id="{ECF47A08-F810-48BB-AD49-945F2C70111B}"/>
              </a:ext>
            </a:extLst>
          </p:cNvPr>
          <p:cNvSpPr/>
          <p:nvPr/>
        </p:nvSpPr>
        <p:spPr>
          <a:xfrm>
            <a:off x="4569755" y="1140215"/>
            <a:ext cx="4325265" cy="956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600"/>
              </a:spcBef>
            </a:pPr>
            <a:r>
              <a:rPr lang="ru-RU" sz="1100" dirty="0">
                <a:solidFill>
                  <a:schemeClr val="tx1"/>
                </a:solidFill>
              </a:rPr>
              <a:t>3. Удаляемые РАО должны быть переведены в кондиционированное состояние в соответствии с рекомендациями по установлению критериев приемлемости для хранения и захоронения и переданы в сертифицированных контейнерах на захоронение Национальному оператору (НО).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18A94E11-5D54-494B-A00F-4C6EF19DE6FD}"/>
              </a:ext>
            </a:extLst>
          </p:cNvPr>
          <p:cNvSpPr/>
          <p:nvPr/>
        </p:nvSpPr>
        <p:spPr>
          <a:xfrm>
            <a:off x="156025" y="1137599"/>
            <a:ext cx="4164963" cy="1105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dirty="0">
                <a:solidFill>
                  <a:schemeClr val="tx1"/>
                </a:solidFill>
              </a:rPr>
              <a:t>1. Переработку НКТ, загрязненных природными радионуклидами,           и иных отходов с повышенным содержанием природных радионуклидов разрешено осуществлять только на предприятиях, имеющих Лицензии Федеральной службы по экологическому, технологическому и атомному надзору на обращение с радиоактивными отходами</a:t>
            </a:r>
            <a:r>
              <a:rPr lang="ru-RU" sz="1100" baseline="30000" dirty="0">
                <a:solidFill>
                  <a:schemeClr val="tx1"/>
                </a:solidFill>
              </a:rPr>
              <a:t>1</a:t>
            </a:r>
            <a:r>
              <a:rPr lang="ru-RU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6BACD42E-CA54-4F19-8187-EF2AE26A6765}"/>
              </a:ext>
            </a:extLst>
          </p:cNvPr>
          <p:cNvSpPr/>
          <p:nvPr/>
        </p:nvSpPr>
        <p:spPr>
          <a:xfrm>
            <a:off x="171225" y="2174007"/>
            <a:ext cx="3365225" cy="12910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dirty="0">
                <a:solidFill>
                  <a:schemeClr val="tx1"/>
                </a:solidFill>
              </a:rPr>
              <a:t>2. Предприятия, выполняющие переработку, должны иметь необходимые площади для хранение РАО сроком до 5 лет, Лицензию Федеральной службы по экологическому, технологическому и атомному надзору на обращение с радиоактивными отходами при их хранении, переработке и транспортированию и выполнять соответствующие требования</a:t>
            </a:r>
            <a:r>
              <a:rPr lang="ru-RU" sz="1100" baseline="30000" dirty="0">
                <a:solidFill>
                  <a:schemeClr val="tx1"/>
                </a:solidFill>
              </a:rPr>
              <a:t>2</a:t>
            </a:r>
            <a:r>
              <a:rPr lang="ru-RU" sz="11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xmlns="" id="{C0E6E7B9-7601-43AE-8C93-1E10DEDED314}"/>
              </a:ext>
            </a:extLst>
          </p:cNvPr>
          <p:cNvSpPr/>
          <p:nvPr/>
        </p:nvSpPr>
        <p:spPr>
          <a:xfrm>
            <a:off x="156935" y="5163699"/>
            <a:ext cx="8738085" cy="6088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EC7D297-5580-4880-B445-25F0EA0B6D4F}"/>
              </a:ext>
            </a:extLst>
          </p:cNvPr>
          <p:cNvGrpSpPr/>
          <p:nvPr/>
        </p:nvGrpSpPr>
        <p:grpSpPr>
          <a:xfrm>
            <a:off x="8345490" y="577815"/>
            <a:ext cx="549531" cy="475456"/>
            <a:chOff x="909706" y="1870132"/>
            <a:chExt cx="1166950" cy="100965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70484877-44B0-4210-B0C1-85DE33781D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50" t="77820" r="23348"/>
            <a:stretch/>
          </p:blipFill>
          <p:spPr>
            <a:xfrm>
              <a:off x="909706" y="2655842"/>
              <a:ext cx="1166950" cy="223940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коллекция картинок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xmlns="" id="{84C5FB0C-01F4-4833-94BD-60E13D14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1" t="8879" r="31140" b="11122"/>
            <a:stretch/>
          </p:blipFill>
          <p:spPr>
            <a:xfrm>
              <a:off x="1076474" y="1870132"/>
              <a:ext cx="792293" cy="785710"/>
            </a:xfrm>
            <a:prstGeom prst="rect">
              <a:avLst/>
            </a:prstGeom>
          </p:spPr>
        </p:pic>
      </p:grp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A9C79FEA-2725-4642-BF5E-06E39BB8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0" y="6465094"/>
            <a:ext cx="463549" cy="365125"/>
          </a:xfrm>
        </p:spPr>
        <p:txBody>
          <a:bodyPr/>
          <a:lstStyle/>
          <a:p>
            <a:pPr algn="ctr"/>
            <a:fld id="{4360F71E-52AC-4F5D-B7BA-749EA281B8FC}" type="slidenum">
              <a:rPr lang="ru-RU" sz="1600" b="1" smtClean="0">
                <a:solidFill>
                  <a:srgbClr val="2A6D21"/>
                </a:solidFill>
              </a:rPr>
              <a:pPr algn="ctr"/>
              <a:t>9</a:t>
            </a:fld>
            <a:endParaRPr lang="ru-RU" sz="1600" b="1" dirty="0">
              <a:solidFill>
                <a:srgbClr val="2A6D2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5D01389-8DE2-4E03-A14C-A31CFC86089E}"/>
              </a:ext>
            </a:extLst>
          </p:cNvPr>
          <p:cNvSpPr txBox="1"/>
          <p:nvPr/>
        </p:nvSpPr>
        <p:spPr>
          <a:xfrm>
            <a:off x="45536" y="167110"/>
            <a:ext cx="7765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Необходимые меры по исключению рисков</a:t>
            </a:r>
          </a:p>
          <a:p>
            <a:r>
              <a:rPr lang="ru-RU" sz="2000" dirty="0"/>
              <a:t>распространения радиоактивных отходов </a:t>
            </a:r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xmlns="" id="{3C6FB757-3727-46B9-ACE1-784109592CE4}"/>
              </a:ext>
            </a:extLst>
          </p:cNvPr>
          <p:cNvSpPr/>
          <p:nvPr/>
        </p:nvSpPr>
        <p:spPr>
          <a:xfrm flipV="1">
            <a:off x="2843592" y="4771175"/>
            <a:ext cx="3456815" cy="295016"/>
          </a:xfrm>
          <a:prstGeom prst="triangle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DEFA7261-8BB6-42AA-972E-0F6301523CE1}"/>
              </a:ext>
            </a:extLst>
          </p:cNvPr>
          <p:cNvSpPr txBox="1"/>
          <p:nvPr/>
        </p:nvSpPr>
        <p:spPr>
          <a:xfrm>
            <a:off x="232274" y="5209599"/>
            <a:ext cx="8636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«ЭКОМЕТ-С» </a:t>
            </a:r>
            <a:r>
              <a:rPr lang="ru-RU" sz="1400" b="1" u="sng" dirty="0"/>
              <a:t>готов</a:t>
            </a:r>
            <a:r>
              <a:rPr lang="ru-RU" sz="1400" u="sng" dirty="0"/>
              <a:t> </a:t>
            </a:r>
            <a:r>
              <a:rPr lang="ru-RU" sz="1400" b="1" u="sng" dirty="0"/>
              <a:t>обеспечить </a:t>
            </a:r>
            <a:r>
              <a:rPr lang="ru-RU" sz="1400" dirty="0"/>
              <a:t>предприятиям нефтегазового сектора </a:t>
            </a:r>
            <a:r>
              <a:rPr lang="ru-RU" sz="1400" b="1" u="sng" dirty="0"/>
              <a:t>полный комплекс мер по исключению технологических и правовых рисков</a:t>
            </a:r>
            <a:r>
              <a:rPr lang="ru-RU" sz="1400" dirty="0"/>
              <a:t> при обращении с промышленными радиоактивными отходами.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08902C2E-5BA0-46DA-8341-D748B226432C}"/>
              </a:ext>
            </a:extLst>
          </p:cNvPr>
          <p:cNvGrpSpPr/>
          <p:nvPr/>
        </p:nvGrpSpPr>
        <p:grpSpPr>
          <a:xfrm>
            <a:off x="3472413" y="2034123"/>
            <a:ext cx="2065690" cy="2017015"/>
            <a:chOff x="3492678" y="1950291"/>
            <a:chExt cx="2065690" cy="2017015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2C1B378F-2E87-43B3-99D2-D75FF6FC1D19}"/>
                </a:ext>
              </a:extLst>
            </p:cNvPr>
            <p:cNvSpPr/>
            <p:nvPr/>
          </p:nvSpPr>
          <p:spPr>
            <a:xfrm>
              <a:off x="4088607" y="2545557"/>
              <a:ext cx="868956" cy="8405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xmlns="" id="{E57719AE-A50A-4BFA-BB72-AEC23F3D761D}"/>
                </a:ext>
              </a:extLst>
            </p:cNvPr>
            <p:cNvGrpSpPr/>
            <p:nvPr/>
          </p:nvGrpSpPr>
          <p:grpSpPr>
            <a:xfrm>
              <a:off x="3492678" y="1950291"/>
              <a:ext cx="2065690" cy="2017015"/>
              <a:chOff x="3357585" y="1294478"/>
              <a:chExt cx="2065690" cy="2017015"/>
            </a:xfrm>
          </p:grpSpPr>
          <p:grpSp>
            <p:nvGrpSpPr>
              <p:cNvPr id="5" name="Группа 4">
                <a:extLst>
                  <a:ext uri="{FF2B5EF4-FFF2-40B4-BE49-F238E27FC236}">
                    <a16:creationId xmlns:a16="http://schemas.microsoft.com/office/drawing/2014/main" xmlns="" id="{D48670A6-7C13-4ACB-A40F-62A6FCB7D818}"/>
                  </a:ext>
                </a:extLst>
              </p:cNvPr>
              <p:cNvGrpSpPr/>
              <p:nvPr/>
            </p:nvGrpSpPr>
            <p:grpSpPr>
              <a:xfrm>
                <a:off x="3357585" y="1306839"/>
                <a:ext cx="2065690" cy="2004654"/>
                <a:chOff x="3599632" y="2041566"/>
                <a:chExt cx="2353444" cy="2283906"/>
              </a:xfrm>
            </p:grpSpPr>
            <p:sp>
              <p:nvSpPr>
                <p:cNvPr id="44" name="Freeform 4">
                  <a:extLst>
                    <a:ext uri="{FF2B5EF4-FFF2-40B4-BE49-F238E27FC236}">
                      <a16:creationId xmlns:a16="http://schemas.microsoft.com/office/drawing/2014/main" xmlns="" id="{66AC1BF7-E8B0-4D30-A7F4-5A0ECF2529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0158" y="3412779"/>
                  <a:ext cx="2060078" cy="912693"/>
                </a:xfrm>
                <a:custGeom>
                  <a:avLst/>
                  <a:gdLst>
                    <a:gd name="T0" fmla="*/ 624 w 2169"/>
                    <a:gd name="T1" fmla="*/ 0 h 990"/>
                    <a:gd name="T2" fmla="*/ 240 w 2169"/>
                    <a:gd name="T3" fmla="*/ 17 h 990"/>
                    <a:gd name="T4" fmla="*/ 0 w 2169"/>
                    <a:gd name="T5" fmla="*/ 340 h 990"/>
                    <a:gd name="T6" fmla="*/ 48 w 2169"/>
                    <a:gd name="T7" fmla="*/ 417 h 990"/>
                    <a:gd name="T8" fmla="*/ 100 w 2169"/>
                    <a:gd name="T9" fmla="*/ 492 h 990"/>
                    <a:gd name="T10" fmla="*/ 159 w 2169"/>
                    <a:gd name="T11" fmla="*/ 566 h 990"/>
                    <a:gd name="T12" fmla="*/ 225 w 2169"/>
                    <a:gd name="T13" fmla="*/ 636 h 990"/>
                    <a:gd name="T14" fmla="*/ 296 w 2169"/>
                    <a:gd name="T15" fmla="*/ 699 h 990"/>
                    <a:gd name="T16" fmla="*/ 370 w 2169"/>
                    <a:gd name="T17" fmla="*/ 758 h 990"/>
                    <a:gd name="T18" fmla="*/ 451 w 2169"/>
                    <a:gd name="T19" fmla="*/ 810 h 990"/>
                    <a:gd name="T20" fmla="*/ 534 w 2169"/>
                    <a:gd name="T21" fmla="*/ 856 h 990"/>
                    <a:gd name="T22" fmla="*/ 622 w 2169"/>
                    <a:gd name="T23" fmla="*/ 897 h 990"/>
                    <a:gd name="T24" fmla="*/ 710 w 2169"/>
                    <a:gd name="T25" fmla="*/ 929 h 990"/>
                    <a:gd name="T26" fmla="*/ 802 w 2169"/>
                    <a:gd name="T27" fmla="*/ 954 h 990"/>
                    <a:gd name="T28" fmla="*/ 897 w 2169"/>
                    <a:gd name="T29" fmla="*/ 973 h 990"/>
                    <a:gd name="T30" fmla="*/ 991 w 2169"/>
                    <a:gd name="T31" fmla="*/ 983 h 990"/>
                    <a:gd name="T32" fmla="*/ 1087 w 2169"/>
                    <a:gd name="T33" fmla="*/ 989 h 990"/>
                    <a:gd name="T34" fmla="*/ 1181 w 2169"/>
                    <a:gd name="T35" fmla="*/ 985 h 990"/>
                    <a:gd name="T36" fmla="*/ 1277 w 2169"/>
                    <a:gd name="T37" fmla="*/ 973 h 990"/>
                    <a:gd name="T38" fmla="*/ 1371 w 2169"/>
                    <a:gd name="T39" fmla="*/ 956 h 990"/>
                    <a:gd name="T40" fmla="*/ 1463 w 2169"/>
                    <a:gd name="T41" fmla="*/ 931 h 990"/>
                    <a:gd name="T42" fmla="*/ 1551 w 2169"/>
                    <a:gd name="T43" fmla="*/ 899 h 990"/>
                    <a:gd name="T44" fmla="*/ 1640 w 2169"/>
                    <a:gd name="T45" fmla="*/ 860 h 990"/>
                    <a:gd name="T46" fmla="*/ 1722 w 2169"/>
                    <a:gd name="T47" fmla="*/ 814 h 990"/>
                    <a:gd name="T48" fmla="*/ 1803 w 2169"/>
                    <a:gd name="T49" fmla="*/ 762 h 990"/>
                    <a:gd name="T50" fmla="*/ 1878 w 2169"/>
                    <a:gd name="T51" fmla="*/ 705 h 990"/>
                    <a:gd name="T52" fmla="*/ 1951 w 2169"/>
                    <a:gd name="T53" fmla="*/ 641 h 990"/>
                    <a:gd name="T54" fmla="*/ 2016 w 2169"/>
                    <a:gd name="T55" fmla="*/ 572 h 990"/>
                    <a:gd name="T56" fmla="*/ 2075 w 2169"/>
                    <a:gd name="T57" fmla="*/ 497 h 990"/>
                    <a:gd name="T58" fmla="*/ 2123 w 2169"/>
                    <a:gd name="T59" fmla="*/ 430 h 990"/>
                    <a:gd name="T60" fmla="*/ 2168 w 2169"/>
                    <a:gd name="T61" fmla="*/ 361 h 990"/>
                    <a:gd name="T62" fmla="*/ 1761 w 2169"/>
                    <a:gd name="T63" fmla="*/ 330 h 990"/>
                    <a:gd name="T64" fmla="*/ 1545 w 2169"/>
                    <a:gd name="T65" fmla="*/ 21 h 990"/>
                    <a:gd name="T66" fmla="*/ 1534 w 2169"/>
                    <a:gd name="T67" fmla="*/ 38 h 990"/>
                    <a:gd name="T68" fmla="*/ 1497 w 2169"/>
                    <a:gd name="T69" fmla="*/ 88 h 990"/>
                    <a:gd name="T70" fmla="*/ 1455 w 2169"/>
                    <a:gd name="T71" fmla="*/ 133 h 990"/>
                    <a:gd name="T72" fmla="*/ 1407 w 2169"/>
                    <a:gd name="T73" fmla="*/ 173 h 990"/>
                    <a:gd name="T74" fmla="*/ 1355 w 2169"/>
                    <a:gd name="T75" fmla="*/ 207 h 990"/>
                    <a:gd name="T76" fmla="*/ 1300 w 2169"/>
                    <a:gd name="T77" fmla="*/ 236 h 990"/>
                    <a:gd name="T78" fmla="*/ 1242 w 2169"/>
                    <a:gd name="T79" fmla="*/ 257 h 990"/>
                    <a:gd name="T80" fmla="*/ 1183 w 2169"/>
                    <a:gd name="T81" fmla="*/ 271 h 990"/>
                    <a:gd name="T82" fmla="*/ 1121 w 2169"/>
                    <a:gd name="T83" fmla="*/ 278 h 990"/>
                    <a:gd name="T84" fmla="*/ 1060 w 2169"/>
                    <a:gd name="T85" fmla="*/ 278 h 990"/>
                    <a:gd name="T86" fmla="*/ 998 w 2169"/>
                    <a:gd name="T87" fmla="*/ 271 h 990"/>
                    <a:gd name="T88" fmla="*/ 937 w 2169"/>
                    <a:gd name="T89" fmla="*/ 257 h 990"/>
                    <a:gd name="T90" fmla="*/ 879 w 2169"/>
                    <a:gd name="T91" fmla="*/ 236 h 990"/>
                    <a:gd name="T92" fmla="*/ 824 w 2169"/>
                    <a:gd name="T93" fmla="*/ 207 h 990"/>
                    <a:gd name="T94" fmla="*/ 772 w 2169"/>
                    <a:gd name="T95" fmla="*/ 173 h 990"/>
                    <a:gd name="T96" fmla="*/ 726 w 2169"/>
                    <a:gd name="T97" fmla="*/ 134 h 990"/>
                    <a:gd name="T98" fmla="*/ 683 w 2169"/>
                    <a:gd name="T99" fmla="*/ 88 h 990"/>
                    <a:gd name="T100" fmla="*/ 647 w 2169"/>
                    <a:gd name="T101" fmla="*/ 38 h 990"/>
                    <a:gd name="T102" fmla="*/ 624 w 2169"/>
                    <a:gd name="T103" fmla="*/ 0 h 9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169" h="990">
                      <a:moveTo>
                        <a:pt x="624" y="0"/>
                      </a:moveTo>
                      <a:lnTo>
                        <a:pt x="240" y="17"/>
                      </a:lnTo>
                      <a:lnTo>
                        <a:pt x="0" y="340"/>
                      </a:lnTo>
                      <a:lnTo>
                        <a:pt x="48" y="417"/>
                      </a:lnTo>
                      <a:lnTo>
                        <a:pt x="100" y="492"/>
                      </a:lnTo>
                      <a:lnTo>
                        <a:pt x="159" y="566"/>
                      </a:lnTo>
                      <a:lnTo>
                        <a:pt x="225" y="636"/>
                      </a:lnTo>
                      <a:lnTo>
                        <a:pt x="296" y="699"/>
                      </a:lnTo>
                      <a:lnTo>
                        <a:pt x="370" y="758"/>
                      </a:lnTo>
                      <a:lnTo>
                        <a:pt x="451" y="810"/>
                      </a:lnTo>
                      <a:lnTo>
                        <a:pt x="534" y="856"/>
                      </a:lnTo>
                      <a:lnTo>
                        <a:pt x="622" y="897"/>
                      </a:lnTo>
                      <a:lnTo>
                        <a:pt x="710" y="929"/>
                      </a:lnTo>
                      <a:lnTo>
                        <a:pt x="802" y="954"/>
                      </a:lnTo>
                      <a:lnTo>
                        <a:pt x="897" y="973"/>
                      </a:lnTo>
                      <a:lnTo>
                        <a:pt x="991" y="983"/>
                      </a:lnTo>
                      <a:lnTo>
                        <a:pt x="1087" y="989"/>
                      </a:lnTo>
                      <a:lnTo>
                        <a:pt x="1181" y="985"/>
                      </a:lnTo>
                      <a:lnTo>
                        <a:pt x="1277" y="973"/>
                      </a:lnTo>
                      <a:lnTo>
                        <a:pt x="1371" y="956"/>
                      </a:lnTo>
                      <a:lnTo>
                        <a:pt x="1463" y="931"/>
                      </a:lnTo>
                      <a:lnTo>
                        <a:pt x="1551" y="899"/>
                      </a:lnTo>
                      <a:lnTo>
                        <a:pt x="1640" y="860"/>
                      </a:lnTo>
                      <a:lnTo>
                        <a:pt x="1722" y="814"/>
                      </a:lnTo>
                      <a:lnTo>
                        <a:pt x="1803" y="762"/>
                      </a:lnTo>
                      <a:lnTo>
                        <a:pt x="1878" y="705"/>
                      </a:lnTo>
                      <a:lnTo>
                        <a:pt x="1951" y="641"/>
                      </a:lnTo>
                      <a:lnTo>
                        <a:pt x="2016" y="572"/>
                      </a:lnTo>
                      <a:lnTo>
                        <a:pt x="2075" y="497"/>
                      </a:lnTo>
                      <a:lnTo>
                        <a:pt x="2123" y="430"/>
                      </a:lnTo>
                      <a:lnTo>
                        <a:pt x="2168" y="361"/>
                      </a:lnTo>
                      <a:lnTo>
                        <a:pt x="1761" y="330"/>
                      </a:lnTo>
                      <a:lnTo>
                        <a:pt x="1545" y="21"/>
                      </a:lnTo>
                      <a:lnTo>
                        <a:pt x="1534" y="38"/>
                      </a:lnTo>
                      <a:lnTo>
                        <a:pt x="1497" y="88"/>
                      </a:lnTo>
                      <a:lnTo>
                        <a:pt x="1455" y="133"/>
                      </a:lnTo>
                      <a:lnTo>
                        <a:pt x="1407" y="173"/>
                      </a:lnTo>
                      <a:lnTo>
                        <a:pt x="1355" y="207"/>
                      </a:lnTo>
                      <a:lnTo>
                        <a:pt x="1300" y="236"/>
                      </a:lnTo>
                      <a:lnTo>
                        <a:pt x="1242" y="257"/>
                      </a:lnTo>
                      <a:lnTo>
                        <a:pt x="1183" y="271"/>
                      </a:lnTo>
                      <a:lnTo>
                        <a:pt x="1121" y="278"/>
                      </a:lnTo>
                      <a:lnTo>
                        <a:pt x="1060" y="278"/>
                      </a:lnTo>
                      <a:lnTo>
                        <a:pt x="998" y="271"/>
                      </a:lnTo>
                      <a:lnTo>
                        <a:pt x="937" y="257"/>
                      </a:lnTo>
                      <a:lnTo>
                        <a:pt x="879" y="236"/>
                      </a:lnTo>
                      <a:lnTo>
                        <a:pt x="824" y="207"/>
                      </a:lnTo>
                      <a:lnTo>
                        <a:pt x="772" y="173"/>
                      </a:lnTo>
                      <a:lnTo>
                        <a:pt x="726" y="134"/>
                      </a:lnTo>
                      <a:lnTo>
                        <a:pt x="683" y="88"/>
                      </a:lnTo>
                      <a:lnTo>
                        <a:pt x="647" y="38"/>
                      </a:lnTo>
                      <a:lnTo>
                        <a:pt x="624" y="0"/>
                      </a:lnTo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ctr" anchorCtr="1">
                  <a:spAutoFit/>
                </a:bodyPr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45" name="Freeform 5">
                  <a:extLst>
                    <a:ext uri="{FF2B5EF4-FFF2-40B4-BE49-F238E27FC236}">
                      <a16:creationId xmlns:a16="http://schemas.microsoft.com/office/drawing/2014/main" xmlns="" id="{584E414F-BDAD-4BAD-B802-CC2D573D10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9632" y="2041566"/>
                  <a:ext cx="1342963" cy="1686309"/>
                </a:xfrm>
                <a:custGeom>
                  <a:avLst/>
                  <a:gdLst>
                    <a:gd name="T0" fmla="*/ 1246 w 1414"/>
                    <a:gd name="T1" fmla="*/ 709 h 1829"/>
                    <a:gd name="T2" fmla="*/ 1413 w 1414"/>
                    <a:gd name="T3" fmla="*/ 365 h 1829"/>
                    <a:gd name="T4" fmla="*/ 1238 w 1414"/>
                    <a:gd name="T5" fmla="*/ 0 h 1829"/>
                    <a:gd name="T6" fmla="*/ 1142 w 1414"/>
                    <a:gd name="T7" fmla="*/ 4 h 1829"/>
                    <a:gd name="T8" fmla="*/ 1045 w 1414"/>
                    <a:gd name="T9" fmla="*/ 15 h 1829"/>
                    <a:gd name="T10" fmla="*/ 950 w 1414"/>
                    <a:gd name="T11" fmla="*/ 33 h 1829"/>
                    <a:gd name="T12" fmla="*/ 856 w 1414"/>
                    <a:gd name="T13" fmla="*/ 60 h 1829"/>
                    <a:gd name="T14" fmla="*/ 764 w 1414"/>
                    <a:gd name="T15" fmla="*/ 94 h 1829"/>
                    <a:gd name="T16" fmla="*/ 676 w 1414"/>
                    <a:gd name="T17" fmla="*/ 135 h 1829"/>
                    <a:gd name="T18" fmla="*/ 591 w 1414"/>
                    <a:gd name="T19" fmla="*/ 181 h 1829"/>
                    <a:gd name="T20" fmla="*/ 511 w 1414"/>
                    <a:gd name="T21" fmla="*/ 236 h 1829"/>
                    <a:gd name="T22" fmla="*/ 434 w 1414"/>
                    <a:gd name="T23" fmla="*/ 296 h 1829"/>
                    <a:gd name="T24" fmla="*/ 363 w 1414"/>
                    <a:gd name="T25" fmla="*/ 361 h 1829"/>
                    <a:gd name="T26" fmla="*/ 296 w 1414"/>
                    <a:gd name="T27" fmla="*/ 432 h 1829"/>
                    <a:gd name="T28" fmla="*/ 236 w 1414"/>
                    <a:gd name="T29" fmla="*/ 509 h 1829"/>
                    <a:gd name="T30" fmla="*/ 183 w 1414"/>
                    <a:gd name="T31" fmla="*/ 590 h 1829"/>
                    <a:gd name="T32" fmla="*/ 135 w 1414"/>
                    <a:gd name="T33" fmla="*/ 676 h 1829"/>
                    <a:gd name="T34" fmla="*/ 94 w 1414"/>
                    <a:gd name="T35" fmla="*/ 764 h 1829"/>
                    <a:gd name="T36" fmla="*/ 60 w 1414"/>
                    <a:gd name="T37" fmla="*/ 854 h 1829"/>
                    <a:gd name="T38" fmla="*/ 35 w 1414"/>
                    <a:gd name="T39" fmla="*/ 949 h 1829"/>
                    <a:gd name="T40" fmla="*/ 15 w 1414"/>
                    <a:gd name="T41" fmla="*/ 1045 h 1829"/>
                    <a:gd name="T42" fmla="*/ 4 w 1414"/>
                    <a:gd name="T43" fmla="*/ 1141 h 1829"/>
                    <a:gd name="T44" fmla="*/ 0 w 1414"/>
                    <a:gd name="T45" fmla="*/ 1238 h 1829"/>
                    <a:gd name="T46" fmla="*/ 2 w 1414"/>
                    <a:gd name="T47" fmla="*/ 1325 h 1829"/>
                    <a:gd name="T48" fmla="*/ 12 w 1414"/>
                    <a:gd name="T49" fmla="*/ 1413 h 1829"/>
                    <a:gd name="T50" fmla="*/ 27 w 1414"/>
                    <a:gd name="T51" fmla="*/ 1500 h 1829"/>
                    <a:gd name="T52" fmla="*/ 48 w 1414"/>
                    <a:gd name="T53" fmla="*/ 1584 h 1829"/>
                    <a:gd name="T54" fmla="*/ 77 w 1414"/>
                    <a:gd name="T55" fmla="*/ 1667 h 1829"/>
                    <a:gd name="T56" fmla="*/ 110 w 1414"/>
                    <a:gd name="T57" fmla="*/ 1749 h 1829"/>
                    <a:gd name="T58" fmla="*/ 148 w 1414"/>
                    <a:gd name="T59" fmla="*/ 1828 h 1829"/>
                    <a:gd name="T60" fmla="*/ 388 w 1414"/>
                    <a:gd name="T61" fmla="*/ 1505 h 1829"/>
                    <a:gd name="T62" fmla="*/ 772 w 1414"/>
                    <a:gd name="T63" fmla="*/ 1488 h 1829"/>
                    <a:gd name="T64" fmla="*/ 749 w 1414"/>
                    <a:gd name="T65" fmla="*/ 1440 h 1829"/>
                    <a:gd name="T66" fmla="*/ 732 w 1414"/>
                    <a:gd name="T67" fmla="*/ 1392 h 1829"/>
                    <a:gd name="T68" fmla="*/ 718 w 1414"/>
                    <a:gd name="T69" fmla="*/ 1342 h 1829"/>
                    <a:gd name="T70" fmla="*/ 710 w 1414"/>
                    <a:gd name="T71" fmla="*/ 1290 h 1829"/>
                    <a:gd name="T72" fmla="*/ 709 w 1414"/>
                    <a:gd name="T73" fmla="*/ 1238 h 1829"/>
                    <a:gd name="T74" fmla="*/ 712 w 1414"/>
                    <a:gd name="T75" fmla="*/ 1177 h 1829"/>
                    <a:gd name="T76" fmla="*/ 722 w 1414"/>
                    <a:gd name="T77" fmla="*/ 1119 h 1829"/>
                    <a:gd name="T78" fmla="*/ 739 w 1414"/>
                    <a:gd name="T79" fmla="*/ 1062 h 1829"/>
                    <a:gd name="T80" fmla="*/ 762 w 1414"/>
                    <a:gd name="T81" fmla="*/ 1006 h 1829"/>
                    <a:gd name="T82" fmla="*/ 791 w 1414"/>
                    <a:gd name="T83" fmla="*/ 952 h 1829"/>
                    <a:gd name="T84" fmla="*/ 826 w 1414"/>
                    <a:gd name="T85" fmla="*/ 904 h 1829"/>
                    <a:gd name="T86" fmla="*/ 866 w 1414"/>
                    <a:gd name="T87" fmla="*/ 860 h 1829"/>
                    <a:gd name="T88" fmla="*/ 912 w 1414"/>
                    <a:gd name="T89" fmla="*/ 820 h 1829"/>
                    <a:gd name="T90" fmla="*/ 960 w 1414"/>
                    <a:gd name="T91" fmla="*/ 785 h 1829"/>
                    <a:gd name="T92" fmla="*/ 1014 w 1414"/>
                    <a:gd name="T93" fmla="*/ 758 h 1829"/>
                    <a:gd name="T94" fmla="*/ 1070 w 1414"/>
                    <a:gd name="T95" fmla="*/ 735 h 1829"/>
                    <a:gd name="T96" fmla="*/ 1127 w 1414"/>
                    <a:gd name="T97" fmla="*/ 720 h 1829"/>
                    <a:gd name="T98" fmla="*/ 1187 w 1414"/>
                    <a:gd name="T99" fmla="*/ 710 h 1829"/>
                    <a:gd name="T100" fmla="*/ 1246 w 1414"/>
                    <a:gd name="T101" fmla="*/ 709 h 18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414" h="1829">
                      <a:moveTo>
                        <a:pt x="1246" y="709"/>
                      </a:moveTo>
                      <a:lnTo>
                        <a:pt x="1413" y="365"/>
                      </a:lnTo>
                      <a:lnTo>
                        <a:pt x="1238" y="0"/>
                      </a:lnTo>
                      <a:lnTo>
                        <a:pt x="1142" y="4"/>
                      </a:lnTo>
                      <a:lnTo>
                        <a:pt x="1045" y="15"/>
                      </a:lnTo>
                      <a:lnTo>
                        <a:pt x="950" y="33"/>
                      </a:lnTo>
                      <a:lnTo>
                        <a:pt x="856" y="60"/>
                      </a:lnTo>
                      <a:lnTo>
                        <a:pt x="764" y="94"/>
                      </a:lnTo>
                      <a:lnTo>
                        <a:pt x="676" y="135"/>
                      </a:lnTo>
                      <a:lnTo>
                        <a:pt x="591" y="181"/>
                      </a:lnTo>
                      <a:lnTo>
                        <a:pt x="511" y="236"/>
                      </a:lnTo>
                      <a:lnTo>
                        <a:pt x="434" y="296"/>
                      </a:lnTo>
                      <a:lnTo>
                        <a:pt x="363" y="361"/>
                      </a:lnTo>
                      <a:lnTo>
                        <a:pt x="296" y="432"/>
                      </a:lnTo>
                      <a:lnTo>
                        <a:pt x="236" y="509"/>
                      </a:lnTo>
                      <a:lnTo>
                        <a:pt x="183" y="590"/>
                      </a:lnTo>
                      <a:lnTo>
                        <a:pt x="135" y="676"/>
                      </a:lnTo>
                      <a:lnTo>
                        <a:pt x="94" y="764"/>
                      </a:lnTo>
                      <a:lnTo>
                        <a:pt x="60" y="854"/>
                      </a:lnTo>
                      <a:lnTo>
                        <a:pt x="35" y="949"/>
                      </a:lnTo>
                      <a:lnTo>
                        <a:pt x="15" y="1045"/>
                      </a:lnTo>
                      <a:lnTo>
                        <a:pt x="4" y="1141"/>
                      </a:lnTo>
                      <a:lnTo>
                        <a:pt x="0" y="1238"/>
                      </a:lnTo>
                      <a:lnTo>
                        <a:pt x="2" y="1325"/>
                      </a:lnTo>
                      <a:lnTo>
                        <a:pt x="12" y="1413"/>
                      </a:lnTo>
                      <a:lnTo>
                        <a:pt x="27" y="1500"/>
                      </a:lnTo>
                      <a:lnTo>
                        <a:pt x="48" y="1584"/>
                      </a:lnTo>
                      <a:lnTo>
                        <a:pt x="77" y="1667"/>
                      </a:lnTo>
                      <a:lnTo>
                        <a:pt x="110" y="1749"/>
                      </a:lnTo>
                      <a:lnTo>
                        <a:pt x="148" y="1828"/>
                      </a:lnTo>
                      <a:lnTo>
                        <a:pt x="388" y="1505"/>
                      </a:lnTo>
                      <a:lnTo>
                        <a:pt x="772" y="1488"/>
                      </a:lnTo>
                      <a:lnTo>
                        <a:pt x="749" y="1440"/>
                      </a:lnTo>
                      <a:lnTo>
                        <a:pt x="732" y="1392"/>
                      </a:lnTo>
                      <a:lnTo>
                        <a:pt x="718" y="1342"/>
                      </a:lnTo>
                      <a:lnTo>
                        <a:pt x="710" y="1290"/>
                      </a:lnTo>
                      <a:lnTo>
                        <a:pt x="709" y="1238"/>
                      </a:lnTo>
                      <a:lnTo>
                        <a:pt x="712" y="1177"/>
                      </a:lnTo>
                      <a:lnTo>
                        <a:pt x="722" y="1119"/>
                      </a:lnTo>
                      <a:lnTo>
                        <a:pt x="739" y="1062"/>
                      </a:lnTo>
                      <a:lnTo>
                        <a:pt x="762" y="1006"/>
                      </a:lnTo>
                      <a:lnTo>
                        <a:pt x="791" y="952"/>
                      </a:lnTo>
                      <a:lnTo>
                        <a:pt x="826" y="904"/>
                      </a:lnTo>
                      <a:lnTo>
                        <a:pt x="866" y="860"/>
                      </a:lnTo>
                      <a:lnTo>
                        <a:pt x="912" y="820"/>
                      </a:lnTo>
                      <a:lnTo>
                        <a:pt x="960" y="785"/>
                      </a:lnTo>
                      <a:lnTo>
                        <a:pt x="1014" y="758"/>
                      </a:lnTo>
                      <a:lnTo>
                        <a:pt x="1070" y="735"/>
                      </a:lnTo>
                      <a:lnTo>
                        <a:pt x="1127" y="720"/>
                      </a:lnTo>
                      <a:lnTo>
                        <a:pt x="1187" y="710"/>
                      </a:lnTo>
                      <a:lnTo>
                        <a:pt x="1246" y="709"/>
                      </a:lnTo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ctr" anchorCtr="1">
                  <a:spAutoFit/>
                </a:bodyPr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46" name="Freeform 6">
                  <a:extLst>
                    <a:ext uri="{FF2B5EF4-FFF2-40B4-BE49-F238E27FC236}">
                      <a16:creationId xmlns:a16="http://schemas.microsoft.com/office/drawing/2014/main" xmlns="" id="{3A4567B8-E073-44E4-AA35-A9F6DE08D2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5267" y="2041566"/>
                  <a:ext cx="1177809" cy="1705143"/>
                </a:xfrm>
                <a:custGeom>
                  <a:avLst/>
                  <a:gdLst>
                    <a:gd name="T0" fmla="*/ 8 w 1240"/>
                    <a:gd name="T1" fmla="*/ 709 h 1850"/>
                    <a:gd name="T2" fmla="*/ 10 w 1240"/>
                    <a:gd name="T3" fmla="*/ 709 h 1850"/>
                    <a:gd name="T4" fmla="*/ 73 w 1240"/>
                    <a:gd name="T5" fmla="*/ 714 h 1850"/>
                    <a:gd name="T6" fmla="*/ 135 w 1240"/>
                    <a:gd name="T7" fmla="*/ 726 h 1850"/>
                    <a:gd name="T8" fmla="*/ 196 w 1240"/>
                    <a:gd name="T9" fmla="*/ 745 h 1850"/>
                    <a:gd name="T10" fmla="*/ 252 w 1240"/>
                    <a:gd name="T11" fmla="*/ 772 h 1850"/>
                    <a:gd name="T12" fmla="*/ 306 w 1240"/>
                    <a:gd name="T13" fmla="*/ 806 h 1850"/>
                    <a:gd name="T14" fmla="*/ 356 w 1240"/>
                    <a:gd name="T15" fmla="*/ 845 h 1850"/>
                    <a:gd name="T16" fmla="*/ 400 w 1240"/>
                    <a:gd name="T17" fmla="*/ 891 h 1850"/>
                    <a:gd name="T18" fmla="*/ 438 w 1240"/>
                    <a:gd name="T19" fmla="*/ 941 h 1850"/>
                    <a:gd name="T20" fmla="*/ 471 w 1240"/>
                    <a:gd name="T21" fmla="*/ 995 h 1850"/>
                    <a:gd name="T22" fmla="*/ 496 w 1240"/>
                    <a:gd name="T23" fmla="*/ 1052 h 1850"/>
                    <a:gd name="T24" fmla="*/ 515 w 1240"/>
                    <a:gd name="T25" fmla="*/ 1112 h 1850"/>
                    <a:gd name="T26" fmla="*/ 525 w 1240"/>
                    <a:gd name="T27" fmla="*/ 1175 h 1850"/>
                    <a:gd name="T28" fmla="*/ 528 w 1240"/>
                    <a:gd name="T29" fmla="*/ 1238 h 1850"/>
                    <a:gd name="T30" fmla="*/ 527 w 1240"/>
                    <a:gd name="T31" fmla="*/ 1294 h 1850"/>
                    <a:gd name="T32" fmla="*/ 517 w 1240"/>
                    <a:gd name="T33" fmla="*/ 1350 h 1850"/>
                    <a:gd name="T34" fmla="*/ 502 w 1240"/>
                    <a:gd name="T35" fmla="*/ 1405 h 1850"/>
                    <a:gd name="T36" fmla="*/ 480 w 1240"/>
                    <a:gd name="T37" fmla="*/ 1457 h 1850"/>
                    <a:gd name="T38" fmla="*/ 455 w 1240"/>
                    <a:gd name="T39" fmla="*/ 1509 h 1850"/>
                    <a:gd name="T40" fmla="*/ 671 w 1240"/>
                    <a:gd name="T41" fmla="*/ 1818 h 1850"/>
                    <a:gd name="T42" fmla="*/ 1078 w 1240"/>
                    <a:gd name="T43" fmla="*/ 1849 h 1850"/>
                    <a:gd name="T44" fmla="*/ 1120 w 1240"/>
                    <a:gd name="T45" fmla="*/ 1766 h 1850"/>
                    <a:gd name="T46" fmla="*/ 1154 w 1240"/>
                    <a:gd name="T47" fmla="*/ 1684 h 1850"/>
                    <a:gd name="T48" fmla="*/ 1185 w 1240"/>
                    <a:gd name="T49" fmla="*/ 1597 h 1850"/>
                    <a:gd name="T50" fmla="*/ 1208 w 1240"/>
                    <a:gd name="T51" fmla="*/ 1509 h 1850"/>
                    <a:gd name="T52" fmla="*/ 1225 w 1240"/>
                    <a:gd name="T53" fmla="*/ 1419 h 1850"/>
                    <a:gd name="T54" fmla="*/ 1235 w 1240"/>
                    <a:gd name="T55" fmla="*/ 1329 h 1850"/>
                    <a:gd name="T56" fmla="*/ 1239 w 1240"/>
                    <a:gd name="T57" fmla="*/ 1238 h 1850"/>
                    <a:gd name="T58" fmla="*/ 1235 w 1240"/>
                    <a:gd name="T59" fmla="*/ 1141 h 1850"/>
                    <a:gd name="T60" fmla="*/ 1223 w 1240"/>
                    <a:gd name="T61" fmla="*/ 1045 h 1850"/>
                    <a:gd name="T62" fmla="*/ 1204 w 1240"/>
                    <a:gd name="T63" fmla="*/ 949 h 1850"/>
                    <a:gd name="T64" fmla="*/ 1177 w 1240"/>
                    <a:gd name="T65" fmla="*/ 856 h 1850"/>
                    <a:gd name="T66" fmla="*/ 1145 w 1240"/>
                    <a:gd name="T67" fmla="*/ 764 h 1850"/>
                    <a:gd name="T68" fmla="*/ 1104 w 1240"/>
                    <a:gd name="T69" fmla="*/ 678 h 1850"/>
                    <a:gd name="T70" fmla="*/ 1056 w 1240"/>
                    <a:gd name="T71" fmla="*/ 591 h 1850"/>
                    <a:gd name="T72" fmla="*/ 1003 w 1240"/>
                    <a:gd name="T73" fmla="*/ 511 h 1850"/>
                    <a:gd name="T74" fmla="*/ 943 w 1240"/>
                    <a:gd name="T75" fmla="*/ 436 h 1850"/>
                    <a:gd name="T76" fmla="*/ 878 w 1240"/>
                    <a:gd name="T77" fmla="*/ 365 h 1850"/>
                    <a:gd name="T78" fmla="*/ 807 w 1240"/>
                    <a:gd name="T79" fmla="*/ 298 h 1850"/>
                    <a:gd name="T80" fmla="*/ 730 w 1240"/>
                    <a:gd name="T81" fmla="*/ 238 h 1850"/>
                    <a:gd name="T82" fmla="*/ 649 w 1240"/>
                    <a:gd name="T83" fmla="*/ 184 h 1850"/>
                    <a:gd name="T84" fmla="*/ 565 w 1240"/>
                    <a:gd name="T85" fmla="*/ 136 h 1850"/>
                    <a:gd name="T86" fmla="*/ 477 w 1240"/>
                    <a:gd name="T87" fmla="*/ 96 h 1850"/>
                    <a:gd name="T88" fmla="*/ 386 w 1240"/>
                    <a:gd name="T89" fmla="*/ 62 h 1850"/>
                    <a:gd name="T90" fmla="*/ 292 w 1240"/>
                    <a:gd name="T91" fmla="*/ 35 h 1850"/>
                    <a:gd name="T92" fmla="*/ 198 w 1240"/>
                    <a:gd name="T93" fmla="*/ 15 h 1850"/>
                    <a:gd name="T94" fmla="*/ 102 w 1240"/>
                    <a:gd name="T95" fmla="*/ 4 h 1850"/>
                    <a:gd name="T96" fmla="*/ 4 w 1240"/>
                    <a:gd name="T97" fmla="*/ 0 h 1850"/>
                    <a:gd name="T98" fmla="*/ 0 w 1240"/>
                    <a:gd name="T99" fmla="*/ 0 h 1850"/>
                    <a:gd name="T100" fmla="*/ 175 w 1240"/>
                    <a:gd name="T101" fmla="*/ 365 h 1850"/>
                    <a:gd name="T102" fmla="*/ 8 w 1240"/>
                    <a:gd name="T103" fmla="*/ 709 h 18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240" h="1850">
                      <a:moveTo>
                        <a:pt x="8" y="709"/>
                      </a:moveTo>
                      <a:lnTo>
                        <a:pt x="10" y="709"/>
                      </a:lnTo>
                      <a:lnTo>
                        <a:pt x="73" y="714"/>
                      </a:lnTo>
                      <a:lnTo>
                        <a:pt x="135" y="726"/>
                      </a:lnTo>
                      <a:lnTo>
                        <a:pt x="196" y="745"/>
                      </a:lnTo>
                      <a:lnTo>
                        <a:pt x="252" y="772"/>
                      </a:lnTo>
                      <a:lnTo>
                        <a:pt x="306" y="806"/>
                      </a:lnTo>
                      <a:lnTo>
                        <a:pt x="356" y="845"/>
                      </a:lnTo>
                      <a:lnTo>
                        <a:pt x="400" y="891"/>
                      </a:lnTo>
                      <a:lnTo>
                        <a:pt x="438" y="941"/>
                      </a:lnTo>
                      <a:lnTo>
                        <a:pt x="471" y="995"/>
                      </a:lnTo>
                      <a:lnTo>
                        <a:pt x="496" y="1052"/>
                      </a:lnTo>
                      <a:lnTo>
                        <a:pt x="515" y="1112"/>
                      </a:lnTo>
                      <a:lnTo>
                        <a:pt x="525" y="1175"/>
                      </a:lnTo>
                      <a:lnTo>
                        <a:pt x="528" y="1238"/>
                      </a:lnTo>
                      <a:lnTo>
                        <a:pt x="527" y="1294"/>
                      </a:lnTo>
                      <a:lnTo>
                        <a:pt x="517" y="1350"/>
                      </a:lnTo>
                      <a:lnTo>
                        <a:pt x="502" y="1405"/>
                      </a:lnTo>
                      <a:lnTo>
                        <a:pt x="480" y="1457"/>
                      </a:lnTo>
                      <a:lnTo>
                        <a:pt x="455" y="1509"/>
                      </a:lnTo>
                      <a:lnTo>
                        <a:pt x="671" y="1818"/>
                      </a:lnTo>
                      <a:lnTo>
                        <a:pt x="1078" y="1849"/>
                      </a:lnTo>
                      <a:lnTo>
                        <a:pt x="1120" y="1766"/>
                      </a:lnTo>
                      <a:lnTo>
                        <a:pt x="1154" y="1684"/>
                      </a:lnTo>
                      <a:lnTo>
                        <a:pt x="1185" y="1597"/>
                      </a:lnTo>
                      <a:lnTo>
                        <a:pt x="1208" y="1509"/>
                      </a:lnTo>
                      <a:lnTo>
                        <a:pt x="1225" y="1419"/>
                      </a:lnTo>
                      <a:lnTo>
                        <a:pt x="1235" y="1329"/>
                      </a:lnTo>
                      <a:lnTo>
                        <a:pt x="1239" y="1238"/>
                      </a:lnTo>
                      <a:lnTo>
                        <a:pt x="1235" y="1141"/>
                      </a:lnTo>
                      <a:lnTo>
                        <a:pt x="1223" y="1045"/>
                      </a:lnTo>
                      <a:lnTo>
                        <a:pt x="1204" y="949"/>
                      </a:lnTo>
                      <a:lnTo>
                        <a:pt x="1177" y="856"/>
                      </a:lnTo>
                      <a:lnTo>
                        <a:pt x="1145" y="764"/>
                      </a:lnTo>
                      <a:lnTo>
                        <a:pt x="1104" y="678"/>
                      </a:lnTo>
                      <a:lnTo>
                        <a:pt x="1056" y="591"/>
                      </a:lnTo>
                      <a:lnTo>
                        <a:pt x="1003" y="511"/>
                      </a:lnTo>
                      <a:lnTo>
                        <a:pt x="943" y="436"/>
                      </a:lnTo>
                      <a:lnTo>
                        <a:pt x="878" y="365"/>
                      </a:lnTo>
                      <a:lnTo>
                        <a:pt x="807" y="298"/>
                      </a:lnTo>
                      <a:lnTo>
                        <a:pt x="730" y="238"/>
                      </a:lnTo>
                      <a:lnTo>
                        <a:pt x="649" y="184"/>
                      </a:lnTo>
                      <a:lnTo>
                        <a:pt x="565" y="136"/>
                      </a:lnTo>
                      <a:lnTo>
                        <a:pt x="477" y="96"/>
                      </a:lnTo>
                      <a:lnTo>
                        <a:pt x="386" y="62"/>
                      </a:lnTo>
                      <a:lnTo>
                        <a:pt x="292" y="35"/>
                      </a:lnTo>
                      <a:lnTo>
                        <a:pt x="198" y="15"/>
                      </a:lnTo>
                      <a:lnTo>
                        <a:pt x="102" y="4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175" y="365"/>
                      </a:lnTo>
                      <a:lnTo>
                        <a:pt x="8" y="709"/>
                      </a:lnTo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ctr" anchorCtr="1">
                  <a:spAutoFit/>
                </a:bodyPr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6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</p:grpSp>
          <p:sp>
            <p:nvSpPr>
              <p:cNvPr id="49" name="Rectangle 9">
                <a:extLst>
                  <a:ext uri="{FF2B5EF4-FFF2-40B4-BE49-F238E27FC236}">
                    <a16:creationId xmlns:a16="http://schemas.microsoft.com/office/drawing/2014/main" xmlns="" id="{25CB40E3-3307-40A9-877C-E000284DDA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8238">
                <a:off x="3283903" y="1663400"/>
                <a:ext cx="1076398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 lIns="0" tIns="0" rIns="0" bIns="0" anchor="ctr" anchorCtr="1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altLang="ru-RU" sz="1100" b="1" dirty="0">
                    <a:latin typeface="+mn-lt"/>
                  </a:rPr>
                  <a:t>Требования </a:t>
                </a:r>
              </a:p>
              <a:p>
                <a:pPr algn="ctr"/>
                <a:r>
                  <a:rPr lang="ru-RU" altLang="ru-RU" sz="1100" b="1" dirty="0">
                    <a:latin typeface="+mn-lt"/>
                  </a:rPr>
                  <a:t>к исполнителю</a:t>
                </a:r>
                <a:endParaRPr lang="en-US" altLang="ru-RU" sz="1100" b="1" dirty="0">
                  <a:latin typeface="+mn-lt"/>
                </a:endParaRPr>
              </a:p>
            </p:txBody>
          </p:sp>
          <p:sp>
            <p:nvSpPr>
              <p:cNvPr id="63" name="Rectangle 9">
                <a:extLst>
                  <a:ext uri="{FF2B5EF4-FFF2-40B4-BE49-F238E27FC236}">
                    <a16:creationId xmlns:a16="http://schemas.microsoft.com/office/drawing/2014/main" xmlns="" id="{C849D2D4-56FB-461A-92F7-E1394BAF1C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441468">
                <a:off x="4318039" y="1895569"/>
                <a:ext cx="1274787" cy="16927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 lIns="0" tIns="0" rIns="0" bIns="0" anchor="ctr" anchorCtr="1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altLang="ru-RU" sz="1100" b="1" dirty="0">
                    <a:latin typeface="+mn-lt"/>
                  </a:rPr>
                  <a:t>Требования к ТЗ</a:t>
                </a:r>
                <a:endParaRPr lang="en-US" altLang="ru-RU" sz="1100" b="1" dirty="0">
                  <a:latin typeface="+mn-lt"/>
                </a:endParaRPr>
              </a:p>
            </p:txBody>
          </p:sp>
          <p:sp>
            <p:nvSpPr>
              <p:cNvPr id="64" name="Rectangle 9">
                <a:extLst>
                  <a:ext uri="{FF2B5EF4-FFF2-40B4-BE49-F238E27FC236}">
                    <a16:creationId xmlns:a16="http://schemas.microsoft.com/office/drawing/2014/main" xmlns="" id="{45832242-DCD2-49EA-8C65-877AF88C2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1754" y="2794721"/>
                <a:ext cx="1076398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 lIns="0" tIns="0" rIns="0" bIns="0" anchor="ctr" anchorCtr="1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altLang="ru-RU" sz="1100" b="1" dirty="0">
                    <a:latin typeface="+mn-lt"/>
                  </a:rPr>
                  <a:t>Система учета РВ и РАО</a:t>
                </a:r>
                <a:endParaRPr lang="en-US" altLang="ru-RU" sz="1100" b="1" dirty="0">
                  <a:latin typeface="+mn-lt"/>
                </a:endParaRPr>
              </a:p>
            </p:txBody>
          </p:sp>
        </p:grp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EA836A71-8FC5-4C12-AB89-F12AB3B6376E}"/>
              </a:ext>
            </a:extLst>
          </p:cNvPr>
          <p:cNvSpPr txBox="1"/>
          <p:nvPr/>
        </p:nvSpPr>
        <p:spPr>
          <a:xfrm>
            <a:off x="160019" y="5910578"/>
            <a:ext cx="8757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Both"/>
            </a:pPr>
            <a:r>
              <a:rPr lang="ru-RU" sz="900" i="1" dirty="0"/>
              <a:t>В соответствии с Федеральными нормами и правилами в области использования атомной энергии НП 020-2000 «Сбор, переработка, хранение и кондиционирование  твердых радиоактивных отходов».</a:t>
            </a:r>
          </a:p>
          <a:p>
            <a:pPr marL="228600" indent="-228600">
              <a:buAutoNum type="arabicParenBoth"/>
            </a:pPr>
            <a:r>
              <a:rPr lang="ru-RU" sz="900" i="1" dirty="0"/>
              <a:t>Требования безопасности Федеральных норм и правил НП-058-04 «Обращение с радиоактивными отходами. Общие положения».</a:t>
            </a:r>
          </a:p>
          <a:p>
            <a:pPr marL="228600" indent="-228600">
              <a:buAutoNum type="arabicParenBoth"/>
            </a:pPr>
            <a:r>
              <a:rPr lang="ru-RU" sz="900" i="1" dirty="0"/>
              <a:t>Федеральный закон РФ от 11 июля 2011 года № 190-ФЗ «Об обращении с радиоактивными отходами».</a:t>
            </a:r>
          </a:p>
          <a:p>
            <a:pPr marL="228600" indent="-228600">
              <a:buAutoNum type="arabicParenBoth"/>
            </a:pPr>
            <a:r>
              <a:rPr lang="ru-RU" sz="900" i="1" dirty="0"/>
              <a:t>СанПиН 2.6.1.993-00 «Гигиенические требования к обеспечению радиационной безопасности при заготовке и реализации металлолома».</a:t>
            </a:r>
          </a:p>
          <a:p>
            <a:pPr marL="228600" indent="-228600">
              <a:buAutoNum type="arabicParenBoth"/>
            </a:pPr>
            <a:r>
              <a:rPr lang="ru-RU" sz="900" i="1" dirty="0"/>
              <a:t>Федеральные нормы и правила НП-067-11 «Основные правила учета и контроля радиоактивных веществ и радиоактивных отходов в организации».</a:t>
            </a:r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xmlns="" id="{C160FEFF-12D7-4BFA-B8AB-346D4C31CF19}"/>
              </a:ext>
            </a:extLst>
          </p:cNvPr>
          <p:cNvCxnSpPr>
            <a:cxnSpLocks/>
          </p:cNvCxnSpPr>
          <p:nvPr/>
        </p:nvCxnSpPr>
        <p:spPr>
          <a:xfrm flipV="1">
            <a:off x="170497" y="5908160"/>
            <a:ext cx="8729028" cy="241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7">
            <a:extLst>
              <a:ext uri="{FF2B5EF4-FFF2-40B4-BE49-F238E27FC236}">
                <a16:creationId xmlns:a16="http://schemas.microsoft.com/office/drawing/2014/main" xmlns="" id="{4EF3A243-2EF4-442D-9087-C65EB545F324}"/>
              </a:ext>
            </a:extLst>
          </p:cNvPr>
          <p:cNvSpPr/>
          <p:nvPr/>
        </p:nvSpPr>
        <p:spPr>
          <a:xfrm>
            <a:off x="2050255" y="980835"/>
            <a:ext cx="2057401" cy="584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  <p:sp>
        <p:nvSpPr>
          <p:cNvPr id="34" name="Rectangle 8">
            <a:extLst>
              <a:ext uri="{FF2B5EF4-FFF2-40B4-BE49-F238E27FC236}">
                <a16:creationId xmlns:a16="http://schemas.microsoft.com/office/drawing/2014/main" xmlns="" id="{9D887C1F-F48C-418F-AD8B-19B70091189F}"/>
              </a:ext>
            </a:extLst>
          </p:cNvPr>
          <p:cNvSpPr/>
          <p:nvPr/>
        </p:nvSpPr>
        <p:spPr>
          <a:xfrm>
            <a:off x="4106465" y="980835"/>
            <a:ext cx="2058592" cy="584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xmlns="" id="{9A9B6E9B-1F1A-4871-BF36-9D6F63CAD350}"/>
              </a:ext>
            </a:extLst>
          </p:cNvPr>
          <p:cNvSpPr/>
          <p:nvPr/>
        </p:nvSpPr>
        <p:spPr>
          <a:xfrm>
            <a:off x="6165057" y="980835"/>
            <a:ext cx="2051844" cy="58420"/>
          </a:xfrm>
          <a:prstGeom prst="rect">
            <a:avLst/>
          </a:prstGeom>
          <a:solidFill>
            <a:srgbClr val="2664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xmlns="" id="{64206964-F85A-4C7A-9AE6-3A5ED21B2557}"/>
              </a:ext>
            </a:extLst>
          </p:cNvPr>
          <p:cNvSpPr/>
          <p:nvPr/>
        </p:nvSpPr>
        <p:spPr>
          <a:xfrm>
            <a:off x="0" y="980835"/>
            <a:ext cx="2049064" cy="58420"/>
          </a:xfrm>
          <a:prstGeom prst="rect">
            <a:avLst/>
          </a:prstGeom>
          <a:solidFill>
            <a:srgbClr val="B5C4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4969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2100</TotalTime>
  <Words>2643</Words>
  <Application>Microsoft Office PowerPoint</Application>
  <PresentationFormat>Экран (4:3)</PresentationFormat>
  <Paragraphs>332</Paragraphs>
  <Slides>15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 Pankratova</dc:creator>
  <cp:lastModifiedBy>Елена Вилкова</cp:lastModifiedBy>
  <cp:revision>208</cp:revision>
  <cp:lastPrinted>2018-03-26T07:07:39Z</cp:lastPrinted>
  <dcterms:created xsi:type="dcterms:W3CDTF">2017-12-27T12:16:13Z</dcterms:created>
  <dcterms:modified xsi:type="dcterms:W3CDTF">2018-03-26T14:47:01Z</dcterms:modified>
</cp:coreProperties>
</file>