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9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0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1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55" r:id="rId8"/>
    <p:sldMasterId id="2147483666" r:id="rId9"/>
    <p:sldMasterId id="2147483667" r:id="rId10"/>
    <p:sldMasterId id="2147483668" r:id="rId11"/>
    <p:sldMasterId id="2147483669" r:id="rId12"/>
    <p:sldMasterId id="2147483670" r:id="rId13"/>
    <p:sldMasterId id="2147483671" r:id="rId14"/>
    <p:sldMasterId id="2147483672" r:id="rId15"/>
    <p:sldMasterId id="2147483673" r:id="rId16"/>
    <p:sldMasterId id="2147483674" r:id="rId17"/>
    <p:sldMasterId id="2147483675" r:id="rId18"/>
    <p:sldMasterId id="2147483676" r:id="rId19"/>
    <p:sldMasterId id="2147483679" r:id="rId20"/>
    <p:sldMasterId id="2147483681" r:id="rId21"/>
    <p:sldMasterId id="2147483683" r:id="rId22"/>
  </p:sldMasterIdLst>
  <p:notesMasterIdLst>
    <p:notesMasterId r:id="rId35"/>
  </p:notesMasterIdLst>
  <p:handoutMasterIdLst>
    <p:handoutMasterId r:id="rId36"/>
  </p:handoutMasterIdLst>
  <p:sldIdLst>
    <p:sldId id="770" r:id="rId23"/>
    <p:sldId id="775" r:id="rId24"/>
    <p:sldId id="777" r:id="rId25"/>
    <p:sldId id="773" r:id="rId26"/>
    <p:sldId id="781" r:id="rId27"/>
    <p:sldId id="784" r:id="rId28"/>
    <p:sldId id="780" r:id="rId29"/>
    <p:sldId id="787" r:id="rId30"/>
    <p:sldId id="788" r:id="rId31"/>
    <p:sldId id="789" r:id="rId32"/>
    <p:sldId id="776" r:id="rId33"/>
    <p:sldId id="786" r:id="rId34"/>
  </p:sldIdLst>
  <p:sldSz cx="9144000" cy="6858000" type="screen4x3"/>
  <p:notesSz cx="6797675" cy="9928225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0066CC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936F66-0BA2-41FA-8FBC-60507233AA5F}">
          <p14:sldIdLst>
            <p14:sldId id="770"/>
            <p14:sldId id="775"/>
            <p14:sldId id="777"/>
            <p14:sldId id="773"/>
            <p14:sldId id="781"/>
            <p14:sldId id="784"/>
            <p14:sldId id="780"/>
            <p14:sldId id="787"/>
            <p14:sldId id="788"/>
            <p14:sldId id="789"/>
            <p14:sldId id="776"/>
            <p14:sldId id="7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449"/>
    <a:srgbClr val="DDEEFF"/>
    <a:srgbClr val="FF3300"/>
    <a:srgbClr val="EAF0F9"/>
    <a:srgbClr val="C2C3EC"/>
    <a:srgbClr val="D3D4F1"/>
    <a:srgbClr val="CDC7FD"/>
    <a:srgbClr val="D9D0FC"/>
    <a:srgbClr val="F0E1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95030" autoAdjust="0"/>
  </p:normalViewPr>
  <p:slideViewPr>
    <p:cSldViewPr snapToGrid="0">
      <p:cViewPr>
        <p:scale>
          <a:sx n="118" d="100"/>
          <a:sy n="118" d="100"/>
        </p:scale>
        <p:origin x="-1716" y="138"/>
      </p:cViewPr>
      <p:guideLst>
        <p:guide orient="horz" pos="2032"/>
        <p:guide orient="horz" pos="2735"/>
        <p:guide orient="horz" pos="3875"/>
        <p:guide orient="horz" pos="899"/>
        <p:guide orient="horz" pos="3619"/>
        <p:guide orient="horz" pos="423"/>
        <p:guide orient="horz" pos="1247"/>
        <p:guide pos="264"/>
        <p:guide pos="1089"/>
        <p:guide pos="1558"/>
        <p:guide pos="5423"/>
        <p:guide pos="3343"/>
        <p:guide pos="5626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4020" y="-582"/>
      </p:cViewPr>
      <p:guideLst>
        <p:guide orient="horz" pos="3127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4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99" tIns="47051" rIns="94099" bIns="47051" numCol="1" anchor="t" anchorCtr="0" compatLnSpc="1">
            <a:prstTxWarp prst="textNoShape">
              <a:avLst/>
            </a:prstTxWarp>
          </a:bodyPr>
          <a:lstStyle>
            <a:lvl1pPr algn="l" defTabSz="938576">
              <a:spcBef>
                <a:spcPct val="0"/>
              </a:spcBef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1" y="0"/>
            <a:ext cx="29445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99" tIns="47051" rIns="94099" bIns="47051" numCol="1" anchor="t" anchorCtr="0" compatLnSpc="1">
            <a:prstTxWarp prst="textNoShape">
              <a:avLst/>
            </a:prstTxWarp>
          </a:bodyPr>
          <a:lstStyle>
            <a:lvl1pPr algn="r" defTabSz="938576">
              <a:spcBef>
                <a:spcPct val="0"/>
              </a:spcBef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C00EECF-69E3-42E0-B7D5-C42E15C3EC6A}" type="datetimeFigureOut">
              <a:rPr lang="en-US"/>
              <a:pPr>
                <a:defRPr/>
              </a:pPr>
              <a:t>11/30/2018</a:t>
            </a:fld>
            <a:endParaRPr lang="en-US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893"/>
            <a:ext cx="2944549" cy="4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99" tIns="47051" rIns="94099" bIns="47051" numCol="1" anchor="b" anchorCtr="0" compatLnSpc="1">
            <a:prstTxWarp prst="textNoShape">
              <a:avLst/>
            </a:prstTxWarp>
          </a:bodyPr>
          <a:lstStyle>
            <a:lvl1pPr algn="l" defTabSz="938576">
              <a:spcBef>
                <a:spcPct val="0"/>
              </a:spcBef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1" y="9431893"/>
            <a:ext cx="2944548" cy="4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99" tIns="47051" rIns="94099" bIns="47051" numCol="1" anchor="b" anchorCtr="0" compatLnSpc="1">
            <a:prstTxWarp prst="textNoShape">
              <a:avLst/>
            </a:prstTxWarp>
          </a:bodyPr>
          <a:lstStyle>
            <a:lvl1pPr algn="r" defTabSz="938576">
              <a:spcBef>
                <a:spcPct val="0"/>
              </a:spcBef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26E2311-3963-4AEE-8546-19139FF5D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299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4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7" tIns="49626" rIns="99247" bIns="49626" numCol="1" anchor="t" anchorCtr="0" compatLnSpc="1">
            <a:prstTxWarp prst="textNoShape">
              <a:avLst/>
            </a:prstTxWarp>
          </a:bodyPr>
          <a:lstStyle>
            <a:lvl1pPr algn="l" defTabSz="994067">
              <a:spcBef>
                <a:spcPct val="0"/>
              </a:spcBef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1" y="0"/>
            <a:ext cx="294454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7" tIns="49626" rIns="99247" bIns="49626" numCol="1" anchor="t" anchorCtr="0" compatLnSpc="1">
            <a:prstTxWarp prst="textNoShape">
              <a:avLst/>
            </a:prstTxWarp>
          </a:bodyPr>
          <a:lstStyle>
            <a:lvl1pPr algn="r" defTabSz="994067">
              <a:spcBef>
                <a:spcPct val="0"/>
              </a:spcBef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F843092-783F-46DC-A3E8-5BD3BF754223}" type="datetimeFigureOut">
              <a:rPr lang="en-US"/>
              <a:pPr>
                <a:defRPr/>
              </a:pPr>
              <a:t>11/30/2018</a:t>
            </a:fld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17532"/>
            <a:ext cx="5437188" cy="446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7" tIns="49626" rIns="99247" bIns="49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1893"/>
            <a:ext cx="2944549" cy="4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7" tIns="49626" rIns="99247" bIns="49626" numCol="1" anchor="b" anchorCtr="0" compatLnSpc="1">
            <a:prstTxWarp prst="textNoShape">
              <a:avLst/>
            </a:prstTxWarp>
          </a:bodyPr>
          <a:lstStyle>
            <a:lvl1pPr algn="l" defTabSz="994067">
              <a:spcBef>
                <a:spcPct val="0"/>
              </a:spcBef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1" y="9431893"/>
            <a:ext cx="2944548" cy="4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7" tIns="49626" rIns="99247" bIns="49626" numCol="1" anchor="b" anchorCtr="0" compatLnSpc="1">
            <a:prstTxWarp prst="textNoShape">
              <a:avLst/>
            </a:prstTxWarp>
          </a:bodyPr>
          <a:lstStyle>
            <a:lvl1pPr algn="r" defTabSz="994067">
              <a:spcBef>
                <a:spcPct val="0"/>
              </a:spcBef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50DF537-B73A-4258-979A-94F42372A4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583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E8D7A-F91F-413A-8217-D967D2DE4D5C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C3DB0-2133-4707-8A60-C4591C9E26D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8BCF-BAA8-4596-AD64-18E8DFAC8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0FF8B-40F5-4FFB-BE86-4CC1B7F475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1B15-B74B-4612-A88E-5396E200EE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DFE77-BBAB-4A49-B337-912942EBA6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2646-5171-4C7F-8259-3B197988C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D244-6A3C-4B49-9809-6AAA2CC30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386AE-A1F1-44DC-B710-872F641262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860F-7273-43D9-B354-C25E23F1CA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174D0-EDC3-4C8A-B8C1-2CF0866CB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72C9-D900-4F2B-AE0A-31E58A0A5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C476F-1841-40D6-AEAA-A5658D91F1F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9B4A7-3C95-49D2-902C-8ED3D81987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E228-E681-40FD-AC7B-7B845FEF66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1EE0-4E90-46AC-9C8A-2045443F9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E49-C5EC-4F4B-871C-7AF64F58F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E3F3D-C7AA-4BE9-8DBE-DD970CEB4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590FD-F43A-4F08-BAB5-F42FB96E8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A58A-5F7A-49B0-AF88-3AA2F4F3F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333-7079-4ADF-94DA-3547AFED7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0D6B-C4CD-42B8-BDB6-92BDE059C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4267-A5E5-4DE6-BC90-808A76B2D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1079501"/>
            <a:ext cx="9144000" cy="15287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EAC50-2624-4440-B8C5-0AE5AC3FCD9A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2B121-C2C0-474C-BA1F-1BEE4069E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7D4A-FDD0-44EF-8532-A1D09C18D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BFD2-8018-456A-B909-821FC8905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EC6E-4D7E-48C6-82E7-74DEA3E1D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C68F-0C5D-4A3F-9407-E6F7DE51A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018C3-F313-422B-9553-D36D43D7F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D49C-3696-46E7-9E54-58D735C932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3E92-1E60-4EA4-8F58-B98E75502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6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61F4-4D95-4E85-941F-37494CAF2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75AF-56FE-4A55-808A-4E626DBED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027F-56F2-4B04-9768-1C2CB72645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70C80-436F-45A9-8885-6C79D8053C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3AD5D-3824-4CD3-92FE-511E7B9FAD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9973-E2F2-489B-8150-F385BEC36A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7E86-B508-4E8E-8264-3256966881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486DD-5E71-4B59-B5CD-A5FD43C71F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F8618-8086-421E-806B-B19932DF67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D9BD5-82F0-4682-8AB1-2D1AE37D4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B42C2-70BD-43C8-B502-11259B68C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31953-831B-4023-997B-3306D5E24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A1681-7F38-4267-BF7C-0F5C204EFD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7A4E-26C8-49D1-83AA-D36BF61C11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79F8F-C5BE-47F1-8E24-DEA7EA591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88BA-2B2A-4A49-9B10-CB6FCAF67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6DF4C-1167-4059-BF8E-EAA3BC46D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0456-F354-473A-B168-B808B78CA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C2E0-C730-4AB9-95E6-7D25C8B16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920A0-BA7A-4AD8-8590-AB2B64BB9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25B0-9852-417C-8FE9-1A55CF046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0E08B-EB29-429C-BF0B-AAFD1E760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57CB-BB55-4A48-850F-584291196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9CD8-80C0-4C4F-8CAB-B16290F80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3F2BF-8305-429A-8790-82BA565D11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B195E-5AA2-4996-A781-086C2CC3E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5717-A780-486B-9465-7AB0D897A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BD94-FD86-4696-8B97-BD91BAFCA0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5D4C-637D-42B2-A39C-C1C1F85CE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70B6-D8C5-4467-BC73-BCF4E11B5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3A91-F55D-457F-B157-A75D160413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7A6A3-2F53-488D-97DA-816FB04A3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5E0DA-21DE-4752-B197-0E6FEBF7C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7245-A2F9-4A8C-B8DC-F0C7B0FA0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17AB-EDE5-4B09-911B-722C57689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E310E-4D10-485F-A0AF-7E05F178F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43AB-BDA6-415B-9F8F-992975439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29B47-DE40-42C3-B916-A39201617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317C-1E45-4228-A6EC-63E9474F9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211BF-18F7-44A8-BF6D-5EFF00D864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F20E-DDA9-48DD-873E-B9FE7D292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D795-1DC4-422F-8437-4418BCF2D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7896-A085-47A6-B112-B1182C236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3517-47B2-4913-903F-0523A8287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CA4D-F42C-4564-92E4-A86A34FAC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AE93-AA39-4E5B-B294-D0C4BA8E2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28B4-8F8F-4EAD-A5CC-ADAAB523C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CAAC-3A99-48D6-9048-2415FC3C6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EBA4-6ED2-4244-82AC-524D6092E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DA5BF-13F8-4039-BD7D-14960B128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AB32-0734-4747-BD70-E04043CE1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413E-9E62-4C92-9ED6-A244F529F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AA6E-ED1E-4A06-890B-E33FA0A3C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8FE8B-213D-41A0-9FF1-7F24C5C511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E094C-24A1-45CB-9FD4-B274C5663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5A2D-3029-4CDD-BEB3-CC0540C8B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AF94A-5BCB-4849-9D69-E514B9745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440E-DA3F-4215-ABE0-D426BEC00B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DBA0A-2F58-4F50-B13E-5D36970AB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85B77-EE8B-4E0A-AE0A-EF3DD714A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15EA-3EBC-47AA-929C-EB8DBA47F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F2C40-252E-47BA-B4B1-0D0DEF9C9C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AEC7B-4E76-47D9-A847-FDE1FEDB7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D0B3-ABAA-4645-A922-99A7D497F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B808-2583-444B-924D-0FF80F228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D0FD-2E62-4F9D-AE17-6C69D8805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BD8FA-4169-4DC5-8E70-DB6590971D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4782-527E-4E60-A62C-5077AE17E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5F105-757F-4726-B222-6428A0DC51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2A0B-40B8-40A8-809D-B2AF65D8B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3B4E-2FB7-4D80-A002-363AF15C9B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7DD7-7284-4277-9D6A-C6302CD22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2EAC8-E7C6-4054-868A-9A99B47C5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CFB2A-392A-488A-B407-6CBB5D7CA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7C98-D5EC-4995-B7FE-AF2E25C49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B64F-1939-436E-94D7-CB7B112EAF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2B71A-4F51-4173-86A3-BCB8A0AEA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6A2C-5753-4625-A200-6AAC379B9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7CE5-E27F-41F2-8BC1-B956094A4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6DC8-D029-400F-AF61-F9DD71E1034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0D96-3349-426F-9813-032B7D24C3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7631-DE4E-4FE0-8614-C3CD1366F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E4A3-236C-4432-9474-EB7AA3195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3956-18C4-47B7-AEEB-2348D9B99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7FC5-2ACC-44A2-8A28-50CD41B18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7089-5B5C-41C6-B7A8-30A6FA85B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867C4-682C-42F2-A0A5-1E043AC4AB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FD237-3BF3-484B-9494-4B88D2C588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EEE15-665F-44E7-B3C3-FBAE27E25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93FA6-32C7-4EBA-B8EE-AF5B641BD5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BD4F-7184-44BC-AF62-E85420096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323D-CAFD-442E-82FF-298463F41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BD2D-6193-4AAD-95A9-8548B8348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DA68-CE44-4217-930F-30FA49747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F958-98DA-4A6F-9F25-E565B46D4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F73F-514C-4A08-8F52-58591A4FD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BAF0-79D2-4BAF-8A2B-F768F02F1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6D8A-D0BA-45BF-BB23-5616BC699E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DA30-0ABF-4188-8086-F3F4E74FD6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6BC7B-332E-4F61-B8D1-25F34B41DF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31077-0002-4EBA-B183-2173FF2095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443E5-58FD-4AC1-9784-C2877D683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BC2F9-0B00-4782-99CB-F395EFC127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8AD8-1F3A-4474-B6CC-FFAFD81B46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A3128-0B61-40BD-89A9-77F65DD0CA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4516-EACB-43C8-8D8E-BC033D0BA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DF94-1246-4A17-98EB-8772B9C47F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C95B-35D2-40DD-992A-26D877AF66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2596-9A46-4E39-8CAE-2254A82373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95F15-E23E-4F31-9D60-344E5295E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CEED-E8AE-4569-B49B-8E215546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816A-8B38-4AE8-B661-9464480DB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E771-2CAA-4EB9-BC7F-7674C2CB9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A37C-4F3F-437C-9D08-5AA9BA886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A39BC-7486-4C2A-9BD2-9E2F9752D1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24618-388A-411C-B897-7AC8685CE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9030C-6B13-4FE9-8914-BA399F91D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9E0C-7554-4A52-9675-F74A69D54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A4A3-D342-479E-8943-20E26A670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A395-A475-4B6C-BA6F-4B42091EE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6624D-1D1D-4FAE-9179-88E478ED7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6D41-AE79-43E4-B288-43C1B78C3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4B0CB-6D2D-4816-B2F2-7E8508B21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54A1-3701-4C17-98E4-E8C59B3CC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49B53-F6E4-4DB1-8CD3-1348E44573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ACA8-DB31-4225-9CA4-917F43158B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4624-ECD9-432B-A2BB-6277862FD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6E09F-1131-438D-89B9-A1F073476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E8E2-44FD-4652-949E-EA8304ED0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51879-FB43-4AFD-822F-3B3A2B02F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C0FB-607B-4C19-98AB-557C4B030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8404-D8FF-4972-A89D-3A66B0AF4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C58E-9AED-4521-A7AF-BA196652D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9C4E-B6DE-4005-95F2-6EF16AB1D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080C-97A8-4470-96AC-DF1F8FFACA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DD5CD-99D3-4FF3-85ED-7577108220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4B712-3151-4E44-B41F-AB5BCDBD0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1598-0358-4D71-8D13-F83C0F211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98C1-6C9F-47CD-A0D3-B59DB478B9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5082-5912-48B8-8300-276DFD5E4B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BDFB-9232-4F9C-8F82-641918DC4E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9F95B-5B1A-489E-A7CE-3BFC6DB0E2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D6972-A8EB-4FFF-9602-E14AF4D1C8F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E82A-4B70-4CBB-9CD1-6D7B5699B4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E5F5-E1EB-4210-AA67-14E52AD50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8466-CB34-438D-9763-46850D91E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53D4-5451-4B6E-8918-EF66BE394C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2BAB-8E00-4990-8B46-335A81BBAF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E4B1-73E1-415A-AF23-395CBF5A95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FC9F1-2F6D-43AE-8B4E-F579208B8F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BC68F-92C5-4455-AC65-D2D7487807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81C6-C458-4612-8D47-67E9A6B3FB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EBA3E-7EB7-4964-AA3C-903398235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25B2B-34DA-4646-9077-1EB6B0A6CB9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B4E0-C578-44C9-A9CE-3E5D70813D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523A5-BA58-4976-89CC-6C37B23401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E51D-6F8F-4A2D-B0A8-7551434A93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4D86-5EC0-43CB-A52E-A7DDA60E3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6FDBA-6352-4A18-9B10-D4552FCE2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4AE33-9BA5-48B8-A467-4DB95E0F89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D2380-671A-4D5B-9014-6CF01173E2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4155-3FF4-48B7-BE41-0D17ECD24B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527E-DCDD-49A6-B014-9332F12C6C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6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81177-AA5B-4285-8245-84B3A16070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9A7D-F312-46DF-9449-968A500E19B1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F0CD2-0949-4D6C-AEB9-FF49541935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C2C1-D0C6-4E51-A6B1-03AB6ED4B7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2A129-2F2A-4DBD-9F0C-9EE6CC194F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A18DD-69A6-4781-A1E7-BB552079F7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5041-0E39-4C8E-9177-5211E3259B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1A04C-7670-4386-AD9D-9AF5D01914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7216-3A07-4854-91AB-76B60A6323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9D729-DE70-44A2-BA89-393941B7E2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89ED1-2280-4C28-AB82-4E1DA455D6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51AD-BA62-4BA1-9289-83FD3C881B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45767-8138-4A6D-823A-9F629893CA6C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1100137"/>
            <a:ext cx="1452563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7"/>
            <a:ext cx="1454150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F495-6B32-4100-B578-4F8C337E4F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3802-43BE-4043-8865-E72ED6EB16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9526E-EF3F-4A60-8DEE-12AA7FAB6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03E39-A2CD-4B9A-8E21-E00E5BCFF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DAFE-9E8F-4CA7-9E22-7353674CE4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A817-CFA9-45A4-B4F7-75DA7A0E6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8EC4-E3AD-4F3E-AEB9-3689836B49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11CF-2DAC-42B9-974D-6D5126E6CD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C02F0-F305-4812-A887-CE932C6F8A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7C0D-D131-421B-8306-81E0546441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740E-31EB-430B-8A09-5F8472ED43B8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044D7-9704-4B40-9142-A3C984295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E771B-029D-4E58-917F-A48E61B8F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8011-D3DC-43DF-B3F7-8A84392CE8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126FE-6E57-4DE1-BF6E-5B475DCEDC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F27C-F94A-40C5-B70B-4B7BD8894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74487-93CF-49C2-8585-475092BBC2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9FF3-903E-4997-AA19-B52653D2F0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DEC54-CCDC-40E3-82F6-BB0325DE6E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1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19556-9CE6-428B-B009-29AE7D9BA8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33A6-3A0B-4090-A11B-2A4437813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6CD52-D8C0-42D0-95CC-1EE3A0304D6D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75F8-A653-47E6-BCB7-8674D450FF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BDA1-CE26-4225-971E-4B96425F3F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201D3-44AA-453D-9940-A7B07CB9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D5FBF-BC9D-4C69-8014-111474E688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5405-4493-4893-A339-B083222D18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22726-F2E5-4361-8EDA-2556AD7A8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D8673-5748-446F-B817-BC1149FB21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B05C-78FB-4A32-9B29-C717458F88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C32C-E7DA-4190-BB7B-7269A8229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20A13-80EC-443B-821C-8B0C2FACC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84B0-B202-4839-A86B-6E1BC5C8E1AD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68145-36BB-4EEB-BC86-62DE181821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2652-3AED-43C1-A81A-C64FA06900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6136B-7F60-4C45-9DE3-824CE0D3E0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6" y="1082674"/>
            <a:ext cx="892175" cy="522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4A9C7-602B-4358-A598-EB74C6FBA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E674-48B2-49D7-85D7-BD4707218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BEC9-091A-4F0B-8056-F01C4B8EED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D55-7E75-4499-B470-B69B8F94C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22FB-2DCC-45A1-8E89-44A5373357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E838-8BFB-4B79-BC5C-1A73F157A5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DEAE4-A723-4F1D-AEC3-FE8FFA2AB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27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410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A0928FD7-82D9-4199-AE65-EE73C8987961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4107" name="Picture 15" descr="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1939927" y="2606676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4614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615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615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46152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F3432465-EBCA-4036-9746-8264D76E2B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46158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9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13324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5229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229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229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52295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297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34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2300" name="Rectangle 12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1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2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02A7FCEB-A608-48FC-865B-AB008BD4E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348" name="Picture 16" descr="logo6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ChangeArrowheads="1"/>
          </p:cNvSpPr>
          <p:nvPr/>
        </p:nvSpPr>
        <p:spPr bwMode="auto">
          <a:xfrm>
            <a:off x="1935165" y="1077913"/>
            <a:ext cx="7208837" cy="52625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5741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741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741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57415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7416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7417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536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4"/>
            <a:ext cx="1936750" cy="522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6574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584E3CAE-F65F-4D74-8596-2DE7FE1B58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57422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15373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94822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94822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94823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48231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2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3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639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8235" name="Rectangle 11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6" name="Line 12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7" name="Line 1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5E9D6462-3ADB-411B-8C96-AAF43D3B5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8240" name="Rectangle 16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1C9D7DBE-9904-4AB4-9EB5-05BD60F0F3C8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397" name="Picture 17" descr="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0" y="6318250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8" name="Rectangle 4"/>
          <p:cNvSpPr>
            <a:spLocks noChangeArrowheads="1"/>
          </p:cNvSpPr>
          <p:nvPr/>
        </p:nvSpPr>
        <p:spPr bwMode="auto">
          <a:xfrm>
            <a:off x="1943100" y="6318250"/>
            <a:ext cx="7200900" cy="539751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9" name="Line 5"/>
          <p:cNvSpPr>
            <a:spLocks noChangeShapeType="1"/>
          </p:cNvSpPr>
          <p:nvPr/>
        </p:nvSpPr>
        <p:spPr bwMode="auto">
          <a:xfrm>
            <a:off x="1936750" y="6318250"/>
            <a:ext cx="0" cy="53975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0" name="Rectangle 6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1" name="Rectangle 7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2" name="Line 8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5754" name="Rectangle 10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5" name="Line 1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6" name="Line 1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7C2E4632-60CA-4598-ACCA-D566CD7D8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55759" name="Rectangle 15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D5E9FB6F-F0BB-45D0-A6B1-D30405E6037B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7423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140493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140493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140493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404935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04936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04937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04939" name="Rectangle 11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04940" name="Line 12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04941" name="Line 1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40494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E1D47A1D-1E95-4C62-B60C-3C0A6C434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04944" name="Rectangle 16"/>
          <p:cNvSpPr>
            <a:spLocks noChangeArrowheads="1"/>
          </p:cNvSpPr>
          <p:nvPr/>
        </p:nvSpPr>
        <p:spPr bwMode="auto">
          <a:xfrm>
            <a:off x="7335839" y="6446839"/>
            <a:ext cx="170399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1800" dirty="0">
                <a:solidFill>
                  <a:schemeClr val="bg1"/>
                </a:solidFill>
              </a:rPr>
              <a:t>Strategy of Growth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8445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0" y="6318250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8" name="Rectangle 4"/>
          <p:cNvSpPr>
            <a:spLocks noChangeArrowheads="1"/>
          </p:cNvSpPr>
          <p:nvPr/>
        </p:nvSpPr>
        <p:spPr bwMode="auto">
          <a:xfrm>
            <a:off x="1943100" y="6318250"/>
            <a:ext cx="7200900" cy="539751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9" name="Line 5"/>
          <p:cNvSpPr>
            <a:spLocks noChangeShapeType="1"/>
          </p:cNvSpPr>
          <p:nvPr/>
        </p:nvSpPr>
        <p:spPr bwMode="auto">
          <a:xfrm>
            <a:off x="1936750" y="6318250"/>
            <a:ext cx="0" cy="53975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0" name="Rectangle 6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1" name="Rectangle 7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2" name="Line 8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5754" name="Rectangle 10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5" name="Line 1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6" name="Line 1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B61A4810-8F61-40C3-BE42-646523344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55759" name="Rectangle 15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89F0852B-F8ED-40A3-90F2-730493FA9CAA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471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0" y="6318250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8" name="Rectangle 4"/>
          <p:cNvSpPr>
            <a:spLocks noChangeArrowheads="1"/>
          </p:cNvSpPr>
          <p:nvPr/>
        </p:nvSpPr>
        <p:spPr bwMode="auto">
          <a:xfrm>
            <a:off x="1943100" y="6318250"/>
            <a:ext cx="7200900" cy="539751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49" name="Line 5"/>
          <p:cNvSpPr>
            <a:spLocks noChangeShapeType="1"/>
          </p:cNvSpPr>
          <p:nvPr/>
        </p:nvSpPr>
        <p:spPr bwMode="auto">
          <a:xfrm>
            <a:off x="1936750" y="6318250"/>
            <a:ext cx="0" cy="53975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0" name="Rectangle 6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1" name="Rectangle 7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2" name="Line 8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5754" name="Rectangle 10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5" name="Line 1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6" name="Line 1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557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6B6B95EC-6E65-4C39-96D2-E092F4AEA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55759" name="Rectangle 15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65249F04-D2CE-4823-BCF5-0E5C78C171AA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495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1" name="Rectangle 3"/>
          <p:cNvSpPr>
            <a:spLocks noChangeArrowheads="1"/>
          </p:cNvSpPr>
          <p:nvPr/>
        </p:nvSpPr>
        <p:spPr bwMode="auto">
          <a:xfrm>
            <a:off x="0" y="6318250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2" name="Rectangle 4"/>
          <p:cNvSpPr>
            <a:spLocks noChangeArrowheads="1"/>
          </p:cNvSpPr>
          <p:nvPr/>
        </p:nvSpPr>
        <p:spPr bwMode="auto">
          <a:xfrm>
            <a:off x="1943100" y="6318250"/>
            <a:ext cx="7200900" cy="539751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3" name="Line 5"/>
          <p:cNvSpPr>
            <a:spLocks noChangeShapeType="1"/>
          </p:cNvSpPr>
          <p:nvPr/>
        </p:nvSpPr>
        <p:spPr bwMode="auto">
          <a:xfrm>
            <a:off x="1936750" y="6318250"/>
            <a:ext cx="0" cy="53975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4" name="Rectangle 6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5" name="Rectangle 7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6" name="Line 8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27498" name="Rectangle 10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499" name="Line 1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500" name="Line 1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27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2FD98410-E1A2-4F11-9AF6-B20094158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27503" name="Rectangle 15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D093E803-3E3C-445A-BFC2-46D54567EB22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1519" name="Picture 16" descr="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18626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18626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18626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62663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62664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62665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253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62667" name="Rectangle 11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62668" name="Line 12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62669" name="Line 1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86267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4D2DC3E5-7F32-4757-9839-A055F6DDF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62672" name="Rectangle 16"/>
          <p:cNvSpPr>
            <a:spLocks noChangeArrowheads="1"/>
          </p:cNvSpPr>
          <p:nvPr/>
        </p:nvSpPr>
        <p:spPr bwMode="auto">
          <a:xfrm>
            <a:off x="7537451" y="6446839"/>
            <a:ext cx="147316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1800" dirty="0">
                <a:solidFill>
                  <a:schemeClr val="bg1"/>
                </a:solidFill>
              </a:rPr>
              <a:t>Growth Strategy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2541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939927" y="2606676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51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9B322557-2252-4A48-85A0-969F81320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5132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1939927" y="2606676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4614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615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615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46152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3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356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37AB175F-3AB6-4951-99C8-4E7AA08CEE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46158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6159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23564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5229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229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5229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52295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297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458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2300" name="Rectangle 12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1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2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5230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46370860-4DE7-4521-BBF1-D39377967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588" name="Picture 16" descr="logo6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94822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94822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94823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48231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2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3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560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8235" name="Rectangle 11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6" name="Line 12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7" name="Line 1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482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>
                <a:solidFill>
                  <a:schemeClr val="bg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3A6E7D99-04DB-4446-BD3B-5ABC4A2E2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8240" name="Rectangle 16"/>
          <p:cNvSpPr>
            <a:spLocks noChangeArrowheads="1"/>
          </p:cNvSpPr>
          <p:nvPr/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fld id="{4F3D2F47-A52F-4CF7-8B40-D7A15B79BFF4}" type="slidenum">
              <a:rPr lang="en-US" sz="2000">
                <a:solidFill>
                  <a:schemeClr val="bg1"/>
                </a:solidFill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5613" name="Picture 18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F4A3C8FD-8439-43D6-BDFD-60FB6B028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6157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1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2159001"/>
            <a:ext cx="9144000" cy="416083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717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66AE5DA7-367C-47D3-9504-4929E4D0B8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7181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935165" y="1077913"/>
            <a:ext cx="7208837" cy="52625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81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4"/>
            <a:ext cx="1936750" cy="522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BD08AE17-FBE6-40B8-8FA3-884FABE427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8205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057526" y="1087437"/>
            <a:ext cx="6086475" cy="52514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92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1100137"/>
            <a:ext cx="3059113" cy="522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86E52188-B9CD-4158-8D0E-E852F2B50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9229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02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3676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6BA21B50-6DAB-49F7-A752-FB3A101F9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52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7104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7FE50C2A-9BB1-48FE-B5C8-E3E27AD905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1274" name="Picture 11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1935165" y="1077913"/>
            <a:ext cx="7208837" cy="52625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0" y="6318250"/>
            <a:ext cx="9144000" cy="539751"/>
            <a:chOff x="0" y="3974"/>
            <a:chExt cx="5760" cy="340"/>
          </a:xfrm>
        </p:grpSpPr>
        <p:sp>
          <p:nvSpPr>
            <p:cNvPr id="64307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307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  <p:sp>
          <p:nvSpPr>
            <p:cNvPr id="64307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spcBef>
                  <a:spcPct val="0"/>
                </a:spcBef>
                <a:defRPr/>
              </a:pPr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3081" name="Line 9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1229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4"/>
            <a:ext cx="1936750" cy="522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64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0" y="6362700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E1342D53-841B-46D7-AF4F-655A5C6E0C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43086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sp>
        <p:nvSpPr>
          <p:cNvPr id="643088" name="Line 16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0"/>
              </a:spcBef>
              <a:defRPr/>
            </a:pPr>
            <a:endParaRPr lang="ru-RU" sz="1700" b="0" dirty="0">
              <a:solidFill>
                <a:schemeClr val="bg1"/>
              </a:solidFill>
            </a:endParaRPr>
          </a:p>
        </p:txBody>
      </p:sp>
      <p:pic>
        <p:nvPicPr>
          <p:cNvPr id="12301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7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7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7493" y="2884360"/>
            <a:ext cx="8662182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стоимости важнейших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МТР (услуг) для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ТОиР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АВР ГТД</a:t>
            </a:r>
          </a:p>
          <a:p>
            <a:pPr marL="342900" indent="-342900" algn="l">
              <a:spcBef>
                <a:spcPts val="0"/>
              </a:spcBef>
              <a:buAutoNum type="arabicPeriod"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5240" y="4546472"/>
            <a:ext cx="4823011" cy="9541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 817/2- начальник отдела 817/2/3 Департамента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817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Вадим Михайлович Султанов</a:t>
            </a:r>
            <a:endParaRPr lang="ru-RU" sz="1600" dirty="0">
              <a:latin typeface="+mj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43519" y="6446347"/>
            <a:ext cx="432911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ноября 2018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7688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73932" y="0"/>
            <a:ext cx="6970143" cy="765609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бизнес-процесса аварийно-восстановительного ремонта приводных двигателей ГПА и ЭСН 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3264267" y="1614791"/>
            <a:ext cx="2375881" cy="41010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2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актуализации ЛНА приказом от 23.11.2018 №670 утвержден  Регламент организации и финансирования аварийно-восстановительного ремонта приводных двигателей, который  в том числе содержит требования к комплектам документов, представляемым на рассмотрение в ПАО «Газпром» дочерними обществами.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200" b="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обязателен к применению подразделениями ПАО «</a:t>
            </a:r>
            <a:r>
              <a:rPr lang="ru-RU" sz="1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азпром» и дочерними </a:t>
            </a:r>
            <a:r>
              <a:rPr lang="ru-RU" sz="1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обществами основного вида </a:t>
            </a:r>
            <a:r>
              <a:rPr lang="ru-RU" sz="1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при осуществлении ремонта приводных двигателей</a:t>
            </a:r>
            <a:r>
              <a:rPr lang="en-US" sz="1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4" y="1614792"/>
            <a:ext cx="2770653" cy="400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48" y="1614792"/>
            <a:ext cx="2974945" cy="394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2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35832" y="163902"/>
            <a:ext cx="6970143" cy="765609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Департамента 817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52" y="1247195"/>
            <a:ext cx="8591139" cy="51398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 algn="just" eaLnBrk="0" hangingPunct="0">
              <a:spcBef>
                <a:spcPts val="0"/>
              </a:spcBef>
              <a:buAutoNum type="arabicPeriod"/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Дочерним обществам при принятии решений об осуществлении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дорогостоящих видов ремонта, освоении новой номенклатуры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МТР (услуг)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b="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ТОиР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500" b="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импортозамещении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обеспечивать экономическую эффективность работ (подготовка технико-экономических расчетов) и проработку альтернативных вариантов (реконструкция, </a:t>
            </a:r>
            <a:r>
              <a:rPr lang="ru-RU" sz="1500" b="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техперевооружение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ликвидация);</a:t>
            </a:r>
          </a:p>
          <a:p>
            <a:pPr marL="342900" indent="-342900" algn="just" eaLnBrk="0" hangingPunct="0">
              <a:spcBef>
                <a:spcPts val="0"/>
              </a:spcBef>
              <a:buAutoNum type="arabicPeriod"/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Дочерним обществам усилить контроль объёмов работ при выполнении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аварийно-восстановительного ремонта приводных двигателей ГПА и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ЭСН, с учетом необходимости минимизации сопутствующих работ, вести претензионную работу, обеспечить оперативность и эффективность на всех этапах бизнес-процесса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eaLnBrk="0" hangingPunct="0">
              <a:spcBef>
                <a:spcPts val="0"/>
              </a:spcBef>
              <a:buFontTx/>
              <a:buAutoNum type="arabicPeriod"/>
            </a:pP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для руководства  в работе в ДО, ОАО «СОГАЗ» и СРП утвержденный Регламент организации и финансирования аварийно-восстановительного ремонта приводных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500" b="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spcBef>
                <a:spcPts val="0"/>
              </a:spcBef>
              <a:buAutoNum type="arabicPeriod"/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Производственным структурным подразделениям организовать контроль за бизнес-процессом дочерних обществ по организации аварийно-восстановительного ремонта приводных двигателей ГПА и ЭСН и ведением претензионной работы;</a:t>
            </a:r>
          </a:p>
          <a:p>
            <a:pPr marL="342900" indent="-342900" algn="just" eaLnBrk="0" hangingPunct="0">
              <a:spcBef>
                <a:spcPts val="0"/>
              </a:spcBef>
              <a:buAutoNum type="arabicPeriod"/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Структурным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подразделениям и дочерним обществам продолжить работу по совершенствованию процессов планирования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материально-технического обеспечения работ по </a:t>
            </a:r>
            <a:r>
              <a:rPr lang="ru-RU" sz="1500" b="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ТОиР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действующего порядка планирования, ценообразования и организации закупок в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АСЭЗ, а также контроля исполнения требований ЛНА на всех этапах организации работ по </a:t>
            </a:r>
            <a:r>
              <a:rPr lang="ru-RU" sz="1500" b="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ТОиР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b="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spcBef>
                <a:spcPts val="0"/>
              </a:spcBef>
              <a:buAutoNum type="arabicPeriod"/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Дочерним обществам заблаговременно готовить Перечни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закупаемых МТР (услуг) на плановый период для современной загрузки в АСЭЗ закупок важнейших видов МТР (услуг) и определения Департаментом 817 (В.Ю. Хатьков) начальных (максимальных) цен на важнейшие виды МТР (услуг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5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ts val="0"/>
              </a:spcBef>
            </a:pPr>
            <a:endParaRPr lang="ru-RU" sz="15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7493" y="2884360"/>
            <a:ext cx="848480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342900" indent="-342900" algn="l">
              <a:spcBef>
                <a:spcPts val="0"/>
              </a:spcBef>
              <a:buAutoNum type="arabicPeriod"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38350" y="291650"/>
            <a:ext cx="7105650" cy="637861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нормативно-правовой базы централизованного ценообразования и поставок важнейших видов МТР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(услуг)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C:\Documents and Settings\ivololga\Рабочий стол\05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480081" cy="4608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Содержимое 6"/>
          <p:cNvSpPr>
            <a:spLocks noGrp="1"/>
          </p:cNvSpPr>
          <p:nvPr>
            <p:ph sz="half" idx="1"/>
          </p:nvPr>
        </p:nvSpPr>
        <p:spPr>
          <a:xfrm>
            <a:off x="4088134" y="1350292"/>
            <a:ext cx="4808215" cy="514575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Централизованный порядок ценообразования, организации, планирования, финансирования и контроля закупок важнейших видов МТР для нужд капитального строительства, капитального ремонта определяется Приказом от 21 июня 2002 г. №57 «Об упорядочении закупок материально-технических ресурсов для дочерних обществ и организации ОАО «Газпром», который устанавливает функции участников централизованных закупок: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Централизованные поставщики – Агенты,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(Заказчики - ДО) 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сводный объем плановых поставок, проводят маркетинговые исследования и работу в целях снижения цен за счет конкуренции на товарных рынках,, подготавливают закупочную документацию, заключают договоры;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Департамент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817 (В.Ю. Хатьков) определяет цены для проведения закупок важнейших видов МТР (услуг) в соответствии с Порядком, утвержденным Приказом от 07.07.2011 №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166;</a:t>
            </a:r>
            <a:endPara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(М.В. Сироткин) определяет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 МТР по закрепленной номенклатуре</a:t>
            </a: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844677" y="362228"/>
            <a:ext cx="6994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важнейших видов МТР (услуг)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1154" y="1157671"/>
            <a:ext cx="8829495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/>
              <a:t>	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и услуги для технического обслуживания 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</a:t>
            </a:r>
            <a:endParaRPr lang="ru-RU" sz="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1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1.Трубная продукция, г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азотурбинные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двигатели для привода ГПА авиационного и судового 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типа,</a:t>
            </a:r>
            <a:endPara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азораспределительные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станции, запорно-регулирующая 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аппаратура, </a:t>
            </a:r>
            <a:r>
              <a:rPr lang="ru-RU" sz="14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нефтехимаппаратура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Запасные узлы и 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газоперекачивающим агрегатам (ГПА) отечественного и импортного производства, кроме крепежных, уплотнительных изделий и </a:t>
            </a:r>
            <a:r>
              <a:rPr lang="ru-RU" sz="14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фильтроэлементов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Комплекты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ЗИП для технического обслуживания и ремонта ГПА.</a:t>
            </a:r>
          </a:p>
          <a:p>
            <a:pPr algn="l">
              <a:spcBef>
                <a:spcPts val="0"/>
              </a:spcBef>
            </a:pP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теплообменные и другие запасные части для охладителей масла, газа и воздуха к ГПА и вспомогательному оборудованию КС, ДКС, КС ПХГ и СОГ.</a:t>
            </a:r>
          </a:p>
          <a:p>
            <a:pPr algn="l">
              <a:spcBef>
                <a:spcPts val="0"/>
              </a:spcBef>
            </a:pP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инструменты и монтажные приспособления для технического обслуживания и ремонта ГПА и вспомогательного оборудования КС, ДКС, КС ПХГ и СОГ.</a:t>
            </a:r>
          </a:p>
          <a:p>
            <a:pPr algn="l">
              <a:spcBef>
                <a:spcPts val="0"/>
              </a:spcBef>
            </a:pPr>
            <a:endParaRPr lang="ru-RU" sz="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оказываемые для производственных нужд П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«Газпром»,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дочерних обществ 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>
              <a:spcBef>
                <a:spcPts val="0"/>
              </a:spcBef>
            </a:pPr>
            <a:endParaRPr lang="ru-RU" sz="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Ремонт (АВР) в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заводских условиях авиационных и судовых газотурбинных двигателей, </a:t>
            </a:r>
            <a:r>
              <a:rPr lang="ru-RU" sz="1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турбоблоков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запорно-регулирующей арматуры (ЗРА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их узлов.</a:t>
            </a:r>
            <a:endPara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Внутритрубная диагностика магистральных газопроводов и технологических обвязок компрессорных станций.</a:t>
            </a:r>
          </a:p>
          <a:p>
            <a:pPr algn="l">
              <a:spcBef>
                <a:spcPts val="0"/>
              </a:spcBef>
            </a:pP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Вертолетное и автомобильное обследование технического состояния 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ЛЧ МГ.</a:t>
            </a:r>
            <a:endPara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Капитальный ремонт, диагностика, сервисное обслуживание оборудования и сооружений, пусконаладочные и профилактические работы по номенклатуре Прейскуранта ОАО 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«Газпром»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26-05-28.</a:t>
            </a:r>
          </a:p>
          <a:p>
            <a:pPr algn="l">
              <a:spcBef>
                <a:spcPts val="0"/>
              </a:spcBef>
            </a:pP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приемка на предприятиях-производителях важнейших видов МТР, а также работ (услуг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spcBef>
                <a:spcPts val="0"/>
              </a:spcBef>
            </a:pP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перекачке газа с помощью мобильных компрессорных установок.</a:t>
            </a:r>
          </a:p>
        </p:txBody>
      </p:sp>
    </p:spTree>
    <p:extLst>
      <p:ext uri="{BB962C8B-B14F-4D97-AF65-F5344CB8AC3E}">
        <p14:creationId xmlns:p14="http://schemas.microsoft.com/office/powerpoint/2010/main" val="34463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35832" y="163902"/>
            <a:ext cx="6970143" cy="765609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на МТР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3933643" y="1527552"/>
            <a:ext cx="5030843" cy="46230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сдерживание роста цен на закупаемые МТР на уровне, не превышающем 80% темпов роста цен производителей, прогнозируемых МЭР РФ на 201</a:t>
            </a:r>
            <a:r>
              <a:rPr lang="en-US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 относительно цен 201</a:t>
            </a:r>
            <a:r>
              <a:rPr lang="en-US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года;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конкурентных закупок МТР</a:t>
            </a:r>
          </a:p>
        </p:txBody>
      </p:sp>
      <p:pic>
        <p:nvPicPr>
          <p:cNvPr id="1028" name="Picture 4" descr="C:\Users\SULTVADM\AppData\Local\Microsoft\Windows\Temporary Internet Files\Content.Outlook\4L22DXH6\Прилож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98" y="3414408"/>
            <a:ext cx="4830329" cy="27362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ULTVADM\AppData\Local\Microsoft\Windows\Temporary Internet Files\Content.Outlook\4L22DXH6\Прика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5" y="1513296"/>
            <a:ext cx="3154497" cy="4637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4025" y="1277106"/>
            <a:ext cx="2506512" cy="3398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844676" y="545209"/>
            <a:ext cx="6994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нормативно-правовой базы </a:t>
            </a:r>
          </a:p>
          <a:p>
            <a:pPr algn="ctr"/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поставок МТР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30538" y="1277106"/>
            <a:ext cx="59993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взаимодействия Департамента 817 (В.Ю. Хатьков) с дочерними обществами и организациями ОАО «Газпром» при определении цен на важнейшие виды материально-технических ресурсов и услуг, соответствующий Положению о закупках товаров, работ, услуг Группой Газпром, утвержденным решением Совета директоров (Приказ от 07 июля 2011 г. № 166)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5170" y="4899804"/>
            <a:ext cx="50637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утверждены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составу обосновывающих материалов при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начальных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(максимальных) цен на материально-технические ресурсы, в том числе на несерийное уникальное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(Приказ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09 января 2017 г. №1)</a:t>
            </a:r>
          </a:p>
        </p:txBody>
      </p:sp>
      <p:pic>
        <p:nvPicPr>
          <p:cNvPr id="1051" name="Picture 27" descr="D:\Scan\сканирование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90" y="2737182"/>
            <a:ext cx="2506511" cy="35434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Scan\сканирование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4" y="1164566"/>
            <a:ext cx="7251339" cy="512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844677" y="360543"/>
            <a:ext cx="6994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r>
              <a:rPr lang="ru-R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планирования работы по ценообразованию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025" y="1342861"/>
            <a:ext cx="81489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по ценообразованию на важнейшие виды МТР (услуги) осуществляется в соответствии разрабатываемыми Централизованными поставщиками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(Заказчиками)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Планами графиками. Форма Плана-графика установлена Порядком взаимодействия Департамента 817 (В.Ю. Хатьков) с дочерними обществами и организациями ОАО «Газпром» при определении цен на важнейшие виды материально-технических ресурсов и услуг и соответствует Положению о закупках товаров, работ, услуг Группой Газпром, утвержденным решением Совета директоров (Приказ от 07 июля 2011 г. № 166)</a:t>
            </a:r>
          </a:p>
        </p:txBody>
      </p:sp>
    </p:spTree>
    <p:extLst>
      <p:ext uri="{BB962C8B-B14F-4D97-AF65-F5344CB8AC3E}">
        <p14:creationId xmlns:p14="http://schemas.microsoft.com/office/powerpoint/2010/main" val="27981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D:\Scan\сканирование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6" y="2601911"/>
            <a:ext cx="5270718" cy="372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73932" y="0"/>
            <a:ext cx="6970143" cy="765609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отчетности о применении цен на МТР (услуги)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4054414" y="1475116"/>
            <a:ext cx="4910073" cy="44684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применением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дочерними обществами цен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важнейшие виды МТР (услуг) ведется в рамках формы корпоративной 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отчётности 185-газ </a:t>
            </a:r>
            <a:r>
              <a:rPr lang="ru-RU" sz="15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(ежеквартально</a:t>
            </a:r>
            <a:r>
              <a:rPr lang="ru-RU" sz="15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500" b="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12" name="Picture 40" descr="D:\Scan\сканирование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6" y="1249865"/>
            <a:ext cx="3479530" cy="49189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0536" y="1318825"/>
            <a:ext cx="8714745" cy="47782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indent="357188" algn="just">
              <a:spcAft>
                <a:spcPts val="0"/>
              </a:spcAft>
            </a:pPr>
            <a:r>
              <a:rPr lang="ru-RU" sz="1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документы Департамента 817</a:t>
            </a:r>
            <a:r>
              <a:rPr lang="en-US" sz="1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ДО в АСЭЗ при подготовке документации для согласования цен на важнейшие виды МТР (услуги ):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ДО направлено руководящее письмо </a:t>
            </a:r>
            <a:r>
              <a:rPr lang="ru-RU" sz="1400" b="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08/17-1325 от 24.07.2017 о требованиях к загрузке в АСЭЗ информации о закупках важнейших видов МТР (услуг):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выделять важнейшие виды МТР (услуг) в отдельные закупки;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закупки важнейших видов МТР (услуг) должны формироваться по номенклатурным группам и производителям МТР (услуг) в соответствии с Приложением № 3 к «Положению о порядке организации и финансирования поставок материально-технических ресурсов…», утвержденному приказом ПАО «Газпром» от 21.06.2002 № 57.</a:t>
            </a:r>
          </a:p>
          <a:p>
            <a:pPr algn="just"/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при загрузке в АСЭЗ информации о важнейших видах МТР (услуг) необходимо руководствоваться действующими локально-нормативными актами ПАО «Газпром», в том числе приказом ПАО «Газпром» от 21.06.2002 № 57, от 07.07.2011 № 166, от 19.09.2013 №332, от 30.09.2013 №343, от 09.01.2017 №1, письмом Заместителя Председателя Правления А.В. Круглова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18.01.2017 </a:t>
            </a:r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№08-30.</a:t>
            </a:r>
          </a:p>
          <a:p>
            <a:pPr algn="just"/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b="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</a:t>
            </a:r>
            <a: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существенных несоответствий загруженной в АСЭЗ информации вышеуказанным требованиям начальные (максимальные) цены не будут определены, в связи с чем закупки важнейших видов МТР (услуг) не будут включены в План закупок. Ответственность за срыв срока поставки МТР (услуг) возлагается на Генерального директора Дочернего общества.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73932" y="0"/>
            <a:ext cx="6970143" cy="765609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работы в АСЭЗ при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цена на МТР (услуги)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3075" y="1146213"/>
            <a:ext cx="8362363" cy="25160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 Департамента 817 (В.Ю. Хатьков) </a:t>
            </a:r>
            <a:r>
              <a:rPr lang="ru-RU" sz="15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08/17-2241 от 30.11.2017</a:t>
            </a:r>
          </a:p>
          <a:p>
            <a:pPr algn="l">
              <a:spcAft>
                <a:spcPts val="600"/>
              </a:spcAft>
            </a:pP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отчета о производственно-хозяйственной деятельности дочерних обществ (организаций)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«Газпром»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предусматривает подготовку следующих отчетных 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данных:</a:t>
            </a:r>
          </a:p>
          <a:p>
            <a:pPr algn="l">
              <a:spcAft>
                <a:spcPts val="600"/>
              </a:spcAft>
            </a:pP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ункт 3.7.:</a:t>
            </a:r>
            <a:endParaRPr lang="ru-RU" sz="15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ru-RU" sz="15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соответствия обосновывающих материалов, направляемых в адрес Департамента 817 (В.Ю. Хатьков) для определения начальных (максимальных) и согласования договорных цен на важнейшие виды материально-технических ресурсов и услуг, требованиям ЛНА ПАО «Газпром».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357190" y="6381749"/>
            <a:ext cx="148748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rgbClr val="0066CC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2ACA8-DB31-4225-9CA4-917F43158B40}" type="slidenum">
              <a:rPr lang="en-US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3362" y="105490"/>
            <a:ext cx="566969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 в схеме отчета о производственно-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хозяйственной</a:t>
            </a:r>
            <a:r>
              <a:rPr lang="ru-RU" sz="1600" b="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деятельности дочерних обществ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01439"/>
              </p:ext>
            </p:extLst>
          </p:nvPr>
        </p:nvGraphicFramePr>
        <p:xfrm>
          <a:off x="343035" y="3731602"/>
          <a:ext cx="8422441" cy="1921376"/>
        </p:xfrm>
        <a:graphic>
          <a:graphicData uri="http://schemas.openxmlformats.org/drawingml/2006/table">
            <a:tbl>
              <a:tblPr firstRow="1" firstCol="1" bandRow="1"/>
              <a:tblGrid>
                <a:gridCol w="267833"/>
                <a:gridCol w="2893951"/>
                <a:gridCol w="451443"/>
                <a:gridCol w="904570"/>
                <a:gridCol w="902886"/>
                <a:gridCol w="869508"/>
                <a:gridCol w="789713"/>
                <a:gridCol w="793227"/>
                <a:gridCol w="549310"/>
              </a:tblGrid>
              <a:tr h="9681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Номенклатурная группа МТР, услуг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Закупки ВВМТР, 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Закупки, возвращенные для представления/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уточнения технических данных, 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Закупки, возвращенные для представления экономических данных, 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Закупки, возвращенные по прочим причинам,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Закупки, по которым определена НМЦ (согласована договорная цена),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Отмененные закупки,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Примечание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Трубы сварные больших диаметров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Специальное оформление">
  <a:themeElements>
    <a:clrScheme name="12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2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Специальное оформление">
  <a:themeElements>
    <a:clrScheme name="1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Специальное оформление">
  <a:themeElements>
    <a:clrScheme name="15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5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Специальное оформление">
  <a:themeElements>
    <a:clrScheme name="16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6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Специальное оформление">
  <a:themeElements>
    <a:clrScheme name="17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7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Специальное оформление">
  <a:themeElements>
    <a:clrScheme name="18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8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Специальное оформление">
  <a:themeElements>
    <a:clrScheme name="19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19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Специальное оформление">
  <a:themeElements>
    <a:clrScheme name="20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20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Специальное оформление">
  <a:themeElements>
    <a:clrScheme name="2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Специальное оформление">
  <a:themeElements>
    <a:clrScheme name="22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A3E0"/>
      </a:accent1>
      <a:accent2>
        <a:srgbClr val="6181A0"/>
      </a:accent2>
      <a:accent3>
        <a:srgbClr val="FFFFFF"/>
      </a:accent3>
      <a:accent4>
        <a:srgbClr val="000000"/>
      </a:accent4>
      <a:accent5>
        <a:srgbClr val="B8CEED"/>
      </a:accent5>
      <a:accent6>
        <a:srgbClr val="577491"/>
      </a:accent6>
      <a:hlink>
        <a:srgbClr val="69E1FF"/>
      </a:hlink>
      <a:folHlink>
        <a:srgbClr val="59AED8"/>
      </a:folHlink>
    </a:clrScheme>
    <a:fontScheme name="22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Специальное оформление">
  <a:themeElements>
    <a:clrScheme name="2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3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A3E0"/>
        </a:accent1>
        <a:accent2>
          <a:srgbClr val="6181A0"/>
        </a:accent2>
        <a:accent3>
          <a:srgbClr val="FFFFFF"/>
        </a:accent3>
        <a:accent4>
          <a:srgbClr val="000000"/>
        </a:accent4>
        <a:accent5>
          <a:srgbClr val="B8CEED"/>
        </a:accent5>
        <a:accent6>
          <a:srgbClr val="577491"/>
        </a:accent6>
        <a:hlink>
          <a:srgbClr val="69E1FF"/>
        </a:hlink>
        <a:folHlink>
          <a:srgbClr val="59AE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37681</TotalTime>
  <Words>890</Words>
  <Application>Microsoft Office PowerPoint</Application>
  <PresentationFormat>Экран (4:3)</PresentationFormat>
  <Paragraphs>119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12</vt:i4>
      </vt:variant>
    </vt:vector>
  </HeadingPairs>
  <TitlesOfParts>
    <vt:vector size="34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15_Специальное оформление</vt:lpstr>
      <vt:lpstr>16_Специальное оформление</vt:lpstr>
      <vt:lpstr>17_Специальное оформление</vt:lpstr>
      <vt:lpstr>18_Специальное оформление</vt:lpstr>
      <vt:lpstr>19_Специальное оформление</vt:lpstr>
      <vt:lpstr>20_Специальное оформление</vt:lpstr>
      <vt:lpstr>21_Специальное оформление</vt:lpstr>
      <vt:lpstr>22_Специальное оформление</vt:lpstr>
      <vt:lpstr>23_Специальное оформление</vt:lpstr>
      <vt:lpstr>Презентация PowerPoint</vt:lpstr>
      <vt:lpstr>Основа нормативно-правовой базы централизованного ценообразования и поставок важнейших видов МТР (услуг)</vt:lpstr>
      <vt:lpstr>Презентация PowerPoint</vt:lpstr>
      <vt:lpstr>Основные направления  оптимизации затрат на МТР в 2018 году</vt:lpstr>
      <vt:lpstr>Презентация PowerPoint</vt:lpstr>
      <vt:lpstr>Презентация PowerPoint</vt:lpstr>
      <vt:lpstr>Порядок отчетности о применении цен на МТР (услуги)</vt:lpstr>
      <vt:lpstr>Порядок работы в АСЭЗ при  определении цена на МТР (услуги) </vt:lpstr>
      <vt:lpstr>Презентация PowerPoint</vt:lpstr>
      <vt:lpstr>Регламент бизнес-процесса аварийно-восстановительного ремонта приводных двигателей ГПА и ЭСН </vt:lpstr>
      <vt:lpstr>Предложения Департамента 817 в проект Протокола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Baranov</dc:creator>
  <cp:lastModifiedBy>Султанов Вадим Михайлович</cp:lastModifiedBy>
  <cp:revision>2315</cp:revision>
  <cp:lastPrinted>2018-09-21T13:50:15Z</cp:lastPrinted>
  <dcterms:created xsi:type="dcterms:W3CDTF">2009-07-15T11:37:47Z</dcterms:created>
  <dcterms:modified xsi:type="dcterms:W3CDTF">2018-11-30T12:57:23Z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wDesign">
    <vt:lpwstr>Yes</vt:lpwstr>
  </property>
  <property fmtid="{D5CDD505-2E9C-101B-9397-08002B2CF9AE}" pid="3" name="Output Device">
    <vt:lpwstr>Canon Colorpass 1000</vt:lpwstr>
  </property>
</Properties>
</file>