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notesMasterIdLst>
    <p:notesMasterId r:id="rId10"/>
  </p:notesMasterIdLst>
  <p:handoutMasterIdLst>
    <p:handoutMasterId r:id="rId11"/>
  </p:handoutMasterIdLst>
  <p:sldIdLst>
    <p:sldId id="272" r:id="rId2"/>
    <p:sldId id="495" r:id="rId3"/>
    <p:sldId id="496" r:id="rId4"/>
    <p:sldId id="497" r:id="rId5"/>
    <p:sldId id="499" r:id="rId6"/>
    <p:sldId id="500" r:id="rId7"/>
    <p:sldId id="511" r:id="rId8"/>
    <p:sldId id="295" r:id="rId9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003366"/>
    <a:srgbClr val="00FF00"/>
    <a:srgbClr val="3399FF"/>
    <a:srgbClr val="0099CC"/>
    <a:srgbClr val="096FC3"/>
    <a:srgbClr val="3333FF"/>
    <a:srgbClr val="3366FF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957" autoAdjust="0"/>
  </p:normalViewPr>
  <p:slideViewPr>
    <p:cSldViewPr>
      <p:cViewPr>
        <p:scale>
          <a:sx n="75" d="100"/>
          <a:sy n="75" d="100"/>
        </p:scale>
        <p:origin x="-116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269924659719329E-2"/>
          <c:y val="8.4444464396624938E-2"/>
          <c:w val="0.47949890638670284"/>
          <c:h val="0.7936986179861871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</c:dPt>
          <c:dPt>
            <c:idx val="1"/>
            <c:bubble3D val="0"/>
            <c:spPr>
              <a:solidFill>
                <a:schemeClr val="accent4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bubble3D val="0"/>
          </c:dPt>
          <c:dPt>
            <c:idx val="3"/>
            <c:bubble3D val="0"/>
            <c:spPr>
              <a:solidFill>
                <a:schemeClr val="accent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txPr>
              <a:bodyPr/>
              <a:lstStyle/>
              <a:p>
                <a:pPr>
                  <a:defRPr sz="1382">
                    <a:solidFill>
                      <a:schemeClr val="bg1"/>
                    </a:solidFill>
                    <a:latin typeface="Century Gothic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До 25 % лет - 35 ГРС (4%)</c:v>
                </c:pt>
                <c:pt idx="1">
                  <c:v>25 -50 % - 26 ГРС (34%)</c:v>
                </c:pt>
                <c:pt idx="2">
                  <c:v>50 - 75 % - 27 ГРС (35%)</c:v>
                </c:pt>
                <c:pt idx="3">
                  <c:v>50 - 75 % - 16 ГРС (35%)</c:v>
                </c:pt>
                <c:pt idx="4">
                  <c:v>Более 100 - 3 ГРС (35%)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35</c:v>
                </c:pt>
                <c:pt idx="1">
                  <c:v>26</c:v>
                </c:pt>
                <c:pt idx="2">
                  <c:v>27</c:v>
                </c:pt>
                <c:pt idx="3">
                  <c:v>16</c:v>
                </c:pt>
                <c:pt idx="4">
                  <c:v>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17556">
          <a:noFill/>
        </a:ln>
      </c:spPr>
    </c:plotArea>
    <c:legend>
      <c:legendPos val="r"/>
      <c:layout>
        <c:manualLayout>
          <c:xMode val="edge"/>
          <c:yMode val="edge"/>
          <c:x val="0.54305822074009735"/>
          <c:y val="0.28304245101892384"/>
          <c:w val="0.44134866076183765"/>
          <c:h val="0.36091596984111923"/>
        </c:manualLayout>
      </c:layout>
      <c:overlay val="0"/>
      <c:txPr>
        <a:bodyPr/>
        <a:lstStyle/>
        <a:p>
          <a:pPr>
            <a:defRPr sz="1600">
              <a:solidFill>
                <a:schemeClr val="bg1"/>
              </a:solidFill>
              <a:latin typeface="Century Gothic" pitchFamily="34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244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7" y="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9B3DAB-0865-4A07-8D67-F46859031245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3" y="9430092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7" y="9430092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15DE0-F0DC-479F-BCF4-E79C58DD40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477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7" y="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08A457-812C-4857-BCCC-07482B06AF30}" type="datetimeFigureOut">
              <a:rPr lang="ru-RU" smtClean="0"/>
              <a:pPr/>
              <a:t>25.10.2016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10"/>
            <a:ext cx="5438140" cy="4467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30092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7" y="9430092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50C99-7552-43F2-BB86-9A32DFCBD9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896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50C99-7552-43F2-BB86-9A32DFCBD96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306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50C99-7552-43F2-BB86-9A32DFCBD96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576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50C99-7552-43F2-BB86-9A32DFCBD96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374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50C99-7552-43F2-BB86-9A32DFCBD96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592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50C99-7552-43F2-BB86-9A32DFCBD96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723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50C99-7552-43F2-BB86-9A32DFCBD96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963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E216A-BC6B-4A1C-9322-B376AAD44C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788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ариан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Таблица 18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694721640"/>
              </p:ext>
            </p:extLst>
          </p:nvPr>
        </p:nvGraphicFramePr>
        <p:xfrm>
          <a:off x="0" y="0"/>
          <a:ext cx="9144000" cy="6862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3648"/>
                <a:gridCol w="7740352"/>
              </a:tblGrid>
              <a:tr h="8160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96FC3">
                        <a:alpha val="9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3399FF"/>
                    </a:solidFill>
                  </a:tcPr>
                </a:tc>
              </a:tr>
              <a:tr h="5650084"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96518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3399FF"/>
                    </a:solidFill>
                  </a:tcPr>
                </a:tc>
              </a:tr>
            </a:tbl>
          </a:graphicData>
        </a:graphic>
      </p:graphicFrame>
      <p:sp>
        <p:nvSpPr>
          <p:cNvPr id="15" name="Подзаголовок 2"/>
          <p:cNvSpPr>
            <a:spLocks noGrp="1"/>
          </p:cNvSpPr>
          <p:nvPr>
            <p:ph type="subTitle" idx="13" hasCustomPrompt="1"/>
          </p:nvPr>
        </p:nvSpPr>
        <p:spPr>
          <a:xfrm>
            <a:off x="1403648" y="8620"/>
            <a:ext cx="7740352" cy="792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Название подраздела презентации </a:t>
            </a:r>
            <a:endParaRPr lang="ru-RU" dirty="0"/>
          </a:p>
        </p:txBody>
      </p:sp>
      <p:sp>
        <p:nvSpPr>
          <p:cNvPr id="1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403648" y="6467326"/>
            <a:ext cx="7740352" cy="418058"/>
          </a:xfrm>
        </p:spPr>
        <p:txBody>
          <a:bodyPr>
            <a:normAutofit/>
          </a:bodyPr>
          <a:lstStyle>
            <a:lvl1pPr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НАЗВАНИЕ РАЗДЕЛА ПРЕЗЕНТАЦИИ</a:t>
            </a:r>
            <a:endParaRPr lang="ru-RU" dirty="0"/>
          </a:p>
        </p:txBody>
      </p:sp>
      <p:sp>
        <p:nvSpPr>
          <p:cNvPr id="20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5382" y="6453337"/>
            <a:ext cx="1398265" cy="404664"/>
          </a:xfrm>
        </p:spPr>
        <p:txBody>
          <a:bodyPr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fld id="{5B2F1979-3702-4015-A06C-22F170CB0EF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 smtClean="0">
              <a:solidFill>
                <a:prstClr val="white"/>
              </a:solidFill>
            </a:endParaRPr>
          </a:p>
        </p:txBody>
      </p:sp>
      <p:pic>
        <p:nvPicPr>
          <p:cNvPr id="21" name="Picture 2" descr="E:\Сиражудин\Desktop\006_1-2-5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620"/>
            <a:ext cx="1403647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Объект 2"/>
          <p:cNvSpPr>
            <a:spLocks noGrp="1"/>
          </p:cNvSpPr>
          <p:nvPr>
            <p:ph idx="1"/>
          </p:nvPr>
        </p:nvSpPr>
        <p:spPr>
          <a:xfrm>
            <a:off x="71500" y="872716"/>
            <a:ext cx="9001000" cy="5544616"/>
          </a:xfrm>
        </p:spPr>
        <p:txBody>
          <a:bodyPr>
            <a:normAutofit/>
          </a:bodyPr>
          <a:lstStyle>
            <a:lvl1pPr>
              <a:defRPr sz="1600">
                <a:solidFill>
                  <a:srgbClr val="002060"/>
                </a:solidFill>
              </a:defRPr>
            </a:lvl1pPr>
            <a:lvl2pPr>
              <a:defRPr sz="1600">
                <a:solidFill>
                  <a:srgbClr val="002060"/>
                </a:solidFill>
              </a:defRPr>
            </a:lvl2pPr>
            <a:lvl3pPr>
              <a:defRPr sz="1600">
                <a:solidFill>
                  <a:srgbClr val="002060"/>
                </a:solidFill>
              </a:defRPr>
            </a:lvl3pPr>
            <a:lvl4pPr>
              <a:defRPr sz="1600">
                <a:solidFill>
                  <a:srgbClr val="002060"/>
                </a:solidFill>
              </a:defRPr>
            </a:lvl4pPr>
            <a:lvl5pPr>
              <a:defRPr sz="1600">
                <a:solidFill>
                  <a:srgbClr val="00206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6223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ариан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Таблица 18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76804751"/>
              </p:ext>
            </p:extLst>
          </p:nvPr>
        </p:nvGraphicFramePr>
        <p:xfrm>
          <a:off x="0" y="0"/>
          <a:ext cx="9144000" cy="6862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3648"/>
                <a:gridCol w="7740352"/>
              </a:tblGrid>
              <a:tr h="8160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96FC3">
                        <a:alpha val="9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3399FF"/>
                    </a:solidFill>
                  </a:tcPr>
                </a:tc>
              </a:tr>
              <a:tr h="5650084"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96518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3399FF"/>
                    </a:solidFill>
                  </a:tcPr>
                </a:tc>
              </a:tr>
            </a:tbl>
          </a:graphicData>
        </a:graphic>
      </p:graphicFrame>
      <p:sp>
        <p:nvSpPr>
          <p:cNvPr id="14" name="Объект 2"/>
          <p:cNvSpPr>
            <a:spLocks noGrp="1"/>
          </p:cNvSpPr>
          <p:nvPr>
            <p:ph idx="1"/>
          </p:nvPr>
        </p:nvSpPr>
        <p:spPr>
          <a:xfrm>
            <a:off x="71500" y="872716"/>
            <a:ext cx="9001000" cy="5544616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5" name="Подзаголовок 2"/>
          <p:cNvSpPr>
            <a:spLocks noGrp="1"/>
          </p:cNvSpPr>
          <p:nvPr>
            <p:ph type="subTitle" idx="13" hasCustomPrompt="1"/>
          </p:nvPr>
        </p:nvSpPr>
        <p:spPr>
          <a:xfrm>
            <a:off x="1403648" y="8620"/>
            <a:ext cx="7740352" cy="792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Название подраздела презентации </a:t>
            </a:r>
            <a:endParaRPr lang="ru-RU" dirty="0"/>
          </a:p>
        </p:txBody>
      </p:sp>
      <p:sp>
        <p:nvSpPr>
          <p:cNvPr id="1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403648" y="6467326"/>
            <a:ext cx="7740352" cy="418058"/>
          </a:xfrm>
        </p:spPr>
        <p:txBody>
          <a:bodyPr>
            <a:normAutofit/>
          </a:bodyPr>
          <a:lstStyle>
            <a:lvl1pPr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НАЗВАНИЕ РАЗДЕЛА ПРЕЗЕНТАЦИИ</a:t>
            </a:r>
            <a:endParaRPr lang="ru-RU" dirty="0"/>
          </a:p>
        </p:txBody>
      </p:sp>
      <p:sp>
        <p:nvSpPr>
          <p:cNvPr id="20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5382" y="6453337"/>
            <a:ext cx="1398265" cy="404664"/>
          </a:xfrm>
        </p:spPr>
        <p:txBody>
          <a:bodyPr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fld id="{5B2F1979-3702-4015-A06C-22F170CB0EF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 smtClean="0">
              <a:solidFill>
                <a:prstClr val="white"/>
              </a:solidFill>
            </a:endParaRPr>
          </a:p>
        </p:txBody>
      </p:sp>
      <p:pic>
        <p:nvPicPr>
          <p:cNvPr id="21" name="Picture 2" descr="E:\Сиражудин\Desktop\006_1-2-5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620"/>
            <a:ext cx="1403647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287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Таблица 18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358673104"/>
              </p:ext>
            </p:extLst>
          </p:nvPr>
        </p:nvGraphicFramePr>
        <p:xfrm>
          <a:off x="0" y="0"/>
          <a:ext cx="9144000" cy="6862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3648"/>
                <a:gridCol w="7740352"/>
              </a:tblGrid>
              <a:tr h="8160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96FC3">
                        <a:alpha val="9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3399FF"/>
                    </a:solidFill>
                  </a:tcPr>
                </a:tc>
              </a:tr>
              <a:tr h="5650084"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96518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3399FF"/>
                    </a:solidFill>
                  </a:tcPr>
                </a:tc>
              </a:tr>
            </a:tbl>
          </a:graphicData>
        </a:graphic>
      </p:graphicFrame>
      <p:sp>
        <p:nvSpPr>
          <p:cNvPr id="14" name="Объект 2"/>
          <p:cNvSpPr>
            <a:spLocks noGrp="1"/>
          </p:cNvSpPr>
          <p:nvPr>
            <p:ph idx="1"/>
          </p:nvPr>
        </p:nvSpPr>
        <p:spPr>
          <a:xfrm>
            <a:off x="71500" y="872716"/>
            <a:ext cx="9001000" cy="5544616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5" name="Подзаголовок 2"/>
          <p:cNvSpPr>
            <a:spLocks noGrp="1"/>
          </p:cNvSpPr>
          <p:nvPr>
            <p:ph type="subTitle" idx="13" hasCustomPrompt="1"/>
          </p:nvPr>
        </p:nvSpPr>
        <p:spPr>
          <a:xfrm>
            <a:off x="1403648" y="8620"/>
            <a:ext cx="7740352" cy="792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Название подраздела презентации </a:t>
            </a:r>
            <a:endParaRPr lang="ru-RU" dirty="0"/>
          </a:p>
        </p:txBody>
      </p:sp>
      <p:sp>
        <p:nvSpPr>
          <p:cNvPr id="1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403648" y="6467326"/>
            <a:ext cx="7740352" cy="418058"/>
          </a:xfrm>
        </p:spPr>
        <p:txBody>
          <a:bodyPr>
            <a:normAutofit/>
          </a:bodyPr>
          <a:lstStyle>
            <a:lvl1pPr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НАЗВАНИЕ РАЗДЕЛА ПРЕЗЕНТАЦИИ</a:t>
            </a:r>
            <a:endParaRPr lang="ru-RU" dirty="0"/>
          </a:p>
        </p:txBody>
      </p:sp>
      <p:sp>
        <p:nvSpPr>
          <p:cNvPr id="20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5382" y="6453337"/>
            <a:ext cx="1398265" cy="404664"/>
          </a:xfrm>
        </p:spPr>
        <p:txBody>
          <a:bodyPr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fld id="{5B2F1979-3702-4015-A06C-22F170CB0EF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 smtClean="0">
              <a:solidFill>
                <a:prstClr val="white"/>
              </a:solidFill>
            </a:endParaRPr>
          </a:p>
        </p:txBody>
      </p:sp>
      <p:pic>
        <p:nvPicPr>
          <p:cNvPr id="21" name="Picture 2" descr="E:\Сиражудин\Desktop\006_1-2-5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620"/>
            <a:ext cx="1403647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164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зис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Таблица 18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3321235"/>
              </p:ext>
            </p:extLst>
          </p:nvPr>
        </p:nvGraphicFramePr>
        <p:xfrm>
          <a:off x="0" y="0"/>
          <a:ext cx="9144000" cy="6862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3648"/>
                <a:gridCol w="7740352"/>
              </a:tblGrid>
              <a:tr h="8160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96FC3">
                        <a:alpha val="9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3399FF"/>
                    </a:solidFill>
                  </a:tcPr>
                </a:tc>
              </a:tr>
              <a:tr h="5650084"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96518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3399FF"/>
                    </a:solidFill>
                  </a:tcPr>
                </a:tc>
              </a:tr>
            </a:tbl>
          </a:graphicData>
        </a:graphic>
      </p:graphicFrame>
      <p:sp>
        <p:nvSpPr>
          <p:cNvPr id="14" name="Объект 2"/>
          <p:cNvSpPr>
            <a:spLocks noGrp="1"/>
          </p:cNvSpPr>
          <p:nvPr>
            <p:ph idx="1"/>
          </p:nvPr>
        </p:nvSpPr>
        <p:spPr>
          <a:xfrm>
            <a:off x="71500" y="1448780"/>
            <a:ext cx="9001000" cy="4932548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5" name="Подзаголовок 2"/>
          <p:cNvSpPr>
            <a:spLocks noGrp="1"/>
          </p:cNvSpPr>
          <p:nvPr>
            <p:ph type="subTitle" idx="13" hasCustomPrompt="1"/>
          </p:nvPr>
        </p:nvSpPr>
        <p:spPr>
          <a:xfrm>
            <a:off x="1403648" y="8620"/>
            <a:ext cx="7740352" cy="792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Название подраздела презентации </a:t>
            </a:r>
            <a:endParaRPr lang="ru-RU" dirty="0"/>
          </a:p>
        </p:txBody>
      </p:sp>
      <p:sp>
        <p:nvSpPr>
          <p:cNvPr id="1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403648" y="6467326"/>
            <a:ext cx="7740352" cy="418058"/>
          </a:xfrm>
        </p:spPr>
        <p:txBody>
          <a:bodyPr>
            <a:normAutofit/>
          </a:bodyPr>
          <a:lstStyle>
            <a:lvl1pPr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НАЗВАНИЕ РАЗДЕЛА ПРЕЗЕНТАЦИИ</a:t>
            </a:r>
            <a:endParaRPr lang="ru-RU" dirty="0"/>
          </a:p>
        </p:txBody>
      </p:sp>
      <p:sp>
        <p:nvSpPr>
          <p:cNvPr id="20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5382" y="6453337"/>
            <a:ext cx="1398265" cy="404664"/>
          </a:xfrm>
        </p:spPr>
        <p:txBody>
          <a:bodyPr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fld id="{5B2F1979-3702-4015-A06C-22F170CB0EF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 smtClean="0">
              <a:solidFill>
                <a:prstClr val="white"/>
              </a:solidFill>
            </a:endParaRPr>
          </a:p>
        </p:txBody>
      </p:sp>
      <p:pic>
        <p:nvPicPr>
          <p:cNvPr id="21" name="Picture 2" descr="E:\Сиражудин\Desktop\006_1-2-5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620"/>
            <a:ext cx="1403647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800709"/>
            <a:ext cx="9144000" cy="612067"/>
          </a:xfr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lnSpc>
                <a:spcPts val="2200"/>
              </a:lnSpc>
              <a:buNone/>
              <a:defRPr sz="2000" b="1">
                <a:solidFill>
                  <a:srgbClr val="003366"/>
                </a:solidFill>
              </a:defRPr>
            </a:lvl1pPr>
          </a:lstStyle>
          <a:p>
            <a:pPr lvl="0"/>
            <a:r>
              <a:rPr lang="ru-RU" dirty="0" smtClean="0"/>
              <a:t>Блок тезиса</a:t>
            </a:r>
          </a:p>
        </p:txBody>
      </p:sp>
    </p:spTree>
    <p:extLst>
      <p:ext uri="{BB962C8B-B14F-4D97-AF65-F5344CB8AC3E}">
        <p14:creationId xmlns:p14="http://schemas.microsoft.com/office/powerpoint/2010/main" val="2325069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зис 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Таблица 18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154546798"/>
              </p:ext>
            </p:extLst>
          </p:nvPr>
        </p:nvGraphicFramePr>
        <p:xfrm>
          <a:off x="0" y="0"/>
          <a:ext cx="9144000" cy="6862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3648"/>
                <a:gridCol w="7740352"/>
              </a:tblGrid>
              <a:tr h="8160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96FC3">
                        <a:alpha val="9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3399FF"/>
                    </a:solidFill>
                  </a:tcPr>
                </a:tc>
              </a:tr>
              <a:tr h="5650084"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96518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3399FF"/>
                    </a:solidFill>
                  </a:tcPr>
                </a:tc>
              </a:tr>
            </a:tbl>
          </a:graphicData>
        </a:graphic>
      </p:graphicFrame>
      <p:sp>
        <p:nvSpPr>
          <p:cNvPr id="15" name="Подзаголовок 2"/>
          <p:cNvSpPr>
            <a:spLocks noGrp="1"/>
          </p:cNvSpPr>
          <p:nvPr>
            <p:ph type="subTitle" idx="13" hasCustomPrompt="1"/>
          </p:nvPr>
        </p:nvSpPr>
        <p:spPr>
          <a:xfrm>
            <a:off x="1403648" y="8620"/>
            <a:ext cx="7740352" cy="792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Название подраздела презентации </a:t>
            </a:r>
            <a:endParaRPr lang="ru-RU" dirty="0"/>
          </a:p>
        </p:txBody>
      </p:sp>
      <p:sp>
        <p:nvSpPr>
          <p:cNvPr id="1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403648" y="6467326"/>
            <a:ext cx="7740352" cy="418058"/>
          </a:xfrm>
        </p:spPr>
        <p:txBody>
          <a:bodyPr>
            <a:normAutofit/>
          </a:bodyPr>
          <a:lstStyle>
            <a:lvl1pPr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НАЗВАНИЕ РАЗДЕЛА ПРЕЗЕНТАЦИИ</a:t>
            </a:r>
            <a:endParaRPr lang="ru-RU" dirty="0"/>
          </a:p>
        </p:txBody>
      </p:sp>
      <p:sp>
        <p:nvSpPr>
          <p:cNvPr id="20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5382" y="6453337"/>
            <a:ext cx="1398265" cy="404664"/>
          </a:xfrm>
        </p:spPr>
        <p:txBody>
          <a:bodyPr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fld id="{5B2F1979-3702-4015-A06C-22F170CB0EF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 smtClean="0">
              <a:solidFill>
                <a:prstClr val="white"/>
              </a:solidFill>
            </a:endParaRPr>
          </a:p>
        </p:txBody>
      </p:sp>
      <p:pic>
        <p:nvPicPr>
          <p:cNvPr id="21" name="Picture 2" descr="E:\Сиражудин\Desktop\006_1-2-5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620"/>
            <a:ext cx="1403647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800709"/>
            <a:ext cx="9144000" cy="612067"/>
          </a:xfr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lnSpc>
                <a:spcPts val="2200"/>
              </a:lnSpc>
              <a:buNone/>
              <a:defRPr sz="2000" b="1">
                <a:solidFill>
                  <a:srgbClr val="003366"/>
                </a:solidFill>
              </a:defRPr>
            </a:lvl1pPr>
          </a:lstStyle>
          <a:p>
            <a:pPr lvl="0"/>
            <a:r>
              <a:rPr lang="ru-RU" dirty="0" smtClean="0"/>
              <a:t>Блок тезиса</a:t>
            </a:r>
          </a:p>
        </p:txBody>
      </p:sp>
    </p:spTree>
    <p:extLst>
      <p:ext uri="{BB962C8B-B14F-4D97-AF65-F5344CB8AC3E}">
        <p14:creationId xmlns:p14="http://schemas.microsoft.com/office/powerpoint/2010/main" val="2283357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зис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Таблица 18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637218631"/>
              </p:ext>
            </p:extLst>
          </p:nvPr>
        </p:nvGraphicFramePr>
        <p:xfrm>
          <a:off x="0" y="0"/>
          <a:ext cx="9144000" cy="6862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3648"/>
                <a:gridCol w="7740352"/>
              </a:tblGrid>
              <a:tr h="8160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96FC3">
                        <a:alpha val="9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3399FF"/>
                    </a:solidFill>
                  </a:tcPr>
                </a:tc>
              </a:tr>
              <a:tr h="565008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96518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3399FF"/>
                    </a:solidFill>
                  </a:tcPr>
                </a:tc>
              </a:tr>
            </a:tbl>
          </a:graphicData>
        </a:graphic>
      </p:graphicFrame>
      <p:sp>
        <p:nvSpPr>
          <p:cNvPr id="14" name="Объект 2"/>
          <p:cNvSpPr>
            <a:spLocks noGrp="1"/>
          </p:cNvSpPr>
          <p:nvPr>
            <p:ph idx="1"/>
          </p:nvPr>
        </p:nvSpPr>
        <p:spPr>
          <a:xfrm>
            <a:off x="1475656" y="872716"/>
            <a:ext cx="7541614" cy="5508612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5" name="Подзаголовок 2"/>
          <p:cNvSpPr>
            <a:spLocks noGrp="1"/>
          </p:cNvSpPr>
          <p:nvPr>
            <p:ph type="subTitle" idx="13" hasCustomPrompt="1"/>
          </p:nvPr>
        </p:nvSpPr>
        <p:spPr>
          <a:xfrm>
            <a:off x="1403648" y="8620"/>
            <a:ext cx="7740352" cy="792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Название подраздела презентации </a:t>
            </a:r>
            <a:endParaRPr lang="ru-RU" dirty="0"/>
          </a:p>
        </p:txBody>
      </p:sp>
      <p:sp>
        <p:nvSpPr>
          <p:cNvPr id="1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403648" y="6467326"/>
            <a:ext cx="7740352" cy="418058"/>
          </a:xfrm>
        </p:spPr>
        <p:txBody>
          <a:bodyPr>
            <a:normAutofit/>
          </a:bodyPr>
          <a:lstStyle>
            <a:lvl1pPr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НАЗВАНИЕ РАЗДЕЛА ПРЕЗЕНТАЦИИ</a:t>
            </a:r>
            <a:endParaRPr lang="ru-RU" dirty="0"/>
          </a:p>
        </p:txBody>
      </p:sp>
      <p:sp>
        <p:nvSpPr>
          <p:cNvPr id="20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5382" y="6453337"/>
            <a:ext cx="1398265" cy="404664"/>
          </a:xfrm>
        </p:spPr>
        <p:txBody>
          <a:bodyPr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fld id="{5B2F1979-3702-4015-A06C-22F170CB0EF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 smtClean="0">
              <a:solidFill>
                <a:prstClr val="white"/>
              </a:solidFill>
            </a:endParaRPr>
          </a:p>
        </p:txBody>
      </p:sp>
      <p:pic>
        <p:nvPicPr>
          <p:cNvPr id="21" name="Picture 2" descr="E:\Сиражудин\Desktop\006_1-2-5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620"/>
            <a:ext cx="1403647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872716"/>
            <a:ext cx="1403648" cy="5508612"/>
          </a:xfr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rgbClr val="003366"/>
                </a:solidFill>
              </a:defRPr>
            </a:lvl1pPr>
          </a:lstStyle>
          <a:p>
            <a:pPr lvl="0"/>
            <a:r>
              <a:rPr lang="ru-RU" dirty="0" smtClean="0"/>
              <a:t>Блок тезиса</a:t>
            </a:r>
          </a:p>
        </p:txBody>
      </p:sp>
    </p:spTree>
    <p:extLst>
      <p:ext uri="{BB962C8B-B14F-4D97-AF65-F5344CB8AC3E}">
        <p14:creationId xmlns:p14="http://schemas.microsoft.com/office/powerpoint/2010/main" val="1820370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зис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Таблица 18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302392127"/>
              </p:ext>
            </p:extLst>
          </p:nvPr>
        </p:nvGraphicFramePr>
        <p:xfrm>
          <a:off x="0" y="0"/>
          <a:ext cx="9144000" cy="6862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3648"/>
                <a:gridCol w="1296144"/>
                <a:gridCol w="6444208"/>
              </a:tblGrid>
              <a:tr h="8160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96FC3">
                        <a:alpha val="92941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33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50084"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96518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33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Объект 2"/>
          <p:cNvSpPr>
            <a:spLocks noGrp="1"/>
          </p:cNvSpPr>
          <p:nvPr>
            <p:ph idx="1"/>
          </p:nvPr>
        </p:nvSpPr>
        <p:spPr>
          <a:xfrm>
            <a:off x="2771800" y="872716"/>
            <a:ext cx="6264696" cy="5544616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5" name="Подзаголовок 2"/>
          <p:cNvSpPr>
            <a:spLocks noGrp="1"/>
          </p:cNvSpPr>
          <p:nvPr>
            <p:ph type="subTitle" idx="13" hasCustomPrompt="1"/>
          </p:nvPr>
        </p:nvSpPr>
        <p:spPr>
          <a:xfrm>
            <a:off x="1403648" y="8620"/>
            <a:ext cx="7740352" cy="7920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Название подраздела презентации </a:t>
            </a:r>
            <a:endParaRPr lang="ru-RU" dirty="0"/>
          </a:p>
        </p:txBody>
      </p:sp>
      <p:sp>
        <p:nvSpPr>
          <p:cNvPr id="1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403648" y="6467326"/>
            <a:ext cx="7740352" cy="418058"/>
          </a:xfrm>
        </p:spPr>
        <p:txBody>
          <a:bodyPr>
            <a:normAutofit/>
          </a:bodyPr>
          <a:lstStyle>
            <a:lvl1pPr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НАЗВАНИЕ РАЗДЕЛА ПРЕЗЕНТАЦИИ</a:t>
            </a:r>
            <a:endParaRPr lang="ru-RU" dirty="0"/>
          </a:p>
        </p:txBody>
      </p:sp>
      <p:sp>
        <p:nvSpPr>
          <p:cNvPr id="20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5382" y="6453337"/>
            <a:ext cx="1398265" cy="404664"/>
          </a:xfrm>
        </p:spPr>
        <p:txBody>
          <a:bodyPr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fld id="{5B2F1979-3702-4015-A06C-22F170CB0EF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 smtClean="0">
              <a:solidFill>
                <a:prstClr val="white"/>
              </a:solidFill>
            </a:endParaRPr>
          </a:p>
        </p:txBody>
      </p:sp>
      <p:pic>
        <p:nvPicPr>
          <p:cNvPr id="21" name="Picture 2" descr="E:\Сиражудин\Desktop\006_1-2-5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620"/>
            <a:ext cx="1403647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800708"/>
            <a:ext cx="2699792" cy="5616624"/>
          </a:xfr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 b="1">
                <a:solidFill>
                  <a:srgbClr val="003366"/>
                </a:solidFill>
              </a:defRPr>
            </a:lvl1pPr>
          </a:lstStyle>
          <a:p>
            <a:pPr lvl="0"/>
            <a:r>
              <a:rPr lang="ru-RU" dirty="0" smtClean="0"/>
              <a:t>Блок тезиса</a:t>
            </a:r>
          </a:p>
        </p:txBody>
      </p:sp>
    </p:spTree>
    <p:extLst>
      <p:ext uri="{BB962C8B-B14F-4D97-AF65-F5344CB8AC3E}">
        <p14:creationId xmlns:p14="http://schemas.microsoft.com/office/powerpoint/2010/main" val="600632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E216A-BC6B-4A1C-9322-B376AAD44C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080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8" r:id="rId6"/>
    <p:sldLayoutId id="2147483676" r:id="rId7"/>
    <p:sldLayoutId id="2147483677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ООО «Газпром трансгаз Махачкала»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1979-3702-4015-A06C-22F170CB0EF8}" type="slidenum">
              <a:rPr lang="ru-RU" smtClean="0"/>
              <a:pPr/>
              <a:t>1</a:t>
            </a:fld>
            <a:endParaRPr lang="ru-RU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4391472" cy="5609942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281161" y="1767656"/>
            <a:ext cx="4862839" cy="3384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ПРЕДЛОЖЕНИЕ ПО СОВЕРШЕНСТВОВАНИЮ 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ИСТС «ИНФОТЕХ».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Текст 3"/>
          <p:cNvSpPr txBox="1">
            <a:spLocks/>
          </p:cNvSpPr>
          <p:nvPr/>
        </p:nvSpPr>
        <p:spPr>
          <a:xfrm>
            <a:off x="4932040" y="4941168"/>
            <a:ext cx="3786421" cy="12241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200" cap="all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Докладчик:</a:t>
            </a:r>
          </a:p>
          <a:p>
            <a:pPr algn="r"/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ПГ Э КС, АГНКС, ГРС</a:t>
            </a:r>
          </a:p>
          <a:p>
            <a:pPr algn="r"/>
            <a:r>
              <a:rPr lang="ru-RU" sz="18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Османов Рашид Малутдинович</a:t>
            </a:r>
            <a:endParaRPr lang="ru-RU" sz="18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14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3"/>
          </p:nvPr>
        </p:nvSpPr>
        <p:spPr>
          <a:xfrm>
            <a:off x="1403648" y="0"/>
            <a:ext cx="7740352" cy="836711"/>
          </a:xfrm>
        </p:spPr>
        <p:txBody>
          <a:bodyPr/>
          <a:lstStyle/>
          <a:p>
            <a:r>
              <a:rPr lang="ru-RU" sz="1800" dirty="0" smtClean="0"/>
              <a:t>Общие сведения о ГРС, эксплуатируемых Обществом</a:t>
            </a:r>
            <a:endParaRPr lang="ru-RU" sz="18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ООО «Газпром трансгаз Махачкала»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1979-3702-4015-A06C-22F170CB0EF8}" type="slidenum">
              <a:rPr lang="ru-RU" smtClean="0"/>
              <a:pPr/>
              <a:t>2</a:t>
            </a:fld>
            <a:endParaRPr lang="ru-RU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943560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4500"/>
            <a:r>
              <a:rPr lang="ru-RU" b="1" dirty="0">
                <a:solidFill>
                  <a:schemeClr val="bg1"/>
                </a:solidFill>
              </a:rPr>
              <a:t>ООО «Газпром трансгаз Махачкала</a:t>
            </a:r>
            <a:r>
              <a:rPr lang="ru-RU" b="1" dirty="0" smtClean="0">
                <a:solidFill>
                  <a:schemeClr val="bg1"/>
                </a:solidFill>
              </a:rPr>
              <a:t>» </a:t>
            </a:r>
            <a:r>
              <a:rPr lang="ru-RU" b="1" dirty="0">
                <a:solidFill>
                  <a:schemeClr val="bg1"/>
                </a:solidFill>
              </a:rPr>
              <a:t>эксплуатирует 107 газораспределительных станций производительностью от 1 тыс. м</a:t>
            </a:r>
            <a:r>
              <a:rPr lang="ru-RU" b="1" baseline="30000" dirty="0">
                <a:solidFill>
                  <a:schemeClr val="bg1"/>
                </a:solidFill>
              </a:rPr>
              <a:t>3</a:t>
            </a:r>
            <a:r>
              <a:rPr lang="ru-RU" b="1" dirty="0">
                <a:solidFill>
                  <a:schemeClr val="bg1"/>
                </a:solidFill>
              </a:rPr>
              <a:t>/ч </a:t>
            </a:r>
            <a:r>
              <a:rPr lang="ru-RU" b="1" dirty="0" smtClean="0">
                <a:solidFill>
                  <a:schemeClr val="bg1"/>
                </a:solidFill>
              </a:rPr>
              <a:t>до </a:t>
            </a:r>
            <a:r>
              <a:rPr lang="ru-RU" b="1" dirty="0">
                <a:solidFill>
                  <a:schemeClr val="bg1"/>
                </a:solidFill>
              </a:rPr>
              <a:t>50 тыс. м</a:t>
            </a:r>
            <a:r>
              <a:rPr lang="ru-RU" b="1" baseline="30000" dirty="0">
                <a:solidFill>
                  <a:schemeClr val="bg1"/>
                </a:solidFill>
              </a:rPr>
              <a:t>3</a:t>
            </a:r>
            <a:r>
              <a:rPr lang="ru-RU" b="1" dirty="0">
                <a:solidFill>
                  <a:schemeClr val="bg1"/>
                </a:solidFill>
              </a:rPr>
              <a:t>/ч, из них в собственности:</a:t>
            </a:r>
          </a:p>
          <a:p>
            <a:pPr lvl="0" indent="444500"/>
            <a:r>
              <a:rPr lang="ru-RU" b="1" dirty="0" smtClean="0">
                <a:solidFill>
                  <a:schemeClr val="bg1"/>
                </a:solidFill>
              </a:rPr>
              <a:t>- ПАО</a:t>
            </a:r>
            <a:r>
              <a:rPr lang="ru-RU" b="1" dirty="0">
                <a:solidFill>
                  <a:schemeClr val="bg1"/>
                </a:solidFill>
              </a:rPr>
              <a:t> «Газпром» – 97 ГРС;</a:t>
            </a:r>
          </a:p>
          <a:p>
            <a:pPr lvl="0" indent="444500"/>
            <a:r>
              <a:rPr lang="ru-RU" b="1" dirty="0" smtClean="0">
                <a:solidFill>
                  <a:schemeClr val="bg1"/>
                </a:solidFill>
              </a:rPr>
              <a:t>- ООО </a:t>
            </a:r>
            <a:r>
              <a:rPr lang="ru-RU" b="1" dirty="0">
                <a:solidFill>
                  <a:schemeClr val="bg1"/>
                </a:solidFill>
              </a:rPr>
              <a:t>«Газпром трансгаз Махачкала» – 6 ГРС;</a:t>
            </a:r>
          </a:p>
          <a:p>
            <a:pPr lvl="0" indent="444500"/>
            <a:r>
              <a:rPr lang="ru-RU" b="1" dirty="0" smtClean="0">
                <a:solidFill>
                  <a:schemeClr val="bg1"/>
                </a:solidFill>
              </a:rPr>
              <a:t>- сторонних </a:t>
            </a:r>
            <a:r>
              <a:rPr lang="ru-RU" b="1" dirty="0">
                <a:solidFill>
                  <a:schemeClr val="bg1"/>
                </a:solidFill>
              </a:rPr>
              <a:t>организаций – 4 ГРС.</a:t>
            </a:r>
          </a:p>
        </p:txBody>
      </p:sp>
      <p:graphicFrame>
        <p:nvGraphicFramePr>
          <p:cNvPr id="8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7838868"/>
              </p:ext>
            </p:extLst>
          </p:nvPr>
        </p:nvGraphicFramePr>
        <p:xfrm>
          <a:off x="539552" y="2780928"/>
          <a:ext cx="7848872" cy="3868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339752" y="2555612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4500"/>
            <a:r>
              <a:rPr lang="ru-RU" b="1" dirty="0" smtClean="0">
                <a:solidFill>
                  <a:schemeClr val="bg1"/>
                </a:solidFill>
              </a:rPr>
              <a:t>Среднезимняя загруженность ГРС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97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3"/>
          </p:nvPr>
        </p:nvSpPr>
        <p:spPr>
          <a:xfrm>
            <a:off x="1403648" y="518"/>
            <a:ext cx="7740352" cy="792088"/>
          </a:xfrm>
        </p:spPr>
        <p:txBody>
          <a:bodyPr>
            <a:normAutofit/>
          </a:bodyPr>
          <a:lstStyle/>
          <a:p>
            <a:r>
              <a:rPr lang="ru-RU" dirty="0" smtClean="0"/>
              <a:t>Сведения о пиковой загруженности ГРС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ООО «Газпром трансгаз Махачкала»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1979-3702-4015-A06C-22F170CB0EF8}" type="slidenum">
              <a:rPr lang="ru-RU" smtClean="0"/>
              <a:pPr/>
              <a:t>3</a:t>
            </a:fld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908720"/>
            <a:ext cx="8928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В </a:t>
            </a:r>
            <a:r>
              <a:rPr lang="ru-RU" dirty="0" smtClean="0">
                <a:solidFill>
                  <a:schemeClr val="bg1"/>
                </a:solidFill>
              </a:rPr>
              <a:t>соответствии </a:t>
            </a:r>
            <a:r>
              <a:rPr lang="ru-RU" dirty="0">
                <a:solidFill>
                  <a:schemeClr val="bg1"/>
                </a:solidFill>
              </a:rPr>
              <a:t>с данными ИСТС «Инфотех» по итогам работы в осенне-зимний период 2015-2016 гг. максимальная пиковая загрузка 24 ГРС достигла и превысила 100 %.  </a:t>
            </a:r>
          </a:p>
        </p:txBody>
      </p:sp>
      <p:pic>
        <p:nvPicPr>
          <p:cNvPr id="7" name="Рисунок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5050"/>
            <a:ext cx="8856984" cy="475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13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ООО «Газпром трансгаз Махачкала»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1979-3702-4015-A06C-22F170CB0EF8}" type="slidenum">
              <a:rPr lang="ru-RU" smtClean="0"/>
              <a:pPr/>
              <a:t>4</a:t>
            </a:fld>
            <a:endParaRPr lang="ru-RU" dirty="0" smtClean="0"/>
          </a:p>
        </p:txBody>
      </p:sp>
      <p:grpSp>
        <p:nvGrpSpPr>
          <p:cNvPr id="6" name="Группа 5"/>
          <p:cNvGrpSpPr/>
          <p:nvPr/>
        </p:nvGrpSpPr>
        <p:grpSpPr>
          <a:xfrm>
            <a:off x="152099" y="3645024"/>
            <a:ext cx="8784976" cy="1872208"/>
            <a:chOff x="0" y="0"/>
            <a:chExt cx="6083300" cy="857250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9850"/>
              <a:ext cx="6083300" cy="787400"/>
            </a:xfrm>
            <a:prstGeom prst="rect">
              <a:avLst/>
            </a:prstGeom>
          </p:spPr>
        </p:pic>
        <p:sp>
          <p:nvSpPr>
            <p:cNvPr id="8" name="Овал 7"/>
            <p:cNvSpPr/>
            <p:nvPr/>
          </p:nvSpPr>
          <p:spPr>
            <a:xfrm>
              <a:off x="355600" y="0"/>
              <a:ext cx="4292600" cy="254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>
              <a:off x="2832100" y="177800"/>
              <a:ext cx="1339850" cy="0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2009725" y="1844824"/>
                <a:ext cx="4464496" cy="9221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𝑄</m:t>
                      </m:r>
                      <m:r>
                        <a:rPr lang="ru-RU" sz="24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пик=</m:t>
                      </m:r>
                      <m:d>
                        <m:dPr>
                          <m:ctrlPr>
                            <a:rPr lang="ru-RU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sz="24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</m:t>
                          </m:r>
                          <m:f>
                            <m:fPr>
                              <m:ctrlPr>
                                <a:rPr lang="ru-RU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ru-RU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𝑄</m:t>
                              </m:r>
                              <m:r>
                                <a:rPr lang="ru-RU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факт</m:t>
                              </m:r>
                            </m:num>
                            <m:den>
                              <m:r>
                                <a:rPr lang="ru-RU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𝑄</m:t>
                              </m:r>
                              <m:r>
                                <a:rPr lang="ru-RU" sz="24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пр</m:t>
                              </m:r>
                            </m:den>
                          </m:f>
                        </m:e>
                      </m:d>
                      <m:r>
                        <a:rPr lang="ru-RU" sz="2400" i="1">
                          <a:solidFill>
                            <a:schemeClr val="bg1"/>
                          </a:solidFill>
                          <a:latin typeface="Cambria Math"/>
                        </a:rPr>
                        <m:t>х100%</m:t>
                      </m:r>
                    </m:oMath>
                  </m:oMathPara>
                </a14:m>
                <a:endParaRPr lang="ru-RU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725" y="1844824"/>
                <a:ext cx="4464496" cy="92217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Прямоугольник 10"/>
          <p:cNvSpPr/>
          <p:nvPr/>
        </p:nvSpPr>
        <p:spPr>
          <a:xfrm>
            <a:off x="80091" y="1158190"/>
            <a:ext cx="89289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Формула расчета пиковой загрузки ГРС: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1403648" y="8620"/>
            <a:ext cx="7740352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Расчет  загруженности ГРС в ИСТ «Инфотех»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174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3"/>
          </p:nvPr>
        </p:nvSpPr>
        <p:spPr>
          <a:xfrm>
            <a:off x="1393371" y="0"/>
            <a:ext cx="7750629" cy="82272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 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1979-3702-4015-A06C-22F170CB0EF8}" type="slidenum">
              <a:rPr lang="ru-RU" smtClean="0"/>
              <a:pPr/>
              <a:t>5</a:t>
            </a:fld>
            <a:endParaRPr lang="ru-RU" dirty="0" smtClean="0"/>
          </a:p>
        </p:txBody>
      </p:sp>
      <p:grpSp>
        <p:nvGrpSpPr>
          <p:cNvPr id="18" name="Группа 17"/>
          <p:cNvGrpSpPr/>
          <p:nvPr/>
        </p:nvGrpSpPr>
        <p:grpSpPr>
          <a:xfrm>
            <a:off x="179512" y="959768"/>
            <a:ext cx="4248472" cy="5314950"/>
            <a:chOff x="179512" y="959768"/>
            <a:chExt cx="5124450" cy="5314950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959768"/>
              <a:ext cx="5124450" cy="5314950"/>
            </a:xfrm>
            <a:prstGeom prst="rect">
              <a:avLst/>
            </a:prstGeom>
          </p:spPr>
        </p:pic>
        <p:cxnSp>
          <p:nvCxnSpPr>
            <p:cNvPr id="11" name="Прямая соединительная линия 10"/>
            <p:cNvCxnSpPr/>
            <p:nvPr/>
          </p:nvCxnSpPr>
          <p:spPr>
            <a:xfrm>
              <a:off x="467544" y="3032956"/>
              <a:ext cx="4680520" cy="3600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2339752" y="3789040"/>
              <a:ext cx="504056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2339752" y="3429000"/>
              <a:ext cx="504056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80728"/>
            <a:ext cx="4392488" cy="5301208"/>
          </a:xfrm>
          <a:prstGeom prst="rect">
            <a:avLst/>
          </a:prstGeom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1403648" y="8620"/>
            <a:ext cx="7740352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Сведения о производительности ГРС</a:t>
            </a:r>
            <a:endParaRPr lang="ru-RU" dirty="0"/>
          </a:p>
        </p:txBody>
      </p:sp>
      <p:sp>
        <p:nvSpPr>
          <p:cNvPr id="2" name="Овал 1"/>
          <p:cNvSpPr/>
          <p:nvPr/>
        </p:nvSpPr>
        <p:spPr>
          <a:xfrm>
            <a:off x="7452320" y="2888940"/>
            <a:ext cx="64807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644008" y="1412776"/>
            <a:ext cx="41764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644008" y="1565176"/>
            <a:ext cx="14401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943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1979-3702-4015-A06C-22F170CB0EF8}" type="slidenum">
              <a:rPr lang="ru-RU" smtClean="0"/>
              <a:pPr/>
              <a:t>6</a:t>
            </a:fld>
            <a:endParaRPr lang="ru-RU" dirty="0" smtClean="0"/>
          </a:p>
        </p:txBody>
      </p:sp>
      <p:sp>
        <p:nvSpPr>
          <p:cNvPr id="14" name="Подзаголовок 2"/>
          <p:cNvSpPr>
            <a:spLocks noGrp="1"/>
          </p:cNvSpPr>
          <p:nvPr>
            <p:ph type="subTitle" idx="13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Расчет производительности ГРС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60848"/>
            <a:ext cx="8784976" cy="43175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1403648" y="1274157"/>
                <a:ext cx="5472608" cy="714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𝑸</m:t>
                      </m:r>
                      <m:r>
                        <a:rPr lang="ru-RU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ru-RU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𝑽</m:t>
                      </m:r>
                      <m:r>
                        <a:rPr lang="ru-RU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∗</m:t>
                      </m:r>
                      <m:r>
                        <a:rPr lang="ru-RU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𝝅</m:t>
                      </m:r>
                      <m:r>
                        <a:rPr lang="ru-RU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∗</m:t>
                      </m:r>
                      <m:sSup>
                        <m:sSupPr>
                          <m:ctrlPr>
                            <a:rPr lang="ru-RU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ru-RU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𝒓</m:t>
                          </m:r>
                        </m:e>
                        <m:sup>
                          <m:r>
                            <a:rPr lang="ru-RU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d>
                        <m:dPr>
                          <m:ctrlPr>
                            <a:rPr lang="ru-RU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ru-RU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</m:t>
                          </m:r>
                          <m:f>
                            <m:fPr>
                              <m:ctrlPr>
                                <a:rPr lang="ru-RU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ru-RU" b="1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ru-RU" b="1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Ризб+Ратм</m:t>
                                  </m:r>
                                </m:e>
                              </m:d>
                              <m:r>
                                <a:rPr lang="ru-RU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∗</m:t>
                              </m:r>
                              <m:r>
                                <a:rPr lang="ru-RU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𝟐𝟗𝟑</m:t>
                              </m:r>
                              <m:r>
                                <a:rPr lang="ru-RU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ru-RU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𝟏𝟓</m:t>
                              </m:r>
                            </m:num>
                            <m:den>
                              <m:r>
                                <a:rPr lang="ru-RU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(Ратм+</m:t>
                              </m:r>
                              <m:d>
                                <m:dPr>
                                  <m:ctrlPr>
                                    <a:rPr lang="ru-RU" b="1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ru-RU" b="1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𝟐𝟕𝟑</m:t>
                                  </m:r>
                                  <m:r>
                                    <a:rPr lang="ru-RU" b="1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ru-RU" b="1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𝟏𝟓</m:t>
                                  </m:r>
                                  <m:r>
                                    <a:rPr lang="ru-RU" b="1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b="1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𝒕</m:t>
                                  </m:r>
                                </m:e>
                              </m:d>
                              <m:r>
                                <a:rPr lang="ru-RU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∗</m:t>
                              </m:r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𝒁</m:t>
                              </m:r>
                            </m:den>
                          </m:f>
                        </m:e>
                      </m:d>
                      <m:r>
                        <a:rPr lang="ru-RU" b="1" i="1">
                          <a:solidFill>
                            <a:schemeClr val="bg1"/>
                          </a:solidFill>
                          <a:latin typeface="Cambria Math"/>
                        </a:rPr>
                        <m:t>∗</m:t>
                      </m:r>
                      <m:r>
                        <a:rPr lang="ru-RU" b="1" i="1">
                          <a:solidFill>
                            <a:schemeClr val="bg1"/>
                          </a:solidFill>
                          <a:latin typeface="Cambria Math"/>
                        </a:rPr>
                        <m:t>𝟑</m:t>
                      </m:r>
                      <m:r>
                        <a:rPr lang="ru-RU" b="1" i="1">
                          <a:solidFill>
                            <a:schemeClr val="bg1"/>
                          </a:solidFill>
                          <a:latin typeface="Cambria Math"/>
                        </a:rPr>
                        <m:t>,</m:t>
                      </m:r>
                      <m:r>
                        <a:rPr lang="ru-RU" b="1" i="1">
                          <a:solidFill>
                            <a:schemeClr val="bg1"/>
                          </a:solidFill>
                          <a:latin typeface="Cambria Math"/>
                        </a:rPr>
                        <m:t>𝟔</m:t>
                      </m:r>
                    </m:oMath>
                  </m:oMathPara>
                </a14:m>
                <a:endParaRPr lang="ru-RU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1274157"/>
                <a:ext cx="5472608" cy="71468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Прямоугольник 11"/>
          <p:cNvSpPr/>
          <p:nvPr/>
        </p:nvSpPr>
        <p:spPr>
          <a:xfrm>
            <a:off x="215008" y="899428"/>
            <a:ext cx="89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Формула расчета пропускной способности ГРС: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13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ООО «Газпром трансгаз Махачкала»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1979-3702-4015-A06C-22F170CB0EF8}" type="slidenum">
              <a:rPr lang="ru-RU" smtClean="0"/>
              <a:pPr/>
              <a:t>7</a:t>
            </a:fld>
            <a:endParaRPr lang="ru-RU" dirty="0" smtClean="0"/>
          </a:p>
        </p:txBody>
      </p:sp>
      <p:sp>
        <p:nvSpPr>
          <p:cNvPr id="13" name="Подзаголовок 2"/>
          <p:cNvSpPr>
            <a:spLocks noGrp="1"/>
          </p:cNvSpPr>
          <p:nvPr>
            <p:ph type="subTitle" idx="13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Предложения по внесению изменений в ИСТС «Инфотех»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179512" y="1196752"/>
            <a:ext cx="8856984" cy="1800200"/>
            <a:chOff x="0" y="0"/>
            <a:chExt cx="6124354" cy="1212112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6124354" cy="1212112"/>
            </a:xfrm>
            <a:prstGeom prst="rect">
              <a:avLst/>
            </a:prstGeom>
          </p:spPr>
        </p:pic>
        <p:sp>
          <p:nvSpPr>
            <p:cNvPr id="15" name="Овал 14"/>
            <p:cNvSpPr/>
            <p:nvPr/>
          </p:nvSpPr>
          <p:spPr>
            <a:xfrm>
              <a:off x="255182" y="404037"/>
              <a:ext cx="1095154" cy="16256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59498" y="3284984"/>
            <a:ext cx="8876998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Предложения </a:t>
            </a:r>
            <a:r>
              <a:rPr lang="ru-RU" sz="2000" b="1" dirty="0">
                <a:solidFill>
                  <a:schemeClr val="bg1"/>
                </a:solidFill>
              </a:rPr>
              <a:t>по внесению изменений в ИСТС «Инфотех</a:t>
            </a:r>
            <a:r>
              <a:rPr lang="ru-RU" sz="2000" b="1" dirty="0" smtClean="0">
                <a:solidFill>
                  <a:schemeClr val="bg1"/>
                </a:solidFill>
              </a:rPr>
              <a:t>»:</a:t>
            </a:r>
          </a:p>
          <a:p>
            <a:endParaRPr lang="ru-RU" sz="800" b="1" dirty="0">
              <a:solidFill>
                <a:schemeClr val="bg1"/>
              </a:solidFill>
            </a:endParaRPr>
          </a:p>
          <a:p>
            <a:pPr indent="447675" algn="just"/>
            <a:r>
              <a:rPr lang="ru-RU" b="1" dirty="0" smtClean="0">
                <a:solidFill>
                  <a:schemeClr val="bg1"/>
                </a:solidFill>
              </a:rPr>
              <a:t>- </a:t>
            </a:r>
            <a:r>
              <a:rPr lang="ru-RU" b="1" dirty="0" smtClean="0">
                <a:solidFill>
                  <a:schemeClr val="bg1"/>
                </a:solidFill>
              </a:rPr>
              <a:t>	изменить </a:t>
            </a:r>
            <a:r>
              <a:rPr lang="ru-RU" b="1" dirty="0">
                <a:solidFill>
                  <a:schemeClr val="bg1"/>
                </a:solidFill>
              </a:rPr>
              <a:t>наименование параметра </a:t>
            </a:r>
            <a:r>
              <a:rPr lang="en-US" b="1" dirty="0">
                <a:solidFill>
                  <a:schemeClr val="bg1"/>
                </a:solidFill>
              </a:rPr>
              <a:t>Q</a:t>
            </a:r>
            <a:r>
              <a:rPr lang="ru-RU" b="1" dirty="0" smtClean="0">
                <a:solidFill>
                  <a:schemeClr val="bg1"/>
                </a:solidFill>
              </a:rPr>
              <a:t>проект с «Максимальная проектная </a:t>
            </a:r>
            <a:r>
              <a:rPr lang="ru-RU" b="1" dirty="0">
                <a:solidFill>
                  <a:schemeClr val="bg1"/>
                </a:solidFill>
              </a:rPr>
              <a:t>производительность ГРС</a:t>
            </a:r>
            <a:r>
              <a:rPr lang="ru-RU" b="1" dirty="0" smtClean="0">
                <a:solidFill>
                  <a:schemeClr val="bg1"/>
                </a:solidFill>
              </a:rPr>
              <a:t>» </a:t>
            </a:r>
            <a:r>
              <a:rPr lang="ru-RU" b="1" dirty="0">
                <a:solidFill>
                  <a:schemeClr val="bg1"/>
                </a:solidFill>
              </a:rPr>
              <a:t>на «Проектная производительность ГРС</a:t>
            </a:r>
            <a:r>
              <a:rPr lang="ru-RU" b="1" dirty="0" smtClean="0">
                <a:solidFill>
                  <a:schemeClr val="bg1"/>
                </a:solidFill>
              </a:rPr>
              <a:t>»;</a:t>
            </a:r>
          </a:p>
          <a:p>
            <a:pPr indent="447675" algn="just"/>
            <a:endParaRPr lang="ru-RU" b="1" dirty="0">
              <a:solidFill>
                <a:schemeClr val="bg1"/>
              </a:solidFill>
            </a:endParaRPr>
          </a:p>
          <a:p>
            <a:pPr lvl="0" indent="447675" algn="just"/>
            <a:r>
              <a:rPr lang="ru-RU" b="1" dirty="0" smtClean="0">
                <a:solidFill>
                  <a:schemeClr val="bg1"/>
                </a:solidFill>
              </a:rPr>
              <a:t>-	дополнить </a:t>
            </a:r>
            <a:r>
              <a:rPr lang="ru-RU" b="1" dirty="0">
                <a:solidFill>
                  <a:schemeClr val="bg1"/>
                </a:solidFill>
              </a:rPr>
              <a:t>АРМ ГРС параметром фактического выходного давления </a:t>
            </a:r>
            <a:r>
              <a:rPr lang="ru-RU" b="1" dirty="0" smtClean="0">
                <a:solidFill>
                  <a:schemeClr val="bg1"/>
                </a:solidFill>
              </a:rPr>
              <a:t>ГРС;</a:t>
            </a:r>
          </a:p>
          <a:p>
            <a:pPr lvl="0" indent="447675" algn="just"/>
            <a:endParaRPr lang="ru-RU" b="1" dirty="0">
              <a:solidFill>
                <a:schemeClr val="bg1"/>
              </a:solidFill>
            </a:endParaRPr>
          </a:p>
          <a:p>
            <a:pPr lvl="0" indent="447675" algn="just"/>
            <a:r>
              <a:rPr lang="ru-RU" b="1" dirty="0" smtClean="0">
                <a:solidFill>
                  <a:schemeClr val="bg1"/>
                </a:solidFill>
              </a:rPr>
              <a:t>-	дополнить </a:t>
            </a:r>
            <a:r>
              <a:rPr lang="ru-RU" b="1" dirty="0">
                <a:solidFill>
                  <a:schemeClr val="bg1"/>
                </a:solidFill>
              </a:rPr>
              <a:t>АРМ ГРС возможностью автоматического пересчета производительности ГРС по заданным формулам либо по внесенным диаграммам </a:t>
            </a:r>
            <a:r>
              <a:rPr lang="ru-RU" b="1" dirty="0" smtClean="0">
                <a:solidFill>
                  <a:schemeClr val="bg1"/>
                </a:solidFill>
              </a:rPr>
              <a:t>производительности. 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99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b="1" dirty="0">
                <a:latin typeface="+mj-lt"/>
              </a:rPr>
              <a:t>Спасибо за внимание</a:t>
            </a: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1979-3702-4015-A06C-22F170CB0EF8}" type="slidenum">
              <a:rPr lang="ru-RU" smtClean="0"/>
              <a:pPr/>
              <a:t>8</a:t>
            </a:fld>
            <a:endParaRPr lang="ru-RU" dirty="0" smtClean="0"/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1403648" y="6441154"/>
            <a:ext cx="7740352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ООО «Газпром трансгаз Махачкала»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98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Презентация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18893</TotalTime>
  <Words>235</Words>
  <Application>Microsoft Office PowerPoint</Application>
  <PresentationFormat>Экран (4:3)</PresentationFormat>
  <Paragraphs>51</Paragraphs>
  <Slides>8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1_Презентация1</vt:lpstr>
      <vt:lpstr>ООО «Газпром трансгаз Махачкала»</vt:lpstr>
      <vt:lpstr>ООО «Газпром трансгаз Махачкала»</vt:lpstr>
      <vt:lpstr>ООО «Газпром трансгаз Махачкала»</vt:lpstr>
      <vt:lpstr>ООО «Газпром трансгаз Махачкала»</vt:lpstr>
      <vt:lpstr>Презентация PowerPoint</vt:lpstr>
      <vt:lpstr>Презентация PowerPoint</vt:lpstr>
      <vt:lpstr>ООО «Газпром трансгаз Махачкала»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Сиражудин</dc:creator>
  <cp:lastModifiedBy>Рашид</cp:lastModifiedBy>
  <cp:revision>514</cp:revision>
  <cp:lastPrinted>2013-05-20T13:30:57Z</cp:lastPrinted>
  <dcterms:created xsi:type="dcterms:W3CDTF">2013-01-18T07:29:09Z</dcterms:created>
  <dcterms:modified xsi:type="dcterms:W3CDTF">2016-10-25T04:25:07Z</dcterms:modified>
</cp:coreProperties>
</file>