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57" r:id="rId3"/>
    <p:sldId id="283" r:id="rId4"/>
    <p:sldId id="309" r:id="rId5"/>
    <p:sldId id="293" r:id="rId6"/>
    <p:sldId id="303" r:id="rId7"/>
    <p:sldId id="291" r:id="rId8"/>
    <p:sldId id="311" r:id="rId9"/>
    <p:sldId id="281" r:id="rId10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36108" autoAdjust="0"/>
  </p:normalViewPr>
  <p:slideViewPr>
    <p:cSldViewPr>
      <p:cViewPr varScale="1">
        <p:scale>
          <a:sx n="37" d="100"/>
          <a:sy n="37" d="100"/>
        </p:scale>
        <p:origin x="2664" y="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vchinnikov\Desktop\&#1050;&#1086;&#1086;&#1088;&#1076;&#1080;&#1085;&#1072;&#1094;&#1080;&#1086;&#1085;&#1085;&#1099;&#1081;%20&#1082;&#1086;&#1084;&#1080;&#1090;&#1077;&#1090;%202017,%20&#1076;&#1086;&#1082;&#1083;&#1072;&#1076;%20&#1055;.&#1052;.%20&#1057;&#1086;&#1079;&#1086;&#1085;&#1086;&#1074;&#1072;\&#1058;&#1080;&#1087;&#1099;%20&#1057;&#1040;&#105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vchinnikov\Desktop\&#1050;&#1086;&#1086;&#1088;&#1076;&#1080;&#1085;&#1072;&#1094;&#1080;&#1086;&#1085;&#1085;&#1099;&#1081;%20&#1082;&#1086;&#1084;&#1080;&#1090;&#1077;&#1090;%202017,%20&#1076;&#1086;&#1082;&#1083;&#1072;&#1076;%20&#1055;.&#1052;.%20&#1057;&#1086;&#1079;&#1086;&#1085;&#1086;&#1074;&#1072;\&#1076;&#1080;&#1072;&#1075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98665791776029"/>
          <c:y val="0.11342592592592619"/>
          <c:w val="0.48333333333333334"/>
          <c:h val="0.80555555555555569"/>
        </c:manualLayout>
      </c:layout>
      <c:pieChart>
        <c:varyColors val="1"/>
        <c:ser>
          <c:idx val="0"/>
          <c:order val="0"/>
          <c:dPt>
            <c:idx val="7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4.4242016622922133E-2"/>
                  <c:y val="2.517497812773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916229221347331E-3"/>
                  <c:y val="-2.461942257217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Лист2!$A$1:$A$10</c:f>
              <c:strCache>
                <c:ptCount val="10"/>
                <c:pt idx="0">
                  <c:v>ЭЛНА</c:v>
                </c:pt>
                <c:pt idx="1">
                  <c:v>Алгостар</c:v>
                </c:pt>
                <c:pt idx="2">
                  <c:v>SUVIMAC</c:v>
                </c:pt>
                <c:pt idx="3">
                  <c:v>КВАНТ</c:v>
                </c:pt>
                <c:pt idx="4">
                  <c:v>SpeedtronicM2, М5</c:v>
                </c:pt>
                <c:pt idx="5">
                  <c:v>МСКУ-СС-4510/5000</c:v>
                </c:pt>
                <c:pt idx="6">
                  <c:v>МСКУ-СГ</c:v>
                </c:pt>
                <c:pt idx="7">
                  <c:v>А705-15-ххМ</c:v>
                </c:pt>
                <c:pt idx="8">
                  <c:v>Компас/СЦКУ</c:v>
                </c:pt>
                <c:pt idx="9">
                  <c:v>А705-15-хх</c:v>
                </c:pt>
              </c:strCache>
            </c:strRef>
          </c:cat>
          <c:val>
            <c:numRef>
              <c:f>Лист2!$B$1:$B$10</c:f>
              <c:numCache>
                <c:formatCode>General</c:formatCode>
                <c:ptCount val="10"/>
                <c:pt idx="0">
                  <c:v>2</c:v>
                </c:pt>
                <c:pt idx="1">
                  <c:v>15</c:v>
                </c:pt>
                <c:pt idx="2">
                  <c:v>23</c:v>
                </c:pt>
                <c:pt idx="3">
                  <c:v>33</c:v>
                </c:pt>
                <c:pt idx="4">
                  <c:v>36</c:v>
                </c:pt>
                <c:pt idx="5">
                  <c:v>70</c:v>
                </c:pt>
                <c:pt idx="6">
                  <c:v>115</c:v>
                </c:pt>
                <c:pt idx="7">
                  <c:v>186</c:v>
                </c:pt>
                <c:pt idx="8">
                  <c:v>215</c:v>
                </c:pt>
                <c:pt idx="9">
                  <c:v>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27385593519932"/>
          <c:y val="4.2131408980474176E-2"/>
          <c:w val="0.47066198993762703"/>
          <c:h val="0.85478717757559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Наработка с технологическим оборудованием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САУ ГПА «Неман-Р» на базе ПТС «Фаствел»</c:v>
                </c:pt>
                <c:pt idx="1">
                  <c:v>АСУ ТП КЦ «Неман-Р-КЦ» на базе ПТС «Фаствел»</c:v>
                </c:pt>
                <c:pt idx="2">
                  <c:v>САУ ГПА «Неман-Р» на базе ПТС «ТЕКОН» </c:v>
                </c:pt>
                <c:pt idx="3">
                  <c:v>СПАиКЗ ГПА «КСПА»  на базе ПТС «ТЕКОН»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59040</c:v>
                </c:pt>
                <c:pt idx="1">
                  <c:v>52632</c:v>
                </c:pt>
                <c:pt idx="2">
                  <c:v>4488</c:v>
                </c:pt>
                <c:pt idx="3">
                  <c:v>4488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Наработка за период эксплуатации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6.2989032964591487E-3"/>
                  <c:y val="-1.6797075457224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6797075457224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САУ ГПА «Неман-Р» на базе ПТС «Фаствел»</c:v>
                </c:pt>
                <c:pt idx="1">
                  <c:v>АСУ ТП КЦ «Неман-Р-КЦ» на базе ПТС «Фаствел»</c:v>
                </c:pt>
                <c:pt idx="2">
                  <c:v>САУ ГПА «Неман-Р» на базе ПТС «ТЕКОН» </c:v>
                </c:pt>
                <c:pt idx="3">
                  <c:v>СПАиКЗ ГПА «КСПА»  на базе ПТС «ТЕКОН»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21681</c:v>
                </c:pt>
                <c:pt idx="1">
                  <c:v>52632</c:v>
                </c:pt>
                <c:pt idx="2">
                  <c:v>1828</c:v>
                </c:pt>
                <c:pt idx="3">
                  <c:v>4488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16252032"/>
        <c:axId val="316252424"/>
      </c:barChart>
      <c:catAx>
        <c:axId val="316252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16252424"/>
        <c:crosses val="autoZero"/>
        <c:auto val="1"/>
        <c:lblAlgn val="ctr"/>
        <c:lblOffset val="100"/>
        <c:noMultiLvlLbl val="0"/>
      </c:catAx>
      <c:valAx>
        <c:axId val="3162524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316252032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81925900429053022"/>
          <c:y val="0.26500726109797407"/>
          <c:w val="0.16871587680733949"/>
          <c:h val="0.45265479146008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4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9D6676C-F9F7-497B-9446-701B56D08E85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095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5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D8F82FB-4B44-4D9C-A055-56416FC88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5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3DC2-5F87-4AB4-8B69-3C7D5AA3D37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0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52475"/>
            <a:ext cx="6662738" cy="3748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CA8E-6E12-49CC-B928-BB17C720BA2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52475"/>
            <a:ext cx="6662738" cy="3748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CA8E-6E12-49CC-B928-BB17C720BA2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52475"/>
            <a:ext cx="6662738" cy="3748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CA8E-6E12-49CC-B928-BB17C720BA2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52475"/>
            <a:ext cx="6662738" cy="3748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305">
              <a:defRPr/>
            </a:pPr>
            <a:endParaRPr lang="ru-RU" sz="1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CA8E-6E12-49CC-B928-BB17C720BA2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52475"/>
            <a:ext cx="6662738" cy="3748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32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 defTabSz="914332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CA8E-6E12-49CC-B928-BB17C720BA2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52475"/>
            <a:ext cx="6662738" cy="3748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 defTabSz="914332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CA8E-6E12-49CC-B928-BB17C720BA2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CA8E-6E12-49CC-B928-BB17C720BA2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2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33"/>
            <a:ext cx="9144000" cy="5140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резентация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33"/>
            <a:ext cx="9144000" cy="5140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езентация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33"/>
            <a:ext cx="9144000" cy="5140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58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33"/>
            <a:ext cx="9144000" cy="51402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0" y="4622801"/>
            <a:ext cx="9144000" cy="539751"/>
            <a:chOff x="0" y="3974"/>
            <a:chExt cx="5760" cy="340"/>
          </a:xfrm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3" name="Picture 5" descr="W:\Рабочая\!Совещания Доклады\лого трансгаз белый на синем презентация газпром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88663" cy="10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  <p:sldLayoutId id="2147483661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8375-BE41-406C-A895-BD0282525CF3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1D1D-1806-4517-8C8A-1A3608F52FF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езентация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204"/>
            <a:ext cx="9144000" cy="5143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3840" y="3160152"/>
            <a:ext cx="6946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hangingPunct="0"/>
            <a:endParaRPr lang="en-US" sz="2000" dirty="0" smtClean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449263" eaLnBrk="0" hangingPunct="0"/>
            <a:r>
              <a:rPr lang="ru-RU" sz="20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Николай Павлович Скрябин</a:t>
            </a:r>
            <a:endParaRPr lang="ru-RU" sz="2000" dirty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449263" eaLnBrk="0" hangingPunct="0"/>
            <a:r>
              <a:rPr lang="ru-RU" sz="20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Начальник отдела автоматизации ООО «Газпром трансгаз Югорск»</a:t>
            </a:r>
            <a:endParaRPr lang="ru-RU" sz="2000" dirty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226" y="1221601"/>
            <a:ext cx="7053569" cy="214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Об опыте проведения испытаний и внедрения новых образцов систем автоматизации на базе российских программно-технических средств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935715" y="4680520"/>
            <a:ext cx="7236297" cy="41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tabLst>
                <a:tab pos="60071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VII Петербургский Международный Газовый Форум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3"/>
          <p:cNvSpPr txBox="1">
            <a:spLocks/>
          </p:cNvSpPr>
          <p:nvPr/>
        </p:nvSpPr>
        <p:spPr>
          <a:xfrm>
            <a:off x="0" y="4731990"/>
            <a:ext cx="1907704" cy="4115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AD46F9B-7A58-4613-BB95-11C2B5855DC6}" type="slidenum">
              <a:rPr lang="ru-RU" sz="2400" b="1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2400" b="1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39502"/>
            <a:ext cx="7236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60071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Актуальность работ</a:t>
            </a: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935715" y="4680520"/>
            <a:ext cx="7236297" cy="41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tabLst>
                <a:tab pos="60071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VII Петербургский Международный Газовый Форум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1" y="1131590"/>
            <a:ext cx="86409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ОСНОВНАЯ ЦЕЛЬ РАБОТЫ </a:t>
            </a:r>
            <a:b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000" b="1" dirty="0">
                <a:solidFill>
                  <a:srgbClr val="002060"/>
                </a:solidFill>
                <a:latin typeface="Arial Narrow" pitchFamily="34" charset="0"/>
              </a:rPr>
              <a:t>Снижение зависимости от импорта технологий, оборудования, комплектующих, программного обеспечения иностранного производства и создание базы для развития автоматизированных систем управления на принципах малолюдных технологий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1" y="2211710"/>
            <a:ext cx="8640960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Arial Narrow" pitchFamily="34" charset="0"/>
              </a:rPr>
              <a:t>риски</a:t>
            </a:r>
            <a:endParaRPr lang="ru-RU" sz="1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2463738"/>
            <a:ext cx="4320480" cy="360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Отсутствие опыта эксплуатации систем автоматики на базе российских программно-технических средств</a:t>
            </a:r>
            <a:endParaRPr lang="ru-RU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3033698"/>
            <a:ext cx="8640960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Arial Narrow" pitchFamily="34" charset="0"/>
              </a:rPr>
              <a:t>следствие</a:t>
            </a:r>
            <a:endParaRPr lang="ru-RU" sz="1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08005" y="3285726"/>
            <a:ext cx="4284476" cy="36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Организация взаимодействия </a:t>
            </a:r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с производителями по доработке ПТС в соответствии с требованиями ПАО «Газпром»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44008" y="2463737"/>
            <a:ext cx="4248470" cy="360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российских ПТС требованиям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ПАО «Газпром»</a:t>
            </a:r>
            <a:endParaRPr lang="ru-RU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3867894"/>
            <a:ext cx="8640960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Arial Narrow" pitchFamily="34" charset="0"/>
              </a:rPr>
              <a:t>решение</a:t>
            </a:r>
            <a:endParaRPr lang="ru-RU" sz="1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519" y="4119922"/>
            <a:ext cx="8640959" cy="39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Испытания систем автоматизации на базе российских ПТС на технологических объектах ПАО «Газпром». </a:t>
            </a:r>
            <a:b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Определение надежности систем при эксплуатации. Формирование унифицированные технических  решений.</a:t>
            </a:r>
            <a:endParaRPr lang="ru-RU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519" y="3285725"/>
            <a:ext cx="4248474" cy="360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системы автоматизации на базе российских </a:t>
            </a:r>
            <a:b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программно-технических средствах </a:t>
            </a:r>
            <a:endParaRPr lang="ru-RU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4113007" y="2861110"/>
            <a:ext cx="917987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6" name="Стрелка вниз 45"/>
          <p:cNvSpPr/>
          <p:nvPr/>
        </p:nvSpPr>
        <p:spPr>
          <a:xfrm>
            <a:off x="4113007" y="3673815"/>
            <a:ext cx="917987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7" name="Стрелка вниз 46"/>
          <p:cNvSpPr/>
          <p:nvPr/>
        </p:nvSpPr>
        <p:spPr>
          <a:xfrm>
            <a:off x="4113007" y="2023804"/>
            <a:ext cx="917987" cy="1440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48" name="Прямоугольник 47"/>
          <p:cNvSpPr/>
          <p:nvPr/>
        </p:nvSpPr>
        <p:spPr>
          <a:xfrm>
            <a:off x="251521" y="1635831"/>
            <a:ext cx="2880320" cy="360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"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Применение комплектующих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российского производства;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203848" y="1635646"/>
            <a:ext cx="2664296" cy="360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"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Сокращение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 минимуму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использования оборудования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иностранного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производства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40153" y="1635831"/>
            <a:ext cx="2952328" cy="360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"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Унификация технических решений. Исключение проблем интеграции со смежными системами.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3"/>
          <p:cNvSpPr txBox="1">
            <a:spLocks/>
          </p:cNvSpPr>
          <p:nvPr/>
        </p:nvSpPr>
        <p:spPr>
          <a:xfrm>
            <a:off x="0" y="4731990"/>
            <a:ext cx="1907704" cy="4115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AD46F9B-7A58-4613-BB95-11C2B5855DC6}" type="slidenum">
              <a:rPr lang="ru-RU" sz="2400" b="1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2400" b="1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39502"/>
            <a:ext cx="7236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60071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Опыт эксплуатации систем автоматики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576" y="3795886"/>
            <a:ext cx="8881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проведения испытаний опытных образцов систем автоматизации ООО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«Газпром трансгаз Югорск»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располагает технологическими объектами, удовлетворяющими как по типу ГТУ, так и по режиму транспорта газа с возможностью обеспечения «</a:t>
            </a:r>
            <a:r>
              <a:rPr lang="ru-RU" sz="140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лидерной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наработки.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97497"/>
              </p:ext>
            </p:extLst>
          </p:nvPr>
        </p:nvGraphicFramePr>
        <p:xfrm>
          <a:off x="4860032" y="1491630"/>
          <a:ext cx="4075878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3715838"/>
              </a:tblGrid>
              <a:tr h="2709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№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588" marR="45588" marT="828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показатели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588" marR="45588" marT="828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3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588" marR="45588" marT="828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Общество эксплуатирует </a:t>
                      </a:r>
                      <a:r>
                        <a:rPr lang="ru-RU" sz="1200" dirty="0" smtClean="0"/>
                        <a:t>1171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газотурбинных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агрегатов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588" marR="45588" marT="8289" marB="0" anchor="ctr"/>
                </a:tc>
              </a:tr>
              <a:tr h="6986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588" marR="45588" marT="82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Широкая номенклатура типов эксплуатируемого парка ГПА (более 20 типов с применением стационарных,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авиационных и судовых ГТУ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588" marR="45588" marT="82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2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588" marR="45588" marT="8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Обществе эксплуатируется 650 микропроцессорных систем автоматического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управления ГПА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5588" marR="45588" marT="8289" marB="0"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12756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1059582"/>
            <a:ext cx="4788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Распределение  САУ ГПА по типам</a:t>
            </a:r>
            <a:endParaRPr lang="ru-RU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935715" y="4680520"/>
            <a:ext cx="7236297" cy="41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tabLst>
                <a:tab pos="60071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VII Петербургский Международный Газовый Форум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3"/>
          <p:cNvSpPr txBox="1">
            <a:spLocks/>
          </p:cNvSpPr>
          <p:nvPr/>
        </p:nvSpPr>
        <p:spPr>
          <a:xfrm>
            <a:off x="0" y="4731990"/>
            <a:ext cx="1907704" cy="4115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AD46F9B-7A58-4613-BB95-11C2B5855DC6}" type="slidenum">
              <a:rPr lang="ru-RU" sz="2400" b="1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2400" b="1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39502"/>
            <a:ext cx="7236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60071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этапы испытаний</a:t>
            </a:r>
          </a:p>
        </p:txBody>
      </p:sp>
      <p:grpSp>
        <p:nvGrpSpPr>
          <p:cNvPr id="81" name="Group 24"/>
          <p:cNvGrpSpPr>
            <a:grpSpLocks/>
          </p:cNvGrpSpPr>
          <p:nvPr/>
        </p:nvGrpSpPr>
        <p:grpSpPr bwMode="auto">
          <a:xfrm>
            <a:off x="118536" y="1169042"/>
            <a:ext cx="3016670" cy="3346923"/>
            <a:chOff x="412244" y="1490978"/>
            <a:chExt cx="5282307" cy="2379186"/>
          </a:xfrm>
        </p:grpSpPr>
        <p:sp>
          <p:nvSpPr>
            <p:cNvPr id="128" name="Pentagon 5"/>
            <p:cNvSpPr/>
            <p:nvPr/>
          </p:nvSpPr>
          <p:spPr>
            <a:xfrm>
              <a:off x="412244" y="1490978"/>
              <a:ext cx="5282307" cy="2379186"/>
            </a:xfrm>
            <a:prstGeom prst="homePlate">
              <a:avLst>
                <a:gd name="adj" fmla="val 13344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8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9" name="Прямоугольник 20"/>
            <p:cNvSpPr/>
            <p:nvPr/>
          </p:nvSpPr>
          <p:spPr>
            <a:xfrm>
              <a:off x="551707" y="1508248"/>
              <a:ext cx="4884772" cy="2355197"/>
            </a:xfrm>
            <a:prstGeom prst="rect">
              <a:avLst/>
            </a:prstGeom>
            <a:solidFill>
              <a:srgbClr val="558ED5">
                <a:alpha val="0"/>
              </a:srgbClr>
            </a:solidFill>
          </p:spPr>
          <p:txBody>
            <a:bodyPr lIns="36000" tIns="36000" rIns="36000" bIns="36000" anchor="ctr"/>
            <a:lstStyle/>
            <a:p>
              <a:pPr>
                <a:spcAft>
                  <a:spcPts val="600"/>
                </a:spcAft>
              </a:pP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Работа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 испытанию новых систем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автоматизации                организованна Департаментом (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Н.Ю. Борисенко)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/>
              </a:r>
              <a:b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проходила в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соответствии с </a:t>
              </a:r>
              <a:r>
                <a:rPr lang="ru-RU" alt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Регламентом </a:t>
              </a:r>
              <a:r>
                <a:rPr lang="ru-RU" alt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проведения            </a:t>
              </a:r>
              <a:r>
                <a:rPr lang="ru-RU" alt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испытаний опытных </a:t>
              </a:r>
              <a:r>
                <a:rPr lang="ru-RU" alt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образцов систем </a:t>
              </a:r>
              <a:r>
                <a:rPr lang="ru-RU" alt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автоматизации на объектах ПАО «Газпром</a:t>
              </a:r>
              <a:r>
                <a:rPr lang="ru-RU" alt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».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Испытания систем проводилась комиссий под руководством Департамента (Н.Ю. Борисенко), </a:t>
              </a:r>
              <a:b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включающей представителей:</a:t>
              </a:r>
            </a:p>
            <a:p>
              <a:pPr marL="171450" indent="-171450">
                <a:buFont typeface="Arial Narrow" panose="020B0606020202030204" pitchFamily="34" charset="0"/>
                <a:buChar char="−"/>
              </a:pP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Департаментов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ПАО «Газпром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» </a:t>
              </a:r>
              <a:b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В.А. Михаленко, В.В.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Черепанов);</a:t>
              </a:r>
            </a:p>
            <a:p>
              <a:pPr marL="171450" indent="-171450">
                <a:buFont typeface="Arial Narrow" panose="020B0606020202030204" pitchFamily="34" charset="0"/>
                <a:buChar char="−"/>
              </a:pP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Службы корпоративной защиты ПАО «Газпром»; </a:t>
              </a:r>
            </a:p>
            <a:p>
              <a:pPr marL="171450" indent="-171450">
                <a:buFont typeface="Arial Narrow" panose="020B0606020202030204" pitchFamily="34" charset="0"/>
                <a:buChar char="−"/>
              </a:pP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Дочерних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обществ ПАО «Газпром»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/>
              </a:r>
              <a:b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«Газпром </a:t>
              </a:r>
              <a:r>
                <a:rPr lang="ru-RU" sz="8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трансгаз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Югорск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»,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«Газпром </a:t>
              </a:r>
              <a:r>
                <a:rPr lang="ru-RU" sz="8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трансгаз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Чайковский»,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«Газпром </a:t>
              </a:r>
              <a:r>
                <a:rPr lang="ru-RU" sz="8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трансгаз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Нижний Новгород»,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«Газпром </a:t>
              </a:r>
              <a:r>
                <a:rPr lang="ru-RU" sz="8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трансгаз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Екатеринбург»,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«Газпром </a:t>
              </a:r>
              <a:r>
                <a:rPr lang="ru-RU" sz="8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трансгаз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Томск»,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«Газпром </a:t>
              </a:r>
              <a:r>
                <a:rPr lang="ru-RU" sz="8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трансгаз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Ухта»,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«Газпром </a:t>
              </a:r>
              <a:r>
                <a:rPr lang="ru-RU" sz="800" dirty="0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трансгаз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Москва», ООО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«Газпром добыча Ноябрьск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», ООО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«Газпром добыча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Ямбург», </a:t>
              </a:r>
              <a:r>
                <a:rPr lang="ru-RU" sz="8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«Газпром добыча 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Уренгой»);</a:t>
              </a:r>
            </a:p>
            <a:p>
              <a:pPr marL="171450" indent="-171450">
                <a:buFont typeface="Arial Narrow" panose="020B0606020202030204" pitchFamily="34" charset="0"/>
                <a:buChar char="−"/>
              </a:pP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Проектных институтов ООО «Газпром проектирование»;</a:t>
              </a:r>
            </a:p>
            <a:p>
              <a:pPr marL="171450" indent="-171450">
                <a:buFont typeface="Arial Narrow" panose="020B0606020202030204" pitchFamily="34" charset="0"/>
                <a:buChar char="−"/>
              </a:pP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Разработчиков и </a:t>
              </a:r>
              <a:r>
                <a:rPr lang="ru-RU" sz="800" dirty="0" err="1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пэкиджеров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ГПА </a:t>
              </a:r>
              <a:b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(АО «ОДК-Авиадвигатель», АО «ОДК-Газовые турбины»,</a:t>
              </a:r>
              <a:b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АО «КМПО», АО «</a:t>
              </a:r>
              <a:r>
                <a:rPr lang="ru-RU" sz="800" dirty="0" err="1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АвиагазЦентр</a:t>
              </a: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»);</a:t>
              </a:r>
            </a:p>
            <a:p>
              <a:pPr marL="171450" indent="-171450">
                <a:buFont typeface="Arial Narrow" panose="020B0606020202030204" pitchFamily="34" charset="0"/>
                <a:buChar char="−"/>
              </a:pP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Разработчика систем ПАО «Газпром автоматизация»</a:t>
              </a:r>
            </a:p>
            <a:p>
              <a:pPr marL="171450" indent="-171450">
                <a:buFont typeface="Arial Narrow" panose="020B0606020202030204" pitchFamily="34" charset="0"/>
                <a:buChar char="−"/>
              </a:pPr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Иных производителей систем автоматики (ООО «Центр технологии автоматизации», ООО «Вега-Газ»). 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Rectangle 5"/>
          <p:cNvSpPr>
            <a:spLocks noChangeArrowheads="1"/>
          </p:cNvSpPr>
          <p:nvPr/>
        </p:nvSpPr>
        <p:spPr bwMode="auto">
          <a:xfrm>
            <a:off x="3135207" y="1936530"/>
            <a:ext cx="1652817" cy="5808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4290" rIns="36000" bIns="34290" anchor="ctr"/>
          <a:lstStyle/>
          <a:p>
            <a:pPr algn="ctr" defTabSz="914354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Определение объекта для испытаний</a:t>
            </a:r>
          </a:p>
          <a:p>
            <a:pPr algn="ctr" defTabSz="914354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Предоставление объектов испытаний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 flipV="1">
            <a:off x="4012688" y="2533611"/>
            <a:ext cx="0" cy="90943"/>
          </a:xfrm>
          <a:prstGeom prst="line">
            <a:avLst/>
          </a:prstGeom>
          <a:ln w="12700"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5"/>
          <p:cNvSpPr>
            <a:spLocks noChangeArrowheads="1"/>
          </p:cNvSpPr>
          <p:nvPr/>
        </p:nvSpPr>
        <p:spPr bwMode="auto">
          <a:xfrm>
            <a:off x="4938964" y="1931983"/>
            <a:ext cx="2074849" cy="5808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4290" rIns="36000" bIns="34290" anchor="ctr"/>
          <a:lstStyle/>
          <a:p>
            <a:pPr algn="ctr" defTabSz="914354">
              <a:lnSpc>
                <a:spcPts val="1300"/>
              </a:lnSpc>
            </a:pP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ТЗ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54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Предоставление технических требований с учетом требований ПАО «Газпром», нормативов РФ, опыта эксплуатации. Согласование ТЗ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 flipV="1">
            <a:off x="6004016" y="2529064"/>
            <a:ext cx="0" cy="909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5"/>
          <p:cNvSpPr>
            <a:spLocks noChangeArrowheads="1"/>
          </p:cNvSpPr>
          <p:nvPr/>
        </p:nvSpPr>
        <p:spPr bwMode="auto">
          <a:xfrm>
            <a:off x="7130325" y="1931983"/>
            <a:ext cx="1820573" cy="5808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4290" rIns="36000" bIns="34290" anchor="ctr"/>
          <a:lstStyle/>
          <a:p>
            <a:pPr algn="ctr" defTabSz="914354">
              <a:lnSpc>
                <a:spcPts val="1300"/>
              </a:lnSpc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ПМИ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54"/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требований к методикам испытаний.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Согласование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ПМИ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flipV="1">
            <a:off x="8007806" y="2529064"/>
            <a:ext cx="0" cy="909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7636751" y="3344808"/>
            <a:ext cx="0" cy="909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4220138" y="2705434"/>
            <a:ext cx="365752" cy="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6178558" y="2705434"/>
            <a:ext cx="365752" cy="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8212594" y="2705434"/>
            <a:ext cx="365752" cy="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 flipV="1">
            <a:off x="7080643" y="3532090"/>
            <a:ext cx="379161" cy="525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203848" y="2700631"/>
            <a:ext cx="219918" cy="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>
            <a:off x="4188805" y="3532090"/>
            <a:ext cx="471983" cy="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4756430" y="3345279"/>
            <a:ext cx="0" cy="909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6040171" y="4261803"/>
            <a:ext cx="0" cy="90942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8062288" y="4261803"/>
            <a:ext cx="0" cy="90942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6229396" y="4435042"/>
            <a:ext cx="365752" cy="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63888" y="2705607"/>
            <a:ext cx="538701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959725" y="2705607"/>
            <a:ext cx="0" cy="82595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203848" y="3531664"/>
            <a:ext cx="57606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5"/>
          <p:cNvSpPr>
            <a:spLocks noChangeArrowheads="1"/>
          </p:cNvSpPr>
          <p:nvPr/>
        </p:nvSpPr>
        <p:spPr bwMode="auto">
          <a:xfrm>
            <a:off x="3835740" y="2622582"/>
            <a:ext cx="352557" cy="16519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203848" y="3527434"/>
            <a:ext cx="0" cy="907608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03848" y="4429669"/>
            <a:ext cx="48584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5"/>
          <p:cNvSpPr>
            <a:spLocks noChangeArrowheads="1"/>
          </p:cNvSpPr>
          <p:nvPr/>
        </p:nvSpPr>
        <p:spPr bwMode="auto">
          <a:xfrm>
            <a:off x="5827068" y="2618035"/>
            <a:ext cx="352557" cy="16519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4" name="Rectangle 5"/>
          <p:cNvSpPr>
            <a:spLocks noChangeArrowheads="1"/>
          </p:cNvSpPr>
          <p:nvPr/>
        </p:nvSpPr>
        <p:spPr bwMode="auto">
          <a:xfrm>
            <a:off x="4579483" y="3434250"/>
            <a:ext cx="352557" cy="16519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0" name="Rectangle 5"/>
          <p:cNvSpPr>
            <a:spLocks noChangeArrowheads="1"/>
          </p:cNvSpPr>
          <p:nvPr/>
        </p:nvSpPr>
        <p:spPr bwMode="auto">
          <a:xfrm>
            <a:off x="7830858" y="2618035"/>
            <a:ext cx="352557" cy="16519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7884368" y="4350774"/>
            <a:ext cx="352557" cy="16519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5863223" y="4350774"/>
            <a:ext cx="352557" cy="16519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459803" y="3433779"/>
            <a:ext cx="352557" cy="16519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Rectangle 5"/>
          <p:cNvSpPr>
            <a:spLocks noChangeArrowheads="1"/>
          </p:cNvSpPr>
          <p:nvPr/>
        </p:nvSpPr>
        <p:spPr bwMode="auto">
          <a:xfrm>
            <a:off x="6361434" y="2849924"/>
            <a:ext cx="2475642" cy="5231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4290" rIns="36000" bIns="34290" anchor="ctr"/>
          <a:lstStyle/>
          <a:p>
            <a:pPr algn="ctr" defTabSz="914354">
              <a:lnSpc>
                <a:spcPts val="1300"/>
              </a:lnSpc>
            </a:pP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Стендовые испытания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54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Участие в комиссии. Формирование требований по доработке систем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5"/>
          <p:cNvSpPr>
            <a:spLocks noChangeArrowheads="1"/>
          </p:cNvSpPr>
          <p:nvPr/>
        </p:nvSpPr>
        <p:spPr bwMode="auto">
          <a:xfrm>
            <a:off x="3447605" y="2842503"/>
            <a:ext cx="2708571" cy="5310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4290" rIns="36000" bIns="34290" anchor="ctr"/>
          <a:lstStyle/>
          <a:p>
            <a:pPr algn="ctr" defTabSz="914354"/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Подготовка к предварительным испытаниям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54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Подготовка технологического объекта к установке новой системы. Вывод объекта в ремонт. Участие в наладочных работах. Обучение специалистов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220072" y="3723878"/>
            <a:ext cx="1728192" cy="566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4290" rIns="36000" bIns="34290" anchor="ctr"/>
          <a:lstStyle/>
          <a:p>
            <a:pPr algn="ctr" defTabSz="914354">
              <a:lnSpc>
                <a:spcPts val="1300"/>
              </a:lnSpc>
            </a:pP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Опытная эксплуатация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54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Эксплуатация системы.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Формирование требований по доработке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систем с учетом удобства эксплуатации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5"/>
          <p:cNvSpPr>
            <a:spLocks noChangeArrowheads="1"/>
          </p:cNvSpPr>
          <p:nvPr/>
        </p:nvSpPr>
        <p:spPr bwMode="auto">
          <a:xfrm>
            <a:off x="7050272" y="3723878"/>
            <a:ext cx="1842208" cy="566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4290" rIns="36000" bIns="34290" anchor="ctr"/>
          <a:lstStyle/>
          <a:p>
            <a:pPr algn="ctr" defTabSz="914354">
              <a:lnSpc>
                <a:spcPts val="1300"/>
              </a:lnSpc>
            </a:pP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Приёмочные испытания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54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Организация испытаний. Участие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комиссии. Формирование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предложений по применению систем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87824" y="1059582"/>
            <a:ext cx="6047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Разработчик  систем автоматизации: ПАО «Газпром автоматизация»</a:t>
            </a:r>
          </a:p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Изготовитель систем автоматизации: ПАО «Газпром автоматизация»</a:t>
            </a: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Выполнен полный цикл работ по разработке, испытаниям</a:t>
            </a:r>
            <a:endParaRPr lang="ru-RU" altLang="ru-RU" sz="1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347864" y="3723878"/>
            <a:ext cx="1773540" cy="566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4290" rIns="36000" bIns="34290" anchor="ctr"/>
          <a:lstStyle/>
          <a:p>
            <a:pPr algn="ctr" defTabSz="914354">
              <a:lnSpc>
                <a:spcPts val="1300"/>
              </a:lnSpc>
            </a:pPr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Предварительные </a:t>
            </a: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испытания</a:t>
            </a:r>
          </a:p>
          <a:p>
            <a:pPr algn="ctr" defTabSz="914354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комиссии. Формирование требований по доработке систем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3961615" y="4352745"/>
            <a:ext cx="352557" cy="16519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4314172" y="4429762"/>
            <a:ext cx="365752" cy="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1935715" y="4680520"/>
            <a:ext cx="7236297" cy="41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tabLst>
                <a:tab pos="60071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VII Петербургский Международный Газовый Форум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3"/>
          <p:cNvSpPr txBox="1">
            <a:spLocks/>
          </p:cNvSpPr>
          <p:nvPr/>
        </p:nvSpPr>
        <p:spPr>
          <a:xfrm>
            <a:off x="0" y="4731990"/>
            <a:ext cx="1907704" cy="4115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AD46F9B-7A58-4613-BB95-11C2B5855DC6}" type="slidenum">
              <a:rPr lang="ru-RU" sz="2400" b="1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2400" b="1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39502"/>
            <a:ext cx="7236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60071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Результаты испытаний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23299"/>
              </p:ext>
            </p:extLst>
          </p:nvPr>
        </p:nvGraphicFramePr>
        <p:xfrm>
          <a:off x="107504" y="1347614"/>
          <a:ext cx="6840761" cy="2952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054"/>
                <a:gridCol w="333696"/>
                <a:gridCol w="333696"/>
                <a:gridCol w="417120"/>
                <a:gridCol w="714810"/>
                <a:gridCol w="1120516"/>
                <a:gridCol w="667391"/>
                <a:gridCol w="583967"/>
                <a:gridCol w="1084511"/>
              </a:tblGrid>
              <a:tr h="6148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Наименование испытанных систем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Пройдённые этапы испытаний в соответствии с Регламентом 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Разрешительная 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документация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Разрешение производителей ГТУ (ГПА)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Рекомендовано к применению</a:t>
                      </a:r>
                      <a:b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объектах </a:t>
                      </a:r>
                      <a:b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ПАО «Газпром»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29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Стендовые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Предварительные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Опытная 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эксплуатация</a:t>
                      </a:r>
                    </a:p>
                  </a:txBody>
                  <a:tcPr marL="18000" marR="1800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Приёмочные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8000" marR="18000" marT="0" marB="0"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разрешения</a:t>
                      </a:r>
                    </a:p>
                  </a:txBody>
                  <a:tcPr marL="18000" marR="18000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Гип ГТУ(ГПА)</a:t>
                      </a:r>
                    </a:p>
                  </a:txBody>
                  <a:tcPr marL="18000" marR="18000" marT="0" marB="0"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САУ ГПА «Неман-Р-20»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ПС-90, 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НК-36СТ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АСУТП КЦ «Неман-Р-КЦ» 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</a:tr>
              <a:tr h="18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САУ ГПА «Неман-Р-11»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ПС-90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</a:tr>
              <a:tr h="18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СПАиКЗ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ГПА «КСПА-11»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</a:tr>
              <a:tr h="18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САУ ГПА «Неман-Р-12»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•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ПС-90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работа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ведется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504" y="4372530"/>
            <a:ext cx="56886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(*) - не требуется; (+) – пройдено; (•)  - </a:t>
            </a:r>
            <a:r>
              <a:rPr lang="ru-RU" sz="80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процессе; </a:t>
            </a:r>
            <a:r>
              <a:rPr lang="ru-RU"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(-)  - планируются.</a:t>
            </a:r>
          </a:p>
        </p:txBody>
      </p:sp>
      <p:pic>
        <p:nvPicPr>
          <p:cNvPr id="13" name="Picture 2" descr="C:\Users\DN_Sychev\Documents\!САУ ГПА Импортозамещение\Ладога 32\Презентация для РЭПХ\Приложение 1_2_Акт и протокол ЗИ САУ ГТУ Неман-Р-20 с НК-36СТ (разрешение Кузнецов)_Страница_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95" y="1275606"/>
            <a:ext cx="941731" cy="129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DN_Sychev\Documents\!САУ ГПА Импортозамещение\Ладога 32\Презентация для РЭПХ\Приложение 1_2_Акт и протокол ЗИ САУ ГТУ Неман-Р-20 с НК-36СТ (разрешение Кузнецов)_Страница_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82" y="1275606"/>
            <a:ext cx="941731" cy="129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DN_Sychev\Documents\!САУ ГПА Импортозамещение\Ладога 32\Презентация для РЭПХ\Приложение 1_Акт моторных испытаний САУ Неман-Р-11 (разрешение Авиадвигатель)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275606"/>
            <a:ext cx="916415" cy="129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DN_Sychev\Documents\!САУ ГПА Импортозамещение\Ладога 32\Презентация для РЭПХ\Приложение 1_1_Акт проведения испытаний САУ ГТУ Неман-Р-20 с ПС90 (разрешение Авиадвигатель)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1275606"/>
            <a:ext cx="916415" cy="129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DN_Sychev\Documents\!САУ ГПА Импортозамещение\Ладога 32\Презентация для РЭПХ\Приложение 1_Акт моторных испытаний САУ ГТУ Неман-Р-12 (разрешение Авиадвигатель)_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75607"/>
            <a:ext cx="91641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DN_Sychev\Documents\!САУ ГПА Импортозамещение\Ладога 32\Презентация для РЭПХ\Страницы из Приложение 2_Акт и протокол стендовых испытаний САУ ГПА Неман-Р-12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95" y="2614286"/>
            <a:ext cx="937252" cy="132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N_Sychev\Documents\!САУ ГПА Импортозамещение\Ладога 32\Презентация для РЭПХ\Страницы СПАиКЗ ГПА КСПА_ТЕКОН (утвержденный)_0_Страница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76656"/>
            <a:ext cx="930474" cy="132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N_Sychev\Documents\!САУ ГПА Импортозамещение\Ладога 32\Презентация для РЭПХ\Страницы из Приложение 5_Акт и протокол приёмочных испытаний САУ ГПА Неман-Р-11-3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90" y="2614285"/>
            <a:ext cx="939361" cy="132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DN_Sychev\Documents\!САУ ГПА Импортозамещение\Сайфулину\Презентация для Югорска\Страницы из Акт приемочных испытаний АСУ ТП КЦ Неман-Р-КЦ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57" y="3075806"/>
            <a:ext cx="937853" cy="132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DN_Sychev\Documents\!САУ ГПА Импортозамещение\Ладога 32\Презентация для РЭПХ\Страницы из Приложение 5_Акт приемочных испытаний САУ ГПА Неман-Р-20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14286"/>
            <a:ext cx="941477" cy="132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107457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Системы прошедшие испытания на технологических объектах ООО «Газпром </a:t>
            </a:r>
            <a:r>
              <a:rPr lang="ru-RU" sz="1200" dirty="0" err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трансгаз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Югорск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935715" y="4680520"/>
            <a:ext cx="7236297" cy="41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tabLst>
                <a:tab pos="60071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VII Петербургский Международный Газовый Форум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3"/>
          <p:cNvSpPr txBox="1">
            <a:spLocks/>
          </p:cNvSpPr>
          <p:nvPr/>
        </p:nvSpPr>
        <p:spPr>
          <a:xfrm>
            <a:off x="0" y="4731990"/>
            <a:ext cx="1907704" cy="4115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AD46F9B-7A58-4613-BB95-11C2B5855DC6}" type="slidenum">
              <a:rPr lang="ru-RU" sz="2400" b="1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2400" b="1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39502"/>
            <a:ext cx="7236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60071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итоги испытаний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7949606"/>
              </p:ext>
            </p:extLst>
          </p:nvPr>
        </p:nvGraphicFramePr>
        <p:xfrm>
          <a:off x="2987824" y="1491630"/>
          <a:ext cx="60486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60182" y="1131590"/>
            <a:ext cx="638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Отказов, приведших или не приведших к аварийным остановам в 2016-2017 году </a:t>
            </a:r>
            <a:b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 зафиксировано.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35496" y="1138988"/>
            <a:ext cx="3150539" cy="3346923"/>
            <a:chOff x="412244" y="1490978"/>
            <a:chExt cx="5282307" cy="2379186"/>
          </a:xfrm>
        </p:grpSpPr>
        <p:sp>
          <p:nvSpPr>
            <p:cNvPr id="12" name="Pentagon 5"/>
            <p:cNvSpPr/>
            <p:nvPr/>
          </p:nvSpPr>
          <p:spPr>
            <a:xfrm>
              <a:off x="412244" y="1490978"/>
              <a:ext cx="5282307" cy="2379186"/>
            </a:xfrm>
            <a:prstGeom prst="homePlate">
              <a:avLst>
                <a:gd name="adj" fmla="val 13344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80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Прямоугольник 20"/>
            <p:cNvSpPr/>
            <p:nvPr/>
          </p:nvSpPr>
          <p:spPr>
            <a:xfrm>
              <a:off x="551707" y="1508248"/>
              <a:ext cx="4931248" cy="2355197"/>
            </a:xfrm>
            <a:prstGeom prst="rect">
              <a:avLst/>
            </a:prstGeom>
            <a:solidFill>
              <a:srgbClr val="558ED5">
                <a:alpha val="0"/>
              </a:srgbClr>
            </a:solidFill>
          </p:spPr>
          <p:txBody>
            <a:bodyPr lIns="36000" tIns="36000" rIns="36000" bIns="36000" anchor="t"/>
            <a:lstStyle/>
            <a:p>
              <a:pPr>
                <a:spcAft>
                  <a:spcPts val="600"/>
                </a:spcAft>
              </a:pP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Опытные образцы САУ ГПА «</a:t>
              </a:r>
              <a:r>
                <a:rPr lang="ru-RU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Неман-Р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»,         АСУ ТП КЦ «</a:t>
              </a:r>
              <a:r>
                <a:rPr lang="ru-RU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Неман-Р-КЦ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» на базе ПТС «</a:t>
              </a:r>
              <a:r>
                <a:rPr lang="ru-RU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Фаствел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», САУ ГПА «</a:t>
              </a:r>
              <a:r>
                <a:rPr lang="ru-RU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Неман-Р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», </a:t>
              </a:r>
              <a:r>
                <a:rPr lang="ru-RU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СПАиКЗ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     ГПА «КСПА» на базе ПТС «ТЕКОН»:</a:t>
              </a:r>
            </a:p>
            <a:p>
              <a:pPr marL="171450" indent="-171450">
                <a:spcAft>
                  <a:spcPts val="600"/>
                </a:spcAft>
                <a:buFont typeface="Arial Narrow" panose="020B0606020202030204" pitchFamily="34" charset="0"/>
                <a:buChar char="−"/>
              </a:pP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обеспечивают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надежную работу во всех режимах эксплуатации;</a:t>
              </a:r>
            </a:p>
            <a:p>
              <a:pPr marL="171450" indent="-171450">
                <a:spcAft>
                  <a:spcPts val="600"/>
                </a:spcAft>
                <a:buFont typeface="Arial Narrow" panose="020B0606020202030204" pitchFamily="34" charset="0"/>
                <a:buChar char="−"/>
              </a:pP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обеспечивают необходимое</a:t>
              </a:r>
              <a:b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быстродействие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; </a:t>
              </a:r>
            </a:p>
            <a:p>
              <a:pPr marL="171450" indent="-171450">
                <a:spcAft>
                  <a:spcPts val="600"/>
                </a:spcAft>
                <a:buFont typeface="Arial Narrow" panose="020B0606020202030204" pitchFamily="34" charset="0"/>
                <a:buChar char="−"/>
              </a:pP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позволяют осуществить все необходимые виды ограничений и защит;</a:t>
              </a:r>
            </a:p>
            <a:p>
              <a:pPr marL="171450" indent="-171450">
                <a:spcAft>
                  <a:spcPts val="600"/>
                </a:spcAft>
                <a:buFont typeface="Arial Narrow" panose="020B0606020202030204" pitchFamily="34" charset="0"/>
                <a:buChar char="−"/>
              </a:pP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соответствуют требованиям технических заданий, требованиям ПАО «Газпром», нормативным требованиям РФ; </a:t>
              </a:r>
            </a:p>
            <a:p>
              <a:pPr marL="171450" indent="-171450">
                <a:spcAft>
                  <a:spcPts val="600"/>
                </a:spcAft>
                <a:buFont typeface="Arial Narrow" panose="020B0606020202030204" pitchFamily="34" charset="0"/>
                <a:buChar char="−"/>
              </a:pP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рекомендованы к применению на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/>
              </a:r>
              <a:b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объектах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ПАО «Газпром».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186035" y="2022507"/>
            <a:ext cx="17460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00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СПАиКЗ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ГПА «КСПА-11»)</a:t>
            </a:r>
            <a:endParaRPr lang="en-US" sz="1000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86034" y="2659358"/>
            <a:ext cx="17460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(САУ ГПА «Неман-Р-11»)</a:t>
            </a:r>
            <a:endParaRPr lang="en-US" sz="1000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86035" y="3966940"/>
            <a:ext cx="17460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(САУ ГПА «Неман-Р-20»)</a:t>
            </a:r>
            <a:endParaRPr lang="en-US" sz="1000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86035" y="3318868"/>
            <a:ext cx="17460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(АСУ ТП КЦ «Неман-Р-КЦ»)</a:t>
            </a:r>
            <a:endParaRPr lang="en-US" sz="1000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935715" y="4680520"/>
            <a:ext cx="7236297" cy="41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tabLst>
                <a:tab pos="60071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VII Петербургский Международный Газовый Форум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3"/>
          <p:cNvSpPr txBox="1">
            <a:spLocks/>
          </p:cNvSpPr>
          <p:nvPr/>
        </p:nvSpPr>
        <p:spPr>
          <a:xfrm>
            <a:off x="0" y="4731990"/>
            <a:ext cx="1907704" cy="4115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AD46F9B-7A58-4613-BB95-11C2B5855DC6}" type="slidenum">
              <a:rPr lang="ru-RU" sz="2400" b="1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2400" b="1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39502"/>
            <a:ext cx="7236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  <a:endParaRPr lang="ru-RU" sz="2400" kern="0" dirty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935715" y="4680520"/>
            <a:ext cx="7236297" cy="41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tabLst>
                <a:tab pos="60071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VII Петербургский Международный Газовый Форум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3" cstate="print"/>
          <a:srcRect r="1153"/>
          <a:stretch>
            <a:fillRect/>
          </a:stretch>
        </p:blipFill>
        <p:spPr bwMode="auto">
          <a:xfrm>
            <a:off x="4860032" y="1131590"/>
            <a:ext cx="1917880" cy="110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4" cstate="print"/>
          <a:srcRect r="1205"/>
          <a:stretch>
            <a:fillRect/>
          </a:stretch>
        </p:blipFill>
        <p:spPr bwMode="auto">
          <a:xfrm>
            <a:off x="4860533" y="2283718"/>
            <a:ext cx="1916879" cy="102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"/>
          <p:cNvPicPr>
            <a:picLocks noChangeAspect="1"/>
          </p:cNvPicPr>
          <p:nvPr/>
        </p:nvPicPr>
        <p:blipFill>
          <a:blip r:embed="rId5" cstate="print"/>
          <a:srcRect r="1672"/>
          <a:stretch>
            <a:fillRect/>
          </a:stretch>
        </p:blipFill>
        <p:spPr bwMode="auto">
          <a:xfrm>
            <a:off x="4868018" y="3356147"/>
            <a:ext cx="1901908" cy="123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O:\Презентации\Неман-Р\Фото Неман-Р\2015-11-18 ЗИ Неман-Р\Small\Неман-Р САУ КЦ.JPG"/>
          <p:cNvPicPr>
            <a:picLocks noChangeAspect="1" noChangeArrowheads="1"/>
          </p:cNvPicPr>
          <p:nvPr/>
        </p:nvPicPr>
        <p:blipFill>
          <a:blip r:embed="rId6" cstate="print"/>
          <a:srcRect b="48363"/>
          <a:stretch>
            <a:fillRect/>
          </a:stretch>
        </p:blipFill>
        <p:spPr bwMode="auto">
          <a:xfrm>
            <a:off x="7006644" y="1115586"/>
            <a:ext cx="1918800" cy="1098057"/>
          </a:xfrm>
          <a:prstGeom prst="rect">
            <a:avLst/>
          </a:prstGeom>
          <a:noFill/>
        </p:spPr>
      </p:pic>
      <p:pic>
        <p:nvPicPr>
          <p:cNvPr id="29" name="Picture 2" descr="http://www.co-nss.co.jp/products/middleware/images/img_2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6644" y="2236997"/>
            <a:ext cx="1918800" cy="1088104"/>
          </a:xfrm>
          <a:prstGeom prst="rect">
            <a:avLst/>
          </a:prstGeom>
          <a:noFill/>
        </p:spPr>
      </p:pic>
      <p:pic>
        <p:nvPicPr>
          <p:cNvPr id="31" name="Picture 4" descr="C:\Users\dovchinnikov\Desktop\95 ГПА Комсомол\испытания САУ ГПА фото\95 АСПТ\IMG_20170824_091728.jpg"/>
          <p:cNvPicPr>
            <a:picLocks noChangeAspect="1" noChangeArrowheads="1"/>
          </p:cNvPicPr>
          <p:nvPr/>
        </p:nvPicPr>
        <p:blipFill>
          <a:blip r:embed="rId8" cstate="print"/>
          <a:srcRect t="14806" b="46268"/>
          <a:stretch>
            <a:fillRect/>
          </a:stretch>
        </p:blipFill>
        <p:spPr bwMode="auto">
          <a:xfrm>
            <a:off x="7006644" y="3377478"/>
            <a:ext cx="1918800" cy="1190860"/>
          </a:xfrm>
          <a:prstGeom prst="rect">
            <a:avLst/>
          </a:prstGeom>
          <a:noFill/>
        </p:spPr>
      </p:pic>
      <p:sp>
        <p:nvSpPr>
          <p:cNvPr id="33" name="Pentagon 5"/>
          <p:cNvSpPr/>
          <p:nvPr/>
        </p:nvSpPr>
        <p:spPr bwMode="auto">
          <a:xfrm>
            <a:off x="323528" y="1275606"/>
            <a:ext cx="4121073" cy="3096344"/>
          </a:xfrm>
          <a:prstGeom prst="homePlate">
            <a:avLst>
              <a:gd name="adj" fmla="val 1334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ru-RU" sz="8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1461868"/>
            <a:ext cx="3672408" cy="27238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1588" algn="just">
              <a:spcAft>
                <a:spcPts val="600"/>
              </a:spcAft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ходе испытаний и эксплуатации получен положительный опыт, который может быть использован для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отработки новых решений по созданию систем управления на принципах малолюдных технологий, систем САУ ГПА с функциями диагностики технического состояния оборудования.</a:t>
            </a:r>
            <a:endParaRPr lang="ru-RU" sz="19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0962"/>
            <a:ext cx="9132093" cy="8654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0975" defTabSz="449263" eaLnBrk="0" hangingPunct="0">
              <a:spcAft>
                <a:spcPts val="0"/>
              </a:spcAft>
              <a:defRPr/>
            </a:pPr>
            <a:endParaRPr lang="ru-RU" sz="2400" b="1" dirty="0">
              <a:solidFill>
                <a:srgbClr val="0033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54951"/>
            <a:ext cx="1943200" cy="295914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1" y="1936436"/>
            <a:ext cx="602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hangingPunct="0"/>
            <a:endParaRPr lang="ru-RU" sz="2400" dirty="0" smtClean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449263" eaLnBrk="0" hangingPunct="0"/>
            <a:endParaRPr lang="ru-RU" sz="2400" dirty="0" smtClean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862138" y="1070961"/>
            <a:ext cx="46805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449263">
              <a:lnSpc>
                <a:spcPct val="150000"/>
              </a:lnSpc>
              <a:spcBef>
                <a:spcPct val="0"/>
              </a:spcBef>
              <a:buClrTx/>
            </a:pPr>
            <a:r>
              <a:rPr kumimoji="0" lang="ru-RU" altLang="ru-RU" b="1" dirty="0">
                <a:solidFill>
                  <a:srgbClr val="0033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СПАСИБО ЗА </a:t>
            </a:r>
            <a:r>
              <a:rPr kumimoji="0" lang="ru-RU" altLang="ru-RU" b="1" dirty="0" smtClean="0">
                <a:solidFill>
                  <a:srgbClr val="0033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ВНИМАНИЕ</a:t>
            </a:r>
            <a:endParaRPr kumimoji="0" lang="ru-RU" altLang="ru-RU" b="1" dirty="0">
              <a:solidFill>
                <a:srgbClr val="0033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935715" y="4680520"/>
            <a:ext cx="7236297" cy="41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tabLst>
                <a:tab pos="60071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VII Петербургский Международный Газовый Форум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1" y="2523549"/>
            <a:ext cx="602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ООО «Газпром трансгаз Югорск»</a:t>
            </a:r>
          </a:p>
          <a:p>
            <a:pPr defTabSz="449263" eaLnBrk="0" hangingPunct="0"/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0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E-mail:kans1@ttg.gazprom.ru</a:t>
            </a:r>
            <a:endParaRPr lang="ru-RU" sz="2400" dirty="0" smtClean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9929</TotalTime>
  <Words>677</Words>
  <Application>Microsoft Office PowerPoint</Application>
  <PresentationFormat>Экран (16:9)</PresentationFormat>
  <Paragraphs>170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SimSun</vt:lpstr>
      <vt:lpstr>Arial</vt:lpstr>
      <vt:lpstr>Arial Narrow</vt:lpstr>
      <vt:lpstr>Calibri</vt:lpstr>
      <vt:lpstr>Times New Roman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Корнуков Илья Игоревич</dc:creator>
  <cp:lastModifiedBy>Скрябин Николай Павлович</cp:lastModifiedBy>
  <cp:revision>674</cp:revision>
  <cp:lastPrinted>2017-09-04T07:20:40Z</cp:lastPrinted>
  <dcterms:modified xsi:type="dcterms:W3CDTF">2017-10-02T10:06:57Z</dcterms:modified>
</cp:coreProperties>
</file>