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383" r:id="rId3"/>
    <p:sldId id="380" r:id="rId4"/>
    <p:sldId id="382" r:id="rId5"/>
    <p:sldId id="381" r:id="rId6"/>
    <p:sldId id="372" r:id="rId7"/>
    <p:sldId id="379" r:id="rId8"/>
    <p:sldId id="355" r:id="rId9"/>
    <p:sldId id="371" r:id="rId10"/>
    <p:sldId id="363" r:id="rId11"/>
    <p:sldId id="365" r:id="rId12"/>
    <p:sldId id="366" r:id="rId13"/>
    <p:sldId id="367" r:id="rId14"/>
    <p:sldId id="368" r:id="rId15"/>
    <p:sldId id="364" r:id="rId16"/>
    <p:sldId id="370" r:id="rId17"/>
    <p:sldId id="374" r:id="rId18"/>
    <p:sldId id="300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9170166-B0BF-A045-BCC8-D40B11759EF9}">
          <p14:sldIdLst>
            <p14:sldId id="257"/>
            <p14:sldId id="383"/>
            <p14:sldId id="380"/>
            <p14:sldId id="382"/>
            <p14:sldId id="381"/>
            <p14:sldId id="372"/>
            <p14:sldId id="379"/>
            <p14:sldId id="355"/>
            <p14:sldId id="371"/>
            <p14:sldId id="363"/>
            <p14:sldId id="365"/>
            <p14:sldId id="366"/>
            <p14:sldId id="367"/>
            <p14:sldId id="368"/>
            <p14:sldId id="364"/>
            <p14:sldId id="370"/>
            <p14:sldId id="374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2526"/>
    <a:srgbClr val="E4A9A4"/>
    <a:srgbClr val="BBD128"/>
    <a:srgbClr val="C8D724"/>
    <a:srgbClr val="DAF24C"/>
    <a:srgbClr val="8DB6D6"/>
    <a:srgbClr val="005A9B"/>
    <a:srgbClr val="BFBFBF"/>
    <a:srgbClr val="787878"/>
    <a:srgbClr val="828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80" autoAdjust="0"/>
    <p:restoredTop sz="99668" autoAdjust="0"/>
  </p:normalViewPr>
  <p:slideViewPr>
    <p:cSldViewPr snapToGrid="0" snapToObjects="1">
      <p:cViewPr varScale="1">
        <p:scale>
          <a:sx n="86" d="100"/>
          <a:sy n="86" d="100"/>
        </p:scale>
        <p:origin x="67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E41CA-4B46-4EE5-A131-5CAC449E7AC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E03A00-3F71-4F08-8070-87A3EC0FA771}">
      <dgm:prSet phldrT="[Текст]" custT="1"/>
      <dgm:spPr/>
      <dgm:t>
        <a:bodyPr/>
        <a:lstStyle/>
        <a:p>
          <a:r>
            <a:rPr lang="ru-RU" sz="1000" b="0" i="0" dirty="0">
              <a:latin typeface="HeliosCond"/>
            </a:rPr>
            <a:t>Защита от контрафакта</a:t>
          </a:r>
        </a:p>
      </dgm:t>
    </dgm:pt>
    <dgm:pt modelId="{0E284311-B1C0-4B2B-891F-3321A1B4C706}" type="parTrans" cxnId="{DB3DE9AF-3AAD-4B9A-BEAE-3FA0016F3A3C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D1EB77E1-362F-491D-AA28-6580BCAFFCA2}" type="sibTrans" cxnId="{DB3DE9AF-3AAD-4B9A-BEAE-3FA0016F3A3C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BE033A5A-A072-4143-A771-72FEF3B49E9E}">
      <dgm:prSet phldrT="[Текст]"/>
      <dgm:spPr/>
      <dgm:t>
        <a:bodyPr/>
        <a:lstStyle/>
        <a:p>
          <a:pPr marL="84138" indent="0" defTabSz="898525" eaLnBrk="1" latinLnBrk="0"/>
          <a:r>
            <a:rPr lang="ru-RU" b="0" i="0" dirty="0">
              <a:latin typeface="HeliosCond"/>
            </a:rPr>
            <a:t>Сертификация и техническое регулирование. Разработка технических регламентов, национальных стандартов; правил аккредитации; государственный контроль и надзор. </a:t>
          </a:r>
        </a:p>
        <a:p>
          <a:pPr marL="0" defTabSz="488950"/>
          <a:endParaRPr lang="ru-RU" b="0" i="0" dirty="0">
            <a:latin typeface="HeliosCond"/>
          </a:endParaRPr>
        </a:p>
      </dgm:t>
    </dgm:pt>
    <dgm:pt modelId="{029CC4E0-93EE-4E21-AB7F-6F8CE851F11A}" type="parTrans" cxnId="{8FFE0512-D5BC-4A51-8EF6-74EDF653DB62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45BBDB56-D8D0-4A12-B86C-EE4E08EEF63B}" type="sibTrans" cxnId="{8FFE0512-D5BC-4A51-8EF6-74EDF653DB62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B50D2D2B-7A17-43F1-B8FD-E9E4CD5ECB46}">
      <dgm:prSet custT="1"/>
      <dgm:spPr/>
      <dgm:t>
        <a:bodyPr/>
        <a:lstStyle/>
        <a:p>
          <a:pPr marL="0" eaLnBrk="1" latinLnBrk="0"/>
          <a:r>
            <a:rPr lang="ru-RU" sz="1000" b="0" i="0" dirty="0">
              <a:latin typeface="HeliosCond"/>
            </a:rPr>
            <a:t>Системы  контроля качества:</a:t>
          </a:r>
          <a:endParaRPr lang="en-US" sz="1000" b="0" i="0" dirty="0">
            <a:latin typeface="HeliosCond"/>
          </a:endParaRPr>
        </a:p>
        <a:p>
          <a:pPr marL="84138" indent="0" eaLnBrk="1" latinLnBrk="0"/>
          <a:r>
            <a:rPr lang="ru-RU" sz="1000" b="0" i="0" dirty="0">
              <a:latin typeface="HeliosCond"/>
            </a:rPr>
            <a:t>Технический аудит производства, контроль качества и приемка материально-технических ресурсов на предприятиях производителях.</a:t>
          </a:r>
        </a:p>
        <a:p>
          <a:pPr marL="0"/>
          <a:endParaRPr lang="ru-RU" sz="1000" b="0" i="0" dirty="0">
            <a:latin typeface="HeliosCond"/>
          </a:endParaRPr>
        </a:p>
      </dgm:t>
    </dgm:pt>
    <dgm:pt modelId="{C4FF8688-E870-45F6-83DF-A7BC1A747420}" type="parTrans" cxnId="{23845A43-7A96-45F1-A780-ED85129025CE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DE8BFF0B-E099-496D-A584-9724BF37537A}" type="sibTrans" cxnId="{23845A43-7A96-45F1-A780-ED85129025CE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1E4729F9-F367-45B6-B81E-BD5069EE269A}">
      <dgm:prSet custT="1"/>
      <dgm:spPr/>
      <dgm:t>
        <a:bodyPr/>
        <a:lstStyle/>
        <a:p>
          <a:pPr marL="84138" indent="0"/>
          <a:r>
            <a:rPr lang="ru-RU" sz="1000" b="0" i="0" dirty="0">
              <a:latin typeface="HeliosCond"/>
            </a:rPr>
            <a:t>Предоставление потребителям достоверной информации о происхождении товара</a:t>
          </a:r>
        </a:p>
      </dgm:t>
    </dgm:pt>
    <dgm:pt modelId="{186FF1C9-5AC3-426F-AB36-5B51744DBBF9}" type="parTrans" cxnId="{E57D48CF-6591-4C26-8765-2CD0D20A5B5A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6E1BF783-AAB6-4591-ACFE-790D3416E4D2}" type="sibTrans" cxnId="{E57D48CF-6591-4C26-8765-2CD0D20A5B5A}">
      <dgm:prSet/>
      <dgm:spPr/>
      <dgm:t>
        <a:bodyPr/>
        <a:lstStyle/>
        <a:p>
          <a:endParaRPr lang="ru-RU" b="0" i="0">
            <a:latin typeface="HeliosCond"/>
          </a:endParaRPr>
        </a:p>
      </dgm:t>
    </dgm:pt>
    <dgm:pt modelId="{114C5D28-F4B2-48A3-BB58-3ABE55F499D8}" type="pres">
      <dgm:prSet presAssocID="{2DFE41CA-4B46-4EE5-A131-5CAC449E7AC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50E2F7D-CCA8-425A-BF93-972E745552BA}" type="pres">
      <dgm:prSet presAssocID="{DDE03A00-3F71-4F08-8070-87A3EC0FA771}" presName="hierRoot1" presStyleCnt="0">
        <dgm:presLayoutVars>
          <dgm:hierBranch val="init"/>
        </dgm:presLayoutVars>
      </dgm:prSet>
      <dgm:spPr/>
    </dgm:pt>
    <dgm:pt modelId="{13F89051-1AA6-4739-97AB-953FFF813C8A}" type="pres">
      <dgm:prSet presAssocID="{DDE03A00-3F71-4F08-8070-87A3EC0FA771}" presName="rootComposite1" presStyleCnt="0"/>
      <dgm:spPr/>
    </dgm:pt>
    <dgm:pt modelId="{FEADA4CF-9C83-484C-8F35-692AD0196ACA}" type="pres">
      <dgm:prSet presAssocID="{DDE03A00-3F71-4F08-8070-87A3EC0FA771}" presName="rootText1" presStyleLbl="node0" presStyleIdx="0" presStyleCnt="1">
        <dgm:presLayoutVars>
          <dgm:chPref val="3"/>
        </dgm:presLayoutVars>
      </dgm:prSet>
      <dgm:spPr/>
    </dgm:pt>
    <dgm:pt modelId="{E55CFCBB-1EC9-46A2-BB16-DEF76D6B94CF}" type="pres">
      <dgm:prSet presAssocID="{DDE03A00-3F71-4F08-8070-87A3EC0FA771}" presName="rootConnector1" presStyleLbl="node1" presStyleIdx="0" presStyleCnt="0"/>
      <dgm:spPr/>
    </dgm:pt>
    <dgm:pt modelId="{78D29892-47EE-44AE-9F36-8A8543966C50}" type="pres">
      <dgm:prSet presAssocID="{DDE03A00-3F71-4F08-8070-87A3EC0FA771}" presName="hierChild2" presStyleCnt="0"/>
      <dgm:spPr/>
    </dgm:pt>
    <dgm:pt modelId="{F9B8D57A-F0EE-45A9-884E-A72223A041E1}" type="pres">
      <dgm:prSet presAssocID="{029CC4E0-93EE-4E21-AB7F-6F8CE851F11A}" presName="Name37" presStyleLbl="parChTrans1D2" presStyleIdx="0" presStyleCnt="3"/>
      <dgm:spPr/>
    </dgm:pt>
    <dgm:pt modelId="{4859E698-3E22-475E-846B-D27BD22768B4}" type="pres">
      <dgm:prSet presAssocID="{BE033A5A-A072-4143-A771-72FEF3B49E9E}" presName="hierRoot2" presStyleCnt="0">
        <dgm:presLayoutVars>
          <dgm:hierBranch val="init"/>
        </dgm:presLayoutVars>
      </dgm:prSet>
      <dgm:spPr/>
    </dgm:pt>
    <dgm:pt modelId="{5D310275-26B0-4586-B530-5BAC889DA57E}" type="pres">
      <dgm:prSet presAssocID="{BE033A5A-A072-4143-A771-72FEF3B49E9E}" presName="rootComposite" presStyleCnt="0"/>
      <dgm:spPr/>
    </dgm:pt>
    <dgm:pt modelId="{2C4F3093-6A16-4D77-A383-7601344A1E42}" type="pres">
      <dgm:prSet presAssocID="{BE033A5A-A072-4143-A771-72FEF3B49E9E}" presName="rootText" presStyleLbl="node2" presStyleIdx="0" presStyleCnt="3">
        <dgm:presLayoutVars>
          <dgm:chPref val="3"/>
        </dgm:presLayoutVars>
      </dgm:prSet>
      <dgm:spPr/>
    </dgm:pt>
    <dgm:pt modelId="{6AF2FFE8-CF04-487F-8134-95B9FF8B4BE1}" type="pres">
      <dgm:prSet presAssocID="{BE033A5A-A072-4143-A771-72FEF3B49E9E}" presName="rootConnector" presStyleLbl="node2" presStyleIdx="0" presStyleCnt="3"/>
      <dgm:spPr/>
    </dgm:pt>
    <dgm:pt modelId="{34CD50E5-6818-46E4-ADA9-563FE95C4411}" type="pres">
      <dgm:prSet presAssocID="{BE033A5A-A072-4143-A771-72FEF3B49E9E}" presName="hierChild4" presStyleCnt="0"/>
      <dgm:spPr/>
    </dgm:pt>
    <dgm:pt modelId="{0C946967-D4A4-40BC-9512-1D30460AB287}" type="pres">
      <dgm:prSet presAssocID="{BE033A5A-A072-4143-A771-72FEF3B49E9E}" presName="hierChild5" presStyleCnt="0"/>
      <dgm:spPr/>
    </dgm:pt>
    <dgm:pt modelId="{43636080-B926-41F4-8E3A-D59E48BB91B4}" type="pres">
      <dgm:prSet presAssocID="{C4FF8688-E870-45F6-83DF-A7BC1A747420}" presName="Name37" presStyleLbl="parChTrans1D2" presStyleIdx="1" presStyleCnt="3"/>
      <dgm:spPr/>
    </dgm:pt>
    <dgm:pt modelId="{0F073801-53AA-4BB5-875B-41B0A92335D9}" type="pres">
      <dgm:prSet presAssocID="{B50D2D2B-7A17-43F1-B8FD-E9E4CD5ECB46}" presName="hierRoot2" presStyleCnt="0">
        <dgm:presLayoutVars>
          <dgm:hierBranch val="init"/>
        </dgm:presLayoutVars>
      </dgm:prSet>
      <dgm:spPr/>
    </dgm:pt>
    <dgm:pt modelId="{BE4DB60B-BB2D-4A2B-852B-517AF583B78B}" type="pres">
      <dgm:prSet presAssocID="{B50D2D2B-7A17-43F1-B8FD-E9E4CD5ECB46}" presName="rootComposite" presStyleCnt="0"/>
      <dgm:spPr/>
    </dgm:pt>
    <dgm:pt modelId="{25DCBAE0-EA55-4A7B-8836-061A152DB03F}" type="pres">
      <dgm:prSet presAssocID="{B50D2D2B-7A17-43F1-B8FD-E9E4CD5ECB46}" presName="rootText" presStyleLbl="node2" presStyleIdx="1" presStyleCnt="3">
        <dgm:presLayoutVars>
          <dgm:chPref val="3"/>
        </dgm:presLayoutVars>
      </dgm:prSet>
      <dgm:spPr/>
    </dgm:pt>
    <dgm:pt modelId="{0388C045-8CDD-4DD1-BFC3-CA8CBD287057}" type="pres">
      <dgm:prSet presAssocID="{B50D2D2B-7A17-43F1-B8FD-E9E4CD5ECB46}" presName="rootConnector" presStyleLbl="node2" presStyleIdx="1" presStyleCnt="3"/>
      <dgm:spPr/>
    </dgm:pt>
    <dgm:pt modelId="{C1326DBA-DAC2-46B0-99EC-D4D3B622EAB4}" type="pres">
      <dgm:prSet presAssocID="{B50D2D2B-7A17-43F1-B8FD-E9E4CD5ECB46}" presName="hierChild4" presStyleCnt="0"/>
      <dgm:spPr/>
    </dgm:pt>
    <dgm:pt modelId="{671A071D-848E-44E3-B384-9FBC6F940F25}" type="pres">
      <dgm:prSet presAssocID="{B50D2D2B-7A17-43F1-B8FD-E9E4CD5ECB46}" presName="hierChild5" presStyleCnt="0"/>
      <dgm:spPr/>
    </dgm:pt>
    <dgm:pt modelId="{32D1D763-DD98-4587-AC18-74C3961E9A3F}" type="pres">
      <dgm:prSet presAssocID="{186FF1C9-5AC3-426F-AB36-5B51744DBBF9}" presName="Name37" presStyleLbl="parChTrans1D2" presStyleIdx="2" presStyleCnt="3"/>
      <dgm:spPr/>
    </dgm:pt>
    <dgm:pt modelId="{89190B48-1E4D-472C-96AB-352D6DA1BAB0}" type="pres">
      <dgm:prSet presAssocID="{1E4729F9-F367-45B6-B81E-BD5069EE269A}" presName="hierRoot2" presStyleCnt="0">
        <dgm:presLayoutVars>
          <dgm:hierBranch val="init"/>
        </dgm:presLayoutVars>
      </dgm:prSet>
      <dgm:spPr/>
    </dgm:pt>
    <dgm:pt modelId="{79035500-B26E-4537-980B-61C6EF5FAA73}" type="pres">
      <dgm:prSet presAssocID="{1E4729F9-F367-45B6-B81E-BD5069EE269A}" presName="rootComposite" presStyleCnt="0"/>
      <dgm:spPr/>
    </dgm:pt>
    <dgm:pt modelId="{F6D70A41-62A5-4A79-A550-B8AC8CCBF388}" type="pres">
      <dgm:prSet presAssocID="{1E4729F9-F367-45B6-B81E-BD5069EE269A}" presName="rootText" presStyleLbl="node2" presStyleIdx="2" presStyleCnt="3">
        <dgm:presLayoutVars>
          <dgm:chPref val="3"/>
        </dgm:presLayoutVars>
      </dgm:prSet>
      <dgm:spPr/>
    </dgm:pt>
    <dgm:pt modelId="{029662E1-1167-4037-A7F6-6A2F4A933510}" type="pres">
      <dgm:prSet presAssocID="{1E4729F9-F367-45B6-B81E-BD5069EE269A}" presName="rootConnector" presStyleLbl="node2" presStyleIdx="2" presStyleCnt="3"/>
      <dgm:spPr/>
    </dgm:pt>
    <dgm:pt modelId="{4E14814B-6C98-4A97-9097-A2751D6D7AE8}" type="pres">
      <dgm:prSet presAssocID="{1E4729F9-F367-45B6-B81E-BD5069EE269A}" presName="hierChild4" presStyleCnt="0"/>
      <dgm:spPr/>
    </dgm:pt>
    <dgm:pt modelId="{9EAF8ED0-396E-4FC4-916C-ADA3D2AF6124}" type="pres">
      <dgm:prSet presAssocID="{1E4729F9-F367-45B6-B81E-BD5069EE269A}" presName="hierChild5" presStyleCnt="0"/>
      <dgm:spPr/>
    </dgm:pt>
    <dgm:pt modelId="{490E1993-FDED-4E86-AD8D-428C0729550D}" type="pres">
      <dgm:prSet presAssocID="{DDE03A00-3F71-4F08-8070-87A3EC0FA771}" presName="hierChild3" presStyleCnt="0"/>
      <dgm:spPr/>
    </dgm:pt>
  </dgm:ptLst>
  <dgm:cxnLst>
    <dgm:cxn modelId="{8FFE0512-D5BC-4A51-8EF6-74EDF653DB62}" srcId="{DDE03A00-3F71-4F08-8070-87A3EC0FA771}" destId="{BE033A5A-A072-4143-A771-72FEF3B49E9E}" srcOrd="0" destOrd="0" parTransId="{029CC4E0-93EE-4E21-AB7F-6F8CE851F11A}" sibTransId="{45BBDB56-D8D0-4A12-B86C-EE4E08EEF63B}"/>
    <dgm:cxn modelId="{23845A43-7A96-45F1-A780-ED85129025CE}" srcId="{DDE03A00-3F71-4F08-8070-87A3EC0FA771}" destId="{B50D2D2B-7A17-43F1-B8FD-E9E4CD5ECB46}" srcOrd="1" destOrd="0" parTransId="{C4FF8688-E870-45F6-83DF-A7BC1A747420}" sibTransId="{DE8BFF0B-E099-496D-A584-9724BF37537A}"/>
    <dgm:cxn modelId="{1B59EC63-7439-4B26-B748-8C51F13F295A}" type="presOf" srcId="{B50D2D2B-7A17-43F1-B8FD-E9E4CD5ECB46}" destId="{0388C045-8CDD-4DD1-BFC3-CA8CBD287057}" srcOrd="1" destOrd="0" presId="urn:microsoft.com/office/officeart/2005/8/layout/orgChart1"/>
    <dgm:cxn modelId="{1EE0D964-66D9-4404-834C-483338B8E9F4}" type="presOf" srcId="{DDE03A00-3F71-4F08-8070-87A3EC0FA771}" destId="{E55CFCBB-1EC9-46A2-BB16-DEF76D6B94CF}" srcOrd="1" destOrd="0" presId="urn:microsoft.com/office/officeart/2005/8/layout/orgChart1"/>
    <dgm:cxn modelId="{FBC1C265-1E6F-4893-B3EF-EED0F4C3B9B8}" type="presOf" srcId="{1E4729F9-F367-45B6-B81E-BD5069EE269A}" destId="{F6D70A41-62A5-4A79-A550-B8AC8CCBF388}" srcOrd="0" destOrd="0" presId="urn:microsoft.com/office/officeart/2005/8/layout/orgChart1"/>
    <dgm:cxn modelId="{0949ED4D-6F33-4DA3-BD94-4B2B3F6EE36D}" type="presOf" srcId="{1E4729F9-F367-45B6-B81E-BD5069EE269A}" destId="{029662E1-1167-4037-A7F6-6A2F4A933510}" srcOrd="1" destOrd="0" presId="urn:microsoft.com/office/officeart/2005/8/layout/orgChart1"/>
    <dgm:cxn modelId="{BB792954-80EA-4F0D-9CB3-CFB42C941A0F}" type="presOf" srcId="{BE033A5A-A072-4143-A771-72FEF3B49E9E}" destId="{2C4F3093-6A16-4D77-A383-7601344A1E42}" srcOrd="0" destOrd="0" presId="urn:microsoft.com/office/officeart/2005/8/layout/orgChart1"/>
    <dgm:cxn modelId="{C9A5677A-416E-4DC9-A688-0D266978078A}" type="presOf" srcId="{B50D2D2B-7A17-43F1-B8FD-E9E4CD5ECB46}" destId="{25DCBAE0-EA55-4A7B-8836-061A152DB03F}" srcOrd="0" destOrd="0" presId="urn:microsoft.com/office/officeart/2005/8/layout/orgChart1"/>
    <dgm:cxn modelId="{32319893-9863-41C6-B503-03F458D1E5D7}" type="presOf" srcId="{186FF1C9-5AC3-426F-AB36-5B51744DBBF9}" destId="{32D1D763-DD98-4587-AC18-74C3961E9A3F}" srcOrd="0" destOrd="0" presId="urn:microsoft.com/office/officeart/2005/8/layout/orgChart1"/>
    <dgm:cxn modelId="{CDC5D098-36BE-4F41-BB5E-2DFB72701CB5}" type="presOf" srcId="{C4FF8688-E870-45F6-83DF-A7BC1A747420}" destId="{43636080-B926-41F4-8E3A-D59E48BB91B4}" srcOrd="0" destOrd="0" presId="urn:microsoft.com/office/officeart/2005/8/layout/orgChart1"/>
    <dgm:cxn modelId="{DB3DE9AF-3AAD-4B9A-BEAE-3FA0016F3A3C}" srcId="{2DFE41CA-4B46-4EE5-A131-5CAC449E7ACC}" destId="{DDE03A00-3F71-4F08-8070-87A3EC0FA771}" srcOrd="0" destOrd="0" parTransId="{0E284311-B1C0-4B2B-891F-3321A1B4C706}" sibTransId="{D1EB77E1-362F-491D-AA28-6580BCAFFCA2}"/>
    <dgm:cxn modelId="{FBAD03B0-EA3E-4106-83F4-C753ED7CB24A}" type="presOf" srcId="{BE033A5A-A072-4143-A771-72FEF3B49E9E}" destId="{6AF2FFE8-CF04-487F-8134-95B9FF8B4BE1}" srcOrd="1" destOrd="0" presId="urn:microsoft.com/office/officeart/2005/8/layout/orgChart1"/>
    <dgm:cxn modelId="{E57D48CF-6591-4C26-8765-2CD0D20A5B5A}" srcId="{DDE03A00-3F71-4F08-8070-87A3EC0FA771}" destId="{1E4729F9-F367-45B6-B81E-BD5069EE269A}" srcOrd="2" destOrd="0" parTransId="{186FF1C9-5AC3-426F-AB36-5B51744DBBF9}" sibTransId="{6E1BF783-AAB6-4591-ACFE-790D3416E4D2}"/>
    <dgm:cxn modelId="{D32C02D2-CA23-43B7-82EC-BAE4BC002E56}" type="presOf" srcId="{DDE03A00-3F71-4F08-8070-87A3EC0FA771}" destId="{FEADA4CF-9C83-484C-8F35-692AD0196ACA}" srcOrd="0" destOrd="0" presId="urn:microsoft.com/office/officeart/2005/8/layout/orgChart1"/>
    <dgm:cxn modelId="{101BFFD6-B5E3-4D9B-9F17-FB9993CAC487}" type="presOf" srcId="{029CC4E0-93EE-4E21-AB7F-6F8CE851F11A}" destId="{F9B8D57A-F0EE-45A9-884E-A72223A041E1}" srcOrd="0" destOrd="0" presId="urn:microsoft.com/office/officeart/2005/8/layout/orgChart1"/>
    <dgm:cxn modelId="{F8EF1AE9-9754-465B-9DDF-0BA8416F5486}" type="presOf" srcId="{2DFE41CA-4B46-4EE5-A131-5CAC449E7ACC}" destId="{114C5D28-F4B2-48A3-BB58-3ABE55F499D8}" srcOrd="0" destOrd="0" presId="urn:microsoft.com/office/officeart/2005/8/layout/orgChart1"/>
    <dgm:cxn modelId="{7D9348CA-E637-4E50-ADC0-A7E6F813E4E3}" type="presParOf" srcId="{114C5D28-F4B2-48A3-BB58-3ABE55F499D8}" destId="{150E2F7D-CCA8-425A-BF93-972E745552BA}" srcOrd="0" destOrd="0" presId="urn:microsoft.com/office/officeart/2005/8/layout/orgChart1"/>
    <dgm:cxn modelId="{988549C4-085F-42A1-A78E-583F88F91F6E}" type="presParOf" srcId="{150E2F7D-CCA8-425A-BF93-972E745552BA}" destId="{13F89051-1AA6-4739-97AB-953FFF813C8A}" srcOrd="0" destOrd="0" presId="urn:microsoft.com/office/officeart/2005/8/layout/orgChart1"/>
    <dgm:cxn modelId="{DBA7E049-B77B-425C-9C93-D1317701248A}" type="presParOf" srcId="{13F89051-1AA6-4739-97AB-953FFF813C8A}" destId="{FEADA4CF-9C83-484C-8F35-692AD0196ACA}" srcOrd="0" destOrd="0" presId="urn:microsoft.com/office/officeart/2005/8/layout/orgChart1"/>
    <dgm:cxn modelId="{0E5F0FE1-2871-4513-B943-276FE1BD860F}" type="presParOf" srcId="{13F89051-1AA6-4739-97AB-953FFF813C8A}" destId="{E55CFCBB-1EC9-46A2-BB16-DEF76D6B94CF}" srcOrd="1" destOrd="0" presId="urn:microsoft.com/office/officeart/2005/8/layout/orgChart1"/>
    <dgm:cxn modelId="{46BF29F0-822E-48D3-ABF5-26DD883F0D49}" type="presParOf" srcId="{150E2F7D-CCA8-425A-BF93-972E745552BA}" destId="{78D29892-47EE-44AE-9F36-8A8543966C50}" srcOrd="1" destOrd="0" presId="urn:microsoft.com/office/officeart/2005/8/layout/orgChart1"/>
    <dgm:cxn modelId="{C13458FD-F654-4BCD-8B9F-33576B491478}" type="presParOf" srcId="{78D29892-47EE-44AE-9F36-8A8543966C50}" destId="{F9B8D57A-F0EE-45A9-884E-A72223A041E1}" srcOrd="0" destOrd="0" presId="urn:microsoft.com/office/officeart/2005/8/layout/orgChart1"/>
    <dgm:cxn modelId="{C839D6B6-B00E-40AF-80EF-2EAA51653479}" type="presParOf" srcId="{78D29892-47EE-44AE-9F36-8A8543966C50}" destId="{4859E698-3E22-475E-846B-D27BD22768B4}" srcOrd="1" destOrd="0" presId="urn:microsoft.com/office/officeart/2005/8/layout/orgChart1"/>
    <dgm:cxn modelId="{F446BFCA-0F20-472E-9680-FF8C9E4C7F5F}" type="presParOf" srcId="{4859E698-3E22-475E-846B-D27BD22768B4}" destId="{5D310275-26B0-4586-B530-5BAC889DA57E}" srcOrd="0" destOrd="0" presId="urn:microsoft.com/office/officeart/2005/8/layout/orgChart1"/>
    <dgm:cxn modelId="{F51AA1F8-AB3F-4877-87D8-6DCF7ABE8F2E}" type="presParOf" srcId="{5D310275-26B0-4586-B530-5BAC889DA57E}" destId="{2C4F3093-6A16-4D77-A383-7601344A1E42}" srcOrd="0" destOrd="0" presId="urn:microsoft.com/office/officeart/2005/8/layout/orgChart1"/>
    <dgm:cxn modelId="{E9608048-50E6-4EC1-A80C-A6C408F34F6F}" type="presParOf" srcId="{5D310275-26B0-4586-B530-5BAC889DA57E}" destId="{6AF2FFE8-CF04-487F-8134-95B9FF8B4BE1}" srcOrd="1" destOrd="0" presId="urn:microsoft.com/office/officeart/2005/8/layout/orgChart1"/>
    <dgm:cxn modelId="{EF6BF7B9-B7EF-49BE-BE4E-BE37699E7729}" type="presParOf" srcId="{4859E698-3E22-475E-846B-D27BD22768B4}" destId="{34CD50E5-6818-46E4-ADA9-563FE95C4411}" srcOrd="1" destOrd="0" presId="urn:microsoft.com/office/officeart/2005/8/layout/orgChart1"/>
    <dgm:cxn modelId="{502C946F-D3BC-4135-AD5F-51B1A9673F20}" type="presParOf" srcId="{4859E698-3E22-475E-846B-D27BD22768B4}" destId="{0C946967-D4A4-40BC-9512-1D30460AB287}" srcOrd="2" destOrd="0" presId="urn:microsoft.com/office/officeart/2005/8/layout/orgChart1"/>
    <dgm:cxn modelId="{DC2B35B7-F5B8-4113-ADD4-43EC600C972D}" type="presParOf" srcId="{78D29892-47EE-44AE-9F36-8A8543966C50}" destId="{43636080-B926-41F4-8E3A-D59E48BB91B4}" srcOrd="2" destOrd="0" presId="urn:microsoft.com/office/officeart/2005/8/layout/orgChart1"/>
    <dgm:cxn modelId="{0231F7C1-53B5-4B14-81CE-854A6078E32C}" type="presParOf" srcId="{78D29892-47EE-44AE-9F36-8A8543966C50}" destId="{0F073801-53AA-4BB5-875B-41B0A92335D9}" srcOrd="3" destOrd="0" presId="urn:microsoft.com/office/officeart/2005/8/layout/orgChart1"/>
    <dgm:cxn modelId="{0E23DBAD-AE58-4203-85CB-E91614A5D339}" type="presParOf" srcId="{0F073801-53AA-4BB5-875B-41B0A92335D9}" destId="{BE4DB60B-BB2D-4A2B-852B-517AF583B78B}" srcOrd="0" destOrd="0" presId="urn:microsoft.com/office/officeart/2005/8/layout/orgChart1"/>
    <dgm:cxn modelId="{B80610EE-CB6A-4B93-951B-5217B90E703E}" type="presParOf" srcId="{BE4DB60B-BB2D-4A2B-852B-517AF583B78B}" destId="{25DCBAE0-EA55-4A7B-8836-061A152DB03F}" srcOrd="0" destOrd="0" presId="urn:microsoft.com/office/officeart/2005/8/layout/orgChart1"/>
    <dgm:cxn modelId="{0B088B8B-360E-49F9-9911-D6DEFA508B49}" type="presParOf" srcId="{BE4DB60B-BB2D-4A2B-852B-517AF583B78B}" destId="{0388C045-8CDD-4DD1-BFC3-CA8CBD287057}" srcOrd="1" destOrd="0" presId="urn:microsoft.com/office/officeart/2005/8/layout/orgChart1"/>
    <dgm:cxn modelId="{FC10F574-8404-4F95-A9F0-2BB0E9C06259}" type="presParOf" srcId="{0F073801-53AA-4BB5-875B-41B0A92335D9}" destId="{C1326DBA-DAC2-46B0-99EC-D4D3B622EAB4}" srcOrd="1" destOrd="0" presId="urn:microsoft.com/office/officeart/2005/8/layout/orgChart1"/>
    <dgm:cxn modelId="{F5C9BB09-4A93-4874-9EE6-565462BE3196}" type="presParOf" srcId="{0F073801-53AA-4BB5-875B-41B0A92335D9}" destId="{671A071D-848E-44E3-B384-9FBC6F940F25}" srcOrd="2" destOrd="0" presId="urn:microsoft.com/office/officeart/2005/8/layout/orgChart1"/>
    <dgm:cxn modelId="{2D059198-E911-4663-A1C2-0FE9F08F9906}" type="presParOf" srcId="{78D29892-47EE-44AE-9F36-8A8543966C50}" destId="{32D1D763-DD98-4587-AC18-74C3961E9A3F}" srcOrd="4" destOrd="0" presId="urn:microsoft.com/office/officeart/2005/8/layout/orgChart1"/>
    <dgm:cxn modelId="{3E47A73A-ED17-4462-B962-5A741074C3E9}" type="presParOf" srcId="{78D29892-47EE-44AE-9F36-8A8543966C50}" destId="{89190B48-1E4D-472C-96AB-352D6DA1BAB0}" srcOrd="5" destOrd="0" presId="urn:microsoft.com/office/officeart/2005/8/layout/orgChart1"/>
    <dgm:cxn modelId="{31C6D0B5-DAED-405A-9401-B69481241217}" type="presParOf" srcId="{89190B48-1E4D-472C-96AB-352D6DA1BAB0}" destId="{79035500-B26E-4537-980B-61C6EF5FAA73}" srcOrd="0" destOrd="0" presId="urn:microsoft.com/office/officeart/2005/8/layout/orgChart1"/>
    <dgm:cxn modelId="{5D0FD2F6-D87B-4CB4-8738-A53E671EAEED}" type="presParOf" srcId="{79035500-B26E-4537-980B-61C6EF5FAA73}" destId="{F6D70A41-62A5-4A79-A550-B8AC8CCBF388}" srcOrd="0" destOrd="0" presId="urn:microsoft.com/office/officeart/2005/8/layout/orgChart1"/>
    <dgm:cxn modelId="{E3702F5A-2FAF-449B-A814-E4773923BAB1}" type="presParOf" srcId="{79035500-B26E-4537-980B-61C6EF5FAA73}" destId="{029662E1-1167-4037-A7F6-6A2F4A933510}" srcOrd="1" destOrd="0" presId="urn:microsoft.com/office/officeart/2005/8/layout/orgChart1"/>
    <dgm:cxn modelId="{859F454D-83A6-4E87-AEFC-6828A84213BE}" type="presParOf" srcId="{89190B48-1E4D-472C-96AB-352D6DA1BAB0}" destId="{4E14814B-6C98-4A97-9097-A2751D6D7AE8}" srcOrd="1" destOrd="0" presId="urn:microsoft.com/office/officeart/2005/8/layout/orgChart1"/>
    <dgm:cxn modelId="{3343A27D-07D2-4BAC-B15D-55C4B26EE5D4}" type="presParOf" srcId="{89190B48-1E4D-472C-96AB-352D6DA1BAB0}" destId="{9EAF8ED0-396E-4FC4-916C-ADA3D2AF6124}" srcOrd="2" destOrd="0" presId="urn:microsoft.com/office/officeart/2005/8/layout/orgChart1"/>
    <dgm:cxn modelId="{68A3C8CE-7E44-4CF3-AC84-D1A9D8715D8B}" type="presParOf" srcId="{150E2F7D-CCA8-425A-BF93-972E745552BA}" destId="{490E1993-FDED-4E86-AD8D-428C0729550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1D763-DD98-4587-AC18-74C3961E9A3F}">
      <dsp:nvSpPr>
        <dsp:cNvPr id="0" name=""/>
        <dsp:cNvSpPr/>
      </dsp:nvSpPr>
      <dsp:spPr>
        <a:xfrm>
          <a:off x="4201982" y="1577239"/>
          <a:ext cx="2972933" cy="515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981"/>
              </a:lnTo>
              <a:lnTo>
                <a:pt x="2972933" y="257981"/>
              </a:lnTo>
              <a:lnTo>
                <a:pt x="2972933" y="515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36080-B926-41F4-8E3A-D59E48BB91B4}">
      <dsp:nvSpPr>
        <dsp:cNvPr id="0" name=""/>
        <dsp:cNvSpPr/>
      </dsp:nvSpPr>
      <dsp:spPr>
        <a:xfrm>
          <a:off x="4156262" y="1577239"/>
          <a:ext cx="91440" cy="5159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5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8D57A-F0EE-45A9-884E-A72223A041E1}">
      <dsp:nvSpPr>
        <dsp:cNvPr id="0" name=""/>
        <dsp:cNvSpPr/>
      </dsp:nvSpPr>
      <dsp:spPr>
        <a:xfrm>
          <a:off x="1229049" y="1577239"/>
          <a:ext cx="2972933" cy="515963"/>
        </a:xfrm>
        <a:custGeom>
          <a:avLst/>
          <a:gdLst/>
          <a:ahLst/>
          <a:cxnLst/>
          <a:rect l="0" t="0" r="0" b="0"/>
          <a:pathLst>
            <a:path>
              <a:moveTo>
                <a:pt x="2972933" y="0"/>
              </a:moveTo>
              <a:lnTo>
                <a:pt x="2972933" y="257981"/>
              </a:lnTo>
              <a:lnTo>
                <a:pt x="0" y="257981"/>
              </a:lnTo>
              <a:lnTo>
                <a:pt x="0" y="5159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DA4CF-9C83-484C-8F35-692AD0196ACA}">
      <dsp:nvSpPr>
        <dsp:cNvPr id="0" name=""/>
        <dsp:cNvSpPr/>
      </dsp:nvSpPr>
      <dsp:spPr>
        <a:xfrm>
          <a:off x="2973497" y="348754"/>
          <a:ext cx="2456969" cy="1228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latin typeface="HeliosCond"/>
            </a:rPr>
            <a:t>Защита от контрафакта</a:t>
          </a:r>
        </a:p>
      </dsp:txBody>
      <dsp:txXfrm>
        <a:off x="2973497" y="348754"/>
        <a:ext cx="2456969" cy="1228484"/>
      </dsp:txXfrm>
    </dsp:sp>
    <dsp:sp modelId="{2C4F3093-6A16-4D77-A383-7601344A1E42}">
      <dsp:nvSpPr>
        <dsp:cNvPr id="0" name=""/>
        <dsp:cNvSpPr/>
      </dsp:nvSpPr>
      <dsp:spPr>
        <a:xfrm>
          <a:off x="564" y="2093202"/>
          <a:ext cx="2456969" cy="1228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84138" lvl="0" indent="0" algn="ctr" defTabSz="898525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kern="1200" dirty="0">
              <a:latin typeface="HeliosCond"/>
            </a:rPr>
            <a:t>Сертификация и техническое регулирование. Разработка технических регламентов, национальных стандартов; правил аккредитации; государственный контроль и надзор. 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0" i="0" kern="1200" dirty="0">
            <a:latin typeface="HeliosCond"/>
          </a:endParaRPr>
        </a:p>
      </dsp:txBody>
      <dsp:txXfrm>
        <a:off x="564" y="2093202"/>
        <a:ext cx="2456969" cy="1228484"/>
      </dsp:txXfrm>
    </dsp:sp>
    <dsp:sp modelId="{25DCBAE0-EA55-4A7B-8836-061A152DB03F}">
      <dsp:nvSpPr>
        <dsp:cNvPr id="0" name=""/>
        <dsp:cNvSpPr/>
      </dsp:nvSpPr>
      <dsp:spPr>
        <a:xfrm>
          <a:off x="2973497" y="2093202"/>
          <a:ext cx="2456969" cy="1228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algn="ctr" defTabSz="4445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latin typeface="HeliosCond"/>
            </a:rPr>
            <a:t>Системы  контроля качества:</a:t>
          </a:r>
          <a:endParaRPr lang="en-US" sz="1000" b="0" i="0" kern="1200" dirty="0">
            <a:latin typeface="HeliosCond"/>
          </a:endParaRPr>
        </a:p>
        <a:p>
          <a:pPr marL="84138" lvl="0" indent="0" algn="ctr" defTabSz="4445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latin typeface="HeliosCond"/>
            </a:rPr>
            <a:t>Технический аудит производства, контроль качества и приемка материально-технических ресурсов на предприятиях производителях.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0" i="0" kern="1200" dirty="0">
            <a:latin typeface="HeliosCond"/>
          </a:endParaRPr>
        </a:p>
      </dsp:txBody>
      <dsp:txXfrm>
        <a:off x="2973497" y="2093202"/>
        <a:ext cx="2456969" cy="1228484"/>
      </dsp:txXfrm>
    </dsp:sp>
    <dsp:sp modelId="{F6D70A41-62A5-4A79-A550-B8AC8CCBF388}">
      <dsp:nvSpPr>
        <dsp:cNvPr id="0" name=""/>
        <dsp:cNvSpPr/>
      </dsp:nvSpPr>
      <dsp:spPr>
        <a:xfrm>
          <a:off x="5946431" y="2093202"/>
          <a:ext cx="2456969" cy="12284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84138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>
              <a:latin typeface="HeliosCond"/>
            </a:rPr>
            <a:t>Предоставление потребителям достоверной информации о происхождении товара</a:t>
          </a:r>
        </a:p>
      </dsp:txBody>
      <dsp:txXfrm>
        <a:off x="5946431" y="2093202"/>
        <a:ext cx="2456969" cy="1228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iosCond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iosCond"/>
              </a:defRPr>
            </a:lvl1pPr>
          </a:lstStyle>
          <a:p>
            <a:fld id="{70E81E57-0F3B-CE4A-A349-71BC44F2A492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iosCon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iosCond"/>
              </a:defRPr>
            </a:lvl1pPr>
          </a:lstStyle>
          <a:p>
            <a:fld id="{87162AE1-DB41-8145-8005-F691F8C902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iosCond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iosCond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iosCond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iosCond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iosCond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2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445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445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0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6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0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1304"/>
            <a:ext cx="4038600" cy="254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1304"/>
            <a:ext cx="4038600" cy="254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3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1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9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1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3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iosCond"/>
              </a:defRPr>
            </a:lvl1pPr>
          </a:lstStyle>
          <a:p>
            <a:fld id="{0C31451B-B866-0542-BF05-DE8B2E7A6A36}" type="datetimeFigureOut">
              <a:rPr lang="en-US" smtClean="0"/>
              <a:pPr/>
              <a:t>4/25/2017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iosCon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iosCond"/>
              </a:defRPr>
            </a:lvl1pPr>
          </a:lstStyle>
          <a:p>
            <a:fld id="{F7BBCBFC-CCD6-BA4B-BFCB-59166DBE3E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2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iosCon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iosCon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iosCon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iosCon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iosCon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iosCon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file://localhost/Users/apple/Documents/Project/GAZPROM_STROI/foto/fon-01.png" TargetMode="External"/><Relationship Id="rId7" Type="http://schemas.openxmlformats.org/officeDocument/2006/relationships/image" Target="../media/image4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wmf"/><Relationship Id="rId5" Type="http://schemas.openxmlformats.org/officeDocument/2006/relationships/image" Target="file://localhost/Users/apple/Documents/Project/GAZPROM_STROI/foto/logo-16.p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7.emf"/><Relationship Id="rId7" Type="http://schemas.openxmlformats.org/officeDocument/2006/relationships/image" Target="file://localhost/Users/apple/Documents/Project/GAZPROM_STROI/foto/logo-1-16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6.pn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file://localhost/Users/apple/Documents/Project/GAZPROM_STROI/foto/logo-1-16.png" TargetMode="External"/><Relationship Id="rId11" Type="http://schemas.openxmlformats.org/officeDocument/2006/relationships/image" Target="../media/image35.jp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file://localhost/Users/apple/Documents/Project/GAZPROM_STROI/foto/logo-1-16.png" TargetMode="External"/><Relationship Id="rId10" Type="http://schemas.openxmlformats.org/officeDocument/2006/relationships/image" Target="../media/image41.jp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file://localhost/Users/apple/Documents/Project/GAZPROM_STROI/foto/logo-1-16.png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file://localhost/Users/apple/Documents/Project/GAZPROM_STROI/foto/logo-1-16.png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file://localhost/Users/apple/Documents/Project/GAZPROM_STROI/foto/logo-1-16.png" TargetMode="Externa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7.png"/><Relationship Id="rId7" Type="http://schemas.openxmlformats.org/officeDocument/2006/relationships/image" Target="../media/image4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hyperlink" Target="mailto:support@ankf.ru" TargetMode="External"/><Relationship Id="rId5" Type="http://schemas.openxmlformats.org/officeDocument/2006/relationships/image" Target="file://localhost/Users/apple/Documents/Project/GAZPROM_STROI/foto/logo-1-16.png" TargetMode="External"/><Relationship Id="rId10" Type="http://schemas.openxmlformats.org/officeDocument/2006/relationships/hyperlink" Target="tel:+74958033295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file://localhost/Users/apple/Documents/Project/GAZPROM_STROI/foto/logo-1-16.png" TargetMode="Externa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apple/Documents/Project/GAZPROM_STROI/foto/fon-01.png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file://localhost/Users/apple/Documents/Project/GAZPROM_STROI/foto/logo-16.png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apple/Documents/Project/GAZPROM_STROI/foto/logo-1-16.png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file://localhost/Users/apple/Documents/Project/GAZPROM_STROI/foto/logo-1-16.png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file://localhost/Users/apple/Documents/Project/GAZPROM_STROI/foto/logo-1-16.png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7.png"/><Relationship Id="rId7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file://localhost/Users/apple/Documents/Project/GAZPROM_STROI/foto/logo-1-16.png" TargetMode="External"/><Relationship Id="rId10" Type="http://schemas.openxmlformats.org/officeDocument/2006/relationships/image" Target="../media/image17.emf"/><Relationship Id="rId4" Type="http://schemas.openxmlformats.org/officeDocument/2006/relationships/image" Target="../media/image8.pn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file://localhost/Users/apple/Documents/Project/GAZPROM_STROI/foto/logo-1-16.png" TargetMode="External"/><Relationship Id="rId10" Type="http://schemas.openxmlformats.org/officeDocument/2006/relationships/image" Target="../media/image22.emf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file://localhost/Users/apple/Documents/Project/GAZPROM_STROI/foto/logo-1-16.png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7.png"/><Relationship Id="rId7" Type="http://schemas.openxmlformats.org/officeDocument/2006/relationships/image" Target="file://localhost/Users/apple/Documents/Project/GAZPROM_STROI/foto/logo-1-16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7.png"/><Relationship Id="rId7" Type="http://schemas.openxmlformats.org/officeDocument/2006/relationships/image" Target="file://localhost/Users/apple/Documents/Project/GAZPROM_STROI/foto/logo-1-16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" name="fon-01.png" descr="/Users/apple/Documents/Project/GAZPROM_STROI/foto/fon-0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" y="19"/>
            <a:ext cx="9144305" cy="51434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0465" y="1439349"/>
            <a:ext cx="828276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HeliosCond"/>
              </a:rPr>
              <a:t>Контрафакт. Способы противодействия.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HeliosCond"/>
              </a:rPr>
              <a:t>Система «</a:t>
            </a:r>
            <a:r>
              <a:rPr lang="ru-RU" sz="2800" b="1" dirty="0" err="1">
                <a:solidFill>
                  <a:schemeClr val="bg1"/>
                </a:solidFill>
                <a:latin typeface="HeliosCond"/>
              </a:rPr>
              <a:t>Антиконтрафакт</a:t>
            </a:r>
            <a:r>
              <a:rPr lang="ru-RU" sz="2800" b="1" dirty="0">
                <a:solidFill>
                  <a:schemeClr val="bg1"/>
                </a:solidFill>
                <a:latin typeface="HeliosCond"/>
              </a:rPr>
              <a:t>».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HeliosCond"/>
              </a:rPr>
              <a:t>Адаптация системы "</a:t>
            </a:r>
            <a:r>
              <a:rPr lang="ru-RU" sz="2800" b="1" dirty="0" err="1">
                <a:solidFill>
                  <a:schemeClr val="bg1"/>
                </a:solidFill>
                <a:latin typeface="HeliosCond"/>
              </a:rPr>
              <a:t>Антиконтрафакт</a:t>
            </a:r>
            <a:r>
              <a:rPr lang="ru-RU" sz="2800" b="1" dirty="0">
                <a:solidFill>
                  <a:schemeClr val="bg1"/>
                </a:solidFill>
                <a:latin typeface="HeliosCond"/>
              </a:rPr>
              <a:t>" для прикладного использования подразделениями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HeliosCond"/>
              </a:rPr>
              <a:t>дочерних обществ ПАО «Газпром»</a:t>
            </a:r>
          </a:p>
        </p:txBody>
      </p:sp>
      <p:pic>
        <p:nvPicPr>
          <p:cNvPr id="7" name="logo-16.png" descr="/Users/apple/Documents/Project/GAZPROM_STROI/foto/logo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14637"/>
            <a:ext cx="2170248" cy="1179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490" y="3930918"/>
            <a:ext cx="932712" cy="93557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8147071" y="292108"/>
            <a:ext cx="850606" cy="1068006"/>
            <a:chOff x="8147071" y="292108"/>
            <a:chExt cx="850606" cy="106800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7645" y="292108"/>
              <a:ext cx="830032" cy="1068006"/>
            </a:xfrm>
            <a:prstGeom prst="rect">
              <a:avLst/>
            </a:prstGeom>
          </p:spPr>
        </p:pic>
        <p:pic>
          <p:nvPicPr>
            <p:cNvPr id="8" name="Picture 2" descr="http://img.findtm.ru/img/tz_registered_img/35/35116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4" t="10342" r="7863" b="8141"/>
            <a:stretch/>
          </p:blipFill>
          <p:spPr bwMode="auto">
            <a:xfrm>
              <a:off x="8147071" y="292109"/>
              <a:ext cx="850606" cy="845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4952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361" y="2716753"/>
            <a:ext cx="1591635" cy="232531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830" y="1693711"/>
            <a:ext cx="1599330" cy="224195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419253" y="437611"/>
            <a:ext cx="6476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Развитие системы «Антиконтрафакт». Внедрение системы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656494" y="1043354"/>
            <a:ext cx="0" cy="3903784"/>
          </a:xfrm>
          <a:prstGeom prst="line">
            <a:avLst/>
          </a:prstGeom>
          <a:ln w="76200">
            <a:solidFill>
              <a:srgbClr val="0070C0"/>
            </a:solidFill>
            <a:prstDash val="dash"/>
            <a:headEnd type="oval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798943" y="1435958"/>
            <a:ext cx="3670507" cy="708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Разработка и введение в действие СТО по входному контролю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9294" y="1575487"/>
            <a:ext cx="914400" cy="430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2015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9294" y="2881284"/>
            <a:ext cx="914400" cy="464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2016</a:t>
            </a:r>
          </a:p>
        </p:txBody>
      </p:sp>
      <p:cxnSp>
        <p:nvCxnSpPr>
          <p:cNvPr id="36" name="Прямая со стрелкой 35"/>
          <p:cNvCxnSpPr>
            <a:stCxn id="29" idx="3"/>
            <a:endCxn id="26" idx="1"/>
          </p:cNvCxnSpPr>
          <p:nvPr/>
        </p:nvCxnSpPr>
        <p:spPr>
          <a:xfrm flipV="1">
            <a:off x="1113694" y="1790365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1113693" y="3113255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780628" y="2442380"/>
            <a:ext cx="3670507" cy="13752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Развертывание Системы.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Запуск в эксплуатацию.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Разработка, согласование и утверждение в ПАО «Газпром» регламентирующих документов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1881" y="884818"/>
            <a:ext cx="1573874" cy="224195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Прямоугольник 16"/>
          <p:cNvSpPr/>
          <p:nvPr/>
        </p:nvSpPr>
        <p:spPr>
          <a:xfrm>
            <a:off x="199293" y="4162349"/>
            <a:ext cx="914400" cy="464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2017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1101636" y="4396075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780627" y="4057396"/>
            <a:ext cx="3670507" cy="68789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Первый этап интеграции Системы в ПАО «Газпром»</a:t>
            </a:r>
          </a:p>
        </p:txBody>
      </p:sp>
    </p:spTree>
    <p:extLst>
      <p:ext uri="{BB962C8B-B14F-4D97-AF65-F5344CB8AC3E}">
        <p14:creationId xmlns:p14="http://schemas.microsoft.com/office/powerpoint/2010/main" val="162028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67764" y="1229798"/>
            <a:ext cx="1254654" cy="4704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419253" y="437611"/>
            <a:ext cx="6476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Схема реализации системы «Антиконтрафакт»</a:t>
            </a:r>
          </a:p>
        </p:txBody>
      </p:sp>
      <p:sp>
        <p:nvSpPr>
          <p:cNvPr id="36" name="Прямоугольник: скругленные углы 35"/>
          <p:cNvSpPr/>
          <p:nvPr/>
        </p:nvSpPr>
        <p:spPr>
          <a:xfrm>
            <a:off x="3076823" y="3421380"/>
            <a:ext cx="3038813" cy="151688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87" y="3485133"/>
            <a:ext cx="735095" cy="3985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327" y="4027767"/>
            <a:ext cx="845508" cy="845508"/>
          </a:xfrm>
          <a:prstGeom prst="rect">
            <a:avLst/>
          </a:prstGeom>
        </p:spPr>
      </p:pic>
      <p:sp>
        <p:nvSpPr>
          <p:cNvPr id="38" name="Блок-схема: узел 37"/>
          <p:cNvSpPr/>
          <p:nvPr/>
        </p:nvSpPr>
        <p:spPr>
          <a:xfrm>
            <a:off x="4142829" y="3985185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4141559" y="4334531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189209" y="3908454"/>
            <a:ext cx="1985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Официальный оператор системы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197784" y="4252099"/>
            <a:ext cx="1985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Центр технической поддержки</a:t>
            </a:r>
          </a:p>
        </p:txBody>
      </p:sp>
      <p:sp>
        <p:nvSpPr>
          <p:cNvPr id="43" name="Блок-схема: узел 42"/>
          <p:cNvSpPr/>
          <p:nvPr/>
        </p:nvSpPr>
        <p:spPr>
          <a:xfrm>
            <a:off x="4142829" y="4667201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197784" y="4593530"/>
            <a:ext cx="1985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Держатель ПО и АС</a:t>
            </a:r>
          </a:p>
        </p:txBody>
      </p:sp>
      <p:sp>
        <p:nvSpPr>
          <p:cNvPr id="45" name="Блок-схема: узел 44"/>
          <p:cNvSpPr/>
          <p:nvPr/>
        </p:nvSpPr>
        <p:spPr>
          <a:xfrm>
            <a:off x="4137325" y="3627618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183705" y="3550887"/>
            <a:ext cx="1985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Поставщик спец. продукции</a:t>
            </a:r>
          </a:p>
        </p:txBody>
      </p:sp>
      <p:sp>
        <p:nvSpPr>
          <p:cNvPr id="47" name="Прямоугольник: скругленные углы 46"/>
          <p:cNvSpPr/>
          <p:nvPr/>
        </p:nvSpPr>
        <p:spPr>
          <a:xfrm>
            <a:off x="269514" y="1035454"/>
            <a:ext cx="3038813" cy="181159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Оператор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719" y="1253076"/>
            <a:ext cx="962800" cy="82525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24673" y="1096618"/>
            <a:ext cx="1934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ПРОИЗВОДИТЕЛЬ ПРОДУКЦИИ</a:t>
            </a:r>
          </a:p>
        </p:txBody>
      </p:sp>
      <p:sp>
        <p:nvSpPr>
          <p:cNvPr id="51" name="Блок-схема: узел 50"/>
          <p:cNvSpPr/>
          <p:nvPr/>
        </p:nvSpPr>
        <p:spPr>
          <a:xfrm>
            <a:off x="1397456" y="1437166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443836" y="1360435"/>
            <a:ext cx="1985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Производство спец. продукции</a:t>
            </a:r>
          </a:p>
        </p:txBody>
      </p:sp>
      <p:sp>
        <p:nvSpPr>
          <p:cNvPr id="53" name="Блок-схема: узел 52"/>
          <p:cNvSpPr/>
          <p:nvPr/>
        </p:nvSpPr>
        <p:spPr>
          <a:xfrm>
            <a:off x="1409180" y="1909144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1455560" y="1653511"/>
            <a:ext cx="19850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Печать марок и внесение данных в Систему оператором АРМ-производитель</a:t>
            </a:r>
          </a:p>
        </p:txBody>
      </p:sp>
      <p:sp>
        <p:nvSpPr>
          <p:cNvPr id="55" name="Блок-схема: узел 54"/>
          <p:cNvSpPr/>
          <p:nvPr/>
        </p:nvSpPr>
        <p:spPr>
          <a:xfrm>
            <a:off x="1409180" y="2382003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1455560" y="2305272"/>
            <a:ext cx="1985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Маркировка продукции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111" y="1937208"/>
            <a:ext cx="919239" cy="919239"/>
          </a:xfrm>
          <a:prstGeom prst="rect">
            <a:avLst/>
          </a:prstGeom>
        </p:spPr>
      </p:pic>
      <p:sp>
        <p:nvSpPr>
          <p:cNvPr id="57" name="Прямоугольник: скругленные углы 56"/>
          <p:cNvSpPr/>
          <p:nvPr/>
        </p:nvSpPr>
        <p:spPr>
          <a:xfrm>
            <a:off x="5934438" y="1035454"/>
            <a:ext cx="3038813" cy="181159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Оператор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2827" y="2077523"/>
            <a:ext cx="435012" cy="6951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6714" y="1319266"/>
            <a:ext cx="656513" cy="680605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5977873" y="1096618"/>
            <a:ext cx="1934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ПОТРЕБИТЕЛЬ ПРОДУКЦИИ</a:t>
            </a:r>
          </a:p>
        </p:txBody>
      </p:sp>
      <p:sp>
        <p:nvSpPr>
          <p:cNvPr id="63" name="Блок-схема: узел 62"/>
          <p:cNvSpPr/>
          <p:nvPr/>
        </p:nvSpPr>
        <p:spPr>
          <a:xfrm>
            <a:off x="6932524" y="1543186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6978904" y="1466455"/>
            <a:ext cx="1985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Приемка и входной контроль</a:t>
            </a:r>
          </a:p>
        </p:txBody>
      </p:sp>
      <p:sp>
        <p:nvSpPr>
          <p:cNvPr id="65" name="Блок-схема: узел 64"/>
          <p:cNvSpPr/>
          <p:nvPr/>
        </p:nvSpPr>
        <p:spPr>
          <a:xfrm>
            <a:off x="6932524" y="1938108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6988208" y="2203622"/>
            <a:ext cx="19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Вовлечение продукции на объекты ПАО «Газпром»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2661138" y="2954215"/>
            <a:ext cx="415685" cy="46716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cxnSpLocks/>
          </p:cNvCxnSpPr>
          <p:nvPr/>
        </p:nvCxnSpPr>
        <p:spPr>
          <a:xfrm flipV="1">
            <a:off x="6066714" y="2941985"/>
            <a:ext cx="415685" cy="46716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cxnSpLocks/>
          </p:cNvCxnSpPr>
          <p:nvPr/>
        </p:nvCxnSpPr>
        <p:spPr>
          <a:xfrm flipV="1">
            <a:off x="3356373" y="1936848"/>
            <a:ext cx="2501044" cy="0"/>
          </a:xfrm>
          <a:prstGeom prst="straightConnector1">
            <a:avLst/>
          </a:prstGeom>
          <a:ln w="38100"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Блок-схема: узел 70"/>
          <p:cNvSpPr/>
          <p:nvPr/>
        </p:nvSpPr>
        <p:spPr>
          <a:xfrm>
            <a:off x="4384431" y="1685676"/>
            <a:ext cx="457200" cy="4572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Выноска: изогнутая линия 76"/>
          <p:cNvSpPr/>
          <p:nvPr/>
        </p:nvSpPr>
        <p:spPr>
          <a:xfrm>
            <a:off x="324673" y="3409150"/>
            <a:ext cx="1934424" cy="1184380"/>
          </a:xfrm>
          <a:prstGeom prst="borderCallout2">
            <a:avLst>
              <a:gd name="adj1" fmla="val 49515"/>
              <a:gd name="adj2" fmla="val 99923"/>
              <a:gd name="adj3" fmla="val 38791"/>
              <a:gd name="adj4" fmla="val 104565"/>
              <a:gd name="adj5" fmla="val -21775"/>
              <a:gd name="adj6" fmla="val 129632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HeliosCond"/>
              </a:rPr>
              <a:t>Поставка этикеток;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HeliosCond"/>
              </a:rPr>
              <a:t>Поставка ПО и сопутствующего оборудования;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HeliosCond"/>
              </a:rPr>
              <a:t>Обмен данными по маркировке продукции</a:t>
            </a:r>
          </a:p>
        </p:txBody>
      </p:sp>
      <p:sp>
        <p:nvSpPr>
          <p:cNvPr id="78" name="Выноска: изогнутая линия 77"/>
          <p:cNvSpPr/>
          <p:nvPr/>
        </p:nvSpPr>
        <p:spPr>
          <a:xfrm>
            <a:off x="6878374" y="3417828"/>
            <a:ext cx="1934424" cy="1184380"/>
          </a:xfrm>
          <a:prstGeom prst="borderCallout2">
            <a:avLst>
              <a:gd name="adj1" fmla="val 50158"/>
              <a:gd name="adj2" fmla="val -526"/>
              <a:gd name="adj3" fmla="val 31714"/>
              <a:gd name="adj4" fmla="val -7307"/>
              <a:gd name="adj5" fmla="val -21132"/>
              <a:gd name="adj6" fmla="val -2754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HeliosCond"/>
              </a:rPr>
              <a:t>Поставка ПО;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HeliosCond"/>
              </a:rPr>
              <a:t>Обмен данными по считыванию идентификационных марок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3629017" y="1096618"/>
            <a:ext cx="1934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ТРАНСПОРТИРОВКА</a:t>
            </a: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3505" y="2183206"/>
            <a:ext cx="883256" cy="728428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3639683" y="2855733"/>
            <a:ext cx="1934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СКЛАД</a:t>
            </a:r>
          </a:p>
        </p:txBody>
      </p:sp>
      <p:sp>
        <p:nvSpPr>
          <p:cNvPr id="49" name="Блок-схема: узел 48"/>
          <p:cNvSpPr/>
          <p:nvPr/>
        </p:nvSpPr>
        <p:spPr>
          <a:xfrm>
            <a:off x="6939128" y="2327710"/>
            <a:ext cx="92761" cy="92761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978903" y="1804594"/>
            <a:ext cx="19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Сканирование марок оператором АРМ-потребитель</a:t>
            </a:r>
          </a:p>
        </p:txBody>
      </p:sp>
    </p:spTree>
    <p:extLst>
      <p:ext uri="{BB962C8B-B14F-4D97-AF65-F5344CB8AC3E}">
        <p14:creationId xmlns:p14="http://schemas.microsoft.com/office/powerpoint/2010/main" val="202380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661221" y="437611"/>
            <a:ext cx="7048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Идентификационная марка. Характеристики и принцип работы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05075" y="2065828"/>
            <a:ext cx="3088133" cy="2143131"/>
            <a:chOff x="492936" y="1618077"/>
            <a:chExt cx="2182360" cy="151453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80000">
              <a:off x="492936" y="1618077"/>
              <a:ext cx="2182360" cy="1514534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>
              <a:off x="597877" y="2860431"/>
              <a:ext cx="713398" cy="175846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1517650" y="1722397"/>
              <a:ext cx="771525" cy="1905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597215" y="938750"/>
            <a:ext cx="2877299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Индивидуальный идентификационный номер единицы продукции</a:t>
            </a:r>
            <a:endParaRPr lang="ru-RU" sz="700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>
            <a:cxnSpLocks/>
            <a:stCxn id="12" idx="2"/>
          </p:cNvCxnSpPr>
          <p:nvPr/>
        </p:nvCxnSpPr>
        <p:spPr>
          <a:xfrm>
            <a:off x="2035865" y="1394590"/>
            <a:ext cx="160683" cy="818855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379422" y="1471244"/>
            <a:ext cx="3001470" cy="6058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QR-код, содержащий полную информацию о продукции и позволяющий верифицировать продукцию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cxnSp>
        <p:nvCxnSpPr>
          <p:cNvPr id="20" name="Прямая со стрелкой 19"/>
          <p:cNvCxnSpPr>
            <a:cxnSpLocks/>
            <a:stCxn id="19" idx="2"/>
          </p:cNvCxnSpPr>
          <p:nvPr/>
        </p:nvCxnSpPr>
        <p:spPr>
          <a:xfrm flipH="1">
            <a:off x="3245917" y="2077051"/>
            <a:ext cx="634240" cy="851533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77336" y="4388036"/>
            <a:ext cx="2897177" cy="4650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Индивидуальный номер каждой этикетки для защиты от тиражирования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cxnSp>
        <p:nvCxnSpPr>
          <p:cNvPr id="22" name="Прямая со стрелкой 21"/>
          <p:cNvCxnSpPr>
            <a:cxnSpLocks/>
            <a:stCxn id="21" idx="0"/>
            <a:endCxn id="9" idx="4"/>
          </p:cNvCxnSpPr>
          <p:nvPr/>
        </p:nvCxnSpPr>
        <p:spPr>
          <a:xfrm flipH="1" flipV="1">
            <a:off x="1058316" y="4072643"/>
            <a:ext cx="967609" cy="315393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/>
          <p:cNvSpPr/>
          <p:nvPr/>
        </p:nvSpPr>
        <p:spPr>
          <a:xfrm>
            <a:off x="96371" y="859401"/>
            <a:ext cx="5425198" cy="412290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5723815" y="2065726"/>
            <a:ext cx="1449653" cy="1310778"/>
            <a:chOff x="2819770" y="2659879"/>
            <a:chExt cx="705411" cy="652623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7"/>
            <a:srcRect l="15658" t="41848" r="528" b="4526"/>
            <a:stretch/>
          </p:blipFill>
          <p:spPr>
            <a:xfrm>
              <a:off x="2819770" y="2776683"/>
              <a:ext cx="487310" cy="53581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7628" y="2659879"/>
              <a:ext cx="497553" cy="54595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2542" y="2083731"/>
            <a:ext cx="1299338" cy="12021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6" name="Прямоугольник 35"/>
          <p:cNvSpPr/>
          <p:nvPr/>
        </p:nvSpPr>
        <p:spPr>
          <a:xfrm>
            <a:off x="3728956" y="2567141"/>
            <a:ext cx="1792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Устойчива к истиранию, воздействию низких и высоких температур, воды и агрессивных сред</a:t>
            </a:r>
          </a:p>
        </p:txBody>
      </p:sp>
      <p:sp>
        <p:nvSpPr>
          <p:cNvPr id="37" name="Блок-схема: узел 36"/>
          <p:cNvSpPr/>
          <p:nvPr/>
        </p:nvSpPr>
        <p:spPr>
          <a:xfrm>
            <a:off x="3556179" y="2732859"/>
            <a:ext cx="187994" cy="187994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3556179" y="3446760"/>
            <a:ext cx="187994" cy="187994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742213" y="3417646"/>
            <a:ext cx="17926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Защищена от переклеивания</a:t>
            </a:r>
          </a:p>
        </p:txBody>
      </p:sp>
      <p:sp>
        <p:nvSpPr>
          <p:cNvPr id="40" name="Блок-схема: узел 39"/>
          <p:cNvSpPr/>
          <p:nvPr/>
        </p:nvSpPr>
        <p:spPr>
          <a:xfrm>
            <a:off x="3556179" y="4104695"/>
            <a:ext cx="187994" cy="187994"/>
          </a:xfrm>
          <a:prstGeom prst="flowChartConnec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721348" y="3971424"/>
            <a:ext cx="17926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Применима к большинству типов поверхностей: пластик, картон, сталь и пр.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820656" y="943631"/>
            <a:ext cx="3001470" cy="79508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Самоклеящаяся защитная этикетка с разрушающимся эффектом при попытке снятия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cxnSp>
        <p:nvCxnSpPr>
          <p:cNvPr id="44" name="Прямая со стрелкой 43"/>
          <p:cNvCxnSpPr>
            <a:cxnSpLocks/>
            <a:stCxn id="43" idx="2"/>
            <a:endCxn id="33" idx="0"/>
          </p:cNvCxnSpPr>
          <p:nvPr/>
        </p:nvCxnSpPr>
        <p:spPr>
          <a:xfrm flipH="1">
            <a:off x="6662221" y="1738717"/>
            <a:ext cx="659170" cy="327009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cxnSpLocks/>
            <a:stCxn id="43" idx="2"/>
            <a:endCxn id="35" idx="0"/>
          </p:cNvCxnSpPr>
          <p:nvPr/>
        </p:nvCxnSpPr>
        <p:spPr>
          <a:xfrm>
            <a:off x="7321391" y="1738717"/>
            <a:ext cx="820820" cy="34501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5896" t="18020" r="9692" b="7868"/>
          <a:stretch/>
        </p:blipFill>
        <p:spPr>
          <a:xfrm>
            <a:off x="6838122" y="3984450"/>
            <a:ext cx="1162878" cy="868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50973" y="3663867"/>
            <a:ext cx="2640907" cy="131843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231066" y="3723107"/>
            <a:ext cx="2478753" cy="2150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Использованная этикетка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73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661221" y="437611"/>
            <a:ext cx="7048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Интерфейс мобильного приложения «Антиконтрафакт-потребитель»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32246" y="961740"/>
            <a:ext cx="2549899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Индикатор подключения к системе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32246" y="1839532"/>
            <a:ext cx="2549899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Режим сканирования идентификационной марки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32246" y="3021796"/>
            <a:ext cx="2549899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Ручной ввод номера идентификационной марки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972885" y="1000102"/>
            <a:ext cx="2960100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Режим просмотра истории считываний, произведенных с мобильного устройства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734" y="898506"/>
            <a:ext cx="2170890" cy="36181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42" name="Прямая со стрелкой 41"/>
          <p:cNvCxnSpPr>
            <a:cxnSpLocks/>
            <a:stCxn id="34" idx="3"/>
          </p:cNvCxnSpPr>
          <p:nvPr/>
        </p:nvCxnSpPr>
        <p:spPr>
          <a:xfrm>
            <a:off x="2982145" y="1189660"/>
            <a:ext cx="500112" cy="1675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cxnSpLocks/>
          </p:cNvCxnSpPr>
          <p:nvPr/>
        </p:nvCxnSpPr>
        <p:spPr>
          <a:xfrm flipV="1">
            <a:off x="2982144" y="2067452"/>
            <a:ext cx="745794" cy="41613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cxnSpLocks/>
          </p:cNvCxnSpPr>
          <p:nvPr/>
        </p:nvCxnSpPr>
        <p:spPr>
          <a:xfrm flipV="1">
            <a:off x="2982145" y="2866474"/>
            <a:ext cx="569947" cy="383242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cxnSpLocks/>
          </p:cNvCxnSpPr>
          <p:nvPr/>
        </p:nvCxnSpPr>
        <p:spPr>
          <a:xfrm flipH="1">
            <a:off x="5470127" y="1169480"/>
            <a:ext cx="502760" cy="47962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432246" y="3998894"/>
            <a:ext cx="2836939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Контактная информация техподдержки. Информация о версии приложения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cxnSp>
        <p:nvCxnSpPr>
          <p:cNvPr id="51" name="Прямая со стрелкой 50"/>
          <p:cNvCxnSpPr>
            <a:cxnSpLocks/>
          </p:cNvCxnSpPr>
          <p:nvPr/>
        </p:nvCxnSpPr>
        <p:spPr>
          <a:xfrm flipV="1">
            <a:off x="3269185" y="3218666"/>
            <a:ext cx="1127768" cy="98002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5972887" y="1860338"/>
            <a:ext cx="2960098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Настройки приложения. Авторизация пользователя.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cxnSp>
        <p:nvCxnSpPr>
          <p:cNvPr id="66" name="Прямая со стрелкой 65"/>
          <p:cNvCxnSpPr>
            <a:cxnSpLocks/>
            <a:stCxn id="63" idx="1"/>
          </p:cNvCxnSpPr>
          <p:nvPr/>
        </p:nvCxnSpPr>
        <p:spPr>
          <a:xfrm flipH="1">
            <a:off x="5470127" y="2088258"/>
            <a:ext cx="502760" cy="439158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Прямоугольник: скругленные углы 68"/>
          <p:cNvSpPr/>
          <p:nvPr/>
        </p:nvSpPr>
        <p:spPr>
          <a:xfrm>
            <a:off x="5972885" y="3211177"/>
            <a:ext cx="2836941" cy="1243557"/>
          </a:xfrm>
          <a:prstGeom prst="roundRect">
            <a:avLst/>
          </a:prstGeom>
          <a:solidFill>
            <a:srgbClr val="92D050">
              <a:alpha val="68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Мобильное считывающее устройство (смартфон) с операционной системой </a:t>
            </a:r>
            <a:r>
              <a:rPr lang="en-US" sz="1200" dirty="0"/>
              <a:t>Android (</a:t>
            </a:r>
            <a:r>
              <a:rPr lang="ru-RU" sz="1200" dirty="0"/>
              <a:t>вер. 4 и выше)</a:t>
            </a:r>
          </a:p>
        </p:txBody>
      </p:sp>
    </p:spTree>
    <p:extLst>
      <p:ext uri="{BB962C8B-B14F-4D97-AF65-F5344CB8AC3E}">
        <p14:creationId xmlns:p14="http://schemas.microsoft.com/office/powerpoint/2010/main" val="275461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661221" y="437611"/>
            <a:ext cx="7048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dirty="0">
                <a:solidFill>
                  <a:srgbClr val="0071B9"/>
                </a:solidFill>
                <a:latin typeface="HeliosCond"/>
                <a:cs typeface="HeliosCond"/>
              </a:rPr>
              <a:t>Web-</a:t>
            </a:r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интерфейс системы «Антиконтрафакт» на сайте </a:t>
            </a:r>
            <a:r>
              <a:rPr lang="en-US" dirty="0">
                <a:solidFill>
                  <a:srgbClr val="0071B9"/>
                </a:solidFill>
                <a:latin typeface="HeliosCond"/>
                <a:cs typeface="HeliosCond"/>
              </a:rPr>
              <a:t>www.ankf.ru</a:t>
            </a:r>
            <a:endParaRPr lang="ru-RU" dirty="0">
              <a:solidFill>
                <a:srgbClr val="0071B9"/>
              </a:solidFill>
              <a:latin typeface="HeliosCond"/>
              <a:cs typeface="HeliosCon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50" y="976053"/>
            <a:ext cx="7705725" cy="51435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50" y="1671157"/>
            <a:ext cx="1575273" cy="83257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b="10880"/>
          <a:stretch/>
        </p:blipFill>
        <p:spPr>
          <a:xfrm>
            <a:off x="2472686" y="1659513"/>
            <a:ext cx="5803090" cy="2907658"/>
          </a:xfrm>
          <a:prstGeom prst="rect">
            <a:avLst/>
          </a:prstGeom>
        </p:spPr>
      </p:pic>
      <p:sp>
        <p:nvSpPr>
          <p:cNvPr id="7" name="Стрелка: влево 6"/>
          <p:cNvSpPr/>
          <p:nvPr/>
        </p:nvSpPr>
        <p:spPr>
          <a:xfrm rot="3227005">
            <a:off x="6718841" y="1220168"/>
            <a:ext cx="455259" cy="484632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 11"/>
          <p:cNvSpPr/>
          <p:nvPr/>
        </p:nvSpPr>
        <p:spPr>
          <a:xfrm rot="7935254">
            <a:off x="916032" y="2110749"/>
            <a:ext cx="455259" cy="484632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1489" y="848507"/>
            <a:ext cx="499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000" y="1691202"/>
            <a:ext cx="499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51590" y="2906113"/>
            <a:ext cx="499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44044" y="2427909"/>
            <a:ext cx="2017877" cy="45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Поле ввода номера идентификационной марки</a:t>
            </a:r>
          </a:p>
          <a:p>
            <a:endParaRPr lang="ru-RU" sz="700" dirty="0">
              <a:solidFill>
                <a:schemeClr val="tx1"/>
              </a:solidFill>
            </a:endParaRPr>
          </a:p>
        </p:txBody>
      </p:sp>
      <p:cxnSp>
        <p:nvCxnSpPr>
          <p:cNvPr id="22" name="Прямая со стрелкой 21"/>
          <p:cNvCxnSpPr>
            <a:cxnSpLocks/>
            <a:stCxn id="21" idx="1"/>
          </p:cNvCxnSpPr>
          <p:nvPr/>
        </p:nvCxnSpPr>
        <p:spPr>
          <a:xfrm flipH="1" flipV="1">
            <a:off x="5040923" y="2362109"/>
            <a:ext cx="1103121" cy="29372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573701" y="2985750"/>
            <a:ext cx="2362822" cy="66639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Переключение режимов: Проверка номера или история считываний</a:t>
            </a:r>
          </a:p>
        </p:txBody>
      </p:sp>
      <p:cxnSp>
        <p:nvCxnSpPr>
          <p:cNvPr id="26" name="Прямая со стрелкой 25"/>
          <p:cNvCxnSpPr>
            <a:cxnSpLocks/>
            <a:stCxn id="25" idx="1"/>
          </p:cNvCxnSpPr>
          <p:nvPr/>
        </p:nvCxnSpPr>
        <p:spPr>
          <a:xfrm flipH="1" flipV="1">
            <a:off x="3512043" y="2921254"/>
            <a:ext cx="2061658" cy="39769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962633" y="3769762"/>
            <a:ext cx="2362822" cy="66639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Информация о пользователе. Статистика активности пользователя</a:t>
            </a:r>
          </a:p>
        </p:txBody>
      </p:sp>
      <p:cxnSp>
        <p:nvCxnSpPr>
          <p:cNvPr id="31" name="Прямая со стрелкой 30"/>
          <p:cNvCxnSpPr>
            <a:cxnSpLocks/>
          </p:cNvCxnSpPr>
          <p:nvPr/>
        </p:nvCxnSpPr>
        <p:spPr>
          <a:xfrm flipH="1" flipV="1">
            <a:off x="3512043" y="3661105"/>
            <a:ext cx="1450590" cy="453033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59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929604" y="297845"/>
            <a:ext cx="6476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Текущее состояние системы «Антиконтрафакт»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683" y="2191341"/>
            <a:ext cx="906881" cy="90966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32246" y="941684"/>
            <a:ext cx="3993595" cy="8014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К системе подключено 26 производственных площадок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45915" y="941684"/>
            <a:ext cx="3963904" cy="8076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Осуществляется подключение 45 потребителей продукции (ДО ПАО «Газпром» и подрядные организации)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319491" y="2209901"/>
            <a:ext cx="3670507" cy="8314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Разработан комплект договорной документации на подключение пользователей к системе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4249" y="2209901"/>
            <a:ext cx="3670507" cy="8314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Производители приступили к маркировке и отгрузке продукции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5334" y="3501989"/>
            <a:ext cx="3670507" cy="8314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Запущен информационный сайт </a:t>
            </a:r>
            <a:r>
              <a:rPr lang="en-US" dirty="0">
                <a:solidFill>
                  <a:schemeClr val="tx1"/>
                </a:solidFill>
                <a:latin typeface="HeliosCond"/>
              </a:rPr>
              <a:t>www.ankf.ru</a:t>
            </a:r>
            <a:endParaRPr lang="ru-RU" dirty="0">
              <a:solidFill>
                <a:schemeClr val="tx1"/>
              </a:solidFill>
              <a:latin typeface="HeliosCond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45914" y="3501989"/>
            <a:ext cx="3670507" cy="8314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Организован центр</a:t>
            </a:r>
            <a:r>
              <a:rPr lang="en-US" dirty="0">
                <a:solidFill>
                  <a:schemeClr val="tx1"/>
                </a:solidFill>
                <a:latin typeface="HeliosCond"/>
              </a:rPr>
              <a:t>  </a:t>
            </a:r>
            <a:r>
              <a:rPr lang="ru-RU" dirty="0">
                <a:solidFill>
                  <a:schemeClr val="tx1"/>
                </a:solidFill>
                <a:latin typeface="HeliosCond"/>
              </a:rPr>
              <a:t>технической и консультационной поддержки</a:t>
            </a:r>
          </a:p>
        </p:txBody>
      </p:sp>
      <p:cxnSp>
        <p:nvCxnSpPr>
          <p:cNvPr id="3" name="Прямая со стрелкой 2"/>
          <p:cNvCxnSpPr>
            <a:cxnSpLocks/>
          </p:cNvCxnSpPr>
          <p:nvPr/>
        </p:nvCxnSpPr>
        <p:spPr>
          <a:xfrm flipH="1" flipV="1">
            <a:off x="3498575" y="1818861"/>
            <a:ext cx="625108" cy="39104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</p:cNvCxnSpPr>
          <p:nvPr/>
        </p:nvCxnSpPr>
        <p:spPr>
          <a:xfrm flipV="1">
            <a:off x="5037698" y="1818628"/>
            <a:ext cx="507317" cy="37894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cxnSpLocks/>
            <a:endCxn id="25" idx="1"/>
          </p:cNvCxnSpPr>
          <p:nvPr/>
        </p:nvCxnSpPr>
        <p:spPr>
          <a:xfrm flipV="1">
            <a:off x="5016055" y="2625638"/>
            <a:ext cx="303436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/>
          </p:cNvCxnSpPr>
          <p:nvPr/>
        </p:nvCxnSpPr>
        <p:spPr>
          <a:xfrm flipH="1" flipV="1">
            <a:off x="3834756" y="2637030"/>
            <a:ext cx="303436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cxnSpLocks/>
          </p:cNvCxnSpPr>
          <p:nvPr/>
        </p:nvCxnSpPr>
        <p:spPr>
          <a:xfrm>
            <a:off x="5016055" y="3072163"/>
            <a:ext cx="625108" cy="39104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cxnSpLocks/>
          </p:cNvCxnSpPr>
          <p:nvPr/>
        </p:nvCxnSpPr>
        <p:spPr>
          <a:xfrm flipH="1">
            <a:off x="3498575" y="3097645"/>
            <a:ext cx="625108" cy="39104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92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" y="8519"/>
            <a:ext cx="9144000" cy="1124339"/>
          </a:xfrm>
          <a:prstGeom prst="rect">
            <a:avLst/>
          </a:prstGeom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748981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661221" y="319265"/>
            <a:ext cx="7048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Техническая поддержка системы «Антиконтрафакт»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388" y="2227458"/>
            <a:ext cx="3157990" cy="81228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32246" y="1076083"/>
            <a:ext cx="3670507" cy="8014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Обслуживание и обеспечение работоспособности оборудования системы</a:t>
            </a:r>
          </a:p>
        </p:txBody>
      </p: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3073400" y="1877551"/>
            <a:ext cx="247988" cy="323989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039312" y="1060943"/>
            <a:ext cx="3670507" cy="8014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Техническая поддержка пользователей системы</a:t>
            </a:r>
          </a:p>
        </p:txBody>
      </p:sp>
      <p:cxnSp>
        <p:nvCxnSpPr>
          <p:cNvPr id="21" name="Прямая со стрелкой 20"/>
          <p:cNvCxnSpPr>
            <a:cxnSpLocks/>
          </p:cNvCxnSpPr>
          <p:nvPr/>
        </p:nvCxnSpPr>
        <p:spPr>
          <a:xfrm flipV="1">
            <a:off x="6479378" y="1912476"/>
            <a:ext cx="226222" cy="289064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2850078" y="3325438"/>
            <a:ext cx="3670507" cy="8014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Обновление программного обеспечения</a:t>
            </a:r>
          </a:p>
        </p:txBody>
      </p:sp>
      <p:cxnSp>
        <p:nvCxnSpPr>
          <p:cNvPr id="25" name="Прямая со стрелкой 24"/>
          <p:cNvCxnSpPr>
            <a:cxnSpLocks/>
          </p:cNvCxnSpPr>
          <p:nvPr/>
        </p:nvCxnSpPr>
        <p:spPr>
          <a:xfrm>
            <a:off x="4686300" y="3143974"/>
            <a:ext cx="0" cy="16510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11" y="896895"/>
            <a:ext cx="633470" cy="469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297" y="935371"/>
            <a:ext cx="452445" cy="452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0438" y="3143974"/>
            <a:ext cx="567262" cy="551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Прямоугольник: скругленные углы 37"/>
          <p:cNvSpPr/>
          <p:nvPr/>
        </p:nvSpPr>
        <p:spPr>
          <a:xfrm>
            <a:off x="2850079" y="4232749"/>
            <a:ext cx="3670506" cy="695496"/>
          </a:xfrm>
          <a:prstGeom prst="roundRect">
            <a:avLst/>
          </a:prstGeom>
          <a:solidFill>
            <a:srgbClr val="92D050">
              <a:alpha val="68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КОНТАТКЫ:</a:t>
            </a:r>
          </a:p>
          <a:p>
            <a:pPr algn="ctr"/>
            <a:r>
              <a:rPr lang="ru-RU" sz="1000" dirty="0"/>
              <a:t>г. Москва, </a:t>
            </a:r>
            <a:r>
              <a:rPr lang="ru-RU" sz="1000" dirty="0" err="1"/>
              <a:t>Лужнецкая</a:t>
            </a:r>
            <a:r>
              <a:rPr lang="ru-RU" sz="1000" dirty="0"/>
              <a:t> набережная дом 2/4 </a:t>
            </a:r>
            <a:r>
              <a:rPr lang="ru-RU" sz="1000" dirty="0" err="1"/>
              <a:t>стр</a:t>
            </a:r>
            <a:r>
              <a:rPr lang="ru-RU" sz="1000" dirty="0"/>
              <a:t> 12, офис 211</a:t>
            </a:r>
            <a:br>
              <a:rPr lang="ru-RU" sz="1000" dirty="0"/>
            </a:br>
            <a:r>
              <a:rPr lang="ru-RU" sz="1000" dirty="0"/>
              <a:t>Телефон: </a:t>
            </a:r>
            <a:r>
              <a:rPr lang="ru-RU" sz="1000" dirty="0">
                <a:hlinkClick r:id="rId10"/>
              </a:rPr>
              <a:t>+7 (495) 8033295</a:t>
            </a:r>
            <a:br>
              <a:rPr lang="ru-RU" sz="1000" dirty="0"/>
            </a:br>
            <a:r>
              <a:rPr lang="ru-RU" sz="1000" dirty="0"/>
              <a:t>E-</a:t>
            </a:r>
            <a:r>
              <a:rPr lang="ru-RU" sz="1000" dirty="0" err="1"/>
              <a:t>Mail</a:t>
            </a:r>
            <a:r>
              <a:rPr lang="ru-RU" sz="1000" dirty="0"/>
              <a:t>: </a:t>
            </a:r>
            <a:r>
              <a:rPr lang="ru-RU" sz="1000" dirty="0">
                <a:hlinkClick r:id="rId11"/>
              </a:rPr>
              <a:t>support@ankf.ru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10461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" y="8519"/>
            <a:ext cx="9144000" cy="1124339"/>
          </a:xfrm>
          <a:prstGeom prst="rect">
            <a:avLst/>
          </a:prstGeom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748981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878906" y="76094"/>
            <a:ext cx="7048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 Адаптация системы "</a:t>
            </a:r>
            <a:r>
              <a:rPr lang="ru-RU" dirty="0" err="1">
                <a:solidFill>
                  <a:srgbClr val="0071B9"/>
                </a:solidFill>
                <a:latin typeface="HeliosCond"/>
                <a:cs typeface="HeliosCond"/>
              </a:rPr>
              <a:t>Антиконтрафакт</a:t>
            </a:r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" для прикладного использования подразделениями дочерних обществ ПАО «Газпром»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36746" y="2893503"/>
            <a:ext cx="3298077" cy="8375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Автоматизация формирования актов входного контроля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9394" y="1016148"/>
            <a:ext cx="3670507" cy="8014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Возможности системы к адаптации требованиям потребителей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4" y="1429594"/>
            <a:ext cx="452445" cy="45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1167722" y="1934877"/>
            <a:ext cx="3298077" cy="8375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Формирование форм отчетности по заявке потребителей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65799" y="3847525"/>
            <a:ext cx="3298077" cy="8438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Система информирования потребителя об истечении сроков годности продукции</a:t>
            </a:r>
          </a:p>
        </p:txBody>
      </p:sp>
      <p:sp>
        <p:nvSpPr>
          <p:cNvPr id="7" name="Стрелка: вниз 6"/>
          <p:cNvSpPr/>
          <p:nvPr/>
        </p:nvSpPr>
        <p:spPr>
          <a:xfrm rot="16200000" flipH="1">
            <a:off x="787014" y="2035615"/>
            <a:ext cx="92947" cy="628187"/>
          </a:xfrm>
          <a:prstGeom prst="downArrow">
            <a:avLst>
              <a:gd name="adj1" fmla="val 24381"/>
              <a:gd name="adj2" fmla="val 1832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/>
          <p:cNvSpPr/>
          <p:nvPr/>
        </p:nvSpPr>
        <p:spPr>
          <a:xfrm rot="16200000" flipH="1">
            <a:off x="1594720" y="2234583"/>
            <a:ext cx="86844" cy="2197211"/>
          </a:xfrm>
          <a:prstGeom prst="downArrow">
            <a:avLst>
              <a:gd name="adj1" fmla="val 24381"/>
              <a:gd name="adj2" fmla="val 2031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: изогнутая вверх 4"/>
          <p:cNvSpPr/>
          <p:nvPr/>
        </p:nvSpPr>
        <p:spPr>
          <a:xfrm rot="5400000">
            <a:off x="1248625" y="1152808"/>
            <a:ext cx="2487942" cy="3946404"/>
          </a:xfrm>
          <a:prstGeom prst="bentUpArrow">
            <a:avLst>
              <a:gd name="adj1" fmla="val 977"/>
              <a:gd name="adj2" fmla="val 2196"/>
              <a:gd name="adj3" fmla="val 87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894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" name="fon-01.png" descr="/Users/apple/Documents/Project/GAZPROM_STROI/foto/fon-0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4305" cy="51434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9117" y="3041817"/>
            <a:ext cx="37890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iosCond"/>
              </a:rPr>
              <a:t>СПАСИБО ЗА ВНИМАНИЕ!</a:t>
            </a:r>
          </a:p>
        </p:txBody>
      </p:sp>
      <p:sp>
        <p:nvSpPr>
          <p:cNvPr id="6" name="Rectangle 5"/>
          <p:cNvSpPr/>
          <p:nvPr/>
        </p:nvSpPr>
        <p:spPr>
          <a:xfrm>
            <a:off x="6931839" y="3803072"/>
            <a:ext cx="1993595" cy="1164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HeliosCond"/>
                <a:cs typeface="HeliosCond"/>
              </a:rPr>
              <a:t>Москва,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HeliosCond"/>
                <a:cs typeface="HeliosCond"/>
              </a:rPr>
              <a:t>Проспект Вернадского 6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bg1"/>
                </a:solidFill>
                <a:latin typeface="HeliosCond"/>
                <a:cs typeface="HeliosCond"/>
              </a:rPr>
              <a:t>тел:      </a:t>
            </a:r>
            <a:r>
              <a:rPr lang="ru-RU" sz="1400" dirty="0">
                <a:solidFill>
                  <a:schemeClr val="bg1"/>
                </a:solidFill>
                <a:latin typeface="HeliosCond"/>
                <a:cs typeface="HeliosCond"/>
              </a:rPr>
              <a:t>(495) 287 37 25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bg1"/>
                </a:solidFill>
                <a:latin typeface="HeliosCond"/>
                <a:cs typeface="HeliosCond"/>
              </a:rPr>
              <a:t>факс:   </a:t>
            </a:r>
            <a:r>
              <a:rPr lang="ru-RU" sz="1400" dirty="0">
                <a:solidFill>
                  <a:schemeClr val="bg1"/>
                </a:solidFill>
                <a:latin typeface="HeliosCond"/>
                <a:cs typeface="HeliosCond"/>
              </a:rPr>
              <a:t>(495) 287 37 26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1200" dirty="0" err="1">
                <a:solidFill>
                  <a:schemeClr val="bg1"/>
                </a:solidFill>
                <a:latin typeface="HeliosCond"/>
                <a:cs typeface="HeliosCond"/>
              </a:rPr>
              <a:t>e-mail</a:t>
            </a:r>
            <a:r>
              <a:rPr lang="ru-RU" sz="1200" dirty="0">
                <a:solidFill>
                  <a:schemeClr val="bg1"/>
                </a:solidFill>
                <a:latin typeface="HeliosCond"/>
                <a:cs typeface="HeliosCond"/>
              </a:rPr>
              <a:t>:  </a:t>
            </a:r>
            <a:r>
              <a:rPr lang="ru-RU" sz="1400" dirty="0" err="1">
                <a:solidFill>
                  <a:schemeClr val="bg1"/>
                </a:solidFill>
                <a:latin typeface="HeliosCond"/>
                <a:cs typeface="HeliosCond"/>
              </a:rPr>
              <a:t>info@gazpromss.ru</a:t>
            </a:r>
            <a:endParaRPr lang="ru-RU" sz="1400" dirty="0">
              <a:solidFill>
                <a:schemeClr val="bg1"/>
              </a:solidFill>
              <a:latin typeface="HeliosCond"/>
              <a:cs typeface="HeliosCond"/>
            </a:endParaRPr>
          </a:p>
        </p:txBody>
      </p:sp>
      <p:pic>
        <p:nvPicPr>
          <p:cNvPr id="5" name="logo-16.png" descr="/Users/apple/Documents/Project/GAZPROM_STROI/foto/logo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97819"/>
            <a:ext cx="2170248" cy="117961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351787" y="1973811"/>
            <a:ext cx="850606" cy="1068006"/>
            <a:chOff x="8147071" y="292108"/>
            <a:chExt cx="850606" cy="106800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7645" y="292108"/>
              <a:ext cx="830032" cy="1068006"/>
            </a:xfrm>
            <a:prstGeom prst="rect">
              <a:avLst/>
            </a:prstGeom>
          </p:spPr>
        </p:pic>
        <p:pic>
          <p:nvPicPr>
            <p:cNvPr id="9" name="Picture 2" descr="http://img.findtm.ru/img/tz_registered_img/35/35116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4" t="10342" r="7863" b="8141"/>
            <a:stretch/>
          </p:blipFill>
          <p:spPr bwMode="auto">
            <a:xfrm>
              <a:off x="8147071" y="292109"/>
              <a:ext cx="850606" cy="845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691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4791" y="386537"/>
            <a:ext cx="669728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Проблема контрафакта</a:t>
            </a:r>
          </a:p>
        </p:txBody>
      </p:sp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" y="37601"/>
            <a:ext cx="1819717" cy="98667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9246" y="1234325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350579" y="1346726"/>
            <a:ext cx="64807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iosCond"/>
                <a:ea typeface="+mj-ea"/>
                <a:cs typeface="+mj-cs"/>
              </a:defRPr>
            </a:lvl1pPr>
          </a:lstStyle>
          <a:p>
            <a:pPr defTabSz="685800">
              <a:spcBef>
                <a:spcPts val="0"/>
              </a:spcBef>
            </a:pPr>
            <a:endParaRPr lang="ru-RU" sz="120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537" y="1461668"/>
            <a:ext cx="87495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/>
            <a:r>
              <a:rPr lang="ru-RU" sz="1400" dirty="0">
                <a:solidFill>
                  <a:srgbClr val="0071B9"/>
                </a:solidFill>
                <a:latin typeface="HeliosCond"/>
              </a:rPr>
              <a:t>Контрафактный товар, произведённый неизвестными изготовителями, не соответствует требованиям качества, предъявляемым к оригинальной продукции. Более того, подобная продукция не соответствует требованиям ГОСТов, техническим регламентам, экологическим нормам, требованиям безопасности и не имеет необходимой сопроводительной документации. </a:t>
            </a:r>
          </a:p>
          <a:p>
            <a:pPr indent="273050"/>
            <a:r>
              <a:rPr lang="ru-RU" sz="1400" dirty="0">
                <a:solidFill>
                  <a:srgbClr val="0071B9"/>
                </a:solidFill>
                <a:latin typeface="HeliosCond"/>
              </a:rPr>
              <a:t>По данным МВД РФ продолжает повышаться качество контрафактной продукции в части ее состава и упаковки, но не качества самой продукции. Все чаще потоки контрафакта «прячутся» за потоками оригинальной продукции. Это проявляется в уровне цены, которая совпадает или приближается к цене оригинальной продукции. В последние годы распространяется практика «подмешивания» поддельной продукции в партии оригинального </a:t>
            </a:r>
            <a:r>
              <a:rPr lang="ru-RU" sz="1400" dirty="0" err="1">
                <a:solidFill>
                  <a:srgbClr val="0071B9"/>
                </a:solidFill>
                <a:latin typeface="HeliosCond"/>
              </a:rPr>
              <a:t>товара.В</a:t>
            </a:r>
            <a:r>
              <a:rPr lang="ru-RU" sz="1400" dirty="0">
                <a:solidFill>
                  <a:srgbClr val="0071B9"/>
                </a:solidFill>
                <a:latin typeface="HeliosCond"/>
              </a:rPr>
              <a:t> настоящее время проблема фальсификации и контрафакта приобрела национальные масштабы и ставит под угрозу экономическую безопасность государства. Несмотря на пристальное внимание к проблеме контрафактной продукции Президента РФ, правительства и представителей бизнеса, ситуация на российском рынке с контрафактной продукцией из года в год не улучшается.</a:t>
            </a:r>
          </a:p>
        </p:txBody>
      </p:sp>
    </p:spTree>
    <p:extLst>
      <p:ext uri="{BB962C8B-B14F-4D97-AF65-F5344CB8AC3E}">
        <p14:creationId xmlns:p14="http://schemas.microsoft.com/office/powerpoint/2010/main" val="113936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4791" y="198595"/>
            <a:ext cx="6697284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Комиссия при Президенте Российской Федерации по вопросам стратегии развития топливно-энергетического комплекса и экологической безопасности</a:t>
            </a:r>
          </a:p>
        </p:txBody>
      </p:sp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" y="37601"/>
            <a:ext cx="1819717" cy="98667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9246" y="1234325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350579" y="1346726"/>
            <a:ext cx="64807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iosCond"/>
                <a:ea typeface="+mj-ea"/>
                <a:cs typeface="+mj-cs"/>
              </a:defRPr>
            </a:lvl1pPr>
          </a:lstStyle>
          <a:p>
            <a:pPr defTabSz="685800">
              <a:spcBef>
                <a:spcPts val="0"/>
              </a:spcBef>
            </a:pPr>
            <a:endParaRPr lang="ru-RU" sz="120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51" y="2232115"/>
            <a:ext cx="3535031" cy="2271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441" y="2232114"/>
            <a:ext cx="4037622" cy="22711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9246" y="1234325"/>
            <a:ext cx="8646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/>
            <a:r>
              <a:rPr lang="ru-RU" sz="1200" dirty="0">
                <a:solidFill>
                  <a:srgbClr val="0071B9"/>
                </a:solidFill>
                <a:latin typeface="HeliosCond"/>
              </a:rPr>
              <a:t>Комиссия</a:t>
            </a:r>
            <a:r>
              <a:rPr lang="en-US" sz="1200" dirty="0">
                <a:solidFill>
                  <a:srgbClr val="0071B9"/>
                </a:solidFill>
                <a:latin typeface="HeliosCond"/>
              </a:rPr>
              <a:t> </a:t>
            </a:r>
            <a:r>
              <a:rPr lang="ru-RU" sz="1200" dirty="0">
                <a:solidFill>
                  <a:srgbClr val="0071B9"/>
                </a:solidFill>
                <a:latin typeface="HeliosCond"/>
              </a:rPr>
              <a:t>создана Указом Президента Российской Федерации от 15.06.2012 г. № 859 «О Комиссии при Президенте Российской Федерации по вопросам стратегии развития топливно-энергетического комплекса и экологической безопасности»      в целях координации деятельности по развитию топливно-энергетического комплекса, обеспечению промышленной, энергетической и экологической безопасности и эффективного воспроизводства минерально-сырьевой базы</a:t>
            </a:r>
          </a:p>
        </p:txBody>
      </p:sp>
    </p:spTree>
    <p:extLst>
      <p:ext uri="{BB962C8B-B14F-4D97-AF65-F5344CB8AC3E}">
        <p14:creationId xmlns:p14="http://schemas.microsoft.com/office/powerpoint/2010/main" val="263582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4791" y="198595"/>
            <a:ext cx="6697284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Технический комитет по стандартизации – ТК 124 «Средства и методы противодействия фальсификациям и контрафакту» при Росстандарте</a:t>
            </a:r>
          </a:p>
        </p:txBody>
      </p:sp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" y="37601"/>
            <a:ext cx="1819717" cy="98667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9246" y="1234325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350579" y="1346726"/>
            <a:ext cx="64807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iosCond"/>
                <a:ea typeface="+mj-ea"/>
                <a:cs typeface="+mj-cs"/>
              </a:defRPr>
            </a:lvl1pPr>
          </a:lstStyle>
          <a:p>
            <a:pPr defTabSz="685800">
              <a:spcBef>
                <a:spcPts val="0"/>
              </a:spcBef>
            </a:pPr>
            <a:endParaRPr lang="ru-RU" sz="120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2681" y="1346726"/>
            <a:ext cx="55693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1B9"/>
                </a:solidFill>
                <a:latin typeface="HeliosCond"/>
              </a:rPr>
              <a:t>ТК 124 был создан в целях реализации Федерального закона от 27 декабря 2002 г. № 184 ФЗ «О техническом регулировании», повышения эффективности стандартизации  в сфере обеспечения противодействия распространению фальсификаций и контрафакта в Российской Федерации и утвержден Приказом № 1890 от 21 ноября 2014 г. Федерального агентства по техническому регулированию и метрологии (Росстандарт). Председателем ТК 124 является президент ассоциации «</a:t>
            </a:r>
            <a:r>
              <a:rPr lang="ru-RU" sz="1400" dirty="0" err="1">
                <a:solidFill>
                  <a:srgbClr val="0071B9"/>
                </a:solidFill>
                <a:latin typeface="HeliosCond"/>
              </a:rPr>
              <a:t>Антиконтрафакт</a:t>
            </a:r>
            <a:r>
              <a:rPr lang="ru-RU" sz="1400" dirty="0">
                <a:solidFill>
                  <a:srgbClr val="0071B9"/>
                </a:solidFill>
                <a:latin typeface="HeliosCond"/>
              </a:rPr>
              <a:t>» Аслаханов А.А.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11" y="3050428"/>
            <a:ext cx="2286000" cy="1638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2682" y="3392492"/>
            <a:ext cx="5569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1B9"/>
                </a:solidFill>
                <a:latin typeface="HeliosCond"/>
              </a:rPr>
              <a:t>Международная ассоциация «</a:t>
            </a:r>
            <a:r>
              <a:rPr lang="ru-RU" sz="1400" dirty="0" err="1">
                <a:solidFill>
                  <a:srgbClr val="0071B9"/>
                </a:solidFill>
                <a:latin typeface="HeliosCond"/>
              </a:rPr>
              <a:t>Антиконтрафакт</a:t>
            </a:r>
            <a:r>
              <a:rPr lang="ru-RU" sz="1400" dirty="0">
                <a:solidFill>
                  <a:srgbClr val="0071B9"/>
                </a:solidFill>
                <a:latin typeface="HeliosCond"/>
              </a:rPr>
              <a:t>» была создана в 2011 году, по инициативе МВД Российской и Минпромторга России, поддержанному Правительством России.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11" y="1428310"/>
            <a:ext cx="2675282" cy="15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5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4791" y="309495"/>
            <a:ext cx="669728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Стратегия по противодействию незаконному обороту промышленной продукции в Российской Федерации</a:t>
            </a:r>
          </a:p>
        </p:txBody>
      </p:sp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" y="37601"/>
            <a:ext cx="1819717" cy="98667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9246" y="1234325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350579" y="1346726"/>
            <a:ext cx="648072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iosCond"/>
                <a:ea typeface="+mj-ea"/>
                <a:cs typeface="+mj-cs"/>
              </a:defRPr>
            </a:lvl1pPr>
          </a:lstStyle>
          <a:p>
            <a:pPr defTabSz="685800">
              <a:spcBef>
                <a:spcPts val="0"/>
              </a:spcBef>
            </a:pPr>
            <a:endParaRPr lang="ru-RU" sz="120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2895" y="1406202"/>
            <a:ext cx="2685352" cy="33432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Стратегия по противодействию незаконному обороту промышленной продукции в Российской Федерации на период до 2020 года и плановый период до 2025 года (далее - Стратегия) разработана в целях реализации Указа Президента Российской Федерации от 23 января 2015 г. № 31 "О дополнительных мерах по противодействию незаконному обороту промышленной продукции". </a:t>
            </a:r>
            <a:endParaRPr lang="ru-RU" sz="14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6034914" y="1503545"/>
            <a:ext cx="2703068" cy="3054524"/>
            <a:chOff x="3652845" y="1410555"/>
            <a:chExt cx="2703068" cy="305452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/>
            <a:srcRect t="5580"/>
            <a:stretch/>
          </p:blipFill>
          <p:spPr>
            <a:xfrm>
              <a:off x="3652845" y="1410555"/>
              <a:ext cx="1813878" cy="2305769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6295" y="2101166"/>
              <a:ext cx="1859618" cy="2363913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203326" y="1270296"/>
            <a:ext cx="2672902" cy="3673138"/>
            <a:chOff x="203326" y="1270296"/>
            <a:chExt cx="2672902" cy="367313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8"/>
            <a:srcRect l="8034" t="1952" r="7264" b="24846"/>
            <a:stretch/>
          </p:blipFill>
          <p:spPr>
            <a:xfrm>
              <a:off x="1228280" y="2932403"/>
              <a:ext cx="1647948" cy="201103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9"/>
            <a:srcRect b="9231"/>
            <a:stretch/>
          </p:blipFill>
          <p:spPr>
            <a:xfrm>
              <a:off x="646324" y="1855204"/>
              <a:ext cx="1820247" cy="237285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3326" y="1270296"/>
              <a:ext cx="1878137" cy="2667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20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5064" y="298376"/>
            <a:ext cx="672266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Основные виды контрафакта и фальсификата, выявляемые в рамках строительного контроля</a:t>
            </a:r>
            <a:endParaRPr lang="en-US" dirty="0">
              <a:solidFill>
                <a:srgbClr val="0071B9"/>
              </a:solidFill>
              <a:latin typeface="HeliosCond"/>
              <a:cs typeface="HeliosCond"/>
            </a:endParaRPr>
          </a:p>
        </p:txBody>
      </p:sp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" y="37601"/>
            <a:ext cx="1819717" cy="98667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9246" y="1234325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159026" y="1383332"/>
            <a:ext cx="3948752" cy="2841006"/>
            <a:chOff x="273221" y="1239469"/>
            <a:chExt cx="3796920" cy="25367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221" y="2689336"/>
              <a:ext cx="2719905" cy="1086893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2052254" y="1239469"/>
              <a:ext cx="2017887" cy="1372227"/>
              <a:chOff x="3718080" y="2501986"/>
              <a:chExt cx="2928758" cy="1611824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8080" y="2501986"/>
                <a:ext cx="2928758" cy="1611824"/>
              </a:xfrm>
              <a:prstGeom prst="rect">
                <a:avLst/>
              </a:prstGeom>
            </p:spPr>
          </p:pic>
          <p:sp>
            <p:nvSpPr>
              <p:cNvPr id="4" name="Овал 3"/>
              <p:cNvSpPr/>
              <p:nvPr/>
            </p:nvSpPr>
            <p:spPr>
              <a:xfrm>
                <a:off x="4689778" y="3270525"/>
                <a:ext cx="371062" cy="185530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273221" y="1311966"/>
              <a:ext cx="1484017" cy="872680"/>
              <a:chOff x="5011031" y="3288088"/>
              <a:chExt cx="1973657" cy="1128013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5011031" y="3288088"/>
                <a:ext cx="1959348" cy="112801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5172650" y="3463341"/>
                <a:ext cx="1812038" cy="835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Устройства опорно-защитные роликовые для сооружения переходов через естественные и искусственные препятствия УОЗР.М </a:t>
                </a:r>
              </a:p>
              <a:p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ТУ </a:t>
                </a:r>
                <a:r>
                  <a:rPr lang="ru-RU" sz="600" b="1" dirty="0">
                    <a:solidFill>
                      <a:srgbClr val="0070C0"/>
                    </a:solidFill>
                    <a:latin typeface="HeliosCond"/>
                  </a:rPr>
                  <a:t>4834</a:t>
                </a:r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-008-48505838-2010</a:t>
                </a:r>
              </a:p>
            </p:txBody>
          </p:sp>
        </p:grpSp>
        <p:sp>
          <p:nvSpPr>
            <p:cNvPr id="17" name="Выгнутая вверх стрелка 16"/>
            <p:cNvSpPr/>
            <p:nvPr/>
          </p:nvSpPr>
          <p:spPr>
            <a:xfrm rot="1059860">
              <a:off x="1116159" y="1382722"/>
              <a:ext cx="1881942" cy="259631"/>
            </a:xfrm>
            <a:prstGeom prst="curvedDownArrow">
              <a:avLst/>
            </a:prstGeom>
            <a:gradFill>
              <a:gsLst>
                <a:gs pos="5700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3" name="Овал 32"/>
          <p:cNvSpPr/>
          <p:nvPr/>
        </p:nvSpPr>
        <p:spPr>
          <a:xfrm>
            <a:off x="4929188" y="1997116"/>
            <a:ext cx="1085850" cy="4322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/>
          <p:cNvGrpSpPr/>
          <p:nvPr/>
        </p:nvGrpSpPr>
        <p:grpSpPr>
          <a:xfrm>
            <a:off x="4069499" y="1375472"/>
            <a:ext cx="4539195" cy="3150277"/>
            <a:chOff x="4069499" y="1232900"/>
            <a:chExt cx="4539195" cy="315027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634303" y="1296154"/>
              <a:ext cx="1738827" cy="1111278"/>
              <a:chOff x="1357877" y="1486894"/>
              <a:chExt cx="6038100" cy="4335467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8"/>
              <a:srcRect t="-1130" r="6577"/>
              <a:stretch/>
            </p:blipFill>
            <p:spPr>
              <a:xfrm>
                <a:off x="1357878" y="1486894"/>
                <a:ext cx="6036836" cy="2134894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57877" y="3624749"/>
                <a:ext cx="6038100" cy="2197612"/>
              </a:xfrm>
              <a:prstGeom prst="rect">
                <a:avLst/>
              </a:prstGeom>
            </p:spPr>
          </p:pic>
        </p:grpSp>
        <p:grpSp>
          <p:nvGrpSpPr>
            <p:cNvPr id="30" name="Группа 29"/>
            <p:cNvGrpSpPr/>
            <p:nvPr/>
          </p:nvGrpSpPr>
          <p:grpSpPr>
            <a:xfrm>
              <a:off x="6684733" y="1299273"/>
              <a:ext cx="1923961" cy="3083904"/>
              <a:chOff x="6684733" y="1299273"/>
              <a:chExt cx="1923961" cy="3083904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10"/>
              <a:srcRect l="21173" t="8954" r="14465" b="60001"/>
              <a:stretch/>
            </p:blipFill>
            <p:spPr>
              <a:xfrm>
                <a:off x="6684733" y="1299273"/>
                <a:ext cx="1916264" cy="1323722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10"/>
              <a:srcRect l="20907" t="54379" r="14473" b="3138"/>
              <a:stretch/>
            </p:blipFill>
            <p:spPr>
              <a:xfrm>
                <a:off x="6684733" y="2571750"/>
                <a:ext cx="1923961" cy="1811427"/>
              </a:xfrm>
              <a:prstGeom prst="rect">
                <a:avLst/>
              </a:prstGeom>
            </p:spPr>
          </p:pic>
        </p:grpSp>
        <p:sp>
          <p:nvSpPr>
            <p:cNvPr id="31" name="Овал 30"/>
            <p:cNvSpPr/>
            <p:nvPr/>
          </p:nvSpPr>
          <p:spPr>
            <a:xfrm>
              <a:off x="7343775" y="2066424"/>
              <a:ext cx="299090" cy="1386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6684733" y="3542461"/>
              <a:ext cx="1554391" cy="6818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786313" y="1305765"/>
              <a:ext cx="1338262" cy="2015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6335759" y="1232900"/>
              <a:ext cx="1037711" cy="466812"/>
              <a:chOff x="6471837" y="2505075"/>
              <a:chExt cx="1510956" cy="547688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6539146" y="2602879"/>
                <a:ext cx="1443647" cy="324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Фальсифицированная </a:t>
                </a:r>
              </a:p>
              <a:p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дата изготовления</a:t>
                </a:r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6471837" y="2505075"/>
                <a:ext cx="1505351" cy="54768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Выгнутая вниз стрелка 43"/>
            <p:cNvSpPr/>
            <p:nvPr/>
          </p:nvSpPr>
          <p:spPr>
            <a:xfrm rot="2292945">
              <a:off x="6546125" y="1895627"/>
              <a:ext cx="858615" cy="196355"/>
            </a:xfrm>
            <a:prstGeom prst="curvedUpArrow">
              <a:avLst/>
            </a:prstGeom>
            <a:gradFill>
              <a:gsLst>
                <a:gs pos="9800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5" name="Выгнутая вниз стрелка 44"/>
            <p:cNvSpPr/>
            <p:nvPr/>
          </p:nvSpPr>
          <p:spPr>
            <a:xfrm rot="17898361" flipV="1">
              <a:off x="4123347" y="1736735"/>
              <a:ext cx="1217868" cy="212371"/>
            </a:xfrm>
            <a:prstGeom prst="curvedUpArrow">
              <a:avLst/>
            </a:prstGeom>
            <a:gradFill>
              <a:gsLst>
                <a:gs pos="9800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4069499" y="2425089"/>
              <a:ext cx="1121539" cy="466812"/>
              <a:chOff x="4533948" y="2597995"/>
              <a:chExt cx="1121539" cy="466812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4533948" y="2676493"/>
                <a:ext cx="11215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Отсутствие информации по отгрузке </a:t>
                </a:r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4610683" y="2597995"/>
                <a:ext cx="968071" cy="466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5783023" y="2749140"/>
              <a:ext cx="1307237" cy="466812"/>
              <a:chOff x="4441101" y="3602627"/>
              <a:chExt cx="1307237" cy="46681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4441101" y="3698733"/>
                <a:ext cx="13072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Фальсифицированные оттиски </a:t>
                </a:r>
              </a:p>
              <a:p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печати и штампа</a:t>
                </a:r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4464533" y="3602627"/>
                <a:ext cx="1202841" cy="466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Выгнутая вниз стрелка 49"/>
            <p:cNvSpPr/>
            <p:nvPr/>
          </p:nvSpPr>
          <p:spPr>
            <a:xfrm rot="2292945" flipV="1">
              <a:off x="6807703" y="2990431"/>
              <a:ext cx="1164071" cy="240665"/>
            </a:xfrm>
            <a:prstGeom prst="curvedUpArrow">
              <a:avLst/>
            </a:prstGeom>
            <a:gradFill>
              <a:gsLst>
                <a:gs pos="9800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" name="Выгнутая вниз стрелка 50"/>
            <p:cNvSpPr/>
            <p:nvPr/>
          </p:nvSpPr>
          <p:spPr>
            <a:xfrm rot="14079393" flipV="1">
              <a:off x="5248941" y="2637577"/>
              <a:ext cx="650300" cy="166439"/>
            </a:xfrm>
            <a:prstGeom prst="curvedUpArrow">
              <a:avLst/>
            </a:prstGeom>
            <a:gradFill>
              <a:gsLst>
                <a:gs pos="9800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3327347" y="3315472"/>
            <a:ext cx="3357386" cy="1487604"/>
            <a:chOff x="3140889" y="2989147"/>
            <a:chExt cx="3357386" cy="1487604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11"/>
            <a:srcRect r="-533" b="46435"/>
            <a:stretch/>
          </p:blipFill>
          <p:spPr>
            <a:xfrm>
              <a:off x="3140889" y="2989147"/>
              <a:ext cx="1797824" cy="1487604"/>
            </a:xfrm>
            <a:prstGeom prst="rect">
              <a:avLst/>
            </a:prstGeom>
          </p:spPr>
        </p:pic>
        <p:sp>
          <p:nvSpPr>
            <p:cNvPr id="53" name="Овал 52"/>
            <p:cNvSpPr/>
            <p:nvPr/>
          </p:nvSpPr>
          <p:spPr>
            <a:xfrm>
              <a:off x="3463283" y="3215952"/>
              <a:ext cx="1275863" cy="577379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5191038" y="3984900"/>
              <a:ext cx="1307237" cy="466812"/>
              <a:chOff x="4441101" y="3602627"/>
              <a:chExt cx="1307237" cy="466812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441101" y="3698733"/>
                <a:ext cx="13072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>
                    <a:solidFill>
                      <a:srgbClr val="0070C0"/>
                    </a:solidFill>
                    <a:latin typeface="HeliosCond"/>
                  </a:rPr>
                  <a:t>Фальсификация  данных паспорта (дата, размер и т.д.)</a:t>
                </a:r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4464533" y="3602627"/>
                <a:ext cx="1202841" cy="466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8" name="Выгнутая вниз стрелка 57"/>
            <p:cNvSpPr/>
            <p:nvPr/>
          </p:nvSpPr>
          <p:spPr>
            <a:xfrm rot="12443495">
              <a:off x="4497255" y="3315163"/>
              <a:ext cx="1549921" cy="304656"/>
            </a:xfrm>
            <a:prstGeom prst="curvedUpArrow">
              <a:avLst/>
            </a:prstGeom>
            <a:gradFill>
              <a:gsLst>
                <a:gs pos="9800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392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757" y="530936"/>
            <a:ext cx="504030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Основные направления в борьбе с контрафактом</a:t>
            </a:r>
            <a:endParaRPr lang="en-US" dirty="0">
              <a:solidFill>
                <a:srgbClr val="0071B9"/>
              </a:solidFill>
              <a:latin typeface="HeliosCond"/>
              <a:cs typeface="HeliosCond"/>
            </a:endParaRPr>
          </a:p>
        </p:txBody>
      </p:sp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" y="37601"/>
            <a:ext cx="1819717" cy="98667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9246" y="1234325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656786769"/>
              </p:ext>
            </p:extLst>
          </p:nvPr>
        </p:nvGraphicFramePr>
        <p:xfrm>
          <a:off x="439246" y="1234325"/>
          <a:ext cx="8403965" cy="367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4224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357620" y="2716753"/>
            <a:ext cx="1658241" cy="232531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657607" y="1666726"/>
            <a:ext cx="1638488" cy="223260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419253" y="437611"/>
            <a:ext cx="6476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Развитие системы «Антиконтрафакт». Пилотный проект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656494" y="1043354"/>
            <a:ext cx="0" cy="3903784"/>
          </a:xfrm>
          <a:prstGeom prst="line">
            <a:avLst/>
          </a:prstGeom>
          <a:ln w="76200">
            <a:solidFill>
              <a:srgbClr val="0070C0"/>
            </a:solidFill>
            <a:prstDash val="dash"/>
            <a:headEnd type="oval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798943" y="1435958"/>
            <a:ext cx="3670507" cy="708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Определение концепции системы «Антиконтрафакт»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9294" y="1575487"/>
            <a:ext cx="914400" cy="430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9294" y="2717899"/>
            <a:ext cx="914400" cy="464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2013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9294" y="3832518"/>
            <a:ext cx="914400" cy="464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2014</a:t>
            </a:r>
          </a:p>
        </p:txBody>
      </p:sp>
      <p:cxnSp>
        <p:nvCxnSpPr>
          <p:cNvPr id="36" name="Прямая со стрелкой 35"/>
          <p:cNvCxnSpPr>
            <a:stCxn id="29" idx="3"/>
            <a:endCxn id="26" idx="1"/>
          </p:cNvCxnSpPr>
          <p:nvPr/>
        </p:nvCxnSpPr>
        <p:spPr>
          <a:xfrm flipV="1">
            <a:off x="1113694" y="1790365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1113693" y="2949870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780628" y="2595463"/>
            <a:ext cx="3670507" cy="708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Разработка системы «Антиконтрафакт»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780628" y="3754968"/>
            <a:ext cx="3670507" cy="708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Реализация пилотного проекта в ООО «Газпром трансгаз Сургут»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1113693" y="4064765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066" y="884817"/>
            <a:ext cx="1626509" cy="224195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997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692"/>
            <a:ext cx="9144000" cy="93159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4"/>
            <a:ext cx="9144000" cy="1124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357620" y="2716753"/>
            <a:ext cx="1658241" cy="232531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657607" y="1666726"/>
            <a:ext cx="1638488" cy="223260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logo-1-16.png" descr="/Users/apple/Documents/Project/GAZPROM_STROI/foto/logo-1-16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" y="108889"/>
            <a:ext cx="1228975" cy="66636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32246" y="806943"/>
            <a:ext cx="8277573" cy="0"/>
          </a:xfrm>
          <a:prstGeom prst="line">
            <a:avLst/>
          </a:prstGeom>
          <a:ln w="12700" cmpd="sng">
            <a:solidFill>
              <a:srgbClr val="7173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419253" y="437611"/>
            <a:ext cx="6476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dirty="0">
                <a:solidFill>
                  <a:srgbClr val="0071B9"/>
                </a:solidFill>
                <a:latin typeface="HeliosCond"/>
                <a:cs typeface="HeliosCond"/>
              </a:rPr>
              <a:t>Развитие системы «Антиконтрафакт». Пилотный проект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656494" y="1043354"/>
            <a:ext cx="0" cy="3903784"/>
          </a:xfrm>
          <a:prstGeom prst="line">
            <a:avLst/>
          </a:prstGeom>
          <a:ln w="76200">
            <a:solidFill>
              <a:srgbClr val="0070C0"/>
            </a:solidFill>
            <a:prstDash val="dash"/>
            <a:headEnd type="oval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798943" y="1435958"/>
            <a:ext cx="3670507" cy="708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Определение концепции системы «Антиконтрафакт»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9294" y="1575487"/>
            <a:ext cx="914400" cy="430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2012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9294" y="2717899"/>
            <a:ext cx="914400" cy="464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2013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9294" y="3832518"/>
            <a:ext cx="914400" cy="464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HeliosCond"/>
              </a:rPr>
              <a:t>2014</a:t>
            </a:r>
          </a:p>
        </p:txBody>
      </p:sp>
      <p:cxnSp>
        <p:nvCxnSpPr>
          <p:cNvPr id="36" name="Прямая со стрелкой 35"/>
          <p:cNvCxnSpPr>
            <a:stCxn id="29" idx="3"/>
            <a:endCxn id="26" idx="1"/>
          </p:cNvCxnSpPr>
          <p:nvPr/>
        </p:nvCxnSpPr>
        <p:spPr>
          <a:xfrm flipV="1">
            <a:off x="1113694" y="1790365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1113693" y="2949870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780628" y="2595463"/>
            <a:ext cx="3670507" cy="708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Разработка системы «Антиконтрафакт»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780628" y="3754968"/>
            <a:ext cx="3670507" cy="708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HeliosCond"/>
              </a:rPr>
              <a:t>Реализация пилотного проекта в ООО «Газпром трансгаз Сургут»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1113693" y="4064765"/>
            <a:ext cx="685249" cy="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066" y="884817"/>
            <a:ext cx="1626509" cy="224195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98845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CF302840-B30E-4775-964A-412DEE9CE136}" vid="{B056681D-91C9-4BEC-968B-256783EE1E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6624</TotalTime>
  <Words>1050</Words>
  <Application>Microsoft Office PowerPoint</Application>
  <PresentationFormat>Экран (16:9)</PresentationFormat>
  <Paragraphs>124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HeliosCond</vt:lpstr>
      <vt:lpstr>Times New Roman</vt:lpstr>
      <vt:lpstr>Тема1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apple</dc:creator>
  <cp:lastModifiedBy>tsarev.a</cp:lastModifiedBy>
  <cp:revision>356</cp:revision>
  <dcterms:created xsi:type="dcterms:W3CDTF">2016-05-19T07:34:49Z</dcterms:created>
  <dcterms:modified xsi:type="dcterms:W3CDTF">2017-04-25T05:56:50Z</dcterms:modified>
</cp:coreProperties>
</file>