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52" r:id="rId2"/>
  </p:sldMasterIdLst>
  <p:notesMasterIdLst>
    <p:notesMasterId r:id="rId22"/>
  </p:notesMasterIdLst>
  <p:handoutMasterIdLst>
    <p:handoutMasterId r:id="rId23"/>
  </p:handoutMasterIdLst>
  <p:sldIdLst>
    <p:sldId id="636" r:id="rId3"/>
    <p:sldId id="785" r:id="rId4"/>
    <p:sldId id="742" r:id="rId5"/>
    <p:sldId id="810" r:id="rId6"/>
    <p:sldId id="813" r:id="rId7"/>
    <p:sldId id="786" r:id="rId8"/>
    <p:sldId id="805" r:id="rId9"/>
    <p:sldId id="806" r:id="rId10"/>
    <p:sldId id="807" r:id="rId11"/>
    <p:sldId id="808" r:id="rId12"/>
    <p:sldId id="769" r:id="rId13"/>
    <p:sldId id="791" r:id="rId14"/>
    <p:sldId id="794" r:id="rId15"/>
    <p:sldId id="795" r:id="rId16"/>
    <p:sldId id="800" r:id="rId17"/>
    <p:sldId id="770" r:id="rId18"/>
    <p:sldId id="809" r:id="rId19"/>
    <p:sldId id="814" r:id="rId20"/>
    <p:sldId id="804" r:id="rId2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FFFF"/>
    <a:srgbClr val="E68900"/>
    <a:srgbClr val="682E57"/>
    <a:srgbClr val="773564"/>
    <a:srgbClr val="6C3660"/>
    <a:srgbClr val="653D58"/>
    <a:srgbClr val="FFE7CD"/>
    <a:srgbClr val="E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1111" autoAdjust="0"/>
  </p:normalViewPr>
  <p:slideViewPr>
    <p:cSldViewPr snapToGrid="0">
      <p:cViewPr varScale="1">
        <p:scale>
          <a:sx n="104" d="100"/>
          <a:sy n="104" d="100"/>
        </p:scale>
        <p:origin x="-1812" y="-8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332"/>
    </p:cViewPr>
  </p:sorterViewPr>
  <p:notesViewPr>
    <p:cSldViewPr snapToGrid="0">
      <p:cViewPr varScale="1">
        <p:scale>
          <a:sx n="68" d="100"/>
          <a:sy n="68" d="100"/>
        </p:scale>
        <p:origin x="-2983" y="-9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80494401751268E-3"/>
          <c:y val="8.4666049861788037E-2"/>
          <c:w val="0.98077441003218435"/>
          <c:h val="0.721678543548948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Трубная заготовка</c:v>
                </c:pt>
              </c:strCache>
            </c:strRef>
          </c:tx>
          <c:spPr>
            <a:solidFill>
              <a:srgbClr val="F86600"/>
            </a:solidFill>
            <a:ln w="158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2.37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3.70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Лист1!$B$9:$C$9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Лист1!$B$10:$C$10</c:f>
              <c:numCache>
                <c:formatCode>0.00</c:formatCode>
                <c:ptCount val="2"/>
                <c:pt idx="0">
                  <c:v>2.3650000000000002</c:v>
                </c:pt>
                <c:pt idx="1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Бесшовные трубы</c:v>
                </c:pt>
              </c:strCache>
            </c:strRef>
          </c:tx>
          <c:spPr>
            <a:solidFill>
              <a:srgbClr val="FF9900"/>
            </a:solidFill>
            <a:ln w="158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2.03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Лист1!$B$9:$C$9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Лист1!$B$11:$C$11</c:f>
              <c:numCache>
                <c:formatCode>0.00</c:formatCode>
                <c:ptCount val="2"/>
                <c:pt idx="0">
                  <c:v>2.0289999999999999</c:v>
                </c:pt>
                <c:pt idx="1">
                  <c:v>3.26</c:v>
                </c:pt>
              </c:numCache>
            </c:numRef>
          </c:val>
        </c:ser>
        <c:ser>
          <c:idx val="2"/>
          <c:order val="2"/>
          <c:tx>
            <c:strRef>
              <c:f>Лист1!$A$12</c:f>
              <c:strCache>
                <c:ptCount val="1"/>
                <c:pt idx="0">
                  <c:v>Сварные трубы</c:v>
                </c:pt>
              </c:strCache>
            </c:strRef>
          </c:tx>
          <c:spPr>
            <a:solidFill>
              <a:srgbClr val="0070C0"/>
            </a:solidFill>
            <a:ln w="158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1.78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3.46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Лист1!$B$9:$C$9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Лист1!$B$12:$C$12</c:f>
              <c:numCache>
                <c:formatCode>0.00</c:formatCode>
                <c:ptCount val="2"/>
                <c:pt idx="0">
                  <c:v>1.784</c:v>
                </c:pt>
                <c:pt idx="1">
                  <c:v>3.4620000000000002</c:v>
                </c:pt>
              </c:numCache>
            </c:numRef>
          </c:val>
        </c:ser>
        <c:ser>
          <c:idx val="3"/>
          <c:order val="3"/>
          <c:tx>
            <c:strRef>
              <c:f>Лист1!$A$13</c:f>
              <c:strCache>
                <c:ptCount val="1"/>
                <c:pt idx="0">
                  <c:v>Термообработка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0.73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2.09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Лист1!$B$9:$C$9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Лист1!$B$13:$C$13</c:f>
              <c:numCache>
                <c:formatCode>0.00</c:formatCode>
                <c:ptCount val="2"/>
                <c:pt idx="0">
                  <c:v>0.73399999999999999</c:v>
                </c:pt>
                <c:pt idx="1">
                  <c:v>2.09</c:v>
                </c:pt>
              </c:numCache>
            </c:numRef>
          </c:val>
        </c:ser>
        <c:ser>
          <c:idx val="4"/>
          <c:order val="4"/>
          <c:tx>
            <c:strRef>
              <c:f>Лист1!$A$14</c:f>
              <c:strCache>
                <c:ptCount val="1"/>
                <c:pt idx="0">
                  <c:v>Нарезка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58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4.553604034823799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rgbClr val="595959"/>
                        </a:solidFill>
                      </a:rPr>
                      <a:t>0.77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rgbClr val="595959"/>
                        </a:solidFill>
                      </a:rPr>
                      <a:t>2.50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59595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Лист1!$B$9:$C$9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Лист1!$B$14:$C$14</c:f>
              <c:numCache>
                <c:formatCode>0.00</c:formatCode>
                <c:ptCount val="2"/>
                <c:pt idx="0">
                  <c:v>0.76500000000000001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4948992"/>
        <c:axId val="74950528"/>
      </c:barChart>
      <c:catAx>
        <c:axId val="749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950528"/>
        <c:crosses val="autoZero"/>
        <c:auto val="1"/>
        <c:lblAlgn val="ctr"/>
        <c:lblOffset val="100"/>
        <c:noMultiLvlLbl val="0"/>
      </c:catAx>
      <c:valAx>
        <c:axId val="749505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74948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117272816146266E-2"/>
          <c:y val="0.8853307591829227"/>
          <c:w val="0.85277531486340585"/>
          <c:h val="0.114669240817077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0F484-A8DF-4014-996A-E2744EECB861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76861F-FEFA-40A4-8C90-72FB9C413D78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400" b="1" dirty="0" smtClean="0"/>
            <a:t>Производство </a:t>
          </a:r>
          <a:r>
            <a:rPr lang="ru-RU" sz="1400" b="1" dirty="0" err="1" smtClean="0"/>
            <a:t>высокотехноло</a:t>
          </a:r>
          <a:r>
            <a:rPr lang="en-US" sz="1400" b="1" dirty="0" smtClean="0"/>
            <a:t>-</a:t>
          </a:r>
          <a:r>
            <a:rPr lang="ru-RU" sz="1400" b="1" dirty="0" err="1" smtClean="0"/>
            <a:t>гичного</a:t>
          </a:r>
          <a:r>
            <a:rPr lang="ru-RU" sz="1400" b="1" dirty="0" smtClean="0"/>
            <a:t> скважинного оборудования</a:t>
          </a:r>
          <a:endParaRPr lang="ru-RU" sz="1400" b="1" dirty="0"/>
        </a:p>
      </dgm:t>
    </dgm:pt>
    <dgm:pt modelId="{3B51AB3E-6BCF-4772-8EAA-863FA5A6E85E}" type="parTrans" cxnId="{90FC2CD0-B787-40C1-854C-06A944745E33}">
      <dgm:prSet/>
      <dgm:spPr/>
      <dgm:t>
        <a:bodyPr/>
        <a:lstStyle/>
        <a:p>
          <a:endParaRPr lang="ru-RU"/>
        </a:p>
      </dgm:t>
    </dgm:pt>
    <dgm:pt modelId="{2554F274-E4B9-4A67-90A4-5617BEA8CABC}" type="sibTrans" cxnId="{90FC2CD0-B787-40C1-854C-06A944745E33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CBFC224-C6DC-41F0-A91B-55D45D328A19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/>
            <a:t>Внутрискважинное оборудование</a:t>
          </a:r>
          <a:endParaRPr lang="ru-RU" sz="1200" b="1" dirty="0"/>
        </a:p>
      </dgm:t>
    </dgm:pt>
    <dgm:pt modelId="{83BDD3D1-C053-4B9F-815C-5A493DF2E680}" type="parTrans" cxnId="{3027C2B9-2026-498E-B1B7-3E311BE14A32}">
      <dgm:prSet/>
      <dgm:spPr/>
      <dgm:t>
        <a:bodyPr/>
        <a:lstStyle/>
        <a:p>
          <a:endParaRPr lang="ru-RU"/>
        </a:p>
      </dgm:t>
    </dgm:pt>
    <dgm:pt modelId="{09DA9F7D-BCED-4759-9277-A7DDC83A36C4}" type="sibTrans" cxnId="{3027C2B9-2026-498E-B1B7-3E311BE14A32}">
      <dgm:prSet/>
      <dgm:spPr/>
      <dgm:t>
        <a:bodyPr/>
        <a:lstStyle/>
        <a:p>
          <a:endParaRPr lang="ru-RU"/>
        </a:p>
      </dgm:t>
    </dgm:pt>
    <dgm:pt modelId="{5AB38D37-5926-4945-AED4-AC0FE24B98A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/>
            <a:t>Услуги по надзорному контролю</a:t>
          </a:r>
          <a:endParaRPr lang="ru-RU" sz="1200" b="1" dirty="0"/>
        </a:p>
      </dgm:t>
    </dgm:pt>
    <dgm:pt modelId="{025B9FFE-D8F7-4561-8EF4-A97B203B82E3}" type="parTrans" cxnId="{B0D09039-FE38-40B3-87F3-32B92C03BDD2}">
      <dgm:prSet/>
      <dgm:spPr/>
      <dgm:t>
        <a:bodyPr/>
        <a:lstStyle/>
        <a:p>
          <a:endParaRPr lang="ru-RU"/>
        </a:p>
      </dgm:t>
    </dgm:pt>
    <dgm:pt modelId="{180235E9-1A5B-4309-9DBA-5713AD786F3F}" type="sibTrans" cxnId="{B0D09039-FE38-40B3-87F3-32B92C03BDD2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8A5329F-6E67-4275-BF25-229D418A97CD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altLang="ru-RU" sz="1200" b="1" dirty="0" smtClean="0"/>
            <a:t>Помощь в проектировании</a:t>
          </a:r>
          <a:endParaRPr lang="ru-RU" sz="1200" dirty="0"/>
        </a:p>
      </dgm:t>
    </dgm:pt>
    <dgm:pt modelId="{78DE02B7-ECDA-4008-AAB1-2BB1F7DF423E}" type="parTrans" cxnId="{E143BDF7-15C6-4090-B51B-4EDA61A661F4}">
      <dgm:prSet/>
      <dgm:spPr/>
      <dgm:t>
        <a:bodyPr/>
        <a:lstStyle/>
        <a:p>
          <a:endParaRPr lang="ru-RU"/>
        </a:p>
      </dgm:t>
    </dgm:pt>
    <dgm:pt modelId="{2B9BD262-D5DC-45A3-AC6B-1EAEAF463764}" type="sibTrans" cxnId="{E143BDF7-15C6-4090-B51B-4EDA61A661F4}">
      <dgm:prSet/>
      <dgm:spPr/>
      <dgm:t>
        <a:bodyPr/>
        <a:lstStyle/>
        <a:p>
          <a:endParaRPr lang="ru-RU"/>
        </a:p>
      </dgm:t>
    </dgm:pt>
    <dgm:pt modelId="{170B7364-A18E-4870-8D21-F84D07DAED48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b="1" dirty="0" smtClean="0"/>
            <a:t>Услуги по ремонту трубной продукции и скважин</a:t>
          </a:r>
          <a:endParaRPr lang="ru-RU" sz="1200" b="1" dirty="0"/>
        </a:p>
      </dgm:t>
    </dgm:pt>
    <dgm:pt modelId="{C7030A04-8678-44F7-BC8D-619BAA766874}" type="parTrans" cxnId="{E8D54D4B-5F5E-4DA5-B841-AD9E343419E8}">
      <dgm:prSet/>
      <dgm:spPr/>
      <dgm:t>
        <a:bodyPr/>
        <a:lstStyle/>
        <a:p>
          <a:endParaRPr lang="ru-RU"/>
        </a:p>
      </dgm:t>
    </dgm:pt>
    <dgm:pt modelId="{3B2422C8-C0D7-4AFA-BB5C-6894EC907D5E}" type="sibTrans" cxnId="{E8D54D4B-5F5E-4DA5-B841-AD9E343419E8}">
      <dgm:prSet/>
      <dgm:spPr>
        <a:solidFill>
          <a:srgbClr val="FF9900"/>
        </a:solidFill>
      </dgm:spPr>
      <dgm:t>
        <a:bodyPr/>
        <a:lstStyle/>
        <a:p>
          <a:endParaRPr lang="ru-RU"/>
        </a:p>
      </dgm:t>
    </dgm:pt>
    <dgm:pt modelId="{77F114B9-0769-4867-A8EB-74E5484F77D1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sz="1200" b="1" dirty="0" smtClean="0"/>
            <a:t>Нарезка </a:t>
          </a:r>
          <a:r>
            <a:rPr lang="ru-RU" sz="1200" b="1" dirty="0" err="1" smtClean="0"/>
            <a:t>резьб</a:t>
          </a:r>
          <a:r>
            <a:rPr lang="ru-RU" sz="1200" b="1" dirty="0" smtClean="0"/>
            <a:t> и ремонт </a:t>
          </a:r>
          <a:r>
            <a:rPr lang="en-US" sz="1200" b="1" dirty="0" smtClean="0"/>
            <a:t>OCTG </a:t>
          </a:r>
          <a:endParaRPr lang="ru-RU" sz="1200" b="1" dirty="0"/>
        </a:p>
      </dgm:t>
    </dgm:pt>
    <dgm:pt modelId="{FB4DB6AA-B51C-4562-8BF1-34142FB264AC}" type="parTrans" cxnId="{D1480114-C1A1-4D87-BBED-440C259C15E9}">
      <dgm:prSet/>
      <dgm:spPr/>
      <dgm:t>
        <a:bodyPr/>
        <a:lstStyle/>
        <a:p>
          <a:endParaRPr lang="ru-RU"/>
        </a:p>
      </dgm:t>
    </dgm:pt>
    <dgm:pt modelId="{B3F48313-EA3B-432A-9573-324862243687}" type="sibTrans" cxnId="{D1480114-C1A1-4D87-BBED-440C259C15E9}">
      <dgm:prSet/>
      <dgm:spPr/>
      <dgm:t>
        <a:bodyPr/>
        <a:lstStyle/>
        <a:p>
          <a:endParaRPr lang="ru-RU"/>
        </a:p>
      </dgm:t>
    </dgm:pt>
    <dgm:pt modelId="{D1485BE6-1C55-48E9-B477-11DEE8F4004F}">
      <dgm:prSet phldrT="[Текст]"/>
      <dgm:spPr/>
      <dgm:t>
        <a:bodyPr/>
        <a:lstStyle/>
        <a:p>
          <a:endParaRPr lang="ru-RU"/>
        </a:p>
      </dgm:t>
    </dgm:pt>
    <dgm:pt modelId="{C83FF6BE-4542-4E4C-9D52-6A3547F2AC7B}" type="parTrans" cxnId="{01D8C3A4-6826-4C20-BDE3-D632F2730428}">
      <dgm:prSet/>
      <dgm:spPr/>
      <dgm:t>
        <a:bodyPr/>
        <a:lstStyle/>
        <a:p>
          <a:endParaRPr lang="ru-RU"/>
        </a:p>
      </dgm:t>
    </dgm:pt>
    <dgm:pt modelId="{A9FAD1C0-A77B-402C-8138-AD04B6ACE652}" type="sibTrans" cxnId="{01D8C3A4-6826-4C20-BDE3-D632F2730428}">
      <dgm:prSet/>
      <dgm:spPr/>
      <dgm:t>
        <a:bodyPr/>
        <a:lstStyle/>
        <a:p>
          <a:endParaRPr lang="ru-RU"/>
        </a:p>
      </dgm:t>
    </dgm:pt>
    <dgm:pt modelId="{84EBF66B-9491-4556-A46A-4AB47E7E2705}">
      <dgm:prSet phldrT="[Текст]" custT="1"/>
      <dgm:spPr/>
      <dgm:t>
        <a:bodyPr/>
        <a:lstStyle/>
        <a:p>
          <a:endParaRPr lang="ru-RU"/>
        </a:p>
      </dgm:t>
    </dgm:pt>
    <dgm:pt modelId="{C69075C0-F819-4B5C-A30B-D5E3D8A0FD2C}" type="parTrans" cxnId="{4F753A11-0050-4E0C-A179-4BF15F73C978}">
      <dgm:prSet/>
      <dgm:spPr/>
      <dgm:t>
        <a:bodyPr/>
        <a:lstStyle/>
        <a:p>
          <a:endParaRPr lang="ru-RU"/>
        </a:p>
      </dgm:t>
    </dgm:pt>
    <dgm:pt modelId="{0167173B-B351-4B42-BDE2-1276038F47B6}" type="sibTrans" cxnId="{4F753A11-0050-4E0C-A179-4BF15F73C978}">
      <dgm:prSet/>
      <dgm:spPr/>
      <dgm:t>
        <a:bodyPr/>
        <a:lstStyle/>
        <a:p>
          <a:endParaRPr lang="ru-RU"/>
        </a:p>
      </dgm:t>
    </dgm:pt>
    <dgm:pt modelId="{9133902F-D149-4258-A905-D35F7999FA94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/>
            <a:t>Ловильный инструмент</a:t>
          </a:r>
          <a:endParaRPr lang="ru-RU" sz="1200" b="1" dirty="0"/>
        </a:p>
      </dgm:t>
    </dgm:pt>
    <dgm:pt modelId="{329507CA-EBD6-46A3-9878-B370FB8C0C8A}" type="parTrans" cxnId="{366C260B-455F-41E8-BE66-FBB141F08154}">
      <dgm:prSet/>
      <dgm:spPr/>
      <dgm:t>
        <a:bodyPr/>
        <a:lstStyle/>
        <a:p>
          <a:endParaRPr lang="ru-RU"/>
        </a:p>
      </dgm:t>
    </dgm:pt>
    <dgm:pt modelId="{5A405D93-10C3-49AB-B820-B56A2F49927E}" type="sibTrans" cxnId="{366C260B-455F-41E8-BE66-FBB141F08154}">
      <dgm:prSet/>
      <dgm:spPr/>
      <dgm:t>
        <a:bodyPr/>
        <a:lstStyle/>
        <a:p>
          <a:endParaRPr lang="ru-RU"/>
        </a:p>
      </dgm:t>
    </dgm:pt>
    <dgm:pt modelId="{D8596912-5E88-47D7-ABF6-8F0BDEE550E6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endParaRPr lang="ru-RU" sz="1200" kern="1200" dirty="0"/>
        </a:p>
      </dgm:t>
    </dgm:pt>
    <dgm:pt modelId="{2055DC6F-34BE-467D-B45F-2C9ED40E49A7}" type="parTrans" cxnId="{9DEA7DCE-7DCA-44B9-ACB0-177DB7430E12}">
      <dgm:prSet/>
      <dgm:spPr/>
      <dgm:t>
        <a:bodyPr/>
        <a:lstStyle/>
        <a:p>
          <a:endParaRPr lang="ru-RU"/>
        </a:p>
      </dgm:t>
    </dgm:pt>
    <dgm:pt modelId="{6A6DAFA2-002B-4EE9-8A1A-4EE9A291A828}" type="sibTrans" cxnId="{9DEA7DCE-7DCA-44B9-ACB0-177DB7430E12}">
      <dgm:prSet/>
      <dgm:spPr/>
      <dgm:t>
        <a:bodyPr/>
        <a:lstStyle/>
        <a:p>
          <a:endParaRPr lang="ru-RU"/>
        </a:p>
      </dgm:t>
    </dgm:pt>
    <dgm:pt modelId="{92E95F0E-5F26-4751-AD88-6584FB90FAB7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altLang="ru-RU" sz="1200" b="1" dirty="0" smtClean="0"/>
            <a:t>Услуги по спуску</a:t>
          </a:r>
          <a:endParaRPr lang="ru-RU" sz="1200" dirty="0"/>
        </a:p>
      </dgm:t>
    </dgm:pt>
    <dgm:pt modelId="{EC287292-F6DF-4533-B5DA-73BF54B42D5F}" type="parTrans" cxnId="{F34AB862-190D-4DE5-9E2D-74E9A7678A3E}">
      <dgm:prSet/>
      <dgm:spPr/>
      <dgm:t>
        <a:bodyPr/>
        <a:lstStyle/>
        <a:p>
          <a:endParaRPr lang="ru-RU"/>
        </a:p>
      </dgm:t>
    </dgm:pt>
    <dgm:pt modelId="{C6F6EDAA-ED9E-49E8-9F81-83648081830A}" type="sibTrans" cxnId="{F34AB862-190D-4DE5-9E2D-74E9A7678A3E}">
      <dgm:prSet/>
      <dgm:spPr/>
      <dgm:t>
        <a:bodyPr/>
        <a:lstStyle/>
        <a:p>
          <a:endParaRPr lang="ru-RU"/>
        </a:p>
      </dgm:t>
    </dgm:pt>
    <dgm:pt modelId="{03CD0236-B2D6-4E12-A6CA-22D35C89E85A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altLang="ru-RU" sz="1200" b="1" dirty="0" smtClean="0"/>
            <a:t>Ремонт скважин</a:t>
          </a:r>
          <a:endParaRPr lang="en-US" altLang="ru-RU" sz="1200" b="1" dirty="0"/>
        </a:p>
      </dgm:t>
    </dgm:pt>
    <dgm:pt modelId="{0F10F489-1D99-4ACA-962B-387E4166F2FE}" type="parTrans" cxnId="{923D620B-1799-4F9A-82B0-D27C379848C3}">
      <dgm:prSet/>
      <dgm:spPr/>
      <dgm:t>
        <a:bodyPr/>
        <a:lstStyle/>
        <a:p>
          <a:endParaRPr lang="ru-RU"/>
        </a:p>
      </dgm:t>
    </dgm:pt>
    <dgm:pt modelId="{D2586813-C745-478F-BAD1-D18168E80454}" type="sibTrans" cxnId="{923D620B-1799-4F9A-82B0-D27C379848C3}">
      <dgm:prSet/>
      <dgm:spPr/>
      <dgm:t>
        <a:bodyPr/>
        <a:lstStyle/>
        <a:p>
          <a:endParaRPr lang="ru-RU"/>
        </a:p>
      </dgm:t>
    </dgm:pt>
    <dgm:pt modelId="{CE333ED0-0DE2-4C8F-85A2-25AF6BD21BD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altLang="ru-RU" sz="1200" b="1" dirty="0" smtClean="0"/>
            <a:t>Техническая поддержка</a:t>
          </a:r>
          <a:endParaRPr lang="en-US" altLang="ru-RU" sz="1200" b="1" dirty="0"/>
        </a:p>
      </dgm:t>
    </dgm:pt>
    <dgm:pt modelId="{9FA09E4E-EC86-49E3-940B-A9116ED252A4}" type="parTrans" cxnId="{D16D2332-D444-4977-857B-AFB85D9B9684}">
      <dgm:prSet/>
      <dgm:spPr/>
      <dgm:t>
        <a:bodyPr/>
        <a:lstStyle/>
        <a:p>
          <a:endParaRPr lang="ru-RU"/>
        </a:p>
      </dgm:t>
    </dgm:pt>
    <dgm:pt modelId="{80E9BA92-9CF8-44BD-B4BB-657A8C3B0146}" type="sibTrans" cxnId="{D16D2332-D444-4977-857B-AFB85D9B9684}">
      <dgm:prSet/>
      <dgm:spPr/>
      <dgm:t>
        <a:bodyPr/>
        <a:lstStyle/>
        <a:p>
          <a:endParaRPr lang="ru-RU"/>
        </a:p>
      </dgm:t>
    </dgm:pt>
    <dgm:pt modelId="{C4642505-0836-4F0B-8AF0-4F5BF95CE0F2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sz="1200" b="1" dirty="0" smtClean="0"/>
            <a:t>Нанесения покрытия</a:t>
          </a:r>
          <a:endParaRPr lang="ru-RU" sz="1200" b="1" dirty="0"/>
        </a:p>
      </dgm:t>
    </dgm:pt>
    <dgm:pt modelId="{D67A5EF5-E5B7-4623-AE6B-572067292273}" type="parTrans" cxnId="{1A1C3346-C6C0-47EF-82B0-B49F097EBB2E}">
      <dgm:prSet/>
      <dgm:spPr/>
      <dgm:t>
        <a:bodyPr/>
        <a:lstStyle/>
        <a:p>
          <a:endParaRPr lang="ru-RU"/>
        </a:p>
      </dgm:t>
    </dgm:pt>
    <dgm:pt modelId="{DD981D3C-E20C-40EC-B49F-6B162D68920E}" type="sibTrans" cxnId="{1A1C3346-C6C0-47EF-82B0-B49F097EBB2E}">
      <dgm:prSet/>
      <dgm:spPr/>
      <dgm:t>
        <a:bodyPr/>
        <a:lstStyle/>
        <a:p>
          <a:endParaRPr lang="ru-RU"/>
        </a:p>
      </dgm:t>
    </dgm:pt>
    <dgm:pt modelId="{A9E94C6D-9B6F-429C-9AD8-9D262C8A9821}">
      <dgm:prSet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altLang="ru-RU" sz="1200" b="1" dirty="0" smtClean="0"/>
            <a:t>Управление остатками продукции</a:t>
          </a:r>
          <a:endParaRPr lang="en-US" altLang="ru-RU" sz="1200" b="1" dirty="0"/>
        </a:p>
      </dgm:t>
    </dgm:pt>
    <dgm:pt modelId="{01A9CC39-7BD9-4096-8259-40B82E52CCC4}" type="sibTrans" cxnId="{E7CF37BB-4128-4EED-ACF8-D831E48A99B3}">
      <dgm:prSet/>
      <dgm:spPr/>
      <dgm:t>
        <a:bodyPr/>
        <a:lstStyle/>
        <a:p>
          <a:endParaRPr lang="ru-RU"/>
        </a:p>
      </dgm:t>
    </dgm:pt>
    <dgm:pt modelId="{B1E81587-090B-4E30-B853-F9E2AAA340D9}" type="parTrans" cxnId="{E7CF37BB-4128-4EED-ACF8-D831E48A99B3}">
      <dgm:prSet/>
      <dgm:spPr/>
      <dgm:t>
        <a:bodyPr/>
        <a:lstStyle/>
        <a:p>
          <a:endParaRPr lang="ru-RU"/>
        </a:p>
      </dgm:t>
    </dgm:pt>
    <dgm:pt modelId="{2D32776E-C97C-4AEF-A160-6BE536182DE7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/>
            <a:t>Бурильные замки</a:t>
          </a:r>
          <a:endParaRPr lang="ru-RU" sz="1200" b="1" dirty="0"/>
        </a:p>
      </dgm:t>
    </dgm:pt>
    <dgm:pt modelId="{75CFD1FF-0FEA-473B-9642-3B8FA4EDE088}" type="sibTrans" cxnId="{6FC30F23-8B71-4DFF-ADCD-4989C58F251E}">
      <dgm:prSet/>
      <dgm:spPr/>
      <dgm:t>
        <a:bodyPr/>
        <a:lstStyle/>
        <a:p>
          <a:endParaRPr lang="ru-RU"/>
        </a:p>
      </dgm:t>
    </dgm:pt>
    <dgm:pt modelId="{B38D8E94-57F2-4BC1-A1D4-58F40D2A21ED}" type="parTrans" cxnId="{6FC30F23-8B71-4DFF-ADCD-4989C58F251E}">
      <dgm:prSet/>
      <dgm:spPr/>
      <dgm:t>
        <a:bodyPr/>
        <a:lstStyle/>
        <a:p>
          <a:endParaRPr lang="ru-RU"/>
        </a:p>
      </dgm:t>
    </dgm:pt>
    <dgm:pt modelId="{7ABF315A-95B4-4E1A-8A7E-6A777F016CFC}" type="pres">
      <dgm:prSet presAssocID="{8980F484-A8DF-4014-996A-E2744EECB86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76E35-1D8E-423B-BFDC-69AE26394A32}" type="pres">
      <dgm:prSet presAssocID="{3876861F-FEFA-40A4-8C90-72FB9C413D78}" presName="gear1" presStyleLbl="node1" presStyleIdx="0" presStyleCnt="3" custScaleX="102523" custScaleY="103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53C1-A4FC-4379-9880-30567586142D}" type="pres">
      <dgm:prSet presAssocID="{3876861F-FEFA-40A4-8C90-72FB9C413D78}" presName="gear1srcNode" presStyleLbl="node1" presStyleIdx="0" presStyleCnt="3"/>
      <dgm:spPr/>
      <dgm:t>
        <a:bodyPr/>
        <a:lstStyle/>
        <a:p>
          <a:endParaRPr lang="ru-RU"/>
        </a:p>
      </dgm:t>
    </dgm:pt>
    <dgm:pt modelId="{939A0A0D-98C4-449E-AF93-7F1BCEC563FA}" type="pres">
      <dgm:prSet presAssocID="{3876861F-FEFA-40A4-8C90-72FB9C413D78}" presName="gear1dstNode" presStyleLbl="node1" presStyleIdx="0" presStyleCnt="3"/>
      <dgm:spPr/>
      <dgm:t>
        <a:bodyPr/>
        <a:lstStyle/>
        <a:p>
          <a:endParaRPr lang="ru-RU"/>
        </a:p>
      </dgm:t>
    </dgm:pt>
    <dgm:pt modelId="{14C87FBC-D67C-47E3-862B-C24859E7DBEA}" type="pres">
      <dgm:prSet presAssocID="{3876861F-FEFA-40A4-8C90-72FB9C413D78}" presName="gear1ch" presStyleLbl="fgAcc1" presStyleIdx="0" presStyleCnt="3" custScaleX="115833" custScaleY="108796" custLinFactNeighborX="-98612" custLinFactNeighborY="-12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3E5A-720A-4D9F-BB57-212D33CF3BB5}" type="pres">
      <dgm:prSet presAssocID="{5AB38D37-5926-4945-AED4-AC0FE24B98A2}" presName="gear2" presStyleLbl="node1" presStyleIdx="1" presStyleCnt="3" custScaleX="107191" custScaleY="103159" custLinFactNeighborX="-8600" custLinFactNeighborY="-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09AE6-6DA2-4FDE-B15A-0F964D675DB8}" type="pres">
      <dgm:prSet presAssocID="{5AB38D37-5926-4945-AED4-AC0FE24B98A2}" presName="gear2srcNode" presStyleLbl="node1" presStyleIdx="1" presStyleCnt="3"/>
      <dgm:spPr/>
      <dgm:t>
        <a:bodyPr/>
        <a:lstStyle/>
        <a:p>
          <a:endParaRPr lang="ru-RU"/>
        </a:p>
      </dgm:t>
    </dgm:pt>
    <dgm:pt modelId="{5B30D917-0FB5-4CFE-8570-B6DEEB2E4D6B}" type="pres">
      <dgm:prSet presAssocID="{5AB38D37-5926-4945-AED4-AC0FE24B98A2}" presName="gear2dstNode" presStyleLbl="node1" presStyleIdx="1" presStyleCnt="3"/>
      <dgm:spPr/>
      <dgm:t>
        <a:bodyPr/>
        <a:lstStyle/>
        <a:p>
          <a:endParaRPr lang="ru-RU"/>
        </a:p>
      </dgm:t>
    </dgm:pt>
    <dgm:pt modelId="{FC1092B8-8A87-4382-B177-5C0A23A0F7A8}" type="pres">
      <dgm:prSet presAssocID="{5AB38D37-5926-4945-AED4-AC0FE24B98A2}" presName="gear2ch" presStyleLbl="fgAcc1" presStyleIdx="1" presStyleCnt="3" custScaleX="106835" custScaleY="111261" custLinFactY="-100000" custLinFactNeighborX="-38411" custLinFactNeighborY="-155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29F69-9F03-48F3-9711-123F0D7BBD56}" type="pres">
      <dgm:prSet presAssocID="{170B7364-A18E-4870-8D21-F84D07DAED48}" presName="gear3" presStyleLbl="node1" presStyleIdx="2" presStyleCnt="3"/>
      <dgm:spPr/>
      <dgm:t>
        <a:bodyPr/>
        <a:lstStyle/>
        <a:p>
          <a:endParaRPr lang="ru-RU"/>
        </a:p>
      </dgm:t>
    </dgm:pt>
    <dgm:pt modelId="{80C5A656-E4C1-4E1B-A5AE-729718D0EAF8}" type="pres">
      <dgm:prSet presAssocID="{170B7364-A18E-4870-8D21-F84D07DAED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B608-88E4-47B3-921F-5751E4DF5013}" type="pres">
      <dgm:prSet presAssocID="{170B7364-A18E-4870-8D21-F84D07DAED48}" presName="gear3srcNode" presStyleLbl="node1" presStyleIdx="2" presStyleCnt="3"/>
      <dgm:spPr/>
      <dgm:t>
        <a:bodyPr/>
        <a:lstStyle/>
        <a:p>
          <a:endParaRPr lang="ru-RU"/>
        </a:p>
      </dgm:t>
    </dgm:pt>
    <dgm:pt modelId="{CE91FD82-4D60-4360-A62E-785CABD039B4}" type="pres">
      <dgm:prSet presAssocID="{170B7364-A18E-4870-8D21-F84D07DAED48}" presName="gear3dstNode" presStyleLbl="node1" presStyleIdx="2" presStyleCnt="3"/>
      <dgm:spPr/>
      <dgm:t>
        <a:bodyPr/>
        <a:lstStyle/>
        <a:p>
          <a:endParaRPr lang="ru-RU"/>
        </a:p>
      </dgm:t>
    </dgm:pt>
    <dgm:pt modelId="{7E9066D2-50EC-4172-914C-E5A334424009}" type="pres">
      <dgm:prSet presAssocID="{170B7364-A18E-4870-8D21-F84D07DAED48}" presName="gear3ch" presStyleLbl="fgAcc1" presStyleIdx="2" presStyleCnt="3" custScaleX="104491" custScaleY="154485" custLinFactNeighborX="36272" custLinFactNeighborY="-17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36B4F-127A-47F7-8099-217AB36C0E3C}" type="pres">
      <dgm:prSet presAssocID="{2554F274-E4B9-4A67-90A4-5617BEA8CABC}" presName="connector1" presStyleLbl="sibTrans2D1" presStyleIdx="0" presStyleCnt="3" custLinFactNeighborX="-2144"/>
      <dgm:spPr/>
      <dgm:t>
        <a:bodyPr/>
        <a:lstStyle/>
        <a:p>
          <a:endParaRPr lang="ru-RU"/>
        </a:p>
      </dgm:t>
    </dgm:pt>
    <dgm:pt modelId="{EBBEF74B-39C3-4B6E-8997-926960FAFCF7}" type="pres">
      <dgm:prSet presAssocID="{180235E9-1A5B-4309-9DBA-5713AD786F3F}" presName="connector2" presStyleLbl="sibTrans2D1" presStyleIdx="1" presStyleCnt="3" custLinFactNeighborX="-6330" custLinFactNeighborY="225"/>
      <dgm:spPr/>
      <dgm:t>
        <a:bodyPr/>
        <a:lstStyle/>
        <a:p>
          <a:endParaRPr lang="ru-RU"/>
        </a:p>
      </dgm:t>
    </dgm:pt>
    <dgm:pt modelId="{8450C265-3118-46D3-AE73-01994528A7ED}" type="pres">
      <dgm:prSet presAssocID="{3B2422C8-C0D7-4AFA-BB5C-6894EC907D5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2B4A779-C1CF-4D3D-ACBE-14D89C4A641B}" type="presOf" srcId="{170B7364-A18E-4870-8D21-F84D07DAED48}" destId="{BDD4B608-88E4-47B3-921F-5751E4DF5013}" srcOrd="2" destOrd="0" presId="urn:microsoft.com/office/officeart/2005/8/layout/gear1"/>
    <dgm:cxn modelId="{32AE5B31-54A6-42C0-9853-2AE15E2C4A54}" type="presOf" srcId="{77F114B9-0769-4867-A8EB-74E5484F77D1}" destId="{7E9066D2-50EC-4172-914C-E5A334424009}" srcOrd="0" destOrd="0" presId="urn:microsoft.com/office/officeart/2005/8/layout/gear1"/>
    <dgm:cxn modelId="{5C3C659D-78C7-4BD7-B89A-A91305FFE289}" type="presOf" srcId="{3B2422C8-C0D7-4AFA-BB5C-6894EC907D5E}" destId="{8450C265-3118-46D3-AE73-01994528A7ED}" srcOrd="0" destOrd="0" presId="urn:microsoft.com/office/officeart/2005/8/layout/gear1"/>
    <dgm:cxn modelId="{6B9D0A8C-926C-4D0E-A71C-A358FB562C72}" type="presOf" srcId="{C4642505-0836-4F0B-8AF0-4F5BF95CE0F2}" destId="{7E9066D2-50EC-4172-914C-E5A334424009}" srcOrd="0" destOrd="1" presId="urn:microsoft.com/office/officeart/2005/8/layout/gear1"/>
    <dgm:cxn modelId="{B95C37C6-7BDF-40B1-8D7E-D3BA49C54DEF}" type="presOf" srcId="{28A5329F-6E67-4275-BF25-229D418A97CD}" destId="{FC1092B8-8A87-4382-B177-5C0A23A0F7A8}" srcOrd="0" destOrd="0" presId="urn:microsoft.com/office/officeart/2005/8/layout/gear1"/>
    <dgm:cxn modelId="{12CD383F-B732-4822-8B49-E4E7E5FD105D}" type="presOf" srcId="{3876861F-FEFA-40A4-8C90-72FB9C413D78}" destId="{CAC353C1-A4FC-4379-9880-30567586142D}" srcOrd="1" destOrd="0" presId="urn:microsoft.com/office/officeart/2005/8/layout/gear1"/>
    <dgm:cxn modelId="{E01DBBC0-32EB-4E0C-8864-A8D73FACC142}" type="presOf" srcId="{5AB38D37-5926-4945-AED4-AC0FE24B98A2}" destId="{5B30D917-0FB5-4CFE-8570-B6DEEB2E4D6B}" srcOrd="2" destOrd="0" presId="urn:microsoft.com/office/officeart/2005/8/layout/gear1"/>
    <dgm:cxn modelId="{E8D54D4B-5F5E-4DA5-B841-AD9E343419E8}" srcId="{8980F484-A8DF-4014-996A-E2744EECB861}" destId="{170B7364-A18E-4870-8D21-F84D07DAED48}" srcOrd="2" destOrd="0" parTransId="{C7030A04-8678-44F7-BC8D-619BAA766874}" sibTransId="{3B2422C8-C0D7-4AFA-BB5C-6894EC907D5E}"/>
    <dgm:cxn modelId="{D16D2332-D444-4977-857B-AFB85D9B9684}" srcId="{5AB38D37-5926-4945-AED4-AC0FE24B98A2}" destId="{CE333ED0-0DE2-4C8F-85A2-25AF6BD21BD5}" srcOrd="2" destOrd="0" parTransId="{9FA09E4E-EC86-49E3-940B-A9116ED252A4}" sibTransId="{80E9BA92-9CF8-44BD-B4BB-657A8C3B0146}"/>
    <dgm:cxn modelId="{1A1C3346-C6C0-47EF-82B0-B49F097EBB2E}" srcId="{170B7364-A18E-4870-8D21-F84D07DAED48}" destId="{C4642505-0836-4F0B-8AF0-4F5BF95CE0F2}" srcOrd="1" destOrd="0" parTransId="{D67A5EF5-E5B7-4623-AE6B-572067292273}" sibTransId="{DD981D3C-E20C-40EC-B49F-6B162D68920E}"/>
    <dgm:cxn modelId="{A662F362-6737-4633-834B-707E4C45BD90}" type="presOf" srcId="{170B7364-A18E-4870-8D21-F84D07DAED48}" destId="{80C5A656-E4C1-4E1B-A5AE-729718D0EAF8}" srcOrd="1" destOrd="0" presId="urn:microsoft.com/office/officeart/2005/8/layout/gear1"/>
    <dgm:cxn modelId="{0A9C64D4-D920-4CAD-B7A0-E85172033269}" type="presOf" srcId="{A9E94C6D-9B6F-429C-9AD8-9D262C8A9821}" destId="{7E9066D2-50EC-4172-914C-E5A334424009}" srcOrd="0" destOrd="3" presId="urn:microsoft.com/office/officeart/2005/8/layout/gear1"/>
    <dgm:cxn modelId="{264F3EAB-B229-44DF-BED2-ABDF1A2D4543}" type="presOf" srcId="{180235E9-1A5B-4309-9DBA-5713AD786F3F}" destId="{EBBEF74B-39C3-4B6E-8997-926960FAFCF7}" srcOrd="0" destOrd="0" presId="urn:microsoft.com/office/officeart/2005/8/layout/gear1"/>
    <dgm:cxn modelId="{923D620B-1799-4F9A-82B0-D27C379848C3}" srcId="{170B7364-A18E-4870-8D21-F84D07DAED48}" destId="{03CD0236-B2D6-4E12-A6CA-22D35C89E85A}" srcOrd="2" destOrd="0" parTransId="{0F10F489-1D99-4ACA-962B-387E4166F2FE}" sibTransId="{D2586813-C745-478F-BAD1-D18168E80454}"/>
    <dgm:cxn modelId="{01D8C3A4-6826-4C20-BDE3-D632F2730428}" srcId="{8980F484-A8DF-4014-996A-E2744EECB861}" destId="{D1485BE6-1C55-48E9-B477-11DEE8F4004F}" srcOrd="3" destOrd="0" parTransId="{C83FF6BE-4542-4E4C-9D52-6A3547F2AC7B}" sibTransId="{A9FAD1C0-A77B-402C-8138-AD04B6ACE652}"/>
    <dgm:cxn modelId="{E7CF37BB-4128-4EED-ACF8-D831E48A99B3}" srcId="{170B7364-A18E-4870-8D21-F84D07DAED48}" destId="{A9E94C6D-9B6F-429C-9AD8-9D262C8A9821}" srcOrd="3" destOrd="0" parTransId="{B1E81587-090B-4E30-B853-F9E2AAA340D9}" sibTransId="{01A9CC39-7BD9-4096-8259-40B82E52CCC4}"/>
    <dgm:cxn modelId="{AC208B1A-EE3D-4D16-A463-AF75CB9C69A3}" type="presOf" srcId="{8980F484-A8DF-4014-996A-E2744EECB861}" destId="{7ABF315A-95B4-4E1A-8A7E-6A777F016CFC}" srcOrd="0" destOrd="0" presId="urn:microsoft.com/office/officeart/2005/8/layout/gear1"/>
    <dgm:cxn modelId="{8FAC9F49-61A7-4D4E-88A1-0CB7BA066734}" type="presOf" srcId="{9133902F-D149-4258-A905-D35F7999FA94}" destId="{14C87FBC-D67C-47E3-862B-C24859E7DBEA}" srcOrd="0" destOrd="2" presId="urn:microsoft.com/office/officeart/2005/8/layout/gear1"/>
    <dgm:cxn modelId="{58510E76-A41C-46B3-9725-921D827EB013}" type="presOf" srcId="{2554F274-E4B9-4A67-90A4-5617BEA8CABC}" destId="{32F36B4F-127A-47F7-8099-217AB36C0E3C}" srcOrd="0" destOrd="0" presId="urn:microsoft.com/office/officeart/2005/8/layout/gear1"/>
    <dgm:cxn modelId="{F34AB862-190D-4DE5-9E2D-74E9A7678A3E}" srcId="{5AB38D37-5926-4945-AED4-AC0FE24B98A2}" destId="{92E95F0E-5F26-4751-AD88-6584FB90FAB7}" srcOrd="1" destOrd="0" parTransId="{EC287292-F6DF-4533-B5DA-73BF54B42D5F}" sibTransId="{C6F6EDAA-ED9E-49E8-9F81-83648081830A}"/>
    <dgm:cxn modelId="{6FC30F23-8B71-4DFF-ADCD-4989C58F251E}" srcId="{3876861F-FEFA-40A4-8C90-72FB9C413D78}" destId="{2D32776E-C97C-4AEF-A160-6BE536182DE7}" srcOrd="1" destOrd="0" parTransId="{B38D8E94-57F2-4BC1-A1D4-58F40D2A21ED}" sibTransId="{75CFD1FF-0FEA-473B-9642-3B8FA4EDE088}"/>
    <dgm:cxn modelId="{C10188AE-6197-451C-891C-EE1ED7C793F4}" type="presOf" srcId="{03CD0236-B2D6-4E12-A6CA-22D35C89E85A}" destId="{7E9066D2-50EC-4172-914C-E5A334424009}" srcOrd="0" destOrd="2" presId="urn:microsoft.com/office/officeart/2005/8/layout/gear1"/>
    <dgm:cxn modelId="{510BCE51-413B-4007-AD1A-CD53E499801B}" type="presOf" srcId="{170B7364-A18E-4870-8D21-F84D07DAED48}" destId="{DCA29F69-9F03-48F3-9711-123F0D7BBD56}" srcOrd="0" destOrd="0" presId="urn:microsoft.com/office/officeart/2005/8/layout/gear1"/>
    <dgm:cxn modelId="{B0D09039-FE38-40B3-87F3-32B92C03BDD2}" srcId="{8980F484-A8DF-4014-996A-E2744EECB861}" destId="{5AB38D37-5926-4945-AED4-AC0FE24B98A2}" srcOrd="1" destOrd="0" parTransId="{025B9FFE-D8F7-4561-8EF4-A97B203B82E3}" sibTransId="{180235E9-1A5B-4309-9DBA-5713AD786F3F}"/>
    <dgm:cxn modelId="{8494F931-FCE8-4D7C-A337-7024A588F8CE}" type="presOf" srcId="{3876861F-FEFA-40A4-8C90-72FB9C413D78}" destId="{939A0A0D-98C4-449E-AF93-7F1BCEC563FA}" srcOrd="2" destOrd="0" presId="urn:microsoft.com/office/officeart/2005/8/layout/gear1"/>
    <dgm:cxn modelId="{DA06B2F4-C27F-4B07-9805-4F660248D5EE}" type="presOf" srcId="{5AB38D37-5926-4945-AED4-AC0FE24B98A2}" destId="{BA609AE6-6DA2-4FDE-B15A-0F964D675DB8}" srcOrd="1" destOrd="0" presId="urn:microsoft.com/office/officeart/2005/8/layout/gear1"/>
    <dgm:cxn modelId="{E143BDF7-15C6-4090-B51B-4EDA61A661F4}" srcId="{5AB38D37-5926-4945-AED4-AC0FE24B98A2}" destId="{28A5329F-6E67-4275-BF25-229D418A97CD}" srcOrd="0" destOrd="0" parTransId="{78DE02B7-ECDA-4008-AAB1-2BB1F7DF423E}" sibTransId="{2B9BD262-D5DC-45A3-AC6B-1EAEAF463764}"/>
    <dgm:cxn modelId="{D1480114-C1A1-4D87-BBED-440C259C15E9}" srcId="{170B7364-A18E-4870-8D21-F84D07DAED48}" destId="{77F114B9-0769-4867-A8EB-74E5484F77D1}" srcOrd="0" destOrd="0" parTransId="{FB4DB6AA-B51C-4562-8BF1-34142FB264AC}" sibTransId="{B3F48313-EA3B-432A-9573-324862243687}"/>
    <dgm:cxn modelId="{11A432FF-34E5-43CC-9817-AC1B2A91773F}" type="presOf" srcId="{170B7364-A18E-4870-8D21-F84D07DAED48}" destId="{CE91FD82-4D60-4360-A62E-785CABD039B4}" srcOrd="3" destOrd="0" presId="urn:microsoft.com/office/officeart/2005/8/layout/gear1"/>
    <dgm:cxn modelId="{F39500CF-8AF6-4B74-8C4E-096C3004CBF5}" type="presOf" srcId="{D8596912-5E88-47D7-ABF6-8F0BDEE550E6}" destId="{7E9066D2-50EC-4172-914C-E5A334424009}" srcOrd="0" destOrd="4" presId="urn:microsoft.com/office/officeart/2005/8/layout/gear1"/>
    <dgm:cxn modelId="{9DEA7DCE-7DCA-44B9-ACB0-177DB7430E12}" srcId="{170B7364-A18E-4870-8D21-F84D07DAED48}" destId="{D8596912-5E88-47D7-ABF6-8F0BDEE550E6}" srcOrd="4" destOrd="0" parTransId="{2055DC6F-34BE-467D-B45F-2C9ED40E49A7}" sibTransId="{6A6DAFA2-002B-4EE9-8A1A-4EE9A291A828}"/>
    <dgm:cxn modelId="{C645A66F-64F6-453F-B46A-480F17F17682}" type="presOf" srcId="{92E95F0E-5F26-4751-AD88-6584FB90FAB7}" destId="{FC1092B8-8A87-4382-B177-5C0A23A0F7A8}" srcOrd="0" destOrd="1" presId="urn:microsoft.com/office/officeart/2005/8/layout/gear1"/>
    <dgm:cxn modelId="{90526717-B239-41E6-A4C3-F6EB86F461F5}" type="presOf" srcId="{CE333ED0-0DE2-4C8F-85A2-25AF6BD21BD5}" destId="{FC1092B8-8A87-4382-B177-5C0A23A0F7A8}" srcOrd="0" destOrd="2" presId="urn:microsoft.com/office/officeart/2005/8/layout/gear1"/>
    <dgm:cxn modelId="{8758307D-AF31-4B58-8084-77BC51974382}" type="presOf" srcId="{3876861F-FEFA-40A4-8C90-72FB9C413D78}" destId="{1AF76E35-1D8E-423B-BFDC-69AE26394A32}" srcOrd="0" destOrd="0" presId="urn:microsoft.com/office/officeart/2005/8/layout/gear1"/>
    <dgm:cxn modelId="{366C260B-455F-41E8-BE66-FBB141F08154}" srcId="{3876861F-FEFA-40A4-8C90-72FB9C413D78}" destId="{9133902F-D149-4258-A905-D35F7999FA94}" srcOrd="2" destOrd="0" parTransId="{329507CA-EBD6-46A3-9878-B370FB8C0C8A}" sibTransId="{5A405D93-10C3-49AB-B820-B56A2F49927E}"/>
    <dgm:cxn modelId="{4F753A11-0050-4E0C-A179-4BF15F73C978}" srcId="{D1485BE6-1C55-48E9-B477-11DEE8F4004F}" destId="{84EBF66B-9491-4556-A46A-4AB47E7E2705}" srcOrd="0" destOrd="0" parTransId="{C69075C0-F819-4B5C-A30B-D5E3D8A0FD2C}" sibTransId="{0167173B-B351-4B42-BDE2-1276038F47B6}"/>
    <dgm:cxn modelId="{90FC2CD0-B787-40C1-854C-06A944745E33}" srcId="{8980F484-A8DF-4014-996A-E2744EECB861}" destId="{3876861F-FEFA-40A4-8C90-72FB9C413D78}" srcOrd="0" destOrd="0" parTransId="{3B51AB3E-6BCF-4772-8EAA-863FA5A6E85E}" sibTransId="{2554F274-E4B9-4A67-90A4-5617BEA8CABC}"/>
    <dgm:cxn modelId="{C085421F-08B3-445E-8AF1-559A308543D1}" type="presOf" srcId="{2D32776E-C97C-4AEF-A160-6BE536182DE7}" destId="{14C87FBC-D67C-47E3-862B-C24859E7DBEA}" srcOrd="0" destOrd="1" presId="urn:microsoft.com/office/officeart/2005/8/layout/gear1"/>
    <dgm:cxn modelId="{A2032DE1-9A98-4A9F-8047-6665ED35226A}" type="presOf" srcId="{5AB38D37-5926-4945-AED4-AC0FE24B98A2}" destId="{64E63E5A-720A-4D9F-BB57-212D33CF3BB5}" srcOrd="0" destOrd="0" presId="urn:microsoft.com/office/officeart/2005/8/layout/gear1"/>
    <dgm:cxn modelId="{D01E9D2D-75B8-45C6-BB4D-D5B8EEB5E7E5}" type="presOf" srcId="{ECBFC224-C6DC-41F0-A91B-55D45D328A19}" destId="{14C87FBC-D67C-47E3-862B-C24859E7DBEA}" srcOrd="0" destOrd="0" presId="urn:microsoft.com/office/officeart/2005/8/layout/gear1"/>
    <dgm:cxn modelId="{3027C2B9-2026-498E-B1B7-3E311BE14A32}" srcId="{3876861F-FEFA-40A4-8C90-72FB9C413D78}" destId="{ECBFC224-C6DC-41F0-A91B-55D45D328A19}" srcOrd="0" destOrd="0" parTransId="{83BDD3D1-C053-4B9F-815C-5A493DF2E680}" sibTransId="{09DA9F7D-BCED-4759-9277-A7DDC83A36C4}"/>
    <dgm:cxn modelId="{5834C572-F19E-4181-ACD2-91BAEC00DE88}" type="presParOf" srcId="{7ABF315A-95B4-4E1A-8A7E-6A777F016CFC}" destId="{1AF76E35-1D8E-423B-BFDC-69AE26394A32}" srcOrd="0" destOrd="0" presId="urn:microsoft.com/office/officeart/2005/8/layout/gear1"/>
    <dgm:cxn modelId="{18CBA1A0-105F-483C-AB81-C2311AB7E3A1}" type="presParOf" srcId="{7ABF315A-95B4-4E1A-8A7E-6A777F016CFC}" destId="{CAC353C1-A4FC-4379-9880-30567586142D}" srcOrd="1" destOrd="0" presId="urn:microsoft.com/office/officeart/2005/8/layout/gear1"/>
    <dgm:cxn modelId="{96D994C4-32F8-4ABD-84EC-95CD2CB216EB}" type="presParOf" srcId="{7ABF315A-95B4-4E1A-8A7E-6A777F016CFC}" destId="{939A0A0D-98C4-449E-AF93-7F1BCEC563FA}" srcOrd="2" destOrd="0" presId="urn:microsoft.com/office/officeart/2005/8/layout/gear1"/>
    <dgm:cxn modelId="{6BC3EE36-6792-416B-82E6-64D30F6950E3}" type="presParOf" srcId="{7ABF315A-95B4-4E1A-8A7E-6A777F016CFC}" destId="{14C87FBC-D67C-47E3-862B-C24859E7DBEA}" srcOrd="3" destOrd="0" presId="urn:microsoft.com/office/officeart/2005/8/layout/gear1"/>
    <dgm:cxn modelId="{70F1BABD-498D-430F-998A-58298F74E093}" type="presParOf" srcId="{7ABF315A-95B4-4E1A-8A7E-6A777F016CFC}" destId="{64E63E5A-720A-4D9F-BB57-212D33CF3BB5}" srcOrd="4" destOrd="0" presId="urn:microsoft.com/office/officeart/2005/8/layout/gear1"/>
    <dgm:cxn modelId="{D1EB29FC-C28C-4491-83A4-6067122B16E0}" type="presParOf" srcId="{7ABF315A-95B4-4E1A-8A7E-6A777F016CFC}" destId="{BA609AE6-6DA2-4FDE-B15A-0F964D675DB8}" srcOrd="5" destOrd="0" presId="urn:microsoft.com/office/officeart/2005/8/layout/gear1"/>
    <dgm:cxn modelId="{C09248FD-B4CA-4A31-8622-FE97DD971305}" type="presParOf" srcId="{7ABF315A-95B4-4E1A-8A7E-6A777F016CFC}" destId="{5B30D917-0FB5-4CFE-8570-B6DEEB2E4D6B}" srcOrd="6" destOrd="0" presId="urn:microsoft.com/office/officeart/2005/8/layout/gear1"/>
    <dgm:cxn modelId="{75111413-0190-480A-99BA-0C373FDE0079}" type="presParOf" srcId="{7ABF315A-95B4-4E1A-8A7E-6A777F016CFC}" destId="{FC1092B8-8A87-4382-B177-5C0A23A0F7A8}" srcOrd="7" destOrd="0" presId="urn:microsoft.com/office/officeart/2005/8/layout/gear1"/>
    <dgm:cxn modelId="{C8F793F1-9D0F-4534-827F-C63CF7DBF729}" type="presParOf" srcId="{7ABF315A-95B4-4E1A-8A7E-6A777F016CFC}" destId="{DCA29F69-9F03-48F3-9711-123F0D7BBD56}" srcOrd="8" destOrd="0" presId="urn:microsoft.com/office/officeart/2005/8/layout/gear1"/>
    <dgm:cxn modelId="{043158CB-B6F5-47B9-B979-AD4BD7DC52CB}" type="presParOf" srcId="{7ABF315A-95B4-4E1A-8A7E-6A777F016CFC}" destId="{80C5A656-E4C1-4E1B-A5AE-729718D0EAF8}" srcOrd="9" destOrd="0" presId="urn:microsoft.com/office/officeart/2005/8/layout/gear1"/>
    <dgm:cxn modelId="{B0D28692-6667-4DC0-AE71-7F96E6AC9942}" type="presParOf" srcId="{7ABF315A-95B4-4E1A-8A7E-6A777F016CFC}" destId="{BDD4B608-88E4-47B3-921F-5751E4DF5013}" srcOrd="10" destOrd="0" presId="urn:microsoft.com/office/officeart/2005/8/layout/gear1"/>
    <dgm:cxn modelId="{2C5496F7-776C-408B-A446-56827075ABBA}" type="presParOf" srcId="{7ABF315A-95B4-4E1A-8A7E-6A777F016CFC}" destId="{CE91FD82-4D60-4360-A62E-785CABD039B4}" srcOrd="11" destOrd="0" presId="urn:microsoft.com/office/officeart/2005/8/layout/gear1"/>
    <dgm:cxn modelId="{9D5E7F05-EB66-4A6B-BA75-5A6DC72694E8}" type="presParOf" srcId="{7ABF315A-95B4-4E1A-8A7E-6A777F016CFC}" destId="{7E9066D2-50EC-4172-914C-E5A334424009}" srcOrd="12" destOrd="0" presId="urn:microsoft.com/office/officeart/2005/8/layout/gear1"/>
    <dgm:cxn modelId="{B6AE360E-CCBB-454B-A6C3-26F07E1E87FC}" type="presParOf" srcId="{7ABF315A-95B4-4E1A-8A7E-6A777F016CFC}" destId="{32F36B4F-127A-47F7-8099-217AB36C0E3C}" srcOrd="13" destOrd="0" presId="urn:microsoft.com/office/officeart/2005/8/layout/gear1"/>
    <dgm:cxn modelId="{7DA9DE86-69F9-47E3-82D9-2EF0B93815E0}" type="presParOf" srcId="{7ABF315A-95B4-4E1A-8A7E-6A777F016CFC}" destId="{EBBEF74B-39C3-4B6E-8997-926960FAFCF7}" srcOrd="14" destOrd="0" presId="urn:microsoft.com/office/officeart/2005/8/layout/gear1"/>
    <dgm:cxn modelId="{4FAB0DE2-2C7D-4412-BC76-2BB768714D3C}" type="presParOf" srcId="{7ABF315A-95B4-4E1A-8A7E-6A777F016CFC}" destId="{8450C265-3118-46D3-AE73-01994528A7ED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76E35-1D8E-423B-BFDC-69AE26394A32}">
      <dsp:nvSpPr>
        <dsp:cNvPr id="0" name=""/>
        <dsp:cNvSpPr/>
      </dsp:nvSpPr>
      <dsp:spPr>
        <a:xfrm>
          <a:off x="2623948" y="1990817"/>
          <a:ext cx="2573761" cy="2594598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Производство </a:t>
          </a:r>
          <a:r>
            <a:rPr lang="ru-RU" sz="1400" b="1" kern="1200" dirty="0" err="1" smtClean="0"/>
            <a:t>высокотехноло</a:t>
          </a:r>
          <a:r>
            <a:rPr lang="en-US" sz="1400" b="1" kern="1200" dirty="0" smtClean="0"/>
            <a:t>-</a:t>
          </a:r>
          <a:r>
            <a:rPr lang="ru-RU" sz="1400" b="1" kern="1200" dirty="0" err="1" smtClean="0"/>
            <a:t>гичного</a:t>
          </a:r>
          <a:r>
            <a:rPr lang="ru-RU" sz="1400" b="1" kern="1200" dirty="0" smtClean="0"/>
            <a:t> скважинного оборудования</a:t>
          </a:r>
          <a:endParaRPr lang="ru-RU" sz="1400" b="1" kern="1200" dirty="0"/>
        </a:p>
      </dsp:txBody>
      <dsp:txXfrm>
        <a:off x="3141388" y="2597205"/>
        <a:ext cx="1538881" cy="1336354"/>
      </dsp:txXfrm>
    </dsp:sp>
    <dsp:sp modelId="{14C87FBC-D67C-47E3-862B-C24859E7DBEA}">
      <dsp:nvSpPr>
        <dsp:cNvPr id="0" name=""/>
        <dsp:cNvSpPr/>
      </dsp:nvSpPr>
      <dsp:spPr>
        <a:xfrm>
          <a:off x="634271" y="3425026"/>
          <a:ext cx="1850481" cy="1042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Внутрискважинное оборудование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Бурильные замки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Ловильный инструмент</a:t>
          </a:r>
          <a:endParaRPr lang="ru-RU" sz="1200" b="1" kern="1200" dirty="0"/>
        </a:p>
      </dsp:txBody>
      <dsp:txXfrm>
        <a:off x="664815" y="3455570"/>
        <a:ext cx="1789393" cy="981749"/>
      </dsp:txXfrm>
    </dsp:sp>
    <dsp:sp modelId="{64E63E5A-720A-4D9F-BB57-212D33CF3BB5}">
      <dsp:nvSpPr>
        <dsp:cNvPr id="0" name=""/>
        <dsp:cNvSpPr/>
      </dsp:nvSpPr>
      <dsp:spPr>
        <a:xfrm>
          <a:off x="972346" y="1396909"/>
          <a:ext cx="1957053" cy="1883438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Услуги по надзорному контролю</a:t>
          </a:r>
          <a:endParaRPr lang="ru-RU" sz="1200" b="1" kern="1200" dirty="0"/>
        </a:p>
      </dsp:txBody>
      <dsp:txXfrm>
        <a:off x="1457208" y="1873936"/>
        <a:ext cx="987329" cy="929384"/>
      </dsp:txXfrm>
    </dsp:sp>
    <dsp:sp modelId="{FC1092B8-8A87-4382-B177-5C0A23A0F7A8}">
      <dsp:nvSpPr>
        <dsp:cNvPr id="0" name=""/>
        <dsp:cNvSpPr/>
      </dsp:nvSpPr>
      <dsp:spPr>
        <a:xfrm>
          <a:off x="0" y="124972"/>
          <a:ext cx="1706734" cy="1066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Помощь в проектировании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Услуги по спуску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Техническая поддержка</a:t>
          </a:r>
          <a:endParaRPr lang="en-US" altLang="ru-RU" sz="1200" b="1" kern="1200" dirty="0"/>
        </a:p>
      </dsp:txBody>
      <dsp:txXfrm>
        <a:off x="31236" y="156208"/>
        <a:ext cx="1644262" cy="1003993"/>
      </dsp:txXfrm>
    </dsp:sp>
    <dsp:sp modelId="{DCA29F69-9F03-48F3-9711-123F0D7BBD56}">
      <dsp:nvSpPr>
        <dsp:cNvPr id="0" name=""/>
        <dsp:cNvSpPr/>
      </dsp:nvSpPr>
      <dsp:spPr>
        <a:xfrm rot="20700000">
          <a:off x="2217620" y="179942"/>
          <a:ext cx="1788874" cy="1788874"/>
        </a:xfrm>
        <a:prstGeom prst="gear6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Услуги по ремонту трубной продукции и скважин</a:t>
          </a:r>
          <a:endParaRPr lang="ru-RU" sz="1200" b="1" kern="1200" dirty="0"/>
        </a:p>
      </dsp:txBody>
      <dsp:txXfrm rot="-20700000">
        <a:off x="2609973" y="572294"/>
        <a:ext cx="1004169" cy="1004169"/>
      </dsp:txXfrm>
    </dsp:sp>
    <dsp:sp modelId="{7E9066D2-50EC-4172-914C-E5A334424009}">
      <dsp:nvSpPr>
        <dsp:cNvPr id="0" name=""/>
        <dsp:cNvSpPr/>
      </dsp:nvSpPr>
      <dsp:spPr>
        <a:xfrm>
          <a:off x="4079664" y="141931"/>
          <a:ext cx="1669288" cy="1480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Нарезка </a:t>
          </a:r>
          <a:r>
            <a:rPr lang="ru-RU" sz="1200" b="1" kern="1200" dirty="0" err="1" smtClean="0"/>
            <a:t>резьб</a:t>
          </a:r>
          <a:r>
            <a:rPr lang="ru-RU" sz="1200" b="1" kern="1200" dirty="0" smtClean="0"/>
            <a:t> и ремонт </a:t>
          </a:r>
          <a:r>
            <a:rPr lang="en-US" sz="1200" b="1" kern="1200" dirty="0" smtClean="0"/>
            <a:t>OCTG 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Нанесения покрытия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Ремонт скважин</a:t>
          </a:r>
          <a:endParaRPr lang="en-US" alt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Управление остатками продукции</a:t>
          </a:r>
          <a:endParaRPr lang="en-US" alt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4123035" y="185302"/>
        <a:ext cx="1582546" cy="1394036"/>
      </dsp:txXfrm>
    </dsp:sp>
    <dsp:sp modelId="{32F36B4F-127A-47F7-8099-217AB36C0E3C}">
      <dsp:nvSpPr>
        <dsp:cNvPr id="0" name=""/>
        <dsp:cNvSpPr/>
      </dsp:nvSpPr>
      <dsp:spPr>
        <a:xfrm>
          <a:off x="2397769" y="1651762"/>
          <a:ext cx="3213342" cy="3213342"/>
        </a:xfrm>
        <a:prstGeom prst="circularArrow">
          <a:avLst>
            <a:gd name="adj1" fmla="val 4687"/>
            <a:gd name="adj2" fmla="val 299029"/>
            <a:gd name="adj3" fmla="val 2524361"/>
            <a:gd name="adj4" fmla="val 15843734"/>
            <a:gd name="adj5" fmla="val 5469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EF74B-39C3-4B6E-8997-926960FAFCF7}">
      <dsp:nvSpPr>
        <dsp:cNvPr id="0" name=""/>
        <dsp:cNvSpPr/>
      </dsp:nvSpPr>
      <dsp:spPr>
        <a:xfrm>
          <a:off x="723882" y="1039224"/>
          <a:ext cx="2334694" cy="23346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0C265-3118-46D3-AE73-01994528A7ED}">
      <dsp:nvSpPr>
        <dsp:cNvPr id="0" name=""/>
        <dsp:cNvSpPr/>
      </dsp:nvSpPr>
      <dsp:spPr>
        <a:xfrm>
          <a:off x="1803835" y="-213476"/>
          <a:ext cx="2517270" cy="25172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7AD1322C-ED99-4B81-976E-A42B343E0BC1}" type="datetimeFigureOut">
              <a:rPr lang="ru-RU"/>
              <a:pPr/>
              <a:t>26.09.2016</a:t>
            </a:fld>
            <a:endParaRPr lang="ru-RU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23C51D06-E976-4C1E-9273-5D390AFD67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947"/>
            <a:ext cx="5435708" cy="44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B9854E13-6D1D-4D77-BFD6-D421C1083F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5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236538"/>
            <a:ext cx="620553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5" y="5059848"/>
            <a:ext cx="5435708" cy="4467470"/>
          </a:xfrm>
        </p:spPr>
        <p:txBody>
          <a:bodyPr/>
          <a:lstStyle/>
          <a:p>
            <a:pPr marL="228575" indent="-228575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4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13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9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546A-AE6B-4D0E-B605-6F2D8464D5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98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54E13-6D1D-4D77-BFD6-D421C1083F6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54E13-6D1D-4D77-BFD6-D421C1083F6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7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0EE070F-DC05-4FCC-801B-8855E71FB081}" type="slidenum">
              <a:rPr lang="ru-RU" sz="1200" b="0" smtClean="0">
                <a:latin typeface="Arial" charset="0"/>
              </a:rPr>
              <a:pPr/>
              <a:t>18</a:t>
            </a:fld>
            <a:endParaRPr lang="ru-RU" sz="1200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3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1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9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1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5059847"/>
            <a:ext cx="6172200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6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5059847"/>
            <a:ext cx="6172200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6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tmkgroup.ru/_Illustrations/top3_eng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>
            <a:off x="4572000" y="0"/>
            <a:ext cx="4572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8413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25284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>
            <a:off x="971550" y="0"/>
            <a:ext cx="36242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6475" y="3716338"/>
            <a:ext cx="7129463" cy="965200"/>
          </a:xfrm>
        </p:spPr>
        <p:txBody>
          <a:bodyPr/>
          <a:lstStyle>
            <a:lvl1pPr algn="ctr">
              <a:defRPr sz="2800">
                <a:solidFill>
                  <a:srgbClr val="D86C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pic>
        <p:nvPicPr>
          <p:cNvPr id="225286" name="Picture 6" descr="TMKe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9715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4442-EF87-49CA-83AE-5B1A30E972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4063" y="44450"/>
            <a:ext cx="2043112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44450"/>
            <a:ext cx="5980113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6480D-C2FC-4ACE-93BA-0D5B53BA46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17FF-67DA-4C14-BD36-8F285B6B97EC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0967-4F2C-41CD-B265-CD4E7F4E919B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204F-ED51-42C9-9C99-7D146FBC2EA3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9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DD97-0730-4D03-81EA-4B5FABB2B5A8}" type="datetime1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7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CF0-97F0-42C5-8454-BDE6E3C313CE}" type="datetime1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F588-BBC1-4017-B0ED-AA2BF009F6B0}" type="datetime1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3C41-EAE9-422A-AE68-705741AACB59}" type="datetime1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2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7002-CD25-4B3E-A695-2A0F5DE64D54}" type="datetime1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A2A65-8351-46D5-83BB-DFFEA658ED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0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41FA-D038-4E10-9889-A665F54211C1}" type="datetime1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7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B60F-4AD3-4614-ADE8-8BDEC3C0BCDE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3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E48E-47E5-4857-90CA-AB9831A6B2D8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73110-B274-4605-AB12-A466DC8609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5850" y="1341438"/>
            <a:ext cx="366871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6963" y="1341438"/>
            <a:ext cx="36687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37FE2-B7AD-424C-84D8-5F15F88FD7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AE1DD-8EE6-46E2-AD87-C7876ADA6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34EA-29F7-488F-AB2C-6A2206483A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79E0D-94E0-49B1-A8A8-87C3753FAB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159D-EB0D-4B23-A101-AB10213DE3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520F2-0181-4D34-BECF-09FABCB797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www.tmkgroup.ru/_Illustrations/top3_eng.gif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5850" y="1341438"/>
            <a:ext cx="74898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3675" y="65532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 b="0">
                <a:effectLst/>
                <a:latin typeface="+mn-lt"/>
              </a:defRPr>
            </a:lvl1pPr>
          </a:lstStyle>
          <a:p>
            <a:fld id="{7BD6871D-1A9C-4236-8630-FDBCAE4B104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4260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 rot="16200000">
            <a:off x="-1362869" y="4517232"/>
            <a:ext cx="37036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 rot="16200000">
            <a:off x="-901700" y="1306513"/>
            <a:ext cx="2781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4450"/>
            <a:ext cx="81756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973138" y="962025"/>
            <a:ext cx="7707312" cy="215900"/>
            <a:chOff x="607" y="588"/>
            <a:chExt cx="4717" cy="136"/>
          </a:xfrm>
        </p:grpSpPr>
        <p:sp>
          <p:nvSpPr>
            <p:cNvPr id="224264" name="AutoShape 8"/>
            <p:cNvSpPr>
              <a:spLocks noChangeArrowheads="1"/>
            </p:cNvSpPr>
            <p:nvPr/>
          </p:nvSpPr>
          <p:spPr bwMode="gray">
            <a:xfrm flipH="1">
              <a:off x="607" y="588"/>
              <a:ext cx="4474" cy="135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65" name="AutoShape 9"/>
            <p:cNvSpPr>
              <a:spLocks noChangeArrowheads="1"/>
            </p:cNvSpPr>
            <p:nvPr/>
          </p:nvSpPr>
          <p:spPr bwMode="gray">
            <a:xfrm>
              <a:off x="5072" y="588"/>
              <a:ext cx="252" cy="136"/>
            </a:xfrm>
            <a:prstGeom prst="flowChartDelay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4266" name="Picture 10" descr="TMKe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9715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5588" algn="l" rtl="0" fontAlgn="base">
        <a:spcBef>
          <a:spcPct val="20000"/>
        </a:spcBef>
        <a:spcAft>
          <a:spcPct val="0"/>
        </a:spcAft>
        <a:buClr>
          <a:srgbClr val="FF9933"/>
        </a:buClr>
        <a:buChar char="–"/>
        <a:defRPr sz="1200">
          <a:solidFill>
            <a:schemeClr val="tx1"/>
          </a:solidFill>
          <a:latin typeface="+mn-lt"/>
        </a:defRPr>
      </a:lvl2pPr>
      <a:lvl3pPr marL="809625" indent="-2841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3pPr>
      <a:lvl4pPr marL="1057275" indent="-246063" algn="l" rtl="0" fontAlgn="base">
        <a:spcBef>
          <a:spcPct val="20000"/>
        </a:spcBef>
        <a:spcAft>
          <a:spcPct val="0"/>
        </a:spcAft>
        <a:buClr>
          <a:srgbClr val="FF9933"/>
        </a:buClr>
        <a:buChar char="–"/>
        <a:defRPr sz="1200">
          <a:solidFill>
            <a:schemeClr val="tx1"/>
          </a:solidFill>
          <a:latin typeface="+mn-lt"/>
        </a:defRPr>
      </a:lvl4pPr>
      <a:lvl5pPr marL="13335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5pPr>
      <a:lvl6pPr marL="17907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6pPr>
      <a:lvl7pPr marL="22479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7pPr>
      <a:lvl8pPr marL="27051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8pPr>
      <a:lvl9pPr marL="31623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43DB89C9-93C9-41B3-9216-8B87063CFBC8}" type="datetime1">
              <a:rPr lang="ru-RU" smtClean="0"/>
              <a:t>26.09.2016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12.jpeg"/><Relationship Id="rId5" Type="http://schemas.openxmlformats.org/officeDocument/2006/relationships/image" Target="../media/image43.png"/><Relationship Id="rId10" Type="http://schemas.openxmlformats.org/officeDocument/2006/relationships/image" Target="../media/image47.tiff"/><Relationship Id="rId4" Type="http://schemas.openxmlformats.org/officeDocument/2006/relationships/image" Target="../media/image42.pn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52.jp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tmk-group.ru/Operation_manuals" TargetMode="External"/><Relationship Id="rId5" Type="http://schemas.openxmlformats.org/officeDocument/2006/relationships/hyperlink" Target="http://www.tmkup.ru/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e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37" y="114301"/>
            <a:ext cx="8434524" cy="627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Трубная Металлургическая Компания</a:t>
            </a:r>
            <a:endParaRPr lang="ru-RU" sz="2800" dirty="0">
              <a:solidFill>
                <a:srgbClr val="FF66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8564" y="6245525"/>
            <a:ext cx="6012612" cy="4658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201</a:t>
            </a:r>
            <a:r>
              <a:rPr lang="ru-RU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6</a:t>
            </a:r>
            <a:endParaRPr lang="ru-RU" sz="2800" dirty="0">
              <a:solidFill>
                <a:srgbClr val="FF66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737" y="4204856"/>
            <a:ext cx="1880438" cy="1333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37" y="4200283"/>
            <a:ext cx="1893375" cy="1338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709" y="4200285"/>
            <a:ext cx="1891652" cy="1316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894" y="4200283"/>
            <a:ext cx="1861643" cy="1338531"/>
          </a:xfrm>
          <a:prstGeom prst="rect">
            <a:avLst/>
          </a:prstGeom>
        </p:spPr>
      </p:pic>
      <p:pic>
        <p:nvPicPr>
          <p:cNvPr id="11" name="Picture 27" descr="TMK-Logo_s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 txBox="1">
            <a:spLocks noChangeArrowheads="1"/>
          </p:cNvSpPr>
          <p:nvPr/>
        </p:nvSpPr>
        <p:spPr bwMode="auto">
          <a:xfrm>
            <a:off x="372837" y="1841106"/>
            <a:ext cx="8434524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</a:pPr>
            <a:r>
              <a:rPr lang="ru-RU" sz="22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Инновационные решения ПАО «ТМК» для обеспечения добычи углеводородов на суше и шельфе</a:t>
            </a:r>
            <a:endParaRPr lang="ru-RU" sz="2200" b="1" kern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372837" y="3198048"/>
            <a:ext cx="3065688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</a:pPr>
            <a:r>
              <a:rPr lang="ru-RU" sz="12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Докладчик: Чикалов С.Г. – Заместитель Генерального директора по техническим продажам и инновациям ПАО «ТМК», </a:t>
            </a:r>
            <a:r>
              <a:rPr lang="ru-RU" sz="1200" b="1" kern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дтн</a:t>
            </a:r>
            <a:endParaRPr lang="ru-RU" sz="1200" b="1" kern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7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76446" y="114301"/>
            <a:ext cx="8110917" cy="627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магистральных </a:t>
            </a:r>
            <a:r>
              <a:rPr lang="ru-RU" altLang="zh-CN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нефтегазопроводных</a:t>
            </a:r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труб большого диаметра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876446" y="742101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3080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>
            <a:fillRect/>
          </a:stretch>
        </p:blipFill>
        <p:spPr bwMode="auto">
          <a:xfrm>
            <a:off x="4990038" y="875138"/>
            <a:ext cx="3997325" cy="279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IMG_65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37" y="3673266"/>
            <a:ext cx="3997325" cy="270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731" y="875138"/>
            <a:ext cx="4537075" cy="55307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Освоено производство.</a:t>
            </a:r>
            <a:endParaRPr lang="ru-RU" sz="14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сероводородостойком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исполнении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Повышенной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хладостойкости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с температурой эксплуатации до -60 </a:t>
            </a:r>
            <a:r>
              <a:rPr lang="ru-RU" sz="1400" b="0" baseline="300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Класса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прочности К60 на рабочее давление до 9,8 МПа,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Класса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прочности К65 на рабочее давление до 11,8 МПа,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зон повышенной сейсмической активности и АТР,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морских подводных  промысловых трубопроводов по стандарту </a:t>
            </a:r>
            <a:r>
              <a:rPr lang="en-US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DNV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101 и Правилам РМРС,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наружным и внутренним антикоррозионным покрытием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В стадии освоения.</a:t>
            </a:r>
            <a:endParaRPr lang="en-US" sz="1400" u="sng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Плакированные 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большого диаметра для подводных и наземных трубопроводов, транспортирующих сырой газ с высокой концентрацией сероводорода и углекислого газа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SzPct val="100000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Электросварные </a:t>
            </a: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прямошовные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большого диаметра категории прочности Х100 (К80).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9</a:t>
            </a:r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0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lvl="0" algn="l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покрытий из отечественных материалов 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10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986" y="1457325"/>
            <a:ext cx="365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41677" y="903934"/>
            <a:ext cx="4768498" cy="4764381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  <a:effectLst/>
          <a:extLst/>
        </p:spPr>
        <p:txBody>
          <a:bodyPr wrap="square" anchor="t">
            <a:spAutoFit/>
          </a:bodyPr>
          <a:lstStyle/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1400" u="sng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Освоено производство</a:t>
            </a:r>
            <a:r>
              <a:rPr lang="ru-RU" sz="1400" u="sng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ru-RU" sz="140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en-US" sz="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Покрытие </a:t>
            </a:r>
            <a:r>
              <a:rPr lang="ru-RU" sz="1400" b="0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Green</a:t>
            </a: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Well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наносится на резьбовые соединения трубы и муфты, исключает нанесение резьбовой уплотнительной смазки для свинчивания труб с муфтами при строительстве обсадной колонны. Покрытие GW обеспечивает защиту поверхности от коррозии и «сухое» свинчивание резьбовых соединений без потери своей функции, а также защиту окружающей среды от возможных загрязнений. Применение покрытия </a:t>
            </a:r>
            <a:r>
              <a:rPr lang="en-US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GW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снижает трудозатраты и повышает производительность операций.</a:t>
            </a:r>
            <a:endParaRPr lang="en-US" sz="1400" b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en-US" sz="1200" b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Трубы с 3-х 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слойным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покрытием на основе отечественных изоляционных материалов ЗАО «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Метаклэй</a:t>
            </a: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».</a:t>
            </a:r>
            <a:endParaRPr lang="en-US" sz="1400" b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en-US" sz="1400" b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В стадии освоения</a:t>
            </a:r>
            <a:r>
              <a:rPr lang="ru-RU" sz="1400" u="sng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en-US" sz="1400" u="sng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80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Производство</a:t>
            </a: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труб с 2-х 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слойным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покрытием «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Метален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» на основе отечественных изоляционных материалов.</a:t>
            </a: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Изготовлены опытные партии труб, проводятся испытания покрытия. </a:t>
            </a:r>
          </a:p>
        </p:txBody>
      </p:sp>
      <p:pic>
        <p:nvPicPr>
          <p:cNvPr id="1026" name="Picture 2" descr="C:\Users\rasskazovei\AppData\Local\Microsoft\Windows\Temporary Internet Files\Content.Outlook\P6PM6COB\image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905649"/>
            <a:ext cx="3294226" cy="23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UKP0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8300" y="3634809"/>
            <a:ext cx="3294226" cy="23659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78" y="2553354"/>
            <a:ext cx="719638" cy="665394"/>
          </a:xfrm>
          <a:prstGeom prst="rect">
            <a:avLst/>
          </a:prstGeom>
        </p:spPr>
      </p:pic>
      <p:pic>
        <p:nvPicPr>
          <p:cNvPr id="16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2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8972" y="127000"/>
            <a:ext cx="7924800" cy="615101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Серии TMK UP для различных условий эксплуатации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11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512" y="1794354"/>
            <a:ext cx="4015286" cy="3203391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57146" y="1076565"/>
            <a:ext cx="4572000" cy="11172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Газовые скважины</a:t>
            </a: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Нефтяные скважины с высоким газовым фактором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Высокое давление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Rectangle 50"/>
          <p:cNvSpPr>
            <a:spLocks noChangeArrowheads="1"/>
          </p:cNvSpPr>
          <p:nvPr/>
        </p:nvSpPr>
        <p:spPr bwMode="gray">
          <a:xfrm>
            <a:off x="-193720" y="859145"/>
            <a:ext cx="4460923" cy="23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marL="0" lvl="1" defTabSz="914022">
              <a:spcBef>
                <a:spcPts val="600"/>
              </a:spcBef>
              <a:buClr>
                <a:srgbClr val="FF6600"/>
              </a:buClr>
              <a:buSzPct val="100000"/>
              <a:tabLst>
                <a:tab pos="1700213" algn="l"/>
              </a:tabLst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       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Почему выбирают «Премиум»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?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2" name="Group 11"/>
          <p:cNvGrpSpPr/>
          <p:nvPr/>
        </p:nvGrpSpPr>
        <p:grpSpPr>
          <a:xfrm>
            <a:off x="276270" y="5711704"/>
            <a:ext cx="3936936" cy="1032994"/>
            <a:chOff x="276270" y="5330704"/>
            <a:chExt cx="3936936" cy="1032994"/>
          </a:xfrm>
        </p:grpSpPr>
        <p:pic>
          <p:nvPicPr>
            <p:cNvPr id="123" name="Picture 33" descr="БУР Т 165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06" y="5604732"/>
              <a:ext cx="228600" cy="75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Прямоугольник 57"/>
            <p:cNvSpPr/>
            <p:nvPr/>
          </p:nvSpPr>
          <p:spPr>
            <a:xfrm>
              <a:off x="276270" y="5330704"/>
              <a:ext cx="1880333" cy="20583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Специальная серия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 bwMode="auto">
            <a:xfrm>
              <a:off x="1155102" y="5906197"/>
              <a:ext cx="3015830" cy="190620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Для сложных условий эксплуатации.</a:t>
              </a:r>
              <a:endPara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6" name="Rounded Rectangle 34"/>
            <p:cNvSpPr/>
            <p:nvPr/>
          </p:nvSpPr>
          <p:spPr>
            <a:xfrm>
              <a:off x="1084078" y="5692718"/>
              <a:ext cx="3129128" cy="582994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</p:grpSp>
      <p:grpSp>
        <p:nvGrpSpPr>
          <p:cNvPr id="127" name="Group 8"/>
          <p:cNvGrpSpPr/>
          <p:nvPr/>
        </p:nvGrpSpPr>
        <p:grpSpPr>
          <a:xfrm>
            <a:off x="276271" y="2328808"/>
            <a:ext cx="3942886" cy="967531"/>
            <a:chOff x="276271" y="1947808"/>
            <a:chExt cx="3942886" cy="967531"/>
          </a:xfrm>
        </p:grpSpPr>
        <p:pic>
          <p:nvPicPr>
            <p:cNvPr id="128" name="Picture 7" descr="CW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365862" y="2167745"/>
              <a:ext cx="311992" cy="74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Прямоугольник 53"/>
            <p:cNvSpPr/>
            <p:nvPr/>
          </p:nvSpPr>
          <p:spPr>
            <a:xfrm>
              <a:off x="276271" y="1947808"/>
              <a:ext cx="1663196" cy="20443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Серия </a:t>
              </a:r>
              <a:r>
                <a:rPr lang="ru-RU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Лайт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1161053" y="2348705"/>
              <a:ext cx="3015830" cy="412028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Высокое сопротивление крутящему моменту при бурении на обсадной колонне.</a:t>
              </a:r>
              <a:endPara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Rounded Rectangle 47"/>
            <p:cNvSpPr/>
            <p:nvPr/>
          </p:nvSpPr>
          <p:spPr>
            <a:xfrm>
              <a:off x="1090029" y="2273089"/>
              <a:ext cx="3129128" cy="582994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  <p:pic>
          <p:nvPicPr>
            <p:cNvPr id="13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047" b="82378" l="14862" r="81316">
                          <a14:foregroundMark x1="35669" y1="30573" x2="49045" y2="24841"/>
                          <a14:foregroundMark x1="57537" y1="25265" x2="69851" y2="32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t="17677" r="18320" b="17483"/>
            <a:stretch/>
          </p:blipFill>
          <p:spPr bwMode="auto">
            <a:xfrm>
              <a:off x="705869" y="2162672"/>
              <a:ext cx="381371" cy="36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" name="Group 9"/>
          <p:cNvGrpSpPr/>
          <p:nvPr/>
        </p:nvGrpSpPr>
        <p:grpSpPr>
          <a:xfrm>
            <a:off x="276270" y="3492980"/>
            <a:ext cx="3938680" cy="929179"/>
            <a:chOff x="276270" y="3111980"/>
            <a:chExt cx="3938680" cy="929179"/>
          </a:xfrm>
        </p:grpSpPr>
        <p:pic>
          <p:nvPicPr>
            <p:cNvPr id="134" name="Picture 89" descr="TMK FMC 2010-04-06_10525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84" y="3323426"/>
              <a:ext cx="285893" cy="717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Прямоугольник 56"/>
            <p:cNvSpPr/>
            <p:nvPr/>
          </p:nvSpPr>
          <p:spPr>
            <a:xfrm>
              <a:off x="276270" y="3111980"/>
              <a:ext cx="1949345" cy="21144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Классическая серия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 bwMode="auto">
            <a:xfrm>
              <a:off x="1156846" y="3587699"/>
              <a:ext cx="3015830" cy="206014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Легкость и надежность сборки.</a:t>
              </a:r>
              <a:endPara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7" name="Rounded Rectangle 38"/>
            <p:cNvSpPr/>
            <p:nvPr/>
          </p:nvSpPr>
          <p:spPr>
            <a:xfrm>
              <a:off x="1085822" y="3381917"/>
              <a:ext cx="3129128" cy="582994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  <p:pic>
          <p:nvPicPr>
            <p:cNvPr id="13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047" b="82378" l="14862" r="81316">
                          <a14:foregroundMark x1="35669" y1="30573" x2="49045" y2="24841"/>
                          <a14:foregroundMark x1="57537" y1="25265" x2="69851" y2="32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t="17677" r="18320" b="17483"/>
            <a:stretch/>
          </p:blipFill>
          <p:spPr bwMode="auto">
            <a:xfrm>
              <a:off x="671466" y="3313360"/>
              <a:ext cx="381371" cy="36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" name="Group 10"/>
          <p:cNvGrpSpPr/>
          <p:nvPr/>
        </p:nvGrpSpPr>
        <p:grpSpPr>
          <a:xfrm>
            <a:off x="276271" y="4521635"/>
            <a:ext cx="3956014" cy="1069903"/>
            <a:chOff x="276271" y="4140635"/>
            <a:chExt cx="3956014" cy="1069903"/>
          </a:xfrm>
        </p:grpSpPr>
        <p:sp>
          <p:nvSpPr>
            <p:cNvPr id="140" name="TextBox 139"/>
            <p:cNvSpPr txBox="1"/>
            <p:nvPr/>
          </p:nvSpPr>
          <p:spPr bwMode="auto">
            <a:xfrm>
              <a:off x="1174181" y="4386483"/>
              <a:ext cx="3015830" cy="824055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Устойчивость к растягивающим, сжимающим и изгибающим нагрузкам при избыточном внутреннем и наружном давлениях. </a:t>
              </a:r>
              <a:endPara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1" name="Прямоугольник 55"/>
            <p:cNvSpPr/>
            <p:nvPr/>
          </p:nvSpPr>
          <p:spPr>
            <a:xfrm>
              <a:off x="276271" y="4140635"/>
              <a:ext cx="2337716" cy="2358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Профессиональная серия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2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85" y="4430470"/>
              <a:ext cx="335418" cy="720054"/>
            </a:xfrm>
            <a:prstGeom prst="rect">
              <a:avLst/>
            </a:prstGeom>
          </p:spPr>
        </p:pic>
        <p:sp>
          <p:nvSpPr>
            <p:cNvPr id="143" name="Rounded Rectangle 3"/>
            <p:cNvSpPr/>
            <p:nvPr/>
          </p:nvSpPr>
          <p:spPr>
            <a:xfrm>
              <a:off x="1103157" y="4446590"/>
              <a:ext cx="3129128" cy="720817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  <p:pic>
          <p:nvPicPr>
            <p:cNvPr id="14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047" b="82378" l="14862" r="81316">
                          <a14:foregroundMark x1="35669" y1="30573" x2="49045" y2="24841"/>
                          <a14:foregroundMark x1="57537" y1="25265" x2="69851" y2="32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t="17677" r="18320" b="17483"/>
            <a:stretch/>
          </p:blipFill>
          <p:spPr bwMode="auto">
            <a:xfrm>
              <a:off x="687833" y="4429775"/>
              <a:ext cx="381371" cy="36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" name="Line 92"/>
          <p:cNvSpPr>
            <a:spLocks noChangeShapeType="1"/>
          </p:cNvSpPr>
          <p:nvPr/>
        </p:nvSpPr>
        <p:spPr bwMode="gray">
          <a:xfrm flipV="1">
            <a:off x="304757" y="1094886"/>
            <a:ext cx="853979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4086577" y="1090594"/>
            <a:ext cx="4864717" cy="862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47371" tIns="36843" rIns="147371" bIns="3684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Бурение с вращением и проворотом колонны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Парогравитационный дренаж 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Оффшорные месторождения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43428" y="5127473"/>
            <a:ext cx="4572000" cy="1379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6725" lvl="2" indent="-285750">
              <a:spcBef>
                <a:spcPts val="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является лидером российского рынка нарезных труб с резьбой класса «Премиум» с долей в 75% по итогам 2015г.</a:t>
            </a: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2" indent="-285750">
              <a:spcBef>
                <a:spcPts val="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Новый продукт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1400" b="0" dirty="0" smtClean="0">
                <a:solidFill>
                  <a:srgbClr val="FF9933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TMK UP TORQ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0" dirty="0" smtClean="0">
                <a:solidFill>
                  <a:srgbClr val="FF9933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Torque </a:t>
            </a:r>
          </a:p>
          <a:p>
            <a:pPr marL="466725" lvl="2" indent="-285750">
              <a:spcBef>
                <a:spcPts val="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Новый продукт 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0" dirty="0" smtClean="0">
                <a:solidFill>
                  <a:srgbClr val="FF9933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TMK UP</a:t>
            </a:r>
            <a:r>
              <a:rPr lang="en-US" sz="14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CENTUM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100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6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98" y="5920"/>
            <a:ext cx="8108029" cy="7373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spcAft>
                <a:spcPts val="0"/>
              </a:spcAft>
            </a:pPr>
            <a:r>
              <a:rPr lang="ru-RU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Технические решения для скважин на суше и шельфе </a:t>
            </a:r>
            <a:r>
              <a:rPr lang="ru-RU" sz="2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от </a:t>
            </a:r>
            <a:r>
              <a:rPr lang="ru-RU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устья до забоя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721579" y="1541106"/>
            <a:ext cx="24476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ТМК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982" y="1507355"/>
            <a:ext cx="2713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ГАЗПРОМ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8" y="2176373"/>
            <a:ext cx="2902169" cy="448015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00" y="2170616"/>
            <a:ext cx="3591590" cy="2158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58" y="2176374"/>
            <a:ext cx="1206290" cy="4487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7780" y="872716"/>
            <a:ext cx="87207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ПАО «ТМК» готово обеспечить  комплексные поставки  трубной продукции и ее элементов для строительства и </a:t>
            </a:r>
            <a:r>
              <a:rPr lang="ru-RU" sz="1400" dirty="0" err="1" smtClean="0"/>
              <a:t>заканчивания</a:t>
            </a:r>
            <a:r>
              <a:rPr lang="ru-RU" sz="1400" dirty="0" smtClean="0"/>
              <a:t> скважин с целью 100% удовлетворения потребности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ПАО «ГАЗПРОМ» к 2020 году.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12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www.lukoil-perm.ru/upload/medialibrary/5f8/5f8bbb6eb512c525342627bc3b19db4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0" y="4329100"/>
            <a:ext cx="3591590" cy="23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97758" y="2153686"/>
            <a:ext cx="4943544" cy="4515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555776" y="4041068"/>
            <a:ext cx="1169974" cy="57606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pic>
        <p:nvPicPr>
          <p:cNvPr id="17" name="Picture 27" descr="TMK-Logo_s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86" y="3469064"/>
            <a:ext cx="8411508" cy="295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+mj-lt"/>
              </a:rPr>
              <a:t>Преимущества для потребителя: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снижение </a:t>
            </a:r>
            <a:r>
              <a:rPr lang="ru-RU" sz="1200" dirty="0" smtClean="0">
                <a:effectLst/>
                <a:latin typeface="+mj-lt"/>
              </a:rPr>
              <a:t>риска </a:t>
            </a:r>
            <a:r>
              <a:rPr lang="ru-RU" sz="1200" dirty="0" err="1">
                <a:effectLst/>
                <a:latin typeface="+mj-lt"/>
              </a:rPr>
              <a:t>негерметичности</a:t>
            </a:r>
            <a:r>
              <a:rPr lang="ru-RU" sz="1200" dirty="0">
                <a:effectLst/>
                <a:latin typeface="+mj-lt"/>
              </a:rPr>
              <a:t> обсадных </a:t>
            </a:r>
            <a:r>
              <a:rPr lang="ru-RU" sz="1200" dirty="0" smtClean="0">
                <a:effectLst/>
                <a:latin typeface="+mj-lt"/>
              </a:rPr>
              <a:t>колонн и стоимости строительства скважин </a:t>
            </a:r>
            <a:r>
              <a:rPr lang="ru-RU" sz="1200" dirty="0">
                <a:effectLst/>
                <a:latin typeface="+mj-lt"/>
              </a:rPr>
              <a:t>за </a:t>
            </a:r>
            <a:r>
              <a:rPr lang="ru-RU" sz="1200" dirty="0" smtClean="0">
                <a:effectLst/>
                <a:latin typeface="+mj-lt"/>
              </a:rPr>
              <a:t>счёт сервисного сопровождения и отказа </a:t>
            </a:r>
            <a:r>
              <a:rPr lang="ru-RU" sz="1200" dirty="0">
                <a:effectLst/>
                <a:latin typeface="+mj-lt"/>
              </a:rPr>
              <a:t>от использования переводников;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effectLst/>
                <a:latin typeface="+mj-lt"/>
              </a:rPr>
              <a:t>оптимальные </a:t>
            </a:r>
            <a:r>
              <a:rPr lang="ru-RU" sz="1200" dirty="0">
                <a:effectLst/>
                <a:latin typeface="+mj-lt"/>
              </a:rPr>
              <a:t>решения по комплектации обсадных колонн с учетом требований проектной документации;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увеличение оборачиваемости денежных средств за счет сокращения складских остатков и оптимизации номенклатуры используемого оборудования;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возможность экономии денежных средств за счёт заключения долгосрочного контракта с одним Генеральным поставщиком</a:t>
            </a:r>
            <a:r>
              <a:rPr lang="ru-RU" sz="1200" dirty="0" smtClean="0">
                <a:effectLst/>
                <a:latin typeface="+mj-lt"/>
              </a:rPr>
              <a:t>.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с</a:t>
            </a:r>
            <a:r>
              <a:rPr lang="ru-RU" sz="1200" dirty="0" smtClean="0">
                <a:effectLst/>
                <a:latin typeface="+mj-lt"/>
              </a:rPr>
              <a:t>окращение затрат на приобретение нового оборудования за счет ремонта и возврата в эксплуатацию существующего.</a:t>
            </a:r>
            <a:endParaRPr lang="ru-RU" sz="1200" dirty="0"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446" y="145371"/>
            <a:ext cx="450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>
                <a:effectLst/>
              </a:rPr>
              <a:t>Комплексная поставка и сервис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16" y="908720"/>
            <a:ext cx="871112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+mj-lt"/>
              </a:rPr>
              <a:t>Комплексная поставка </a:t>
            </a:r>
            <a:r>
              <a:rPr lang="ru-RU" sz="1200" b="1" dirty="0" smtClean="0">
                <a:effectLst/>
                <a:latin typeface="+mj-lt"/>
              </a:rPr>
              <a:t>и сервис включает</a:t>
            </a:r>
            <a:r>
              <a:rPr lang="ru-RU" sz="1200" b="1" dirty="0">
                <a:effectLst/>
                <a:latin typeface="+mj-lt"/>
              </a:rPr>
              <a:t>: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Поставка обсадных труб;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Поставка технологической оснастки обсадных колонн (башмаки, </a:t>
            </a:r>
            <a:r>
              <a:rPr lang="ru-RU" sz="1200" dirty="0" err="1">
                <a:effectLst/>
                <a:latin typeface="+mj-lt"/>
              </a:rPr>
              <a:t>ЦКОДы</a:t>
            </a:r>
            <a:r>
              <a:rPr lang="ru-RU" sz="1200" dirty="0">
                <a:effectLst/>
                <a:latin typeface="+mj-lt"/>
              </a:rPr>
              <a:t>, </a:t>
            </a:r>
            <a:r>
              <a:rPr lang="ru-RU" sz="1200" dirty="0" err="1">
                <a:effectLst/>
                <a:latin typeface="+mj-lt"/>
              </a:rPr>
              <a:t>центраторы</a:t>
            </a:r>
            <a:r>
              <a:rPr lang="ru-RU" sz="1200" dirty="0">
                <a:effectLst/>
                <a:latin typeface="+mj-lt"/>
              </a:rPr>
              <a:t>, МСЦ, </a:t>
            </a:r>
            <a:r>
              <a:rPr lang="ru-RU" sz="1200" dirty="0" err="1">
                <a:effectLst/>
                <a:latin typeface="+mj-lt"/>
              </a:rPr>
              <a:t>турболизаторы</a:t>
            </a:r>
            <a:r>
              <a:rPr lang="ru-RU" sz="1200" dirty="0">
                <a:effectLst/>
                <a:latin typeface="+mj-lt"/>
              </a:rPr>
              <a:t>, </a:t>
            </a:r>
            <a:r>
              <a:rPr lang="ru-RU" sz="1200" dirty="0" err="1">
                <a:effectLst/>
                <a:latin typeface="+mj-lt"/>
              </a:rPr>
              <a:t>заколоные</a:t>
            </a:r>
            <a:r>
              <a:rPr lang="ru-RU" sz="1200" dirty="0">
                <a:effectLst/>
                <a:latin typeface="+mj-lt"/>
              </a:rPr>
              <a:t> </a:t>
            </a:r>
            <a:r>
              <a:rPr lang="ru-RU" sz="1200" dirty="0" err="1">
                <a:effectLst/>
                <a:latin typeface="+mj-lt"/>
              </a:rPr>
              <a:t>пакера</a:t>
            </a:r>
            <a:r>
              <a:rPr lang="ru-RU" sz="1200" dirty="0">
                <a:effectLst/>
                <a:latin typeface="+mj-lt"/>
              </a:rPr>
              <a:t>);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+mj-lt"/>
              </a:rPr>
              <a:t>Предоставление оборудования для </a:t>
            </a:r>
            <a:r>
              <a:rPr lang="ru-RU" sz="1200" dirty="0" err="1">
                <a:effectLst/>
                <a:latin typeface="+mj-lt"/>
              </a:rPr>
              <a:t>заканчивания</a:t>
            </a:r>
            <a:r>
              <a:rPr lang="ru-RU" sz="1200" dirty="0">
                <a:effectLst/>
                <a:latin typeface="+mj-lt"/>
              </a:rPr>
              <a:t> скважин с инженерным сопровождением (подвеска и оборудование хвостовика, скважинные фильтры</a:t>
            </a:r>
            <a:r>
              <a:rPr lang="ru-RU" sz="1200" dirty="0" smtClean="0">
                <a:effectLst/>
                <a:latin typeface="+mj-lt"/>
              </a:rPr>
              <a:t>);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effectLst/>
                <a:latin typeface="+mj-lt"/>
              </a:rPr>
              <a:t>Сервисное сопровождение поставки труб и оборудования для строительства и </a:t>
            </a:r>
            <a:r>
              <a:rPr lang="ru-RU" sz="1200" dirty="0" err="1" smtClean="0">
                <a:effectLst/>
                <a:latin typeface="+mj-lt"/>
              </a:rPr>
              <a:t>заканчивания</a:t>
            </a:r>
            <a:r>
              <a:rPr lang="ru-RU" sz="1200" dirty="0" smtClean="0">
                <a:effectLst/>
                <a:latin typeface="+mj-lt"/>
              </a:rPr>
              <a:t> скважин;</a:t>
            </a:r>
          </a:p>
          <a:p>
            <a:pPr marL="214313" indent="-214313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effectLst/>
                <a:latin typeface="+mj-lt"/>
              </a:rPr>
              <a:t>Сервис по ремонту труб и оборудования и возврат его в эксплуатацию.</a:t>
            </a:r>
            <a:endParaRPr lang="ru-RU" sz="1200" dirty="0">
              <a:effectLst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13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876446" y="742101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7" descr="TMK-Logo_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16502" y="63305"/>
            <a:ext cx="7924800" cy="6151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eaLnBrk="0" fontAlgn="auto" hangingPunct="0">
              <a:lnSpc>
                <a:spcPct val="110000"/>
              </a:lnSpc>
              <a:spcAft>
                <a:spcPts val="0"/>
              </a:spcAft>
              <a:buClr>
                <a:srgbClr val="C0C0C0"/>
              </a:buClr>
              <a:buSzPct val="92000"/>
              <a:buFont typeface="Wingdings" pitchFamily="2" charset="2"/>
            </a:pPr>
            <a:r>
              <a:rPr lang="ru-RU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Сервисные услуги</a:t>
            </a:r>
            <a:r>
              <a:rPr lang="en-US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ТМК</a:t>
            </a:r>
            <a:endParaRPr lang="en-US" sz="22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14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"/>
          <a:stretch/>
        </p:blipFill>
        <p:spPr>
          <a:xfrm>
            <a:off x="408464" y="1972180"/>
            <a:ext cx="3025302" cy="245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/>
          </p:nvPr>
        </p:nvGraphicFramePr>
        <p:xfrm>
          <a:off x="3258668" y="657411"/>
          <a:ext cx="5748953" cy="456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 bwMode="gray">
          <a:xfrm>
            <a:off x="334574" y="5262029"/>
            <a:ext cx="4172772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Индивидуальный подход к каждому потребителю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Постоянное расширение перечня ключевых сервисных услуг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Долгосрочное стратегическое партнерство с потребителями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gray">
          <a:xfrm>
            <a:off x="4723966" y="5311907"/>
            <a:ext cx="4099806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Штат высококвалифицированных инженеров для оказания поддержки потребителей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Ориентированность на инновации и эффективность в вопросах оказания в сервисных услуг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212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917520" y="428201"/>
            <a:ext cx="7965047" cy="667174"/>
          </a:xfrm>
        </p:spPr>
        <p:txBody>
          <a:bodyPr/>
          <a:lstStyle/>
          <a:p>
            <a:pPr lvl="0" algn="l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Технологическое партнерство - новая система взаимоотношений «производитель-потребитель», </a:t>
            </a:r>
            <a:r>
              <a:rPr lang="ru-RU" altLang="ja-JP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направленная </a:t>
            </a: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 ИМПОРТООПЕРЕЖЕНИЕ. </a:t>
            </a:r>
            <a:r>
              <a:rPr lang="ru-RU" altLang="ja-JP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ja-JP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endParaRPr lang="en-US" altLang="ja-JP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15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83416" y="12642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3310100" y="6154439"/>
            <a:ext cx="3257550" cy="3817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tabLst>
                <a:tab pos="180975" algn="l"/>
              </a:tabLst>
            </a:pPr>
            <a:endParaRPr lang="ru-RU" sz="180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66784" y="2476171"/>
            <a:ext cx="1652954" cy="7825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effectLst/>
              </a:rPr>
              <a:t>Программы НТС на 3 года 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603545" y="2059264"/>
            <a:ext cx="1953185" cy="782515"/>
          </a:xfrm>
          <a:prstGeom prst="roundRect">
            <a:avLst/>
          </a:prstGeom>
          <a:solidFill>
            <a:srgbClr val="93B5E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effectLst/>
                <a:latin typeface="+mn-lt"/>
              </a:rPr>
              <a:t>Актуализированные Программы НТС </a:t>
            </a:r>
            <a:br>
              <a:rPr lang="ru-RU" sz="1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+mn-lt"/>
              </a:rPr>
              <a:t>(5 лет)</a:t>
            </a:r>
          </a:p>
        </p:txBody>
      </p:sp>
      <p:cxnSp>
        <p:nvCxnSpPr>
          <p:cNvPr id="31" name="Соединительная линия уступом 30"/>
          <p:cNvCxnSpPr>
            <a:stCxn id="29" idx="3"/>
          </p:cNvCxnSpPr>
          <p:nvPr/>
        </p:nvCxnSpPr>
        <p:spPr bwMode="auto">
          <a:xfrm flipV="1">
            <a:off x="2119738" y="2450523"/>
            <a:ext cx="483808" cy="41690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Скругленный прямоугольник 31"/>
          <p:cNvSpPr/>
          <p:nvPr/>
        </p:nvSpPr>
        <p:spPr bwMode="auto">
          <a:xfrm>
            <a:off x="5019734" y="1723826"/>
            <a:ext cx="1652954" cy="78251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effectLst/>
                <a:latin typeface="+mn-lt"/>
              </a:rPr>
              <a:t>Технологическое партнерство 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effectLst/>
                <a:latin typeface="+mn-lt"/>
              </a:rPr>
              <a:t>(5-10 лет)   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7051721" y="1306919"/>
            <a:ext cx="1786016" cy="78251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effectLst/>
              </a:rPr>
              <a:t>Стратегическое партнерство?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effectLst/>
              </a:rPr>
              <a:t>(10-15 лет)  </a:t>
            </a:r>
          </a:p>
        </p:txBody>
      </p:sp>
      <p:cxnSp>
        <p:nvCxnSpPr>
          <p:cNvPr id="34" name="Соединительная линия уступом 33"/>
          <p:cNvCxnSpPr>
            <a:stCxn id="30" idx="3"/>
            <a:endCxn id="32" idx="1"/>
          </p:cNvCxnSpPr>
          <p:nvPr/>
        </p:nvCxnSpPr>
        <p:spPr bwMode="auto">
          <a:xfrm flipV="1">
            <a:off x="4556730" y="2115084"/>
            <a:ext cx="463004" cy="33543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Соединительная линия уступом 34"/>
          <p:cNvCxnSpPr>
            <a:stCxn id="32" idx="3"/>
            <a:endCxn id="33" idx="1"/>
          </p:cNvCxnSpPr>
          <p:nvPr/>
        </p:nvCxnSpPr>
        <p:spPr bwMode="auto">
          <a:xfrm flipV="1">
            <a:off x="6672688" y="1698177"/>
            <a:ext cx="379033" cy="41690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4857750" y="2849476"/>
            <a:ext cx="4209347" cy="1374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i="1" dirty="0">
                <a:solidFill>
                  <a:srgbClr val="0070C0"/>
                </a:solidFill>
                <a:effectLst/>
                <a:latin typeface="Calibri"/>
              </a:rPr>
              <a:t>Технологическое партнерство</a:t>
            </a:r>
            <a:r>
              <a:rPr lang="ru-RU" sz="1600" i="1" dirty="0">
                <a:solidFill>
                  <a:srgbClr val="0070C0"/>
                </a:solidFill>
                <a:effectLst/>
                <a:latin typeface="Calibri"/>
              </a:rPr>
              <a:t> </a:t>
            </a:r>
            <a:r>
              <a:rPr lang="ru-RU" sz="1600" b="0" i="1" dirty="0" smtClean="0">
                <a:solidFill>
                  <a:srgbClr val="0070C0"/>
                </a:solidFill>
                <a:effectLst/>
                <a:latin typeface="Calibri"/>
              </a:rPr>
              <a:t>–взаимодействие компаний  </a:t>
            </a:r>
            <a:r>
              <a:rPr lang="ru-RU" sz="1600" b="0" i="1" dirty="0">
                <a:solidFill>
                  <a:srgbClr val="0070C0"/>
                </a:solidFill>
                <a:effectLst/>
                <a:latin typeface="Calibri"/>
              </a:rPr>
              <a:t>с целью создания и внедрения необходимых </a:t>
            </a:r>
            <a:r>
              <a:rPr lang="ru-RU" sz="1600" b="0" i="1" dirty="0" smtClean="0">
                <a:solidFill>
                  <a:srgbClr val="0070C0"/>
                </a:solidFill>
                <a:effectLst/>
                <a:latin typeface="Calibri"/>
              </a:rPr>
              <a:t>компетенций</a:t>
            </a:r>
            <a:r>
              <a:rPr lang="ru-RU" sz="1600" b="0" i="1" dirty="0">
                <a:solidFill>
                  <a:srgbClr val="0070C0"/>
                </a:solidFill>
                <a:effectLst/>
                <a:latin typeface="Calibri"/>
              </a:rPr>
              <a:t>, инноваций, продуктов  </a:t>
            </a:r>
            <a:r>
              <a:rPr lang="ru-RU" sz="1600" b="0" i="1" dirty="0" smtClean="0">
                <a:solidFill>
                  <a:srgbClr val="0070C0"/>
                </a:solidFill>
                <a:effectLst/>
                <a:latin typeface="Calibri"/>
              </a:rPr>
              <a:t>для оперативного и комплексного решения задач при реализации стратегических проектов.</a:t>
            </a:r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6947" y="2116706"/>
            <a:ext cx="22542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i="1" dirty="0" smtClean="0">
                <a:solidFill>
                  <a:prstClr val="black"/>
                </a:solidFill>
                <a:effectLst/>
                <a:latin typeface="Calibri"/>
              </a:rPr>
              <a:t>Совместная реализация промышленных проектов</a:t>
            </a:r>
            <a:endParaRPr lang="ru-RU" sz="1400" b="0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56917" y="2886246"/>
            <a:ext cx="2458008" cy="1374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i="1" dirty="0" smtClean="0">
                <a:solidFill>
                  <a:prstClr val="black"/>
                </a:solidFill>
                <a:effectLst/>
                <a:latin typeface="Calibri"/>
              </a:rPr>
              <a:t>Расширение горизонта планирования и номенклатуры разрабатываемой продукции. </a:t>
            </a:r>
          </a:p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i="1" dirty="0" smtClean="0">
                <a:solidFill>
                  <a:prstClr val="black"/>
                </a:solidFill>
                <a:effectLst/>
                <a:latin typeface="Calibri"/>
              </a:rPr>
              <a:t>Разработка механизмов </a:t>
            </a:r>
            <a:r>
              <a:rPr lang="ru-RU" sz="1400" b="0" i="1" dirty="0" err="1" smtClean="0">
                <a:solidFill>
                  <a:prstClr val="black"/>
                </a:solidFill>
                <a:effectLst/>
                <a:latin typeface="Calibri"/>
              </a:rPr>
              <a:t>софинансирования</a:t>
            </a:r>
            <a:r>
              <a:rPr lang="ru-RU" sz="1400" b="0" i="1" dirty="0" smtClean="0">
                <a:solidFill>
                  <a:prstClr val="black"/>
                </a:solidFill>
                <a:effectLst/>
                <a:latin typeface="Calibri"/>
              </a:rPr>
              <a:t>.  </a:t>
            </a:r>
            <a:endParaRPr lang="ru-RU" sz="1400" b="0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6451" y="3315836"/>
            <a:ext cx="2006249" cy="10079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i="1" dirty="0" smtClean="0">
                <a:solidFill>
                  <a:prstClr val="black"/>
                </a:solidFill>
                <a:effectLst/>
                <a:latin typeface="Calibri"/>
              </a:rPr>
              <a:t>Определение номенклатуры трубной продукции, представляющей взаимный интерес.   </a:t>
            </a:r>
            <a:endParaRPr lang="ru-RU" sz="1400" b="0" i="1" dirty="0"/>
          </a:p>
        </p:txBody>
      </p:sp>
      <p:sp>
        <p:nvSpPr>
          <p:cNvPr id="41" name="Пятиугольник 40"/>
          <p:cNvSpPr/>
          <p:nvPr/>
        </p:nvSpPr>
        <p:spPr bwMode="auto">
          <a:xfrm>
            <a:off x="208428" y="5039361"/>
            <a:ext cx="1644549" cy="1041400"/>
          </a:xfrm>
          <a:prstGeom prst="homePlate">
            <a:avLst>
              <a:gd name="adj" fmla="val 22870"/>
            </a:avLst>
          </a:prstGeom>
          <a:solidFill>
            <a:srgbClr val="93B5EB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7313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Научно-техническое сотрудничество </a:t>
            </a:r>
          </a:p>
        </p:txBody>
      </p:sp>
      <p:sp>
        <p:nvSpPr>
          <p:cNvPr id="42" name="Нашивка 41"/>
          <p:cNvSpPr/>
          <p:nvPr/>
        </p:nvSpPr>
        <p:spPr bwMode="auto">
          <a:xfrm>
            <a:off x="3531221" y="5061514"/>
            <a:ext cx="2266152" cy="997057"/>
          </a:xfrm>
          <a:prstGeom prst="chevron">
            <a:avLst>
              <a:gd name="adj" fmla="val 26487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Взаимодействие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при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роектировании объектов </a:t>
            </a:r>
          </a:p>
        </p:txBody>
      </p:sp>
      <p:sp>
        <p:nvSpPr>
          <p:cNvPr id="43" name="Нашивка 42"/>
          <p:cNvSpPr/>
          <p:nvPr/>
        </p:nvSpPr>
        <p:spPr bwMode="auto">
          <a:xfrm>
            <a:off x="7261860" y="5054485"/>
            <a:ext cx="1758314" cy="1011115"/>
          </a:xfrm>
          <a:prstGeom prst="chevron">
            <a:avLst>
              <a:gd name="adj" fmla="val 28898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Программа сервисных услуг</a:t>
            </a:r>
          </a:p>
        </p:txBody>
      </p:sp>
      <p:sp>
        <p:nvSpPr>
          <p:cNvPr id="44" name="Нашивка 43"/>
          <p:cNvSpPr/>
          <p:nvPr/>
        </p:nvSpPr>
        <p:spPr bwMode="auto">
          <a:xfrm>
            <a:off x="5593080" y="5054839"/>
            <a:ext cx="1869388" cy="1011115"/>
          </a:xfrm>
          <a:prstGeom prst="chevron">
            <a:avLst>
              <a:gd name="adj" fmla="val 28145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Нашивка 44"/>
          <p:cNvSpPr/>
          <p:nvPr/>
        </p:nvSpPr>
        <p:spPr bwMode="auto">
          <a:xfrm>
            <a:off x="1652258" y="5049405"/>
            <a:ext cx="2067368" cy="1031355"/>
          </a:xfrm>
          <a:prstGeom prst="chevron">
            <a:avLst>
              <a:gd name="adj" fmla="val 23623"/>
            </a:avLst>
          </a:prstGeom>
          <a:solidFill>
            <a:srgbClr val="93B5E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Совместная разработка механизмов ценообразования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97373" y="5082989"/>
            <a:ext cx="174129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9pPr>
          </a:lstStyle>
          <a:p>
            <a:pPr marL="92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dirty="0" smtClean="0">
                <a:effectLst/>
                <a:latin typeface="Calibri"/>
              </a:rPr>
              <a:t>Комплексная </a:t>
            </a:r>
          </a:p>
          <a:p>
            <a:pPr marL="92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dirty="0" smtClean="0">
                <a:effectLst/>
                <a:latin typeface="Calibri"/>
              </a:rPr>
              <a:t>поставка современного оборудования</a:t>
            </a:r>
            <a:endParaRPr lang="ru-RU" sz="1400" b="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12097" y="6173934"/>
            <a:ext cx="8811747" cy="7201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defRPr>
            </a:lvl9pPr>
          </a:lstStyle>
          <a:p>
            <a:pPr lvl="0" algn="ctr">
              <a:lnSpc>
                <a:spcPct val="85000"/>
              </a:lnSpc>
            </a:pPr>
            <a:r>
              <a:rPr lang="ru-RU" sz="16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Совместное системное </a:t>
            </a:r>
            <a:r>
              <a:rPr lang="ru-RU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решение </a:t>
            </a:r>
            <a:r>
              <a:rPr lang="ru-RU" sz="16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задач ОАО «Газпром»</a:t>
            </a:r>
            <a:br>
              <a:rPr lang="ru-RU" sz="16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600" b="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импортозамещение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оптимизация затрат, </a:t>
            </a:r>
            <a:br>
              <a:rPr lang="ru-RU" sz="1600" b="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600" b="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повышение экономической эффективности и др.)  </a:t>
            </a:r>
            <a:endParaRPr lang="ru-RU" sz="1100" b="0" i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7777" y="4773760"/>
            <a:ext cx="8939320" cy="1400174"/>
          </a:xfrm>
          <a:prstGeom prst="roundRect">
            <a:avLst>
              <a:gd name="adj" fmla="val 14539"/>
            </a:avLst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41677" y="4613924"/>
            <a:ext cx="4851767" cy="3196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Идеология технологического партнерства</a:t>
            </a:r>
            <a:endParaRPr lang="ru-RU" sz="1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4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82269" y="-17371"/>
            <a:ext cx="7586898" cy="70609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22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Переход от программ Научно-технического сотрудничества</a:t>
            </a:r>
          </a:p>
          <a:p>
            <a:pPr algn="just"/>
            <a:r>
              <a:rPr lang="ru-RU" sz="22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к технологическому партнерству</a:t>
            </a: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835" y="1116206"/>
            <a:ext cx="8615083" cy="478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 defTabSz="447675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0" dirty="0" smtClean="0">
                <a:effectLst/>
                <a:latin typeface="+mj-lt"/>
              </a:rPr>
              <a:t>В рамках действующего «Договора будущей вещи» предприятиями ПАО «ТМК» освоено 4 вида продукции, которые уже отгружаются предприятиям ПАО «Газпром» для реализации проектов Восточной газовой программы и Астраханского ГКМ: </a:t>
            </a:r>
          </a:p>
          <a:p>
            <a:pPr algn="just" defTabSz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400" b="0" dirty="0" smtClean="0">
              <a:effectLst/>
              <a:latin typeface="+mj-lt"/>
            </a:endParaRPr>
          </a:p>
          <a:p>
            <a:pPr marL="80645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Трубы обсадные и насосно-компрессорные из стали типа 13Cr и супер 13Cr с премиальными резьбовыми соединениями.</a:t>
            </a:r>
          </a:p>
          <a:p>
            <a:pPr marL="80645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Обсадные трубы группы прочности Т95 </a:t>
            </a:r>
            <a:r>
              <a:rPr lang="ru-RU" sz="1400" b="0" dirty="0" err="1" smtClean="0">
                <a:solidFill>
                  <a:srgbClr val="0070C0"/>
                </a:solidFill>
                <a:effectLst/>
                <a:latin typeface="+mj-lt"/>
              </a:rPr>
              <a:t>сероводородостойкие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 с премиальными </a:t>
            </a:r>
            <a:r>
              <a:rPr lang="ru-RU" sz="1400" b="0" dirty="0" err="1" smtClean="0">
                <a:solidFill>
                  <a:srgbClr val="0070C0"/>
                </a:solidFill>
                <a:effectLst/>
                <a:latin typeface="+mj-lt"/>
              </a:rPr>
              <a:t>резьбами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.</a:t>
            </a:r>
            <a:endParaRPr lang="ru-RU" sz="1400" b="0" dirty="0">
              <a:solidFill>
                <a:srgbClr val="0070C0"/>
              </a:solidFill>
              <a:effectLst/>
              <a:latin typeface="+mj-lt"/>
            </a:endParaRPr>
          </a:p>
          <a:p>
            <a:pPr marL="80645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Трубы НКТ группы прочности С90 </a:t>
            </a:r>
            <a:r>
              <a:rPr lang="ru-RU" sz="1400" b="0" dirty="0" err="1" smtClean="0">
                <a:solidFill>
                  <a:srgbClr val="0070C0"/>
                </a:solidFill>
                <a:effectLst/>
                <a:latin typeface="+mj-lt"/>
              </a:rPr>
              <a:t>сероводородостойкие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 с премиальными </a:t>
            </a:r>
            <a:r>
              <a:rPr lang="ru-RU" sz="1400" b="0" dirty="0" err="1" smtClean="0">
                <a:solidFill>
                  <a:srgbClr val="0070C0"/>
                </a:solidFill>
                <a:effectLst/>
                <a:latin typeface="+mj-lt"/>
              </a:rPr>
              <a:t>резьбами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endParaRPr lang="ru-RU" sz="1400" b="0" dirty="0" smtClean="0">
              <a:solidFill>
                <a:srgbClr val="0070C0"/>
              </a:solidFill>
              <a:effectLst/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tabLst>
                <a:tab pos="447675" algn="l"/>
              </a:tabLst>
            </a:pPr>
            <a:r>
              <a:rPr lang="ru-RU" sz="1400" b="0" dirty="0" smtClean="0">
                <a:effectLst/>
                <a:latin typeface="+mj-lt"/>
              </a:rPr>
              <a:t>	С  целью ускорения внедрения новых видов трубной продукции и продолжении развития дальнейшего сотрудничества предлагаем рассмотреть перехода от программ научно-технического сотрудничества к технологическому партнерству включающему в себя: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tabLst>
                <a:tab pos="447675" algn="l"/>
              </a:tabLst>
            </a:pPr>
            <a:endParaRPr lang="ru-RU" sz="1400" b="0" dirty="0" smtClean="0">
              <a:effectLst/>
              <a:latin typeface="+mj-lt"/>
            </a:endParaRPr>
          </a:p>
          <a:p>
            <a:pPr marL="806450" indent="-3587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Использование научно-технического потенциала компании «ТМК».</a:t>
            </a:r>
          </a:p>
          <a:p>
            <a:pPr marL="806450" indent="-3587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Обеспечение дополнительного сервиса при работе с продукцией компании.</a:t>
            </a:r>
          </a:p>
          <a:p>
            <a:pPr marL="806450" indent="-3587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AutoNum type="arabicPeriod"/>
            </a:pPr>
            <a:r>
              <a:rPr lang="ru-RU" sz="1400" b="0" dirty="0" smtClean="0">
                <a:solidFill>
                  <a:srgbClr val="0070C0"/>
                </a:solidFill>
                <a:effectLst/>
                <a:latin typeface="+mj-lt"/>
              </a:rPr>
              <a:t>Концептуального инжиниринга проектов по разработке и обустройству месторождений.</a:t>
            </a:r>
          </a:p>
          <a:p>
            <a:pPr marL="4476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400" b="0" dirty="0" smtClean="0"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16</a:t>
            </a:r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82269" y="218331"/>
            <a:ext cx="7586898" cy="70609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22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Новый веб-сайт Премиальных видов соединений ТМК</a:t>
            </a:r>
            <a:endParaRPr lang="ru-RU" sz="22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17</a:t>
            </a:r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Заголовок 4"/>
          <p:cNvSpPr txBox="1">
            <a:spLocks/>
          </p:cNvSpPr>
          <p:nvPr/>
        </p:nvSpPr>
        <p:spPr>
          <a:xfrm>
            <a:off x="127777" y="1139002"/>
            <a:ext cx="6160481" cy="35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buSzTx/>
              <a:buFontTx/>
              <a:buNone/>
            </a:pPr>
            <a:r>
              <a:rPr lang="ru-RU" sz="1800" dirty="0" smtClean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Онлайн программа расчета</a:t>
            </a:r>
            <a:r>
              <a:rPr lang="en-US" sz="1800" dirty="0" smtClean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характеристик</a:t>
            </a:r>
            <a:r>
              <a:rPr lang="en-US" sz="1800" dirty="0" smtClean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  <a:hlinkClick r:id="rId5"/>
              </a:rPr>
              <a:t>www.tmkup.ru</a:t>
            </a:r>
            <a:endParaRPr lang="en-US" sz="1800" dirty="0" smtClean="0">
              <a:solidFill>
                <a:prstClr val="black"/>
              </a:solidFill>
              <a:effectLst/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Tx/>
              <a:buSzTx/>
              <a:buFontTx/>
              <a:buNone/>
            </a:pPr>
            <a:endParaRPr lang="en-US" sz="1800" dirty="0" smtClean="0">
              <a:solidFill>
                <a:prstClr val="black"/>
              </a:solidFill>
              <a:effectLst/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3715" y="5059166"/>
            <a:ext cx="4245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dirty="0">
                <a:solidFill>
                  <a:prstClr val="black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Руководства по эксплуатации</a:t>
            </a:r>
            <a:endParaRPr lang="en-US" sz="1800" dirty="0">
              <a:solidFill>
                <a:prstClr val="black"/>
              </a:solidFill>
              <a:effectLst/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dirty="0">
                <a:solidFill>
                  <a:prstClr val="black"/>
                </a:solidFill>
                <a:effectLst/>
                <a:latin typeface="Palatino Linotype" panose="02040502050505030304" pitchFamily="18" charset="0"/>
                <a:hlinkClick r:id="rId6"/>
              </a:rPr>
              <a:t>https://www.tmk-group.ru/Operation_manuals</a:t>
            </a:r>
            <a:endParaRPr lang="ru-RU" sz="1800" dirty="0">
              <a:solidFill>
                <a:prstClr val="black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99" y="1510985"/>
            <a:ext cx="5912887" cy="29361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r="28094"/>
          <a:stretch/>
        </p:blipFill>
        <p:spPr>
          <a:xfrm>
            <a:off x="4101908" y="3170273"/>
            <a:ext cx="4684703" cy="3330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5470973" y="3713079"/>
            <a:ext cx="2289218" cy="36933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Всего пару кликов!</a:t>
            </a:r>
          </a:p>
        </p:txBody>
      </p:sp>
    </p:spTree>
    <p:extLst>
      <p:ext uri="{BB962C8B-B14F-4D97-AF65-F5344CB8AC3E}">
        <p14:creationId xmlns:p14="http://schemas.microsoft.com/office/powerpoint/2010/main" val="16165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Financial overview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7" descr="Company Overview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 descr="Operations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4968240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9" descr="5 нарезная 005_resiz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038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38" y="818055"/>
            <a:ext cx="1749600" cy="1241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75" y="818055"/>
            <a:ext cx="1749600" cy="12368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50" y="817323"/>
            <a:ext cx="1749600" cy="12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600" y="820799"/>
            <a:ext cx="1749600" cy="12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304925" y="3125525"/>
            <a:ext cx="6572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800" b="1" kern="1200" smtClean="0">
                <a:solidFill>
                  <a:srgbClr val="FF66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WWW.TMK-GROUP.COM</a:t>
            </a:r>
            <a:endParaRPr lang="ru-RU" sz="2800" b="1" kern="1200" dirty="0">
              <a:solidFill>
                <a:srgbClr val="FF66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9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2"/>
            <a:ext cx="7924800" cy="6278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Роль ТЭК в экономике Российской Федерации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931" y="753366"/>
            <a:ext cx="3099479" cy="2578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47" y="986209"/>
            <a:ext cx="2591368" cy="2350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556" y="986209"/>
            <a:ext cx="2337312" cy="24262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77" y="3576208"/>
            <a:ext cx="8934358" cy="2070212"/>
          </a:xfrm>
          <a:prstGeom prst="rect">
            <a:avLst/>
          </a:prstGeom>
        </p:spPr>
      </p:pic>
      <p:pic>
        <p:nvPicPr>
          <p:cNvPr id="10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4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2"/>
            <a:ext cx="7924800" cy="6278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Приоритетные направления </a:t>
            </a:r>
            <a:r>
              <a:rPr lang="ru-RU" sz="24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импортозамещения</a:t>
            </a:r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ТЭК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2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77" y="1005400"/>
            <a:ext cx="8879844" cy="5413385"/>
          </a:xfrm>
          <a:prstGeom prst="rect">
            <a:avLst/>
          </a:prstGeom>
        </p:spPr>
      </p:pic>
      <p:pic>
        <p:nvPicPr>
          <p:cNvPr id="7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3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27000"/>
            <a:ext cx="7924800" cy="615101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TMK </a:t>
            </a:r>
            <a:r>
              <a:rPr lang="ru-RU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сегодня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3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81270" y="830849"/>
            <a:ext cx="4102100" cy="2265470"/>
            <a:chOff x="4761392" y="1119080"/>
            <a:chExt cx="4102100" cy="226547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4761392" y="1644650"/>
              <a:ext cx="41021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 b="0" dirty="0">
                <a:effectLst/>
                <a:latin typeface="Arial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791422" y="1119080"/>
              <a:ext cx="406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>
                  <a:srgbClr val="00337D"/>
                </a:buClr>
                <a:buSzTx/>
                <a:buFont typeface="Symbol" pitchFamily="18" charset="2"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Место TMK по объемам производства стальных труб в 2015 году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4761392" y="1995488"/>
              <a:ext cx="40671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 b="0" dirty="0">
                <a:effectLst/>
                <a:latin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964954" y="1662113"/>
              <a:ext cx="2863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337D"/>
                </a:buClr>
                <a:buSzTx/>
              </a:pPr>
              <a:r>
                <a:rPr lang="en-US" sz="1300" dirty="0">
                  <a:effectLst/>
                  <a:latin typeface="Arial" pitchFamily="34" charset="0"/>
                </a:rPr>
                <a:t>	</a:t>
              </a:r>
              <a:r>
                <a:rPr lang="ru-RU" sz="1300" dirty="0">
                  <a:effectLst/>
                  <a:latin typeface="Arial" pitchFamily="34" charset="0"/>
                </a:rPr>
                <a:t>      </a:t>
              </a:r>
              <a:r>
                <a:rPr lang="ru-RU" sz="1400" dirty="0">
                  <a:effectLst/>
                  <a:latin typeface="Arial" pitchFamily="34" charset="0"/>
                </a:rPr>
                <a:t>Россия        Мир</a:t>
              </a:r>
              <a:endParaRPr lang="en-US" sz="1400" dirty="0">
                <a:effectLst/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337D"/>
                </a:buClr>
                <a:buSzTx/>
                <a:buFont typeface="Symbol" pitchFamily="18" charset="2"/>
                <a:buNone/>
              </a:pPr>
              <a:endParaRPr lang="en-US" sz="1400" dirty="0">
                <a:effectLst/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762980" y="2509838"/>
              <a:ext cx="406876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defRPr/>
              </a:pPr>
              <a:endParaRPr lang="ru-RU" dirty="0">
                <a:effectLst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856642" y="2087563"/>
              <a:ext cx="1800225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Стальные трубы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56642" y="2663825"/>
              <a:ext cx="1800225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Бесшовные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856642" y="3095625"/>
              <a:ext cx="1800225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Сварные</a:t>
              </a: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126767" y="2090738"/>
              <a:ext cx="3810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1</a:t>
              </a: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7126767" y="2633663"/>
              <a:ext cx="3810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1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126767" y="3052763"/>
              <a:ext cx="3810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2</a:t>
              </a: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8003067" y="3071813"/>
              <a:ext cx="6096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Тор 15</a:t>
              </a: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8003067" y="2095500"/>
              <a:ext cx="6096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Тор </a:t>
              </a:r>
              <a:r>
                <a:rPr lang="en-US" sz="1200" dirty="0">
                  <a:effectLst/>
                </a:rPr>
                <a:t>3</a:t>
              </a:r>
              <a:endParaRPr lang="ru-RU" sz="1200" dirty="0">
                <a:effectLst/>
              </a:endParaRP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8003067" y="2628900"/>
              <a:ext cx="6096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Тор 3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39300" y="2870557"/>
            <a:ext cx="4572000" cy="14427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300" dirty="0" smtClean="0">
                <a:effectLst/>
                <a:latin typeface="Arial" pitchFamily="34" charset="0"/>
              </a:rPr>
              <a:t>Глобальный лидер по объемам производства</a:t>
            </a:r>
            <a:endParaRPr lang="en-US" sz="1300" dirty="0">
              <a:effectLst/>
              <a:latin typeface="Arial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300" dirty="0">
                <a:effectLst/>
                <a:latin typeface="Arial" pitchFamily="34" charset="0"/>
              </a:rPr>
              <a:t>Более 30 производственных площадок по всему миру</a:t>
            </a: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300" dirty="0">
                <a:effectLst/>
                <a:latin typeface="Arial" pitchFamily="34" charset="0"/>
              </a:rPr>
              <a:t>С</a:t>
            </a:r>
            <a:r>
              <a:rPr lang="ru-RU" sz="1300" dirty="0" smtClean="0">
                <a:effectLst/>
                <a:latin typeface="Arial" pitchFamily="34" charset="0"/>
              </a:rPr>
              <a:t>еть </a:t>
            </a:r>
            <a:r>
              <a:rPr lang="ru-RU" sz="1300" dirty="0">
                <a:effectLst/>
                <a:latin typeface="Arial" pitchFamily="34" charset="0"/>
              </a:rPr>
              <a:t>сервисных активов</a:t>
            </a: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300" dirty="0">
                <a:effectLst/>
                <a:latin typeface="Arial" pitchFamily="34" charset="0"/>
              </a:rPr>
              <a:t>15 офисов продаж по всему миру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1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/>
          <a:stretch/>
        </p:blipFill>
        <p:spPr bwMode="auto">
          <a:xfrm>
            <a:off x="429639" y="954644"/>
            <a:ext cx="2151553" cy="187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/>
          <a:stretch/>
        </p:blipFill>
        <p:spPr bwMode="auto">
          <a:xfrm>
            <a:off x="2887188" y="954644"/>
            <a:ext cx="1618116" cy="187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2" y="4443343"/>
            <a:ext cx="3019704" cy="201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99" y="3655875"/>
            <a:ext cx="4198876" cy="27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9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78267"/>
            <a:ext cx="8110918" cy="615101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Развитие ключевых </a:t>
            </a:r>
            <a:b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</a:br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производственных мощностей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Arial  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4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45815" y="1023732"/>
            <a:ext cx="4702656" cy="5425911"/>
            <a:chOff x="555144" y="1053549"/>
            <a:chExt cx="4702656" cy="5425911"/>
          </a:xfrm>
        </p:grpSpPr>
        <p:graphicFrame>
          <p:nvGraphicFramePr>
            <p:cNvPr id="29" name="Диаграмма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6078771"/>
                </p:ext>
              </p:extLst>
            </p:nvPr>
          </p:nvGraphicFramePr>
          <p:xfrm>
            <a:off x="555144" y="1064599"/>
            <a:ext cx="4702656" cy="5414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Прямоугольник 1"/>
            <p:cNvSpPr/>
            <p:nvPr/>
          </p:nvSpPr>
          <p:spPr>
            <a:xfrm>
              <a:off x="2454966" y="1053549"/>
              <a:ext cx="844826" cy="39756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Млн.тн</a:t>
              </a:r>
              <a:endParaRPr lang="ru-RU" sz="1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Text Box 21"/>
          <p:cNvSpPr txBox="1">
            <a:spLocks noChangeArrowheads="1"/>
          </p:cNvSpPr>
          <p:nvPr/>
        </p:nvSpPr>
        <p:spPr bwMode="gray">
          <a:xfrm>
            <a:off x="5347625" y="1719469"/>
            <a:ext cx="3809081" cy="345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4" rIns="91390" bIns="45694">
            <a:spAutoFit/>
          </a:bodyPr>
          <a:lstStyle>
            <a:lvl1pPr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5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Электродуговых печей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7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МНЛЗ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11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станов горячей прокатки</a:t>
            </a:r>
            <a:endParaRPr lang="ru-RU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76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станов холодной прокатки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29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сварных станов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37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линий по термообработке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48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нарезных линий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10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линий по покрытию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2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научно-исследовательских центра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6893" y="1172820"/>
            <a:ext cx="1825157" cy="3975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Arial  "/>
                <a:cs typeface="Calibri" pitchFamily="34" charset="0"/>
              </a:rPr>
              <a:t>ТМК сегодня:</a:t>
            </a:r>
            <a:endParaRPr lang="ru-RU" sz="1800" dirty="0">
              <a:solidFill>
                <a:schemeClr val="tx1"/>
              </a:solidFill>
              <a:effectLst/>
              <a:latin typeface="Arial  "/>
              <a:cs typeface="Calibri" pitchFamily="34" charset="0"/>
            </a:endParaRPr>
          </a:p>
        </p:txBody>
      </p:sp>
      <p:pic>
        <p:nvPicPr>
          <p:cNvPr id="11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3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5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7" descr="TMK-Logo_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898972" y="127000"/>
            <a:ext cx="7924800" cy="6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</a:pP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  "/>
                <a:cs typeface="Calibri" pitchFamily="34" charset="0"/>
              </a:rPr>
              <a:t>Широкий перечень продукции ТМК с фокусом на нефтегазовую отрасль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Arial  "/>
              <a:cs typeface="Calibri" pitchFamily="34" charset="0"/>
            </a:endParaRPr>
          </a:p>
        </p:txBody>
      </p:sp>
      <p:pic>
        <p:nvPicPr>
          <p:cNvPr id="25" name="Picture 2" descr="C:\Users\KalanchukMR\AppData\Local\Microsoft\Windows\Temporary Internet Files\Content.Outlook\7T72MMY0\спуск труб ТМК на месторождении НОВАТЭ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72538" y="4860822"/>
            <a:ext cx="2599308" cy="173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 bwMode="gray">
          <a:xfrm>
            <a:off x="6217134" y="3895391"/>
            <a:ext cx="27473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22">
              <a:defRPr/>
            </a:pPr>
            <a:r>
              <a:rPr lang="ru-RU" b="0" kern="0" dirty="0" smtClean="0">
                <a:solidFill>
                  <a:srgbClr val="4D4D4D"/>
                </a:solidFill>
                <a:effectLst/>
                <a:latin typeface="+mn-lt"/>
              </a:rPr>
              <a:t>Изготовление и ремонт нарезных труб, нанесение изоляционных покрытий, </a:t>
            </a:r>
            <a:r>
              <a:rPr lang="ru-RU" b="0" kern="0" dirty="0">
                <a:solidFill>
                  <a:srgbClr val="4D4D4D"/>
                </a:solidFill>
                <a:effectLst/>
                <a:latin typeface="+mn-lt"/>
              </a:rPr>
              <a:t>инженерное сопровождение комплектации, сборки и спуска колонн, оказание сопутствующих услуг  </a:t>
            </a:r>
            <a:endParaRPr lang="en-US" b="0" kern="0" dirty="0"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71640" y="3493334"/>
            <a:ext cx="2599308" cy="3204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22"/>
            <a:r>
              <a:rPr lang="ru-RU" sz="1500" b="1" dirty="0" smtClean="0">
                <a:solidFill>
                  <a:srgbClr val="595959"/>
                </a:solidFill>
                <a:effectLst/>
              </a:rPr>
              <a:t>Сервисные услуги</a:t>
            </a:r>
            <a:endParaRPr lang="en-US" sz="1500" b="1" dirty="0">
              <a:solidFill>
                <a:srgbClr val="595959"/>
              </a:solidFill>
              <a:effectLst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095090" y="891704"/>
            <a:ext cx="2754609" cy="2505611"/>
            <a:chOff x="6095090" y="764704"/>
            <a:chExt cx="2754609" cy="2505611"/>
          </a:xfrm>
        </p:grpSpPr>
        <p:pic>
          <p:nvPicPr>
            <p:cNvPr id="47" name="Picture 14" descr="VARM_3Dкопировани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44866" y="1002929"/>
              <a:ext cx="390395" cy="84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3" descr="ultra F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30501" y="1468231"/>
              <a:ext cx="419125" cy="84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7" descr="Ultra FX 2010-04-06_1536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194680" y="2170889"/>
              <a:ext cx="886551" cy="36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6194680" y="764704"/>
              <a:ext cx="2599200" cy="320400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22"/>
              <a:r>
                <a:rPr lang="ru-RU" sz="1400" b="1" dirty="0" smtClean="0">
                  <a:solidFill>
                    <a:srgbClr val="595959"/>
                  </a:solidFill>
                  <a:effectLst/>
                </a:rPr>
                <a:t>Резьбы класса «Премиум»</a:t>
              </a:r>
              <a:endParaRPr lang="en-US" sz="1400" b="1" dirty="0">
                <a:solidFill>
                  <a:srgbClr val="595959"/>
                </a:solidFill>
                <a:effectLst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118811" y="1159801"/>
              <a:ext cx="1730888" cy="2110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Резьбовые соединения класса «Премиум» семейства ТМК UP разработаны </a:t>
              </a: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специалистами ТМК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и выполняются на </a:t>
              </a: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обсадных и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насосно-компрессорных трубах, предназначенных для строительства </a:t>
              </a: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герметичных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колонн различного назначения.</a:t>
              </a:r>
              <a:endParaRPr lang="en-US" b="0" kern="0" dirty="0">
                <a:solidFill>
                  <a:srgbClr val="4D4D4D"/>
                </a:solidFill>
                <a:effectLst/>
                <a:latin typeface="+mn-lt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095090" y="2596867"/>
              <a:ext cx="1089946" cy="650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100" b="1" dirty="0" smtClean="0">
                  <a:solidFill>
                    <a:srgbClr val="FF6600"/>
                  </a:solidFill>
                  <a:effectLst/>
                  <a:latin typeface="+mn-lt"/>
                </a:rPr>
                <a:t>Резьбовые соединения </a:t>
              </a:r>
              <a:r>
                <a:rPr lang="en-GB" sz="1100" b="1" dirty="0" smtClean="0">
                  <a:solidFill>
                    <a:srgbClr val="FF6600"/>
                  </a:solidFill>
                  <a:effectLst/>
                  <a:latin typeface="+mn-lt"/>
                </a:rPr>
                <a:t>(TMK UP)</a:t>
              </a:r>
              <a:endParaRPr lang="en-GB" sz="1100" b="1" dirty="0">
                <a:solidFill>
                  <a:srgbClr val="FF6600"/>
                </a:solidFill>
                <a:effectLst/>
                <a:latin typeface="+mn-lt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071810" y="891704"/>
            <a:ext cx="3009997" cy="5582581"/>
            <a:chOff x="313536" y="764704"/>
            <a:chExt cx="3009997" cy="5582581"/>
          </a:xfrm>
        </p:grpSpPr>
        <p:pic>
          <p:nvPicPr>
            <p:cNvPr id="54" name="Picture 3" descr="\\mos\files\RFOLDERS\BelovaEA\Рабочий стол\L's Docs\ГО 2012\PICTURES FOR LISA\продукция\втз\IMG_002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38"/>
            <a:stretch/>
          </p:blipFill>
          <p:spPr bwMode="auto">
            <a:xfrm>
              <a:off x="561058" y="3908086"/>
              <a:ext cx="917880" cy="57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\\mos\files\RFOLDERS\BelovaEA\Рабочий стол\L's Docs\ГО 2012\api-5l-line-pipe-9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58" y="2535348"/>
              <a:ext cx="948419" cy="654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\\mos\files\RFOLDERS\BelovaEA\Рабочий стол\L's Docs\ГО 2012\ТРУБЫ ДЛЯ МАШИНОСТРОЕНИЯ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0" y="5227282"/>
              <a:ext cx="922955" cy="74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07" y="1281846"/>
              <a:ext cx="955066" cy="6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542886" y="764704"/>
              <a:ext cx="2599200" cy="320400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22"/>
              <a:r>
                <a:rPr lang="ru-RU" sz="1500" b="1" dirty="0" smtClean="0">
                  <a:solidFill>
                    <a:srgbClr val="595959"/>
                  </a:solidFill>
                  <a:effectLst/>
                </a:rPr>
                <a:t>Сварные</a:t>
              </a:r>
              <a:endParaRPr lang="en-US" sz="1500" b="1" dirty="0">
                <a:solidFill>
                  <a:srgbClr val="595959"/>
                </a:solidFill>
                <a:effectLst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563082" y="1215977"/>
              <a:ext cx="176045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cs typeface="Arial" pitchFamily="34" charset="0"/>
                </a:rPr>
                <a:t>Нарезные трубы, применяемые в бурении, оборудовании и эксплуатации скважин при добыче нефти и газа.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07429" y="2061679"/>
              <a:ext cx="61106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en-GB" sz="1100" b="1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OCTG</a:t>
              </a: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42885" y="235579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567790" y="3330540"/>
              <a:ext cx="90441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Линейные</a:t>
              </a:r>
              <a:endParaRPr lang="ru-RU" sz="1100" b="1" dirty="0">
                <a:solidFill>
                  <a:srgbClr val="FF66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42884" y="372368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1563084" y="3827487"/>
              <a:ext cx="169187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Используются в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строительстве магистральных </a:t>
              </a:r>
              <a:r>
                <a:rPr lang="ru-RU" b="0" kern="0" dirty="0" err="1">
                  <a:solidFill>
                    <a:srgbClr val="4D4D4D"/>
                  </a:solidFill>
                  <a:effectLst/>
                  <a:latin typeface="+mn-lt"/>
                </a:rPr>
                <a:t>нефте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- и газопроводов для транспортировки нефти и газа на большие расстояния.</a:t>
              </a:r>
              <a:endParaRPr lang="en-US" b="0" kern="0" dirty="0">
                <a:solidFill>
                  <a:srgbClr val="4D4D4D"/>
                </a:solidFill>
                <a:effectLst/>
                <a:latin typeface="+mn-lt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454819" y="4480800"/>
              <a:ext cx="1054658" cy="611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050" b="1" dirty="0" smtClean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Трубы большого диаметра</a:t>
              </a:r>
              <a:endParaRPr lang="ru-RU" sz="1050" b="1" dirty="0">
                <a:solidFill>
                  <a:srgbClr val="FF66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51485" y="5046859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1571710" y="5146240"/>
              <a:ext cx="169184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/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Имеют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широкий спектр применения, включая машиностроение, строительство,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ЖКХ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и другие области.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13536" y="6068747"/>
              <a:ext cx="1337226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Промышленные</a:t>
              </a:r>
              <a:endParaRPr lang="en-GB" sz="1100" b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76623" y="891657"/>
            <a:ext cx="2914619" cy="4228210"/>
            <a:chOff x="3180471" y="764704"/>
            <a:chExt cx="2914619" cy="4228210"/>
          </a:xfrm>
        </p:grpSpPr>
        <p:pic>
          <p:nvPicPr>
            <p:cNvPr id="71" name="Picture 5" descr="\\mos\files\RFOLDERS\BelovaEA\Рабочий стол\L's Docs\ГО 2012\industrial pipe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911" y="3911332"/>
              <a:ext cx="936344" cy="65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3383019" y="764704"/>
              <a:ext cx="2599200" cy="320400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22"/>
              <a:r>
                <a:rPr lang="ru-RU" sz="1500" b="1" dirty="0" smtClean="0">
                  <a:solidFill>
                    <a:srgbClr val="595959"/>
                  </a:solidFill>
                  <a:effectLst/>
                </a:rPr>
                <a:t>Бесшовные</a:t>
              </a:r>
              <a:endParaRPr lang="en-US" sz="1500" b="1" dirty="0">
                <a:solidFill>
                  <a:srgbClr val="595959"/>
                </a:solidFill>
                <a:effectLst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351955" y="1243659"/>
              <a:ext cx="174313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Нарезные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трубы,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применяемые в бурении, оборудовании и эксплуатации скважин при добыче нефти и газа.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516255" y="2040084"/>
              <a:ext cx="61106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en-GB" sz="1100" b="1" dirty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OCTG</a:t>
              </a: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383016" y="235579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Прямоугольник 75"/>
            <p:cNvSpPr/>
            <p:nvPr/>
          </p:nvSpPr>
          <p:spPr>
            <a:xfrm>
              <a:off x="4351955" y="2473591"/>
              <a:ext cx="174102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Линейные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трубы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используются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для транспортировки сырой нефти и природного газа с месторождений на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НПЗ и резервуары-хранилища.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367473" y="3330540"/>
              <a:ext cx="90441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Линейные</a:t>
              </a:r>
              <a:endParaRPr lang="ru-RU" sz="1100" b="1" dirty="0">
                <a:solidFill>
                  <a:srgbClr val="FF66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380910" y="372368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4405355" y="3850094"/>
              <a:ext cx="1689735" cy="967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/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Используются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в химической, нефтехимической, пищевой, атомной промышленности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80471" y="4714376"/>
              <a:ext cx="1337226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Промышленные</a:t>
              </a:r>
              <a:endParaRPr lang="en-GB" sz="1100" b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227" y="2540701"/>
              <a:ext cx="1015709" cy="68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972" y="1307600"/>
              <a:ext cx="959808" cy="655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Прямоугольник 82"/>
          <p:cNvSpPr/>
          <p:nvPr/>
        </p:nvSpPr>
        <p:spPr>
          <a:xfrm>
            <a:off x="4261112" y="2590545"/>
            <a:ext cx="174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22">
              <a:defRPr/>
            </a:pPr>
            <a:r>
              <a:rPr lang="ru-RU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Линейные </a:t>
            </a:r>
            <a:r>
              <a:rPr lang="ru-RU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трубы </a:t>
            </a:r>
            <a:r>
              <a:rPr lang="ru-RU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используются </a:t>
            </a:r>
            <a:r>
              <a:rPr lang="ru-RU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для транспортировки сырой нефти и природного газа с месторождений на </a:t>
            </a:r>
            <a:r>
              <a:rPr lang="ru-RU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НПЗ и резервуары-хранилища.</a:t>
            </a:r>
            <a:endParaRPr lang="en-GB" b="0" kern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62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9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lvl="0" algn="l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обсадных труб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6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226913" y="1025634"/>
            <a:ext cx="4696950" cy="55953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Освоено производство.</a:t>
            </a: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6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Обсадные </a:t>
            </a: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сероводородостойкие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и трубы групп прочности </a:t>
            </a:r>
            <a:r>
              <a:rPr lang="en-US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T95SS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. Завершены опытно-промысловые испытания. В настоящее время оформляются Технические условия. </a:t>
            </a: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Обсадные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в исполнении Cr13 групп прочности </a:t>
            </a:r>
            <a:r>
              <a:rPr lang="en-US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L80,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С95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Р110,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в том числе, в хладостойком исполнении, оснащенных резьбовыми соединениями класса Премиум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ru-RU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Обсадные 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безмуфтовыми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высокогерметичными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соединениями 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класса «Премиум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».</a:t>
            </a: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Обсадные трубы большого диаметра, оснащенные коннекторами.</a:t>
            </a:r>
            <a:endParaRPr lang="ru-RU" sz="1600" u="sng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В </a:t>
            </a: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стадии </a:t>
            </a: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освоения.</a:t>
            </a:r>
            <a:endParaRPr lang="ru-RU" sz="1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Обсадные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и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насосно-компрессорные 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в исполнении Cr13 групп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прочности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Q125, Q135, в том числе, в хладостойком исполнении, оснащенных резьбовыми соединениями класса Премиум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Обсадные 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безмуфтовыми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высокогерметичными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резьбовыми соединениями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Обсадные </a:t>
            </a: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сероводородостойкие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трубы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в исполнении С110SS, оснащенных резьбовыми соединениями класса Премиум.</a:t>
            </a:r>
          </a:p>
        </p:txBody>
      </p:sp>
      <p:pic>
        <p:nvPicPr>
          <p:cNvPr id="2050" name="Picture 2" descr="X:\034\034_1\ГАЗПРОМ\Совещание на ВТЗ май 2015\Экспозиция на ВТЗ\От Олинова\DSC_0953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57" y="819150"/>
            <a:ext cx="3449204" cy="19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034\034_1\ГАЗПРОМ\Совещание на ВТЗ май 2015\Экспозиция на ВТЗ\IMG_64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r="6064" b="2830"/>
          <a:stretch/>
        </p:blipFill>
        <p:spPr bwMode="auto">
          <a:xfrm>
            <a:off x="5056858" y="2880000"/>
            <a:ext cx="3449202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olishkinVG\Desktop\DrilQuip\20140527_1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57" y="4734023"/>
            <a:ext cx="3432498" cy="18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3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lvl="0" algn="l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насосно-компрессорных труб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7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986" y="1457325"/>
            <a:ext cx="365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152549" y="800873"/>
            <a:ext cx="4535654" cy="577696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Освоено производство.</a:t>
            </a:r>
            <a:endParaRPr lang="ru-RU" sz="140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Насосно-компрессорные </a:t>
            </a: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сероводородостойские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трубы С90</a:t>
            </a:r>
            <a:r>
              <a:rPr lang="en-US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S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для Оренбургского месторождения</a:t>
            </a:r>
            <a:r>
              <a:rPr lang="en-US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.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Полевые испытания должны завершится в июне-июле 2015 г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.</a:t>
            </a:r>
            <a:endParaRPr lang="en-US" sz="1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асосно-компрессорные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трубы в исполнении Cr13 групп прочности </a:t>
            </a:r>
            <a:r>
              <a:rPr lang="en-US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L80,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С95, Р110, в том числе, в хладостойком исполнении, оснащенных резьбовыми соединениями класса Премиум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en-US" sz="1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en-US" sz="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Теплоизолированные лифтовые трубы, предназначенные для обустройства нефтегазовых месторождений в зоне вечной мерзлоты и/или характеризующихся высокой вязкостью или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парафиноотложением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добываемых углеводородов,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а также содержанием в добываемой продукции диоксида углерода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400" u="sng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В </a:t>
            </a: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стадии </a:t>
            </a: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освоения.</a:t>
            </a:r>
            <a:endParaRPr lang="en-US" sz="1400" u="sng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Насосно-компрессорные 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трубы ТМК-С (аналог </a:t>
            </a:r>
            <a:r>
              <a:rPr lang="en-US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SM 2535)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Проводятся испытания во 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ВНИИГАЗе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, планируемый срок завершения </a:t>
            </a: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– 2016 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г</a:t>
            </a: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ru-RU" sz="1400" u="sng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Насосно-компрессорные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трубы в исполнении Cr13 групп прочности Q125, Q135, в том числе, в хладостойком исполнении, оснащенных резьбовыми соединениями класса Премиум.</a:t>
            </a:r>
          </a:p>
        </p:txBody>
      </p:sp>
      <p:pic>
        <p:nvPicPr>
          <p:cNvPr id="14" name="Рисунок 13" descr="\\mos\files\RFOLDERS\SeleznevaES\Рабочий стол\Новая папка\IMG_536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5" b="17913"/>
          <a:stretch/>
        </p:blipFill>
        <p:spPr bwMode="auto">
          <a:xfrm rot="10800000">
            <a:off x="4952159" y="2771771"/>
            <a:ext cx="3439363" cy="1676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26"/>
          <p:cNvSpPr txBox="1">
            <a:spLocks noChangeArrowheads="1"/>
          </p:cNvSpPr>
          <p:nvPr/>
        </p:nvSpPr>
        <p:spPr>
          <a:xfrm>
            <a:off x="5166892" y="1720847"/>
            <a:ext cx="3009900" cy="88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ru-RU" altLang="ja-JP" sz="1600" dirty="0" smtClean="0">
                <a:solidFill>
                  <a:prstClr val="black"/>
                </a:solidFill>
                <a:effectLst/>
                <a:latin typeface="Calibri" pitchFamily="34" charset="0"/>
                <a:ea typeface="ＭＳ Ｐゴシック"/>
                <a:cs typeface="Calibri" pitchFamily="34" charset="0"/>
              </a:rPr>
              <a:t>Иллюстрация</a:t>
            </a:r>
            <a:endParaRPr lang="ru-RU" altLang="ja-JP" sz="1600" dirty="0">
              <a:solidFill>
                <a:prstClr val="black"/>
              </a:solidFill>
              <a:effectLst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pic>
        <p:nvPicPr>
          <p:cNvPr id="1026" name="Picture 2" descr="X:\034\034_1\ГАЗПРОМ\Совещание на ВТЗ май 2015\Экспозиция на ВТЗ\От Олинова\cr13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62" y="4544653"/>
            <a:ext cx="3439363" cy="19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\\mos\files\RFOLDERS\SeleznevaES\Рабочий стол\Новая папка\IMG_536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25241" b="3494"/>
          <a:stretch/>
        </p:blipFill>
        <p:spPr bwMode="auto">
          <a:xfrm rot="5400000">
            <a:off x="5733469" y="9722"/>
            <a:ext cx="1866902" cy="3449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8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76446" y="127000"/>
            <a:ext cx="8110917" cy="615101"/>
          </a:xfrm>
        </p:spPr>
        <p:txBody>
          <a:bodyPr>
            <a:noAutofit/>
          </a:bodyPr>
          <a:lstStyle/>
          <a:p>
            <a:pPr algn="l"/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</a:t>
            </a:r>
            <a:r>
              <a:rPr lang="ru-RU" altLang="zh-CN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нефтегазопроводных</a:t>
            </a:r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труб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876446" y="742101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3080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3" y="955802"/>
            <a:ext cx="3606800" cy="2629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2" y="3831307"/>
            <a:ext cx="3606800" cy="2463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6"/>
          <p:cNvSpPr>
            <a:spLocks noChangeArrowheads="1"/>
          </p:cNvSpPr>
          <p:nvPr/>
        </p:nvSpPr>
        <p:spPr bwMode="auto">
          <a:xfrm>
            <a:off x="127777" y="987207"/>
            <a:ext cx="4614232" cy="579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Освоено производство.</a:t>
            </a:r>
            <a:endParaRPr lang="ru-RU" sz="14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В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сероводородостойком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и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углекислотостойком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исполнении, в т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. ч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. для сильно-агрессивных сред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Астрахани, Оренбурга и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Самотлора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,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Повышенной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хладостойкости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с температурой эксплуатации до -60 </a:t>
            </a:r>
            <a:r>
              <a:rPr lang="ru-RU" sz="1400" b="0" baseline="300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0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С,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В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высокопрочном хладостойком исполнении для строительства газораспределительных систем и компрессорных станций,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Для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зон повышенной сейсмической активности и АТР,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С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наружным и внутренним антикоррозионным покрытием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В стадии освоения.</a:t>
            </a:r>
            <a:endParaRPr lang="en-US" sz="1400" u="sng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altLang="ja-JP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Плакированные бесшовные трубы </a:t>
            </a:r>
            <a:r>
              <a:rPr lang="ru-RU" altLang="ja-JP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для подводных и наземных трубопроводов, транспортирующих сырой газ с высокой концентрацией сероводорода и углекислого </a:t>
            </a:r>
            <a:r>
              <a:rPr lang="ru-RU" altLang="ja-JP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газа.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altLang="ja-JP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Для морских подводных  промысловых трубопроводов по стандарту DNV-OS-F101 и Правилам РМРС с использованием различных способов укладки трубопроводов (S,J и с барабана</a:t>
            </a:r>
            <a:r>
              <a:rPr lang="ru-RU" altLang="ja-JP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),</a:t>
            </a:r>
            <a:endParaRPr lang="ru-RU" altLang="ja-JP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8</a:t>
            </a:r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4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99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8A00"/>
      </a:accent6>
      <a:hlink>
        <a:srgbClr val="D86C00"/>
      </a:hlink>
      <a:folHlink>
        <a:srgbClr val="77777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00"/>
        </a:accent6>
        <a:hlink>
          <a:srgbClr val="D86C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24482</TotalTime>
  <Words>1560</Words>
  <Application>Microsoft Office PowerPoint</Application>
  <PresentationFormat>Экран (4:3)</PresentationFormat>
  <Paragraphs>243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Custom Design</vt:lpstr>
      <vt:lpstr>2_Оформление по умолчанию</vt:lpstr>
      <vt:lpstr>Презентация PowerPoint</vt:lpstr>
      <vt:lpstr>Роль ТЭК в экономике Российской Федерации</vt:lpstr>
      <vt:lpstr>Приоритетные направления импортозамещения в ТЭК</vt:lpstr>
      <vt:lpstr>TMK сегодня</vt:lpstr>
      <vt:lpstr>Развитие ключевых  производственных мощностей</vt:lpstr>
      <vt:lpstr>Презентация PowerPoint</vt:lpstr>
      <vt:lpstr>Освоение производства обсадных труб</vt:lpstr>
      <vt:lpstr>Освоение производства насосно-компрессорных труб</vt:lpstr>
      <vt:lpstr>Освоение производства нефтегазопроводных труб</vt:lpstr>
      <vt:lpstr>Освоение производства магистральных нефтегазопроводных труб большого диаметра</vt:lpstr>
      <vt:lpstr>Освоение покрытий из отечественных материалов </vt:lpstr>
      <vt:lpstr>Серии TMK UP для различных условий эксплуатации</vt:lpstr>
      <vt:lpstr>Технические решения для скважин на суше и шельфе  от устья до забоя</vt:lpstr>
      <vt:lpstr>Презентация PowerPoint</vt:lpstr>
      <vt:lpstr>Сервисные услуги ТМК</vt:lpstr>
      <vt:lpstr>Технологическое партнерство - новая система взаимоотношений «производитель-потребитель», направленная на ИМПОРТООПЕРЕЖЕНИЕ.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Свеженец Дмитрий Олегович</dc:creator>
  <cp:lastModifiedBy>1</cp:lastModifiedBy>
  <cp:revision>1154</cp:revision>
  <cp:lastPrinted>2016-09-06T15:09:34Z</cp:lastPrinted>
  <dcterms:created xsi:type="dcterms:W3CDTF">1601-01-01T00:00:00Z</dcterms:created>
  <dcterms:modified xsi:type="dcterms:W3CDTF">2016-09-26T10:12:44Z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