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55" r:id="rId8"/>
    <p:sldMasterId id="2147483765" r:id="rId9"/>
    <p:sldMasterId id="2147483780" r:id="rId10"/>
  </p:sldMasterIdLst>
  <p:notesMasterIdLst>
    <p:notesMasterId r:id="rId21"/>
  </p:notesMasterIdLst>
  <p:handoutMasterIdLst>
    <p:handoutMasterId r:id="rId22"/>
  </p:handoutMasterIdLst>
  <p:sldIdLst>
    <p:sldId id="257" r:id="rId11"/>
    <p:sldId id="420" r:id="rId12"/>
    <p:sldId id="440" r:id="rId13"/>
    <p:sldId id="432" r:id="rId14"/>
    <p:sldId id="436" r:id="rId15"/>
    <p:sldId id="435" r:id="rId16"/>
    <p:sldId id="437" r:id="rId17"/>
    <p:sldId id="438" r:id="rId18"/>
    <p:sldId id="439" r:id="rId19"/>
    <p:sldId id="284" r:id="rId20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0">
          <p15:clr>
            <a:srgbClr val="A4A3A4"/>
          </p15:clr>
        </p15:guide>
        <p15:guide id="2" orient="horz" pos="2812">
          <p15:clr>
            <a:srgbClr val="A4A3A4"/>
          </p15:clr>
        </p15:guide>
        <p15:guide id="3" orient="horz" pos="3875">
          <p15:clr>
            <a:srgbClr val="A4A3A4"/>
          </p15:clr>
        </p15:guide>
        <p15:guide id="4" orient="horz" pos="825">
          <p15:clr>
            <a:srgbClr val="A4A3A4"/>
          </p15:clr>
        </p15:guide>
        <p15:guide id="5" orient="horz" pos="3268">
          <p15:clr>
            <a:srgbClr val="A4A3A4"/>
          </p15:clr>
        </p15:guide>
        <p15:guide id="6" orient="horz" pos="589">
          <p15:clr>
            <a:srgbClr val="A4A3A4"/>
          </p15:clr>
        </p15:guide>
        <p15:guide id="7" orient="horz" pos="1247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9CCFF"/>
    <a:srgbClr val="0066CC"/>
    <a:srgbClr val="660066"/>
    <a:srgbClr val="0099CC"/>
    <a:srgbClr val="66CCFF"/>
    <a:srgbClr val="FF6600"/>
    <a:srgbClr val="9900FF"/>
    <a:srgbClr val="33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0" autoAdjust="0"/>
    <p:restoredTop sz="94771" autoAdjust="0"/>
  </p:normalViewPr>
  <p:slideViewPr>
    <p:cSldViewPr snapToGrid="0">
      <p:cViewPr varScale="1">
        <p:scale>
          <a:sx n="111" d="100"/>
          <a:sy n="111" d="100"/>
        </p:scale>
        <p:origin x="876" y="78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716" y="-108"/>
      </p:cViewPr>
      <p:guideLst>
        <p:guide orient="horz" pos="3110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4" tIns="45137" rIns="90274" bIns="45137" numCol="1" anchor="t" anchorCtr="0" compatLnSpc="1">
            <a:prstTxWarp prst="textNoShape">
              <a:avLst/>
            </a:prstTxWarp>
          </a:bodyPr>
          <a:lstStyle>
            <a:lvl1pPr defTabSz="90055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1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4" tIns="45137" rIns="90274" bIns="45137" numCol="1" anchor="t" anchorCtr="0" compatLnSpc="1">
            <a:prstTxWarp prst="textNoShape">
              <a:avLst/>
            </a:prstTxWarp>
          </a:bodyPr>
          <a:lstStyle>
            <a:lvl1pPr algn="r" defTabSz="90055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504"/>
            <a:ext cx="2945862" cy="49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4" tIns="45137" rIns="90274" bIns="45137" numCol="1" anchor="b" anchorCtr="0" compatLnSpc="1">
            <a:prstTxWarp prst="textNoShape">
              <a:avLst/>
            </a:prstTxWarp>
          </a:bodyPr>
          <a:lstStyle>
            <a:lvl1pPr defTabSz="900559">
              <a:defRPr sz="19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 подготовке </a:t>
            </a:r>
            <a:br>
              <a:rPr lang="ru-RU"/>
            </a:br>
            <a:r>
              <a:rPr lang="ru-RU"/>
              <a:t>ООО «Газпром трансгаз Саратов» к работе в осенне-зимний период </a:t>
            </a:r>
            <a:br>
              <a:rPr lang="ru-RU"/>
            </a:br>
            <a:r>
              <a:rPr lang="ru-RU"/>
              <a:t>2009/2010 года</a:t>
            </a: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376504"/>
            <a:ext cx="2945862" cy="49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74" tIns="45137" rIns="90274" bIns="45137" numCol="1" anchor="b" anchorCtr="0" compatLnSpc="1">
            <a:prstTxWarp prst="textNoShape">
              <a:avLst/>
            </a:prstTxWarp>
          </a:bodyPr>
          <a:lstStyle>
            <a:lvl1pPr algn="r" defTabSz="90055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24F7519-276A-4123-A7CF-B17C10FC9B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3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1" tIns="47607" rIns="95211" bIns="47607" numCol="1" anchor="t" anchorCtr="0" compatLnSpc="1">
            <a:prstTxWarp prst="textNoShape">
              <a:avLst/>
            </a:prstTxWarp>
          </a:bodyPr>
          <a:lstStyle>
            <a:lvl1pPr defTabSz="952457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1"/>
            <a:ext cx="2945862" cy="4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1" tIns="47607" rIns="95211" bIns="47607" numCol="1" anchor="t" anchorCtr="0" compatLnSpc="1">
            <a:prstTxWarp prst="textNoShape">
              <a:avLst/>
            </a:prstTxWarp>
          </a:bodyPr>
          <a:lstStyle>
            <a:lvl1pPr algn="r" defTabSz="952457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690551"/>
            <a:ext cx="5435708" cy="4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1" tIns="47607" rIns="95211" bIns="47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504"/>
            <a:ext cx="2945862" cy="49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1" tIns="47607" rIns="95211" bIns="47607" numCol="1" anchor="b" anchorCtr="0" compatLnSpc="1">
            <a:prstTxWarp prst="textNoShape">
              <a:avLst/>
            </a:prstTxWarp>
          </a:bodyPr>
          <a:lstStyle>
            <a:lvl1pPr defTabSz="952457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ru-RU"/>
              <a:t>О подготовке </a:t>
            </a:r>
            <a:br>
              <a:rPr lang="ru-RU"/>
            </a:br>
            <a:r>
              <a:rPr lang="ru-RU"/>
              <a:t>ООО «Газпром трансгаз Саратов» к работе в осенне-зимний период </a:t>
            </a:r>
            <a:br>
              <a:rPr lang="ru-RU"/>
            </a:br>
            <a:r>
              <a:rPr lang="ru-RU"/>
              <a:t>2009/2010 года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376504"/>
            <a:ext cx="2945862" cy="49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11" tIns="47607" rIns="95211" bIns="47607" numCol="1" anchor="b" anchorCtr="0" compatLnSpc="1">
            <a:prstTxWarp prst="textNoShape">
              <a:avLst/>
            </a:prstTxWarp>
          </a:bodyPr>
          <a:lstStyle>
            <a:lvl1pPr algn="r" defTabSz="952457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9FDB099-6F78-42A3-8A06-3893483FEB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276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ru-RU"/>
              <a:t>О подготовке </a:t>
            </a:r>
            <a:br>
              <a:rPr lang="ru-RU"/>
            </a:br>
            <a:r>
              <a:rPr lang="ru-RU"/>
              <a:t>ООО «Газпром трансгаз Саратов» к работе в осенне-зимний период </a:t>
            </a:r>
            <a:br>
              <a:rPr lang="ru-RU"/>
            </a:br>
            <a:r>
              <a:rPr lang="ru-RU"/>
              <a:t>2009/2010 года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3BE56-A091-4E51-B438-8EE5F2074BB3}" type="slidenum">
              <a:rPr lang="ru-RU"/>
              <a:pPr/>
              <a:t>10</a:t>
            </a:fld>
            <a:endParaRPr lang="ru-RU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6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C54853-DC8E-4239-822A-4BAFCBAF44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0CD0C3-6B5F-4F2E-B602-49F18F84DE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32636-519D-4FFA-BFED-1CEC10A3A09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50799"/>
      </p:ext>
    </p:extLst>
  </p:cSld>
  <p:clrMapOvr>
    <a:masterClrMapping/>
  </p:clrMapOvr>
  <p:transition spd="slow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FFA1F-A37C-42F6-9FB9-2E4881C169E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75261"/>
      </p:ext>
    </p:extLst>
  </p:cSld>
  <p:clrMapOvr>
    <a:masterClrMapping/>
  </p:clrMapOvr>
  <p:transition spd="slow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A3EA-0972-4148-A9B4-BC7906B650B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11287"/>
      </p:ext>
    </p:extLst>
  </p:cSld>
  <p:clrMapOvr>
    <a:masterClrMapping/>
  </p:clrMapOvr>
  <p:transition spd="slow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C104A-3F9A-424D-AA70-285C806D894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60703"/>
      </p:ext>
    </p:extLst>
  </p:cSld>
  <p:clrMapOvr>
    <a:masterClrMapping/>
  </p:clrMapOvr>
  <p:transition spd="slow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FB65-F680-4C8E-8D11-DC619AB2DFB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1572"/>
      </p:ext>
    </p:extLst>
  </p:cSld>
  <p:clrMapOvr>
    <a:masterClrMapping/>
  </p:clrMapOvr>
  <p:transition spd="slow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DDE9-91A6-4397-8A1F-97245E39C39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92501"/>
      </p:ext>
    </p:extLst>
  </p:cSld>
  <p:clrMapOvr>
    <a:masterClrMapping/>
  </p:clrMapOvr>
  <p:transition spd="slow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39E4-AC8E-4A4D-B400-966B9366824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56725"/>
      </p:ext>
    </p:extLst>
  </p:cSld>
  <p:clrMapOvr>
    <a:masterClrMapping/>
  </p:clrMapOvr>
  <p:transition spd="slow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A5DA-B438-49FA-9853-D95CE6D9DD0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19976"/>
      </p:ext>
    </p:extLst>
  </p:cSld>
  <p:clrMapOvr>
    <a:masterClrMapping/>
  </p:clrMapOvr>
  <p:transition spd="slow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53FD-E271-4A97-B248-82676470FE8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67931"/>
      </p:ext>
    </p:extLst>
  </p:cSld>
  <p:clrMapOvr>
    <a:masterClrMapping/>
  </p:clrMapOvr>
  <p:transition spd="slow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36BE5-F9C3-46AC-9599-B2F67841BFF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8823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217348-8D47-4EA0-9ED5-1894610EB0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FE79C-C52D-49F0-B5E8-9205E21ED95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7349"/>
      </p:ext>
    </p:extLst>
  </p:cSld>
  <p:clrMapOvr>
    <a:masterClrMapping/>
  </p:clrMapOvr>
  <p:transition spd="slow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CEF3-0ABB-43BE-8768-56185B334F1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7024"/>
      </p:ext>
    </p:extLst>
  </p:cSld>
  <p:clrMapOvr>
    <a:masterClrMapping/>
  </p:clrMapOvr>
  <p:transition spd="slow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18B9-36A6-4155-AAE7-D3378C8D25C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71813"/>
      </p:ext>
    </p:extLst>
  </p:cSld>
  <p:clrMapOvr>
    <a:masterClrMapping/>
  </p:clrMapOvr>
  <p:transition spd="slow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E864C-AAB9-4D2C-919B-CD5BBC455F2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350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10FAE-AE8F-4974-B2B7-31AFC7773E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41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AEEFF-539C-42A9-9C45-A747D88C01D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264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3BBC9-92DB-4893-80F5-9FDC011939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195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9636-E633-4074-B8F1-2EFC85AAC2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945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9FCAF-05BD-42DA-BD70-4215212F51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064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D5F62-E256-40E7-ACE3-17248D8226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3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0" y="1079500"/>
            <a:ext cx="9144000" cy="15287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1401566A-FF71-4E53-93F7-40D7FC0951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CDF21-5D81-40D4-8043-227B879FD67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706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36233-48E0-4EA2-B280-6EA367F277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823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583E0-EFD2-46E4-B618-2D23960BE2D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149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E4C53-1163-4C01-9F67-84937DA3E7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838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7F35-6B46-4509-B9DB-D7D8FA3891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279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2000" y="6321600"/>
            <a:ext cx="7200000" cy="54000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prstClr val="white"/>
                </a:solidFill>
              </a:rPr>
              <a:t>Внедрение программного комплекса по мониторингу устранения опасных дефектов ВТД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2627" y="0"/>
            <a:ext cx="7191373" cy="1072800"/>
          </a:xfrm>
        </p:spPr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400" y="1072800"/>
            <a:ext cx="7194227" cy="52452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97D0219-1702-44C8-8954-3482E5999AB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952627" y="6318000"/>
            <a:ext cx="0" cy="540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0" y="6318000"/>
            <a:ext cx="9144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04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C4C60084-E356-4C38-8A81-1DCCC715A1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7F0EA-FE87-4783-8433-2E8B0BB4E08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E848D5-A643-4FE5-BFEB-56DB90B9566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5C4BC9-6CB5-464C-9A00-5F6F8C029A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7A364D-17DC-44D1-A5D6-DEF2AAC4F1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53485-9F98-4AEC-9EA2-B862D0BB79B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B8E6D1-C720-46B2-B4CE-AB805B74E3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06282C-5A04-4F1D-BFB1-3ABE72E03B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201778-F4DE-4AB4-BC5C-63EFF6F522B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A67B96-CF66-4618-81B3-5D48B6AD6E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7211C3-FB82-4243-8CEE-C384CF7459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C76EFE-CF44-48AE-BC6A-317266EF8B8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CA747F-FD66-4622-8193-C7BB8A0CFF6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D5E7B6D6-42C0-4FC4-A919-D4351BF8F51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80E33-2787-422F-93D8-0DDEF4508F9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8ED150-169F-4F82-B222-D84ADDCEE1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64FA71-9E42-47EB-B185-E3E349BD861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3F708A-2927-4A18-AD22-F8C97B4AE37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C7121D-1E0B-458D-AF80-47E661A970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F2A6D1-F2BE-48BD-B764-A2F17B20262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82172-D5B9-496F-9869-C339BED40E7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B4FD15-716B-4696-ADE5-6176A76939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12D77-6CFB-459D-A72C-565C4C8B170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ABA3F-0054-40E9-9DE3-B365EBD72D2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7D3AF5-7511-4F3D-9F6D-D168F20B790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CAFF6E-94FC-413E-9A0C-5C18702666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D8488A57-C58B-408B-A395-6B9526056CB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B65D6BD7-34C4-4C80-B86C-229ABD6586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D0D4F4-D170-4B28-99AD-1AF336B52CA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DFA6A4-AD0A-436F-822D-7D66C6B49A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062DA6-E55B-4CC7-94A2-0B9C8346DF6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445067-F974-4503-966D-E0B6CF7D3F7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474D4A-9DC5-4A13-9AEB-61E92D46786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B06E75-1220-4877-8FD8-98B82CAC9CD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D51691-7D7A-4B31-97AC-392EC4CBE75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2BBA26-E407-4362-BFC0-C174B52237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F0402E-F594-4AE0-A438-A6315AA2D85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D81E5A-B5B9-45A4-8B0E-21E4DDAAEA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26C66E-4928-475B-B919-76F8427AC60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B3938F-FC02-4B9F-84E2-F4883F5E1D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B3D15B-B6B7-4343-84AF-EDE8B4EE75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AF55E14-3160-4723-BE2E-10A4D2D31D4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FEDB05B4-5CE4-4761-83CC-E39E860B219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1499AF-1F7D-4208-ABD9-76F13EE66D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17CBC2-CD4F-4C1C-871F-1552114240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A00D79-FBC3-43C2-B76D-E1588F7CA2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C4051-97B7-4FA2-9E48-269EC5ADD6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C7F6E7-8523-4335-B192-A8261FBC6ED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75D32-8B42-4C7A-B3E8-341FD2801F5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21070B-F306-465F-87F7-644016C4B5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19092-586A-4DDB-A2C2-905F260E345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E03CC0-EFB8-44B1-8284-8559224106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E5D238-23AE-460E-8981-4C15D90B569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67E598-FB8B-4080-84E8-76B4F04A757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B88259-0450-4030-AD8A-0C262933E27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5E560B-8751-4185-BFB4-4BD2FF5CD5C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626524-E244-49F6-BA01-1FBFC5AB08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3638AD-66F1-44EE-9242-BD7E7BE777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8AC0D2-2B15-4DC9-8952-7E215A9FD23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9F2C9F-26A6-40CE-B3A7-75567D09901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6FAFC9-04DF-443C-97A2-4D7393D89D8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3D16D0-EDE5-4E02-B267-DD78D78E96E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FA9CAE-BB6F-4280-9360-530CF45489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78101-A54D-4B1D-BF94-17B2FBAFC3E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E5BE06-8EAB-4428-8A67-2E735A14B6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AB0854-7BF6-4203-BB30-06A7C0DE037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DDA190-48DA-4918-8EFC-894FD7D0EE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3FFF8B-21B6-4571-8D08-E5C7D0FF6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8A264B-D16B-4609-91F3-D64527FDB6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C7B40E-4C83-4A8D-BF4E-381EDEA00D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E3AAF5-A969-4A34-9CAF-406B0855C7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865AA0-3FFA-4D6F-8966-C3A62C8766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06242F-2FFF-4B50-BF1F-FB2C5387AE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877AA8-3929-442B-B238-63488DCFC2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A5D2E8-529D-4374-AE5D-BEACD2CE32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A3D207-6473-4066-A9F7-8537D7E4B1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96E137-B57D-46ED-819A-3FEF67E686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4B8B8A-5F10-41E1-BBEA-DAF5492E95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30F62-F6EC-4159-8312-043ADB8C78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06BA615-E24B-4979-B274-9BBEABE49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3A9C46D0-CE7C-4A97-913B-B4E1016FCD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25C4CA4-1CA2-4195-86E2-5E78701113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41609F-F17A-4515-A85A-31C2BE84E6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D9AAD6-222F-4CC3-9C20-CD0232CB15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5D5DC2-A799-4433-937B-62DD1B0014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681143-A9EF-4B9F-BF28-BA394ADC27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C3836F-C18D-4470-A327-62F5238581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397499-4833-46ED-98E6-6C21BD98FE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C3C36-BF62-4C5D-85D1-0DD4DF4CC5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4CCD07-12DA-4056-A101-671DD3BD6E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F84938-0EAD-43A3-B4FF-34A4E57B2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FA4193-7F4D-4DA6-B3C0-FE36AE95E0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02CE26-FA7C-479D-A327-978B00A7C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7CEA61-EADE-45CB-B109-312FC9D406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EB44-B6D1-4AE6-8A3F-FB2B0E37059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8914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39936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1"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39937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399377" name="Picture 1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927225" cy="106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9937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E7D26D49-70DC-4D14-922A-260A9DD943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55" r:id="rId12"/>
    <p:sldLayoutId id="214748376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Arial Narrow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dirty="0">
                <a:solidFill>
                  <a:srgbClr val="FFFFFF"/>
                </a:solidFill>
                <a:latin typeface="Arial Narrow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  <a:latin typeface="Arial Narrow"/>
              </a:rPr>
              <a:t>Разработка метода формирования справочника оборудования предприятия в целях интеграции с современными ИУС</a:t>
            </a:r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7180" name="Picture 1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72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84ECDC2F-D861-4F13-AB3F-1D30025300A2}" type="slidenum">
              <a:rPr lang="ru-RU">
                <a:solidFill>
                  <a:srgbClr val="FFFFFF"/>
                </a:solidFill>
                <a:latin typeface="Arial Narrow"/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746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9332" name="Rectangle 20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6931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6931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932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44E1F3F8-C783-4D87-BF52-430A23185A1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1"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269333" name="Line 21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9334" name="Line 22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69336" name="Picture 2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927225" cy="106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5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55" name="Rectangle 19"/>
          <p:cNvSpPr>
            <a:spLocks noChangeArrowheads="1"/>
          </p:cNvSpPr>
          <p:nvPr userDrawn="1"/>
        </p:nvSpPr>
        <p:spPr bwMode="auto">
          <a:xfrm>
            <a:off x="0" y="1090613"/>
            <a:ext cx="9144000" cy="5227637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033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034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4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98BC1DE9-8636-4254-9338-8C1DA08DA5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1"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27035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0356" name="Line 20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0357" name="Line 21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0360" name="Picture 2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927225" cy="106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59" r:id="rId12"/>
    <p:sldLayoutId id="214748376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7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136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136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7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CC589799-8237-4ECF-8B46-2A06275A8DD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1"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271375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138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138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1387" name="Picture 2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927225" cy="106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57" r:id="rId12"/>
    <p:sldLayoutId id="214748375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238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239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39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3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23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4816625A-4CD9-4B49-8357-B07CF610ABD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1"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272399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2401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2402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2405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27225" cy="106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7545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7546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6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54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08EE0AFB-6363-4D5B-98FC-5233A82368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1"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27547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7547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7547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75476" name="Picture 2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27225" cy="106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367620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67624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5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26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1"/>
            </a:lvl1pPr>
          </a:lstStyle>
          <a:p>
            <a:r>
              <a:rPr lang="ru-RU"/>
              <a:t>Итоги производственно-хозяйственной деятельности </a:t>
            </a:r>
            <a:br>
              <a:rPr lang="ru-RU"/>
            </a:br>
            <a:r>
              <a:rPr lang="ru-RU"/>
              <a:t>ООО «Газпром трансгаз Саратов» за 2010 год</a:t>
            </a:r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6763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6763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367635" name="Picture 1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927225" cy="106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676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619E4256-A4DC-4BE3-B85F-388517D824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54" r:id="rId12"/>
    <p:sldLayoutId id="2147483761" r:id="rId13"/>
    <p:sldLayoutId id="214748376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17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1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2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3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1041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1042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71047" name="Picture 3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27225" cy="106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71048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fld id="{794CF5A3-4CD1-4BB7-BDBB-C37E2F900AA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7173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7174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ru-RU" altLang="ru-RU">
                <a:solidFill>
                  <a:srgbClr val="FFFFFF"/>
                </a:solidFill>
              </a:rPr>
              <a:t>С Новым годом !</a:t>
            </a:r>
          </a:p>
        </p:txBody>
      </p:sp>
      <p:sp>
        <p:nvSpPr>
          <p:cNvPr id="7177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7178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7180" name="Picture 1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722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505FE1E2-CBE7-400B-AB65-75E9594F9CD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6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ransition spd="slow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C372-1C34-446D-97CF-54E49F9816D5}" type="slidenum">
              <a:rPr lang="ru-RU"/>
              <a:pPr/>
              <a:t>1</a:t>
            </a:fld>
            <a:endParaRPr lang="ru-RU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1938338" y="6362700"/>
            <a:ext cx="7205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r>
              <a:rPr lang="ru-RU" sz="1800" dirty="0"/>
              <a:t>СОВЕЩАНИЕ ПО ИТОГАМ </a:t>
            </a:r>
            <a:r>
              <a:rPr lang="ru-RU" sz="1800" dirty="0" smtClean="0"/>
              <a:t>РАБОТЫ ЗА 2017 ГОД	</a:t>
            </a:r>
            <a:r>
              <a:rPr lang="ru-RU" sz="1800" dirty="0"/>
              <a:t>	 </a:t>
            </a:r>
            <a:r>
              <a:rPr lang="ru-RU" sz="1800" dirty="0" smtClean="0"/>
              <a:t>май 2018 </a:t>
            </a:r>
            <a:r>
              <a:rPr lang="ru-RU" sz="1800" dirty="0"/>
              <a:t>г.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0" y="1087438"/>
            <a:ext cx="9144000" cy="521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hangingPunct="0"/>
            <a:endParaRPr lang="en-US" sz="3200" b="1" dirty="0" smtClean="0"/>
          </a:p>
          <a:p>
            <a:pPr algn="ctr" eaLnBrk="0" hangingPunct="0"/>
            <a:endParaRPr lang="en-US" sz="3200" b="1" dirty="0" smtClean="0"/>
          </a:p>
          <a:p>
            <a:pPr algn="ctr" eaLnBrk="0" hangingPunct="0"/>
            <a:r>
              <a:rPr lang="ru-RU" sz="3200" b="1" dirty="0" smtClean="0"/>
              <a:t>Итоги </a:t>
            </a:r>
            <a:r>
              <a:rPr lang="ru-RU" sz="3200" b="1" dirty="0"/>
              <a:t>работы</a:t>
            </a:r>
          </a:p>
          <a:p>
            <a:pPr algn="ctr" eaLnBrk="0" hangingPunct="0"/>
            <a:r>
              <a:rPr lang="ru-RU" sz="3200" b="1" dirty="0"/>
              <a:t>ООО «Газпром </a:t>
            </a:r>
            <a:r>
              <a:rPr lang="ru-RU" sz="3200" b="1" dirty="0" err="1"/>
              <a:t>трансгаз</a:t>
            </a:r>
            <a:r>
              <a:rPr lang="ru-RU" sz="3200" b="1" dirty="0"/>
              <a:t> Саратов» </a:t>
            </a:r>
            <a:endParaRPr lang="en-US" sz="3200" b="1" dirty="0" smtClean="0"/>
          </a:p>
          <a:p>
            <a:pPr algn="ctr" eaLnBrk="0" hangingPunct="0"/>
            <a:r>
              <a:rPr lang="ru-RU" sz="3200" b="1" dirty="0" smtClean="0"/>
              <a:t>по </a:t>
            </a:r>
            <a:r>
              <a:rPr lang="ru-RU" sz="3200" b="1" dirty="0"/>
              <a:t>эксплуатации ЛЧМГ </a:t>
            </a:r>
            <a:r>
              <a:rPr lang="ru-RU" sz="3200" b="1" dirty="0" smtClean="0"/>
              <a:t>за </a:t>
            </a:r>
            <a:r>
              <a:rPr lang="ru-RU" sz="3200" b="1" dirty="0"/>
              <a:t>20</a:t>
            </a:r>
            <a:r>
              <a:rPr lang="en-US" sz="3200" b="1" dirty="0" smtClean="0"/>
              <a:t>1</a:t>
            </a:r>
            <a:r>
              <a:rPr lang="ru-RU" sz="3200" b="1" dirty="0" smtClean="0"/>
              <a:t>7 </a:t>
            </a:r>
            <a:r>
              <a:rPr lang="ru-RU" sz="3200" b="1" dirty="0"/>
              <a:t>год</a:t>
            </a:r>
            <a:r>
              <a:rPr lang="ru-RU" sz="3600" b="1" dirty="0"/>
              <a:t/>
            </a:r>
            <a:br>
              <a:rPr lang="ru-RU" sz="3600" b="1" dirty="0"/>
            </a:br>
            <a:endParaRPr lang="en-US" sz="3600" b="1" dirty="0" smtClean="0"/>
          </a:p>
          <a:p>
            <a:pPr algn="ctr" eaLnBrk="0" hangingPunct="0"/>
            <a:endParaRPr lang="en-US" sz="3600" b="1" dirty="0"/>
          </a:p>
          <a:p>
            <a:pPr algn="just">
              <a:spcBef>
                <a:spcPct val="5000"/>
              </a:spcBef>
            </a:pPr>
            <a:r>
              <a:rPr lang="ru-RU" sz="2600" b="1" dirty="0" smtClean="0"/>
              <a:t>                               А.В</a:t>
            </a:r>
            <a:r>
              <a:rPr lang="ru-RU" sz="2600" b="1" dirty="0"/>
              <a:t>. </a:t>
            </a:r>
            <a:r>
              <a:rPr lang="ru-RU" sz="2600" b="1" dirty="0" smtClean="0"/>
              <a:t>Виноградов</a:t>
            </a:r>
          </a:p>
          <a:p>
            <a:pPr algn="just">
              <a:spcBef>
                <a:spcPct val="5000"/>
              </a:spcBef>
            </a:pPr>
            <a:r>
              <a:rPr lang="ru-RU" sz="2600" b="1" dirty="0"/>
              <a:t> </a:t>
            </a:r>
            <a:r>
              <a:rPr lang="ru-RU" sz="2600" b="1" dirty="0" smtClean="0"/>
              <a:t>                              </a:t>
            </a:r>
            <a:r>
              <a:rPr lang="ru-RU" sz="2600" dirty="0" smtClean="0"/>
              <a:t>Начальник ПОЭМГ</a:t>
            </a:r>
          </a:p>
          <a:p>
            <a:pPr algn="just">
              <a:spcBef>
                <a:spcPct val="5000"/>
              </a:spcBef>
            </a:pPr>
            <a:r>
              <a:rPr lang="ru-RU" sz="2600" dirty="0"/>
              <a:t> </a:t>
            </a:r>
            <a:r>
              <a:rPr lang="ru-RU" sz="2600" dirty="0" smtClean="0"/>
              <a:t>                              ООО </a:t>
            </a:r>
            <a:r>
              <a:rPr lang="ru-RU" sz="2600" dirty="0"/>
              <a:t>«Газпром</a:t>
            </a:r>
            <a:r>
              <a:rPr lang="en-US" sz="2600" dirty="0"/>
              <a:t> </a:t>
            </a:r>
            <a:r>
              <a:rPr lang="ru-RU" sz="2600" dirty="0" err="1"/>
              <a:t>трансгаз</a:t>
            </a:r>
            <a:r>
              <a:rPr lang="ru-RU" sz="2600" dirty="0"/>
              <a:t> Саратов»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9771A6-81DF-48D6-BB52-DB6D5378D406}" type="slidenum">
              <a:rPr lang="ru-RU"/>
              <a:pPr/>
              <a:t>10</a:t>
            </a:fld>
            <a:endParaRPr lang="ru-RU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79500"/>
            <a:ext cx="9144000" cy="5246872"/>
          </a:xfrm>
          <a:noFill/>
          <a:ln/>
        </p:spPr>
        <p:txBody>
          <a:bodyPr/>
          <a:lstStyle/>
          <a:p>
            <a:pPr algn="ctr"/>
            <a:r>
              <a:rPr lang="ru-RU" sz="2800" dirty="0"/>
              <a:t>СПАСИБО ЗА </a:t>
            </a:r>
            <a:r>
              <a:rPr lang="ru-RU" sz="2800" dirty="0" smtClean="0"/>
              <a:t>ВНИМАНИЕ!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0"/>
            <a:ext cx="6972300" cy="1054100"/>
          </a:xfrm>
          <a:noFill/>
          <a:ln/>
        </p:spPr>
        <p:txBody>
          <a:bodyPr/>
          <a:lstStyle/>
          <a:p>
            <a:r>
              <a:rPr lang="ru-RU" dirty="0"/>
              <a:t>Газотранспортная система </a:t>
            </a:r>
            <a:br>
              <a:rPr lang="ru-RU" dirty="0"/>
            </a:br>
            <a:r>
              <a:rPr lang="ru-RU" dirty="0"/>
              <a:t>ООО «Газпром трансгаз Саратов»</a:t>
            </a:r>
          </a:p>
        </p:txBody>
      </p:sp>
      <p:sp>
        <p:nvSpPr>
          <p:cNvPr id="59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9FD5FF-76AC-4FFB-A456-76A671A45145}" type="slidenum">
              <a:rPr lang="ru-RU"/>
              <a:pPr/>
              <a:t>2</a:t>
            </a:fld>
            <a:endParaRPr lang="ru-RU"/>
          </a:p>
        </p:txBody>
      </p:sp>
      <p:sp>
        <p:nvSpPr>
          <p:cNvPr id="98" name="Полилиния 97"/>
          <p:cNvSpPr/>
          <p:nvPr/>
        </p:nvSpPr>
        <p:spPr bwMode="auto">
          <a:xfrm>
            <a:off x="2181885" y="1086416"/>
            <a:ext cx="1222218" cy="1027568"/>
          </a:xfrm>
          <a:custGeom>
            <a:avLst/>
            <a:gdLst>
              <a:gd name="connsiteX0" fmla="*/ 0 w 1222218"/>
              <a:gd name="connsiteY0" fmla="*/ 0 h 1027568"/>
              <a:gd name="connsiteX1" fmla="*/ 1222218 w 1222218"/>
              <a:gd name="connsiteY1" fmla="*/ 1027568 h 102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2218" h="1027568">
                <a:moveTo>
                  <a:pt x="0" y="0"/>
                </a:moveTo>
                <a:cubicBezTo>
                  <a:pt x="540190" y="447769"/>
                  <a:pt x="1080380" y="895538"/>
                  <a:pt x="1222218" y="1027568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1026" name="Picture 2" descr="E:\!ПРЕЗЕНТАЦИИ\Газпром трансгаз Саратов карты\Схема Газпром трансгаз Саратов_2015_смежные области_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94" y="1090568"/>
            <a:ext cx="7019357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!ПРЕЗЕНТАЦИИ\Газпром трансгаз Саратов карты\Схема Газпром трансгаз Саратов_2015_газопров_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82" y="1090569"/>
            <a:ext cx="701679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!ПРЕЗЕНТАЦИИ\Газпром трансгаз Саратов карты\Для Ковалева Схема Газпром трансгаз Саратов_2015_газопров_ЛПУ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94" y="1086416"/>
            <a:ext cx="701679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0" y="4295277"/>
            <a:ext cx="5301842" cy="1894162"/>
          </a:xfrm>
          <a:prstGeom prst="roundRect">
            <a:avLst>
              <a:gd name="adj" fmla="val 6703"/>
            </a:avLst>
          </a:prstGeom>
          <a:solidFill>
            <a:schemeClr val="accent3">
              <a:lumMod val="85000"/>
              <a:alpha val="44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121" name="Таблица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82801"/>
              </p:ext>
            </p:extLst>
          </p:nvPr>
        </p:nvGraphicFramePr>
        <p:xfrm>
          <a:off x="-11396" y="4295272"/>
          <a:ext cx="5304849" cy="1894160"/>
        </p:xfrm>
        <a:graphic>
          <a:graphicData uri="http://schemas.openxmlformats.org/drawingml/2006/table">
            <a:tbl>
              <a:tblPr bandRow="1">
                <a:noFill/>
                <a:effectLst/>
                <a:tableStyleId>{5C22544A-7EE6-4342-B048-85BDC9FD1C3A}</a:tableStyleId>
              </a:tblPr>
              <a:tblGrid>
                <a:gridCol w="1194408"/>
                <a:gridCol w="4110441"/>
              </a:tblGrid>
              <a:tr h="37883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3399"/>
                          </a:solidFill>
                          <a:latin typeface="+mn-lt"/>
                          <a:cs typeface="Arial" panose="020B0604020202020204" pitchFamily="34" charset="0"/>
                        </a:rPr>
                        <a:t>Общество</a:t>
                      </a:r>
                      <a:r>
                        <a:rPr lang="ru-RU" b="1" baseline="0" dirty="0" smtClean="0">
                          <a:solidFill>
                            <a:srgbClr val="003399"/>
                          </a:solidFill>
                          <a:latin typeface="+mn-lt"/>
                          <a:cs typeface="Arial" panose="020B0604020202020204" pitchFamily="34" charset="0"/>
                        </a:rPr>
                        <a:t> эксплуатирует</a:t>
                      </a:r>
                      <a:endParaRPr lang="ru-RU" b="0" dirty="0">
                        <a:solidFill>
                          <a:srgbClr val="003399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  <a:alpha val="44000"/>
                      </a:schemeClr>
                    </a:solidFill>
                  </a:tcPr>
                </a:tc>
              </a:tr>
              <a:tr h="3788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7149 км </a:t>
                      </a:r>
                      <a:endParaRPr lang="ru-RU" dirty="0">
                        <a:solidFill>
                          <a:srgbClr val="003399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+mn-lt"/>
                          <a:cs typeface="Arial" panose="020B0604020202020204" pitchFamily="34" charset="0"/>
                        </a:rPr>
                        <a:t>Магистральных газопроводов</a:t>
                      </a:r>
                    </a:p>
                  </a:txBody>
                  <a:tcPr>
                    <a:lnL w="190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88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29        </a:t>
                      </a:r>
                      <a:endParaRPr lang="ru-RU" dirty="0">
                        <a:solidFill>
                          <a:srgbClr val="003399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+mn-lt"/>
                          <a:cs typeface="Arial" panose="020B0604020202020204" pitchFamily="34" charset="0"/>
                        </a:rPr>
                        <a:t>Компрессорных цехов</a:t>
                      </a:r>
                    </a:p>
                  </a:txBody>
                  <a:tcPr>
                    <a:lnL w="190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3399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215 </a:t>
                      </a:r>
                      <a:endParaRPr lang="ru-RU" dirty="0">
                        <a:solidFill>
                          <a:srgbClr val="003399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smtClean="0">
                          <a:solidFill>
                            <a:srgbClr val="003399"/>
                          </a:solidFill>
                          <a:latin typeface="+mn-lt"/>
                          <a:cs typeface="Arial" panose="020B0604020202020204" pitchFamily="34" charset="0"/>
                        </a:rPr>
                        <a:t>Газораспределительных </a:t>
                      </a:r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+mn-lt"/>
                          <a:cs typeface="Arial" panose="020B0604020202020204" pitchFamily="34" charset="0"/>
                        </a:rPr>
                        <a:t>станций</a:t>
                      </a:r>
                      <a:endParaRPr lang="ru-RU" dirty="0">
                        <a:solidFill>
                          <a:srgbClr val="003399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88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  <a:endParaRPr lang="ru-RU" dirty="0">
                        <a:solidFill>
                          <a:srgbClr val="003399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3399"/>
                          </a:solidFill>
                          <a:latin typeface="+mn-lt"/>
                          <a:cs typeface="Arial" panose="020B0604020202020204" pitchFamily="34" charset="0"/>
                        </a:rPr>
                        <a:t>АГНКС</a:t>
                      </a:r>
                      <a:endParaRPr lang="ru-RU" sz="1800" dirty="0" smtClean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/>
          <a:p>
            <a:pPr eaLnBrk="0" hangingPunct="0"/>
            <a:r>
              <a:rPr lang="ru-RU" sz="1800" dirty="0"/>
              <a:t>Итоги </a:t>
            </a:r>
            <a:r>
              <a:rPr lang="ru-RU" sz="1800" dirty="0" smtClean="0"/>
              <a:t>работы ООО </a:t>
            </a:r>
            <a:r>
              <a:rPr lang="ru-RU" sz="1800" dirty="0"/>
              <a:t>«Газпром трансгаз Саратов» </a:t>
            </a:r>
            <a:r>
              <a:rPr lang="ru-RU" sz="1800" dirty="0" smtClean="0"/>
              <a:t>по эксплуатации ЛЧМГ за 20</a:t>
            </a:r>
            <a:r>
              <a:rPr lang="en-US" sz="1800" dirty="0" smtClean="0"/>
              <a:t>1</a:t>
            </a:r>
            <a:r>
              <a:rPr lang="ru-RU" dirty="0"/>
              <a:t>7</a:t>
            </a:r>
            <a:r>
              <a:rPr lang="ru-RU" sz="1800" dirty="0" smtClean="0"/>
              <a:t> 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2168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ru-RU" dirty="0" smtClean="0"/>
              <a:t>иагностирование газопроводов, </a:t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 smtClean="0"/>
              <a:t>оборудованных </a:t>
            </a:r>
            <a:r>
              <a:rPr lang="ru-RU" dirty="0" smtClean="0"/>
              <a:t>камерами запуска и приема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6282C-5A04-4F1D-BFB1-3ABE72E03B5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4" y="1274788"/>
            <a:ext cx="8913813" cy="4502697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/>
          <a:p>
            <a:pPr eaLnBrk="0" hangingPunct="0"/>
            <a:r>
              <a:rPr lang="ru-RU" sz="1800" dirty="0"/>
              <a:t>Итоги </a:t>
            </a:r>
            <a:r>
              <a:rPr lang="ru-RU" sz="1800" dirty="0" smtClean="0"/>
              <a:t>работы ООО </a:t>
            </a:r>
            <a:r>
              <a:rPr lang="ru-RU" sz="1800" dirty="0"/>
              <a:t>«Газпром трансгаз Саратов» </a:t>
            </a:r>
            <a:r>
              <a:rPr lang="ru-RU" sz="1800" dirty="0" smtClean="0"/>
              <a:t>по эксплуатации ЛЧМГ за 20</a:t>
            </a:r>
            <a:r>
              <a:rPr lang="en-US" sz="1800" dirty="0" smtClean="0"/>
              <a:t>1</a:t>
            </a:r>
            <a:r>
              <a:rPr lang="ru-RU" dirty="0"/>
              <a:t>7</a:t>
            </a:r>
            <a:r>
              <a:rPr lang="ru-RU" sz="1800" dirty="0" smtClean="0"/>
              <a:t> 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0243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2" y="1314996"/>
            <a:ext cx="3326674" cy="4805856"/>
          </a:xfrm>
          <a:prstGeom prst="rect">
            <a:avLst/>
          </a:prstGeom>
          <a:ln>
            <a:solidFill>
              <a:srgbClr val="003399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диагностирования выхода прямых врезок в полость МГ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6282C-5A04-4F1D-BFB1-3ABE72E03B5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7" descr="E:\Врезки МГ М-С-Т\С труб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"/>
          <a:stretch>
            <a:fillRect/>
          </a:stretch>
        </p:blipFill>
        <p:spPr bwMode="auto">
          <a:xfrm>
            <a:off x="3811225" y="2171700"/>
            <a:ext cx="4940074" cy="3028950"/>
          </a:xfrm>
          <a:prstGeom prst="rect">
            <a:avLst/>
          </a:prstGeom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/>
          <a:p>
            <a:pPr eaLnBrk="0" hangingPunct="0"/>
            <a:r>
              <a:rPr lang="ru-RU" sz="1800" dirty="0"/>
              <a:t>Итоги </a:t>
            </a:r>
            <a:r>
              <a:rPr lang="ru-RU" sz="1800" dirty="0" smtClean="0"/>
              <a:t>работы ООО </a:t>
            </a:r>
            <a:r>
              <a:rPr lang="ru-RU" sz="1800" dirty="0"/>
              <a:t>«Газпром трансгаз Саратов» </a:t>
            </a:r>
            <a:r>
              <a:rPr lang="ru-RU" sz="1800" dirty="0" smtClean="0"/>
              <a:t>по эксплуатации ЛЧМГ за 20</a:t>
            </a:r>
            <a:r>
              <a:rPr lang="en-US" sz="1800" dirty="0" smtClean="0"/>
              <a:t>1</a:t>
            </a:r>
            <a:r>
              <a:rPr lang="ru-RU" dirty="0"/>
              <a:t>7</a:t>
            </a:r>
            <a:r>
              <a:rPr lang="ru-RU" sz="1800" dirty="0" smtClean="0"/>
              <a:t> 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4680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6282C-5A04-4F1D-BFB1-3ABE72E03B5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/>
          <a:p>
            <a:pPr eaLnBrk="0" hangingPunct="0"/>
            <a:r>
              <a:rPr lang="ru-RU" sz="1800" dirty="0"/>
              <a:t>Итоги </a:t>
            </a:r>
            <a:r>
              <a:rPr lang="ru-RU" sz="1800" dirty="0" smtClean="0"/>
              <a:t>работы ООО </a:t>
            </a:r>
            <a:r>
              <a:rPr lang="ru-RU" sz="1800" dirty="0"/>
              <a:t>«Газпром трансгаз Саратов» </a:t>
            </a:r>
            <a:r>
              <a:rPr lang="ru-RU" sz="1800" dirty="0" smtClean="0"/>
              <a:t>по эксплуатации ЛЧМГ за 20</a:t>
            </a:r>
            <a:r>
              <a:rPr lang="en-US" sz="1800" dirty="0" smtClean="0"/>
              <a:t>1</a:t>
            </a:r>
            <a:r>
              <a:rPr lang="ru-RU" sz="1800" dirty="0" smtClean="0"/>
              <a:t>7 год</a:t>
            </a:r>
            <a:endParaRPr lang="ru-RU" sz="18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dirty="0" smtClean="0"/>
              <a:t>Методика диагностирования выхода прямых врезок в полость МГ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0" y="1609487"/>
            <a:ext cx="2862750" cy="2147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07" y="1609487"/>
            <a:ext cx="2736551" cy="21530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7570" y="1009650"/>
            <a:ext cx="3209410" cy="5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1600" kern="0" dirty="0" smtClean="0">
                <a:solidFill>
                  <a:srgbClr val="003399"/>
                </a:solidFill>
              </a:rPr>
              <a:t>Схема проведения </a:t>
            </a:r>
          </a:p>
          <a:p>
            <a:pPr algn="ctr"/>
            <a:r>
              <a:rPr lang="ru-RU" sz="1600" kern="0" dirty="0" smtClean="0">
                <a:solidFill>
                  <a:srgbClr val="003399"/>
                </a:solidFill>
              </a:rPr>
              <a:t>радиографического контроля №1</a:t>
            </a:r>
            <a:endParaRPr lang="ru-RU" sz="1600" kern="0" dirty="0">
              <a:solidFill>
                <a:srgbClr val="003399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244178" y="1009650"/>
            <a:ext cx="3209410" cy="5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1600" kern="0" dirty="0" smtClean="0">
                <a:solidFill>
                  <a:srgbClr val="003399"/>
                </a:solidFill>
              </a:rPr>
              <a:t>Схема проведения </a:t>
            </a:r>
          </a:p>
          <a:p>
            <a:pPr algn="ctr"/>
            <a:r>
              <a:rPr lang="ru-RU" sz="1600" kern="0" dirty="0" smtClean="0">
                <a:solidFill>
                  <a:srgbClr val="003399"/>
                </a:solidFill>
              </a:rPr>
              <a:t>радиографического контроля №2</a:t>
            </a:r>
            <a:endParaRPr lang="ru-RU" sz="1600" kern="0" dirty="0">
              <a:solidFill>
                <a:srgbClr val="003399"/>
              </a:solidFill>
            </a:endParaRPr>
          </a:p>
        </p:txBody>
      </p:sp>
      <p:pic>
        <p:nvPicPr>
          <p:cNvPr id="2052" name="Picture 4" descr="DSC_04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20915" r="10352" b="18628"/>
          <a:stretch>
            <a:fillRect/>
          </a:stretch>
        </p:blipFill>
        <p:spPr bwMode="auto">
          <a:xfrm>
            <a:off x="257576" y="4042233"/>
            <a:ext cx="4695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3" name="AutoShape 5"/>
          <p:cNvCxnSpPr>
            <a:cxnSpLocks noChangeShapeType="1"/>
          </p:cNvCxnSpPr>
          <p:nvPr/>
        </p:nvCxnSpPr>
        <p:spPr bwMode="auto">
          <a:xfrm flipH="1">
            <a:off x="1273175" y="4599445"/>
            <a:ext cx="419100" cy="45720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5" name="AutoShape 7"/>
          <p:cNvCxnSpPr>
            <a:cxnSpLocks noChangeShapeType="1"/>
          </p:cNvCxnSpPr>
          <p:nvPr/>
        </p:nvCxnSpPr>
        <p:spPr bwMode="auto">
          <a:xfrm flipH="1">
            <a:off x="1958976" y="4470857"/>
            <a:ext cx="180975" cy="2571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056" name="AutoShape 8"/>
          <p:cNvCxnSpPr>
            <a:cxnSpLocks noChangeShapeType="1"/>
          </p:cNvCxnSpPr>
          <p:nvPr/>
        </p:nvCxnSpPr>
        <p:spPr bwMode="auto">
          <a:xfrm>
            <a:off x="2757488" y="4975225"/>
            <a:ext cx="0" cy="45720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7" name="AutoShape 9"/>
          <p:cNvCxnSpPr>
            <a:cxnSpLocks noChangeShapeType="1"/>
          </p:cNvCxnSpPr>
          <p:nvPr/>
        </p:nvCxnSpPr>
        <p:spPr bwMode="auto">
          <a:xfrm>
            <a:off x="3480607" y="4599444"/>
            <a:ext cx="76200" cy="2952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058" name="AutoShape 10"/>
          <p:cNvCxnSpPr>
            <a:cxnSpLocks noChangeShapeType="1"/>
          </p:cNvCxnSpPr>
          <p:nvPr/>
        </p:nvCxnSpPr>
        <p:spPr bwMode="auto">
          <a:xfrm>
            <a:off x="4082649" y="4822650"/>
            <a:ext cx="219075" cy="38100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9" name="AutoShape 11"/>
          <p:cNvCxnSpPr>
            <a:cxnSpLocks noChangeShapeType="1"/>
          </p:cNvCxnSpPr>
          <p:nvPr/>
        </p:nvCxnSpPr>
        <p:spPr bwMode="auto">
          <a:xfrm flipH="1">
            <a:off x="5529263" y="4498975"/>
            <a:ext cx="420688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2060" name="AutoShape 12"/>
          <p:cNvCxnSpPr>
            <a:cxnSpLocks noChangeShapeType="1"/>
          </p:cNvCxnSpPr>
          <p:nvPr/>
        </p:nvCxnSpPr>
        <p:spPr bwMode="auto">
          <a:xfrm>
            <a:off x="5529263" y="5432425"/>
            <a:ext cx="420688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937252" y="4358481"/>
            <a:ext cx="124261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>
              <a:defRPr sz="1600" kern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r>
              <a:rPr lang="ru-RU" altLang="ru-RU" dirty="0"/>
              <a:t>Ширина шва</a:t>
            </a: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6018614" y="5159376"/>
            <a:ext cx="1529164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>
              <a:defRPr sz="1600" kern="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600"/>
            </a:lvl9pPr>
          </a:lstStyle>
          <a:p>
            <a:r>
              <a:rPr lang="ru-RU" altLang="ru-RU" dirty="0"/>
              <a:t>Величина выхода</a:t>
            </a:r>
          </a:p>
          <a:p>
            <a:r>
              <a:rPr lang="ru-RU" altLang="ru-RU" dirty="0"/>
              <a:t> прямой врезки</a:t>
            </a:r>
          </a:p>
        </p:txBody>
      </p:sp>
    </p:spTree>
    <p:extLst>
      <p:ext uri="{BB962C8B-B14F-4D97-AF65-F5344CB8AC3E}">
        <p14:creationId xmlns:p14="http://schemas.microsoft.com/office/powerpoint/2010/main" val="217516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диагностирования выхода прямых врезок в полость МГ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6282C-5A04-4F1D-BFB1-3ABE72E03B5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/>
          <a:p>
            <a:pPr eaLnBrk="0" hangingPunct="0"/>
            <a:r>
              <a:rPr lang="ru-RU" sz="1800" dirty="0"/>
              <a:t>Итоги </a:t>
            </a:r>
            <a:r>
              <a:rPr lang="ru-RU" sz="1800" dirty="0" smtClean="0"/>
              <a:t>работы ООО </a:t>
            </a:r>
            <a:r>
              <a:rPr lang="ru-RU" sz="1800" dirty="0"/>
              <a:t>«Газпром трансгаз Саратов» </a:t>
            </a:r>
            <a:r>
              <a:rPr lang="ru-RU" sz="1800" dirty="0" smtClean="0"/>
              <a:t>по эксплуатации ЛЧМГ за 20</a:t>
            </a:r>
            <a:r>
              <a:rPr lang="en-US" sz="1800" dirty="0" smtClean="0"/>
              <a:t>1</a:t>
            </a:r>
            <a:r>
              <a:rPr lang="ru-RU" sz="1800" dirty="0" smtClean="0"/>
              <a:t>7 год</a:t>
            </a:r>
            <a:endParaRPr lang="ru-RU" sz="1800" dirty="0"/>
          </a:p>
        </p:txBody>
      </p:sp>
      <p:pic>
        <p:nvPicPr>
          <p:cNvPr id="1027" name="Picture 23" descr="K:\флеш\Врезки МГ М-С-Т\для презентации\5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327"/>
            <a:ext cx="4279526" cy="258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911350" y="5500689"/>
            <a:ext cx="162634" cy="1583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159000" y="5500689"/>
            <a:ext cx="162634" cy="158312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41813" y="447047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</a:rPr>
              <a:t>Поиск </a:t>
            </a:r>
            <a:r>
              <a:rPr lang="ru-RU" sz="2000" dirty="0">
                <a:solidFill>
                  <a:srgbClr val="003399"/>
                </a:solidFill>
              </a:rPr>
              <a:t>отражений от сварного шва и угла (торца) врезки на тренировочных образцах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564"/>
            <a:ext cx="4279526" cy="26747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438650" y="205200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</a:rPr>
              <a:t>Разработана </a:t>
            </a:r>
            <a:r>
              <a:rPr lang="ru-RU" sz="2000" dirty="0">
                <a:solidFill>
                  <a:srgbClr val="003399"/>
                </a:solidFill>
              </a:rPr>
              <a:t>и утверждена технологическая карта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55478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6282C-5A04-4F1D-BFB1-3ABE72E03B5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/>
          <a:p>
            <a:pPr eaLnBrk="0" hangingPunct="0"/>
            <a:r>
              <a:rPr lang="ru-RU" sz="1800" dirty="0"/>
              <a:t>Итоги </a:t>
            </a:r>
            <a:r>
              <a:rPr lang="ru-RU" sz="1800" dirty="0" smtClean="0"/>
              <a:t>работы ООО </a:t>
            </a:r>
            <a:r>
              <a:rPr lang="ru-RU" sz="1800" dirty="0"/>
              <a:t>«Газпром трансгаз Саратов» </a:t>
            </a:r>
            <a:r>
              <a:rPr lang="ru-RU" sz="1800" dirty="0" smtClean="0"/>
              <a:t>по эксплуатации ЛЧМГ за 20</a:t>
            </a:r>
            <a:r>
              <a:rPr lang="en-US" sz="1800" dirty="0" smtClean="0"/>
              <a:t>1</a:t>
            </a:r>
            <a:r>
              <a:rPr lang="ru-RU" sz="1800" dirty="0" smtClean="0"/>
              <a:t>7 год</a:t>
            </a:r>
            <a:endParaRPr lang="ru-RU" sz="18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dirty="0" smtClean="0"/>
              <a:t>Результаты диагностических работ</a:t>
            </a:r>
            <a:endParaRPr lang="ru-RU" dirty="0"/>
          </a:p>
        </p:txBody>
      </p:sp>
      <p:pic>
        <p:nvPicPr>
          <p:cNvPr id="8" name="Picture 10" descr="K:\Врезки МГ М-С-Т\для презентации\Новая папка (2)\DSC02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11350"/>
            <a:ext cx="5265738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K:\Врезки МГ М-С-Т\для презентации\6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0531" y="1921669"/>
            <a:ext cx="36068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6282C-5A04-4F1D-BFB1-3ABE72E03B5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определения наличия защитных решеток </a:t>
            </a:r>
            <a:br>
              <a:rPr lang="ru-RU" dirty="0" smtClean="0"/>
            </a:br>
            <a:r>
              <a:rPr lang="ru-RU" dirty="0" smtClean="0"/>
              <a:t>на тройниковых соединениях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50410"/>
          <a:stretch/>
        </p:blipFill>
        <p:spPr>
          <a:xfrm>
            <a:off x="342698" y="1437646"/>
            <a:ext cx="3497010" cy="193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L:\фото тройника\P_20161123_103634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9192" y="3803616"/>
            <a:ext cx="3683703" cy="2072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L:\фото тройника\P_20161123_133657--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115" y="1437646"/>
            <a:ext cx="3445288" cy="193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/>
          <a:p>
            <a:pPr eaLnBrk="0" hangingPunct="0"/>
            <a:r>
              <a:rPr lang="ru-RU" sz="1800" dirty="0"/>
              <a:t>Итоги </a:t>
            </a:r>
            <a:r>
              <a:rPr lang="ru-RU" sz="1800" dirty="0" smtClean="0"/>
              <a:t>работы ООО </a:t>
            </a:r>
            <a:r>
              <a:rPr lang="ru-RU" sz="1800" dirty="0"/>
              <a:t>«Газпром трансгаз Саратов» </a:t>
            </a:r>
            <a:r>
              <a:rPr lang="ru-RU" sz="1800" dirty="0" smtClean="0"/>
              <a:t>по эксплуатации ЛЧМГ за 20</a:t>
            </a:r>
            <a:r>
              <a:rPr lang="en-US" sz="1800" dirty="0" smtClean="0"/>
              <a:t>1</a:t>
            </a:r>
            <a:r>
              <a:rPr lang="ru-RU" sz="1800" dirty="0" smtClean="0"/>
              <a:t>7 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9524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6282C-5A04-4F1D-BFB1-3ABE72E03B5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определения наличия защитных решеток </a:t>
            </a:r>
            <a:br>
              <a:rPr lang="ru-RU" dirty="0" smtClean="0"/>
            </a:br>
            <a:r>
              <a:rPr lang="ru-RU" dirty="0" smtClean="0"/>
              <a:t>на тройниковых соединениях</a:t>
            </a:r>
            <a:endParaRPr lang="ru-RU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5079"/>
            <a:ext cx="3384376" cy="1999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5" descr="E:\Презентация Фадеев\фото тройника\20161123_135014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3" y="1275078"/>
            <a:ext cx="3456384" cy="1999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 descr="C:\Users\Серега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0353" y="3552028"/>
            <a:ext cx="3384376" cy="2430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Users\Серега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539904"/>
            <a:ext cx="3384376" cy="2443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2144713" y="6362700"/>
            <a:ext cx="6769100" cy="476250"/>
          </a:xfrm>
        </p:spPr>
        <p:txBody>
          <a:bodyPr/>
          <a:lstStyle/>
          <a:p>
            <a:pPr eaLnBrk="0" hangingPunct="0"/>
            <a:r>
              <a:rPr lang="ru-RU" sz="1800" dirty="0"/>
              <a:t>Итоги </a:t>
            </a:r>
            <a:r>
              <a:rPr lang="ru-RU" sz="1800" dirty="0" smtClean="0"/>
              <a:t>работы ООО </a:t>
            </a:r>
            <a:r>
              <a:rPr lang="ru-RU" sz="1800" dirty="0"/>
              <a:t>«Газпром трансгаз Саратов» </a:t>
            </a:r>
            <a:r>
              <a:rPr lang="ru-RU" sz="1800" dirty="0" smtClean="0"/>
              <a:t>по эксплуатации ЛЧМГ за 20</a:t>
            </a:r>
            <a:r>
              <a:rPr lang="en-US" sz="1800" dirty="0" smtClean="0"/>
              <a:t>1</a:t>
            </a:r>
            <a:r>
              <a:rPr lang="ru-RU" sz="1800" dirty="0" smtClean="0"/>
              <a:t>7 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211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63806</TotalTime>
  <Words>263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11_Специальное оформление</vt:lpstr>
      <vt:lpstr>Презентация PowerPoint</vt:lpstr>
      <vt:lpstr>Газотранспортная система  ООО «Газпром трансгаз Саратов»</vt:lpstr>
      <vt:lpstr>Диагностирование газопроводов,  не оборудованных камерами запуска и приема</vt:lpstr>
      <vt:lpstr>Методика диагностирования выхода прямых врезок в полость МГ</vt:lpstr>
      <vt:lpstr>Методика диагностирования выхода прямых врезок в полость МГ</vt:lpstr>
      <vt:lpstr>Методика диагностирования выхода прямых врезок в полость МГ</vt:lpstr>
      <vt:lpstr>Результаты диагностических работ</vt:lpstr>
      <vt:lpstr>Методика определения наличия защитных решеток  на тройниковых соединениях</vt:lpstr>
      <vt:lpstr>Методика определения наличия защитных решеток  на тройниковых соединениях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Федоров Павел Александрович</cp:lastModifiedBy>
  <cp:revision>623</cp:revision>
  <cp:lastPrinted>2015-03-26T14:29:38Z</cp:lastPrinted>
  <dcterms:created xsi:type="dcterms:W3CDTF">2009-07-15T11:37:47Z</dcterms:created>
  <dcterms:modified xsi:type="dcterms:W3CDTF">2018-04-24T09:15:26Z</dcterms:modified>
</cp:coreProperties>
</file>