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7" r:id="rId2"/>
    <p:sldId id="273" r:id="rId3"/>
    <p:sldId id="264" r:id="rId4"/>
    <p:sldId id="258" r:id="rId5"/>
    <p:sldId id="290" r:id="rId6"/>
    <p:sldId id="265" r:id="rId7"/>
    <p:sldId id="292" r:id="rId8"/>
    <p:sldId id="291" r:id="rId9"/>
    <p:sldId id="293" r:id="rId10"/>
    <p:sldId id="294" r:id="rId11"/>
    <p:sldId id="287" r:id="rId12"/>
    <p:sldId id="289" r:id="rId13"/>
    <p:sldId id="295" r:id="rId14"/>
    <p:sldId id="296" r:id="rId15"/>
    <p:sldId id="297" r:id="rId16"/>
    <p:sldId id="298" r:id="rId17"/>
    <p:sldId id="299" r:id="rId18"/>
    <p:sldId id="282" r:id="rId19"/>
    <p:sldId id="283" r:id="rId20"/>
    <p:sldId id="28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F5AD"/>
    <a:srgbClr val="1E13F9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87" autoAdjust="0"/>
    <p:restoredTop sz="94660"/>
  </p:normalViewPr>
  <p:slideViewPr>
    <p:cSldViewPr>
      <p:cViewPr varScale="1">
        <p:scale>
          <a:sx n="131" d="100"/>
          <a:sy n="131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BE2E2D-F609-4E9D-960C-05B5457EFE58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2EFCBF-C3CC-4380-A8AB-5FE41EC9B6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36979-FEEF-4BAC-85F1-D27A1347C84F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F52B2-5C0C-4807-AA86-5D7BAD161DC3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688DE-14F8-4ED5-8DC2-34DA638E3A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F52B2-5C0C-4807-AA86-5D7BAD161DC3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688DE-14F8-4ED5-8DC2-34DA638E3A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F52B2-5C0C-4807-AA86-5D7BAD161DC3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688DE-14F8-4ED5-8DC2-34DA638E3A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8F2CB8B-34E3-4FEB-B6D5-CF8FEAD55AF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F52B2-5C0C-4807-AA86-5D7BAD161DC3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688DE-14F8-4ED5-8DC2-34DA638E3A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F52B2-5C0C-4807-AA86-5D7BAD161DC3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688DE-14F8-4ED5-8DC2-34DA638E3A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F52B2-5C0C-4807-AA86-5D7BAD161DC3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688DE-14F8-4ED5-8DC2-34DA638E3A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F52B2-5C0C-4807-AA86-5D7BAD161DC3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688DE-14F8-4ED5-8DC2-34DA638E3A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F52B2-5C0C-4807-AA86-5D7BAD161DC3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688DE-14F8-4ED5-8DC2-34DA638E3A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F52B2-5C0C-4807-AA86-5D7BAD161DC3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688DE-14F8-4ED5-8DC2-34DA638E3A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F52B2-5C0C-4807-AA86-5D7BAD161DC3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688DE-14F8-4ED5-8DC2-34DA638E3A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F52B2-5C0C-4807-AA86-5D7BAD161DC3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688DE-14F8-4ED5-8DC2-34DA638E3A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F52B2-5C0C-4807-AA86-5D7BAD161DC3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688DE-14F8-4ED5-8DC2-34DA638E3A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3.jpeg"/><Relationship Id="rId7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3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.jpeg"/><Relationship Id="rId9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2.jpe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539750" y="2924175"/>
            <a:ext cx="8135938" cy="1290643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Century Gothic" pitchFamily="34" charset="0"/>
                <a:cs typeface="Times New Roman" pitchFamily="18" charset="0"/>
              </a:rPr>
              <a:t>Технология и результаты картирования трещинно-блоковой структуры резервуаров месторождений УВ по данным сейсморазведки.</a:t>
            </a:r>
            <a:endParaRPr lang="ru-RU" sz="2400" dirty="0">
              <a:solidFill>
                <a:srgbClr val="0070C0"/>
              </a:solidFill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323850" y="6165850"/>
            <a:ext cx="8135938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1600" dirty="0">
                <a:solidFill>
                  <a:schemeClr val="accent1"/>
                </a:solidFill>
                <a:latin typeface="Century Gothic" pitchFamily="34" charset="0"/>
              </a:rPr>
              <a:t>г. </a:t>
            </a:r>
            <a:r>
              <a:rPr lang="ru-RU" sz="1600" dirty="0" smtClean="0">
                <a:solidFill>
                  <a:schemeClr val="accent1"/>
                </a:solidFill>
                <a:latin typeface="Century Gothic" pitchFamily="34" charset="0"/>
              </a:rPr>
              <a:t>Ханты-Мансийск, 201</a:t>
            </a:r>
            <a:r>
              <a:rPr lang="en-US" sz="1600" dirty="0" smtClean="0">
                <a:solidFill>
                  <a:schemeClr val="accent1"/>
                </a:solidFill>
                <a:latin typeface="Century Gothic" pitchFamily="34" charset="0"/>
              </a:rPr>
              <a:t>7</a:t>
            </a:r>
            <a:r>
              <a:rPr lang="ru-RU" sz="1600" dirty="0" smtClean="0">
                <a:solidFill>
                  <a:schemeClr val="accent1"/>
                </a:solidFill>
                <a:latin typeface="Century Gothic" pitchFamily="34" charset="0"/>
              </a:rPr>
              <a:t>г</a:t>
            </a:r>
            <a:endParaRPr lang="ru-RU" sz="1600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pic>
        <p:nvPicPr>
          <p:cNvPr id="8" name="Рисунок 7" descr="логотип ЦГМ_edi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4824" cy="11187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15235" y="165746"/>
            <a:ext cx="23278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Century Gothic" pitchFamily="34" charset="0"/>
              </a:rPr>
              <a:t>О</a:t>
            </a:r>
            <a:r>
              <a:rPr lang="ru-RU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Century Gothic" pitchFamily="34" charset="0"/>
              </a:rPr>
              <a:t>Ц</a:t>
            </a:r>
            <a:r>
              <a:rPr lang="ru-RU" dirty="0" smtClean="0">
                <a:latin typeface="Century Gothic" pitchFamily="34" charset="0"/>
              </a:rPr>
              <a:t>ентр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Century Gothic" pitchFamily="34" charset="0"/>
              </a:rPr>
              <a:t>О</a:t>
            </a:r>
            <a:r>
              <a:rPr lang="ru-RU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Century Gothic" pitchFamily="34" charset="0"/>
              </a:rPr>
              <a:t>Г</a:t>
            </a:r>
            <a:r>
              <a:rPr lang="ru-RU" dirty="0" smtClean="0">
                <a:latin typeface="Century Gothic" pitchFamily="34" charset="0"/>
              </a:rPr>
              <a:t>еологического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Century Gothic" pitchFamily="34" charset="0"/>
              </a:rPr>
              <a:t>О</a:t>
            </a:r>
            <a:r>
              <a:rPr lang="ru-RU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Century Gothic" pitchFamily="34" charset="0"/>
              </a:rPr>
              <a:t>М</a:t>
            </a:r>
            <a:r>
              <a:rPr lang="ru-RU" dirty="0" smtClean="0">
                <a:latin typeface="Century Gothic" pitchFamily="34" charset="0"/>
              </a:rPr>
              <a:t>оделирования</a:t>
            </a:r>
            <a:endParaRPr lang="ru-RU" dirty="0">
              <a:latin typeface="Century Gothic" pitchFamily="34" charset="0"/>
            </a:endParaRPr>
          </a:p>
        </p:txBody>
      </p:sp>
      <p:pic>
        <p:nvPicPr>
          <p:cNvPr id="6" name="Рисунок 5" descr="логотип сколков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3901" y="71415"/>
            <a:ext cx="928695" cy="928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WORK\ХМАО\РосНефть\Ем-Ёговское\WORK\Отчет\Заключительный Отчет\Презентация\Прил 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4422"/>
            <a:ext cx="7181365" cy="5286412"/>
          </a:xfrm>
          <a:prstGeom prst="rect">
            <a:avLst/>
          </a:prstGeom>
          <a:noFill/>
        </p:spPr>
      </p:pic>
      <p:sp>
        <p:nvSpPr>
          <p:cNvPr id="5" name="Стрелка вниз 4"/>
          <p:cNvSpPr/>
          <p:nvPr/>
        </p:nvSpPr>
        <p:spPr>
          <a:xfrm>
            <a:off x="2500298" y="1214446"/>
            <a:ext cx="214314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трелка вниз 6"/>
          <p:cNvSpPr/>
          <p:nvPr/>
        </p:nvSpPr>
        <p:spPr>
          <a:xfrm>
            <a:off x="4000496" y="1214446"/>
            <a:ext cx="214314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>
            <a:off x="5500694" y="1214446"/>
            <a:ext cx="214314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1746" name="Picture 2" descr="H:\Презентация\4719\Неоднородность_Тюменская_с_траекториями_cu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1357298"/>
            <a:ext cx="2261922" cy="2357454"/>
          </a:xfrm>
          <a:prstGeom prst="rect">
            <a:avLst/>
          </a:prstGeom>
          <a:noFill/>
        </p:spPr>
      </p:pic>
      <p:pic>
        <p:nvPicPr>
          <p:cNvPr id="31747" name="Picture 3" descr="H:\Презентация\4719\палитр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58280" y="1428736"/>
            <a:ext cx="213205" cy="1330310"/>
          </a:xfrm>
          <a:prstGeom prst="rect">
            <a:avLst/>
          </a:prstGeom>
          <a:noFill/>
        </p:spPr>
      </p:pic>
      <p:pic>
        <p:nvPicPr>
          <p:cNvPr id="31748" name="Picture 4" descr="H:\Презентация\4719\условные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6644" y="4143380"/>
            <a:ext cx="1669234" cy="285752"/>
          </a:xfrm>
          <a:prstGeom prst="rect">
            <a:avLst/>
          </a:prstGeom>
          <a:noFill/>
        </p:spPr>
      </p:pic>
      <p:pic>
        <p:nvPicPr>
          <p:cNvPr id="31749" name="Picture 5" descr="H:\Презентация\4719\масштаб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58214" y="3786190"/>
            <a:ext cx="438340" cy="120644"/>
          </a:xfrm>
          <a:prstGeom prst="rect">
            <a:avLst/>
          </a:prstGeom>
          <a:noFill/>
        </p:spPr>
      </p:pic>
      <p:pic>
        <p:nvPicPr>
          <p:cNvPr id="11" name="Рисунок 10" descr="логотип ЦГМ_edi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818" y="71438"/>
            <a:ext cx="1077159" cy="93790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14416" y="71414"/>
            <a:ext cx="23182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Century Gothic" pitchFamily="34" charset="0"/>
              </a:rPr>
              <a:t>О</a:t>
            </a:r>
            <a:r>
              <a:rPr lang="ru-RU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Century Gothic" pitchFamily="34" charset="0"/>
              </a:rPr>
              <a:t>Ц</a:t>
            </a:r>
            <a:r>
              <a:rPr lang="ru-RU" dirty="0" smtClean="0">
                <a:latin typeface="Century Gothic" pitchFamily="34" charset="0"/>
              </a:rPr>
              <a:t>ентр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Century Gothic" pitchFamily="34" charset="0"/>
              </a:rPr>
              <a:t>О</a:t>
            </a:r>
            <a:r>
              <a:rPr lang="ru-RU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Century Gothic" pitchFamily="34" charset="0"/>
              </a:rPr>
              <a:t>Г</a:t>
            </a:r>
            <a:r>
              <a:rPr lang="ru-RU" dirty="0" smtClean="0">
                <a:latin typeface="Century Gothic" pitchFamily="34" charset="0"/>
              </a:rPr>
              <a:t>еологического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Century Gothic" pitchFamily="34" charset="0"/>
              </a:rPr>
              <a:t>О</a:t>
            </a:r>
            <a:r>
              <a:rPr lang="ru-RU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Century Gothic" pitchFamily="34" charset="0"/>
              </a:rPr>
              <a:t>М</a:t>
            </a:r>
            <a:r>
              <a:rPr lang="ru-RU" dirty="0" smtClean="0">
                <a:latin typeface="Century Gothic" pitchFamily="34" charset="0"/>
              </a:rPr>
              <a:t>оделирования</a:t>
            </a:r>
            <a:endParaRPr lang="ru-RU" dirty="0">
              <a:latin typeface="Century Gothic" pitchFamily="34" charset="0"/>
            </a:endParaRPr>
          </a:p>
        </p:txBody>
      </p:sp>
      <p:pic>
        <p:nvPicPr>
          <p:cNvPr id="13" name="Рисунок 12" descr="логотип сколково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43901" y="71415"/>
            <a:ext cx="928695" cy="92869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. 3.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56" y="1357298"/>
            <a:ext cx="3484540" cy="5198585"/>
          </a:xfrm>
          <a:prstGeom prst="rect">
            <a:avLst/>
          </a:prstGeom>
        </p:spPr>
      </p:pic>
      <p:pic>
        <p:nvPicPr>
          <p:cNvPr id="21" name="Рисунок 20" descr="вырезка закач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928670"/>
            <a:ext cx="3337722" cy="5929329"/>
          </a:xfrm>
          <a:prstGeom prst="rect">
            <a:avLst/>
          </a:prstGeom>
        </p:spPr>
      </p:pic>
      <p:cxnSp>
        <p:nvCxnSpPr>
          <p:cNvPr id="22" name="Прямая со стрелкой 21"/>
          <p:cNvCxnSpPr/>
          <p:nvPr/>
        </p:nvCxnSpPr>
        <p:spPr>
          <a:xfrm>
            <a:off x="5980895" y="2143116"/>
            <a:ext cx="357190" cy="142876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5400000">
            <a:off x="5838019" y="2786058"/>
            <a:ext cx="642942" cy="214314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5400000">
            <a:off x="5266515" y="4643446"/>
            <a:ext cx="500066" cy="500066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5552267" y="6000768"/>
            <a:ext cx="357190" cy="71438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5400000">
            <a:off x="6017408" y="6250007"/>
            <a:ext cx="214314" cy="1588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10800000">
            <a:off x="4837887" y="5357826"/>
            <a:ext cx="214314" cy="142876"/>
          </a:xfrm>
          <a:prstGeom prst="straightConnector1">
            <a:avLst/>
          </a:prstGeom>
          <a:ln w="28575">
            <a:solidFill>
              <a:srgbClr val="00B0F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Заголовок 1"/>
          <p:cNvSpPr txBox="1">
            <a:spLocks/>
          </p:cNvSpPr>
          <p:nvPr/>
        </p:nvSpPr>
        <p:spPr bwMode="auto">
          <a:xfrm>
            <a:off x="3857620" y="142852"/>
            <a:ext cx="335758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Результат</a:t>
            </a:r>
            <a:r>
              <a:rPr kumimoji="0" lang="ru-RU" sz="1500" b="0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закачки воды в канал фильтрации (трещинно-кавернозный тип коллектора)</a:t>
            </a:r>
            <a:endParaRPr kumimoji="0" lang="ru-RU" sz="15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35" name="Рисунок 34" descr="логотип ЦГМ_edi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18" y="71438"/>
            <a:ext cx="1077159" cy="937905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214416" y="71414"/>
            <a:ext cx="23182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Century Gothic" pitchFamily="34" charset="0"/>
              </a:rPr>
              <a:t>О</a:t>
            </a:r>
            <a:r>
              <a:rPr lang="ru-RU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Century Gothic" pitchFamily="34" charset="0"/>
              </a:rPr>
              <a:t>Ц</a:t>
            </a:r>
            <a:r>
              <a:rPr lang="ru-RU" dirty="0" smtClean="0">
                <a:latin typeface="Century Gothic" pitchFamily="34" charset="0"/>
              </a:rPr>
              <a:t>ентр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Century Gothic" pitchFamily="34" charset="0"/>
              </a:rPr>
              <a:t>О</a:t>
            </a:r>
            <a:r>
              <a:rPr lang="ru-RU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Century Gothic" pitchFamily="34" charset="0"/>
              </a:rPr>
              <a:t>Г</a:t>
            </a:r>
            <a:r>
              <a:rPr lang="ru-RU" dirty="0" smtClean="0">
                <a:latin typeface="Century Gothic" pitchFamily="34" charset="0"/>
              </a:rPr>
              <a:t>еологического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Century Gothic" pitchFamily="34" charset="0"/>
              </a:rPr>
              <a:t>О</a:t>
            </a:r>
            <a:r>
              <a:rPr lang="ru-RU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Century Gothic" pitchFamily="34" charset="0"/>
              </a:rPr>
              <a:t>М</a:t>
            </a:r>
            <a:r>
              <a:rPr lang="ru-RU" dirty="0" smtClean="0">
                <a:latin typeface="Century Gothic" pitchFamily="34" charset="0"/>
              </a:rPr>
              <a:t>оделирования</a:t>
            </a:r>
            <a:endParaRPr lang="ru-RU" dirty="0">
              <a:latin typeface="Century Gothic" pitchFamily="34" charset="0"/>
            </a:endParaRPr>
          </a:p>
        </p:txBody>
      </p:sp>
      <p:pic>
        <p:nvPicPr>
          <p:cNvPr id="37" name="Рисунок 36" descr="логотип сколково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3901" y="71415"/>
            <a:ext cx="928695" cy="92869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D:\WORK\ХМАО\РосНефть\Ем-Ёговское\WORK\Отчет\Заключительный Отчет\Презентация\UK0_str_part_water_mov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017271"/>
            <a:ext cx="6072198" cy="584075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286512" y="1071546"/>
            <a:ext cx="242886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Схема движения воды при закачке скважиной 1875 (пласт ЮК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Движение воды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запад до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скв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4039 - 4.5 км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восток более 1,5 км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логотип ЦГМ_edi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18" y="71438"/>
            <a:ext cx="1077159" cy="9379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4416" y="71414"/>
            <a:ext cx="23182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Century Gothic" pitchFamily="34" charset="0"/>
              </a:rPr>
              <a:t>О</a:t>
            </a:r>
            <a:r>
              <a:rPr lang="ru-RU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Century Gothic" pitchFamily="34" charset="0"/>
              </a:rPr>
              <a:t>Ц</a:t>
            </a:r>
            <a:r>
              <a:rPr lang="ru-RU" dirty="0" smtClean="0">
                <a:latin typeface="Century Gothic" pitchFamily="34" charset="0"/>
              </a:rPr>
              <a:t>ентр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Century Gothic" pitchFamily="34" charset="0"/>
              </a:rPr>
              <a:t>О</a:t>
            </a:r>
            <a:r>
              <a:rPr lang="ru-RU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Century Gothic" pitchFamily="34" charset="0"/>
              </a:rPr>
              <a:t>Г</a:t>
            </a:r>
            <a:r>
              <a:rPr lang="ru-RU" dirty="0" smtClean="0">
                <a:latin typeface="Century Gothic" pitchFamily="34" charset="0"/>
              </a:rPr>
              <a:t>еологического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Century Gothic" pitchFamily="34" charset="0"/>
              </a:rPr>
              <a:t>О</a:t>
            </a:r>
            <a:r>
              <a:rPr lang="ru-RU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Century Gothic" pitchFamily="34" charset="0"/>
              </a:rPr>
              <a:t>М</a:t>
            </a:r>
            <a:r>
              <a:rPr lang="ru-RU" dirty="0" smtClean="0">
                <a:latin typeface="Century Gothic" pitchFamily="34" charset="0"/>
              </a:rPr>
              <a:t>оделирования</a:t>
            </a:r>
            <a:endParaRPr lang="ru-RU" dirty="0">
              <a:latin typeface="Century Gothic" pitchFamily="34" charset="0"/>
            </a:endParaRPr>
          </a:p>
        </p:txBody>
      </p:sp>
      <p:pic>
        <p:nvPicPr>
          <p:cNvPr id="7" name="Рисунок 6" descr="логотип сколково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3901" y="71415"/>
            <a:ext cx="928695" cy="928694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857620" y="142852"/>
            <a:ext cx="335758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Баженовско-абалакский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комплекс (БАК)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762000"/>
          </a:xfrm>
        </p:spPr>
        <p:txBody>
          <a:bodyPr/>
          <a:lstStyle/>
          <a:p>
            <a:r>
              <a:rPr lang="ru-RU" sz="2800" b="1"/>
              <a:t>Кошильское месторождение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6781800" y="1524000"/>
            <a:ext cx="2209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>
                <a:latin typeface="Times New Roman" pitchFamily="18" charset="0"/>
              </a:rPr>
              <a:t>Структура поля </a:t>
            </a:r>
          </a:p>
          <a:p>
            <a:r>
              <a:rPr lang="ru-RU" sz="2000" b="1">
                <a:latin typeface="Times New Roman" pitchFamily="18" charset="0"/>
              </a:rPr>
              <a:t>деформаций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6858000" y="4038600"/>
            <a:ext cx="20256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>
                <a:latin typeface="Times New Roman" pitchFamily="18" charset="0"/>
              </a:rPr>
              <a:t>Карта изохрон</a:t>
            </a:r>
          </a:p>
          <a:p>
            <a:r>
              <a:rPr lang="ru-RU" sz="2000" b="1">
                <a:latin typeface="Times New Roman" pitchFamily="18" charset="0"/>
              </a:rPr>
              <a:t> горизонта Г</a:t>
            </a:r>
          </a:p>
        </p:txBody>
      </p:sp>
      <p:pic>
        <p:nvPicPr>
          <p:cNvPr id="41989" name="Picture 5" descr="Koshel_D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827088"/>
            <a:ext cx="6781800" cy="58896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 fontScale="90000"/>
          </a:bodyPr>
          <a:lstStyle/>
          <a:p>
            <a:r>
              <a:rPr lang="ru-RU" sz="2800" b="1"/>
              <a:t/>
            </a:r>
            <a:br>
              <a:rPr lang="ru-RU" sz="2800" b="1"/>
            </a:br>
            <a:r>
              <a:rPr lang="ru-RU" sz="2800" b="1"/>
              <a:t>Кошильское месторождение</a:t>
            </a:r>
            <a:r>
              <a:rPr lang="ru-RU" sz="800" b="1"/>
              <a:t/>
            </a:r>
            <a:br>
              <a:rPr lang="ru-RU" sz="800" b="1"/>
            </a:br>
            <a:r>
              <a:rPr lang="ru-RU" sz="2400" b="1"/>
              <a:t>Неоднородность структуры поля </a:t>
            </a:r>
            <a:br>
              <a:rPr lang="ru-RU" sz="2400" b="1"/>
            </a:br>
            <a:r>
              <a:rPr lang="ru-RU" sz="2400" b="1"/>
              <a:t>кайнозойских деформаций</a:t>
            </a:r>
          </a:p>
        </p:txBody>
      </p:sp>
      <p:pic>
        <p:nvPicPr>
          <p:cNvPr id="43011" name="Picture 3" descr="Koshel_K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1404938"/>
            <a:ext cx="8763000" cy="51911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r>
              <a:rPr lang="ru-RU" sz="2000" b="1" dirty="0" err="1"/>
              <a:t>Кошильское</a:t>
            </a:r>
            <a:r>
              <a:rPr lang="ru-RU" sz="2000" b="1" dirty="0"/>
              <a:t> месторождение</a:t>
            </a:r>
            <a:br>
              <a:rPr lang="ru-RU" sz="2000" b="1" dirty="0"/>
            </a:br>
            <a:r>
              <a:rPr lang="ru-RU" sz="2000" b="1" dirty="0" smtClean="0"/>
              <a:t>Сопоставление </a:t>
            </a:r>
            <a:r>
              <a:rPr lang="ru-RU" sz="2000" b="1" dirty="0"/>
              <a:t>неоднородности структуры поля кайнозойских</a:t>
            </a:r>
            <a:br>
              <a:rPr lang="ru-RU" sz="2000" b="1" dirty="0"/>
            </a:br>
            <a:r>
              <a:rPr lang="ru-RU" sz="2000" b="1" dirty="0"/>
              <a:t>деформаций </a:t>
            </a:r>
            <a:r>
              <a:rPr lang="ru-RU" sz="2000" b="1" dirty="0">
                <a:solidFill>
                  <a:schemeClr val="tx1"/>
                </a:solidFill>
              </a:rPr>
              <a:t>с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ru-RU" sz="2000" b="1" dirty="0">
                <a:solidFill>
                  <a:schemeClr val="tx1"/>
                </a:solidFill>
              </a:rPr>
              <a:t>изменением азимутов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ru-RU" sz="2000" b="1" dirty="0">
                <a:solidFill>
                  <a:schemeClr val="tx1"/>
                </a:solidFill>
              </a:rPr>
              <a:t>эксплуатационных скважин</a:t>
            </a:r>
          </a:p>
        </p:txBody>
      </p:sp>
      <p:pic>
        <p:nvPicPr>
          <p:cNvPr id="44035" name="Picture 3" descr="Koshel_Combi1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12800" y="1428736"/>
            <a:ext cx="7593013" cy="5181600"/>
          </a:xfrm>
          <a:noFill/>
          <a:ln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r>
              <a:rPr lang="ru-RU" sz="2000" b="1" dirty="0" err="1"/>
              <a:t>Кошильское</a:t>
            </a:r>
            <a:r>
              <a:rPr lang="ru-RU" sz="2000" b="1" dirty="0"/>
              <a:t> </a:t>
            </a:r>
            <a:r>
              <a:rPr lang="ru-RU" sz="2000" b="1" dirty="0" smtClean="0"/>
              <a:t>месторождение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Сопоставление неоднородности структуры поля кайнозойских деформаций </a:t>
            </a:r>
            <a:r>
              <a:rPr lang="ru-RU" sz="2000" b="1" dirty="0">
                <a:solidFill>
                  <a:schemeClr val="tx1"/>
                </a:solidFill>
              </a:rPr>
              <a:t>с максимальными суточными дебитами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ru-RU" sz="2000" b="1" dirty="0">
                <a:solidFill>
                  <a:schemeClr val="tx1"/>
                </a:solidFill>
              </a:rPr>
              <a:t>нефти</a:t>
            </a:r>
          </a:p>
        </p:txBody>
      </p:sp>
      <p:pic>
        <p:nvPicPr>
          <p:cNvPr id="45059" name="Picture 3" descr="Koshel_Combi2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85786" y="1235075"/>
            <a:ext cx="7823200" cy="5622925"/>
          </a:xfrm>
          <a:noFill/>
          <a:ln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 descr="логотип ЦГМ_ed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18" y="71438"/>
            <a:ext cx="1077159" cy="937905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214416" y="71414"/>
            <a:ext cx="23182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Century Gothic" pitchFamily="34" charset="0"/>
              </a:rPr>
              <a:t>О</a:t>
            </a:r>
            <a:r>
              <a:rPr lang="ru-RU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Century Gothic" pitchFamily="34" charset="0"/>
              </a:rPr>
              <a:t>Ц</a:t>
            </a:r>
            <a:r>
              <a:rPr lang="ru-RU" dirty="0" smtClean="0">
                <a:latin typeface="Century Gothic" pitchFamily="34" charset="0"/>
              </a:rPr>
              <a:t>ентр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Century Gothic" pitchFamily="34" charset="0"/>
              </a:rPr>
              <a:t>О</a:t>
            </a:r>
            <a:r>
              <a:rPr lang="ru-RU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Century Gothic" pitchFamily="34" charset="0"/>
              </a:rPr>
              <a:t>Г</a:t>
            </a:r>
            <a:r>
              <a:rPr lang="ru-RU" dirty="0" smtClean="0">
                <a:latin typeface="Century Gothic" pitchFamily="34" charset="0"/>
              </a:rPr>
              <a:t>еологического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Century Gothic" pitchFamily="34" charset="0"/>
              </a:rPr>
              <a:t>О</a:t>
            </a:r>
            <a:r>
              <a:rPr lang="ru-RU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Century Gothic" pitchFamily="34" charset="0"/>
              </a:rPr>
              <a:t>М</a:t>
            </a:r>
            <a:r>
              <a:rPr lang="ru-RU" dirty="0" smtClean="0">
                <a:latin typeface="Century Gothic" pitchFamily="34" charset="0"/>
              </a:rPr>
              <a:t>оделирования</a:t>
            </a:r>
            <a:endParaRPr lang="ru-RU" dirty="0">
              <a:latin typeface="Century Gothic" pitchFamily="34" charset="0"/>
            </a:endParaRPr>
          </a:p>
        </p:txBody>
      </p:sp>
      <p:pic>
        <p:nvPicPr>
          <p:cNvPr id="37" name="Рисунок 36" descr="логотип сколков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3901" y="71415"/>
            <a:ext cx="928695" cy="928694"/>
          </a:xfrm>
          <a:prstGeom prst="rect">
            <a:avLst/>
          </a:prstGeom>
        </p:spPr>
      </p:pic>
      <p:pic>
        <p:nvPicPr>
          <p:cNvPr id="32770" name="Picture 2" descr="H:\Презентация\Сравнение_разломов1_cut_масштаб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9" y="1046430"/>
            <a:ext cx="4286280" cy="5677425"/>
          </a:xfrm>
          <a:prstGeom prst="rect">
            <a:avLst/>
          </a:prstGeom>
          <a:noFill/>
        </p:spPr>
      </p:pic>
      <p:pic>
        <p:nvPicPr>
          <p:cNvPr id="32771" name="Picture 3" descr="H:\Презентация\условные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5500702"/>
            <a:ext cx="3962400" cy="9144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4929190" y="1928802"/>
            <a:ext cx="35718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От общего числа </a:t>
            </a:r>
            <a:r>
              <a:rPr lang="ru-RU" sz="1200" dirty="0" err="1" smtClean="0"/>
              <a:t>закартированных</a:t>
            </a:r>
            <a:r>
              <a:rPr lang="ru-RU" sz="1200" dirty="0" smtClean="0"/>
              <a:t> ООО «ЦГМ» зон </a:t>
            </a:r>
            <a:r>
              <a:rPr lang="ru-RU" sz="1200" dirty="0" err="1" smtClean="0"/>
              <a:t>трещиноватости</a:t>
            </a:r>
            <a:r>
              <a:rPr lang="ru-RU" sz="1200" dirty="0" smtClean="0"/>
              <a:t> в варианте компании </a:t>
            </a:r>
            <a:r>
              <a:rPr lang="ru-RU" sz="1200" dirty="0" err="1" smtClean="0"/>
              <a:t>Фурго</a:t>
            </a:r>
            <a:r>
              <a:rPr lang="ru-RU" sz="1200" dirty="0" smtClean="0"/>
              <a:t> </a:t>
            </a:r>
            <a:r>
              <a:rPr lang="ru-RU" sz="1200" dirty="0" err="1" smtClean="0"/>
              <a:t>Геосайенс</a:t>
            </a:r>
            <a:r>
              <a:rPr lang="ru-RU" sz="1200" dirty="0" smtClean="0"/>
              <a:t> </a:t>
            </a:r>
            <a:r>
              <a:rPr lang="ru-RU" sz="1200" dirty="0" err="1" smtClean="0"/>
              <a:t>ГмбХ</a:t>
            </a:r>
            <a:r>
              <a:rPr lang="ru-RU" sz="1200" dirty="0" smtClean="0"/>
              <a:t> выявлено 12,3%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/>
              <a:t>Из этого числа 28% совпадают с вариантом ООО «ЦГМ» с точностью до 100 метров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3791802" y="71438"/>
            <a:ext cx="268604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Предложение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2910" y="1470242"/>
            <a:ext cx="8001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0070C0"/>
                </a:solidFill>
                <a:latin typeface="Century Gothic" pitchFamily="34" charset="0"/>
              </a:rPr>
              <a:t>ООО «Центр геологического моделирования» предлагает при обустройстве ПХГ дополнять геологические модели информацией о трещинно-блоковой структуре резервуаров для:</a:t>
            </a:r>
          </a:p>
          <a:p>
            <a:pPr algn="just"/>
            <a:endParaRPr lang="ru-RU" sz="1600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70C0"/>
                </a:solidFill>
                <a:latin typeface="Century Gothic" pitchFamily="34" charset="0"/>
              </a:rPr>
              <a:t> проведения целевых изоляционных работ в зонах </a:t>
            </a:r>
            <a:r>
              <a:rPr lang="ru-RU" sz="1600" dirty="0" err="1" smtClean="0">
                <a:solidFill>
                  <a:srgbClr val="0070C0"/>
                </a:solidFill>
                <a:latin typeface="Century Gothic" pitchFamily="34" charset="0"/>
              </a:rPr>
              <a:t>трещиноватости</a:t>
            </a:r>
            <a:r>
              <a:rPr lang="ru-RU" sz="1600" dirty="0" smtClean="0">
                <a:solidFill>
                  <a:srgbClr val="0070C0"/>
                </a:solidFill>
                <a:latin typeface="Century Gothic" pitchFamily="34" charset="0"/>
              </a:rPr>
              <a:t>;</a:t>
            </a:r>
          </a:p>
          <a:p>
            <a:pPr algn="just"/>
            <a:r>
              <a:rPr lang="ru-RU" sz="1600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endParaRPr lang="ru-RU" sz="1600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70C0"/>
                </a:solidFill>
                <a:latin typeface="Century Gothic" pitchFamily="34" charset="0"/>
              </a:rPr>
              <a:t>организации целевого геохимического сопровождения эксплуатации ПХГ.</a:t>
            </a:r>
            <a:endParaRPr lang="ru-RU" sz="1600" dirty="0" smtClean="0">
              <a:solidFill>
                <a:srgbClr val="0070C0"/>
              </a:solidFill>
              <a:latin typeface="Century Gothic" pitchFamily="34" charset="0"/>
            </a:endParaRPr>
          </a:p>
        </p:txBody>
      </p:sp>
      <p:pic>
        <p:nvPicPr>
          <p:cNvPr id="20" name="Рисунок 19" descr="логотип ЦГМ_edi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18" y="71438"/>
            <a:ext cx="1077159" cy="93790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214416" y="71414"/>
            <a:ext cx="23182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Century Gothic" pitchFamily="34" charset="0"/>
              </a:rPr>
              <a:t>О</a:t>
            </a:r>
            <a:r>
              <a:rPr lang="ru-RU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Century Gothic" pitchFamily="34" charset="0"/>
              </a:rPr>
              <a:t>Ц</a:t>
            </a:r>
            <a:r>
              <a:rPr lang="ru-RU" dirty="0" smtClean="0">
                <a:latin typeface="Century Gothic" pitchFamily="34" charset="0"/>
              </a:rPr>
              <a:t>ентр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Century Gothic" pitchFamily="34" charset="0"/>
              </a:rPr>
              <a:t>О</a:t>
            </a:r>
            <a:r>
              <a:rPr lang="ru-RU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Century Gothic" pitchFamily="34" charset="0"/>
              </a:rPr>
              <a:t>Г</a:t>
            </a:r>
            <a:r>
              <a:rPr lang="ru-RU" dirty="0" smtClean="0">
                <a:latin typeface="Century Gothic" pitchFamily="34" charset="0"/>
              </a:rPr>
              <a:t>еологического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Century Gothic" pitchFamily="34" charset="0"/>
              </a:rPr>
              <a:t>О</a:t>
            </a:r>
            <a:r>
              <a:rPr lang="ru-RU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Century Gothic" pitchFamily="34" charset="0"/>
              </a:rPr>
              <a:t>М</a:t>
            </a:r>
            <a:r>
              <a:rPr lang="ru-RU" dirty="0" smtClean="0">
                <a:latin typeface="Century Gothic" pitchFamily="34" charset="0"/>
              </a:rPr>
              <a:t>оделирования</a:t>
            </a:r>
            <a:endParaRPr lang="ru-RU" dirty="0">
              <a:latin typeface="Century Gothic" pitchFamily="34" charset="0"/>
            </a:endParaRPr>
          </a:p>
        </p:txBody>
      </p:sp>
      <p:pic>
        <p:nvPicPr>
          <p:cNvPr id="22" name="Рисунок 21" descr="логотип сколково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3901" y="71415"/>
            <a:ext cx="928695" cy="928694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100406" y="4071942"/>
            <a:ext cx="2686040" cy="71438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0070C0"/>
                </a:solidFill>
                <a:latin typeface="Century Gothic" pitchFamily="34" charset="0"/>
              </a:rPr>
              <a:t>Опыт</a:t>
            </a:r>
            <a:endParaRPr lang="ru-RU" sz="1800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pic>
        <p:nvPicPr>
          <p:cNvPr id="8" name="Рисунок 7" descr="f515e73 ирз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57290" y="4753597"/>
            <a:ext cx="838021" cy="789414"/>
          </a:xfrm>
          <a:prstGeom prst="rect">
            <a:avLst/>
          </a:prstGeom>
        </p:spPr>
      </p:pic>
      <p:pic>
        <p:nvPicPr>
          <p:cNvPr id="9" name="Рисунок 8" descr="i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488" y="4825035"/>
            <a:ext cx="1403531" cy="815511"/>
          </a:xfrm>
          <a:prstGeom prst="rect">
            <a:avLst/>
          </a:prstGeom>
        </p:spPr>
      </p:pic>
      <p:pic>
        <p:nvPicPr>
          <p:cNvPr id="10" name="Рисунок 9" descr="268761_201011125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00826" y="4610721"/>
            <a:ext cx="1193001" cy="1220005"/>
          </a:xfrm>
          <a:prstGeom prst="rect">
            <a:avLst/>
          </a:prstGeom>
        </p:spPr>
      </p:pic>
      <p:pic>
        <p:nvPicPr>
          <p:cNvPr id="11" name="Picture 2" descr="C:\Documents and Settings\Admin\Рабочий стол\Имблемы\fimg1685491_kompaniya_Surgutneftegaz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86314" y="4682159"/>
            <a:ext cx="1185986" cy="1061227"/>
          </a:xfrm>
          <a:prstGeom prst="rect">
            <a:avLst/>
          </a:prstGeom>
          <a:noFill/>
        </p:spPr>
      </p:pic>
      <p:pic>
        <p:nvPicPr>
          <p:cNvPr id="12" name="Picture 2" descr="C:\Documents and Settings\Admin\Рабочий стол\29002_41337f815cd4f4f781814740f125f0ec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71868" y="6039481"/>
            <a:ext cx="2081216" cy="5327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857620" y="142852"/>
            <a:ext cx="2686040" cy="71438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0070C0"/>
                </a:solidFill>
                <a:latin typeface="Century Gothic" pitchFamily="34" charset="0"/>
              </a:rPr>
              <a:t>Рекомендации</a:t>
            </a:r>
            <a:endParaRPr lang="ru-RU" sz="1800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pic>
        <p:nvPicPr>
          <p:cNvPr id="5" name="Рисунок 4" descr="логотип ЦГМ_edi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18" y="71438"/>
            <a:ext cx="1077159" cy="9379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4416" y="71414"/>
            <a:ext cx="23182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Century Gothic" pitchFamily="34" charset="0"/>
              </a:rPr>
              <a:t>О</a:t>
            </a:r>
            <a:r>
              <a:rPr lang="ru-RU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Century Gothic" pitchFamily="34" charset="0"/>
              </a:rPr>
              <a:t>Ц</a:t>
            </a:r>
            <a:r>
              <a:rPr lang="ru-RU" dirty="0" smtClean="0">
                <a:latin typeface="Century Gothic" pitchFamily="34" charset="0"/>
              </a:rPr>
              <a:t>ентр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Century Gothic" pitchFamily="34" charset="0"/>
              </a:rPr>
              <a:t>О</a:t>
            </a:r>
            <a:r>
              <a:rPr lang="ru-RU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Century Gothic" pitchFamily="34" charset="0"/>
              </a:rPr>
              <a:t>Г</a:t>
            </a:r>
            <a:r>
              <a:rPr lang="ru-RU" dirty="0" smtClean="0">
                <a:latin typeface="Century Gothic" pitchFamily="34" charset="0"/>
              </a:rPr>
              <a:t>еологического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Century Gothic" pitchFamily="34" charset="0"/>
              </a:rPr>
              <a:t>О</a:t>
            </a:r>
            <a:r>
              <a:rPr lang="ru-RU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Century Gothic" pitchFamily="34" charset="0"/>
              </a:rPr>
              <a:t>М</a:t>
            </a:r>
            <a:r>
              <a:rPr lang="ru-RU" dirty="0" smtClean="0">
                <a:latin typeface="Century Gothic" pitchFamily="34" charset="0"/>
              </a:rPr>
              <a:t>оделирования</a:t>
            </a:r>
            <a:endParaRPr lang="ru-RU" dirty="0">
              <a:latin typeface="Century Gothic" pitchFamily="34" charset="0"/>
            </a:endParaRPr>
          </a:p>
        </p:txBody>
      </p:sp>
      <p:pic>
        <p:nvPicPr>
          <p:cNvPr id="7" name="Рисунок 6" descr="логотип сколково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3901" y="71415"/>
            <a:ext cx="928695" cy="928694"/>
          </a:xfrm>
          <a:prstGeom prst="rect">
            <a:avLst/>
          </a:prstGeom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00034" y="1285860"/>
          <a:ext cx="3897780" cy="5500726"/>
        </p:xfrm>
        <a:graphic>
          <a:graphicData uri="http://schemas.openxmlformats.org/presentationml/2006/ole">
            <p:oleObj spid="_x0000_s1026" name="Acrobat Document" r:id="rId5" imgW="5676781" imgH="8010287" progId="AcroExch.Document.7">
              <p:embed/>
            </p:oleObj>
          </a:graphicData>
        </a:graphic>
      </p:graphicFrame>
      <p:pic>
        <p:nvPicPr>
          <p:cNvPr id="1027" name="Picture 3" descr="D:\WORK\ХМАО\Достижения\Рекомендательное письмо Югра-Недр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1281135"/>
            <a:ext cx="3929090" cy="55035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7620" y="142852"/>
            <a:ext cx="2686040" cy="71438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0070C0"/>
                </a:solidFill>
                <a:latin typeface="Century Gothic" pitchFamily="34" charset="0"/>
              </a:rPr>
              <a:t>О компании</a:t>
            </a:r>
            <a:endParaRPr lang="ru-RU" sz="1800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A75DD-476D-450A-8837-EF7F4C18CFE1}" type="slidenum">
              <a:rPr lang="ru-RU" smtClean="0">
                <a:solidFill>
                  <a:srgbClr val="0070C0"/>
                </a:solidFill>
              </a:rPr>
              <a:pPr/>
              <a:t>2</a:t>
            </a:fld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8" name="Рисунок 7" descr="логотип ЦГМ_ed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18" y="71438"/>
            <a:ext cx="1077159" cy="93790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14416" y="71414"/>
            <a:ext cx="23182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Century Gothic" pitchFamily="34" charset="0"/>
              </a:rPr>
              <a:t>О</a:t>
            </a:r>
            <a:r>
              <a:rPr lang="ru-RU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Century Gothic" pitchFamily="34" charset="0"/>
              </a:rPr>
              <a:t>Ц</a:t>
            </a:r>
            <a:r>
              <a:rPr lang="ru-RU" dirty="0" smtClean="0">
                <a:latin typeface="Century Gothic" pitchFamily="34" charset="0"/>
              </a:rPr>
              <a:t>ентр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Century Gothic" pitchFamily="34" charset="0"/>
              </a:rPr>
              <a:t>О</a:t>
            </a:r>
            <a:r>
              <a:rPr lang="ru-RU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Century Gothic" pitchFamily="34" charset="0"/>
              </a:rPr>
              <a:t>Г</a:t>
            </a:r>
            <a:r>
              <a:rPr lang="ru-RU" dirty="0" smtClean="0">
                <a:latin typeface="Century Gothic" pitchFamily="34" charset="0"/>
              </a:rPr>
              <a:t>еологического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Century Gothic" pitchFamily="34" charset="0"/>
              </a:rPr>
              <a:t>О</a:t>
            </a:r>
            <a:r>
              <a:rPr lang="ru-RU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Century Gothic" pitchFamily="34" charset="0"/>
              </a:rPr>
              <a:t>М</a:t>
            </a:r>
            <a:r>
              <a:rPr lang="ru-RU" dirty="0" smtClean="0">
                <a:latin typeface="Century Gothic" pitchFamily="34" charset="0"/>
              </a:rPr>
              <a:t>оделирования</a:t>
            </a:r>
            <a:endParaRPr lang="ru-RU" dirty="0">
              <a:latin typeface="Century Gothic" pitchFamily="34" charset="0"/>
            </a:endParaRPr>
          </a:p>
        </p:txBody>
      </p:sp>
      <p:pic>
        <p:nvPicPr>
          <p:cNvPr id="10" name="Рисунок 9" descr="логотип сколков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3901" y="71415"/>
            <a:ext cx="928695" cy="9286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0034" y="1571612"/>
            <a:ext cx="764386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sz="1600" dirty="0" smtClean="0">
                <a:solidFill>
                  <a:srgbClr val="0070C0"/>
                </a:solidFill>
                <a:latin typeface="Century Gothic" pitchFamily="34" charset="0"/>
              </a:rPr>
              <a:t>ООО «ЦГМ» инновационная компания, основным направлением деятельности которой является создание новых методов геологического моделирования</a:t>
            </a:r>
          </a:p>
          <a:p>
            <a:endParaRPr lang="ru-RU" sz="1600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70C0"/>
                </a:solidFill>
                <a:latin typeface="Century Gothic" pitchFamily="34" charset="0"/>
              </a:rPr>
              <a:t> Учреждена в 2009 году</a:t>
            </a:r>
          </a:p>
          <a:p>
            <a:endParaRPr lang="ru-RU" sz="1600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70C0"/>
                </a:solidFill>
                <a:latin typeface="Century Gothic" pitchFamily="34" charset="0"/>
              </a:rPr>
              <a:t> В 2014 Центр получил статус Резидента Государственного Фонда </a:t>
            </a:r>
            <a:r>
              <a:rPr lang="ru-RU" sz="1600" dirty="0" err="1" smtClean="0">
                <a:solidFill>
                  <a:srgbClr val="0070C0"/>
                </a:solidFill>
                <a:latin typeface="Century Gothic" pitchFamily="34" charset="0"/>
              </a:rPr>
              <a:t>Сколково</a:t>
            </a:r>
            <a:endParaRPr lang="ru-RU" sz="1600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r>
              <a:rPr lang="ru-RU" sz="1600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ru-RU" sz="1600" dirty="0" smtClean="0">
                <a:solidFill>
                  <a:srgbClr val="C00000"/>
                </a:solidFill>
                <a:latin typeface="Century Gothic" pitchFamily="34" charset="0"/>
              </a:rPr>
              <a:t>Отработано более 40 месторождений </a:t>
            </a:r>
            <a:r>
              <a:rPr lang="ru-RU" sz="1600" dirty="0" smtClean="0">
                <a:solidFill>
                  <a:srgbClr val="0070C0"/>
                </a:solidFill>
                <a:latin typeface="Century Gothic" pitchFamily="34" charset="0"/>
              </a:rPr>
              <a:t>(Западная, Восточная Сибирь,   </a:t>
            </a:r>
            <a:r>
              <a:rPr lang="ru-RU" sz="1600" dirty="0" err="1" smtClean="0">
                <a:solidFill>
                  <a:srgbClr val="0070C0"/>
                </a:solidFill>
                <a:latin typeface="Century Gothic" pitchFamily="34" charset="0"/>
              </a:rPr>
              <a:t>Днепрово-Донецкая</a:t>
            </a:r>
            <a:r>
              <a:rPr lang="ru-RU" sz="1600" dirty="0" smtClean="0">
                <a:solidFill>
                  <a:srgbClr val="0070C0"/>
                </a:solidFill>
                <a:latin typeface="Century Gothic" pitchFamily="34" charset="0"/>
              </a:rPr>
              <a:t> впадина)</a:t>
            </a:r>
          </a:p>
          <a:p>
            <a:endParaRPr lang="ru-RU" sz="1600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70C0"/>
                </a:solidFill>
                <a:latin typeface="Century Gothic" pitchFamily="34" charset="0"/>
              </a:rPr>
              <a:t> По результатам работ </a:t>
            </a:r>
            <a:r>
              <a:rPr lang="ru-RU" sz="1600" dirty="0" smtClean="0">
                <a:solidFill>
                  <a:srgbClr val="C00000"/>
                </a:solidFill>
                <a:latin typeface="Century Gothic" pitchFamily="34" charset="0"/>
              </a:rPr>
              <a:t>пробурено и выведено из бездействия более 50 скважин со стартовыми дебитами от 40 до 250 тонн/</a:t>
            </a:r>
            <a:r>
              <a:rPr lang="ru-RU" sz="1600" dirty="0" err="1" smtClean="0">
                <a:solidFill>
                  <a:srgbClr val="C00000"/>
                </a:solidFill>
                <a:latin typeface="Century Gothic" pitchFamily="34" charset="0"/>
              </a:rPr>
              <a:t>сут</a:t>
            </a:r>
            <a:r>
              <a:rPr lang="ru-RU" sz="1600" dirty="0" smtClean="0">
                <a:solidFill>
                  <a:srgbClr val="0070C0"/>
                </a:solidFill>
                <a:latin typeface="Century Gothic" pitchFamily="34" charset="0"/>
              </a:rPr>
              <a:t>.</a:t>
            </a:r>
          </a:p>
          <a:p>
            <a:endParaRPr lang="ru-RU" sz="1600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ru-RU" sz="1600" dirty="0" smtClean="0">
                <a:solidFill>
                  <a:srgbClr val="C00000"/>
                </a:solidFill>
                <a:latin typeface="Century Gothic" pitchFamily="34" charset="0"/>
              </a:rPr>
              <a:t>Текущая эффективность</a:t>
            </a:r>
            <a:r>
              <a:rPr lang="ru-RU" sz="1600" dirty="0" smtClean="0">
                <a:solidFill>
                  <a:srgbClr val="0070C0"/>
                </a:solidFill>
                <a:latin typeface="Century Gothic" pitchFamily="34" charset="0"/>
              </a:rPr>
              <a:t> предлагаемых центром решений </a:t>
            </a:r>
            <a:r>
              <a:rPr lang="ru-RU" sz="1600" dirty="0" smtClean="0">
                <a:solidFill>
                  <a:srgbClr val="C00000"/>
                </a:solidFill>
                <a:latin typeface="Century Gothic" pitchFamily="34" charset="0"/>
              </a:rPr>
              <a:t>90%</a:t>
            </a:r>
            <a:endParaRPr lang="ru-RU" sz="1600" dirty="0">
              <a:solidFill>
                <a:srgbClr val="C00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857620" y="142852"/>
            <a:ext cx="2686040" cy="71438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0070C0"/>
                </a:solidFill>
                <a:latin typeface="Century Gothic" pitchFamily="34" charset="0"/>
              </a:rPr>
              <a:t>Достижения</a:t>
            </a:r>
            <a:endParaRPr lang="ru-RU" sz="1800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pic>
        <p:nvPicPr>
          <p:cNvPr id="5" name="Рисунок 4" descr="логотип ЦГМ_ed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18" y="71438"/>
            <a:ext cx="1077159" cy="9379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4416" y="71414"/>
            <a:ext cx="23182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Century Gothic" pitchFamily="34" charset="0"/>
              </a:rPr>
              <a:t>О</a:t>
            </a:r>
            <a:r>
              <a:rPr lang="ru-RU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Century Gothic" pitchFamily="34" charset="0"/>
              </a:rPr>
              <a:t>Ц</a:t>
            </a:r>
            <a:r>
              <a:rPr lang="ru-RU" dirty="0" smtClean="0">
                <a:latin typeface="Century Gothic" pitchFamily="34" charset="0"/>
              </a:rPr>
              <a:t>ентр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Century Gothic" pitchFamily="34" charset="0"/>
              </a:rPr>
              <a:t>О</a:t>
            </a:r>
            <a:r>
              <a:rPr lang="ru-RU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Century Gothic" pitchFamily="34" charset="0"/>
              </a:rPr>
              <a:t>Г</a:t>
            </a:r>
            <a:r>
              <a:rPr lang="ru-RU" dirty="0" smtClean="0">
                <a:latin typeface="Century Gothic" pitchFamily="34" charset="0"/>
              </a:rPr>
              <a:t>еологического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Century Gothic" pitchFamily="34" charset="0"/>
              </a:rPr>
              <a:t>О</a:t>
            </a:r>
            <a:r>
              <a:rPr lang="ru-RU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Century Gothic" pitchFamily="34" charset="0"/>
              </a:rPr>
              <a:t>М</a:t>
            </a:r>
            <a:r>
              <a:rPr lang="ru-RU" dirty="0" smtClean="0">
                <a:latin typeface="Century Gothic" pitchFamily="34" charset="0"/>
              </a:rPr>
              <a:t>оделирования</a:t>
            </a:r>
            <a:endParaRPr lang="ru-RU" dirty="0">
              <a:latin typeface="Century Gothic" pitchFamily="34" charset="0"/>
            </a:endParaRPr>
          </a:p>
        </p:txBody>
      </p:sp>
      <p:pic>
        <p:nvPicPr>
          <p:cNvPr id="7" name="Рисунок 6" descr="логотип сколков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3901" y="71415"/>
            <a:ext cx="928695" cy="928694"/>
          </a:xfrm>
          <a:prstGeom prst="rect">
            <a:avLst/>
          </a:prstGeom>
        </p:spPr>
      </p:pic>
      <p:pic>
        <p:nvPicPr>
          <p:cNvPr id="2051" name="Picture 3" descr="D:\WORK\ХМАО\Достижения\Свидетельство Сколково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8" y="1214422"/>
            <a:ext cx="3857620" cy="5572856"/>
          </a:xfrm>
          <a:prstGeom prst="rect">
            <a:avLst/>
          </a:prstGeom>
          <a:noFill/>
        </p:spPr>
      </p:pic>
      <p:pic>
        <p:nvPicPr>
          <p:cNvPr id="2052" name="Picture 4" descr="D:\WORK\ХМАО\Достижения\золотая инноваци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1285860"/>
            <a:ext cx="3857652" cy="54608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857620" y="142852"/>
            <a:ext cx="268604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Технология работ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6" name="Рисунок 5" descr="логотип ЦГМ_ed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18" y="71438"/>
            <a:ext cx="1077159" cy="9379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14416" y="71414"/>
            <a:ext cx="23182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Century Gothic" pitchFamily="34" charset="0"/>
              </a:rPr>
              <a:t>О</a:t>
            </a:r>
            <a:r>
              <a:rPr lang="ru-RU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Century Gothic" pitchFamily="34" charset="0"/>
              </a:rPr>
              <a:t>Ц</a:t>
            </a:r>
            <a:r>
              <a:rPr lang="ru-RU" dirty="0" smtClean="0">
                <a:latin typeface="Century Gothic" pitchFamily="34" charset="0"/>
              </a:rPr>
              <a:t>ентр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Century Gothic" pitchFamily="34" charset="0"/>
              </a:rPr>
              <a:t>О</a:t>
            </a:r>
            <a:r>
              <a:rPr lang="ru-RU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Century Gothic" pitchFamily="34" charset="0"/>
              </a:rPr>
              <a:t>Г</a:t>
            </a:r>
            <a:r>
              <a:rPr lang="ru-RU" dirty="0" smtClean="0">
                <a:latin typeface="Century Gothic" pitchFamily="34" charset="0"/>
              </a:rPr>
              <a:t>еологического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Century Gothic" pitchFamily="34" charset="0"/>
              </a:rPr>
              <a:t>О</a:t>
            </a:r>
            <a:r>
              <a:rPr lang="ru-RU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Century Gothic" pitchFamily="34" charset="0"/>
              </a:rPr>
              <a:t>М</a:t>
            </a:r>
            <a:r>
              <a:rPr lang="ru-RU" dirty="0" smtClean="0">
                <a:latin typeface="Century Gothic" pitchFamily="34" charset="0"/>
              </a:rPr>
              <a:t>оделирования</a:t>
            </a:r>
            <a:endParaRPr lang="ru-RU" dirty="0">
              <a:latin typeface="Century Gothic" pitchFamily="34" charset="0"/>
            </a:endParaRPr>
          </a:p>
        </p:txBody>
      </p:sp>
      <p:pic>
        <p:nvPicPr>
          <p:cNvPr id="8" name="Рисунок 7" descr="логотип сколков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3901" y="71415"/>
            <a:ext cx="928695" cy="928694"/>
          </a:xfrm>
          <a:prstGeom prst="rect">
            <a:avLst/>
          </a:prstGeom>
        </p:spPr>
      </p:pic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428596" y="1071546"/>
            <a:ext cx="3286148" cy="817245"/>
          </a:xfrm>
          <a:prstGeom prst="roundRect">
            <a:avLst/>
          </a:prstGeom>
          <a:solidFill>
            <a:srgbClr val="FFFFFF"/>
          </a:solidFill>
          <a:ln w="31750" algn="ctr">
            <a:solidFill>
              <a:srgbClr val="E7CF6E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tabLst>
                <a:tab pos="0" algn="l"/>
              </a:tabLst>
            </a:pP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Целевая </a:t>
            </a:r>
            <a:r>
              <a:rPr lang="ru-RU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обработка</a:t>
            </a: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полевой сейсморазведочной информации (2</a:t>
            </a:r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D</a:t>
            </a: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, 3</a:t>
            </a:r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D)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428596" y="2285992"/>
            <a:ext cx="3286148" cy="817245"/>
          </a:xfrm>
          <a:prstGeom prst="roundRect">
            <a:avLst/>
          </a:prstGeom>
          <a:solidFill>
            <a:srgbClr val="FFFFFF"/>
          </a:solidFill>
          <a:ln w="31750" algn="ctr">
            <a:solidFill>
              <a:srgbClr val="E7CF6E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tabLst>
                <a:tab pos="0" algn="l"/>
              </a:tabLst>
            </a:pP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Целевая </a:t>
            </a:r>
            <a:r>
              <a:rPr lang="ru-RU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интерпретация </a:t>
            </a: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сейсморазведочной информации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428596" y="3571876"/>
            <a:ext cx="3286148" cy="578882"/>
          </a:xfrm>
          <a:prstGeom prst="roundRect">
            <a:avLst/>
          </a:prstGeom>
          <a:solidFill>
            <a:srgbClr val="FFFFFF"/>
          </a:solidFill>
          <a:ln w="31750" algn="ctr">
            <a:solidFill>
              <a:srgbClr val="E7CF6E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tabLst>
                <a:tab pos="0" algn="l"/>
              </a:tabLst>
            </a:pPr>
            <a:r>
              <a:rPr lang="ru-RU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Геологическое моделирование природных каналов фильтрации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20" name="AutoShape 13"/>
          <p:cNvSpPr>
            <a:spLocks noChangeArrowheads="1"/>
          </p:cNvSpPr>
          <p:nvPr/>
        </p:nvSpPr>
        <p:spPr bwMode="auto">
          <a:xfrm rot="10800000">
            <a:off x="1857356" y="2000240"/>
            <a:ext cx="428628" cy="142876"/>
          </a:xfrm>
          <a:prstGeom prst="upArrow">
            <a:avLst>
              <a:gd name="adj1" fmla="val 50000"/>
              <a:gd name="adj2" fmla="val 382300"/>
            </a:avLst>
          </a:prstGeom>
          <a:solidFill>
            <a:srgbClr val="FFC000">
              <a:alpha val="75000"/>
            </a:srgbClr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21" name="AutoShape 13"/>
          <p:cNvSpPr>
            <a:spLocks noChangeArrowheads="1"/>
          </p:cNvSpPr>
          <p:nvPr/>
        </p:nvSpPr>
        <p:spPr bwMode="auto">
          <a:xfrm rot="10800000">
            <a:off x="1857356" y="3286124"/>
            <a:ext cx="428628" cy="142876"/>
          </a:xfrm>
          <a:prstGeom prst="upArrow">
            <a:avLst>
              <a:gd name="adj1" fmla="val 50000"/>
              <a:gd name="adj2" fmla="val 382300"/>
            </a:avLst>
          </a:prstGeom>
          <a:solidFill>
            <a:srgbClr val="FFC000">
              <a:alpha val="75000"/>
            </a:srgbClr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428596" y="4500570"/>
            <a:ext cx="3286148" cy="817245"/>
          </a:xfrm>
          <a:prstGeom prst="roundRect">
            <a:avLst/>
          </a:prstGeom>
          <a:solidFill>
            <a:srgbClr val="FFFFFF"/>
          </a:solidFill>
          <a:ln w="31750" algn="ctr">
            <a:solidFill>
              <a:srgbClr val="E7CF6E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tabLst>
                <a:tab pos="0" algn="l"/>
              </a:tabLst>
            </a:pPr>
            <a:r>
              <a:rPr lang="ru-RU" sz="1400" b="1" dirty="0" smtClean="0">
                <a:solidFill>
                  <a:srgbClr val="E73B2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Адаптированная схема размещения добывающих скважин</a:t>
            </a:r>
            <a:endParaRPr lang="ru-RU" sz="1400" b="1" dirty="0">
              <a:solidFill>
                <a:srgbClr val="E73B2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23" name="AutoShape 13"/>
          <p:cNvSpPr>
            <a:spLocks noChangeArrowheads="1"/>
          </p:cNvSpPr>
          <p:nvPr/>
        </p:nvSpPr>
        <p:spPr bwMode="auto">
          <a:xfrm rot="10800000">
            <a:off x="1857356" y="4286256"/>
            <a:ext cx="428628" cy="142876"/>
          </a:xfrm>
          <a:prstGeom prst="upArrow">
            <a:avLst>
              <a:gd name="adj1" fmla="val 50000"/>
              <a:gd name="adj2" fmla="val 382300"/>
            </a:avLst>
          </a:prstGeom>
          <a:solidFill>
            <a:srgbClr val="FFC000">
              <a:alpha val="75000"/>
            </a:srgbClr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428596" y="5690967"/>
            <a:ext cx="3286148" cy="1055608"/>
          </a:xfrm>
          <a:prstGeom prst="roundRect">
            <a:avLst/>
          </a:prstGeom>
          <a:solidFill>
            <a:srgbClr val="FFFFFF"/>
          </a:solidFill>
          <a:ln w="31750" algn="ctr">
            <a:solidFill>
              <a:srgbClr val="E7CF6E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tabLst>
                <a:tab pos="0" algn="l"/>
              </a:tabLst>
            </a:pPr>
            <a:r>
              <a:rPr lang="ru-RU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Определение интервала </a:t>
            </a: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перфорации для эффективного </a:t>
            </a:r>
            <a:r>
              <a:rPr lang="en-US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“</a:t>
            </a:r>
            <a:r>
              <a:rPr lang="ru-RU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подключения</a:t>
            </a:r>
            <a:r>
              <a:rPr lang="en-US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”</a:t>
            </a:r>
            <a:r>
              <a:rPr lang="ru-RU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</a:t>
            </a: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к каналам фильтрации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25" name="AutoShape 13"/>
          <p:cNvSpPr>
            <a:spLocks noChangeArrowheads="1"/>
          </p:cNvSpPr>
          <p:nvPr/>
        </p:nvSpPr>
        <p:spPr bwMode="auto">
          <a:xfrm rot="10800000">
            <a:off x="1857356" y="5429264"/>
            <a:ext cx="428628" cy="142876"/>
          </a:xfrm>
          <a:prstGeom prst="upArrow">
            <a:avLst>
              <a:gd name="adj1" fmla="val 50000"/>
              <a:gd name="adj2" fmla="val 382300"/>
            </a:avLst>
          </a:prstGeom>
          <a:solidFill>
            <a:srgbClr val="FFC000">
              <a:alpha val="75000"/>
            </a:srgbClr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4071934" y="5936708"/>
            <a:ext cx="2214578" cy="578882"/>
          </a:xfrm>
          <a:prstGeom prst="roundRect">
            <a:avLst/>
          </a:prstGeom>
          <a:solidFill>
            <a:srgbClr val="FFFFFF"/>
          </a:solidFill>
          <a:ln w="31750" algn="ctr">
            <a:solidFill>
              <a:srgbClr val="E7CF6E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tabLst>
                <a:tab pos="0" algn="l"/>
              </a:tabLst>
            </a:pP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Разработка дизайна </a:t>
            </a:r>
            <a:r>
              <a:rPr lang="ru-RU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ГТМ</a:t>
            </a:r>
            <a:endParaRPr lang="ru-RU" sz="14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27" name="AutoShape 13"/>
          <p:cNvSpPr>
            <a:spLocks noChangeArrowheads="1"/>
          </p:cNvSpPr>
          <p:nvPr/>
        </p:nvSpPr>
        <p:spPr bwMode="auto">
          <a:xfrm rot="5400000">
            <a:off x="3714744" y="6151022"/>
            <a:ext cx="428628" cy="142876"/>
          </a:xfrm>
          <a:prstGeom prst="upArrow">
            <a:avLst>
              <a:gd name="adj1" fmla="val 50000"/>
              <a:gd name="adj2" fmla="val 382300"/>
            </a:avLst>
          </a:prstGeom>
          <a:solidFill>
            <a:srgbClr val="FFC000">
              <a:alpha val="75000"/>
            </a:srgbClr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6643702" y="5722394"/>
            <a:ext cx="2214578" cy="1055608"/>
          </a:xfrm>
          <a:prstGeom prst="roundRect">
            <a:avLst/>
          </a:prstGeom>
          <a:solidFill>
            <a:srgbClr val="FFFFFF"/>
          </a:solidFill>
          <a:ln w="317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tabLst>
                <a:tab pos="0" algn="l"/>
              </a:tabLst>
            </a:pP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Оперативное </a:t>
            </a:r>
            <a:r>
              <a:rPr lang="ru-RU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сопровождение </a:t>
            </a: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разработки месторождения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29" name="AutoShape 13"/>
          <p:cNvSpPr>
            <a:spLocks noChangeArrowheads="1"/>
          </p:cNvSpPr>
          <p:nvPr/>
        </p:nvSpPr>
        <p:spPr bwMode="auto">
          <a:xfrm rot="16200000">
            <a:off x="5318410" y="3182656"/>
            <a:ext cx="936072" cy="4000528"/>
          </a:xfrm>
          <a:prstGeom prst="bentUpArrow">
            <a:avLst>
              <a:gd name="adj1" fmla="val 12451"/>
              <a:gd name="adj2" fmla="val 25000"/>
              <a:gd name="adj3" fmla="val 16093"/>
            </a:avLst>
          </a:prstGeom>
          <a:solidFill>
            <a:srgbClr val="FF0000">
              <a:alpha val="75000"/>
            </a:srgbClr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0" name="AutoShape 13"/>
          <p:cNvSpPr>
            <a:spLocks noChangeArrowheads="1"/>
          </p:cNvSpPr>
          <p:nvPr/>
        </p:nvSpPr>
        <p:spPr bwMode="auto">
          <a:xfrm rot="5400000">
            <a:off x="6286512" y="6151022"/>
            <a:ext cx="428628" cy="142876"/>
          </a:xfrm>
          <a:prstGeom prst="upArrow">
            <a:avLst>
              <a:gd name="adj1" fmla="val 50000"/>
              <a:gd name="adj2" fmla="val 382300"/>
            </a:avLst>
          </a:prstGeom>
          <a:solidFill>
            <a:srgbClr val="FFC000">
              <a:alpha val="75000"/>
            </a:srgbClr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500694" y="2221932"/>
            <a:ext cx="26356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latin typeface="Century Gothic" pitchFamily="34" charset="0"/>
              </a:rPr>
              <a:t>Схема работ по </a:t>
            </a:r>
          </a:p>
          <a:p>
            <a:r>
              <a:rPr lang="ru-RU" b="1" i="1" dirty="0" smtClean="0">
                <a:latin typeface="Century Gothic" pitchFamily="34" charset="0"/>
              </a:rPr>
              <a:t>технологии «</a:t>
            </a:r>
            <a:r>
              <a:rPr lang="en-US" b="1" i="1" dirty="0" err="1" smtClean="0">
                <a:solidFill>
                  <a:srgbClr val="C00000"/>
                </a:solidFill>
                <a:latin typeface="Century Gothic" pitchFamily="34" charset="0"/>
              </a:rPr>
              <a:t>OilRiver</a:t>
            </a:r>
            <a:r>
              <a:rPr lang="ru-RU" b="1" i="1" dirty="0" smtClean="0">
                <a:latin typeface="Century Gothic" pitchFamily="34" charset="0"/>
              </a:rPr>
              <a:t>»</a:t>
            </a:r>
          </a:p>
        </p:txBody>
      </p:sp>
      <p:sp>
        <p:nvSpPr>
          <p:cNvPr id="32" name="Номер слайда 31"/>
          <p:cNvSpPr>
            <a:spLocks noGrp="1"/>
          </p:cNvSpPr>
          <p:nvPr>
            <p:ph type="sldNum" sz="quarter" idx="12"/>
          </p:nvPr>
        </p:nvSpPr>
        <p:spPr>
          <a:xfrm>
            <a:off x="7010400" y="6286520"/>
            <a:ext cx="2133600" cy="476250"/>
          </a:xfrm>
        </p:spPr>
        <p:txBody>
          <a:bodyPr/>
          <a:lstStyle/>
          <a:p>
            <a:fld id="{E8F2CB8B-34E3-4FEB-B6D5-CF8FEAD55AF1}" type="slidenum">
              <a:rPr lang="ru-RU" smtClean="0">
                <a:solidFill>
                  <a:schemeClr val="accent1"/>
                </a:solidFill>
              </a:rPr>
              <a:pPr/>
              <a:t>3</a:t>
            </a:fld>
            <a:endParaRPr lang="ru-RU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857620" y="142852"/>
            <a:ext cx="2686040" cy="71438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0070C0"/>
                </a:solidFill>
                <a:latin typeface="Century Gothic" pitchFamily="34" charset="0"/>
              </a:rPr>
              <a:t> Как это работает</a:t>
            </a:r>
            <a:endParaRPr lang="ru-RU" sz="1800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pic>
        <p:nvPicPr>
          <p:cNvPr id="5" name="Рисунок 4" descr="логотип ЦГМ_ed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18" y="71438"/>
            <a:ext cx="1077159" cy="9379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4416" y="71414"/>
            <a:ext cx="23182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Century Gothic" pitchFamily="34" charset="0"/>
              </a:rPr>
              <a:t>О</a:t>
            </a:r>
            <a:r>
              <a:rPr lang="ru-RU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Century Gothic" pitchFamily="34" charset="0"/>
              </a:rPr>
              <a:t>Ц</a:t>
            </a:r>
            <a:r>
              <a:rPr lang="ru-RU" dirty="0" smtClean="0">
                <a:latin typeface="Century Gothic" pitchFamily="34" charset="0"/>
              </a:rPr>
              <a:t>ентр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Century Gothic" pitchFamily="34" charset="0"/>
              </a:rPr>
              <a:t>О</a:t>
            </a:r>
            <a:r>
              <a:rPr lang="ru-RU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Century Gothic" pitchFamily="34" charset="0"/>
              </a:rPr>
              <a:t>Г</a:t>
            </a:r>
            <a:r>
              <a:rPr lang="ru-RU" dirty="0" smtClean="0">
                <a:latin typeface="Century Gothic" pitchFamily="34" charset="0"/>
              </a:rPr>
              <a:t>еологического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Century Gothic" pitchFamily="34" charset="0"/>
              </a:rPr>
              <a:t>О</a:t>
            </a:r>
            <a:r>
              <a:rPr lang="ru-RU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Century Gothic" pitchFamily="34" charset="0"/>
              </a:rPr>
              <a:t>М</a:t>
            </a:r>
            <a:r>
              <a:rPr lang="ru-RU" dirty="0" smtClean="0">
                <a:latin typeface="Century Gothic" pitchFamily="34" charset="0"/>
              </a:rPr>
              <a:t>оделирования</a:t>
            </a:r>
            <a:endParaRPr lang="ru-RU" dirty="0">
              <a:latin typeface="Century Gothic" pitchFamily="34" charset="0"/>
            </a:endParaRPr>
          </a:p>
        </p:txBody>
      </p:sp>
      <p:pic>
        <p:nvPicPr>
          <p:cNvPr id="7" name="Рисунок 6" descr="логотип сколков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3901" y="71415"/>
            <a:ext cx="928695" cy="928694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688DE-14F8-4ED5-8DC2-34DA638E3AE2}" type="slidenum">
              <a:rPr lang="ru-RU" smtClean="0">
                <a:solidFill>
                  <a:schemeClr val="accent1"/>
                </a:solidFill>
              </a:rPr>
              <a:pPr/>
              <a:t>4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11" name="Рисунок 10" descr="геологические модел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14546" y="1214422"/>
            <a:ext cx="6612685" cy="365905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2844" y="1857364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70C0"/>
                </a:solidFill>
                <a:latin typeface="Century Gothic" pitchFamily="34" charset="0"/>
              </a:rPr>
              <a:t>Стандартная геологическая модель </a:t>
            </a:r>
            <a:endParaRPr lang="ru-RU" sz="1200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2844" y="3571876"/>
            <a:ext cx="20717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70C0"/>
                </a:solidFill>
                <a:latin typeface="Century Gothic" pitchFamily="34" charset="0"/>
              </a:rPr>
              <a:t>Процедуры картирования, расчета и классификации природных </a:t>
            </a:r>
            <a:r>
              <a:rPr lang="ru-RU" sz="1200" dirty="0" smtClean="0">
                <a:solidFill>
                  <a:srgbClr val="C00000"/>
                </a:solidFill>
                <a:latin typeface="Century Gothic" pitchFamily="34" charset="0"/>
              </a:rPr>
              <a:t>каналов фильтрации </a:t>
            </a:r>
            <a:endParaRPr lang="ru-RU" sz="1200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72298" y="3857628"/>
            <a:ext cx="20717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C00000"/>
                </a:solidFill>
                <a:latin typeface="Century Gothic" pitchFamily="34" charset="0"/>
              </a:rPr>
              <a:t>Каналы фильтрации</a:t>
            </a:r>
            <a:r>
              <a:rPr lang="ru-RU" sz="1200" dirty="0" smtClean="0">
                <a:solidFill>
                  <a:srgbClr val="0070C0"/>
                </a:solidFill>
                <a:latin typeface="Century Gothic" pitchFamily="34" charset="0"/>
              </a:rPr>
              <a:t> – </a:t>
            </a:r>
            <a:r>
              <a:rPr lang="ru-RU" sz="1200" dirty="0" err="1" smtClean="0">
                <a:solidFill>
                  <a:srgbClr val="0070C0"/>
                </a:solidFill>
                <a:latin typeface="Century Gothic" pitchFamily="34" charset="0"/>
              </a:rPr>
              <a:t>высокпродуктивные</a:t>
            </a:r>
            <a:r>
              <a:rPr lang="ru-RU" sz="1200" dirty="0" smtClean="0">
                <a:solidFill>
                  <a:srgbClr val="0070C0"/>
                </a:solidFill>
                <a:latin typeface="Century Gothic" pitchFamily="34" charset="0"/>
              </a:rPr>
              <a:t> зоны образовавшиеся в результате естественного разрушения массивов горных пород (системы </a:t>
            </a:r>
            <a:r>
              <a:rPr lang="ru-RU" sz="1200" dirty="0" err="1" smtClean="0">
                <a:solidFill>
                  <a:srgbClr val="0070C0"/>
                </a:solidFill>
                <a:latin typeface="Century Gothic" pitchFamily="34" charset="0"/>
              </a:rPr>
              <a:t>трещиноватости</a:t>
            </a:r>
            <a:r>
              <a:rPr lang="ru-RU" sz="1200" dirty="0" smtClean="0">
                <a:solidFill>
                  <a:srgbClr val="0070C0"/>
                </a:solidFill>
                <a:latin typeface="Century Gothic" pitchFamily="34" charset="0"/>
              </a:rPr>
              <a:t>)</a:t>
            </a:r>
            <a:endParaRPr lang="ru-RU" sz="1200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5786" y="5857892"/>
            <a:ext cx="7500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70C0"/>
                </a:solidFill>
                <a:latin typeface="Century Gothic" pitchFamily="34" charset="0"/>
              </a:rPr>
              <a:t>Ширина зон </a:t>
            </a:r>
            <a:r>
              <a:rPr lang="ru-RU" sz="1200" dirty="0" smtClean="0">
                <a:solidFill>
                  <a:srgbClr val="C00000"/>
                </a:solidFill>
                <a:latin typeface="Century Gothic" pitchFamily="34" charset="0"/>
              </a:rPr>
              <a:t>100-150 метров, </a:t>
            </a:r>
            <a:r>
              <a:rPr lang="ru-RU" sz="1200" dirty="0" err="1" smtClean="0">
                <a:solidFill>
                  <a:srgbClr val="0070C0"/>
                </a:solidFill>
                <a:latin typeface="Century Gothic" pitchFamily="34" charset="0"/>
              </a:rPr>
              <a:t>растояние</a:t>
            </a:r>
            <a:r>
              <a:rPr lang="ru-RU" sz="1200" dirty="0" smtClean="0">
                <a:solidFill>
                  <a:srgbClr val="0070C0"/>
                </a:solidFill>
                <a:latin typeface="Century Gothic" pitchFamily="34" charset="0"/>
              </a:rPr>
              <a:t> между зонами от </a:t>
            </a:r>
            <a:r>
              <a:rPr lang="ru-RU" sz="1200" dirty="0" smtClean="0">
                <a:solidFill>
                  <a:srgbClr val="C00000"/>
                </a:solidFill>
                <a:latin typeface="Century Gothic" pitchFamily="34" charset="0"/>
              </a:rPr>
              <a:t>500 до 800 метров, </a:t>
            </a:r>
            <a:r>
              <a:rPr lang="ru-RU" sz="1200" dirty="0" smtClean="0">
                <a:solidFill>
                  <a:srgbClr val="0070C0"/>
                </a:solidFill>
                <a:latin typeface="Century Gothic" pitchFamily="34" charset="0"/>
              </a:rPr>
              <a:t>проницаемость</a:t>
            </a:r>
            <a:r>
              <a:rPr lang="ru-RU" sz="1200" dirty="0" smtClean="0">
                <a:solidFill>
                  <a:srgbClr val="C00000"/>
                </a:solidFill>
                <a:latin typeface="Century Gothic" pitchFamily="34" charset="0"/>
              </a:rPr>
              <a:t> </a:t>
            </a:r>
            <a:r>
              <a:rPr lang="ru-RU" sz="1200" dirty="0" smtClean="0">
                <a:solidFill>
                  <a:srgbClr val="0070C0"/>
                </a:solidFill>
                <a:latin typeface="Century Gothic" pitchFamily="34" charset="0"/>
              </a:rPr>
              <a:t>по результатам ГДИ </a:t>
            </a:r>
            <a:r>
              <a:rPr lang="ru-RU" sz="1200" dirty="0" smtClean="0">
                <a:solidFill>
                  <a:srgbClr val="C00000"/>
                </a:solidFill>
                <a:latin typeface="Century Gothic" pitchFamily="34" charset="0"/>
              </a:rPr>
              <a:t>30–50 </a:t>
            </a:r>
            <a:r>
              <a:rPr lang="ru-RU" sz="1200" dirty="0" err="1" smtClean="0">
                <a:solidFill>
                  <a:srgbClr val="C00000"/>
                </a:solidFill>
                <a:latin typeface="Century Gothic" pitchFamily="34" charset="0"/>
              </a:rPr>
              <a:t>Дарси</a:t>
            </a:r>
            <a:r>
              <a:rPr lang="ru-RU" sz="1200" dirty="0" smtClean="0">
                <a:solidFill>
                  <a:srgbClr val="C00000"/>
                </a:solidFill>
                <a:latin typeface="Century Gothic" pitchFamily="34" charset="0"/>
              </a:rPr>
              <a:t>, </a:t>
            </a:r>
            <a:r>
              <a:rPr lang="ru-RU" sz="1200" dirty="0" smtClean="0">
                <a:solidFill>
                  <a:srgbClr val="0070C0"/>
                </a:solidFill>
                <a:latin typeface="Century Gothic" pitchFamily="34" charset="0"/>
              </a:rPr>
              <a:t>аномально</a:t>
            </a:r>
            <a:r>
              <a:rPr lang="ru-RU" sz="1200" dirty="0" smtClean="0">
                <a:solidFill>
                  <a:srgbClr val="C00000"/>
                </a:solidFill>
                <a:latin typeface="Century Gothic" pitchFamily="34" charset="0"/>
              </a:rPr>
              <a:t> </a:t>
            </a:r>
            <a:r>
              <a:rPr lang="ru-RU" sz="1200" dirty="0" smtClean="0">
                <a:solidFill>
                  <a:srgbClr val="0070C0"/>
                </a:solidFill>
                <a:latin typeface="Century Gothic" pitchFamily="34" charset="0"/>
              </a:rPr>
              <a:t>высокая продуктивность скважин отмечается в </a:t>
            </a:r>
            <a:r>
              <a:rPr lang="ru-RU" sz="1200" dirty="0" smtClean="0">
                <a:solidFill>
                  <a:srgbClr val="C00000"/>
                </a:solidFill>
                <a:latin typeface="Century Gothic" pitchFamily="34" charset="0"/>
              </a:rPr>
              <a:t>узлах </a:t>
            </a:r>
            <a:r>
              <a:rPr lang="ru-RU" sz="1200" dirty="0" smtClean="0">
                <a:solidFill>
                  <a:srgbClr val="0070C0"/>
                </a:solidFill>
                <a:latin typeface="Century Gothic" pitchFamily="34" charset="0"/>
              </a:rPr>
              <a:t>каналов фильтрации (пересечение каналов фильтрации)</a:t>
            </a:r>
            <a:endParaRPr lang="ru-RU" sz="1200" dirty="0">
              <a:solidFill>
                <a:srgbClr val="0070C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11888"/>
            <a:ext cx="8229600" cy="1143000"/>
          </a:xfrm>
        </p:spPr>
        <p:txBody>
          <a:bodyPr/>
          <a:lstStyle/>
          <a:p>
            <a:r>
              <a:rPr lang="ru-RU" sz="1800" dirty="0">
                <a:solidFill>
                  <a:srgbClr val="0070C0"/>
                </a:solidFill>
                <a:latin typeface="Century Gothic" pitchFamily="34" charset="0"/>
                <a:cs typeface="Times New Roman" pitchFamily="18" charset="0"/>
              </a:rPr>
              <a:t>ВИКИЗ горизонтальной скважины, прошедшей зону </a:t>
            </a:r>
            <a:r>
              <a:rPr lang="ru-RU" sz="1800" dirty="0" err="1" smtClean="0">
                <a:solidFill>
                  <a:srgbClr val="0070C0"/>
                </a:solidFill>
                <a:latin typeface="Century Gothic" pitchFamily="34" charset="0"/>
                <a:cs typeface="Times New Roman" pitchFamily="18" charset="0"/>
              </a:rPr>
              <a:t>трещиноватости</a:t>
            </a:r>
            <a:endParaRPr lang="ru-RU" sz="1800" dirty="0">
              <a:solidFill>
                <a:srgbClr val="0070C0"/>
              </a:solidFill>
              <a:latin typeface="Century Gothic" pitchFamily="34" charset="0"/>
              <a:cs typeface="Times New Roman" pitchFamily="18" charset="0"/>
            </a:endParaRPr>
          </a:p>
        </p:txBody>
      </p:sp>
      <p:pic>
        <p:nvPicPr>
          <p:cNvPr id="100355" name="Picture 3" descr="Ak_Skv3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19118" y="2343165"/>
            <a:ext cx="8610600" cy="3228975"/>
          </a:xfrm>
          <a:noFill/>
          <a:ln/>
        </p:spPr>
      </p:pic>
      <p:sp>
        <p:nvSpPr>
          <p:cNvPr id="100356" name="Line 4"/>
          <p:cNvSpPr>
            <a:spLocks noChangeShapeType="1"/>
          </p:cNvSpPr>
          <p:nvPr/>
        </p:nvSpPr>
        <p:spPr bwMode="auto">
          <a:xfrm>
            <a:off x="3367118" y="2297127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0357" name="Line 5"/>
          <p:cNvSpPr>
            <a:spLocks noChangeShapeType="1"/>
          </p:cNvSpPr>
          <p:nvPr/>
        </p:nvSpPr>
        <p:spPr bwMode="auto">
          <a:xfrm>
            <a:off x="4878418" y="2297127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0358" name="Line 6"/>
          <p:cNvSpPr>
            <a:spLocks noChangeShapeType="1"/>
          </p:cNvSpPr>
          <p:nvPr/>
        </p:nvSpPr>
        <p:spPr bwMode="auto">
          <a:xfrm>
            <a:off x="3367118" y="2297127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589047" y="2071678"/>
            <a:ext cx="10543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0070C0"/>
                </a:solidFill>
              </a:rPr>
              <a:t>100 метров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3857620" y="142852"/>
            <a:ext cx="268604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Пример зоны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трещиноватости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11" name="Рисунок 10" descr="логотип ЦГМ_edi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18" y="71438"/>
            <a:ext cx="1077159" cy="93790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14416" y="71414"/>
            <a:ext cx="23182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Century Gothic" pitchFamily="34" charset="0"/>
              </a:rPr>
              <a:t>О</a:t>
            </a:r>
            <a:r>
              <a:rPr lang="ru-RU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Century Gothic" pitchFamily="34" charset="0"/>
              </a:rPr>
              <a:t>Ц</a:t>
            </a:r>
            <a:r>
              <a:rPr lang="ru-RU" dirty="0" smtClean="0">
                <a:latin typeface="Century Gothic" pitchFamily="34" charset="0"/>
              </a:rPr>
              <a:t>ентр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Century Gothic" pitchFamily="34" charset="0"/>
              </a:rPr>
              <a:t>О</a:t>
            </a:r>
            <a:r>
              <a:rPr lang="ru-RU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Century Gothic" pitchFamily="34" charset="0"/>
              </a:rPr>
              <a:t>Г</a:t>
            </a:r>
            <a:r>
              <a:rPr lang="ru-RU" dirty="0" smtClean="0">
                <a:latin typeface="Century Gothic" pitchFamily="34" charset="0"/>
              </a:rPr>
              <a:t>еологического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Century Gothic" pitchFamily="34" charset="0"/>
              </a:rPr>
              <a:t>О</a:t>
            </a:r>
            <a:r>
              <a:rPr lang="ru-RU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Century Gothic" pitchFamily="34" charset="0"/>
              </a:rPr>
              <a:t>М</a:t>
            </a:r>
            <a:r>
              <a:rPr lang="ru-RU" dirty="0" smtClean="0">
                <a:latin typeface="Century Gothic" pitchFamily="34" charset="0"/>
              </a:rPr>
              <a:t>оделирования</a:t>
            </a:r>
            <a:endParaRPr lang="ru-RU" dirty="0">
              <a:latin typeface="Century Gothic" pitchFamily="34" charset="0"/>
            </a:endParaRPr>
          </a:p>
        </p:txBody>
      </p:sp>
      <p:pic>
        <p:nvPicPr>
          <p:cNvPr id="13" name="Рисунок 12" descr="логотип сколково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3901" y="71415"/>
            <a:ext cx="928695" cy="928694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642910" y="5463147"/>
            <a:ext cx="58578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Century Gothic" pitchFamily="34" charset="0"/>
              </a:rPr>
              <a:t>Выводы</a:t>
            </a:r>
            <a:r>
              <a:rPr lang="ru-RU" sz="1600" dirty="0" smtClean="0">
                <a:latin typeface="Century Gothic" pitchFamily="34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70C0"/>
                </a:solidFill>
                <a:latin typeface="Century Gothic" pitchFamily="34" charset="0"/>
              </a:rPr>
              <a:t> точность картирования и бурения для вскрытия каналов фильтрации 50 м;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70C0"/>
                </a:solidFill>
                <a:latin typeface="Century Gothic" pitchFamily="34" charset="0"/>
              </a:rPr>
              <a:t> подключение к каналам фильтрации в 50% случаев требует проведения ГТМ.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4000496" y="214290"/>
            <a:ext cx="268604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Примеры</a:t>
            </a:r>
            <a:r>
              <a:rPr kumimoji="0" lang="ru-RU" sz="1800" b="0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р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ешения задач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6" name="Рисунок 5" descr="логотип ЦГМ_ed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18" y="71438"/>
            <a:ext cx="1077159" cy="9379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14416" y="71414"/>
            <a:ext cx="23182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Century Gothic" pitchFamily="34" charset="0"/>
              </a:rPr>
              <a:t>О</a:t>
            </a:r>
            <a:r>
              <a:rPr lang="ru-RU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Century Gothic" pitchFamily="34" charset="0"/>
              </a:rPr>
              <a:t>Ц</a:t>
            </a:r>
            <a:r>
              <a:rPr lang="ru-RU" dirty="0" smtClean="0">
                <a:latin typeface="Century Gothic" pitchFamily="34" charset="0"/>
              </a:rPr>
              <a:t>ентр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Century Gothic" pitchFamily="34" charset="0"/>
              </a:rPr>
              <a:t>О</a:t>
            </a:r>
            <a:r>
              <a:rPr lang="ru-RU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Century Gothic" pitchFamily="34" charset="0"/>
              </a:rPr>
              <a:t>Г</a:t>
            </a:r>
            <a:r>
              <a:rPr lang="ru-RU" dirty="0" smtClean="0">
                <a:latin typeface="Century Gothic" pitchFamily="34" charset="0"/>
              </a:rPr>
              <a:t>еологического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Century Gothic" pitchFamily="34" charset="0"/>
              </a:rPr>
              <a:t>О</a:t>
            </a:r>
            <a:r>
              <a:rPr lang="ru-RU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Century Gothic" pitchFamily="34" charset="0"/>
              </a:rPr>
              <a:t>М</a:t>
            </a:r>
            <a:r>
              <a:rPr lang="ru-RU" dirty="0" smtClean="0">
                <a:latin typeface="Century Gothic" pitchFamily="34" charset="0"/>
              </a:rPr>
              <a:t>оделирования</a:t>
            </a:r>
            <a:endParaRPr lang="ru-RU" dirty="0">
              <a:latin typeface="Century Gothic" pitchFamily="34" charset="0"/>
            </a:endParaRPr>
          </a:p>
        </p:txBody>
      </p:sp>
      <p:pic>
        <p:nvPicPr>
          <p:cNvPr id="8" name="Рисунок 7" descr="логотип сколков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3901" y="71415"/>
            <a:ext cx="928695" cy="9286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4348" y="1071546"/>
            <a:ext cx="7786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rgbClr val="0070C0"/>
                </a:solidFill>
                <a:latin typeface="Century Gothic" pitchFamily="34" charset="0"/>
              </a:rPr>
              <a:t>Примеры решения задач по выявлению структуры природных каналов фильтрации</a:t>
            </a:r>
            <a:endParaRPr lang="ru-RU" sz="1400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2844" y="1500174"/>
            <a:ext cx="2500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rgbClr val="0070C0"/>
                </a:solidFill>
                <a:latin typeface="Century Gothic" pitchFamily="34" charset="0"/>
              </a:rPr>
              <a:t>Западная Сибирь</a:t>
            </a:r>
            <a:endParaRPr lang="ru-RU" sz="1400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28926" y="1500174"/>
            <a:ext cx="2500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rgbClr val="0070C0"/>
                </a:solidFill>
                <a:latin typeface="Century Gothic" pitchFamily="34" charset="0"/>
              </a:rPr>
              <a:t>Восточная Сибирь</a:t>
            </a:r>
            <a:endParaRPr lang="ru-RU" sz="1400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00760" y="1428736"/>
            <a:ext cx="3143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err="1" smtClean="0">
                <a:solidFill>
                  <a:srgbClr val="0070C0"/>
                </a:solidFill>
                <a:latin typeface="Century Gothic" pitchFamily="34" charset="0"/>
              </a:rPr>
              <a:t>Днепрово-Донецкая</a:t>
            </a:r>
            <a:r>
              <a:rPr lang="ru-RU" sz="1400" dirty="0" smtClean="0">
                <a:solidFill>
                  <a:srgbClr val="0070C0"/>
                </a:solidFill>
                <a:latin typeface="Century Gothic" pitchFamily="34" charset="0"/>
              </a:rPr>
              <a:t> впадина</a:t>
            </a:r>
            <a:endParaRPr lang="ru-RU" sz="1400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4282" y="5857892"/>
            <a:ext cx="86439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rgbClr val="0070C0"/>
                </a:solidFill>
                <a:latin typeface="Century Gothic" pitchFamily="34" charset="0"/>
              </a:rPr>
              <a:t>На картах представлено соотношение </a:t>
            </a:r>
            <a:r>
              <a:rPr lang="ru-RU" sz="1400" dirty="0" err="1" smtClean="0">
                <a:solidFill>
                  <a:srgbClr val="0070C0"/>
                </a:solidFill>
                <a:latin typeface="Century Gothic" pitchFamily="34" charset="0"/>
              </a:rPr>
              <a:t>закартированных</a:t>
            </a:r>
            <a:r>
              <a:rPr lang="ru-RU" sz="1400" dirty="0" smtClean="0">
                <a:solidFill>
                  <a:srgbClr val="0070C0"/>
                </a:solidFill>
                <a:latin typeface="Century Gothic" pitchFamily="34" charset="0"/>
              </a:rPr>
              <a:t> трещинных систем с наиболее информативным прогнозным параметром – структурой неоднородности волнового поля. Алгоритм расчета параметра приведен в </a:t>
            </a:r>
            <a:r>
              <a:rPr lang="ru-RU" sz="1400" i="1" dirty="0" smtClean="0"/>
              <a:t>Геология и геофизика, 2013, т. 54, № 1, с. </a:t>
            </a:r>
            <a:r>
              <a:rPr lang="ru-RU" sz="1400" i="1" smtClean="0"/>
              <a:t>106—112.</a:t>
            </a:r>
            <a:r>
              <a:rPr lang="ru-RU" sz="140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endParaRPr lang="ru-RU" sz="1400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2CB8B-34E3-4FEB-B6D5-CF8FEAD55AF1}" type="slidenum">
              <a:rPr lang="ru-RU" smtClean="0">
                <a:solidFill>
                  <a:schemeClr val="accent1"/>
                </a:solidFill>
              </a:rPr>
              <a:pPr/>
              <a:t>6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20" name="Рисунок 19" descr="карты_edi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57364"/>
            <a:ext cx="9144000" cy="402031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логотип ЦГМ_ed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18" y="71438"/>
            <a:ext cx="1077159" cy="9379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4416" y="71414"/>
            <a:ext cx="23182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Century Gothic" pitchFamily="34" charset="0"/>
              </a:rPr>
              <a:t>О</a:t>
            </a:r>
            <a:r>
              <a:rPr lang="ru-RU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Century Gothic" pitchFamily="34" charset="0"/>
              </a:rPr>
              <a:t>Ц</a:t>
            </a:r>
            <a:r>
              <a:rPr lang="ru-RU" dirty="0" smtClean="0">
                <a:latin typeface="Century Gothic" pitchFamily="34" charset="0"/>
              </a:rPr>
              <a:t>ентр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Century Gothic" pitchFamily="34" charset="0"/>
              </a:rPr>
              <a:t>О</a:t>
            </a:r>
            <a:r>
              <a:rPr lang="ru-RU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Century Gothic" pitchFamily="34" charset="0"/>
              </a:rPr>
              <a:t>Г</a:t>
            </a:r>
            <a:r>
              <a:rPr lang="ru-RU" dirty="0" smtClean="0">
                <a:latin typeface="Century Gothic" pitchFamily="34" charset="0"/>
              </a:rPr>
              <a:t>еологического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Century Gothic" pitchFamily="34" charset="0"/>
              </a:rPr>
              <a:t>О</a:t>
            </a:r>
            <a:r>
              <a:rPr lang="ru-RU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Century Gothic" pitchFamily="34" charset="0"/>
              </a:rPr>
              <a:t>М</a:t>
            </a:r>
            <a:r>
              <a:rPr lang="ru-RU" dirty="0" smtClean="0">
                <a:latin typeface="Century Gothic" pitchFamily="34" charset="0"/>
              </a:rPr>
              <a:t>оделирования</a:t>
            </a:r>
            <a:endParaRPr lang="ru-RU" dirty="0">
              <a:latin typeface="Century Gothic" pitchFamily="34" charset="0"/>
            </a:endParaRPr>
          </a:p>
        </p:txBody>
      </p:sp>
      <p:pic>
        <p:nvPicPr>
          <p:cNvPr id="6" name="Рисунок 5" descr="логотип сколков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3901" y="71415"/>
            <a:ext cx="928695" cy="928694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857620" y="142852"/>
            <a:ext cx="335758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1027" name="Picture 3" descr="D:\WORK\РФФИ\2016\Рис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040" y="1928802"/>
            <a:ext cx="3067200" cy="3180263"/>
          </a:xfrm>
          <a:prstGeom prst="rect">
            <a:avLst/>
          </a:prstGeom>
          <a:noFill/>
        </p:spPr>
      </p:pic>
      <p:pic>
        <p:nvPicPr>
          <p:cNvPr id="1028" name="Picture 4" descr="D:\WORK\РФФИ\2016\Рис 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05150" y="1968508"/>
            <a:ext cx="5896437" cy="317500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0" y="5357826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2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генерации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разрывных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1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генерация разрывных нарушений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нарушений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			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1071546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Гистограммы распределения размеров блоков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WORK\ХМАО\РосНефть\Салым\WORK\Отчет\Рисунки\Рис. 3.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45970"/>
            <a:ext cx="7500958" cy="519774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928629" y="1785950"/>
            <a:ext cx="1643074" cy="292895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2714612" y="3000372"/>
            <a:ext cx="50006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286116" y="2977218"/>
            <a:ext cx="11753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  <a:latin typeface="Century Gothic" pitchFamily="34" charset="0"/>
              </a:rPr>
              <a:t>Более 80% </a:t>
            </a:r>
          </a:p>
          <a:p>
            <a:r>
              <a:rPr lang="ru-RU" sz="1400" dirty="0" smtClean="0">
                <a:solidFill>
                  <a:srgbClr val="FF0000"/>
                </a:solidFill>
                <a:latin typeface="Century Gothic" pitchFamily="34" charset="0"/>
              </a:rPr>
              <a:t>добычи</a:t>
            </a:r>
            <a:endParaRPr lang="ru-RU" sz="14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3857620" y="142852"/>
            <a:ext cx="268604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Анализ результатов добычи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9" name="Рисунок 8" descr="логотип ЦГМ_edi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18" y="71438"/>
            <a:ext cx="1077159" cy="9379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14416" y="71414"/>
            <a:ext cx="23182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Century Gothic" pitchFamily="34" charset="0"/>
              </a:rPr>
              <a:t>О</a:t>
            </a:r>
            <a:r>
              <a:rPr lang="ru-RU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Century Gothic" pitchFamily="34" charset="0"/>
              </a:rPr>
              <a:t>Ц</a:t>
            </a:r>
            <a:r>
              <a:rPr lang="ru-RU" dirty="0" smtClean="0">
                <a:latin typeface="Century Gothic" pitchFamily="34" charset="0"/>
              </a:rPr>
              <a:t>ентр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Century Gothic" pitchFamily="34" charset="0"/>
              </a:rPr>
              <a:t>О</a:t>
            </a:r>
            <a:r>
              <a:rPr lang="ru-RU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Century Gothic" pitchFamily="34" charset="0"/>
              </a:rPr>
              <a:t>Г</a:t>
            </a:r>
            <a:r>
              <a:rPr lang="ru-RU" dirty="0" smtClean="0">
                <a:latin typeface="Century Gothic" pitchFamily="34" charset="0"/>
              </a:rPr>
              <a:t>еологического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Century Gothic" pitchFamily="34" charset="0"/>
              </a:rPr>
              <a:t>О</a:t>
            </a:r>
            <a:r>
              <a:rPr lang="ru-RU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Century Gothic" pitchFamily="34" charset="0"/>
              </a:rPr>
              <a:t>М</a:t>
            </a:r>
            <a:r>
              <a:rPr lang="ru-RU" dirty="0" smtClean="0">
                <a:latin typeface="Century Gothic" pitchFamily="34" charset="0"/>
              </a:rPr>
              <a:t>оделирования</a:t>
            </a:r>
            <a:endParaRPr lang="ru-RU" dirty="0">
              <a:latin typeface="Century Gothic" pitchFamily="34" charset="0"/>
            </a:endParaRPr>
          </a:p>
        </p:txBody>
      </p:sp>
      <p:pic>
        <p:nvPicPr>
          <p:cNvPr id="11" name="Рисунок 10" descr="логотип сколково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3901" y="71415"/>
            <a:ext cx="928695" cy="928694"/>
          </a:xfrm>
          <a:prstGeom prst="rect">
            <a:avLst/>
          </a:prstGeom>
        </p:spPr>
      </p:pic>
      <p:pic>
        <p:nvPicPr>
          <p:cNvPr id="13" name="Рисунок 12" descr="Neodn_str_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57752" y="1922467"/>
            <a:ext cx="2428892" cy="250666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000264" y="1071546"/>
            <a:ext cx="41433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err="1" smtClean="0">
                <a:solidFill>
                  <a:srgbClr val="0070C0"/>
                </a:solidFill>
                <a:latin typeface="Century Gothic" pitchFamily="34" charset="0"/>
              </a:rPr>
              <a:t>Салымское</a:t>
            </a:r>
            <a:r>
              <a:rPr lang="ru-RU" sz="1400" dirty="0" smtClean="0">
                <a:solidFill>
                  <a:srgbClr val="0070C0"/>
                </a:solidFill>
                <a:latin typeface="Century Gothic" pitchFamily="34" charset="0"/>
              </a:rPr>
              <a:t> месторождение, пласт ЮС</a:t>
            </a:r>
            <a:r>
              <a:rPr lang="ru-RU" sz="1400" baseline="-25000" dirty="0" smtClean="0">
                <a:solidFill>
                  <a:srgbClr val="0070C0"/>
                </a:solidFill>
                <a:latin typeface="Century Gothic" pitchFamily="34" charset="0"/>
              </a:rPr>
              <a:t>0</a:t>
            </a:r>
            <a:endParaRPr lang="ru-RU" sz="1400" baseline="-25000" dirty="0">
              <a:solidFill>
                <a:srgbClr val="0070C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логотип ЦГМ_ed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18" y="71438"/>
            <a:ext cx="1077159" cy="9379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4416" y="71414"/>
            <a:ext cx="23182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Century Gothic" pitchFamily="34" charset="0"/>
              </a:rPr>
              <a:t>О</a:t>
            </a:r>
            <a:r>
              <a:rPr lang="ru-RU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Century Gothic" pitchFamily="34" charset="0"/>
              </a:rPr>
              <a:t>Ц</a:t>
            </a:r>
            <a:r>
              <a:rPr lang="ru-RU" dirty="0" smtClean="0">
                <a:latin typeface="Century Gothic" pitchFamily="34" charset="0"/>
              </a:rPr>
              <a:t>ентр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Century Gothic" pitchFamily="34" charset="0"/>
              </a:rPr>
              <a:t>О</a:t>
            </a:r>
            <a:r>
              <a:rPr lang="ru-RU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Century Gothic" pitchFamily="34" charset="0"/>
              </a:rPr>
              <a:t>Г</a:t>
            </a:r>
            <a:r>
              <a:rPr lang="ru-RU" dirty="0" smtClean="0">
                <a:latin typeface="Century Gothic" pitchFamily="34" charset="0"/>
              </a:rPr>
              <a:t>еологического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Century Gothic" pitchFamily="34" charset="0"/>
              </a:rPr>
              <a:t>О</a:t>
            </a:r>
            <a:r>
              <a:rPr lang="ru-RU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Century Gothic" pitchFamily="34" charset="0"/>
              </a:rPr>
              <a:t>М</a:t>
            </a:r>
            <a:r>
              <a:rPr lang="ru-RU" dirty="0" smtClean="0">
                <a:latin typeface="Century Gothic" pitchFamily="34" charset="0"/>
              </a:rPr>
              <a:t>оделирования</a:t>
            </a:r>
            <a:endParaRPr lang="ru-RU" dirty="0">
              <a:latin typeface="Century Gothic" pitchFamily="34" charset="0"/>
            </a:endParaRPr>
          </a:p>
        </p:txBody>
      </p:sp>
      <p:pic>
        <p:nvPicPr>
          <p:cNvPr id="6" name="Рисунок 5" descr="логотип сколков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3901" y="71415"/>
            <a:ext cx="928695" cy="928694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857620" y="142852"/>
            <a:ext cx="335758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2050" name="Picture 2" descr="D:\WORK\ХМАО\РосНефть\Ем-Ёговское\WORK\Отчет\Заключительный Отчет\Рисунки\Рисунок П.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091881"/>
            <a:ext cx="5429288" cy="5766119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857884" y="1214422"/>
            <a:ext cx="328611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Объемы поглощений: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зон с </a:t>
            </a:r>
            <a:r>
              <a:rPr lang="ru-RU" dirty="0" err="1" smtClean="0"/>
              <a:t>послесеноманской</a:t>
            </a:r>
            <a:r>
              <a:rPr lang="ru-RU" dirty="0" smtClean="0"/>
              <a:t> активизацией 610 м</a:t>
            </a:r>
            <a:r>
              <a:rPr lang="ru-RU" baseline="30000" dirty="0" smtClean="0"/>
              <a:t>3</a:t>
            </a:r>
          </a:p>
          <a:p>
            <a:pPr algn="ctr"/>
            <a:r>
              <a:rPr lang="ru-RU" dirty="0" smtClean="0"/>
              <a:t> </a:t>
            </a:r>
          </a:p>
          <a:p>
            <a:pPr algn="ctr"/>
            <a:r>
              <a:rPr lang="ru-RU" dirty="0" smtClean="0"/>
              <a:t>зон с </a:t>
            </a:r>
            <a:r>
              <a:rPr lang="ru-RU" dirty="0" err="1" smtClean="0"/>
              <a:t>послеюрской</a:t>
            </a:r>
            <a:r>
              <a:rPr lang="ru-RU" dirty="0" smtClean="0"/>
              <a:t> активизацией 247 м</a:t>
            </a:r>
            <a:r>
              <a:rPr lang="ru-RU" baseline="30000" dirty="0" smtClean="0"/>
              <a:t>3</a:t>
            </a:r>
          </a:p>
          <a:p>
            <a:pPr algn="ctr"/>
            <a:endParaRPr lang="ru-RU" baseline="30000" dirty="0" smtClean="0"/>
          </a:p>
          <a:p>
            <a:pPr algn="ctr"/>
            <a:r>
              <a:rPr lang="ru-RU" dirty="0" smtClean="0"/>
              <a:t> для остальных зон 112 м</a:t>
            </a:r>
            <a:r>
              <a:rPr lang="ru-RU" baseline="30000" dirty="0" smtClean="0"/>
              <a:t>3</a:t>
            </a:r>
            <a:r>
              <a:rPr lang="ru-RU" dirty="0" smtClean="0"/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19039</TotalTime>
  <Words>600</Words>
  <Application>Microsoft Office PowerPoint</Application>
  <PresentationFormat>Экран (4:3)</PresentationFormat>
  <Paragraphs>135</Paragraphs>
  <Slides>20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Тема Office</vt:lpstr>
      <vt:lpstr>Acrobat Document</vt:lpstr>
      <vt:lpstr>Слайд 1</vt:lpstr>
      <vt:lpstr>О компании</vt:lpstr>
      <vt:lpstr>Слайд 3</vt:lpstr>
      <vt:lpstr> Как это работает</vt:lpstr>
      <vt:lpstr>ВИКИЗ горизонтальной скважины, прошедшей зону трещиноватости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Кошильское месторождение</vt:lpstr>
      <vt:lpstr> Кошильское месторождение Неоднородность структуры поля  кайнозойских деформаций</vt:lpstr>
      <vt:lpstr>Кошильское месторождение Сопоставление неоднородности структуры поля кайнозойских деформаций с изменением азимутов эксплуатационных скважин</vt:lpstr>
      <vt:lpstr>Кошильское месторождение Сопоставление неоднородности структуры поля кайнозойских деформаций с максимальными суточными дебитами нефти</vt:lpstr>
      <vt:lpstr>Слайд 17</vt:lpstr>
      <vt:lpstr>Опыт</vt:lpstr>
      <vt:lpstr>Рекомендации</vt:lpstr>
      <vt:lpstr>Достижения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1205</cp:revision>
  <dcterms:created xsi:type="dcterms:W3CDTF">2015-05-15T06:10:07Z</dcterms:created>
  <dcterms:modified xsi:type="dcterms:W3CDTF">2017-04-07T10:25:10Z</dcterms:modified>
</cp:coreProperties>
</file>