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1" r:id="rId3"/>
    <p:sldId id="274" r:id="rId4"/>
    <p:sldId id="268" r:id="rId5"/>
    <p:sldId id="262" r:id="rId6"/>
    <p:sldId id="263" r:id="rId7"/>
    <p:sldId id="275" r:id="rId8"/>
    <p:sldId id="264" r:id="rId9"/>
    <p:sldId id="276" r:id="rId10"/>
    <p:sldId id="277" r:id="rId11"/>
    <p:sldId id="278" r:id="rId12"/>
    <p:sldId id="279" r:id="rId13"/>
    <p:sldId id="271" r:id="rId14"/>
    <p:sldId id="265" r:id="rId15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060371986661996E-2"/>
          <c:y val="3.5439170213649805E-2"/>
          <c:w val="0.74911996641813827"/>
          <c:h val="0.876111526714865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Электронная форма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3103610220119178E-2"/>
                  <c:y val="4.43336529778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6357244052484797E-3"/>
                  <c:y val="1.1083413244451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785748017494937E-3"/>
                  <c:y val="8.86673059556153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  <c:pt idx="4">
                  <c:v>19.03.2018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6160</c:v>
                </c:pt>
                <c:pt idx="1">
                  <c:v>21910</c:v>
                </c:pt>
                <c:pt idx="2">
                  <c:v>23005</c:v>
                </c:pt>
                <c:pt idx="3">
                  <c:v>27993</c:v>
                </c:pt>
                <c:pt idx="4">
                  <c:v>5454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Бумажный носитель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7421472422743414E-2"/>
                  <c:y val="1.1083413244451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1664322819244431E-2"/>
                  <c:y val="8.86673059556153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178622026242404E-2"/>
                  <c:y val="1.1083413244451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8710736211371707E-2"/>
                  <c:y val="8.86673059556153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  <c:pt idx="4">
                  <c:v>19.03.2018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38900</c:v>
                </c:pt>
                <c:pt idx="1">
                  <c:v>22225</c:v>
                </c:pt>
                <c:pt idx="2">
                  <c:v>21594</c:v>
                </c:pt>
                <c:pt idx="3">
                  <c:v>25492</c:v>
                </c:pt>
                <c:pt idx="4">
                  <c:v>4714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720832"/>
        <c:axId val="57722368"/>
      </c:barChart>
      <c:catAx>
        <c:axId val="57720832"/>
        <c:scaling>
          <c:orientation val="minMax"/>
        </c:scaling>
        <c:delete val="0"/>
        <c:axPos val="b"/>
        <c:majorTickMark val="out"/>
        <c:minorTickMark val="none"/>
        <c:tickLblPos val="nextTo"/>
        <c:crossAx val="57722368"/>
        <c:crosses val="autoZero"/>
        <c:auto val="1"/>
        <c:lblAlgn val="ctr"/>
        <c:lblOffset val="100"/>
        <c:noMultiLvlLbl val="0"/>
      </c:catAx>
      <c:valAx>
        <c:axId val="57722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7720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924456677505884"/>
          <c:y val="5.0556073169377914E-2"/>
          <c:w val="0.19931614582406626"/>
          <c:h val="0.3402838261408672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433AC0-00D9-4E42-B5ED-5728D85D81CD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5F7BC6-1883-4829-9203-405C0E2D2ADF}">
      <dgm:prSet phldrT="[Текст]"/>
      <dgm:spPr/>
      <dgm:t>
        <a:bodyPr/>
        <a:lstStyle/>
        <a:p>
          <a:r>
            <a:rPr lang="ru-RU" dirty="0" smtClean="0"/>
            <a:t>Федеральный закон  </a:t>
          </a:r>
          <a:br>
            <a:rPr lang="ru-RU" dirty="0" smtClean="0"/>
          </a:br>
          <a:r>
            <a:rPr lang="ru-RU" dirty="0" smtClean="0"/>
            <a:t>от 21.07.1997 </a:t>
          </a:r>
          <a:br>
            <a:rPr lang="ru-RU" dirty="0" smtClean="0"/>
          </a:br>
          <a:r>
            <a:rPr lang="ru-RU" dirty="0" smtClean="0"/>
            <a:t>№ 116-ФЗ</a:t>
          </a:r>
          <a:endParaRPr lang="ru-RU" dirty="0"/>
        </a:p>
      </dgm:t>
    </dgm:pt>
    <dgm:pt modelId="{82161219-EB92-4A7C-94F2-E5C4B5F0EE49}" type="parTrans" cxnId="{E9B34342-C3BF-49D4-947A-25EC56F15CDF}">
      <dgm:prSet/>
      <dgm:spPr/>
      <dgm:t>
        <a:bodyPr/>
        <a:lstStyle/>
        <a:p>
          <a:endParaRPr lang="ru-RU"/>
        </a:p>
      </dgm:t>
    </dgm:pt>
    <dgm:pt modelId="{212F6F8A-FEB4-4C00-9FD1-ED5213246F46}" type="sibTrans" cxnId="{E9B34342-C3BF-49D4-947A-25EC56F15CDF}">
      <dgm:prSet/>
      <dgm:spPr/>
      <dgm:t>
        <a:bodyPr/>
        <a:lstStyle/>
        <a:p>
          <a:endParaRPr lang="ru-RU"/>
        </a:p>
      </dgm:t>
    </dgm:pt>
    <dgm:pt modelId="{588D8447-0E07-41C0-9717-59DD8C4FC4C5}">
      <dgm:prSet phldrT="[Текст]" custT="1"/>
      <dgm:spPr/>
      <dgm:t>
        <a:bodyPr/>
        <a:lstStyle/>
        <a:p>
          <a:r>
            <a:rPr lang="ru-RU" sz="1500" dirty="0" smtClean="0"/>
            <a:t>Обязанность эксплуатирующей организации организовывать и осуществлять производственный контроль за соблюдением требований промышленной безопасности (далее – ПК)</a:t>
          </a:r>
          <a:endParaRPr lang="ru-RU" sz="1500" dirty="0"/>
        </a:p>
      </dgm:t>
    </dgm:pt>
    <dgm:pt modelId="{8DE3EC85-B916-45B1-ADCE-36C08A9B9DBE}" type="parTrans" cxnId="{6384D5DC-1D43-4296-81D0-0AEE74555CF3}">
      <dgm:prSet/>
      <dgm:spPr/>
      <dgm:t>
        <a:bodyPr/>
        <a:lstStyle/>
        <a:p>
          <a:endParaRPr lang="ru-RU"/>
        </a:p>
      </dgm:t>
    </dgm:pt>
    <dgm:pt modelId="{C61617E2-2656-46A0-BD27-C69FD04BBB98}" type="sibTrans" cxnId="{6384D5DC-1D43-4296-81D0-0AEE74555CF3}">
      <dgm:prSet/>
      <dgm:spPr/>
      <dgm:t>
        <a:bodyPr/>
        <a:lstStyle/>
        <a:p>
          <a:endParaRPr lang="ru-RU"/>
        </a:p>
      </dgm:t>
    </dgm:pt>
    <dgm:pt modelId="{A1B4B202-E9D2-4A7F-ACDE-E60292E225D6}">
      <dgm:prSet phldrT="[Текст]" custT="1"/>
      <dgm:spPr/>
      <dgm:t>
        <a:bodyPr/>
        <a:lstStyle/>
        <a:p>
          <a:r>
            <a:rPr lang="ru-RU" sz="1500" dirty="0" smtClean="0"/>
            <a:t>Обязанность предоставлять сведения о ПК в Ростехнадзор или в письменной форме либо в форме электронного документа, подписанного усиленной квалифицированной электронной подписью, ежегодно до 1 апреля</a:t>
          </a:r>
          <a:endParaRPr lang="ru-RU" sz="1500" dirty="0"/>
        </a:p>
      </dgm:t>
    </dgm:pt>
    <dgm:pt modelId="{79D2AA12-A047-4177-9AF3-FE8E4114E0F2}" type="parTrans" cxnId="{0870C8CD-718B-4B06-B367-BB44DF2ACCDE}">
      <dgm:prSet/>
      <dgm:spPr/>
      <dgm:t>
        <a:bodyPr/>
        <a:lstStyle/>
        <a:p>
          <a:endParaRPr lang="ru-RU"/>
        </a:p>
      </dgm:t>
    </dgm:pt>
    <dgm:pt modelId="{E80F4F8C-D1FF-48CF-A20B-16D82B1B6B75}" type="sibTrans" cxnId="{0870C8CD-718B-4B06-B367-BB44DF2ACCDE}">
      <dgm:prSet/>
      <dgm:spPr/>
      <dgm:t>
        <a:bodyPr/>
        <a:lstStyle/>
        <a:p>
          <a:endParaRPr lang="ru-RU"/>
        </a:p>
      </dgm:t>
    </dgm:pt>
    <dgm:pt modelId="{1A16E7E2-F621-4043-8E2D-EA64A607DB96}">
      <dgm:prSet phldrT="[Текст]"/>
      <dgm:spPr/>
      <dgm:t>
        <a:bodyPr/>
        <a:lstStyle/>
        <a:p>
          <a:r>
            <a:rPr lang="ru-RU" dirty="0" smtClean="0"/>
            <a:t>Постановление Правительства РФ </a:t>
          </a:r>
          <a:br>
            <a:rPr lang="ru-RU" dirty="0" smtClean="0"/>
          </a:br>
          <a:r>
            <a:rPr lang="ru-RU" dirty="0" smtClean="0"/>
            <a:t>от 10.03.1999 </a:t>
          </a:r>
          <a:br>
            <a:rPr lang="ru-RU" dirty="0" smtClean="0"/>
          </a:br>
          <a:r>
            <a:rPr lang="ru-RU" dirty="0" smtClean="0"/>
            <a:t>№ 263 </a:t>
          </a:r>
          <a:endParaRPr lang="ru-RU" dirty="0"/>
        </a:p>
      </dgm:t>
    </dgm:pt>
    <dgm:pt modelId="{85F04F22-2C08-4192-A317-935F030DCFEE}" type="parTrans" cxnId="{B6A80D6C-1FAC-4FAB-A861-CF8F4B30860A}">
      <dgm:prSet/>
      <dgm:spPr/>
      <dgm:t>
        <a:bodyPr/>
        <a:lstStyle/>
        <a:p>
          <a:endParaRPr lang="ru-RU"/>
        </a:p>
      </dgm:t>
    </dgm:pt>
    <dgm:pt modelId="{3FBA056E-3F65-450D-BDB4-AB7D1852CF56}" type="sibTrans" cxnId="{B6A80D6C-1FAC-4FAB-A861-CF8F4B30860A}">
      <dgm:prSet/>
      <dgm:spPr/>
      <dgm:t>
        <a:bodyPr/>
        <a:lstStyle/>
        <a:p>
          <a:endParaRPr lang="ru-RU"/>
        </a:p>
      </dgm:t>
    </dgm:pt>
    <dgm:pt modelId="{22B87801-1870-4A38-8233-3234F622CF0F}">
      <dgm:prSet phldrT="[Текст]" custT="1"/>
      <dgm:spPr/>
      <dgm:t>
        <a:bodyPr/>
        <a:lstStyle/>
        <a:p>
          <a:pPr algn="ctr"/>
          <a:r>
            <a:rPr lang="ru-RU" sz="1500" dirty="0" smtClean="0"/>
            <a:t>Правила</a:t>
          </a:r>
        </a:p>
        <a:p>
          <a:pPr algn="ctr"/>
          <a:r>
            <a:rPr lang="ru-RU" sz="1500" dirty="0" smtClean="0"/>
            <a:t>организации и осуществления производственного контроля на опасном производственном объекте</a:t>
          </a:r>
        </a:p>
        <a:p>
          <a:pPr algn="ctr"/>
          <a:endParaRPr lang="ru-RU" sz="1500" dirty="0"/>
        </a:p>
      </dgm:t>
    </dgm:pt>
    <dgm:pt modelId="{0602176C-4E44-4183-A927-41F94C6269C2}" type="parTrans" cxnId="{6EF14FD7-2B2A-462D-9975-DB68165D1E3C}">
      <dgm:prSet/>
      <dgm:spPr/>
      <dgm:t>
        <a:bodyPr/>
        <a:lstStyle/>
        <a:p>
          <a:endParaRPr lang="ru-RU"/>
        </a:p>
      </dgm:t>
    </dgm:pt>
    <dgm:pt modelId="{861DAC27-060F-4031-AEB6-4FFE52CD8556}" type="sibTrans" cxnId="{6EF14FD7-2B2A-462D-9975-DB68165D1E3C}">
      <dgm:prSet/>
      <dgm:spPr/>
      <dgm:t>
        <a:bodyPr/>
        <a:lstStyle/>
        <a:p>
          <a:endParaRPr lang="ru-RU"/>
        </a:p>
      </dgm:t>
    </dgm:pt>
    <dgm:pt modelId="{4BC0F4A7-CFAC-45BD-8287-C3B63E63AF91}">
      <dgm:prSet phldrT="[Текст]"/>
      <dgm:spPr/>
      <dgm:t>
        <a:bodyPr/>
        <a:lstStyle/>
        <a:p>
          <a:r>
            <a:rPr lang="ru-RU" dirty="0" smtClean="0"/>
            <a:t>Требования к форме представления сведений об организации ПК федеральным органом исполнительной власти в области промышленной безопасности.</a:t>
          </a:r>
          <a:endParaRPr lang="ru-RU" dirty="0"/>
        </a:p>
      </dgm:t>
    </dgm:pt>
    <dgm:pt modelId="{897F3F7C-31E7-4FC2-8F91-1160B878FF64}" type="parTrans" cxnId="{F4BE6ED4-9595-4F3C-BA30-EBDD6B182112}">
      <dgm:prSet/>
      <dgm:spPr/>
      <dgm:t>
        <a:bodyPr/>
        <a:lstStyle/>
        <a:p>
          <a:endParaRPr lang="ru-RU"/>
        </a:p>
      </dgm:t>
    </dgm:pt>
    <dgm:pt modelId="{5F7AEB49-4A8C-42F4-9ABF-2B8C9B76CE83}" type="sibTrans" cxnId="{F4BE6ED4-9595-4F3C-BA30-EBDD6B182112}">
      <dgm:prSet/>
      <dgm:spPr/>
      <dgm:t>
        <a:bodyPr/>
        <a:lstStyle/>
        <a:p>
          <a:endParaRPr lang="ru-RU"/>
        </a:p>
      </dgm:t>
    </dgm:pt>
    <dgm:pt modelId="{433AED68-9D04-47E1-93BB-13B552D06BBB}">
      <dgm:prSet phldrT="[Текст]"/>
      <dgm:spPr/>
      <dgm:t>
        <a:bodyPr/>
        <a:lstStyle/>
        <a:p>
          <a:r>
            <a:rPr lang="ru-RU" dirty="0" smtClean="0"/>
            <a:t>Приказ Ростехнадзора </a:t>
          </a:r>
          <a:br>
            <a:rPr lang="ru-RU" dirty="0" smtClean="0"/>
          </a:br>
          <a:r>
            <a:rPr lang="ru-RU" dirty="0" smtClean="0"/>
            <a:t>от 23.01.2014 </a:t>
          </a:r>
          <a:br>
            <a:rPr lang="ru-RU" dirty="0" smtClean="0"/>
          </a:br>
          <a:r>
            <a:rPr lang="ru-RU" dirty="0" smtClean="0"/>
            <a:t>№ 25</a:t>
          </a:r>
          <a:endParaRPr lang="ru-RU" dirty="0"/>
        </a:p>
      </dgm:t>
    </dgm:pt>
    <dgm:pt modelId="{2AA1061C-3BB6-4A2B-8AEC-96A5FDF1D92B}" type="parTrans" cxnId="{59F0074D-157E-4E8C-93AA-F42E4F41F989}">
      <dgm:prSet/>
      <dgm:spPr/>
      <dgm:t>
        <a:bodyPr/>
        <a:lstStyle/>
        <a:p>
          <a:endParaRPr lang="ru-RU"/>
        </a:p>
      </dgm:t>
    </dgm:pt>
    <dgm:pt modelId="{5E4EBD90-106B-4F73-9F3A-6060D3EB394E}" type="sibTrans" cxnId="{59F0074D-157E-4E8C-93AA-F42E4F41F989}">
      <dgm:prSet/>
      <dgm:spPr/>
      <dgm:t>
        <a:bodyPr/>
        <a:lstStyle/>
        <a:p>
          <a:endParaRPr lang="ru-RU"/>
        </a:p>
      </dgm:t>
    </dgm:pt>
    <dgm:pt modelId="{58F6DECC-C704-4EBB-810B-51AE11A5D625}">
      <dgm:prSet phldrT="[Текст]" custT="1"/>
      <dgm:spPr/>
      <dgm:t>
        <a:bodyPr/>
        <a:lstStyle/>
        <a:p>
          <a:pPr algn="ctr"/>
          <a:r>
            <a:rPr lang="ru-RU" sz="1500" dirty="0" smtClean="0"/>
            <a:t>Требования к форме представления организацией, эксплуатирующей опасный производственный объект, сведений о ПК</a:t>
          </a:r>
        </a:p>
        <a:p>
          <a:pPr algn="ctr"/>
          <a:endParaRPr lang="ru-RU" sz="1000" dirty="0"/>
        </a:p>
      </dgm:t>
    </dgm:pt>
    <dgm:pt modelId="{FCAEE190-5A49-4C9C-9B72-0B3F0C6A2BE0}" type="parTrans" cxnId="{6D6CDF26-6C13-4CF9-A04D-D32E0222EF9C}">
      <dgm:prSet/>
      <dgm:spPr/>
      <dgm:t>
        <a:bodyPr/>
        <a:lstStyle/>
        <a:p>
          <a:endParaRPr lang="ru-RU"/>
        </a:p>
      </dgm:t>
    </dgm:pt>
    <dgm:pt modelId="{48A2011A-F890-49B8-996E-F9218334E79C}" type="sibTrans" cxnId="{6D6CDF26-6C13-4CF9-A04D-D32E0222EF9C}">
      <dgm:prSet/>
      <dgm:spPr/>
      <dgm:t>
        <a:bodyPr/>
        <a:lstStyle/>
        <a:p>
          <a:endParaRPr lang="ru-RU"/>
        </a:p>
      </dgm:t>
    </dgm:pt>
    <dgm:pt modelId="{A604FA29-7072-446F-AEE7-88EDEE3ABCDF}">
      <dgm:prSet phldrT="[Текст]"/>
      <dgm:spPr/>
      <dgm:t>
        <a:bodyPr/>
        <a:lstStyle/>
        <a:p>
          <a:r>
            <a:rPr lang="ru-RU" dirty="0" smtClean="0"/>
            <a:t>Подробный состав предоставляемой информации</a:t>
          </a:r>
          <a:endParaRPr lang="ru-RU" dirty="0"/>
        </a:p>
      </dgm:t>
    </dgm:pt>
    <dgm:pt modelId="{38576D15-0C13-424E-AC89-3D334F2A7ACF}" type="parTrans" cxnId="{1BEE57CF-5CA9-4609-9D21-CD6B496297D9}">
      <dgm:prSet/>
      <dgm:spPr/>
      <dgm:t>
        <a:bodyPr/>
        <a:lstStyle/>
        <a:p>
          <a:endParaRPr lang="ru-RU"/>
        </a:p>
      </dgm:t>
    </dgm:pt>
    <dgm:pt modelId="{EA6F62C5-2C3F-4E5A-BDC1-B00803A536D1}" type="sibTrans" cxnId="{1BEE57CF-5CA9-4609-9D21-CD6B496297D9}">
      <dgm:prSet/>
      <dgm:spPr/>
      <dgm:t>
        <a:bodyPr/>
        <a:lstStyle/>
        <a:p>
          <a:endParaRPr lang="ru-RU"/>
        </a:p>
      </dgm:t>
    </dgm:pt>
    <dgm:pt modelId="{DCA921AD-FD3F-48BE-AEAA-3E8791DBC0AE}" type="pres">
      <dgm:prSet presAssocID="{1C433AC0-00D9-4E42-B5ED-5728D85D81C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F66C59-F452-4EC6-BD47-E58B614AD013}" type="pres">
      <dgm:prSet presAssocID="{745F7BC6-1883-4829-9203-405C0E2D2ADF}" presName="compNode" presStyleCnt="0"/>
      <dgm:spPr/>
    </dgm:pt>
    <dgm:pt modelId="{5BCD2167-0698-4048-B1BF-6D4546CEA87A}" type="pres">
      <dgm:prSet presAssocID="{745F7BC6-1883-4829-9203-405C0E2D2ADF}" presName="aNode" presStyleLbl="bgShp" presStyleIdx="0" presStyleCnt="3"/>
      <dgm:spPr/>
      <dgm:t>
        <a:bodyPr/>
        <a:lstStyle/>
        <a:p>
          <a:endParaRPr lang="ru-RU"/>
        </a:p>
      </dgm:t>
    </dgm:pt>
    <dgm:pt modelId="{DCA604CD-B72C-4E01-8D20-4B3C08D9BA97}" type="pres">
      <dgm:prSet presAssocID="{745F7BC6-1883-4829-9203-405C0E2D2ADF}" presName="textNode" presStyleLbl="bgShp" presStyleIdx="0" presStyleCnt="3"/>
      <dgm:spPr/>
      <dgm:t>
        <a:bodyPr/>
        <a:lstStyle/>
        <a:p>
          <a:endParaRPr lang="ru-RU"/>
        </a:p>
      </dgm:t>
    </dgm:pt>
    <dgm:pt modelId="{9D6CEBAA-0914-4BB7-AFB1-49541EFB33AE}" type="pres">
      <dgm:prSet presAssocID="{745F7BC6-1883-4829-9203-405C0E2D2ADF}" presName="compChildNode" presStyleCnt="0"/>
      <dgm:spPr/>
    </dgm:pt>
    <dgm:pt modelId="{8E69370E-2D86-43DD-B403-98C11CB82F02}" type="pres">
      <dgm:prSet presAssocID="{745F7BC6-1883-4829-9203-405C0E2D2ADF}" presName="theInnerList" presStyleCnt="0"/>
      <dgm:spPr/>
    </dgm:pt>
    <dgm:pt modelId="{5BBA9682-2541-412F-88B3-EE2D71700ECC}" type="pres">
      <dgm:prSet presAssocID="{588D8447-0E07-41C0-9717-59DD8C4FC4C5}" presName="childNode" presStyleLbl="node1" presStyleIdx="0" presStyleCnt="6" custScaleX="114647" custScaleY="192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1D460-4F4D-4C76-AF86-E2CB3B1BE5DD}" type="pres">
      <dgm:prSet presAssocID="{588D8447-0E07-41C0-9717-59DD8C4FC4C5}" presName="aSpace2" presStyleCnt="0"/>
      <dgm:spPr/>
    </dgm:pt>
    <dgm:pt modelId="{5B5C2031-65A6-4177-AF48-A2F20EEED5D2}" type="pres">
      <dgm:prSet presAssocID="{A1B4B202-E9D2-4A7F-ACDE-E60292E225D6}" presName="childNode" presStyleLbl="node1" presStyleIdx="1" presStyleCnt="6" custScaleX="111631" custScaleY="2270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745D0-4F1D-42DB-A33E-29D971CE7CBC}" type="pres">
      <dgm:prSet presAssocID="{745F7BC6-1883-4829-9203-405C0E2D2ADF}" presName="aSpace" presStyleCnt="0"/>
      <dgm:spPr/>
    </dgm:pt>
    <dgm:pt modelId="{7CC801C9-524C-48ED-AEE4-7747CC0BA82A}" type="pres">
      <dgm:prSet presAssocID="{1A16E7E2-F621-4043-8E2D-EA64A607DB96}" presName="compNode" presStyleCnt="0"/>
      <dgm:spPr/>
    </dgm:pt>
    <dgm:pt modelId="{C484E3D5-5651-4BEB-A560-E0C0160C734A}" type="pres">
      <dgm:prSet presAssocID="{1A16E7E2-F621-4043-8E2D-EA64A607DB96}" presName="aNode" presStyleLbl="bgShp" presStyleIdx="1" presStyleCnt="3"/>
      <dgm:spPr/>
      <dgm:t>
        <a:bodyPr/>
        <a:lstStyle/>
        <a:p>
          <a:endParaRPr lang="ru-RU"/>
        </a:p>
      </dgm:t>
    </dgm:pt>
    <dgm:pt modelId="{569C9D9A-67EE-4766-9F4F-F2F5F03D6624}" type="pres">
      <dgm:prSet presAssocID="{1A16E7E2-F621-4043-8E2D-EA64A607DB96}" presName="textNode" presStyleLbl="bgShp" presStyleIdx="1" presStyleCnt="3"/>
      <dgm:spPr/>
      <dgm:t>
        <a:bodyPr/>
        <a:lstStyle/>
        <a:p>
          <a:endParaRPr lang="ru-RU"/>
        </a:p>
      </dgm:t>
    </dgm:pt>
    <dgm:pt modelId="{10601AE9-5773-4FB6-9596-C9E427C71C89}" type="pres">
      <dgm:prSet presAssocID="{1A16E7E2-F621-4043-8E2D-EA64A607DB96}" presName="compChildNode" presStyleCnt="0"/>
      <dgm:spPr/>
    </dgm:pt>
    <dgm:pt modelId="{359C5C51-A42A-4E2E-89B6-F3A65D4AE81C}" type="pres">
      <dgm:prSet presAssocID="{1A16E7E2-F621-4043-8E2D-EA64A607DB96}" presName="theInnerList" presStyleCnt="0"/>
      <dgm:spPr/>
    </dgm:pt>
    <dgm:pt modelId="{B29B104E-5A1F-4E5E-9676-BBC9A12F185F}" type="pres">
      <dgm:prSet presAssocID="{22B87801-1870-4A38-8233-3234F622CF0F}" presName="childNode" presStyleLbl="node1" presStyleIdx="2" presStyleCnt="6" custScaleX="108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EF000-FDD9-430F-ABD4-781D297A5EF0}" type="pres">
      <dgm:prSet presAssocID="{22B87801-1870-4A38-8233-3234F622CF0F}" presName="aSpace2" presStyleCnt="0"/>
      <dgm:spPr/>
    </dgm:pt>
    <dgm:pt modelId="{5877819E-E347-4C98-A263-B5DE55202EEB}" type="pres">
      <dgm:prSet presAssocID="{4BC0F4A7-CFAC-45BD-8287-C3B63E63AF91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EBDB5-9BC5-43E0-AC32-7A30CDA27CBB}" type="pres">
      <dgm:prSet presAssocID="{1A16E7E2-F621-4043-8E2D-EA64A607DB96}" presName="aSpace" presStyleCnt="0"/>
      <dgm:spPr/>
    </dgm:pt>
    <dgm:pt modelId="{65903A84-95D2-4B36-951D-A7BE3B84C710}" type="pres">
      <dgm:prSet presAssocID="{433AED68-9D04-47E1-93BB-13B552D06BBB}" presName="compNode" presStyleCnt="0"/>
      <dgm:spPr/>
    </dgm:pt>
    <dgm:pt modelId="{787B90D0-B409-4947-A9F0-627138498229}" type="pres">
      <dgm:prSet presAssocID="{433AED68-9D04-47E1-93BB-13B552D06BBB}" presName="aNode" presStyleLbl="bgShp" presStyleIdx="2" presStyleCnt="3"/>
      <dgm:spPr/>
      <dgm:t>
        <a:bodyPr/>
        <a:lstStyle/>
        <a:p>
          <a:endParaRPr lang="ru-RU"/>
        </a:p>
      </dgm:t>
    </dgm:pt>
    <dgm:pt modelId="{AE894F25-F029-47E6-AEE3-CFED6E248D23}" type="pres">
      <dgm:prSet presAssocID="{433AED68-9D04-47E1-93BB-13B552D06BBB}" presName="textNode" presStyleLbl="bgShp" presStyleIdx="2" presStyleCnt="3"/>
      <dgm:spPr/>
      <dgm:t>
        <a:bodyPr/>
        <a:lstStyle/>
        <a:p>
          <a:endParaRPr lang="ru-RU"/>
        </a:p>
      </dgm:t>
    </dgm:pt>
    <dgm:pt modelId="{AF14DAEA-99A6-44C0-AF24-7FBADA69350C}" type="pres">
      <dgm:prSet presAssocID="{433AED68-9D04-47E1-93BB-13B552D06BBB}" presName="compChildNode" presStyleCnt="0"/>
      <dgm:spPr/>
    </dgm:pt>
    <dgm:pt modelId="{7FA78A23-7BAF-4186-AE55-2F6C7FF529AE}" type="pres">
      <dgm:prSet presAssocID="{433AED68-9D04-47E1-93BB-13B552D06BBB}" presName="theInnerList" presStyleCnt="0"/>
      <dgm:spPr/>
    </dgm:pt>
    <dgm:pt modelId="{5A541EF5-56D9-4ECB-B17C-F1F091D87B68}" type="pres">
      <dgm:prSet presAssocID="{58F6DECC-C704-4EBB-810B-51AE11A5D625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546FA-1DE7-43D2-85BB-069D33D41C4A}" type="pres">
      <dgm:prSet presAssocID="{58F6DECC-C704-4EBB-810B-51AE11A5D625}" presName="aSpace2" presStyleCnt="0"/>
      <dgm:spPr/>
    </dgm:pt>
    <dgm:pt modelId="{A2685241-441C-4C2F-90B3-2BD312E96512}" type="pres">
      <dgm:prSet presAssocID="{A604FA29-7072-446F-AEE7-88EDEE3ABCDF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E96B7E-C6C0-48D0-A24C-A13A9E6C0FA0}" type="presOf" srcId="{A1B4B202-E9D2-4A7F-ACDE-E60292E225D6}" destId="{5B5C2031-65A6-4177-AF48-A2F20EEED5D2}" srcOrd="0" destOrd="0" presId="urn:microsoft.com/office/officeart/2005/8/layout/lProcess2"/>
    <dgm:cxn modelId="{59F0074D-157E-4E8C-93AA-F42E4F41F989}" srcId="{1C433AC0-00D9-4E42-B5ED-5728D85D81CD}" destId="{433AED68-9D04-47E1-93BB-13B552D06BBB}" srcOrd="2" destOrd="0" parTransId="{2AA1061C-3BB6-4A2B-8AEC-96A5FDF1D92B}" sibTransId="{5E4EBD90-106B-4F73-9F3A-6060D3EB394E}"/>
    <dgm:cxn modelId="{B6A80D6C-1FAC-4FAB-A861-CF8F4B30860A}" srcId="{1C433AC0-00D9-4E42-B5ED-5728D85D81CD}" destId="{1A16E7E2-F621-4043-8E2D-EA64A607DB96}" srcOrd="1" destOrd="0" parTransId="{85F04F22-2C08-4192-A317-935F030DCFEE}" sibTransId="{3FBA056E-3F65-450D-BDB4-AB7D1852CF56}"/>
    <dgm:cxn modelId="{6D6CDF26-6C13-4CF9-A04D-D32E0222EF9C}" srcId="{433AED68-9D04-47E1-93BB-13B552D06BBB}" destId="{58F6DECC-C704-4EBB-810B-51AE11A5D625}" srcOrd="0" destOrd="0" parTransId="{FCAEE190-5A49-4C9C-9B72-0B3F0C6A2BE0}" sibTransId="{48A2011A-F890-49B8-996E-F9218334E79C}"/>
    <dgm:cxn modelId="{0870C8CD-718B-4B06-B367-BB44DF2ACCDE}" srcId="{745F7BC6-1883-4829-9203-405C0E2D2ADF}" destId="{A1B4B202-E9D2-4A7F-ACDE-E60292E225D6}" srcOrd="1" destOrd="0" parTransId="{79D2AA12-A047-4177-9AF3-FE8E4114E0F2}" sibTransId="{E80F4F8C-D1FF-48CF-A20B-16D82B1B6B75}"/>
    <dgm:cxn modelId="{E9B34342-C3BF-49D4-947A-25EC56F15CDF}" srcId="{1C433AC0-00D9-4E42-B5ED-5728D85D81CD}" destId="{745F7BC6-1883-4829-9203-405C0E2D2ADF}" srcOrd="0" destOrd="0" parTransId="{82161219-EB92-4A7C-94F2-E5C4B5F0EE49}" sibTransId="{212F6F8A-FEB4-4C00-9FD1-ED5213246F46}"/>
    <dgm:cxn modelId="{6F5B8941-992C-47A5-9A3E-030C2379BD6A}" type="presOf" srcId="{433AED68-9D04-47E1-93BB-13B552D06BBB}" destId="{787B90D0-B409-4947-A9F0-627138498229}" srcOrd="0" destOrd="0" presId="urn:microsoft.com/office/officeart/2005/8/layout/lProcess2"/>
    <dgm:cxn modelId="{EABB223A-21EB-4D0A-857A-EDFFFF850158}" type="presOf" srcId="{22B87801-1870-4A38-8233-3234F622CF0F}" destId="{B29B104E-5A1F-4E5E-9676-BBC9A12F185F}" srcOrd="0" destOrd="0" presId="urn:microsoft.com/office/officeart/2005/8/layout/lProcess2"/>
    <dgm:cxn modelId="{6384D5DC-1D43-4296-81D0-0AEE74555CF3}" srcId="{745F7BC6-1883-4829-9203-405C0E2D2ADF}" destId="{588D8447-0E07-41C0-9717-59DD8C4FC4C5}" srcOrd="0" destOrd="0" parTransId="{8DE3EC85-B916-45B1-ADCE-36C08A9B9DBE}" sibTransId="{C61617E2-2656-46A0-BD27-C69FD04BBB98}"/>
    <dgm:cxn modelId="{F95951EC-2103-4A01-B4E8-580D8377F342}" type="presOf" srcId="{58F6DECC-C704-4EBB-810B-51AE11A5D625}" destId="{5A541EF5-56D9-4ECB-B17C-F1F091D87B68}" srcOrd="0" destOrd="0" presId="urn:microsoft.com/office/officeart/2005/8/layout/lProcess2"/>
    <dgm:cxn modelId="{1F391C44-E557-4013-80A2-6B0265F8B905}" type="presOf" srcId="{1C433AC0-00D9-4E42-B5ED-5728D85D81CD}" destId="{DCA921AD-FD3F-48BE-AEAA-3E8791DBC0AE}" srcOrd="0" destOrd="0" presId="urn:microsoft.com/office/officeart/2005/8/layout/lProcess2"/>
    <dgm:cxn modelId="{1BEE57CF-5CA9-4609-9D21-CD6B496297D9}" srcId="{433AED68-9D04-47E1-93BB-13B552D06BBB}" destId="{A604FA29-7072-446F-AEE7-88EDEE3ABCDF}" srcOrd="1" destOrd="0" parTransId="{38576D15-0C13-424E-AC89-3D334F2A7ACF}" sibTransId="{EA6F62C5-2C3F-4E5A-BDC1-B00803A536D1}"/>
    <dgm:cxn modelId="{E5074883-C795-46BB-A13A-26BCFF3CAD11}" type="presOf" srcId="{1A16E7E2-F621-4043-8E2D-EA64A607DB96}" destId="{C484E3D5-5651-4BEB-A560-E0C0160C734A}" srcOrd="0" destOrd="0" presId="urn:microsoft.com/office/officeart/2005/8/layout/lProcess2"/>
    <dgm:cxn modelId="{2620F975-BFDC-44F5-95BE-CE2727760E75}" type="presOf" srcId="{588D8447-0E07-41C0-9717-59DD8C4FC4C5}" destId="{5BBA9682-2541-412F-88B3-EE2D71700ECC}" srcOrd="0" destOrd="0" presId="urn:microsoft.com/office/officeart/2005/8/layout/lProcess2"/>
    <dgm:cxn modelId="{ADC968D8-D405-4780-A714-40ADC32B4492}" type="presOf" srcId="{745F7BC6-1883-4829-9203-405C0E2D2ADF}" destId="{5BCD2167-0698-4048-B1BF-6D4546CEA87A}" srcOrd="0" destOrd="0" presId="urn:microsoft.com/office/officeart/2005/8/layout/lProcess2"/>
    <dgm:cxn modelId="{886FA7D3-249D-4219-9C4E-21BCB02D9F9D}" type="presOf" srcId="{1A16E7E2-F621-4043-8E2D-EA64A607DB96}" destId="{569C9D9A-67EE-4766-9F4F-F2F5F03D6624}" srcOrd="1" destOrd="0" presId="urn:microsoft.com/office/officeart/2005/8/layout/lProcess2"/>
    <dgm:cxn modelId="{248F8A3E-6DA7-4F35-9D86-49FB54920ABA}" type="presOf" srcId="{4BC0F4A7-CFAC-45BD-8287-C3B63E63AF91}" destId="{5877819E-E347-4C98-A263-B5DE55202EEB}" srcOrd="0" destOrd="0" presId="urn:microsoft.com/office/officeart/2005/8/layout/lProcess2"/>
    <dgm:cxn modelId="{6DA7CB3E-F27A-4C81-8738-72C95DB90F55}" type="presOf" srcId="{433AED68-9D04-47E1-93BB-13B552D06BBB}" destId="{AE894F25-F029-47E6-AEE3-CFED6E248D23}" srcOrd="1" destOrd="0" presId="urn:microsoft.com/office/officeart/2005/8/layout/lProcess2"/>
    <dgm:cxn modelId="{6EF14FD7-2B2A-462D-9975-DB68165D1E3C}" srcId="{1A16E7E2-F621-4043-8E2D-EA64A607DB96}" destId="{22B87801-1870-4A38-8233-3234F622CF0F}" srcOrd="0" destOrd="0" parTransId="{0602176C-4E44-4183-A927-41F94C6269C2}" sibTransId="{861DAC27-060F-4031-AEB6-4FFE52CD8556}"/>
    <dgm:cxn modelId="{CC625576-B1E5-4065-8E4F-32AD7245B16C}" type="presOf" srcId="{A604FA29-7072-446F-AEE7-88EDEE3ABCDF}" destId="{A2685241-441C-4C2F-90B3-2BD312E96512}" srcOrd="0" destOrd="0" presId="urn:microsoft.com/office/officeart/2005/8/layout/lProcess2"/>
    <dgm:cxn modelId="{F4BE6ED4-9595-4F3C-BA30-EBDD6B182112}" srcId="{1A16E7E2-F621-4043-8E2D-EA64A607DB96}" destId="{4BC0F4A7-CFAC-45BD-8287-C3B63E63AF91}" srcOrd="1" destOrd="0" parTransId="{897F3F7C-31E7-4FC2-8F91-1160B878FF64}" sibTransId="{5F7AEB49-4A8C-42F4-9ABF-2B8C9B76CE83}"/>
    <dgm:cxn modelId="{26E6FEF1-A5A8-4892-9EF3-DB9161BB0540}" type="presOf" srcId="{745F7BC6-1883-4829-9203-405C0E2D2ADF}" destId="{DCA604CD-B72C-4E01-8D20-4B3C08D9BA97}" srcOrd="1" destOrd="0" presId="urn:microsoft.com/office/officeart/2005/8/layout/lProcess2"/>
    <dgm:cxn modelId="{EECE1F87-4C99-4DB5-A346-36B5FC8E47DF}" type="presParOf" srcId="{DCA921AD-FD3F-48BE-AEAA-3E8791DBC0AE}" destId="{34F66C59-F452-4EC6-BD47-E58B614AD013}" srcOrd="0" destOrd="0" presId="urn:microsoft.com/office/officeart/2005/8/layout/lProcess2"/>
    <dgm:cxn modelId="{5E54E4CF-C574-464E-9284-0D54F956E277}" type="presParOf" srcId="{34F66C59-F452-4EC6-BD47-E58B614AD013}" destId="{5BCD2167-0698-4048-B1BF-6D4546CEA87A}" srcOrd="0" destOrd="0" presId="urn:microsoft.com/office/officeart/2005/8/layout/lProcess2"/>
    <dgm:cxn modelId="{BA26A383-A876-40B2-9DF2-ACF1C20A9673}" type="presParOf" srcId="{34F66C59-F452-4EC6-BD47-E58B614AD013}" destId="{DCA604CD-B72C-4E01-8D20-4B3C08D9BA97}" srcOrd="1" destOrd="0" presId="urn:microsoft.com/office/officeart/2005/8/layout/lProcess2"/>
    <dgm:cxn modelId="{2914B752-AB3B-4832-8C52-BCFF561C4ECF}" type="presParOf" srcId="{34F66C59-F452-4EC6-BD47-E58B614AD013}" destId="{9D6CEBAA-0914-4BB7-AFB1-49541EFB33AE}" srcOrd="2" destOrd="0" presId="urn:microsoft.com/office/officeart/2005/8/layout/lProcess2"/>
    <dgm:cxn modelId="{487C398A-8299-4A79-8E55-CE3BF92B6006}" type="presParOf" srcId="{9D6CEBAA-0914-4BB7-AFB1-49541EFB33AE}" destId="{8E69370E-2D86-43DD-B403-98C11CB82F02}" srcOrd="0" destOrd="0" presId="urn:microsoft.com/office/officeart/2005/8/layout/lProcess2"/>
    <dgm:cxn modelId="{2A63D2C0-90A1-40CC-89E1-283DE81DCE30}" type="presParOf" srcId="{8E69370E-2D86-43DD-B403-98C11CB82F02}" destId="{5BBA9682-2541-412F-88B3-EE2D71700ECC}" srcOrd="0" destOrd="0" presId="urn:microsoft.com/office/officeart/2005/8/layout/lProcess2"/>
    <dgm:cxn modelId="{64F9EF14-C189-4040-8ACA-5C71E1951D1B}" type="presParOf" srcId="{8E69370E-2D86-43DD-B403-98C11CB82F02}" destId="{2631D460-4F4D-4C76-AF86-E2CB3B1BE5DD}" srcOrd="1" destOrd="0" presId="urn:microsoft.com/office/officeart/2005/8/layout/lProcess2"/>
    <dgm:cxn modelId="{ACC99AC4-352B-45D4-B063-C96E266DF919}" type="presParOf" srcId="{8E69370E-2D86-43DD-B403-98C11CB82F02}" destId="{5B5C2031-65A6-4177-AF48-A2F20EEED5D2}" srcOrd="2" destOrd="0" presId="urn:microsoft.com/office/officeart/2005/8/layout/lProcess2"/>
    <dgm:cxn modelId="{B5A7D588-CBD2-4003-9F32-1C3CB38FB47E}" type="presParOf" srcId="{DCA921AD-FD3F-48BE-AEAA-3E8791DBC0AE}" destId="{D30745D0-4F1D-42DB-A33E-29D971CE7CBC}" srcOrd="1" destOrd="0" presId="urn:microsoft.com/office/officeart/2005/8/layout/lProcess2"/>
    <dgm:cxn modelId="{7C476DFC-B161-4F79-84B1-5A37F00170D2}" type="presParOf" srcId="{DCA921AD-FD3F-48BE-AEAA-3E8791DBC0AE}" destId="{7CC801C9-524C-48ED-AEE4-7747CC0BA82A}" srcOrd="2" destOrd="0" presId="urn:microsoft.com/office/officeart/2005/8/layout/lProcess2"/>
    <dgm:cxn modelId="{3595A506-13F2-4139-85E4-2D38DF3011D7}" type="presParOf" srcId="{7CC801C9-524C-48ED-AEE4-7747CC0BA82A}" destId="{C484E3D5-5651-4BEB-A560-E0C0160C734A}" srcOrd="0" destOrd="0" presId="urn:microsoft.com/office/officeart/2005/8/layout/lProcess2"/>
    <dgm:cxn modelId="{528FB1D7-B268-46FF-A2F9-6D4A482E69E5}" type="presParOf" srcId="{7CC801C9-524C-48ED-AEE4-7747CC0BA82A}" destId="{569C9D9A-67EE-4766-9F4F-F2F5F03D6624}" srcOrd="1" destOrd="0" presId="urn:microsoft.com/office/officeart/2005/8/layout/lProcess2"/>
    <dgm:cxn modelId="{E396DEBE-4084-460F-AFC3-742235D45CA5}" type="presParOf" srcId="{7CC801C9-524C-48ED-AEE4-7747CC0BA82A}" destId="{10601AE9-5773-4FB6-9596-C9E427C71C89}" srcOrd="2" destOrd="0" presId="urn:microsoft.com/office/officeart/2005/8/layout/lProcess2"/>
    <dgm:cxn modelId="{ABC38BA4-755F-4F9E-80DC-D9AAF53AA9E1}" type="presParOf" srcId="{10601AE9-5773-4FB6-9596-C9E427C71C89}" destId="{359C5C51-A42A-4E2E-89B6-F3A65D4AE81C}" srcOrd="0" destOrd="0" presId="urn:microsoft.com/office/officeart/2005/8/layout/lProcess2"/>
    <dgm:cxn modelId="{EDD13C42-1088-4F87-A3AC-EB830A58617E}" type="presParOf" srcId="{359C5C51-A42A-4E2E-89B6-F3A65D4AE81C}" destId="{B29B104E-5A1F-4E5E-9676-BBC9A12F185F}" srcOrd="0" destOrd="0" presId="urn:microsoft.com/office/officeart/2005/8/layout/lProcess2"/>
    <dgm:cxn modelId="{D12A3200-9C83-4A00-844C-ADF936D68EA1}" type="presParOf" srcId="{359C5C51-A42A-4E2E-89B6-F3A65D4AE81C}" destId="{59CEF000-FDD9-430F-ABD4-781D297A5EF0}" srcOrd="1" destOrd="0" presId="urn:microsoft.com/office/officeart/2005/8/layout/lProcess2"/>
    <dgm:cxn modelId="{105F82CF-5628-471D-A046-7DC48EEDD3CC}" type="presParOf" srcId="{359C5C51-A42A-4E2E-89B6-F3A65D4AE81C}" destId="{5877819E-E347-4C98-A263-B5DE55202EEB}" srcOrd="2" destOrd="0" presId="urn:microsoft.com/office/officeart/2005/8/layout/lProcess2"/>
    <dgm:cxn modelId="{01C94315-0698-433A-84C9-48528E6687D1}" type="presParOf" srcId="{DCA921AD-FD3F-48BE-AEAA-3E8791DBC0AE}" destId="{4E8EBDB5-9BC5-43E0-AC32-7A30CDA27CBB}" srcOrd="3" destOrd="0" presId="urn:microsoft.com/office/officeart/2005/8/layout/lProcess2"/>
    <dgm:cxn modelId="{D83D5033-A010-4608-A70A-399A50FAAF28}" type="presParOf" srcId="{DCA921AD-FD3F-48BE-AEAA-3E8791DBC0AE}" destId="{65903A84-95D2-4B36-951D-A7BE3B84C710}" srcOrd="4" destOrd="0" presId="urn:microsoft.com/office/officeart/2005/8/layout/lProcess2"/>
    <dgm:cxn modelId="{4A90DB75-14AD-48B3-8106-152CDB661BBA}" type="presParOf" srcId="{65903A84-95D2-4B36-951D-A7BE3B84C710}" destId="{787B90D0-B409-4947-A9F0-627138498229}" srcOrd="0" destOrd="0" presId="urn:microsoft.com/office/officeart/2005/8/layout/lProcess2"/>
    <dgm:cxn modelId="{3F4AD419-29B6-4CB7-B941-B4F264FA3763}" type="presParOf" srcId="{65903A84-95D2-4B36-951D-A7BE3B84C710}" destId="{AE894F25-F029-47E6-AEE3-CFED6E248D23}" srcOrd="1" destOrd="0" presId="urn:microsoft.com/office/officeart/2005/8/layout/lProcess2"/>
    <dgm:cxn modelId="{BE632AFC-BD14-4D37-BA68-21EB526E00C2}" type="presParOf" srcId="{65903A84-95D2-4B36-951D-A7BE3B84C710}" destId="{AF14DAEA-99A6-44C0-AF24-7FBADA69350C}" srcOrd="2" destOrd="0" presId="urn:microsoft.com/office/officeart/2005/8/layout/lProcess2"/>
    <dgm:cxn modelId="{EFAC2A87-7737-41D2-B641-44B0EDB6302E}" type="presParOf" srcId="{AF14DAEA-99A6-44C0-AF24-7FBADA69350C}" destId="{7FA78A23-7BAF-4186-AE55-2F6C7FF529AE}" srcOrd="0" destOrd="0" presId="urn:microsoft.com/office/officeart/2005/8/layout/lProcess2"/>
    <dgm:cxn modelId="{3F8BB5F3-12E0-456B-847B-3249DA29B8FD}" type="presParOf" srcId="{7FA78A23-7BAF-4186-AE55-2F6C7FF529AE}" destId="{5A541EF5-56D9-4ECB-B17C-F1F091D87B68}" srcOrd="0" destOrd="0" presId="urn:microsoft.com/office/officeart/2005/8/layout/lProcess2"/>
    <dgm:cxn modelId="{1DCAE7A5-79C3-4DAC-9AFC-FA64E2553987}" type="presParOf" srcId="{7FA78A23-7BAF-4186-AE55-2F6C7FF529AE}" destId="{CE8546FA-1DE7-43D2-85BB-069D33D41C4A}" srcOrd="1" destOrd="0" presId="urn:microsoft.com/office/officeart/2005/8/layout/lProcess2"/>
    <dgm:cxn modelId="{A550139F-01CC-4223-B40F-F195D1C4832C}" type="presParOf" srcId="{7FA78A23-7BAF-4186-AE55-2F6C7FF529AE}" destId="{A2685241-441C-4C2F-90B3-2BD312E9651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6CD006-510B-4145-A2EC-3095EE34D87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433536-E3B5-414F-B54D-196B0375AEC1}">
      <dgm:prSet phldrT="[Текст]"/>
      <dgm:spPr/>
      <dgm:t>
        <a:bodyPr/>
        <a:lstStyle/>
        <a:p>
          <a:r>
            <a:rPr lang="ru-RU" dirty="0" smtClean="0"/>
            <a:t>Внесение изменений в  приказ Ростехнадзора от 23.01.2014 № 25 </a:t>
          </a:r>
          <a:endParaRPr lang="ru-RU" dirty="0"/>
        </a:p>
      </dgm:t>
    </dgm:pt>
    <dgm:pt modelId="{68F230C8-576E-4F84-8BC8-1A3610E4C0E1}" type="parTrans" cxnId="{64086DF5-5956-4219-932A-C3C5467EBC1A}">
      <dgm:prSet/>
      <dgm:spPr/>
      <dgm:t>
        <a:bodyPr/>
        <a:lstStyle/>
        <a:p>
          <a:endParaRPr lang="ru-RU"/>
        </a:p>
      </dgm:t>
    </dgm:pt>
    <dgm:pt modelId="{997E0979-FACE-4DBC-8103-015E50E032FF}" type="sibTrans" cxnId="{64086DF5-5956-4219-932A-C3C5467EBC1A}">
      <dgm:prSet/>
      <dgm:spPr/>
      <dgm:t>
        <a:bodyPr/>
        <a:lstStyle/>
        <a:p>
          <a:endParaRPr lang="ru-RU"/>
        </a:p>
      </dgm:t>
    </dgm:pt>
    <dgm:pt modelId="{6FAC5D43-8980-4142-9230-68FA9F6A85FD}">
      <dgm:prSet phldrT="[Текст]"/>
      <dgm:spPr/>
      <dgm:t>
        <a:bodyPr/>
        <a:lstStyle/>
        <a:p>
          <a:r>
            <a:rPr lang="ru-RU" dirty="0" smtClean="0"/>
            <a:t>Уменьшение количества предоставляемой информации</a:t>
          </a:r>
          <a:endParaRPr lang="ru-RU" dirty="0"/>
        </a:p>
      </dgm:t>
    </dgm:pt>
    <dgm:pt modelId="{85A88078-A623-4781-86CB-6278E07D471B}" type="parTrans" cxnId="{E1E93347-9EF0-4BE2-8B4D-1BB0F6C6E070}">
      <dgm:prSet/>
      <dgm:spPr/>
      <dgm:t>
        <a:bodyPr/>
        <a:lstStyle/>
        <a:p>
          <a:endParaRPr lang="ru-RU"/>
        </a:p>
      </dgm:t>
    </dgm:pt>
    <dgm:pt modelId="{E0FD4A6D-CDAF-47C2-83EB-6AF505C14D8A}" type="sibTrans" cxnId="{E1E93347-9EF0-4BE2-8B4D-1BB0F6C6E070}">
      <dgm:prSet/>
      <dgm:spPr/>
      <dgm:t>
        <a:bodyPr/>
        <a:lstStyle/>
        <a:p>
          <a:endParaRPr lang="ru-RU"/>
        </a:p>
      </dgm:t>
    </dgm:pt>
    <dgm:pt modelId="{6FCB6E87-F7D3-4646-B136-C6A0293F494A}">
      <dgm:prSet phldrT="[Текст]"/>
      <dgm:spPr/>
      <dgm:t>
        <a:bodyPr/>
        <a:lstStyle/>
        <a:p>
          <a:r>
            <a:rPr lang="ru-RU" dirty="0" smtClean="0"/>
            <a:t>Уменьшение количества текстовых полей</a:t>
          </a:r>
          <a:endParaRPr lang="ru-RU" dirty="0"/>
        </a:p>
      </dgm:t>
    </dgm:pt>
    <dgm:pt modelId="{86707A87-F599-40B1-97CC-C69CDB89C6E9}" type="parTrans" cxnId="{CC345019-F906-41DD-94C3-753BA70DB773}">
      <dgm:prSet/>
      <dgm:spPr/>
      <dgm:t>
        <a:bodyPr/>
        <a:lstStyle/>
        <a:p>
          <a:endParaRPr lang="ru-RU"/>
        </a:p>
      </dgm:t>
    </dgm:pt>
    <dgm:pt modelId="{7EA09561-BA73-4FA9-B727-556225F9214A}" type="sibTrans" cxnId="{CC345019-F906-41DD-94C3-753BA70DB773}">
      <dgm:prSet/>
      <dgm:spPr/>
      <dgm:t>
        <a:bodyPr/>
        <a:lstStyle/>
        <a:p>
          <a:endParaRPr lang="ru-RU"/>
        </a:p>
      </dgm:t>
    </dgm:pt>
    <dgm:pt modelId="{9B498681-CD1C-4F41-A88E-F7CEB6BBE70E}">
      <dgm:prSet phldrT="[Текст]"/>
      <dgm:spPr/>
      <dgm:t>
        <a:bodyPr/>
        <a:lstStyle/>
        <a:p>
          <a:r>
            <a:rPr lang="ru-RU" dirty="0" smtClean="0"/>
            <a:t>Разработка справочников</a:t>
          </a:r>
          <a:endParaRPr lang="ru-RU" dirty="0"/>
        </a:p>
      </dgm:t>
    </dgm:pt>
    <dgm:pt modelId="{AFFFF951-5D80-4F54-9DB2-665E26A91901}" type="parTrans" cxnId="{6722A4A7-07E5-48D3-B1BE-0CCFC18055A9}">
      <dgm:prSet/>
      <dgm:spPr/>
      <dgm:t>
        <a:bodyPr/>
        <a:lstStyle/>
        <a:p>
          <a:endParaRPr lang="ru-RU"/>
        </a:p>
      </dgm:t>
    </dgm:pt>
    <dgm:pt modelId="{8387DB55-04F9-4D8E-9BC1-5238257EDC8F}" type="sibTrans" cxnId="{6722A4A7-07E5-48D3-B1BE-0CCFC18055A9}">
      <dgm:prSet/>
      <dgm:spPr/>
      <dgm:t>
        <a:bodyPr/>
        <a:lstStyle/>
        <a:p>
          <a:endParaRPr lang="ru-RU"/>
        </a:p>
      </dgm:t>
    </dgm:pt>
    <dgm:pt modelId="{53ECBCAF-8773-44E6-B37B-D846E1269F19}" type="pres">
      <dgm:prSet presAssocID="{CB6CD006-510B-4145-A2EC-3095EE34D87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951942-23E7-40BF-91AC-4AFCA570F220}" type="pres">
      <dgm:prSet presAssocID="{DD433536-E3B5-414F-B54D-196B0375AEC1}" presName="root1" presStyleCnt="0"/>
      <dgm:spPr/>
    </dgm:pt>
    <dgm:pt modelId="{2FA324BF-43EC-4071-A2EA-D10B788524A4}" type="pres">
      <dgm:prSet presAssocID="{DD433536-E3B5-414F-B54D-196B0375AEC1}" presName="LevelOneTextNode" presStyleLbl="node0" presStyleIdx="0" presStyleCnt="1" custLinFactNeighborX="-82658" custLinFactNeighborY="-53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BF0CB0-51C0-4952-9E87-0B2EDAD4B983}" type="pres">
      <dgm:prSet presAssocID="{DD433536-E3B5-414F-B54D-196B0375AEC1}" presName="level2hierChild" presStyleCnt="0"/>
      <dgm:spPr/>
    </dgm:pt>
    <dgm:pt modelId="{6499D9E9-D899-4388-8488-59EB60AFE75E}" type="pres">
      <dgm:prSet presAssocID="{85A88078-A623-4781-86CB-6278E07D471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9914E901-BD13-4F8F-8B2F-4F9FFD31A93C}" type="pres">
      <dgm:prSet presAssocID="{85A88078-A623-4781-86CB-6278E07D471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23156A75-55B1-4872-8C4B-A2B3BD64B5DE}" type="pres">
      <dgm:prSet presAssocID="{6FAC5D43-8980-4142-9230-68FA9F6A85FD}" presName="root2" presStyleCnt="0"/>
      <dgm:spPr/>
    </dgm:pt>
    <dgm:pt modelId="{6D482EB6-2F2C-404A-8978-CFC8BC77C5E4}" type="pres">
      <dgm:prSet presAssocID="{6FAC5D43-8980-4142-9230-68FA9F6A85FD}" presName="LevelTwoTextNode" presStyleLbl="node2" presStyleIdx="0" presStyleCnt="3" custLinFactNeighborX="-14350" custLinFactNeighborY="-178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61CA3D-89E0-494C-9F25-A2921DDF9B7B}" type="pres">
      <dgm:prSet presAssocID="{6FAC5D43-8980-4142-9230-68FA9F6A85FD}" presName="level3hierChild" presStyleCnt="0"/>
      <dgm:spPr/>
    </dgm:pt>
    <dgm:pt modelId="{25342CD9-C258-4BE3-8427-BE5341F3D7E5}" type="pres">
      <dgm:prSet presAssocID="{86707A87-F599-40B1-97CC-C69CDB89C6E9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113BFC8-DE39-4EC2-BD6F-4BD95E041479}" type="pres">
      <dgm:prSet presAssocID="{86707A87-F599-40B1-97CC-C69CDB89C6E9}" presName="connTx" presStyleLbl="parChTrans1D2" presStyleIdx="1" presStyleCnt="3"/>
      <dgm:spPr/>
      <dgm:t>
        <a:bodyPr/>
        <a:lstStyle/>
        <a:p>
          <a:endParaRPr lang="ru-RU"/>
        </a:p>
      </dgm:t>
    </dgm:pt>
    <dgm:pt modelId="{FCF91B68-2ACC-4719-89A3-13FE92110DE5}" type="pres">
      <dgm:prSet presAssocID="{6FCB6E87-F7D3-4646-B136-C6A0293F494A}" presName="root2" presStyleCnt="0"/>
      <dgm:spPr/>
    </dgm:pt>
    <dgm:pt modelId="{D1E8CEEA-2730-4CD2-8422-ED78EED1FDF4}" type="pres">
      <dgm:prSet presAssocID="{6FCB6E87-F7D3-4646-B136-C6A0293F494A}" presName="LevelTwoTextNode" presStyleLbl="node2" presStyleIdx="1" presStyleCnt="3" custLinFactNeighborX="-15024" custLinFactNeighborY="-123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F95473-87EF-4D30-89A0-D8D711DDFF7C}" type="pres">
      <dgm:prSet presAssocID="{6FCB6E87-F7D3-4646-B136-C6A0293F494A}" presName="level3hierChild" presStyleCnt="0"/>
      <dgm:spPr/>
    </dgm:pt>
    <dgm:pt modelId="{9FCCBB21-0C17-4EC2-A22B-12AECD51EA8F}" type="pres">
      <dgm:prSet presAssocID="{AFFFF951-5D80-4F54-9DB2-665E26A91901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CF07EDC4-702E-4BA1-BFAD-DD6FD27ADEEE}" type="pres">
      <dgm:prSet presAssocID="{AFFFF951-5D80-4F54-9DB2-665E26A9190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D1EDF021-7AC3-4BB5-9BF9-DAC716A59A94}" type="pres">
      <dgm:prSet presAssocID="{9B498681-CD1C-4F41-A88E-F7CEB6BBE70E}" presName="root2" presStyleCnt="0"/>
      <dgm:spPr/>
    </dgm:pt>
    <dgm:pt modelId="{12F897FB-7340-4019-ADCC-A607687AF78A}" type="pres">
      <dgm:prSet presAssocID="{9B498681-CD1C-4F41-A88E-F7CEB6BBE70E}" presName="LevelTwoTextNode" presStyleLbl="node2" presStyleIdx="2" presStyleCnt="3" custLinFactNeighborX="-14350" custLinFactNeighborY="-31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2F9450-ABA8-4C79-AA04-670B09AA1DF8}" type="pres">
      <dgm:prSet presAssocID="{9B498681-CD1C-4F41-A88E-F7CEB6BBE70E}" presName="level3hierChild" presStyleCnt="0"/>
      <dgm:spPr/>
    </dgm:pt>
  </dgm:ptLst>
  <dgm:cxnLst>
    <dgm:cxn modelId="{267CA433-3785-426E-A9C6-18CABAAE8B03}" type="presOf" srcId="{85A88078-A623-4781-86CB-6278E07D471B}" destId="{9914E901-BD13-4F8F-8B2F-4F9FFD31A93C}" srcOrd="1" destOrd="0" presId="urn:microsoft.com/office/officeart/2008/layout/HorizontalMultiLevelHierarchy"/>
    <dgm:cxn modelId="{437C880F-142C-4402-97AB-1BFBB6B9A9C3}" type="presOf" srcId="{9B498681-CD1C-4F41-A88E-F7CEB6BBE70E}" destId="{12F897FB-7340-4019-ADCC-A607687AF78A}" srcOrd="0" destOrd="0" presId="urn:microsoft.com/office/officeart/2008/layout/HorizontalMultiLevelHierarchy"/>
    <dgm:cxn modelId="{E1E93347-9EF0-4BE2-8B4D-1BB0F6C6E070}" srcId="{DD433536-E3B5-414F-B54D-196B0375AEC1}" destId="{6FAC5D43-8980-4142-9230-68FA9F6A85FD}" srcOrd="0" destOrd="0" parTransId="{85A88078-A623-4781-86CB-6278E07D471B}" sibTransId="{E0FD4A6D-CDAF-47C2-83EB-6AF505C14D8A}"/>
    <dgm:cxn modelId="{4E6E7B35-2026-4907-919F-265854A2028A}" type="presOf" srcId="{DD433536-E3B5-414F-B54D-196B0375AEC1}" destId="{2FA324BF-43EC-4071-A2EA-D10B788524A4}" srcOrd="0" destOrd="0" presId="urn:microsoft.com/office/officeart/2008/layout/HorizontalMultiLevelHierarchy"/>
    <dgm:cxn modelId="{6722A4A7-07E5-48D3-B1BE-0CCFC18055A9}" srcId="{DD433536-E3B5-414F-B54D-196B0375AEC1}" destId="{9B498681-CD1C-4F41-A88E-F7CEB6BBE70E}" srcOrd="2" destOrd="0" parTransId="{AFFFF951-5D80-4F54-9DB2-665E26A91901}" sibTransId="{8387DB55-04F9-4D8E-9BC1-5238257EDC8F}"/>
    <dgm:cxn modelId="{C2B47B18-ED97-4C83-B7C1-FBE11A94BFC9}" type="presOf" srcId="{6FAC5D43-8980-4142-9230-68FA9F6A85FD}" destId="{6D482EB6-2F2C-404A-8978-CFC8BC77C5E4}" srcOrd="0" destOrd="0" presId="urn:microsoft.com/office/officeart/2008/layout/HorizontalMultiLevelHierarchy"/>
    <dgm:cxn modelId="{857C549E-45B7-4916-9C71-AF2710014AD1}" type="presOf" srcId="{AFFFF951-5D80-4F54-9DB2-665E26A91901}" destId="{9FCCBB21-0C17-4EC2-A22B-12AECD51EA8F}" srcOrd="0" destOrd="0" presId="urn:microsoft.com/office/officeart/2008/layout/HorizontalMultiLevelHierarchy"/>
    <dgm:cxn modelId="{BE85164A-C2A7-49D4-9DC3-464DB398AB29}" type="presOf" srcId="{6FCB6E87-F7D3-4646-B136-C6A0293F494A}" destId="{D1E8CEEA-2730-4CD2-8422-ED78EED1FDF4}" srcOrd="0" destOrd="0" presId="urn:microsoft.com/office/officeart/2008/layout/HorizontalMultiLevelHierarchy"/>
    <dgm:cxn modelId="{FDB44206-0258-4A48-B1A0-73E2601ABB50}" type="presOf" srcId="{85A88078-A623-4781-86CB-6278E07D471B}" destId="{6499D9E9-D899-4388-8488-59EB60AFE75E}" srcOrd="0" destOrd="0" presId="urn:microsoft.com/office/officeart/2008/layout/HorizontalMultiLevelHierarchy"/>
    <dgm:cxn modelId="{39D8AF67-01F7-4889-99B2-52245828A3CC}" type="presOf" srcId="{AFFFF951-5D80-4F54-9DB2-665E26A91901}" destId="{CF07EDC4-702E-4BA1-BFAD-DD6FD27ADEEE}" srcOrd="1" destOrd="0" presId="urn:microsoft.com/office/officeart/2008/layout/HorizontalMultiLevelHierarchy"/>
    <dgm:cxn modelId="{CC345019-F906-41DD-94C3-753BA70DB773}" srcId="{DD433536-E3B5-414F-B54D-196B0375AEC1}" destId="{6FCB6E87-F7D3-4646-B136-C6A0293F494A}" srcOrd="1" destOrd="0" parTransId="{86707A87-F599-40B1-97CC-C69CDB89C6E9}" sibTransId="{7EA09561-BA73-4FA9-B727-556225F9214A}"/>
    <dgm:cxn modelId="{64086DF5-5956-4219-932A-C3C5467EBC1A}" srcId="{CB6CD006-510B-4145-A2EC-3095EE34D87C}" destId="{DD433536-E3B5-414F-B54D-196B0375AEC1}" srcOrd="0" destOrd="0" parTransId="{68F230C8-576E-4F84-8BC8-1A3610E4C0E1}" sibTransId="{997E0979-FACE-4DBC-8103-015E50E032FF}"/>
    <dgm:cxn modelId="{9A1216A3-915F-4086-B7B1-202B36591053}" type="presOf" srcId="{86707A87-F599-40B1-97CC-C69CDB89C6E9}" destId="{5113BFC8-DE39-4EC2-BD6F-4BD95E041479}" srcOrd="1" destOrd="0" presId="urn:microsoft.com/office/officeart/2008/layout/HorizontalMultiLevelHierarchy"/>
    <dgm:cxn modelId="{437C3202-48FC-4817-B892-722AC384C032}" type="presOf" srcId="{CB6CD006-510B-4145-A2EC-3095EE34D87C}" destId="{53ECBCAF-8773-44E6-B37B-D846E1269F19}" srcOrd="0" destOrd="0" presId="urn:microsoft.com/office/officeart/2008/layout/HorizontalMultiLevelHierarchy"/>
    <dgm:cxn modelId="{B12FDCC7-FF43-4654-BC91-5864368DDB6D}" type="presOf" srcId="{86707A87-F599-40B1-97CC-C69CDB89C6E9}" destId="{25342CD9-C258-4BE3-8427-BE5341F3D7E5}" srcOrd="0" destOrd="0" presId="urn:microsoft.com/office/officeart/2008/layout/HorizontalMultiLevelHierarchy"/>
    <dgm:cxn modelId="{ADE46CBC-B142-46E7-82D9-1856B829F5C3}" type="presParOf" srcId="{53ECBCAF-8773-44E6-B37B-D846E1269F19}" destId="{AC951942-23E7-40BF-91AC-4AFCA570F220}" srcOrd="0" destOrd="0" presId="urn:microsoft.com/office/officeart/2008/layout/HorizontalMultiLevelHierarchy"/>
    <dgm:cxn modelId="{D225B42C-A1E5-4509-8697-293287A19405}" type="presParOf" srcId="{AC951942-23E7-40BF-91AC-4AFCA570F220}" destId="{2FA324BF-43EC-4071-A2EA-D10B788524A4}" srcOrd="0" destOrd="0" presId="urn:microsoft.com/office/officeart/2008/layout/HorizontalMultiLevelHierarchy"/>
    <dgm:cxn modelId="{B5C54CAF-2855-4067-97B1-10DBDF6860B8}" type="presParOf" srcId="{AC951942-23E7-40BF-91AC-4AFCA570F220}" destId="{45BF0CB0-51C0-4952-9E87-0B2EDAD4B983}" srcOrd="1" destOrd="0" presId="urn:microsoft.com/office/officeart/2008/layout/HorizontalMultiLevelHierarchy"/>
    <dgm:cxn modelId="{C08F5E30-074C-4D2F-9EBA-7688C71EFF0F}" type="presParOf" srcId="{45BF0CB0-51C0-4952-9E87-0B2EDAD4B983}" destId="{6499D9E9-D899-4388-8488-59EB60AFE75E}" srcOrd="0" destOrd="0" presId="urn:microsoft.com/office/officeart/2008/layout/HorizontalMultiLevelHierarchy"/>
    <dgm:cxn modelId="{C0310883-21AE-4C91-B401-42551CBE7F60}" type="presParOf" srcId="{6499D9E9-D899-4388-8488-59EB60AFE75E}" destId="{9914E901-BD13-4F8F-8B2F-4F9FFD31A93C}" srcOrd="0" destOrd="0" presId="urn:microsoft.com/office/officeart/2008/layout/HorizontalMultiLevelHierarchy"/>
    <dgm:cxn modelId="{7FCB4C96-ED62-4332-B6E7-36BCB8FCD062}" type="presParOf" srcId="{45BF0CB0-51C0-4952-9E87-0B2EDAD4B983}" destId="{23156A75-55B1-4872-8C4B-A2B3BD64B5DE}" srcOrd="1" destOrd="0" presId="urn:microsoft.com/office/officeart/2008/layout/HorizontalMultiLevelHierarchy"/>
    <dgm:cxn modelId="{1528AD77-8F99-4DE2-A0A1-EF0D67DD1259}" type="presParOf" srcId="{23156A75-55B1-4872-8C4B-A2B3BD64B5DE}" destId="{6D482EB6-2F2C-404A-8978-CFC8BC77C5E4}" srcOrd="0" destOrd="0" presId="urn:microsoft.com/office/officeart/2008/layout/HorizontalMultiLevelHierarchy"/>
    <dgm:cxn modelId="{6C578362-3875-4C3D-AB1C-ED051E99181A}" type="presParOf" srcId="{23156A75-55B1-4872-8C4B-A2B3BD64B5DE}" destId="{1F61CA3D-89E0-494C-9F25-A2921DDF9B7B}" srcOrd="1" destOrd="0" presId="urn:microsoft.com/office/officeart/2008/layout/HorizontalMultiLevelHierarchy"/>
    <dgm:cxn modelId="{F16DF744-2D08-4694-A98C-A202AECC66CC}" type="presParOf" srcId="{45BF0CB0-51C0-4952-9E87-0B2EDAD4B983}" destId="{25342CD9-C258-4BE3-8427-BE5341F3D7E5}" srcOrd="2" destOrd="0" presId="urn:microsoft.com/office/officeart/2008/layout/HorizontalMultiLevelHierarchy"/>
    <dgm:cxn modelId="{88A41251-D9A9-49DB-8581-E92909F72481}" type="presParOf" srcId="{25342CD9-C258-4BE3-8427-BE5341F3D7E5}" destId="{5113BFC8-DE39-4EC2-BD6F-4BD95E041479}" srcOrd="0" destOrd="0" presId="urn:microsoft.com/office/officeart/2008/layout/HorizontalMultiLevelHierarchy"/>
    <dgm:cxn modelId="{2C1CEC00-ECFB-4490-8C6E-819A82A71372}" type="presParOf" srcId="{45BF0CB0-51C0-4952-9E87-0B2EDAD4B983}" destId="{FCF91B68-2ACC-4719-89A3-13FE92110DE5}" srcOrd="3" destOrd="0" presId="urn:microsoft.com/office/officeart/2008/layout/HorizontalMultiLevelHierarchy"/>
    <dgm:cxn modelId="{542FD064-12E4-432C-AEFD-02E23BB9935A}" type="presParOf" srcId="{FCF91B68-2ACC-4719-89A3-13FE92110DE5}" destId="{D1E8CEEA-2730-4CD2-8422-ED78EED1FDF4}" srcOrd="0" destOrd="0" presId="urn:microsoft.com/office/officeart/2008/layout/HorizontalMultiLevelHierarchy"/>
    <dgm:cxn modelId="{E1844AD2-AFB1-4E98-A3F5-6D3E2FE54315}" type="presParOf" srcId="{FCF91B68-2ACC-4719-89A3-13FE92110DE5}" destId="{B2F95473-87EF-4D30-89A0-D8D711DDFF7C}" srcOrd="1" destOrd="0" presId="urn:microsoft.com/office/officeart/2008/layout/HorizontalMultiLevelHierarchy"/>
    <dgm:cxn modelId="{81D0D777-9536-4919-96AA-ACBBB336D14D}" type="presParOf" srcId="{45BF0CB0-51C0-4952-9E87-0B2EDAD4B983}" destId="{9FCCBB21-0C17-4EC2-A22B-12AECD51EA8F}" srcOrd="4" destOrd="0" presId="urn:microsoft.com/office/officeart/2008/layout/HorizontalMultiLevelHierarchy"/>
    <dgm:cxn modelId="{1A0F2AE9-DD9A-46D5-8EE0-D0B138482A3C}" type="presParOf" srcId="{9FCCBB21-0C17-4EC2-A22B-12AECD51EA8F}" destId="{CF07EDC4-702E-4BA1-BFAD-DD6FD27ADEEE}" srcOrd="0" destOrd="0" presId="urn:microsoft.com/office/officeart/2008/layout/HorizontalMultiLevelHierarchy"/>
    <dgm:cxn modelId="{9F87E307-D890-4EE3-B431-78B2EFCA83DD}" type="presParOf" srcId="{45BF0CB0-51C0-4952-9E87-0B2EDAD4B983}" destId="{D1EDF021-7AC3-4BB5-9BF9-DAC716A59A94}" srcOrd="5" destOrd="0" presId="urn:microsoft.com/office/officeart/2008/layout/HorizontalMultiLevelHierarchy"/>
    <dgm:cxn modelId="{3ACFF32B-30F1-47B3-B9B2-F392DF82413E}" type="presParOf" srcId="{D1EDF021-7AC3-4BB5-9BF9-DAC716A59A94}" destId="{12F897FB-7340-4019-ADCC-A607687AF78A}" srcOrd="0" destOrd="0" presId="urn:microsoft.com/office/officeart/2008/layout/HorizontalMultiLevelHierarchy"/>
    <dgm:cxn modelId="{73B991A5-F8CE-4662-83DB-0BCC205821E4}" type="presParOf" srcId="{D1EDF021-7AC3-4BB5-9BF9-DAC716A59A94}" destId="{B12F9450-ABA8-4C79-AA04-670B09AA1DF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83324F-4EF1-4AE1-B7A7-719FEE7380F7}" type="doc">
      <dgm:prSet loTypeId="urn:microsoft.com/office/officeart/2005/8/layout/hList3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1043C92-0C51-40EA-84BC-F52452F42D7A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dirty="0" smtClean="0">
              <a:solidFill>
                <a:schemeClr val="tx1"/>
              </a:solidFill>
            </a:rPr>
            <a:t>План мероприятий («Дорожная карта») по совершенствованию контрольно-надзорной деятельности в Российской Федерации, </a:t>
          </a:r>
          <a:r>
            <a:rPr lang="ru-RU" sz="2000" dirty="0" smtClean="0">
              <a:solidFill>
                <a:schemeClr val="tx1"/>
              </a:solidFill>
              <a:latin typeface="+mn-lt"/>
            </a:rPr>
            <a:t>утв. распоряжением Правительства Российской Федерации 01.04.2016 № 559-р</a:t>
          </a:r>
          <a:r>
            <a:rPr lang="ru-RU" sz="2000" dirty="0" smtClean="0">
              <a:solidFill>
                <a:schemeClr val="tx1"/>
              </a:solidFill>
            </a:rPr>
            <a:t/>
          </a:r>
          <a:br>
            <a:rPr lang="ru-RU" sz="2000" dirty="0" smtClean="0">
              <a:solidFill>
                <a:schemeClr val="tx1"/>
              </a:solidFill>
            </a:rPr>
          </a:br>
          <a:endParaRPr lang="ru-RU" sz="2000" dirty="0">
            <a:solidFill>
              <a:schemeClr val="tx1"/>
            </a:solidFill>
          </a:endParaRPr>
        </a:p>
      </dgm:t>
    </dgm:pt>
    <dgm:pt modelId="{53BD34FB-FAAD-4031-9E6E-FC4D1B0273E9}" type="parTrans" cxnId="{001C7585-28C8-4411-9B33-362C31AC3550}">
      <dgm:prSet/>
      <dgm:spPr/>
      <dgm:t>
        <a:bodyPr/>
        <a:lstStyle/>
        <a:p>
          <a:endParaRPr lang="ru-RU"/>
        </a:p>
      </dgm:t>
    </dgm:pt>
    <dgm:pt modelId="{553E0383-883C-43FC-A0A0-AC1E915F1BBE}" type="sibTrans" cxnId="{001C7585-28C8-4411-9B33-362C31AC3550}">
      <dgm:prSet/>
      <dgm:spPr/>
      <dgm:t>
        <a:bodyPr/>
        <a:lstStyle/>
        <a:p>
          <a:endParaRPr lang="ru-RU"/>
        </a:p>
      </dgm:t>
    </dgm:pt>
    <dgm:pt modelId="{778B847E-C4CC-4246-A56D-87E93DE46848}">
      <dgm:prSet phldrT="[Текст]" custT="1"/>
      <dgm:spPr/>
      <dgm:t>
        <a:bodyPr/>
        <a:lstStyle/>
        <a:p>
          <a:r>
            <a:rPr lang="ru-RU" sz="1950" smtClean="0"/>
            <a:t>Составление перечня типовых нарушений обязательных требований с их классификацией (дифференциацией) по степени риска причинения вреда вследствие  нарушений обязательных требований</a:t>
          </a:r>
          <a:endParaRPr lang="ru-RU" sz="1950" dirty="0"/>
        </a:p>
      </dgm:t>
    </dgm:pt>
    <dgm:pt modelId="{16CB57B4-B89F-4748-9D71-6B48BD3D8BAE}" type="parTrans" cxnId="{C9536103-8C19-450D-B87F-C7660103C9B7}">
      <dgm:prSet/>
      <dgm:spPr/>
      <dgm:t>
        <a:bodyPr/>
        <a:lstStyle/>
        <a:p>
          <a:endParaRPr lang="ru-RU"/>
        </a:p>
      </dgm:t>
    </dgm:pt>
    <dgm:pt modelId="{FFC726B4-9D11-4B1E-8C14-5F8D2E7750EA}" type="sibTrans" cxnId="{C9536103-8C19-450D-B87F-C7660103C9B7}">
      <dgm:prSet/>
      <dgm:spPr/>
      <dgm:t>
        <a:bodyPr/>
        <a:lstStyle/>
        <a:p>
          <a:endParaRPr lang="ru-RU"/>
        </a:p>
      </dgm:t>
    </dgm:pt>
    <dgm:pt modelId="{2F30BD40-7FBB-46B5-87B2-7D6EFC02B57F}">
      <dgm:prSet phldrT="[Текст]" custT="1"/>
      <dgm:spPr/>
      <dgm:t>
        <a:bodyPr/>
        <a:lstStyle/>
        <a:p>
          <a:r>
            <a:rPr lang="ru-RU" sz="2000" dirty="0" smtClean="0"/>
            <a:t>Проведение мероприятий по контролю, осуществляемых без взаимодействия контрольного органа с юридическими лицами </a:t>
          </a:r>
          <a:r>
            <a:rPr lang="en-US" sz="2000" dirty="0" smtClean="0"/>
            <a:t> </a:t>
          </a:r>
          <a:endParaRPr lang="ru-RU" sz="2000" dirty="0"/>
        </a:p>
      </dgm:t>
    </dgm:pt>
    <dgm:pt modelId="{2C9EC8BC-59AB-4749-99F6-05297F826A27}" type="parTrans" cxnId="{DC3DDA9B-B669-4FAE-ABB2-EE57C90D8D9D}">
      <dgm:prSet/>
      <dgm:spPr/>
      <dgm:t>
        <a:bodyPr/>
        <a:lstStyle/>
        <a:p>
          <a:endParaRPr lang="ru-RU"/>
        </a:p>
      </dgm:t>
    </dgm:pt>
    <dgm:pt modelId="{2A5993AC-9E0A-4555-A22D-A2271B3647FB}" type="sibTrans" cxnId="{DC3DDA9B-B669-4FAE-ABB2-EE57C90D8D9D}">
      <dgm:prSet/>
      <dgm:spPr/>
      <dgm:t>
        <a:bodyPr/>
        <a:lstStyle/>
        <a:p>
          <a:endParaRPr lang="ru-RU"/>
        </a:p>
      </dgm:t>
    </dgm:pt>
    <dgm:pt modelId="{02461311-2250-4A41-9BE8-F0DA7C0BAB50}">
      <dgm:prSet phldrT="[Текст]" custT="1"/>
      <dgm:spPr/>
      <dgm:t>
        <a:bodyPr/>
        <a:lstStyle/>
        <a:p>
          <a:r>
            <a:rPr lang="ru-RU" sz="2000" smtClean="0"/>
            <a:t>Внедрение риск-ориентированного подхода при организации и осуществлении всех видов государственного контроля (надзора)  </a:t>
          </a:r>
        </a:p>
        <a:p>
          <a:endParaRPr lang="ru-RU" sz="2000" dirty="0"/>
        </a:p>
      </dgm:t>
    </dgm:pt>
    <dgm:pt modelId="{A222C17E-5179-4487-A4CF-9BB5E5E34819}" type="parTrans" cxnId="{4C1772BD-E581-4B12-9BB8-B69E6ADF9CC7}">
      <dgm:prSet/>
      <dgm:spPr/>
      <dgm:t>
        <a:bodyPr/>
        <a:lstStyle/>
        <a:p>
          <a:endParaRPr lang="ru-RU"/>
        </a:p>
      </dgm:t>
    </dgm:pt>
    <dgm:pt modelId="{6472DA7F-4D34-478D-AE0D-072385DE629C}" type="sibTrans" cxnId="{4C1772BD-E581-4B12-9BB8-B69E6ADF9CC7}">
      <dgm:prSet/>
      <dgm:spPr/>
      <dgm:t>
        <a:bodyPr/>
        <a:lstStyle/>
        <a:p>
          <a:endParaRPr lang="ru-RU"/>
        </a:p>
      </dgm:t>
    </dgm:pt>
    <dgm:pt modelId="{5B4C3CBA-B7DC-4AD2-9ED2-AFBF2B0C7CB5}" type="pres">
      <dgm:prSet presAssocID="{0183324F-4EF1-4AE1-B7A7-719FEE7380F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EDDF83-153F-42AB-BED8-C03B955E96AC}" type="pres">
      <dgm:prSet presAssocID="{C1043C92-0C51-40EA-84BC-F52452F42D7A}" presName="roof" presStyleLbl="dkBgShp" presStyleIdx="0" presStyleCnt="2" custScaleY="82686"/>
      <dgm:spPr/>
      <dgm:t>
        <a:bodyPr/>
        <a:lstStyle/>
        <a:p>
          <a:endParaRPr lang="ru-RU"/>
        </a:p>
      </dgm:t>
    </dgm:pt>
    <dgm:pt modelId="{DA2337C3-0F04-4A34-B0B5-769C0AF25E8E}" type="pres">
      <dgm:prSet presAssocID="{C1043C92-0C51-40EA-84BC-F52452F42D7A}" presName="pillars" presStyleCnt="0"/>
      <dgm:spPr/>
    </dgm:pt>
    <dgm:pt modelId="{E2E0E0F2-7E8E-48E5-974E-CC9D107DFC47}" type="pres">
      <dgm:prSet presAssocID="{C1043C92-0C51-40EA-84BC-F52452F42D7A}" presName="pillar1" presStyleLbl="node1" presStyleIdx="0" presStyleCnt="3" custLinFactNeighborX="-147" custLinFactNeighborY="-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A9443-FC36-480A-8107-EDB7B4612E7E}" type="pres">
      <dgm:prSet presAssocID="{2F30BD40-7FBB-46B5-87B2-7D6EFC02B57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DA9EC-95B4-4534-9562-5CB12B682053}" type="pres">
      <dgm:prSet presAssocID="{02461311-2250-4A41-9BE8-F0DA7C0BAB50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AB956-FCDD-4E8E-BB40-7CFBED1070FA}" type="pres">
      <dgm:prSet presAssocID="{C1043C92-0C51-40EA-84BC-F52452F42D7A}" presName="base" presStyleLbl="dkBgShp" presStyleIdx="1" presStyleCnt="2" custLinFactY="7460" custLinFactNeighborX="255" custLinFactNeighborY="100000"/>
      <dgm:spPr/>
    </dgm:pt>
  </dgm:ptLst>
  <dgm:cxnLst>
    <dgm:cxn modelId="{2576480B-4AD0-4B46-8F18-D3EC71916686}" type="presOf" srcId="{0183324F-4EF1-4AE1-B7A7-719FEE7380F7}" destId="{5B4C3CBA-B7DC-4AD2-9ED2-AFBF2B0C7CB5}" srcOrd="0" destOrd="0" presId="urn:microsoft.com/office/officeart/2005/8/layout/hList3"/>
    <dgm:cxn modelId="{4C1772BD-E581-4B12-9BB8-B69E6ADF9CC7}" srcId="{C1043C92-0C51-40EA-84BC-F52452F42D7A}" destId="{02461311-2250-4A41-9BE8-F0DA7C0BAB50}" srcOrd="2" destOrd="0" parTransId="{A222C17E-5179-4487-A4CF-9BB5E5E34819}" sibTransId="{6472DA7F-4D34-478D-AE0D-072385DE629C}"/>
    <dgm:cxn modelId="{FB71CDFB-D6C5-47E5-AC31-34EA5CC28B99}" type="presOf" srcId="{2F30BD40-7FBB-46B5-87B2-7D6EFC02B57F}" destId="{0D0A9443-FC36-480A-8107-EDB7B4612E7E}" srcOrd="0" destOrd="0" presId="urn:microsoft.com/office/officeart/2005/8/layout/hList3"/>
    <dgm:cxn modelId="{DC3DDA9B-B669-4FAE-ABB2-EE57C90D8D9D}" srcId="{C1043C92-0C51-40EA-84BC-F52452F42D7A}" destId="{2F30BD40-7FBB-46B5-87B2-7D6EFC02B57F}" srcOrd="1" destOrd="0" parTransId="{2C9EC8BC-59AB-4749-99F6-05297F826A27}" sibTransId="{2A5993AC-9E0A-4555-A22D-A2271B3647FB}"/>
    <dgm:cxn modelId="{2CD3916E-8617-46E9-B487-05FAD204C118}" type="presOf" srcId="{02461311-2250-4A41-9BE8-F0DA7C0BAB50}" destId="{D89DA9EC-95B4-4534-9562-5CB12B682053}" srcOrd="0" destOrd="0" presId="urn:microsoft.com/office/officeart/2005/8/layout/hList3"/>
    <dgm:cxn modelId="{001C7585-28C8-4411-9B33-362C31AC3550}" srcId="{0183324F-4EF1-4AE1-B7A7-719FEE7380F7}" destId="{C1043C92-0C51-40EA-84BC-F52452F42D7A}" srcOrd="0" destOrd="0" parTransId="{53BD34FB-FAAD-4031-9E6E-FC4D1B0273E9}" sibTransId="{553E0383-883C-43FC-A0A0-AC1E915F1BBE}"/>
    <dgm:cxn modelId="{28779CB6-BA85-4824-88A9-1D84F818D7BE}" type="presOf" srcId="{C1043C92-0C51-40EA-84BC-F52452F42D7A}" destId="{4BEDDF83-153F-42AB-BED8-C03B955E96AC}" srcOrd="0" destOrd="0" presId="urn:microsoft.com/office/officeart/2005/8/layout/hList3"/>
    <dgm:cxn modelId="{59A8BB61-C2C2-41C7-ABAC-B9D923B4D8F3}" type="presOf" srcId="{778B847E-C4CC-4246-A56D-87E93DE46848}" destId="{E2E0E0F2-7E8E-48E5-974E-CC9D107DFC47}" srcOrd="0" destOrd="0" presId="urn:microsoft.com/office/officeart/2005/8/layout/hList3"/>
    <dgm:cxn modelId="{C9536103-8C19-450D-B87F-C7660103C9B7}" srcId="{C1043C92-0C51-40EA-84BC-F52452F42D7A}" destId="{778B847E-C4CC-4246-A56D-87E93DE46848}" srcOrd="0" destOrd="0" parTransId="{16CB57B4-B89F-4748-9D71-6B48BD3D8BAE}" sibTransId="{FFC726B4-9D11-4B1E-8C14-5F8D2E7750EA}"/>
    <dgm:cxn modelId="{70C7F5CC-5007-44B5-BAC7-89D8A0E2B999}" type="presParOf" srcId="{5B4C3CBA-B7DC-4AD2-9ED2-AFBF2B0C7CB5}" destId="{4BEDDF83-153F-42AB-BED8-C03B955E96AC}" srcOrd="0" destOrd="0" presId="urn:microsoft.com/office/officeart/2005/8/layout/hList3"/>
    <dgm:cxn modelId="{A91E0DCE-0DEF-4CCF-85E7-8EBD1BB4E770}" type="presParOf" srcId="{5B4C3CBA-B7DC-4AD2-9ED2-AFBF2B0C7CB5}" destId="{DA2337C3-0F04-4A34-B0B5-769C0AF25E8E}" srcOrd="1" destOrd="0" presId="urn:microsoft.com/office/officeart/2005/8/layout/hList3"/>
    <dgm:cxn modelId="{B0F96402-00E8-4AFB-B331-1EFD6BEBEF8F}" type="presParOf" srcId="{DA2337C3-0F04-4A34-B0B5-769C0AF25E8E}" destId="{E2E0E0F2-7E8E-48E5-974E-CC9D107DFC47}" srcOrd="0" destOrd="0" presId="urn:microsoft.com/office/officeart/2005/8/layout/hList3"/>
    <dgm:cxn modelId="{55496352-5872-490B-951F-9572C58A3252}" type="presParOf" srcId="{DA2337C3-0F04-4A34-B0B5-769C0AF25E8E}" destId="{0D0A9443-FC36-480A-8107-EDB7B4612E7E}" srcOrd="1" destOrd="0" presId="urn:microsoft.com/office/officeart/2005/8/layout/hList3"/>
    <dgm:cxn modelId="{CF94F1A2-5921-4024-AD99-F8DE26BAFB83}" type="presParOf" srcId="{DA2337C3-0F04-4A34-B0B5-769C0AF25E8E}" destId="{D89DA9EC-95B4-4534-9562-5CB12B682053}" srcOrd="2" destOrd="0" presId="urn:microsoft.com/office/officeart/2005/8/layout/hList3"/>
    <dgm:cxn modelId="{2487EDC9-E4BC-4D5A-8883-127A358066D3}" type="presParOf" srcId="{5B4C3CBA-B7DC-4AD2-9ED2-AFBF2B0C7CB5}" destId="{187AB956-FCDD-4E8E-BB40-7CFBED1070F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D2167-0698-4048-B1BF-6D4546CEA87A}">
      <dsp:nvSpPr>
        <dsp:cNvPr id="0" name=""/>
        <dsp:cNvSpPr/>
      </dsp:nvSpPr>
      <dsp:spPr>
        <a:xfrm>
          <a:off x="1092" y="0"/>
          <a:ext cx="2840177" cy="62373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Федеральный закон  </a:t>
          </a:r>
          <a:br>
            <a:rPr lang="ru-RU" sz="2600" kern="1200" dirty="0" smtClean="0"/>
          </a:br>
          <a:r>
            <a:rPr lang="ru-RU" sz="2600" kern="1200" dirty="0" smtClean="0"/>
            <a:t>от 21.07.1997 </a:t>
          </a:r>
          <a:br>
            <a:rPr lang="ru-RU" sz="2600" kern="1200" dirty="0" smtClean="0"/>
          </a:br>
          <a:r>
            <a:rPr lang="ru-RU" sz="2600" kern="1200" dirty="0" smtClean="0"/>
            <a:t>№ 116-ФЗ</a:t>
          </a:r>
          <a:endParaRPr lang="ru-RU" sz="2600" kern="1200" dirty="0"/>
        </a:p>
      </dsp:txBody>
      <dsp:txXfrm>
        <a:off x="1092" y="0"/>
        <a:ext cx="2840177" cy="1871193"/>
      </dsp:txXfrm>
    </dsp:sp>
    <dsp:sp modelId="{5BBA9682-2541-412F-88B3-EE2D71700ECC}">
      <dsp:nvSpPr>
        <dsp:cNvPr id="0" name=""/>
        <dsp:cNvSpPr/>
      </dsp:nvSpPr>
      <dsp:spPr>
        <a:xfrm>
          <a:off x="118709" y="1872158"/>
          <a:ext cx="2604942" cy="17920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Обязанность эксплуатирующей организации организовывать и осуществлять производственный контроль за соблюдением требований промышленной безопасности (далее – ПК)</a:t>
          </a:r>
          <a:endParaRPr lang="ru-RU" sz="1500" kern="1200" dirty="0"/>
        </a:p>
      </dsp:txBody>
      <dsp:txXfrm>
        <a:off x="171198" y="1924647"/>
        <a:ext cx="2499964" cy="1687120"/>
      </dsp:txXfrm>
    </dsp:sp>
    <dsp:sp modelId="{5B5C2031-65A6-4177-AF48-A2F20EEED5D2}">
      <dsp:nvSpPr>
        <dsp:cNvPr id="0" name=""/>
        <dsp:cNvSpPr/>
      </dsp:nvSpPr>
      <dsp:spPr>
        <a:xfrm>
          <a:off x="152973" y="3807703"/>
          <a:ext cx="2536414" cy="2116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Обязанность предоставлять сведения о ПК в Ростехнадзор или в письменной форме либо в форме электронного документа, подписанного усиленной квалифицированной электронной подписью, ежегодно до 1 апреля</a:t>
          </a:r>
          <a:endParaRPr lang="ru-RU" sz="1500" kern="1200" dirty="0"/>
        </a:p>
      </dsp:txBody>
      <dsp:txXfrm>
        <a:off x="214971" y="3869701"/>
        <a:ext cx="2412418" cy="1992782"/>
      </dsp:txXfrm>
    </dsp:sp>
    <dsp:sp modelId="{C484E3D5-5651-4BEB-A560-E0C0160C734A}">
      <dsp:nvSpPr>
        <dsp:cNvPr id="0" name=""/>
        <dsp:cNvSpPr/>
      </dsp:nvSpPr>
      <dsp:spPr>
        <a:xfrm>
          <a:off x="3054283" y="0"/>
          <a:ext cx="2840177" cy="62373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Постановление Правительства РФ </a:t>
          </a:r>
          <a:br>
            <a:rPr lang="ru-RU" sz="2600" kern="1200" dirty="0" smtClean="0"/>
          </a:br>
          <a:r>
            <a:rPr lang="ru-RU" sz="2600" kern="1200" dirty="0" smtClean="0"/>
            <a:t>от 10.03.1999 </a:t>
          </a:r>
          <a:br>
            <a:rPr lang="ru-RU" sz="2600" kern="1200" dirty="0" smtClean="0"/>
          </a:br>
          <a:r>
            <a:rPr lang="ru-RU" sz="2600" kern="1200" dirty="0" smtClean="0"/>
            <a:t>№ 263 </a:t>
          </a:r>
          <a:endParaRPr lang="ru-RU" sz="2600" kern="1200" dirty="0"/>
        </a:p>
      </dsp:txBody>
      <dsp:txXfrm>
        <a:off x="3054283" y="0"/>
        <a:ext cx="2840177" cy="1871193"/>
      </dsp:txXfrm>
    </dsp:sp>
    <dsp:sp modelId="{B29B104E-5A1F-4E5E-9676-BBC9A12F185F}">
      <dsp:nvSpPr>
        <dsp:cNvPr id="0" name=""/>
        <dsp:cNvSpPr/>
      </dsp:nvSpPr>
      <dsp:spPr>
        <a:xfrm>
          <a:off x="3240360" y="1873020"/>
          <a:ext cx="2468023" cy="18806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Правила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организации и осуществления производственного контроля на опасном производственном объекте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3295442" y="1928102"/>
        <a:ext cx="2357859" cy="1770470"/>
      </dsp:txXfrm>
    </dsp:sp>
    <dsp:sp modelId="{5877819E-E347-4C98-A263-B5DE55202EEB}">
      <dsp:nvSpPr>
        <dsp:cNvPr id="0" name=""/>
        <dsp:cNvSpPr/>
      </dsp:nvSpPr>
      <dsp:spPr>
        <a:xfrm>
          <a:off x="3338300" y="4042984"/>
          <a:ext cx="2272142" cy="18806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Требования к форме представления сведений об организации ПК федеральным органом исполнительной власти в области промышленной безопасности.</a:t>
          </a:r>
          <a:endParaRPr lang="ru-RU" sz="1500" kern="1200" dirty="0"/>
        </a:p>
      </dsp:txBody>
      <dsp:txXfrm>
        <a:off x="3393382" y="4098066"/>
        <a:ext cx="2161978" cy="1770470"/>
      </dsp:txXfrm>
    </dsp:sp>
    <dsp:sp modelId="{787B90D0-B409-4947-A9F0-627138498229}">
      <dsp:nvSpPr>
        <dsp:cNvPr id="0" name=""/>
        <dsp:cNvSpPr/>
      </dsp:nvSpPr>
      <dsp:spPr>
        <a:xfrm>
          <a:off x="6107474" y="0"/>
          <a:ext cx="2840177" cy="62373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Приказ Ростехнадзора </a:t>
          </a:r>
          <a:br>
            <a:rPr lang="ru-RU" sz="2600" kern="1200" dirty="0" smtClean="0"/>
          </a:br>
          <a:r>
            <a:rPr lang="ru-RU" sz="2600" kern="1200" dirty="0" smtClean="0"/>
            <a:t>от 23.01.2014 </a:t>
          </a:r>
          <a:br>
            <a:rPr lang="ru-RU" sz="2600" kern="1200" dirty="0" smtClean="0"/>
          </a:br>
          <a:r>
            <a:rPr lang="ru-RU" sz="2600" kern="1200" dirty="0" smtClean="0"/>
            <a:t>№ 25</a:t>
          </a:r>
          <a:endParaRPr lang="ru-RU" sz="2600" kern="1200" dirty="0"/>
        </a:p>
      </dsp:txBody>
      <dsp:txXfrm>
        <a:off x="6107474" y="0"/>
        <a:ext cx="2840177" cy="1871193"/>
      </dsp:txXfrm>
    </dsp:sp>
    <dsp:sp modelId="{5A541EF5-56D9-4ECB-B17C-F1F091D87B68}">
      <dsp:nvSpPr>
        <dsp:cNvPr id="0" name=""/>
        <dsp:cNvSpPr/>
      </dsp:nvSpPr>
      <dsp:spPr>
        <a:xfrm>
          <a:off x="6391491" y="1873020"/>
          <a:ext cx="2272142" cy="18806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Требования к форме представления организацией, эксплуатирующей опасный производственный объект, сведений о ПК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6446573" y="1928102"/>
        <a:ext cx="2161978" cy="1770470"/>
      </dsp:txXfrm>
    </dsp:sp>
    <dsp:sp modelId="{A2685241-441C-4C2F-90B3-2BD312E96512}">
      <dsp:nvSpPr>
        <dsp:cNvPr id="0" name=""/>
        <dsp:cNvSpPr/>
      </dsp:nvSpPr>
      <dsp:spPr>
        <a:xfrm>
          <a:off x="6391491" y="4042984"/>
          <a:ext cx="2272142" cy="18806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Подробный состав предоставляемой информации</a:t>
          </a:r>
          <a:endParaRPr lang="ru-RU" sz="1500" kern="1200" dirty="0"/>
        </a:p>
      </dsp:txBody>
      <dsp:txXfrm>
        <a:off x="6446573" y="4098066"/>
        <a:ext cx="2161978" cy="1770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CBB21-0C17-4EC2-A22B-12AECD51EA8F}">
      <dsp:nvSpPr>
        <dsp:cNvPr id="0" name=""/>
        <dsp:cNvSpPr/>
      </dsp:nvSpPr>
      <dsp:spPr>
        <a:xfrm>
          <a:off x="1121884" y="2952327"/>
          <a:ext cx="487096" cy="1366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3548" y="0"/>
              </a:lnTo>
              <a:lnTo>
                <a:pt x="243548" y="1366601"/>
              </a:lnTo>
              <a:lnTo>
                <a:pt x="487096" y="13666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29162" y="3599358"/>
        <a:ext cx="72540" cy="72540"/>
      </dsp:txXfrm>
    </dsp:sp>
    <dsp:sp modelId="{25342CD9-C258-4BE3-8427-BE5341F3D7E5}">
      <dsp:nvSpPr>
        <dsp:cNvPr id="0" name=""/>
        <dsp:cNvSpPr/>
      </dsp:nvSpPr>
      <dsp:spPr>
        <a:xfrm>
          <a:off x="1121884" y="2814089"/>
          <a:ext cx="462294" cy="138238"/>
        </a:xfrm>
        <a:custGeom>
          <a:avLst/>
          <a:gdLst/>
          <a:ahLst/>
          <a:cxnLst/>
          <a:rect l="0" t="0" r="0" b="0"/>
          <a:pathLst>
            <a:path>
              <a:moveTo>
                <a:pt x="0" y="138238"/>
              </a:moveTo>
              <a:lnTo>
                <a:pt x="231147" y="138238"/>
              </a:lnTo>
              <a:lnTo>
                <a:pt x="231147" y="0"/>
              </a:lnTo>
              <a:lnTo>
                <a:pt x="46229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40968" y="2871145"/>
        <a:ext cx="24126" cy="24126"/>
      </dsp:txXfrm>
    </dsp:sp>
    <dsp:sp modelId="{6499D9E9-D899-4388-8488-59EB60AFE75E}">
      <dsp:nvSpPr>
        <dsp:cNvPr id="0" name=""/>
        <dsp:cNvSpPr/>
      </dsp:nvSpPr>
      <dsp:spPr>
        <a:xfrm>
          <a:off x="1121884" y="1350254"/>
          <a:ext cx="487096" cy="1602073"/>
        </a:xfrm>
        <a:custGeom>
          <a:avLst/>
          <a:gdLst/>
          <a:ahLst/>
          <a:cxnLst/>
          <a:rect l="0" t="0" r="0" b="0"/>
          <a:pathLst>
            <a:path>
              <a:moveTo>
                <a:pt x="0" y="1602073"/>
              </a:moveTo>
              <a:lnTo>
                <a:pt x="243548" y="1602073"/>
              </a:lnTo>
              <a:lnTo>
                <a:pt x="243548" y="0"/>
              </a:lnTo>
              <a:lnTo>
                <a:pt x="48709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23570" y="2109429"/>
        <a:ext cx="83724" cy="83724"/>
      </dsp:txXfrm>
    </dsp:sp>
    <dsp:sp modelId="{2FA324BF-43EC-4071-A2EA-D10B788524A4}">
      <dsp:nvSpPr>
        <dsp:cNvPr id="0" name=""/>
        <dsp:cNvSpPr/>
      </dsp:nvSpPr>
      <dsp:spPr>
        <a:xfrm rot="16200000">
          <a:off x="-2391385" y="2391385"/>
          <a:ext cx="5904655" cy="11218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Внесение изменений в  приказ Ростехнадзора от 23.01.2014 № 25 </a:t>
          </a:r>
          <a:endParaRPr lang="ru-RU" sz="3100" kern="1200" dirty="0"/>
        </a:p>
      </dsp:txBody>
      <dsp:txXfrm>
        <a:off x="-2391385" y="2391385"/>
        <a:ext cx="5904655" cy="1121884"/>
      </dsp:txXfrm>
    </dsp:sp>
    <dsp:sp modelId="{6D482EB6-2F2C-404A-8978-CFC8BC77C5E4}">
      <dsp:nvSpPr>
        <dsp:cNvPr id="0" name=""/>
        <dsp:cNvSpPr/>
      </dsp:nvSpPr>
      <dsp:spPr>
        <a:xfrm>
          <a:off x="1608981" y="789311"/>
          <a:ext cx="3679781" cy="11218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Уменьшение количества предоставляемой информации</a:t>
          </a:r>
          <a:endParaRPr lang="ru-RU" sz="2600" kern="1200" dirty="0"/>
        </a:p>
      </dsp:txBody>
      <dsp:txXfrm>
        <a:off x="1608981" y="789311"/>
        <a:ext cx="3679781" cy="1121884"/>
      </dsp:txXfrm>
    </dsp:sp>
    <dsp:sp modelId="{D1E8CEEA-2730-4CD2-8422-ED78EED1FDF4}">
      <dsp:nvSpPr>
        <dsp:cNvPr id="0" name=""/>
        <dsp:cNvSpPr/>
      </dsp:nvSpPr>
      <dsp:spPr>
        <a:xfrm>
          <a:off x="1584179" y="2253147"/>
          <a:ext cx="3679781" cy="11218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Уменьшение количества текстовых полей</a:t>
          </a:r>
          <a:endParaRPr lang="ru-RU" sz="2600" kern="1200" dirty="0"/>
        </a:p>
      </dsp:txBody>
      <dsp:txXfrm>
        <a:off x="1584179" y="2253147"/>
        <a:ext cx="3679781" cy="1121884"/>
      </dsp:txXfrm>
    </dsp:sp>
    <dsp:sp modelId="{12F897FB-7340-4019-ADCC-A607687AF78A}">
      <dsp:nvSpPr>
        <dsp:cNvPr id="0" name=""/>
        <dsp:cNvSpPr/>
      </dsp:nvSpPr>
      <dsp:spPr>
        <a:xfrm>
          <a:off x="1608981" y="3757987"/>
          <a:ext cx="3679781" cy="11218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Разработка справочников</a:t>
          </a:r>
          <a:endParaRPr lang="ru-RU" sz="2600" kern="1200" dirty="0"/>
        </a:p>
      </dsp:txBody>
      <dsp:txXfrm>
        <a:off x="1608981" y="3757987"/>
        <a:ext cx="3679781" cy="1121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DDF83-153F-42AB-BED8-C03B955E96AC}">
      <dsp:nvSpPr>
        <dsp:cNvPr id="0" name=""/>
        <dsp:cNvSpPr/>
      </dsp:nvSpPr>
      <dsp:spPr>
        <a:xfrm>
          <a:off x="0" y="52773"/>
          <a:ext cx="8846710" cy="100810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План мероприятий («Дорожная карта») по совершенствованию контрольно-надзорной деятельности в Российской Федерации, </a:t>
          </a:r>
          <a:r>
            <a:rPr lang="ru-RU" sz="2000" kern="1200" dirty="0" smtClean="0">
              <a:solidFill>
                <a:schemeClr val="tx1"/>
              </a:solidFill>
              <a:latin typeface="+mn-lt"/>
            </a:rPr>
            <a:t>утв. распоряжением Правительства Российской Федерации 01.04.2016 № 559-р</a:t>
          </a:r>
          <a:r>
            <a:rPr lang="ru-RU" sz="2000" kern="1200" dirty="0" smtClean="0">
              <a:solidFill>
                <a:schemeClr val="tx1"/>
              </a:solidFill>
            </a:rPr>
            <a:t/>
          </a:r>
          <a:br>
            <a:rPr lang="ru-RU" sz="2000" kern="1200" dirty="0" smtClean="0">
              <a:solidFill>
                <a:schemeClr val="tx1"/>
              </a:solidFill>
            </a:rPr>
          </a:br>
          <a:endParaRPr lang="ru-RU" sz="2000" kern="1200" dirty="0">
            <a:solidFill>
              <a:schemeClr val="tx1"/>
            </a:solidFill>
          </a:endParaRPr>
        </a:p>
      </dsp:txBody>
      <dsp:txXfrm>
        <a:off x="0" y="52773"/>
        <a:ext cx="8846710" cy="1008107"/>
      </dsp:txXfrm>
    </dsp:sp>
    <dsp:sp modelId="{E2E0E0F2-7E8E-48E5-974E-CC9D107DFC47}">
      <dsp:nvSpPr>
        <dsp:cNvPr id="0" name=""/>
        <dsp:cNvSpPr/>
      </dsp:nvSpPr>
      <dsp:spPr>
        <a:xfrm>
          <a:off x="0" y="1152140"/>
          <a:ext cx="2946023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kern="1200" smtClean="0"/>
            <a:t>Составление перечня типовых нарушений обязательных требований с их классификацией (дифференциацией) по степени риска причинения вреда вследствие  нарушений обязательных требований</a:t>
          </a:r>
          <a:endParaRPr lang="ru-RU" sz="1950" kern="1200" dirty="0"/>
        </a:p>
      </dsp:txBody>
      <dsp:txXfrm>
        <a:off x="0" y="1152140"/>
        <a:ext cx="2946023" cy="2560320"/>
      </dsp:txXfrm>
    </dsp:sp>
    <dsp:sp modelId="{0D0A9443-FC36-480A-8107-EDB7B4612E7E}">
      <dsp:nvSpPr>
        <dsp:cNvPr id="0" name=""/>
        <dsp:cNvSpPr/>
      </dsp:nvSpPr>
      <dsp:spPr>
        <a:xfrm>
          <a:off x="2950343" y="1166426"/>
          <a:ext cx="2946023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Проведение мероприятий по контролю, осуществляемых без взаимодействия контрольного органа с юридическими лицами </a:t>
          </a:r>
          <a:r>
            <a:rPr lang="en-US" sz="2000" kern="1200" dirty="0" smtClean="0"/>
            <a:t> </a:t>
          </a:r>
          <a:endParaRPr lang="ru-RU" sz="2000" kern="1200" dirty="0"/>
        </a:p>
      </dsp:txBody>
      <dsp:txXfrm>
        <a:off x="2950343" y="1166426"/>
        <a:ext cx="2946023" cy="2560320"/>
      </dsp:txXfrm>
    </dsp:sp>
    <dsp:sp modelId="{D89DA9EC-95B4-4534-9562-5CB12B682053}">
      <dsp:nvSpPr>
        <dsp:cNvPr id="0" name=""/>
        <dsp:cNvSpPr/>
      </dsp:nvSpPr>
      <dsp:spPr>
        <a:xfrm>
          <a:off x="5896367" y="1166426"/>
          <a:ext cx="2946023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Внедрение риск-ориентированного подхода при организации и осуществлении всех видов государственного контроля (надзора)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5896367" y="1166426"/>
        <a:ext cx="2946023" cy="2560320"/>
      </dsp:txXfrm>
    </dsp:sp>
    <dsp:sp modelId="{187AB956-FCDD-4E8E-BB40-7CFBED1070FA}">
      <dsp:nvSpPr>
        <dsp:cNvPr id="0" name=""/>
        <dsp:cNvSpPr/>
      </dsp:nvSpPr>
      <dsp:spPr>
        <a:xfrm>
          <a:off x="0" y="3779519"/>
          <a:ext cx="8846710" cy="2844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998" cy="4977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222" y="0"/>
            <a:ext cx="2950998" cy="4977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F81B9-D6F6-472B-B686-4F1E89A8BA82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2433"/>
            <a:ext cx="5447030" cy="44727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1580"/>
            <a:ext cx="2950998" cy="4977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222" y="9441580"/>
            <a:ext cx="2950998" cy="4977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F17F4-138F-4F20-8516-9BD5F1AB4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8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878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084A9-7B38-4C85-8C84-1B8D77436F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30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9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40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73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40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68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31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48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62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544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92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0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9FB77-754D-4900-B946-7B23535B2C8B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45FDE-1E24-461C-ABF2-75D7783F6C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44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sib.ru/press_center/pub_icons/625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57528" y="1994741"/>
            <a:ext cx="9144000" cy="25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ОБ ОПТИМИЗАЦИИ ОТЧЕТНОСТИ </a:t>
            </a:r>
            <a:r>
              <a:rPr lang="en-US" sz="2400" b="1" dirty="0">
                <a:solidFill>
                  <a:srgbClr val="002060"/>
                </a:solidFill>
              </a:rPr>
              <a:t/>
            </a:r>
            <a:br>
              <a:rPr lang="en-US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О ПРОИЗВОДСТВЕННОМ КОНТРОЛЕ ЭКСПЛУАТИРУЮЩИХ </a:t>
            </a:r>
            <a:r>
              <a:rPr lang="ru-RU" sz="2400" b="1" dirty="0" smtClean="0">
                <a:solidFill>
                  <a:srgbClr val="002060"/>
                </a:solidFill>
              </a:rPr>
              <a:t>ОРГАНИЗАЦИЙ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5049351"/>
            <a:ext cx="914217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7528" y="4796453"/>
            <a:ext cx="9257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endParaRPr lang="ru-RU" sz="2000" b="1" dirty="0" smtClean="0">
              <a:solidFill>
                <a:srgbClr val="E364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/>
            <a:r>
              <a:rPr lang="ru-RU" sz="2400" i="1" dirty="0">
                <a:solidFill>
                  <a:srgbClr val="002060"/>
                </a:solidFill>
              </a:rPr>
              <a:t>    </a:t>
            </a:r>
            <a:r>
              <a:rPr lang="ru-RU" sz="2400" dirty="0">
                <a:solidFill>
                  <a:srgbClr val="002060"/>
                </a:solidFill>
              </a:rPr>
              <a:t>г. Москва</a:t>
            </a:r>
            <a:r>
              <a:rPr lang="ru-RU" sz="2000" b="1" dirty="0" smtClean="0">
                <a:solidFill>
                  <a:srgbClr val="E36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000" b="1" dirty="0">
                <a:solidFill>
                  <a:srgbClr val="E36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E364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		</a:t>
            </a:r>
            <a:r>
              <a:rPr lang="ru-RU" sz="2400" dirty="0">
                <a:solidFill>
                  <a:srgbClr val="002060"/>
                </a:solidFill>
              </a:rPr>
              <a:t>                                       </a:t>
            </a:r>
            <a:r>
              <a:rPr lang="ru-RU" sz="2400" dirty="0" smtClean="0">
                <a:solidFill>
                  <a:srgbClr val="002060"/>
                </a:solidFill>
              </a:rPr>
              <a:t> 28 марта  2018 </a:t>
            </a:r>
            <a:r>
              <a:rPr lang="ru-RU" sz="2400" dirty="0">
                <a:solidFill>
                  <a:srgbClr val="002060"/>
                </a:solidFill>
              </a:rPr>
              <a:t>г.</a:t>
            </a:r>
          </a:p>
          <a:p>
            <a:pPr algn="ctr"/>
            <a:endParaRPr kumimoji="1" lang="ru-RU" sz="2000" b="1" dirty="0" smtClean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kumimoji="1" lang="ru-RU" sz="2000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37"/>
          <p:cNvSpPr>
            <a:spLocks noChangeArrowheads="1"/>
          </p:cNvSpPr>
          <p:nvPr/>
        </p:nvSpPr>
        <p:spPr bwMode="auto">
          <a:xfrm>
            <a:off x="0" y="1148191"/>
            <a:ext cx="9142170" cy="80121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100000">
                <a:srgbClr val="0000CC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1" lang="ru-RU" sz="1400" b="1" dirty="0">
              <a:latin typeface="Calibri" pitchFamily="34" charset="0"/>
            </a:endParaRPr>
          </a:p>
        </p:txBody>
      </p:sp>
      <p:sp>
        <p:nvSpPr>
          <p:cNvPr id="11" name="Rectangle 38"/>
          <p:cNvSpPr>
            <a:spLocks noChangeArrowheads="1"/>
          </p:cNvSpPr>
          <p:nvPr/>
        </p:nvSpPr>
        <p:spPr bwMode="auto">
          <a:xfrm>
            <a:off x="0" y="1350550"/>
            <a:ext cx="9142170" cy="225426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100000">
                <a:srgbClr val="0000CC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>
              <a:defRPr/>
            </a:pPr>
            <a:endParaRPr kumimoji="1" lang="ru-RU" sz="1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9"/>
          <p:cNvSpPr>
            <a:spLocks noChangeArrowheads="1"/>
          </p:cNvSpPr>
          <p:nvPr/>
        </p:nvSpPr>
        <p:spPr bwMode="auto">
          <a:xfrm>
            <a:off x="0" y="1228830"/>
            <a:ext cx="9142170" cy="121721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>
              <a:defRPr/>
            </a:pPr>
            <a:endParaRPr kumimoji="1" lang="ru-RU" sz="1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216426" y="135549"/>
            <a:ext cx="8925744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kumimoji="1" lang="ru-RU" sz="32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Федеральная </a:t>
            </a:r>
            <a:r>
              <a:rPr kumimoji="1" lang="ru-RU" sz="3200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служба по экологическому,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ru-RU" sz="3200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pic>
        <p:nvPicPr>
          <p:cNvPr id="14" name="Picture 41" descr="fsetan_emblema2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7" y="571500"/>
            <a:ext cx="975946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2"/>
          <p:cNvSpPr>
            <a:spLocks noChangeShapeType="1"/>
          </p:cNvSpPr>
          <p:nvPr/>
        </p:nvSpPr>
        <p:spPr bwMode="auto">
          <a:xfrm flipV="1">
            <a:off x="0" y="5545721"/>
            <a:ext cx="914217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7111" y="5877272"/>
            <a:ext cx="8313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Марина Макарчук, 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советник отдела Управления специальной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30585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321116" y="70377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Практика использования в деятельности Ростехнадзора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8367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35085020"/>
              </p:ext>
            </p:extLst>
          </p:nvPr>
        </p:nvGraphicFramePr>
        <p:xfrm>
          <a:off x="179511" y="873324"/>
          <a:ext cx="884671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36014" y="5013175"/>
            <a:ext cx="2594700" cy="1606967"/>
          </a:xfrm>
          <a:prstGeom prst="roundRect">
            <a:avLst/>
          </a:prstGeom>
          <a:solidFill>
            <a:srgbClr val="FFFF00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Справочники для формирования отчёта,  анализ результатов проверок в рамках ПК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31840" y="5013176"/>
            <a:ext cx="3096344" cy="1728192"/>
          </a:xfrm>
          <a:prstGeom prst="roundRect">
            <a:avLst/>
          </a:prstGeom>
          <a:solidFill>
            <a:srgbClr val="FFFF00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наблюдение за соблюдением обязательных требований посредством анализа информации о деятельности либо действиях </a:t>
            </a:r>
            <a:r>
              <a:rPr lang="ru-RU" sz="1400" dirty="0" smtClean="0">
                <a:solidFill>
                  <a:schemeClr val="tx1"/>
                </a:solidFill>
              </a:rPr>
              <a:t>ЮЛ или ИП, </a:t>
            </a:r>
            <a:r>
              <a:rPr lang="ru-RU" sz="1400" dirty="0">
                <a:solidFill>
                  <a:schemeClr val="tx1"/>
                </a:solidFill>
              </a:rPr>
              <a:t>обязанность по представлению которой </a:t>
            </a:r>
            <a:r>
              <a:rPr lang="ru-RU" sz="1400" dirty="0" smtClean="0">
                <a:solidFill>
                  <a:schemeClr val="tx1"/>
                </a:solidFill>
              </a:rPr>
              <a:t>возложена </a:t>
            </a:r>
            <a:r>
              <a:rPr lang="ru-RU" sz="1400" dirty="0">
                <a:solidFill>
                  <a:schemeClr val="tx1"/>
                </a:solidFill>
              </a:rPr>
              <a:t>на такие лица в соответствии с федеральным законом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4207" y="5035966"/>
            <a:ext cx="2582015" cy="1584176"/>
          </a:xfrm>
          <a:prstGeom prst="roundRect">
            <a:avLst/>
          </a:prstGeom>
          <a:solidFill>
            <a:srgbClr val="FFFF00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Методика,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утв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приказами  </a:t>
            </a:r>
            <a:r>
              <a:rPr lang="ru-RU" dirty="0">
                <a:solidFill>
                  <a:schemeClr val="tx1"/>
                </a:solidFill>
              </a:rPr>
              <a:t>Ростехнадзора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от 21 декабря  2016 г.  № </a:t>
            </a:r>
            <a:r>
              <a:rPr lang="ru-RU" dirty="0" smtClean="0">
                <a:solidFill>
                  <a:schemeClr val="tx1"/>
                </a:solidFill>
              </a:rPr>
              <a:t>549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>
                <a:solidFill>
                  <a:schemeClr val="tx1"/>
                </a:solidFill>
              </a:rPr>
              <a:t>от 30.10.2017 № 457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187624" y="4653136"/>
            <a:ext cx="72008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392508" y="4653136"/>
            <a:ext cx="72000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395742" y="4653136"/>
            <a:ext cx="720000" cy="3600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8665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316532" y="0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>
                <a:latin typeface="Arial Black" panose="020B0A04020102020204" pitchFamily="34" charset="0"/>
              </a:rPr>
              <a:t>Практика использования в деятельности Ростехнадзора</a:t>
            </a: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0" y="8367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45812" y="2564904"/>
            <a:ext cx="8620887" cy="41764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anchor="ctr"/>
          <a:lstStyle/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ru-RU" sz="2000" u="sng" dirty="0">
                <a:solidFill>
                  <a:schemeClr val="tx1"/>
                </a:solidFill>
              </a:rPr>
              <a:t>при наличии </a:t>
            </a:r>
            <a:r>
              <a:rPr lang="ru-RU" sz="2000" dirty="0">
                <a:solidFill>
                  <a:schemeClr val="tx1"/>
                </a:solidFill>
              </a:rPr>
              <a:t>у органа государственного контроля (надзора), органа муниципального контроля </a:t>
            </a:r>
            <a:r>
              <a:rPr lang="ru-RU" sz="2000" u="sng" dirty="0">
                <a:solidFill>
                  <a:schemeClr val="tx1"/>
                </a:solidFill>
              </a:rPr>
              <a:t>сведений</a:t>
            </a:r>
            <a:r>
              <a:rPr lang="ru-RU" sz="2000" dirty="0">
                <a:solidFill>
                  <a:schemeClr val="tx1"/>
                </a:solidFill>
              </a:rPr>
              <a:t> о готовящихся нарушениях или о признаках нарушений обязательных требований, </a:t>
            </a:r>
            <a:r>
              <a:rPr lang="ru-RU" sz="2000" b="1" dirty="0">
                <a:solidFill>
                  <a:schemeClr val="tx1"/>
                </a:solidFill>
              </a:rPr>
              <a:t>полученных в ходе реализации мероприятий по контролю, осуществляемых без взаимодействия с юридическими </a:t>
            </a:r>
            <a:r>
              <a:rPr lang="ru-RU" sz="2000" b="1" dirty="0" smtClean="0">
                <a:solidFill>
                  <a:schemeClr val="tx1"/>
                </a:solidFill>
              </a:rPr>
              <a:t>лицами, </a:t>
            </a:r>
            <a:r>
              <a:rPr lang="ru-RU" sz="2000" dirty="0">
                <a:solidFill>
                  <a:schemeClr val="tx1"/>
                </a:solidFill>
              </a:rPr>
              <a:t>индивидуальными предпринимателями </a:t>
            </a:r>
            <a:r>
              <a:rPr lang="en-US" sz="2000" dirty="0">
                <a:solidFill>
                  <a:schemeClr val="tx1"/>
                </a:solidFill>
              </a:rPr>
              <a:t>&lt;…&gt;</a:t>
            </a:r>
            <a:r>
              <a:rPr lang="ru-RU" sz="2000" dirty="0">
                <a:solidFill>
                  <a:schemeClr val="tx1"/>
                </a:solidFill>
              </a:rPr>
              <a:t> орган государственного контроля (надзора)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u="sng" dirty="0">
                <a:solidFill>
                  <a:schemeClr val="tx1"/>
                </a:solidFill>
              </a:rPr>
              <a:t>объявляют юридическому лицу, индивидуальному предпринимателю предостережение о недопустимости нарушения обязательных требований </a:t>
            </a:r>
            <a:r>
              <a:rPr lang="ru-RU" sz="2000" dirty="0">
                <a:solidFill>
                  <a:schemeClr val="tx1"/>
                </a:solidFill>
              </a:rPr>
              <a:t>и предлагают юридическому лицу, индивидуальному предпринимателю принять меры по обеспечению соблюдения обязательных требований, требований, установленных муниципальными правовыми актами, и уведомить об этом в установленный в таком предостережении срок орган 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45811" y="1196752"/>
            <a:ext cx="7108719" cy="13681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2000" dirty="0">
                <a:solidFill>
                  <a:schemeClr val="tx1"/>
                </a:solidFill>
              </a:rPr>
              <a:t>закон от 26.12.2008 </a:t>
            </a:r>
            <a:r>
              <a:rPr lang="ru-RU" sz="2000" dirty="0" smtClean="0">
                <a:solidFill>
                  <a:schemeClr val="tx1"/>
                </a:solidFill>
              </a:rPr>
              <a:t>№ </a:t>
            </a:r>
            <a:r>
              <a:rPr lang="ru-RU" sz="2000" dirty="0">
                <a:solidFill>
                  <a:schemeClr val="tx1"/>
                </a:solidFill>
              </a:rPr>
              <a:t>294-ФЗ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«О </a:t>
            </a:r>
            <a:r>
              <a:rPr lang="ru-RU" sz="2000" dirty="0">
                <a:solidFill>
                  <a:schemeClr val="tx1"/>
                </a:solidFill>
              </a:rPr>
              <a:t>защите прав юридических лиц и индивидуальных предпринимателей при осуществлении государственного контроля (надзора) и муниципального </a:t>
            </a:r>
            <a:r>
              <a:rPr lang="ru-RU" sz="2000" dirty="0" smtClean="0">
                <a:solidFill>
                  <a:schemeClr val="tx1"/>
                </a:solidFill>
              </a:rPr>
              <a:t>контроля»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3242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>
                <a:latin typeface="Arial Black" panose="020B0A04020102020204" pitchFamily="34" charset="0"/>
              </a:rPr>
              <a:t>Практика использования в деятельности Ростехнадзора</a:t>
            </a: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1430" y="8367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19956" y="1017116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/>
              <a:t>Методика </a:t>
            </a:r>
            <a:r>
              <a:rPr lang="ru-RU" sz="1800" b="1" i="1" dirty="0"/>
              <a:t>расчета значений показателей, используемых для оценки вероятности возникновения потенциальных негативных последствий несоблюдения обязательных требований в области промышленной безопасности, </a:t>
            </a:r>
            <a:r>
              <a:rPr lang="ru-RU" sz="1800" b="1" i="1" dirty="0" smtClean="0"/>
              <a:t>утв. приказом  </a:t>
            </a:r>
            <a:r>
              <a:rPr lang="ru-RU" sz="1800" b="1" i="1" dirty="0"/>
              <a:t>Ростехнадзора </a:t>
            </a:r>
            <a:r>
              <a:rPr lang="ru-RU" sz="1800" b="1" i="1" dirty="0" smtClean="0"/>
              <a:t> от </a:t>
            </a:r>
            <a:r>
              <a:rPr lang="ru-RU" sz="1800" b="1" i="1" dirty="0"/>
              <a:t>21 декабря  2016 г.  № </a:t>
            </a:r>
            <a:r>
              <a:rPr lang="ru-RU" sz="1800" b="1" i="1" dirty="0" smtClean="0"/>
              <a:t>549</a:t>
            </a:r>
            <a:endParaRPr lang="ru-RU" altLang="ru-RU" sz="1800" b="1" i="1" dirty="0" smtClean="0">
              <a:latin typeface="Arial Black" pitchFamily="34" charset="0"/>
            </a:endParaRP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167188"/>
            <a:ext cx="1439862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0"/>
          <p:cNvSpPr txBox="1">
            <a:spLocks noChangeArrowheads="1"/>
          </p:cNvSpPr>
          <p:nvPr/>
        </p:nvSpPr>
        <p:spPr bwMode="auto">
          <a:xfrm>
            <a:off x="1401763" y="6184900"/>
            <a:ext cx="5670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1800" b="1" i="1"/>
              <a:t>Источники информации для заполнения анкет</a:t>
            </a:r>
          </a:p>
        </p:txBody>
      </p:sp>
      <p:pic>
        <p:nvPicPr>
          <p:cNvPr id="13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13" y="4427538"/>
            <a:ext cx="9064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8" y="4233863"/>
            <a:ext cx="1254125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30"/>
          <p:cNvSpPr txBox="1">
            <a:spLocks noChangeArrowheads="1"/>
          </p:cNvSpPr>
          <p:nvPr/>
        </p:nvSpPr>
        <p:spPr bwMode="auto">
          <a:xfrm>
            <a:off x="1452962" y="2944812"/>
            <a:ext cx="5761036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1600" i="1" dirty="0" smtClean="0"/>
              <a:t>С </a:t>
            </a:r>
            <a:r>
              <a:rPr kumimoji="0" lang="ru-RU" altLang="ru-RU" sz="1600" i="1" dirty="0"/>
              <a:t>использованием опросных листов (анкет) определяется риск-ориентированный интегральный показатель промышленной </a:t>
            </a:r>
            <a:r>
              <a:rPr kumimoji="0" lang="ru-RU" altLang="ru-RU" sz="1600" i="1" dirty="0" smtClean="0"/>
              <a:t> безопасности</a:t>
            </a:r>
            <a:endParaRPr kumimoji="0" lang="ru-RU" altLang="ru-RU" sz="1600" i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altLang="ru-RU" sz="2000" dirty="0"/>
          </a:p>
        </p:txBody>
      </p:sp>
      <p:sp>
        <p:nvSpPr>
          <p:cNvPr id="16" name="Стрелка вниз 15"/>
          <p:cNvSpPr/>
          <p:nvPr/>
        </p:nvSpPr>
        <p:spPr>
          <a:xfrm rot="10800000">
            <a:off x="2843213" y="5489575"/>
            <a:ext cx="2481262" cy="619125"/>
          </a:xfrm>
          <a:prstGeom prst="downArrow">
            <a:avLst/>
          </a:prstGeom>
          <a:solidFill>
            <a:schemeClr val="accent1">
              <a:alpha val="29000"/>
            </a:schemeClr>
          </a:solidFill>
          <a:ln>
            <a:solidFill>
              <a:schemeClr val="accent1">
                <a:shade val="50000"/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Рисунок 409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3089275"/>
            <a:ext cx="1169988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409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711575"/>
            <a:ext cx="998537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409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8263"/>
            <a:ext cx="106362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410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5969000"/>
            <a:ext cx="125730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410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4475163"/>
            <a:ext cx="106521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Выноска-облако 4103"/>
          <p:cNvSpPr/>
          <p:nvPr/>
        </p:nvSpPr>
        <p:spPr>
          <a:xfrm>
            <a:off x="36513" y="1619250"/>
            <a:ext cx="1990725" cy="1222375"/>
          </a:xfrm>
          <a:prstGeom prst="cloudCallout">
            <a:avLst>
              <a:gd name="adj1" fmla="val -39848"/>
              <a:gd name="adj2" fmla="val 80960"/>
            </a:avLst>
          </a:prstGeom>
          <a:solidFill>
            <a:srgbClr val="FFC00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Какой риск?</a:t>
            </a:r>
          </a:p>
        </p:txBody>
      </p:sp>
      <p:pic>
        <p:nvPicPr>
          <p:cNvPr id="25" name="Рисунок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144" y="1737196"/>
            <a:ext cx="1487488" cy="994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410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5389563"/>
            <a:ext cx="973137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144" y="3144876"/>
            <a:ext cx="15589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410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145" y="4411663"/>
            <a:ext cx="155892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Овал 28"/>
          <p:cNvSpPr/>
          <p:nvPr/>
        </p:nvSpPr>
        <p:spPr>
          <a:xfrm>
            <a:off x="8345489" y="1978023"/>
            <a:ext cx="476250" cy="5048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8366286" y="3372682"/>
            <a:ext cx="476250" cy="504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345489" y="4604543"/>
            <a:ext cx="476250" cy="5048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2" name="Рисунок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4476750"/>
            <a:ext cx="7016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22"/>
          <p:cNvSpPr txBox="1">
            <a:spLocks noChangeArrowheads="1"/>
          </p:cNvSpPr>
          <p:nvPr/>
        </p:nvSpPr>
        <p:spPr bwMode="auto">
          <a:xfrm>
            <a:off x="4864100" y="5345113"/>
            <a:ext cx="20161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1600" b="1"/>
              <a:t>КСИ-59%</a:t>
            </a:r>
          </a:p>
        </p:txBody>
      </p:sp>
      <p:sp>
        <p:nvSpPr>
          <p:cNvPr id="34" name="TextBox 24"/>
          <p:cNvSpPr txBox="1">
            <a:spLocks noChangeArrowheads="1"/>
          </p:cNvSpPr>
          <p:nvPr/>
        </p:nvSpPr>
        <p:spPr bwMode="auto">
          <a:xfrm>
            <a:off x="3365500" y="5127625"/>
            <a:ext cx="1785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1400" b="1"/>
              <a:t>Справочники – 9%</a:t>
            </a:r>
          </a:p>
        </p:txBody>
      </p: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1889125" y="5399088"/>
            <a:ext cx="1603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ru-RU" altLang="ru-RU" sz="1400" b="1"/>
              <a:t>Инспектор – 32%</a:t>
            </a:r>
          </a:p>
        </p:txBody>
      </p:sp>
      <p:sp>
        <p:nvSpPr>
          <p:cNvPr id="36" name="Стрелка вправо 35"/>
          <p:cNvSpPr/>
          <p:nvPr/>
        </p:nvSpPr>
        <p:spPr>
          <a:xfrm>
            <a:off x="1547814" y="3898900"/>
            <a:ext cx="5571332" cy="3540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814489" y="5389562"/>
            <a:ext cx="2309555" cy="1417638"/>
          </a:xfrm>
          <a:prstGeom prst="roundRect">
            <a:avLst/>
          </a:prstGeom>
          <a:solidFill>
            <a:schemeClr val="accent1">
              <a:alpha val="81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880225" y="5435601"/>
            <a:ext cx="182428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Категория риска возникновения аварии присвоена:</a:t>
            </a:r>
          </a:p>
          <a:p>
            <a:pPr algn="ctr"/>
            <a:r>
              <a:rPr lang="ru-RU" sz="1600" b="1" dirty="0" smtClean="0"/>
              <a:t>97% </a:t>
            </a:r>
            <a:r>
              <a:rPr lang="ru-RU" sz="1600" b="1" dirty="0" smtClean="0"/>
              <a:t>ОПО </a:t>
            </a:r>
            <a:r>
              <a:rPr lang="en-US" sz="1600" b="1" dirty="0" smtClean="0"/>
              <a:t>I </a:t>
            </a:r>
            <a:r>
              <a:rPr lang="ru-RU" sz="1600" b="1" dirty="0" smtClean="0"/>
              <a:t>класса</a:t>
            </a:r>
          </a:p>
          <a:p>
            <a:pPr algn="ctr"/>
            <a:r>
              <a:rPr lang="ru-RU" sz="1600" b="1" dirty="0" smtClean="0"/>
              <a:t>57% </a:t>
            </a:r>
            <a:r>
              <a:rPr lang="ru-RU" sz="1600" b="1" dirty="0" smtClean="0"/>
              <a:t>ОПО </a:t>
            </a:r>
            <a:r>
              <a:rPr lang="en-US" sz="1600" b="1" dirty="0" smtClean="0"/>
              <a:t>II </a:t>
            </a:r>
            <a:r>
              <a:rPr lang="ru-RU" sz="1600" b="1" dirty="0" smtClean="0"/>
              <a:t>класса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27321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1689526" y="5573184"/>
            <a:ext cx="5617251" cy="864096"/>
          </a:xfrm>
          <a:prstGeom prst="rightArrow">
            <a:avLst/>
          </a:prstGeom>
          <a:solidFill>
            <a:srgbClr val="00B050">
              <a:alpha val="92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285" y="5566945"/>
            <a:ext cx="2520280" cy="1019779"/>
          </a:xfrm>
          <a:prstGeom prst="rect">
            <a:avLst/>
          </a:prstGeom>
        </p:spPr>
      </p:pic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Выводы.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2" y="4838588"/>
            <a:ext cx="1594610" cy="1825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793" y="5154828"/>
            <a:ext cx="1551003" cy="1700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550" y="620688"/>
            <a:ext cx="4183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/>
              <a:t>Сокращение трудозатрат на подготовку отчетности поднадзорными организациями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18796" y="610477"/>
            <a:ext cx="4124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/>
              <a:t>Повышение </a:t>
            </a:r>
            <a:r>
              <a:rPr lang="ru-RU" sz="2400" dirty="0"/>
              <a:t>количества организаций, представляющих отчет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электронном виде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1479" y="4443629"/>
            <a:ext cx="8450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/>
              <a:t>Использование сведений из форм при определении комплексной оценки риска возникновения аварии на конкретном поднадзорном объекте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137" y="5643958"/>
            <a:ext cx="1512794" cy="8657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324544" y="2247563"/>
            <a:ext cx="468114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/>
              <a:t>Возможность проведения самоанализа на предмет соблюдения требований промышленной безопасности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147553" y="2247563"/>
            <a:ext cx="45848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/>
              <a:t>Предварительный анализ состояния промышленной безопасности для целей подготовки и проведения проверочных мероприятий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4653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а 1 из 560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268500" y="908720"/>
            <a:ext cx="8734823" cy="5524322"/>
          </a:xfrm>
          <a:prstGeom prst="rect">
            <a:avLst/>
          </a:prstGeom>
          <a:noFill/>
        </p:spPr>
      </p:pic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Обсуждение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39832" y="2204864"/>
            <a:ext cx="76328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СПАСИБО ЗА ВНИМАНИЕ!</a:t>
            </a:r>
            <a:endParaRPr lang="ru-RU" sz="8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33399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Нормативные правовые основы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2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04765201"/>
              </p:ext>
            </p:extLst>
          </p:nvPr>
        </p:nvGraphicFramePr>
        <p:xfrm>
          <a:off x="179512" y="620688"/>
          <a:ext cx="8948744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069768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8000"/>
                    </a14:imgEffect>
                    <a14:imgEffect>
                      <a14:brightnessContrast bright="29000" contrast="-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1" y="574649"/>
            <a:ext cx="9089441" cy="396182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28000" y="6470704"/>
            <a:ext cx="764480" cy="274320"/>
          </a:xfrm>
        </p:spPr>
        <p:txBody>
          <a:bodyPr/>
          <a:lstStyle/>
          <a:p>
            <a:pPr>
              <a:defRPr/>
            </a:pPr>
            <a:fld id="{4B3B6A11-FBBF-427E-9A99-2E2E7AB513DA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V="1">
            <a:off x="0" y="37450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053" y="35950"/>
            <a:ext cx="90289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Подсистема «СПК-Мониторинг» КСИ Ростехнадзора</a:t>
            </a:r>
            <a:endParaRPr kumimoji="1"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4"/>
          <p:cNvSpPr/>
          <p:nvPr/>
        </p:nvSpPr>
        <p:spPr>
          <a:xfrm>
            <a:off x="2888355" y="389292"/>
            <a:ext cx="2703965" cy="97486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Несчастные случаи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4"/>
          <p:cNvSpPr/>
          <p:nvPr/>
        </p:nvSpPr>
        <p:spPr>
          <a:xfrm>
            <a:off x="6092722" y="2343175"/>
            <a:ext cx="3198289" cy="1222346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 smtClean="0"/>
              <a:t> </a:t>
            </a:r>
            <a:r>
              <a:rPr lang="ru-RU" b="1" kern="1200" dirty="0" smtClean="0">
                <a:solidFill>
                  <a:schemeClr val="tx1"/>
                </a:solidFill>
              </a:rPr>
              <a:t>Готовность к действиям по локализации и ликвидации последствий аварий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4"/>
          <p:cNvSpPr/>
          <p:nvPr/>
        </p:nvSpPr>
        <p:spPr>
          <a:xfrm>
            <a:off x="3490440" y="1463553"/>
            <a:ext cx="2438239" cy="91163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Предписания Ростехнадзора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4"/>
          <p:cNvSpPr/>
          <p:nvPr/>
        </p:nvSpPr>
        <p:spPr>
          <a:xfrm>
            <a:off x="223935" y="2100444"/>
            <a:ext cx="2537931" cy="1316181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Планы мероприятий по локализации и ликвидации аварий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4"/>
          <p:cNvSpPr/>
          <p:nvPr/>
        </p:nvSpPr>
        <p:spPr>
          <a:xfrm>
            <a:off x="2704686" y="3278291"/>
            <a:ext cx="3547575" cy="1284681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Система управления промышленной безопасностью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4"/>
          <p:cNvSpPr/>
          <p:nvPr/>
        </p:nvSpPr>
        <p:spPr>
          <a:xfrm>
            <a:off x="3267745" y="2684777"/>
            <a:ext cx="2421458" cy="61973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Внутренние проверки предприятия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4"/>
          <p:cNvSpPr/>
          <p:nvPr/>
        </p:nvSpPr>
        <p:spPr>
          <a:xfrm>
            <a:off x="6128185" y="388127"/>
            <a:ext cx="2566307" cy="1236576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Технические устройства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"/>
          <p:cNvSpPr/>
          <p:nvPr/>
        </p:nvSpPr>
        <p:spPr>
          <a:xfrm>
            <a:off x="6202116" y="1407784"/>
            <a:ext cx="2538976" cy="1004459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tx1"/>
                </a:solidFill>
              </a:rPr>
              <a:t>Страхование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7844" y="648670"/>
            <a:ext cx="262234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ru-RU" b="1" dirty="0" smtClean="0">
                <a:latin typeface="+mn-lt"/>
              </a:rPr>
              <a:t>Инциденты</a:t>
            </a:r>
            <a:endParaRPr lang="ru-RU" b="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0537" y="1452826"/>
            <a:ext cx="221627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ru-RU" b="1" dirty="0" smtClean="0"/>
              <a:t>Персонал</a:t>
            </a:r>
            <a:endParaRPr lang="ru-RU" b="1" dirty="0"/>
          </a:p>
        </p:txBody>
      </p:sp>
      <p:pic>
        <p:nvPicPr>
          <p:cNvPr id="2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082" y="4983304"/>
            <a:ext cx="2416237" cy="164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030" y="5377389"/>
            <a:ext cx="1247632" cy="55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трелка вниз 8"/>
          <p:cNvSpPr/>
          <p:nvPr/>
        </p:nvSpPr>
        <p:spPr>
          <a:xfrm>
            <a:off x="2847851" y="4422492"/>
            <a:ext cx="3280334" cy="8067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548680"/>
            <a:ext cx="2257448" cy="4874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730" y="1364160"/>
            <a:ext cx="2345030" cy="476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5680" y="2141069"/>
            <a:ext cx="2537931" cy="127758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6121" y="548680"/>
            <a:ext cx="2703965" cy="618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22053" y="1478477"/>
            <a:ext cx="2520280" cy="863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68143" y="648670"/>
            <a:ext cx="3086393" cy="71549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11239" y="1579685"/>
            <a:ext cx="1800200" cy="6251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18150" y="2351167"/>
            <a:ext cx="2896183" cy="10674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17704" y="3539563"/>
            <a:ext cx="327657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37637" y="2604181"/>
            <a:ext cx="2681673" cy="7003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6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Результаты*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15998101"/>
              </p:ext>
            </p:extLst>
          </p:nvPr>
        </p:nvGraphicFramePr>
        <p:xfrm>
          <a:off x="179511" y="764704"/>
          <a:ext cx="8823811" cy="5729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0264" y="630932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r>
              <a:rPr lang="ru-RU" dirty="0"/>
              <a:t>п</a:t>
            </a:r>
            <a:r>
              <a:rPr lang="ru-RU" dirty="0" smtClean="0"/>
              <a:t>о состоянию на 15.09.2017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02418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" y="1856244"/>
            <a:ext cx="2686916" cy="2780928"/>
          </a:xfrm>
          <a:prstGeom prst="rect">
            <a:avLst/>
          </a:prstGeom>
        </p:spPr>
      </p:pic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Результаты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8216" y="4869160"/>
            <a:ext cx="870510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Tx/>
              <a:buAutoNum type="arabicPeriod"/>
            </a:pPr>
            <a:endParaRPr lang="ru-RU" sz="2200" dirty="0">
              <a:latin typeface="Century" pitchFamily="18" charset="0"/>
              <a:cs typeface="FrankRuehl" pitchFamily="34" charset="-79"/>
            </a:endParaRPr>
          </a:p>
          <a:p>
            <a:pPr algn="just"/>
            <a:r>
              <a:rPr lang="ru-RU" sz="2200" dirty="0">
                <a:latin typeface="Century" pitchFamily="18" charset="0"/>
                <a:cs typeface="FrankRuehl" pitchFamily="34" charset="-79"/>
              </a:rPr>
              <a:t>     4.На сайте Ростехнадзора создан раздел </a:t>
            </a:r>
            <a:br>
              <a:rPr lang="ru-RU" sz="2200" dirty="0">
                <a:latin typeface="Century" pitchFamily="18" charset="0"/>
                <a:cs typeface="FrankRuehl" pitchFamily="34" charset="-79"/>
              </a:rPr>
            </a:b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по 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методической поддержке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эксплуатирующих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        организаций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по предоставлению сведений о ПК.</a:t>
            </a:r>
            <a:endParaRPr lang="ru-RU" sz="2200" dirty="0">
              <a:latin typeface="Century" pitchFamily="18" charset="0"/>
              <a:cs typeface="FrankRuehl" pitchFamily="34" charset="-79"/>
            </a:endParaRPr>
          </a:p>
          <a:p>
            <a:pPr marL="342900" indent="-342900" algn="just">
              <a:buAutoNum type="arabicPeriod"/>
            </a:pPr>
            <a:endParaRPr lang="ru-RU" dirty="0">
              <a:latin typeface="Century" pitchFamily="18" charset="0"/>
              <a:cs typeface="FrankRuehl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19" y="692696"/>
            <a:ext cx="87518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Century" pitchFamily="18" charset="0"/>
                <a:cs typeface="FrankRuehl" pitchFamily="34" charset="-79"/>
              </a:rPr>
              <a:t>1. Количество отчетов, представляемых в Ростехнадзор в электронной форме,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увеличивается из года в год.</a:t>
            </a:r>
            <a:endParaRPr lang="ru-RU" sz="2200" dirty="0">
              <a:latin typeface="Century" pitchFamily="18" charset="0"/>
              <a:cs typeface="FrankRuehl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1492382"/>
            <a:ext cx="65724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2. Информация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, представленная в отчетах, используется для определения риск-ориентированного интегрального показателя промышленной безопасности (методика утв.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приказами 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Ростехнадзора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от 21.12.2016 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№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549 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и 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от 30.10.2017 №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457).</a:t>
            </a:r>
            <a:endParaRPr lang="ru-RU" sz="2200" dirty="0">
              <a:latin typeface="Century" pitchFamily="18" charset="0"/>
              <a:cs typeface="FrankRuehl" pitchFamily="34" charset="-79"/>
            </a:endParaRPr>
          </a:p>
          <a:p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771800" y="3645024"/>
            <a:ext cx="6356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Century" pitchFamily="18" charset="0"/>
                <a:cs typeface="FrankRuehl" pitchFamily="34" charset="-79"/>
              </a:rPr>
              <a:t>3. Разработаны формы для анализа информации, представленной в отчетах, </a:t>
            </a: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/>
            </a:r>
            <a:br>
              <a:rPr lang="ru-RU" sz="2200" dirty="0" smtClean="0">
                <a:latin typeface="Century" pitchFamily="18" charset="0"/>
                <a:cs typeface="FrankRuehl" pitchFamily="34" charset="-79"/>
              </a:rPr>
            </a:br>
            <a:r>
              <a:rPr lang="ru-RU" sz="2200" dirty="0" smtClean="0">
                <a:latin typeface="Century" pitchFamily="18" charset="0"/>
                <a:cs typeface="FrankRuehl" pitchFamily="34" charset="-79"/>
              </a:rPr>
              <a:t>с </a:t>
            </a:r>
            <a:r>
              <a:rPr lang="ru-RU" sz="2200" dirty="0">
                <a:latin typeface="Century" pitchFamily="18" charset="0"/>
                <a:cs typeface="FrankRuehl" pitchFamily="34" charset="-79"/>
              </a:rPr>
              <a:t>помощью средств автоматизации.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38135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298216" y="89922"/>
            <a:ext cx="870510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Результаты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4250" y="623888"/>
            <a:ext cx="8823079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Century" pitchFamily="18" charset="0"/>
                <a:cs typeface="FrankRuehl" pitchFamily="34" charset="-79"/>
              </a:rPr>
              <a:t>5. </a:t>
            </a:r>
            <a:r>
              <a:rPr lang="ru-RU" sz="2400" dirty="0">
                <a:latin typeface="Century" pitchFamily="18" charset="0"/>
                <a:cs typeface="FrankRuehl" pitchFamily="34" charset="-79"/>
              </a:rPr>
              <a:t>Отчеты предоставляют порядка 50% эксплуатирующих организаций.</a:t>
            </a:r>
          </a:p>
          <a:p>
            <a:pPr lvl="0" algn="just"/>
            <a:endParaRPr lang="ru-RU" sz="2400" dirty="0" smtClean="0">
              <a:latin typeface="Century" panose="02040604050505020304" pitchFamily="18" charset="0"/>
            </a:endParaRPr>
          </a:p>
          <a:p>
            <a:pPr lvl="0" algn="just"/>
            <a:r>
              <a:rPr lang="ru-RU" sz="2400" dirty="0" smtClean="0">
                <a:latin typeface="Century" panose="02040604050505020304" pitchFamily="18" charset="0"/>
              </a:rPr>
              <a:t>6.</a:t>
            </a:r>
            <a:r>
              <a:rPr lang="ru-RU" sz="2400" dirty="0" smtClean="0">
                <a:latin typeface="Century" pitchFamily="18" charset="0"/>
                <a:cs typeface="FrankRuehl" pitchFamily="34" charset="-79"/>
              </a:rPr>
              <a:t>Отчеты</a:t>
            </a:r>
            <a:r>
              <a:rPr lang="ru-RU" sz="2400" dirty="0">
                <a:latin typeface="Century" pitchFamily="18" charset="0"/>
                <a:cs typeface="FrankRuehl" pitchFamily="34" charset="-79"/>
              </a:rPr>
              <a:t>, представленные  </a:t>
            </a:r>
            <a:r>
              <a:rPr lang="ru-RU" sz="2400" dirty="0" smtClean="0">
                <a:latin typeface="Century" pitchFamily="18" charset="0"/>
                <a:cs typeface="FrankRuehl" pitchFamily="34" charset="-79"/>
              </a:rPr>
              <a:t>с </a:t>
            </a:r>
            <a:r>
              <a:rPr lang="ru-RU" sz="2400" dirty="0">
                <a:latin typeface="Century" pitchFamily="18" charset="0"/>
                <a:cs typeface="FrankRuehl" pitchFamily="34" charset="-79"/>
              </a:rPr>
              <a:t>помощью </a:t>
            </a:r>
            <a:r>
              <a:rPr lang="en-US" sz="2400" dirty="0">
                <a:latin typeface="Century" pitchFamily="18" charset="0"/>
                <a:cs typeface="FrankRuehl" pitchFamily="34" charset="-79"/>
              </a:rPr>
              <a:t>Excel</a:t>
            </a:r>
            <a:r>
              <a:rPr lang="ru-RU" sz="2400" dirty="0">
                <a:latin typeface="Century" pitchFamily="18" charset="0"/>
                <a:cs typeface="FrankRuehl" pitchFamily="34" charset="-79"/>
              </a:rPr>
              <a:t> таблиц, мало поддаются анализу </a:t>
            </a:r>
            <a:r>
              <a:rPr lang="ru-RU" sz="2400" dirty="0" smtClean="0">
                <a:latin typeface="Century" pitchFamily="18" charset="0"/>
                <a:cs typeface="FrankRuehl" pitchFamily="34" charset="-79"/>
              </a:rPr>
              <a:t>в </a:t>
            </a:r>
            <a:r>
              <a:rPr lang="ru-RU" sz="2400" dirty="0">
                <a:latin typeface="Century" pitchFamily="18" charset="0"/>
                <a:cs typeface="FrankRuehl" pitchFamily="34" charset="-79"/>
              </a:rPr>
              <a:t>автоматизированном виде из-за ошибок </a:t>
            </a:r>
            <a:r>
              <a:rPr lang="ru-RU" sz="2400" dirty="0" smtClean="0">
                <a:latin typeface="Century" pitchFamily="18" charset="0"/>
                <a:cs typeface="FrankRuehl" pitchFamily="34" charset="-79"/>
              </a:rPr>
              <a:t>заполнения.</a:t>
            </a:r>
            <a:r>
              <a:rPr lang="ru-RU" sz="2400" dirty="0" smtClean="0">
                <a:latin typeface="Century" panose="02040604050505020304" pitchFamily="18" charset="0"/>
              </a:rPr>
              <a:t> </a:t>
            </a:r>
            <a:r>
              <a:rPr lang="ru-RU" sz="2400" dirty="0">
                <a:latin typeface="Century" panose="02040604050505020304" pitchFamily="18" charset="0"/>
                <a:cs typeface="Times New Roman" pitchFamily="18" charset="0"/>
              </a:rPr>
              <a:t>Неоднозначное толкование работниками предприятий требований к форме предоставления отчетности, вследствие чего заполнение форм выполняется </a:t>
            </a:r>
            <a:r>
              <a:rPr lang="ru-RU" sz="2400" dirty="0" smtClean="0">
                <a:latin typeface="Century" panose="02040604050505020304" pitchFamily="18" charset="0"/>
                <a:cs typeface="Times New Roman" pitchFamily="18" charset="0"/>
              </a:rPr>
              <a:t>неодинаково.</a:t>
            </a:r>
          </a:p>
          <a:p>
            <a:pPr lvl="0" algn="just"/>
            <a:endParaRPr lang="ru-RU" sz="2400" dirty="0" smtClean="0">
              <a:latin typeface="Century" panose="02040604050505020304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Century" pitchFamily="18" charset="0"/>
                <a:cs typeface="FrankRuehl" pitchFamily="34" charset="-79"/>
              </a:rPr>
              <a:t>7</a:t>
            </a:r>
            <a:r>
              <a:rPr lang="ru-RU" sz="2400" dirty="0" smtClean="0">
                <a:latin typeface="Century" panose="02040604050505020304" pitchFamily="18" charset="0"/>
              </a:rPr>
              <a:t>. </a:t>
            </a:r>
            <a:r>
              <a:rPr lang="ru-RU" sz="2400" dirty="0">
                <a:latin typeface="Century" panose="02040604050505020304" pitchFamily="18" charset="0"/>
              </a:rPr>
              <a:t>У эксплуатирующих организаций отсутствует удобный  инструмент формирования и предоставления отчетов в Ростехнадзор, включая  различные справочники</a:t>
            </a:r>
            <a:r>
              <a:rPr lang="ru-RU" sz="2400" dirty="0" smtClean="0">
                <a:latin typeface="Century" panose="02040604050505020304" pitchFamily="18" charset="0"/>
              </a:rPr>
              <a:t>.</a:t>
            </a:r>
          </a:p>
          <a:p>
            <a:pPr algn="just"/>
            <a:endParaRPr lang="ru-RU" sz="2400" dirty="0">
              <a:latin typeface="Century" panose="02040604050505020304" pitchFamily="18" charset="0"/>
            </a:endParaRPr>
          </a:p>
          <a:p>
            <a:pPr lvl="0" indent="-93663" algn="just"/>
            <a:r>
              <a:rPr lang="ru-RU" sz="2400" dirty="0" smtClean="0">
                <a:latin typeface="Century" panose="02040604050505020304" pitchFamily="18" charset="0"/>
              </a:rPr>
              <a:t>8.Значительный </a:t>
            </a:r>
            <a:r>
              <a:rPr lang="ru-RU" sz="2400" dirty="0">
                <a:latin typeface="Century" panose="02040604050505020304" pitchFamily="18" charset="0"/>
              </a:rPr>
              <a:t>объем отсканированных или текстовых материалов, которые невозможно проанализировать с использованием средств </a:t>
            </a:r>
            <a:r>
              <a:rPr lang="ru-RU" sz="2400" dirty="0" smtClean="0">
                <a:latin typeface="Century" panose="02040604050505020304" pitchFamily="18" charset="0"/>
              </a:rPr>
              <a:t>автоматизации.</a:t>
            </a:r>
            <a:endParaRPr lang="ru-RU" sz="2400" dirty="0">
              <a:latin typeface="Century" panose="02040604050505020304" pitchFamily="18" charset="0"/>
            </a:endParaRPr>
          </a:p>
          <a:p>
            <a:pPr lvl="0" algn="just"/>
            <a:endParaRPr lang="ru-RU" sz="2000" dirty="0">
              <a:latin typeface="Century" panose="020406040505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3282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0" y="89922"/>
            <a:ext cx="9003323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Решение: Оптимизация состава информации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16206045"/>
              </p:ext>
            </p:extLst>
          </p:nvPr>
        </p:nvGraphicFramePr>
        <p:xfrm>
          <a:off x="179512" y="692696"/>
          <a:ext cx="60960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56684" y="1628800"/>
            <a:ext cx="288032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110 полей вместо </a:t>
            </a:r>
            <a:r>
              <a:rPr lang="en-US" sz="2400" dirty="0" smtClean="0"/>
              <a:t>183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856684" y="2996952"/>
            <a:ext cx="2880320" cy="7694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«</a:t>
            </a:r>
            <a:r>
              <a:rPr lang="ru-RU" sz="2200" dirty="0" err="1" smtClean="0"/>
              <a:t>Бинарно</a:t>
            </a:r>
            <a:r>
              <a:rPr lang="ru-RU" sz="2200" dirty="0" smtClean="0"/>
              <a:t>-справочная система»</a:t>
            </a:r>
            <a:endParaRPr lang="ru-RU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5856684" y="4293096"/>
            <a:ext cx="2880320" cy="132343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Единый глоссарий у Ростехнадзора и эксплуатирующих организаций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69073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-15744" y="89922"/>
            <a:ext cx="901906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>
                <a:latin typeface="Arial Black" panose="020B0A04020102020204" pitchFamily="34" charset="0"/>
              </a:rPr>
              <a:t>Решение: Оптимизация состава информации </a:t>
            </a:r>
          </a:p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9511" y="764704"/>
            <a:ext cx="88238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Снижение количества передаваемой текстовой информации, сканов, изображений, в том числе, с учетом уже имеющейся информации в Службе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Расширенное применение цифровых показателей (бинарных, даты, количество в ед. измерения)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9128256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6138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2"/>
          <p:cNvSpPr txBox="1">
            <a:spLocks/>
          </p:cNvSpPr>
          <p:nvPr/>
        </p:nvSpPr>
        <p:spPr>
          <a:xfrm>
            <a:off x="-15744" y="89922"/>
            <a:ext cx="9019067" cy="42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dirty="0">
                <a:latin typeface="Arial Black" panose="020B0A04020102020204" pitchFamily="34" charset="0"/>
              </a:rPr>
              <a:t>Решение: Оптимизация состава информации </a:t>
            </a:r>
          </a:p>
          <a:p>
            <a:pPr marL="0" indent="0" algn="r">
              <a:buNone/>
            </a:pPr>
            <a:r>
              <a:rPr lang="ru-RU" sz="2600" dirty="0" smtClean="0">
                <a:latin typeface="Arial Black" panose="020B0A04020102020204" pitchFamily="34" charset="0"/>
              </a:rPr>
              <a:t> </a:t>
            </a:r>
            <a:endParaRPr lang="ru-RU" sz="2600" dirty="0">
              <a:latin typeface="Arial Black" panose="020B0A04020102020204" pitchFamily="34" charset="0"/>
            </a:endParaRP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V="1">
            <a:off x="-15744" y="49549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5F8E-8125-4C21-856A-CD5D1F6D3EEF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7503" y="764704"/>
            <a:ext cx="889581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Расширенное применение кодов справочников как общероссийских, так и специально разработанных для целей составления отёчности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23527" y="2087958"/>
            <a:ext cx="8679795" cy="4509393"/>
            <a:chOff x="395536" y="1469336"/>
            <a:chExt cx="5873448" cy="390684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469336"/>
              <a:ext cx="5873448" cy="2274807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5736" y="2622054"/>
              <a:ext cx="3168352" cy="27541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408038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830</Words>
  <Application>Microsoft Office PowerPoint</Application>
  <PresentationFormat>Экран (4:3)</PresentationFormat>
  <Paragraphs>127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Воронин</dc:creator>
  <cp:lastModifiedBy>RTN</cp:lastModifiedBy>
  <cp:revision>78</cp:revision>
  <cp:lastPrinted>2017-05-10T08:51:49Z</cp:lastPrinted>
  <dcterms:created xsi:type="dcterms:W3CDTF">2017-02-13T07:08:45Z</dcterms:created>
  <dcterms:modified xsi:type="dcterms:W3CDTF">2018-03-27T07:06:59Z</dcterms:modified>
</cp:coreProperties>
</file>