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9" r:id="rId1"/>
  </p:sldMasterIdLst>
  <p:notesMasterIdLst>
    <p:notesMasterId r:id="rId8"/>
  </p:notesMasterIdLst>
  <p:sldIdLst>
    <p:sldId id="256" r:id="rId2"/>
    <p:sldId id="265" r:id="rId3"/>
    <p:sldId id="262" r:id="rId4"/>
    <p:sldId id="263" r:id="rId5"/>
    <p:sldId id="257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20" autoAdjust="0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BD78BA-A529-4E29-B75E-B0DDCFB72248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8339F-F137-4ED8-BCC0-18813776E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740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339F-F137-4ED8-BCC0-18813776E6A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67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339F-F137-4ED8-BCC0-18813776E6A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38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53966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3966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8E4F8-81D0-40E7-8175-DBD6A2617F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2C060-4680-4550-88E4-87C75A1E0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B062B-4686-4594-B829-A19C80C06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98272-642F-4BFD-B5F0-E77AEB40C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32A66-8C80-49FC-924A-8AC784C85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AAE49-A750-4F28-B503-836C870D4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F786C-D60C-40A2-A648-AAAC238A6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E6278-3D8F-4E22-88F6-C5DBB7FF7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CDC15-6A73-443E-9666-C02AB835F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36871-6008-4458-8B5D-3A2DC47A0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CF06C-BE86-473C-B5CC-92FAD4B4E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050D0-23BF-4842-B2BC-67744E8C81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62839015-BADB-4D4E-B568-A28AE3558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3862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3863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3863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hlink"/>
                </a:solidFill>
              </a:endParaRPr>
            </a:p>
          </p:txBody>
        </p:sp>
        <p:sp>
          <p:nvSpPr>
            <p:cNvPr id="53863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hlink"/>
                </a:solidFill>
              </a:endParaRPr>
            </a:p>
          </p:txBody>
        </p:sp>
        <p:sp>
          <p:nvSpPr>
            <p:cNvPr id="53863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accent2"/>
                </a:solidFill>
              </a:endParaRPr>
            </a:p>
          </p:txBody>
        </p:sp>
        <p:sp>
          <p:nvSpPr>
            <p:cNvPr id="53863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hlink"/>
                </a:solidFill>
              </a:endParaRPr>
            </a:p>
          </p:txBody>
        </p:sp>
        <p:sp>
          <p:nvSpPr>
            <p:cNvPr id="53863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3863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accent2"/>
                </a:solidFill>
              </a:endParaRPr>
            </a:p>
          </p:txBody>
        </p:sp>
        <p:sp>
          <p:nvSpPr>
            <p:cNvPr id="53863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3864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</p:sldLayoutIdLst>
  <p:transition spd="med"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9"/>
          <p:cNvSpPr>
            <a:spLocks noChangeArrowheads="1"/>
          </p:cNvSpPr>
          <p:nvPr/>
        </p:nvSpPr>
        <p:spPr bwMode="auto">
          <a:xfrm>
            <a:off x="1428750" y="3000187"/>
            <a:ext cx="6624638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/>
              <a:t>Модернизация втулки защиты сварного стыка марки CPS</a:t>
            </a:r>
            <a:endParaRPr lang="ru-RU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/>
            <a:r>
              <a:rPr lang="ru-RU" sz="1600" b="1" dirty="0"/>
              <a:t>Главный инженер С.В. Новиков</a:t>
            </a:r>
            <a:endParaRPr lang="en-US" sz="1600" b="1" dirty="0"/>
          </a:p>
        </p:txBody>
      </p:sp>
      <p:pic>
        <p:nvPicPr>
          <p:cNvPr id="3075" name="Рисунок 6" descr="CPS_logotyp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0" y="785813"/>
            <a:ext cx="2214563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21189"/>
          </a:xfrm>
        </p:spPr>
        <p:txBody>
          <a:bodyPr/>
          <a:lstStyle/>
          <a:p>
            <a:pPr algn="r" eaLnBrk="1" hangingPunct="1"/>
            <a:br>
              <a:rPr lang="ru-RU" sz="2800" b="1" dirty="0"/>
            </a:br>
            <a:r>
              <a:rPr lang="ru-RU" sz="2800" b="1" u="sng" dirty="0"/>
              <a:t>ООО </a:t>
            </a:r>
            <a:r>
              <a:rPr lang="ru-RU" sz="2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«Си-Пи-Эс Технолоджи» </a:t>
            </a:r>
            <a:endParaRPr lang="ru-RU" sz="2800" b="1" u="sng" dirty="0"/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9841" y="1989386"/>
            <a:ext cx="4038600" cy="216788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предприятие, оснащенное новейшим высокоэффективным оборудованием и командой высококлассных специалистов.</a:t>
            </a:r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981201"/>
            <a:ext cx="4038600" cy="2023864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ru-RU" sz="2400" b="1" dirty="0">
              <a:solidFill>
                <a:schemeClr val="bg2"/>
              </a:solidFill>
            </a:endParaRPr>
          </a:p>
        </p:txBody>
      </p:sp>
      <p:pic>
        <p:nvPicPr>
          <p:cNvPr id="6" name="Рисунок 6" descr="CPS_logotype.jpg">
            <a:extLst>
              <a:ext uri="{FF2B5EF4-FFF2-40B4-BE49-F238E27FC236}">
                <a16:creationId xmlns:a16="http://schemas.microsoft.com/office/drawing/2014/main" id="{1E5EA661-93BA-466D-ABD4-EA9B55923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1" y="423455"/>
            <a:ext cx="1522512" cy="114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0103C26-BCE9-4975-9B9B-7394F9DC4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574" y="4418168"/>
            <a:ext cx="3538011" cy="202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2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Компания образована в 2012 году с целью поиска решения задач в области антикоррозионной защиты сварных швов на трубопроводах</a:t>
            </a:r>
            <a:endParaRPr lang="ru-RU" sz="2400" kern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400" b="1" kern="0" dirty="0">
              <a:solidFill>
                <a:schemeClr val="bg2"/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893856E-01A8-4241-B461-C34983FFE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686" y="4661520"/>
            <a:ext cx="4038600" cy="202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endParaRPr lang="ru-RU" sz="2400" kern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400" b="1" kern="0" dirty="0">
              <a:solidFill>
                <a:schemeClr val="bg2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4BBB7C-59BE-4C29-A6CC-9C208452A1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228" y="1989386"/>
            <a:ext cx="2727100" cy="20259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B897E7-8D47-4BAE-9731-D009D3C403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589" y="1981201"/>
            <a:ext cx="1367755" cy="202386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25B65D-145B-4647-A5A4-6A10C88F67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547" y="4450820"/>
            <a:ext cx="2538027" cy="194998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938B192-FBD4-4A0B-AD50-CD4F9C7E85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08" y="4450820"/>
            <a:ext cx="2304739" cy="194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78515"/>
      </p:ext>
    </p:extLst>
  </p:cSld>
  <p:clrMapOvr>
    <a:masterClrMapping/>
  </p:clrMapOvr>
  <p:transition spd="med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br>
              <a:rPr lang="ru-RU" sz="2800" b="1" dirty="0"/>
            </a:br>
            <a:r>
              <a:rPr lang="ru-RU" sz="1800" b="1" dirty="0"/>
              <a:t>Дополнительные резиновые манжеты </a:t>
            </a:r>
            <a:br>
              <a:rPr lang="en-US" sz="1800" b="1" dirty="0"/>
            </a:br>
            <a:r>
              <a:rPr lang="ru-RU" sz="1800" b="1" dirty="0"/>
              <a:t>на втулках марки </a:t>
            </a:r>
            <a:r>
              <a:rPr lang="en-US" sz="1800" b="1" dirty="0"/>
              <a:t>CPS: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800" b="1" u="sng" dirty="0"/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9841" y="1989386"/>
            <a:ext cx="4038600" cy="216788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dirty="0" err="1">
                <a:latin typeface="+mj-lt"/>
                <a:ea typeface="+mj-ea"/>
                <a:cs typeface="+mj-cs"/>
              </a:rPr>
              <a:t>Самоцентрация</a:t>
            </a:r>
            <a:r>
              <a:rPr lang="ru-RU" sz="1800" b="1" dirty="0">
                <a:latin typeface="+mj-lt"/>
                <a:ea typeface="+mj-ea"/>
                <a:cs typeface="+mj-cs"/>
              </a:rPr>
              <a:t> втулки относительно оси трубопровода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dirty="0">
                <a:latin typeface="+mj-lt"/>
                <a:ea typeface="+mj-ea"/>
                <a:cs typeface="+mj-cs"/>
              </a:rPr>
              <a:t>Увеличение плотности вспененного материала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dirty="0">
                <a:latin typeface="+mj-lt"/>
                <a:ea typeface="+mj-ea"/>
                <a:cs typeface="+mj-cs"/>
              </a:rPr>
              <a:t>Отсутствие непосредственного контакта вспененного материала с перекачиваемой средой</a:t>
            </a:r>
          </a:p>
        </p:txBody>
      </p:sp>
      <p:pic>
        <p:nvPicPr>
          <p:cNvPr id="6" name="Рисунок 6" descr="CPS_logotype.jpg">
            <a:extLst>
              <a:ext uri="{FF2B5EF4-FFF2-40B4-BE49-F238E27FC236}">
                <a16:creationId xmlns:a16="http://schemas.microsoft.com/office/drawing/2014/main" id="{1E5EA661-93BA-466D-ABD4-EA9B55923B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1" y="423455"/>
            <a:ext cx="1522512" cy="114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0893856E-01A8-4241-B461-C34983FFE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415" y="4157265"/>
            <a:ext cx="8587170" cy="2512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endParaRPr lang="ru-RU" sz="2400" kern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400" b="1" kern="0" dirty="0">
              <a:solidFill>
                <a:schemeClr val="bg2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7CA4AC-ACDB-4F13-B249-4244BEBDC1F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31" y="1673087"/>
            <a:ext cx="4691369" cy="216788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460173D-425A-4233-A364-73B66E4C58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17" y="4180356"/>
            <a:ext cx="2548792" cy="240657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FAAA46B-20F1-4839-A5BF-6F8984BBB2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770" y="4180356"/>
            <a:ext cx="4142376" cy="24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23884"/>
      </p:ext>
    </p:extLst>
  </p:cSld>
  <p:clrMapOvr>
    <a:masterClrMapping/>
  </p:clrMapOvr>
  <p:transition spd="med"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27584"/>
          </a:xfrm>
        </p:spPr>
        <p:txBody>
          <a:bodyPr/>
          <a:lstStyle/>
          <a:p>
            <a:pPr algn="r" eaLnBrk="1" hangingPunct="1"/>
            <a:br>
              <a:rPr lang="ru-RU" sz="2800" b="1" dirty="0"/>
            </a:br>
            <a:r>
              <a:rPr lang="ru-RU" sz="1800" b="1" dirty="0"/>
              <a:t>Профиль резиновых манжет </a:t>
            </a:r>
            <a:br>
              <a:rPr lang="en-US" sz="1800" b="1" dirty="0"/>
            </a:br>
            <a:r>
              <a:rPr lang="ru-RU" sz="1800" b="1" dirty="0"/>
              <a:t>на втулках марки </a:t>
            </a:r>
            <a:r>
              <a:rPr lang="en-US" sz="1800" b="1" dirty="0"/>
              <a:t>CPS:</a:t>
            </a:r>
            <a:r>
              <a:rPr lang="ru-RU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800" b="1" u="sng" dirty="0"/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9841" y="1989386"/>
            <a:ext cx="4038600" cy="114706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dirty="0">
                <a:latin typeface="+mj-lt"/>
                <a:ea typeface="+mj-ea"/>
                <a:cs typeface="+mj-cs"/>
              </a:rPr>
              <a:t>Оптимальный профиль для гарантированного перекрытия межтрубного пространства и ограничения выхода вспененного материала за габариты втулки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dirty="0" err="1">
                <a:latin typeface="+mj-lt"/>
                <a:ea typeface="+mj-ea"/>
                <a:cs typeface="+mj-cs"/>
              </a:rPr>
              <a:t>Маслобензостойкая</a:t>
            </a:r>
            <a:r>
              <a:rPr lang="ru-RU" sz="1800" b="1" dirty="0">
                <a:latin typeface="+mj-lt"/>
                <a:ea typeface="+mj-ea"/>
                <a:cs typeface="+mj-cs"/>
              </a:rPr>
              <a:t> резина</a:t>
            </a:r>
          </a:p>
        </p:txBody>
      </p:sp>
      <p:pic>
        <p:nvPicPr>
          <p:cNvPr id="6" name="Рисунок 6" descr="CPS_logotype.jpg">
            <a:extLst>
              <a:ext uri="{FF2B5EF4-FFF2-40B4-BE49-F238E27FC236}">
                <a16:creationId xmlns:a16="http://schemas.microsoft.com/office/drawing/2014/main" id="{1E5EA661-93BA-466D-ABD4-EA9B55923B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1" y="423455"/>
            <a:ext cx="1522512" cy="114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0893856E-01A8-4241-B461-C34983FFE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415" y="4157265"/>
            <a:ext cx="8587170" cy="2512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endParaRPr lang="ru-RU" sz="2400" kern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400" b="1" kern="0" dirty="0">
              <a:solidFill>
                <a:schemeClr val="bg2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83C5AB-91ED-40B1-945D-1492216B72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00" y="1459615"/>
            <a:ext cx="3404693" cy="240696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22A3C7-19BB-4DC0-9718-9BB101BE23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912" y="4129716"/>
            <a:ext cx="2785471" cy="24433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AF38B03-C396-4DBB-BE7D-B70551F224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4139595"/>
            <a:ext cx="3851920" cy="242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765090"/>
      </p:ext>
    </p:extLst>
  </p:cSld>
  <p:clrMapOvr>
    <a:masterClrMapping/>
  </p:clrMapOvr>
  <p:transition spd="med"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13323"/>
          </a:xfrm>
        </p:spPr>
        <p:txBody>
          <a:bodyPr/>
          <a:lstStyle/>
          <a:p>
            <a:pPr algn="r" eaLnBrk="1" hangingPunct="1"/>
            <a:r>
              <a:rPr lang="ru-RU" sz="1800" b="1" dirty="0"/>
              <a:t>Опытно-промысловые испытания втулок </a:t>
            </a:r>
            <a:r>
              <a:rPr lang="en-US" sz="1800" b="1" dirty="0"/>
              <a:t>CPS</a:t>
            </a:r>
            <a:br>
              <a:rPr lang="ru-RU" sz="1800" b="1" dirty="0"/>
            </a:br>
            <a:r>
              <a:rPr lang="ru-RU" sz="1800" b="1" dirty="0"/>
              <a:t>с резиновыми манжетами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02334" y="1668823"/>
            <a:ext cx="2829505" cy="91419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Пурнефтегаз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2016-2017 г.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Втулка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CPS-159x8M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6" descr="CPS_logotype.jpg">
            <a:extLst>
              <a:ext uri="{FF2B5EF4-FFF2-40B4-BE49-F238E27FC236}">
                <a16:creationId xmlns:a16="http://schemas.microsoft.com/office/drawing/2014/main" id="{1E5EA661-93BA-466D-ABD4-EA9B55923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1" y="423455"/>
            <a:ext cx="1522512" cy="114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0893856E-01A8-4241-B461-C34983FFE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686" y="4661520"/>
            <a:ext cx="4038600" cy="202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endParaRPr lang="ru-RU" sz="2400" kern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400" b="1" kern="0" dirty="0">
              <a:solidFill>
                <a:schemeClr val="bg2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AD6B2B7-B4E4-4F7C-A744-C3F653A4B3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84114"/>
            <a:ext cx="1194861" cy="181912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B0ABDCC-C9D5-42B3-AF7B-FA2D6F9CE5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0" y="4404340"/>
            <a:ext cx="2620355" cy="199646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1098292-CC71-444C-9A64-0B9F69C01F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397" y="2583016"/>
            <a:ext cx="1400975" cy="1819129"/>
          </a:xfrm>
          <a:prstGeom prst="rect">
            <a:avLst/>
          </a:prstGeom>
        </p:spPr>
      </p:pic>
      <p:sp>
        <p:nvSpPr>
          <p:cNvPr id="33" name="Rectangle 5">
            <a:extLst>
              <a:ext uri="{FF2B5EF4-FFF2-40B4-BE49-F238E27FC236}">
                <a16:creationId xmlns:a16="http://schemas.microsoft.com/office/drawing/2014/main" id="{64EE71A4-2865-4665-9AD3-1A435C6A9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3533" y="1668823"/>
            <a:ext cx="3029097" cy="914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 «Газпромнефть»</a:t>
            </a:r>
            <a:endParaRPr lang="en-US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2017-2018 г.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Втулка </a:t>
            </a: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CPS-</a:t>
            </a: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9x8M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5">
            <a:extLst>
              <a:ext uri="{FF2B5EF4-FFF2-40B4-BE49-F238E27FC236}">
                <a16:creationId xmlns:a16="http://schemas.microsoft.com/office/drawing/2014/main" id="{E9E1FD8F-6BA1-4331-9CBD-564C14786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9628" y="1668823"/>
            <a:ext cx="2547950" cy="914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Опытная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с 2016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CPS-1</a:t>
            </a: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en-US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3639639-A5C8-486F-BFC3-0EE0ECDC3D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852" y="4149079"/>
            <a:ext cx="2925549" cy="2293253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EC8B7034-A796-40EC-92E2-07D3507155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513" y="2583016"/>
            <a:ext cx="1255279" cy="205402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6821DE6-7BA5-49CB-9BBF-09D5AC6F01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64" y="2581185"/>
            <a:ext cx="1694004" cy="1567895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413A838-6A5D-4C6B-9BF1-4D68A9E5D6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39" y="4336137"/>
            <a:ext cx="2657660" cy="2106195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09EA258-ACDE-4E38-A420-4B7D6C06A7A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828" y="2581185"/>
            <a:ext cx="2657660" cy="1993245"/>
          </a:xfrm>
          <a:prstGeom prst="rect">
            <a:avLst/>
          </a:prstGeom>
        </p:spPr>
      </p:pic>
    </p:spTree>
  </p:cSld>
  <p:clrMapOvr>
    <a:masterClrMapping/>
  </p:clrMapOvr>
  <p:transition spd="med"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9"/>
          <p:cNvSpPr>
            <a:spLocks noChangeArrowheads="1"/>
          </p:cNvSpPr>
          <p:nvPr/>
        </p:nvSpPr>
        <p:spPr bwMode="auto">
          <a:xfrm>
            <a:off x="1428750" y="3000375"/>
            <a:ext cx="662463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Общество с ограниченной ответственностью </a:t>
            </a:r>
            <a:endParaRPr lang="ru-RU" dirty="0">
              <a:solidFill>
                <a:schemeClr val="accent1">
                  <a:lumMod val="2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«</a:t>
            </a:r>
            <a:r>
              <a:rPr lang="ru-RU" b="1" dirty="0" err="1">
                <a:solidFill>
                  <a:schemeClr val="accent1">
                    <a:lumMod val="25000"/>
                  </a:schemeClr>
                </a:solidFill>
              </a:rPr>
              <a:t>Си-Пи-Эс</a:t>
            </a:r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25000"/>
                  </a:schemeClr>
                </a:solidFill>
              </a:rPr>
              <a:t>Технолоджи</a:t>
            </a:r>
            <a:r>
              <a:rPr lang="ru-RU" b="1" dirty="0">
                <a:solidFill>
                  <a:schemeClr val="accent1">
                    <a:lumMod val="25000"/>
                  </a:schemeClr>
                </a:solidFill>
              </a:rPr>
              <a:t>»</a:t>
            </a:r>
            <a:endParaRPr lang="ru-RU" dirty="0">
              <a:solidFill>
                <a:schemeClr val="accent1">
                  <a:lumMod val="25000"/>
                </a:schemeClr>
              </a:solidFill>
            </a:endParaRPr>
          </a:p>
          <a:p>
            <a:pPr algn="ctr"/>
            <a:r>
              <a:rPr lang="ru-RU" dirty="0"/>
              <a:t>443052, г.Самара, </a:t>
            </a:r>
            <a:r>
              <a:rPr lang="ru-RU" dirty="0" err="1"/>
              <a:t>ул.Земеца</a:t>
            </a:r>
            <a:r>
              <a:rPr lang="ru-RU" dirty="0"/>
              <a:t>, дом 4, корпус 94 Б</a:t>
            </a:r>
          </a:p>
          <a:p>
            <a:pPr algn="ctr"/>
            <a:r>
              <a:rPr lang="ru-RU" dirty="0"/>
              <a:t>телефон/факс: (846) 212-97-57,</a:t>
            </a:r>
          </a:p>
          <a:p>
            <a:pPr algn="ctr"/>
            <a:r>
              <a:rPr lang="ru-RU" dirty="0"/>
              <a:t> </a:t>
            </a:r>
            <a:r>
              <a:rPr lang="en-US" dirty="0"/>
              <a:t>e</a:t>
            </a:r>
            <a:r>
              <a:rPr lang="ru-RU" dirty="0"/>
              <a:t>-</a:t>
            </a:r>
            <a:r>
              <a:rPr lang="en-US" dirty="0"/>
              <a:t>mail</a:t>
            </a:r>
            <a:r>
              <a:rPr lang="ru-RU" dirty="0"/>
              <a:t>: </a:t>
            </a:r>
            <a:r>
              <a:rPr lang="en-US" dirty="0"/>
              <a:t>info</a:t>
            </a:r>
            <a:r>
              <a:rPr lang="ru-RU" dirty="0"/>
              <a:t>@</a:t>
            </a:r>
            <a:r>
              <a:rPr lang="en-US" dirty="0"/>
              <a:t>cps63</a:t>
            </a:r>
            <a:r>
              <a:rPr lang="ru-RU" dirty="0"/>
              <a:t>.</a:t>
            </a:r>
            <a:r>
              <a:rPr lang="en-US" dirty="0" err="1"/>
              <a:t>ru</a:t>
            </a:r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  <a:p>
            <a:pPr marL="342900" indent="-342900" algn="ctr"/>
            <a:endParaRPr lang="en-US" b="1" dirty="0"/>
          </a:p>
        </p:txBody>
      </p:sp>
      <p:pic>
        <p:nvPicPr>
          <p:cNvPr id="3075" name="Рисунок 6" descr="CPS_logotyp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0" y="785813"/>
            <a:ext cx="2214563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1397</TotalTime>
  <Words>159</Words>
  <Application>Microsoft Office PowerPoint</Application>
  <PresentationFormat>Экран (4:3)</PresentationFormat>
  <Paragraphs>36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Wingdings</vt:lpstr>
      <vt:lpstr>Пиксел</vt:lpstr>
      <vt:lpstr>Презентация PowerPoint</vt:lpstr>
      <vt:lpstr> ООО «Си-Пи-Эс Технолоджи» </vt:lpstr>
      <vt:lpstr> Дополнительные резиновые манжеты  на втулках марки CPS: </vt:lpstr>
      <vt:lpstr> Профиль резиновых манжет  на втулках марки CPS: </vt:lpstr>
      <vt:lpstr>Опытно-промысловые испытания втулок CPS с резиновыми манжетами</vt:lpstr>
      <vt:lpstr>Презентация PowerPoint</vt:lpstr>
    </vt:vector>
  </TitlesOfParts>
  <Company>celer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Некоторые аспекты развития производства деталей труб с антикоррозионным полимерным покрытием</dc:title>
  <dc:creator>novikov</dc:creator>
  <cp:lastModifiedBy>User</cp:lastModifiedBy>
  <cp:revision>55</cp:revision>
  <dcterms:created xsi:type="dcterms:W3CDTF">2007-02-01T06:56:55Z</dcterms:created>
  <dcterms:modified xsi:type="dcterms:W3CDTF">2018-05-11T12:30:49Z</dcterms:modified>
</cp:coreProperties>
</file>