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4" r:id="rId4"/>
  </p:sldMasterIdLst>
  <p:notesMasterIdLst>
    <p:notesMasterId r:id="rId24"/>
  </p:notesMasterIdLst>
  <p:sldIdLst>
    <p:sldId id="257" r:id="rId5"/>
    <p:sldId id="258" r:id="rId6"/>
    <p:sldId id="259" r:id="rId7"/>
    <p:sldId id="260" r:id="rId8"/>
    <p:sldId id="262" r:id="rId9"/>
    <p:sldId id="263" r:id="rId10"/>
    <p:sldId id="265" r:id="rId11"/>
    <p:sldId id="266" r:id="rId12"/>
    <p:sldId id="267" r:id="rId13"/>
    <p:sldId id="289" r:id="rId14"/>
    <p:sldId id="271" r:id="rId15"/>
    <p:sldId id="276" r:id="rId16"/>
    <p:sldId id="279" r:id="rId17"/>
    <p:sldId id="287" r:id="rId18"/>
    <p:sldId id="288" r:id="rId19"/>
    <p:sldId id="283" r:id="rId20"/>
    <p:sldId id="282" r:id="rId21"/>
    <p:sldId id="270" r:id="rId22"/>
    <p:sldId id="269" r:id="rId23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703" autoAdjust="0"/>
  </p:normalViewPr>
  <p:slideViewPr>
    <p:cSldViewPr snapToGrid="0">
      <p:cViewPr varScale="1">
        <p:scale>
          <a:sx n="91" d="100"/>
          <a:sy n="91" d="100"/>
        </p:scale>
        <p:origin x="20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9F64A7-AA53-4AB9-9352-FA21EE5310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75FB66-F946-4172-8E9A-DF0D5429BFE0}">
      <dgm:prSet phldrT="[Текст]" custT="1"/>
      <dgm:spPr>
        <a:solidFill>
          <a:srgbClr val="336699"/>
        </a:solidFill>
      </dgm:spPr>
      <dgm:t>
        <a:bodyPr/>
        <a:lstStyle/>
        <a:p>
          <a:r>
            <a: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PDMS AVEVA</a:t>
          </a:r>
          <a:r>
            <a: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 – </a:t>
          </a:r>
          <a:r>
            <a: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комплексная система трехмерного проектирования, предназначенная для проектирования  технологических объектов  газовой отраслей</a:t>
          </a:r>
          <a:endParaRPr lang="ru-RU" sz="1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E29D0A42-AE12-4F3E-8AE0-07A0A8CA6EBE}" type="parTrans" cxnId="{564AEA83-3715-4F64-920A-B91C348C8BCE}">
      <dgm:prSet/>
      <dgm:spPr/>
      <dgm:t>
        <a:bodyPr/>
        <a:lstStyle/>
        <a:p>
          <a:endParaRPr lang="ru-RU"/>
        </a:p>
      </dgm:t>
    </dgm:pt>
    <dgm:pt modelId="{65FA53A6-3C0A-42F8-8C13-5B5534D3D103}" type="sibTrans" cxnId="{564AEA83-3715-4F64-920A-B91C348C8BCE}">
      <dgm:prSet/>
      <dgm:spPr/>
      <dgm:t>
        <a:bodyPr/>
        <a:lstStyle/>
        <a:p>
          <a:endParaRPr lang="ru-RU"/>
        </a:p>
      </dgm:t>
    </dgm:pt>
    <dgm:pt modelId="{896093EC-55FF-40C4-844D-D6276E38EA3D}">
      <dgm:prSet phldrT="[Текст]" custT="1"/>
      <dgm:spPr>
        <a:solidFill>
          <a:srgbClr val="336699"/>
        </a:solidFill>
      </dgm:spPr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Autodesk Revit 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 - комплексная система 3</a:t>
          </a:r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D-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моделирования для проектирования общественных, жилых зданий и сооружений</a:t>
          </a:r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26FC5DF8-6EE0-4EE0-BEA0-2BF78C14B402}" type="parTrans" cxnId="{17AEBC3B-DB1D-4962-BC0F-C00ADB302999}">
      <dgm:prSet/>
      <dgm:spPr/>
      <dgm:t>
        <a:bodyPr/>
        <a:lstStyle/>
        <a:p>
          <a:endParaRPr lang="ru-RU"/>
        </a:p>
      </dgm:t>
    </dgm:pt>
    <dgm:pt modelId="{AD6B8E51-9DCA-4F2A-8DB7-476FBF3A0210}" type="sibTrans" cxnId="{17AEBC3B-DB1D-4962-BC0F-C00ADB302999}">
      <dgm:prSet/>
      <dgm:spPr/>
      <dgm:t>
        <a:bodyPr/>
        <a:lstStyle/>
        <a:p>
          <a:endParaRPr lang="ru-RU"/>
        </a:p>
      </dgm:t>
    </dgm:pt>
    <dgm:pt modelId="{05129B96-491F-4322-AB49-B37B38E45622}">
      <dgm:prSet phldrT="[Текст]" custT="1"/>
      <dgm:spPr>
        <a:solidFill>
          <a:srgbClr val="336699"/>
        </a:solidFill>
      </dgm:spPr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Autodesk Civil 3D 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 - система 3</a:t>
          </a:r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D-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моделирования для топогеодезических работ, генплана.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B6FF5913-58B5-46D1-9083-643321194B71}" type="parTrans" cxnId="{BB91D5F3-CB86-409E-BA7E-5BE66FE2D315}">
      <dgm:prSet/>
      <dgm:spPr/>
      <dgm:t>
        <a:bodyPr/>
        <a:lstStyle/>
        <a:p>
          <a:endParaRPr lang="ru-RU"/>
        </a:p>
      </dgm:t>
    </dgm:pt>
    <dgm:pt modelId="{7E1A1270-612A-45E6-AC56-5152EAFF3468}" type="sibTrans" cxnId="{BB91D5F3-CB86-409E-BA7E-5BE66FE2D315}">
      <dgm:prSet/>
      <dgm:spPr/>
      <dgm:t>
        <a:bodyPr/>
        <a:lstStyle/>
        <a:p>
          <a:endParaRPr lang="ru-RU"/>
        </a:p>
      </dgm:t>
    </dgm:pt>
    <dgm:pt modelId="{74902093-7441-4EC1-8A96-6725F1AEF5F7}" type="pres">
      <dgm:prSet presAssocID="{219F64A7-AA53-4AB9-9352-FA21EE5310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9F1F36-D6F5-4C16-AB74-DF65A85F6796}" type="pres">
      <dgm:prSet presAssocID="{0675FB66-F946-4172-8E9A-DF0D5429BFE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4A73B7-1822-4450-85AF-8B7F9FFE5A86}" type="pres">
      <dgm:prSet presAssocID="{65FA53A6-3C0A-42F8-8C13-5B5534D3D103}" presName="spacer" presStyleCnt="0"/>
      <dgm:spPr/>
    </dgm:pt>
    <dgm:pt modelId="{265BF7A1-07C3-45D0-AAF4-9F4CBE7F706A}" type="pres">
      <dgm:prSet presAssocID="{896093EC-55FF-40C4-844D-D6276E38EA3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0CC61-19A3-4A60-98E8-9AAFD46B9011}" type="pres">
      <dgm:prSet presAssocID="{AD6B8E51-9DCA-4F2A-8DB7-476FBF3A0210}" presName="spacer" presStyleCnt="0"/>
      <dgm:spPr/>
    </dgm:pt>
    <dgm:pt modelId="{FCFF9D67-41FC-4BFE-94F7-0BFD37AE15A1}" type="pres">
      <dgm:prSet presAssocID="{05129B96-491F-4322-AB49-B37B38E4562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947D32-FEF7-420C-9A1B-EE9593631232}" type="presOf" srcId="{05129B96-491F-4322-AB49-B37B38E45622}" destId="{FCFF9D67-41FC-4BFE-94F7-0BFD37AE15A1}" srcOrd="0" destOrd="0" presId="urn:microsoft.com/office/officeart/2005/8/layout/vList2"/>
    <dgm:cxn modelId="{37C93575-A873-4C66-AB89-12A971B771DF}" type="presOf" srcId="{219F64A7-AA53-4AB9-9352-FA21EE531068}" destId="{74902093-7441-4EC1-8A96-6725F1AEF5F7}" srcOrd="0" destOrd="0" presId="urn:microsoft.com/office/officeart/2005/8/layout/vList2"/>
    <dgm:cxn modelId="{A6D6B838-D06D-4B69-AFD6-9A281CCA0329}" type="presOf" srcId="{896093EC-55FF-40C4-844D-D6276E38EA3D}" destId="{265BF7A1-07C3-45D0-AAF4-9F4CBE7F706A}" srcOrd="0" destOrd="0" presId="urn:microsoft.com/office/officeart/2005/8/layout/vList2"/>
    <dgm:cxn modelId="{564AEA83-3715-4F64-920A-B91C348C8BCE}" srcId="{219F64A7-AA53-4AB9-9352-FA21EE531068}" destId="{0675FB66-F946-4172-8E9A-DF0D5429BFE0}" srcOrd="0" destOrd="0" parTransId="{E29D0A42-AE12-4F3E-8AE0-07A0A8CA6EBE}" sibTransId="{65FA53A6-3C0A-42F8-8C13-5B5534D3D103}"/>
    <dgm:cxn modelId="{0F8BCF19-C1F6-4FB8-860C-C5BAE7C17A7A}" type="presOf" srcId="{0675FB66-F946-4172-8E9A-DF0D5429BFE0}" destId="{549F1F36-D6F5-4C16-AB74-DF65A85F6796}" srcOrd="0" destOrd="0" presId="urn:microsoft.com/office/officeart/2005/8/layout/vList2"/>
    <dgm:cxn modelId="{17AEBC3B-DB1D-4962-BC0F-C00ADB302999}" srcId="{219F64A7-AA53-4AB9-9352-FA21EE531068}" destId="{896093EC-55FF-40C4-844D-D6276E38EA3D}" srcOrd="1" destOrd="0" parTransId="{26FC5DF8-6EE0-4EE0-BEA0-2BF78C14B402}" sibTransId="{AD6B8E51-9DCA-4F2A-8DB7-476FBF3A0210}"/>
    <dgm:cxn modelId="{BB91D5F3-CB86-409E-BA7E-5BE66FE2D315}" srcId="{219F64A7-AA53-4AB9-9352-FA21EE531068}" destId="{05129B96-491F-4322-AB49-B37B38E45622}" srcOrd="2" destOrd="0" parTransId="{B6FF5913-58B5-46D1-9083-643321194B71}" sibTransId="{7E1A1270-612A-45E6-AC56-5152EAFF3468}"/>
    <dgm:cxn modelId="{CFABD318-8A8B-4AB9-A5C4-F9FB15AA2431}" type="presParOf" srcId="{74902093-7441-4EC1-8A96-6725F1AEF5F7}" destId="{549F1F36-D6F5-4C16-AB74-DF65A85F6796}" srcOrd="0" destOrd="0" presId="urn:microsoft.com/office/officeart/2005/8/layout/vList2"/>
    <dgm:cxn modelId="{467D47C8-3170-4405-A5CB-A7B7EA425AE1}" type="presParOf" srcId="{74902093-7441-4EC1-8A96-6725F1AEF5F7}" destId="{7C4A73B7-1822-4450-85AF-8B7F9FFE5A86}" srcOrd="1" destOrd="0" presId="urn:microsoft.com/office/officeart/2005/8/layout/vList2"/>
    <dgm:cxn modelId="{EFC1D94E-F3F5-44E7-AD0A-F3CA47E8FD40}" type="presParOf" srcId="{74902093-7441-4EC1-8A96-6725F1AEF5F7}" destId="{265BF7A1-07C3-45D0-AAF4-9F4CBE7F706A}" srcOrd="2" destOrd="0" presId="urn:microsoft.com/office/officeart/2005/8/layout/vList2"/>
    <dgm:cxn modelId="{A222AAE9-3127-419A-85C3-5EF97C08FE7D}" type="presParOf" srcId="{74902093-7441-4EC1-8A96-6725F1AEF5F7}" destId="{F010CC61-19A3-4A60-98E8-9AAFD46B9011}" srcOrd="3" destOrd="0" presId="urn:microsoft.com/office/officeart/2005/8/layout/vList2"/>
    <dgm:cxn modelId="{C65B88ED-63B8-422E-B617-C8107657ECF8}" type="presParOf" srcId="{74902093-7441-4EC1-8A96-6725F1AEF5F7}" destId="{FCFF9D67-41FC-4BFE-94F7-0BFD37AE15A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D662ED-CC84-4A02-A5C6-8F7703CE8F75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94785EB-9F7A-4FB4-ADB0-D37FE3F23291}">
      <dgm:prSet phldrT="[Текст]" custT="1"/>
      <dgm:spPr/>
      <dgm:t>
        <a:bodyPr/>
        <a:lstStyle/>
        <a:p>
          <a:r>
            <a:rPr lang="ru-RU" sz="2000" dirty="0" smtClean="0">
              <a:latin typeface="Arial Narrow" panose="020B0606020202030204" pitchFamily="34" charset="0"/>
            </a:rPr>
            <a:t>Панель руководителя позволяет аккумулировать все имеющиеся данные о ходе работ по объектам и их статусу</a:t>
          </a:r>
          <a:endParaRPr lang="ru-RU" sz="2000" dirty="0">
            <a:latin typeface="Arial Narrow" panose="020B0606020202030204" pitchFamily="34" charset="0"/>
          </a:endParaRPr>
        </a:p>
      </dgm:t>
    </dgm:pt>
    <dgm:pt modelId="{B9AF5C11-EB64-4384-B658-E99A34BA168C}" type="parTrans" cxnId="{BAD672D6-CBC0-406D-A980-5CDEC05175A6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4F4AA968-B08F-4798-8F44-6CE0DCA258DE}" type="sibTrans" cxnId="{BAD672D6-CBC0-406D-A980-5CDEC05175A6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0F35DD7B-F1EF-46FD-86B0-8F6DB05AF0C1}">
      <dgm:prSet phldrT="[Текст]"/>
      <dgm:spPr/>
      <dgm:t>
        <a:bodyPr/>
        <a:lstStyle/>
        <a:p>
          <a:r>
            <a:rPr lang="ru-RU" dirty="0" smtClean="0">
              <a:latin typeface="Arial Narrow" panose="020B0606020202030204" pitchFamily="34" charset="0"/>
            </a:rPr>
            <a:t>Рабочее место специалиста службы Заказчика/Эксплуатации обеспечивает необходимую аналитику по объектам</a:t>
          </a:r>
          <a:endParaRPr lang="ru-RU" dirty="0">
            <a:latin typeface="Arial Narrow" panose="020B0606020202030204" pitchFamily="34" charset="0"/>
          </a:endParaRPr>
        </a:p>
      </dgm:t>
    </dgm:pt>
    <dgm:pt modelId="{E972177C-D121-4FAC-A068-50E1BD1EA022}" type="parTrans" cxnId="{5DDB7712-5C8C-4680-A73B-2002AB534E75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A262BD63-D833-4E8F-A633-768B00BE0F0E}" type="sibTrans" cxnId="{5DDB7712-5C8C-4680-A73B-2002AB534E75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583B63AA-5F58-4662-9FBA-692FD001C8FD}">
      <dgm:prSet phldrT="[Текст]"/>
      <dgm:spPr/>
      <dgm:t>
        <a:bodyPr/>
        <a:lstStyle/>
        <a:p>
          <a:r>
            <a:rPr lang="ru-RU" dirty="0" smtClean="0">
              <a:latin typeface="Arial Narrow" panose="020B0606020202030204" pitchFamily="34" charset="0"/>
            </a:rPr>
            <a:t>Через рабочее место специалистов генерального проектировщика/подрядчика осуществляется основной ввод данных по объектам строительства</a:t>
          </a:r>
          <a:endParaRPr lang="ru-RU" dirty="0">
            <a:latin typeface="Arial Narrow" panose="020B0606020202030204" pitchFamily="34" charset="0"/>
          </a:endParaRPr>
        </a:p>
      </dgm:t>
    </dgm:pt>
    <dgm:pt modelId="{ECCB4315-A968-43AC-8701-8987ACC777A6}" type="parTrans" cxnId="{3C1CF848-0A71-43AF-9FDB-9D20E3296361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F142DE19-E41A-4338-BD94-514A58D9922B}" type="sibTrans" cxnId="{3C1CF848-0A71-43AF-9FDB-9D20E3296361}">
      <dgm:prSet/>
      <dgm:spPr/>
      <dgm:t>
        <a:bodyPr/>
        <a:lstStyle/>
        <a:p>
          <a:endParaRPr lang="ru-RU">
            <a:latin typeface="Arial Narrow" panose="020B0606020202030204" pitchFamily="34" charset="0"/>
          </a:endParaRPr>
        </a:p>
      </dgm:t>
    </dgm:pt>
    <dgm:pt modelId="{74210DD7-0030-4CD1-BCC7-74E9F8B3C8D0}" type="pres">
      <dgm:prSet presAssocID="{ADD662ED-CC84-4A02-A5C6-8F7703CE8F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4D522B3-7920-4BE4-8285-A2BE22D73C0E}" type="pres">
      <dgm:prSet presAssocID="{ADD662ED-CC84-4A02-A5C6-8F7703CE8F75}" presName="Name1" presStyleCnt="0"/>
      <dgm:spPr/>
      <dgm:t>
        <a:bodyPr/>
        <a:lstStyle/>
        <a:p>
          <a:endParaRPr lang="ru-RU"/>
        </a:p>
      </dgm:t>
    </dgm:pt>
    <dgm:pt modelId="{8F42BAC5-3FBC-4D93-B49B-4566A03E33BE}" type="pres">
      <dgm:prSet presAssocID="{ADD662ED-CC84-4A02-A5C6-8F7703CE8F75}" presName="cycle" presStyleCnt="0"/>
      <dgm:spPr/>
      <dgm:t>
        <a:bodyPr/>
        <a:lstStyle/>
        <a:p>
          <a:endParaRPr lang="ru-RU"/>
        </a:p>
      </dgm:t>
    </dgm:pt>
    <dgm:pt modelId="{E2731F8F-825B-41FD-B6D5-B10C69BD9D9F}" type="pres">
      <dgm:prSet presAssocID="{ADD662ED-CC84-4A02-A5C6-8F7703CE8F75}" presName="srcNode" presStyleLbl="node1" presStyleIdx="0" presStyleCnt="3"/>
      <dgm:spPr/>
      <dgm:t>
        <a:bodyPr/>
        <a:lstStyle/>
        <a:p>
          <a:endParaRPr lang="ru-RU"/>
        </a:p>
      </dgm:t>
    </dgm:pt>
    <dgm:pt modelId="{89E5375B-E6B0-4A77-8149-F1762C951D2B}" type="pres">
      <dgm:prSet presAssocID="{ADD662ED-CC84-4A02-A5C6-8F7703CE8F75}" presName="conn" presStyleLbl="parChTrans1D2" presStyleIdx="0" presStyleCnt="1" custScaleX="104606" custScaleY="86953" custLinFactNeighborX="-6653" custLinFactNeighborY="-317"/>
      <dgm:spPr/>
      <dgm:t>
        <a:bodyPr/>
        <a:lstStyle/>
        <a:p>
          <a:endParaRPr lang="ru-RU"/>
        </a:p>
      </dgm:t>
    </dgm:pt>
    <dgm:pt modelId="{F20DA76D-9A9D-4E6B-9B5F-D48636524CF6}" type="pres">
      <dgm:prSet presAssocID="{ADD662ED-CC84-4A02-A5C6-8F7703CE8F75}" presName="extraNode" presStyleLbl="node1" presStyleIdx="0" presStyleCnt="3"/>
      <dgm:spPr/>
      <dgm:t>
        <a:bodyPr/>
        <a:lstStyle/>
        <a:p>
          <a:endParaRPr lang="ru-RU"/>
        </a:p>
      </dgm:t>
    </dgm:pt>
    <dgm:pt modelId="{A1F25FB9-3A90-44B9-838A-EBAACCA54891}" type="pres">
      <dgm:prSet presAssocID="{ADD662ED-CC84-4A02-A5C6-8F7703CE8F75}" presName="dstNode" presStyleLbl="node1" presStyleIdx="0" presStyleCnt="3"/>
      <dgm:spPr/>
      <dgm:t>
        <a:bodyPr/>
        <a:lstStyle/>
        <a:p>
          <a:endParaRPr lang="ru-RU"/>
        </a:p>
      </dgm:t>
    </dgm:pt>
    <dgm:pt modelId="{C50963A0-5E3B-4316-A51A-03B8D6A3F701}" type="pres">
      <dgm:prSet presAssocID="{194785EB-9F7A-4FB4-ADB0-D37FE3F23291}" presName="text_1" presStyleLbl="node1" presStyleIdx="0" presStyleCnt="3" custLinFactNeighborY="-30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3E74E-E5FE-4ECE-9EED-B273AF304AD9}" type="pres">
      <dgm:prSet presAssocID="{194785EB-9F7A-4FB4-ADB0-D37FE3F23291}" presName="accent_1" presStyleCnt="0"/>
      <dgm:spPr/>
      <dgm:t>
        <a:bodyPr/>
        <a:lstStyle/>
        <a:p>
          <a:endParaRPr lang="ru-RU"/>
        </a:p>
      </dgm:t>
    </dgm:pt>
    <dgm:pt modelId="{9F12F307-A8F7-481F-B6A0-A0FA92CE4834}" type="pres">
      <dgm:prSet presAssocID="{194785EB-9F7A-4FB4-ADB0-D37FE3F23291}" presName="accentRepeatNode" presStyleLbl="solidFgAcc1" presStyleIdx="0" presStyleCnt="3" custScaleX="106130" custScaleY="101493" custLinFactNeighborY="-24029"/>
      <dgm:spPr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639FBF-50BB-4B73-B399-31FC903DFF41}" type="pres">
      <dgm:prSet presAssocID="{0F35DD7B-F1EF-46FD-86B0-8F6DB05AF0C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A8D2C-C82C-4E24-A957-ED3CBBB43F1A}" type="pres">
      <dgm:prSet presAssocID="{0F35DD7B-F1EF-46FD-86B0-8F6DB05AF0C1}" presName="accent_2" presStyleCnt="0"/>
      <dgm:spPr/>
      <dgm:t>
        <a:bodyPr/>
        <a:lstStyle/>
        <a:p>
          <a:endParaRPr lang="ru-RU"/>
        </a:p>
      </dgm:t>
    </dgm:pt>
    <dgm:pt modelId="{E2508566-A91E-4F0C-B157-95C2565C9CC5}" type="pres">
      <dgm:prSet presAssocID="{0F35DD7B-F1EF-46FD-86B0-8F6DB05AF0C1}" presName="accentRepeatNode" presStyleLbl="solidFgAcc1" presStyleIdx="1" presStyleCnt="3" custScaleX="104101" custScaleY="101493" custLinFactNeighborX="-1893" custLinFactNeighborY="-5998"/>
      <dgm:spPr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29987F-2447-429D-8BD3-51BB0F91B0B1}" type="pres">
      <dgm:prSet presAssocID="{583B63AA-5F58-4662-9FBA-692FD001C8FD}" presName="text_3" presStyleLbl="node1" presStyleIdx="2" presStyleCnt="3" custLinFactNeighborY="30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E59A0-5F92-4DAE-9709-8BEB634FCF8B}" type="pres">
      <dgm:prSet presAssocID="{583B63AA-5F58-4662-9FBA-692FD001C8FD}" presName="accent_3" presStyleCnt="0"/>
      <dgm:spPr/>
      <dgm:t>
        <a:bodyPr/>
        <a:lstStyle/>
        <a:p>
          <a:endParaRPr lang="ru-RU"/>
        </a:p>
      </dgm:t>
    </dgm:pt>
    <dgm:pt modelId="{5A114A79-4DBC-47BA-AD11-E42220B18D4E}" type="pres">
      <dgm:prSet presAssocID="{583B63AA-5F58-4662-9FBA-692FD001C8FD}" presName="accentRepeatNode" presStyleLbl="solidFgAcc1" presStyleIdx="2" presStyleCnt="3" custScaleX="109485" custScaleY="101493" custLinFactNeighborY="24074"/>
      <dgm:spPr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98AD092-F142-4C9B-A7AE-9877298B5549}" type="presOf" srcId="{ADD662ED-CC84-4A02-A5C6-8F7703CE8F75}" destId="{74210DD7-0030-4CD1-BCC7-74E9F8B3C8D0}" srcOrd="0" destOrd="0" presId="urn:microsoft.com/office/officeart/2008/layout/VerticalCurvedList"/>
    <dgm:cxn modelId="{40133959-FFBA-411C-8C32-CEFFA424F80D}" type="presOf" srcId="{4F4AA968-B08F-4798-8F44-6CE0DCA258DE}" destId="{89E5375B-E6B0-4A77-8149-F1762C951D2B}" srcOrd="0" destOrd="0" presId="urn:microsoft.com/office/officeart/2008/layout/VerticalCurvedList"/>
    <dgm:cxn modelId="{96AFED00-6031-4D28-8858-8CC19EF98F4A}" type="presOf" srcId="{194785EB-9F7A-4FB4-ADB0-D37FE3F23291}" destId="{C50963A0-5E3B-4316-A51A-03B8D6A3F701}" srcOrd="0" destOrd="0" presId="urn:microsoft.com/office/officeart/2008/layout/VerticalCurvedList"/>
    <dgm:cxn modelId="{FD6C1339-60BF-4747-9252-D95375966ED7}" type="presOf" srcId="{583B63AA-5F58-4662-9FBA-692FD001C8FD}" destId="{1029987F-2447-429D-8BD3-51BB0F91B0B1}" srcOrd="0" destOrd="0" presId="urn:microsoft.com/office/officeart/2008/layout/VerticalCurvedList"/>
    <dgm:cxn modelId="{3C1CF848-0A71-43AF-9FDB-9D20E3296361}" srcId="{ADD662ED-CC84-4A02-A5C6-8F7703CE8F75}" destId="{583B63AA-5F58-4662-9FBA-692FD001C8FD}" srcOrd="2" destOrd="0" parTransId="{ECCB4315-A968-43AC-8701-8987ACC777A6}" sibTransId="{F142DE19-E41A-4338-BD94-514A58D9922B}"/>
    <dgm:cxn modelId="{0CB189AF-FB4B-46DF-9E6E-59C93D02F494}" type="presOf" srcId="{0F35DD7B-F1EF-46FD-86B0-8F6DB05AF0C1}" destId="{11639FBF-50BB-4B73-B399-31FC903DFF41}" srcOrd="0" destOrd="0" presId="urn:microsoft.com/office/officeart/2008/layout/VerticalCurvedList"/>
    <dgm:cxn modelId="{5DDB7712-5C8C-4680-A73B-2002AB534E75}" srcId="{ADD662ED-CC84-4A02-A5C6-8F7703CE8F75}" destId="{0F35DD7B-F1EF-46FD-86B0-8F6DB05AF0C1}" srcOrd="1" destOrd="0" parTransId="{E972177C-D121-4FAC-A068-50E1BD1EA022}" sibTransId="{A262BD63-D833-4E8F-A633-768B00BE0F0E}"/>
    <dgm:cxn modelId="{BAD672D6-CBC0-406D-A980-5CDEC05175A6}" srcId="{ADD662ED-CC84-4A02-A5C6-8F7703CE8F75}" destId="{194785EB-9F7A-4FB4-ADB0-D37FE3F23291}" srcOrd="0" destOrd="0" parTransId="{B9AF5C11-EB64-4384-B658-E99A34BA168C}" sibTransId="{4F4AA968-B08F-4798-8F44-6CE0DCA258DE}"/>
    <dgm:cxn modelId="{DC797855-306C-497E-BB4F-3B19574CA4AC}" type="presParOf" srcId="{74210DD7-0030-4CD1-BCC7-74E9F8B3C8D0}" destId="{54D522B3-7920-4BE4-8285-A2BE22D73C0E}" srcOrd="0" destOrd="0" presId="urn:microsoft.com/office/officeart/2008/layout/VerticalCurvedList"/>
    <dgm:cxn modelId="{ADB926D7-BB3E-48D0-A9E2-F2761D61CBF7}" type="presParOf" srcId="{54D522B3-7920-4BE4-8285-A2BE22D73C0E}" destId="{8F42BAC5-3FBC-4D93-B49B-4566A03E33BE}" srcOrd="0" destOrd="0" presId="urn:microsoft.com/office/officeart/2008/layout/VerticalCurvedList"/>
    <dgm:cxn modelId="{1407D6D3-6DCA-42C5-87A2-E7DB6A0E536A}" type="presParOf" srcId="{8F42BAC5-3FBC-4D93-B49B-4566A03E33BE}" destId="{E2731F8F-825B-41FD-B6D5-B10C69BD9D9F}" srcOrd="0" destOrd="0" presId="urn:microsoft.com/office/officeart/2008/layout/VerticalCurvedList"/>
    <dgm:cxn modelId="{A5D47225-C39E-4A0F-BDBF-2DE4A93CC3D9}" type="presParOf" srcId="{8F42BAC5-3FBC-4D93-B49B-4566A03E33BE}" destId="{89E5375B-E6B0-4A77-8149-F1762C951D2B}" srcOrd="1" destOrd="0" presId="urn:microsoft.com/office/officeart/2008/layout/VerticalCurvedList"/>
    <dgm:cxn modelId="{5807E7B8-66AB-4C4E-85DE-7810DC347F46}" type="presParOf" srcId="{8F42BAC5-3FBC-4D93-B49B-4566A03E33BE}" destId="{F20DA76D-9A9D-4E6B-9B5F-D48636524CF6}" srcOrd="2" destOrd="0" presId="urn:microsoft.com/office/officeart/2008/layout/VerticalCurvedList"/>
    <dgm:cxn modelId="{81E9A1B9-8EBB-4FD1-A6E9-7A8A8EC883BD}" type="presParOf" srcId="{8F42BAC5-3FBC-4D93-B49B-4566A03E33BE}" destId="{A1F25FB9-3A90-44B9-838A-EBAACCA54891}" srcOrd="3" destOrd="0" presId="urn:microsoft.com/office/officeart/2008/layout/VerticalCurvedList"/>
    <dgm:cxn modelId="{CD64703A-89CE-4236-BDD9-0A101D22A2B9}" type="presParOf" srcId="{54D522B3-7920-4BE4-8285-A2BE22D73C0E}" destId="{C50963A0-5E3B-4316-A51A-03B8D6A3F701}" srcOrd="1" destOrd="0" presId="urn:microsoft.com/office/officeart/2008/layout/VerticalCurvedList"/>
    <dgm:cxn modelId="{87A715E5-A30C-4CAC-B069-11BBE77F4629}" type="presParOf" srcId="{54D522B3-7920-4BE4-8285-A2BE22D73C0E}" destId="{CE93E74E-E5FE-4ECE-9EED-B273AF304AD9}" srcOrd="2" destOrd="0" presId="urn:microsoft.com/office/officeart/2008/layout/VerticalCurvedList"/>
    <dgm:cxn modelId="{521CCCA7-D461-4E96-97EA-29A5EDB66290}" type="presParOf" srcId="{CE93E74E-E5FE-4ECE-9EED-B273AF304AD9}" destId="{9F12F307-A8F7-481F-B6A0-A0FA92CE4834}" srcOrd="0" destOrd="0" presId="urn:microsoft.com/office/officeart/2008/layout/VerticalCurvedList"/>
    <dgm:cxn modelId="{DB47260C-C4B8-423F-9238-800568F16F49}" type="presParOf" srcId="{54D522B3-7920-4BE4-8285-A2BE22D73C0E}" destId="{11639FBF-50BB-4B73-B399-31FC903DFF41}" srcOrd="3" destOrd="0" presId="urn:microsoft.com/office/officeart/2008/layout/VerticalCurvedList"/>
    <dgm:cxn modelId="{C436E873-C657-4CE4-80DC-744A70C55E71}" type="presParOf" srcId="{54D522B3-7920-4BE4-8285-A2BE22D73C0E}" destId="{C2DA8D2C-C82C-4E24-A957-ED3CBBB43F1A}" srcOrd="4" destOrd="0" presId="urn:microsoft.com/office/officeart/2008/layout/VerticalCurvedList"/>
    <dgm:cxn modelId="{87C6402F-4E63-4AC0-BF40-176E7EFF9B76}" type="presParOf" srcId="{C2DA8D2C-C82C-4E24-A957-ED3CBBB43F1A}" destId="{E2508566-A91E-4F0C-B157-95C2565C9CC5}" srcOrd="0" destOrd="0" presId="urn:microsoft.com/office/officeart/2008/layout/VerticalCurvedList"/>
    <dgm:cxn modelId="{D22C2B65-1D68-466A-B94C-2194901D18BC}" type="presParOf" srcId="{54D522B3-7920-4BE4-8285-A2BE22D73C0E}" destId="{1029987F-2447-429D-8BD3-51BB0F91B0B1}" srcOrd="5" destOrd="0" presId="urn:microsoft.com/office/officeart/2008/layout/VerticalCurvedList"/>
    <dgm:cxn modelId="{1BC0F556-D97D-4095-8B54-873033EC4508}" type="presParOf" srcId="{54D522B3-7920-4BE4-8285-A2BE22D73C0E}" destId="{570E59A0-5F92-4DAE-9709-8BEB634FCF8B}" srcOrd="6" destOrd="0" presId="urn:microsoft.com/office/officeart/2008/layout/VerticalCurvedList"/>
    <dgm:cxn modelId="{BD645BD7-0CF2-4708-A4DA-E6E8B1A9A4B8}" type="presParOf" srcId="{570E59A0-5F92-4DAE-9709-8BEB634FCF8B}" destId="{5A114A79-4DBC-47BA-AD11-E42220B18D4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23720D-9056-436D-8B62-A6A8557B3804}" type="doc">
      <dgm:prSet loTypeId="urn:microsoft.com/office/officeart/2005/8/layout/cycle4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919E81-0BF3-4567-BCB4-F53404BC4F40}">
      <dgm:prSet phldrT="[Текст]" custT="1"/>
      <dgm:spPr/>
      <dgm:t>
        <a:bodyPr anchor="t"/>
        <a:lstStyle/>
        <a:p>
          <a:pPr>
            <a:lnSpc>
              <a:spcPct val="100000"/>
            </a:lnSpc>
          </a:pPr>
          <a:r>
            <a:rPr lang="ru-RU" sz="1600" dirty="0" smtClean="0"/>
            <a:t>Инвестор /</a:t>
          </a:r>
          <a:br>
            <a:rPr lang="ru-RU" sz="1600" dirty="0" smtClean="0"/>
          </a:br>
          <a:r>
            <a:rPr lang="ru-RU" sz="1600" dirty="0" smtClean="0"/>
            <a:t>Заказчик</a:t>
          </a:r>
          <a:endParaRPr lang="ru-RU" sz="1600" dirty="0"/>
        </a:p>
      </dgm:t>
    </dgm:pt>
    <dgm:pt modelId="{EB2CF0E9-4D37-4363-BC4B-992C088B7232}" type="parTrans" cxnId="{63B0C43C-FC47-402C-A315-77F8E7A0A786}">
      <dgm:prSet/>
      <dgm:spPr/>
      <dgm:t>
        <a:bodyPr/>
        <a:lstStyle/>
        <a:p>
          <a:endParaRPr lang="ru-RU"/>
        </a:p>
      </dgm:t>
    </dgm:pt>
    <dgm:pt modelId="{598469A0-2BB1-4B30-9232-471E78726942}" type="sibTrans" cxnId="{63B0C43C-FC47-402C-A315-77F8E7A0A786}">
      <dgm:prSet/>
      <dgm:spPr/>
      <dgm:t>
        <a:bodyPr/>
        <a:lstStyle/>
        <a:p>
          <a:endParaRPr lang="ru-RU"/>
        </a:p>
      </dgm:t>
    </dgm:pt>
    <dgm:pt modelId="{B7E092D5-75FC-4942-B347-2385DF7BC170}">
      <dgm:prSet phldrT="[Текст]" custT="1"/>
      <dgm:spPr/>
      <dgm:t>
        <a:bodyPr anchor="ctr"/>
        <a:lstStyle/>
        <a:p>
          <a:r>
            <a:rPr lang="ru-RU" sz="1400" dirty="0" smtClean="0"/>
            <a:t>Снижение затрат</a:t>
          </a:r>
          <a:endParaRPr lang="ru-RU" sz="1400" dirty="0"/>
        </a:p>
      </dgm:t>
    </dgm:pt>
    <dgm:pt modelId="{26712747-8AC6-449F-9958-A8DC158050E8}" type="parTrans" cxnId="{4632566E-6EA1-4817-A350-3329761886CA}">
      <dgm:prSet/>
      <dgm:spPr/>
      <dgm:t>
        <a:bodyPr/>
        <a:lstStyle/>
        <a:p>
          <a:endParaRPr lang="ru-RU"/>
        </a:p>
      </dgm:t>
    </dgm:pt>
    <dgm:pt modelId="{A55BB767-CCA7-43D9-844F-2BB84A783140}" type="sibTrans" cxnId="{4632566E-6EA1-4817-A350-3329761886CA}">
      <dgm:prSet/>
      <dgm:spPr/>
      <dgm:t>
        <a:bodyPr/>
        <a:lstStyle/>
        <a:p>
          <a:endParaRPr lang="ru-RU"/>
        </a:p>
      </dgm:t>
    </dgm:pt>
    <dgm:pt modelId="{E055A0AF-0084-4655-9FCA-CF651EBE97E3}">
      <dgm:prSet phldrT="[Текст]" custT="1"/>
      <dgm:spPr/>
      <dgm:t>
        <a:bodyPr anchor="t"/>
        <a:lstStyle/>
        <a:p>
          <a:r>
            <a:rPr lang="ru-RU" sz="1600" dirty="0" smtClean="0"/>
            <a:t>Проектная организация</a:t>
          </a:r>
          <a:endParaRPr lang="ru-RU" sz="1600" dirty="0"/>
        </a:p>
      </dgm:t>
    </dgm:pt>
    <dgm:pt modelId="{8A6E44C6-AE0C-44D9-8D36-09DEAC1587E9}" type="parTrans" cxnId="{E6BA3722-4093-45B4-887A-052952C7D57D}">
      <dgm:prSet/>
      <dgm:spPr/>
      <dgm:t>
        <a:bodyPr/>
        <a:lstStyle/>
        <a:p>
          <a:endParaRPr lang="ru-RU"/>
        </a:p>
      </dgm:t>
    </dgm:pt>
    <dgm:pt modelId="{8F11CDEB-0A51-4816-A9CE-1F968570754A}" type="sibTrans" cxnId="{E6BA3722-4093-45B4-887A-052952C7D57D}">
      <dgm:prSet/>
      <dgm:spPr/>
      <dgm:t>
        <a:bodyPr/>
        <a:lstStyle/>
        <a:p>
          <a:endParaRPr lang="ru-RU"/>
        </a:p>
      </dgm:t>
    </dgm:pt>
    <dgm:pt modelId="{74CDF765-873E-4276-8173-5DFB96DCB2B8}">
      <dgm:prSet phldrT="[Текст]" custT="1"/>
      <dgm:spPr/>
      <dgm:t>
        <a:bodyPr anchor="b"/>
        <a:lstStyle/>
        <a:p>
          <a:r>
            <a:rPr lang="ru-RU" sz="1600" dirty="0" smtClean="0"/>
            <a:t>Подрядчик</a:t>
          </a:r>
          <a:endParaRPr lang="ru-RU" sz="1600" dirty="0"/>
        </a:p>
      </dgm:t>
    </dgm:pt>
    <dgm:pt modelId="{30344DF3-4191-4083-B7B7-599676E7608C}" type="parTrans" cxnId="{FBFB1504-2A05-466A-863D-4F6FF4FCBB01}">
      <dgm:prSet/>
      <dgm:spPr/>
      <dgm:t>
        <a:bodyPr/>
        <a:lstStyle/>
        <a:p>
          <a:endParaRPr lang="ru-RU"/>
        </a:p>
      </dgm:t>
    </dgm:pt>
    <dgm:pt modelId="{739830AA-AFFE-410C-92F6-8FB79303F38B}" type="sibTrans" cxnId="{FBFB1504-2A05-466A-863D-4F6FF4FCBB01}">
      <dgm:prSet/>
      <dgm:spPr/>
      <dgm:t>
        <a:bodyPr/>
        <a:lstStyle/>
        <a:p>
          <a:endParaRPr lang="ru-RU"/>
        </a:p>
      </dgm:t>
    </dgm:pt>
    <dgm:pt modelId="{99E11334-9F95-4F4F-B24A-EEA17AC3C65A}">
      <dgm:prSet phldrT="[Текст]" custT="1"/>
      <dgm:spPr/>
      <dgm:t>
        <a:bodyPr anchor="b"/>
        <a:lstStyle/>
        <a:p>
          <a:pPr marL="0" indent="0"/>
          <a:r>
            <a:rPr lang="ru-RU" sz="1600" dirty="0" err="1" smtClean="0"/>
            <a:t>Эксплуата-ция</a:t>
          </a:r>
          <a:endParaRPr lang="ru-RU" sz="1600" dirty="0"/>
        </a:p>
      </dgm:t>
    </dgm:pt>
    <dgm:pt modelId="{231AF1AE-6CCE-466C-AFAC-5555D3937253}" type="parTrans" cxnId="{057BA80D-6CDF-40C1-9043-E9DD802B9C91}">
      <dgm:prSet/>
      <dgm:spPr/>
      <dgm:t>
        <a:bodyPr/>
        <a:lstStyle/>
        <a:p>
          <a:endParaRPr lang="ru-RU"/>
        </a:p>
      </dgm:t>
    </dgm:pt>
    <dgm:pt modelId="{9A00DE44-AF05-402B-B314-406D91F16E98}" type="sibTrans" cxnId="{057BA80D-6CDF-40C1-9043-E9DD802B9C91}">
      <dgm:prSet/>
      <dgm:spPr/>
      <dgm:t>
        <a:bodyPr/>
        <a:lstStyle/>
        <a:p>
          <a:endParaRPr lang="ru-RU"/>
        </a:p>
      </dgm:t>
    </dgm:pt>
    <dgm:pt modelId="{CBB4FDC1-62FC-499E-AA7C-AB0D682D35AF}">
      <dgm:prSet phldrT="[Текст]" custT="1"/>
      <dgm:spPr/>
      <dgm:t>
        <a:bodyPr anchor="ctr"/>
        <a:lstStyle/>
        <a:p>
          <a:r>
            <a:rPr lang="ru-RU" sz="1400" dirty="0" smtClean="0"/>
            <a:t>Сокращение сроков</a:t>
          </a:r>
          <a:endParaRPr lang="ru-RU" sz="1400" dirty="0"/>
        </a:p>
      </dgm:t>
    </dgm:pt>
    <dgm:pt modelId="{14001784-30F4-4135-B40D-1AD723FFD4CF}" type="parTrans" cxnId="{8E602540-5F2F-478A-BD10-12828429113E}">
      <dgm:prSet/>
      <dgm:spPr/>
      <dgm:t>
        <a:bodyPr/>
        <a:lstStyle/>
        <a:p>
          <a:endParaRPr lang="ru-RU"/>
        </a:p>
      </dgm:t>
    </dgm:pt>
    <dgm:pt modelId="{B7A74E07-AF1E-4DCE-92EA-4A0CB9F4B0A7}" type="sibTrans" cxnId="{8E602540-5F2F-478A-BD10-12828429113E}">
      <dgm:prSet/>
      <dgm:spPr/>
      <dgm:t>
        <a:bodyPr/>
        <a:lstStyle/>
        <a:p>
          <a:endParaRPr lang="ru-RU"/>
        </a:p>
      </dgm:t>
    </dgm:pt>
    <dgm:pt modelId="{ECB74A76-E307-4404-BAE1-BD0A5DB15F04}">
      <dgm:prSet phldrT="[Текст]" custT="1"/>
      <dgm:spPr/>
      <dgm:t>
        <a:bodyPr anchor="ctr"/>
        <a:lstStyle/>
        <a:p>
          <a:r>
            <a:rPr lang="ru-RU" sz="1400" dirty="0" smtClean="0"/>
            <a:t>Повышение качества</a:t>
          </a:r>
          <a:endParaRPr lang="ru-RU" sz="1400" dirty="0"/>
        </a:p>
      </dgm:t>
    </dgm:pt>
    <dgm:pt modelId="{F3154C4A-66FC-4D27-9847-25E3373D46D6}" type="parTrans" cxnId="{B65F1AF9-D84B-4D17-87F5-9F8DA9928F0E}">
      <dgm:prSet/>
      <dgm:spPr/>
      <dgm:t>
        <a:bodyPr/>
        <a:lstStyle/>
        <a:p>
          <a:endParaRPr lang="ru-RU"/>
        </a:p>
      </dgm:t>
    </dgm:pt>
    <dgm:pt modelId="{72EC8FF8-1A51-43E5-A6A8-9EAD8E6A9BF2}" type="sibTrans" cxnId="{B65F1AF9-D84B-4D17-87F5-9F8DA9928F0E}">
      <dgm:prSet/>
      <dgm:spPr/>
      <dgm:t>
        <a:bodyPr/>
        <a:lstStyle/>
        <a:p>
          <a:endParaRPr lang="ru-RU"/>
        </a:p>
      </dgm:t>
    </dgm:pt>
    <dgm:pt modelId="{B5A59A85-4F50-49AE-AAE1-0125DD24F300}">
      <dgm:prSet phldrT="[Текст]" custT="1"/>
      <dgm:spPr/>
      <dgm:t>
        <a:bodyPr anchor="ctr"/>
        <a:lstStyle/>
        <a:p>
          <a:r>
            <a:rPr lang="ru-RU" sz="1400" dirty="0" smtClean="0"/>
            <a:t>Повышение качества</a:t>
          </a:r>
          <a:endParaRPr lang="ru-RU" sz="1400" dirty="0"/>
        </a:p>
      </dgm:t>
    </dgm:pt>
    <dgm:pt modelId="{35B47871-C5CE-4E40-A9AA-912910DAF86E}" type="parTrans" cxnId="{D1DFEE6A-7BFD-42C1-9852-69E5F771AB65}">
      <dgm:prSet/>
      <dgm:spPr/>
      <dgm:t>
        <a:bodyPr/>
        <a:lstStyle/>
        <a:p>
          <a:endParaRPr lang="ru-RU"/>
        </a:p>
      </dgm:t>
    </dgm:pt>
    <dgm:pt modelId="{D5E109C8-5F91-448B-A8B1-030BD7E566D3}" type="sibTrans" cxnId="{D1DFEE6A-7BFD-42C1-9852-69E5F771AB65}">
      <dgm:prSet/>
      <dgm:spPr/>
      <dgm:t>
        <a:bodyPr/>
        <a:lstStyle/>
        <a:p>
          <a:endParaRPr lang="ru-RU"/>
        </a:p>
      </dgm:t>
    </dgm:pt>
    <dgm:pt modelId="{53375F1F-E0CB-4576-B5C0-25EB819B6E25}">
      <dgm:prSet phldrT="[Текст]" custT="1"/>
      <dgm:spPr/>
      <dgm:t>
        <a:bodyPr anchor="ctr"/>
        <a:lstStyle/>
        <a:p>
          <a:r>
            <a:rPr lang="ru-RU" sz="1400" dirty="0" smtClean="0"/>
            <a:t>Сокращение сроков</a:t>
          </a:r>
          <a:endParaRPr lang="ru-RU" sz="1400" dirty="0"/>
        </a:p>
      </dgm:t>
    </dgm:pt>
    <dgm:pt modelId="{D7BE5AF0-CA9B-4A49-99EC-1561FDAC46F8}" type="parTrans" cxnId="{E0A0F731-A5EA-49AB-A870-DA83247F50AD}">
      <dgm:prSet/>
      <dgm:spPr/>
      <dgm:t>
        <a:bodyPr/>
        <a:lstStyle/>
        <a:p>
          <a:endParaRPr lang="ru-RU"/>
        </a:p>
      </dgm:t>
    </dgm:pt>
    <dgm:pt modelId="{8AB95124-EC14-40FF-B0F3-7ED4CB0CBEC7}" type="sibTrans" cxnId="{E0A0F731-A5EA-49AB-A870-DA83247F50AD}">
      <dgm:prSet/>
      <dgm:spPr/>
      <dgm:t>
        <a:bodyPr/>
        <a:lstStyle/>
        <a:p>
          <a:endParaRPr lang="ru-RU"/>
        </a:p>
      </dgm:t>
    </dgm:pt>
    <dgm:pt modelId="{0B45D6DE-6923-4214-B5D5-90D98BFD8860}">
      <dgm:prSet phldrT="[Текст]" custT="1"/>
      <dgm:spPr/>
      <dgm:t>
        <a:bodyPr anchor="ctr"/>
        <a:lstStyle/>
        <a:p>
          <a:r>
            <a:rPr lang="ru-RU" sz="1400" dirty="0" smtClean="0"/>
            <a:t>Повышение конкурентоспособности</a:t>
          </a:r>
          <a:endParaRPr lang="ru-RU" sz="1400" dirty="0"/>
        </a:p>
      </dgm:t>
    </dgm:pt>
    <dgm:pt modelId="{39C600B9-8B2B-43EF-A226-98358733AF75}" type="parTrans" cxnId="{8205CD80-F427-4CB3-BB47-9EAC196E0BFA}">
      <dgm:prSet/>
      <dgm:spPr/>
      <dgm:t>
        <a:bodyPr/>
        <a:lstStyle/>
        <a:p>
          <a:endParaRPr lang="ru-RU"/>
        </a:p>
      </dgm:t>
    </dgm:pt>
    <dgm:pt modelId="{2DA60A05-DC0F-431D-A3C8-BA127D30981E}" type="sibTrans" cxnId="{8205CD80-F427-4CB3-BB47-9EAC196E0BFA}">
      <dgm:prSet/>
      <dgm:spPr/>
      <dgm:t>
        <a:bodyPr/>
        <a:lstStyle/>
        <a:p>
          <a:endParaRPr lang="ru-RU"/>
        </a:p>
      </dgm:t>
    </dgm:pt>
    <dgm:pt modelId="{CBFD5B3E-A934-485B-9C7A-328758F93ACE}">
      <dgm:prSet custT="1"/>
      <dgm:spPr/>
      <dgm:t>
        <a:bodyPr anchor="b"/>
        <a:lstStyle/>
        <a:p>
          <a:r>
            <a:rPr lang="ru-RU" sz="1400" dirty="0" smtClean="0"/>
            <a:t>Оптимизация графика СМР и поставки МТР</a:t>
          </a:r>
          <a:endParaRPr lang="ru-RU" sz="1400" dirty="0"/>
        </a:p>
      </dgm:t>
    </dgm:pt>
    <dgm:pt modelId="{191CC8B4-7B87-4C44-A724-4DC4483C0CCF}" type="parTrans" cxnId="{46950F42-430D-4610-BF10-D387FF2A5AEA}">
      <dgm:prSet/>
      <dgm:spPr/>
      <dgm:t>
        <a:bodyPr/>
        <a:lstStyle/>
        <a:p>
          <a:endParaRPr lang="ru-RU"/>
        </a:p>
      </dgm:t>
    </dgm:pt>
    <dgm:pt modelId="{FBD74800-54F7-400F-84FE-5D688E528202}" type="sibTrans" cxnId="{46950F42-430D-4610-BF10-D387FF2A5AEA}">
      <dgm:prSet/>
      <dgm:spPr/>
      <dgm:t>
        <a:bodyPr/>
        <a:lstStyle/>
        <a:p>
          <a:endParaRPr lang="ru-RU"/>
        </a:p>
      </dgm:t>
    </dgm:pt>
    <dgm:pt modelId="{B9B53B27-0358-4DA0-B7DA-D815FCD64383}">
      <dgm:prSet custT="1"/>
      <dgm:spPr/>
      <dgm:t>
        <a:bodyPr anchor="b"/>
        <a:lstStyle/>
        <a:p>
          <a:r>
            <a:rPr lang="ru-RU" sz="1400" dirty="0" smtClean="0"/>
            <a:t>Повышение качества СМР</a:t>
          </a:r>
          <a:endParaRPr lang="ru-RU" sz="1400" dirty="0"/>
        </a:p>
      </dgm:t>
    </dgm:pt>
    <dgm:pt modelId="{9F6ED54D-164E-4DAF-BAE2-D2CDCE81E31E}" type="parTrans" cxnId="{276526E1-5673-4E70-9572-D247FFFA59ED}">
      <dgm:prSet/>
      <dgm:spPr/>
      <dgm:t>
        <a:bodyPr/>
        <a:lstStyle/>
        <a:p>
          <a:endParaRPr lang="ru-RU"/>
        </a:p>
      </dgm:t>
    </dgm:pt>
    <dgm:pt modelId="{D3255F37-FB2A-4997-B9F9-D47DDC340ED3}" type="sibTrans" cxnId="{276526E1-5673-4E70-9572-D247FFFA59ED}">
      <dgm:prSet/>
      <dgm:spPr/>
      <dgm:t>
        <a:bodyPr/>
        <a:lstStyle/>
        <a:p>
          <a:endParaRPr lang="ru-RU"/>
        </a:p>
      </dgm:t>
    </dgm:pt>
    <dgm:pt modelId="{B19429F8-B97A-4378-8F9E-36C7F317491A}">
      <dgm:prSet custT="1"/>
      <dgm:spPr/>
      <dgm:t>
        <a:bodyPr anchor="b"/>
        <a:lstStyle/>
        <a:p>
          <a:r>
            <a:rPr lang="ru-RU" sz="1400" dirty="0" smtClean="0"/>
            <a:t>Снижение затрат</a:t>
          </a:r>
          <a:endParaRPr lang="ru-RU" sz="1400" dirty="0"/>
        </a:p>
      </dgm:t>
    </dgm:pt>
    <dgm:pt modelId="{6426B656-40DD-4A79-AD77-F58295B7857A}" type="parTrans" cxnId="{97B7F990-A79C-4097-96FC-BB13AE41F379}">
      <dgm:prSet/>
      <dgm:spPr/>
      <dgm:t>
        <a:bodyPr/>
        <a:lstStyle/>
        <a:p>
          <a:endParaRPr lang="ru-RU"/>
        </a:p>
      </dgm:t>
    </dgm:pt>
    <dgm:pt modelId="{A970AB6F-6863-4928-A334-1DE6237C9335}" type="sibTrans" cxnId="{97B7F990-A79C-4097-96FC-BB13AE41F379}">
      <dgm:prSet/>
      <dgm:spPr/>
      <dgm:t>
        <a:bodyPr/>
        <a:lstStyle/>
        <a:p>
          <a:endParaRPr lang="ru-RU"/>
        </a:p>
      </dgm:t>
    </dgm:pt>
    <dgm:pt modelId="{692FC8C3-B8C2-40FC-86B9-976C39D7B122}">
      <dgm:prSet phldrT="[Текст]" custT="1"/>
      <dgm:spPr/>
      <dgm:t>
        <a:bodyPr anchor="b"/>
        <a:lstStyle/>
        <a:p>
          <a:r>
            <a:rPr lang="ru-RU" sz="1400" dirty="0" smtClean="0"/>
            <a:t>Оптимизация эксплуатационных </a:t>
          </a:r>
          <a:br>
            <a:rPr lang="ru-RU" sz="1400" dirty="0" smtClean="0"/>
          </a:br>
          <a:r>
            <a:rPr lang="ru-RU" sz="1400" dirty="0" smtClean="0"/>
            <a:t>затрат</a:t>
          </a:r>
          <a:endParaRPr lang="ru-RU" sz="1400" dirty="0"/>
        </a:p>
      </dgm:t>
    </dgm:pt>
    <dgm:pt modelId="{190AA14D-7449-47DE-94D9-F785633355DB}" type="parTrans" cxnId="{03B16C65-AAE3-46F3-A749-5264ADB521BA}">
      <dgm:prSet/>
      <dgm:spPr/>
      <dgm:t>
        <a:bodyPr/>
        <a:lstStyle/>
        <a:p>
          <a:endParaRPr lang="ru-RU"/>
        </a:p>
      </dgm:t>
    </dgm:pt>
    <dgm:pt modelId="{1486F3B7-50FC-4701-9A3D-03E79805BEBC}" type="sibTrans" cxnId="{03B16C65-AAE3-46F3-A749-5264ADB521BA}">
      <dgm:prSet/>
      <dgm:spPr/>
      <dgm:t>
        <a:bodyPr/>
        <a:lstStyle/>
        <a:p>
          <a:endParaRPr lang="ru-RU"/>
        </a:p>
      </dgm:t>
    </dgm:pt>
    <dgm:pt modelId="{E45D454A-3C9C-4A8D-84A1-B9A193AEE36B}">
      <dgm:prSet phldrT="[Текст]" custT="1"/>
      <dgm:spPr/>
      <dgm:t>
        <a:bodyPr anchor="b"/>
        <a:lstStyle/>
        <a:p>
          <a:pPr>
            <a:tabLst/>
          </a:pPr>
          <a:r>
            <a:rPr lang="ru-RU" sz="1400" dirty="0" smtClean="0"/>
            <a:t>Повышение качества обслуживания и планирования ремонтов</a:t>
          </a:r>
          <a:endParaRPr lang="ru-RU" sz="1400" dirty="0"/>
        </a:p>
      </dgm:t>
    </dgm:pt>
    <dgm:pt modelId="{547ECED0-830E-4116-B731-C8496F49393B}" type="parTrans" cxnId="{5442B39B-2190-4394-A8D4-633D1D220648}">
      <dgm:prSet/>
      <dgm:spPr/>
      <dgm:t>
        <a:bodyPr/>
        <a:lstStyle/>
        <a:p>
          <a:endParaRPr lang="ru-RU"/>
        </a:p>
      </dgm:t>
    </dgm:pt>
    <dgm:pt modelId="{55318484-D7C4-426D-A478-76EA2804DCEA}" type="sibTrans" cxnId="{5442B39B-2190-4394-A8D4-633D1D220648}">
      <dgm:prSet/>
      <dgm:spPr/>
      <dgm:t>
        <a:bodyPr/>
        <a:lstStyle/>
        <a:p>
          <a:endParaRPr lang="ru-RU"/>
        </a:p>
      </dgm:t>
    </dgm:pt>
    <dgm:pt modelId="{C139E165-542A-4680-817E-0A8B565960BC}">
      <dgm:prSet custT="1"/>
      <dgm:spPr/>
      <dgm:t>
        <a:bodyPr anchor="b"/>
        <a:lstStyle/>
        <a:p>
          <a:r>
            <a:rPr lang="ru-RU" sz="1400" dirty="0" smtClean="0"/>
            <a:t>Повышение производительности</a:t>
          </a:r>
          <a:endParaRPr lang="ru-RU" sz="1400" dirty="0"/>
        </a:p>
      </dgm:t>
    </dgm:pt>
    <dgm:pt modelId="{0362101C-7AE8-4D48-A670-E63DB358C8A3}" type="parTrans" cxnId="{47AFDA32-72F6-4A21-80D6-B20CAC1FCD00}">
      <dgm:prSet/>
      <dgm:spPr/>
      <dgm:t>
        <a:bodyPr/>
        <a:lstStyle/>
        <a:p>
          <a:endParaRPr lang="ru-RU"/>
        </a:p>
      </dgm:t>
    </dgm:pt>
    <dgm:pt modelId="{1B7E8EF3-FDEF-4D0B-A6F3-BB68712115E6}" type="sibTrans" cxnId="{47AFDA32-72F6-4A21-80D6-B20CAC1FCD00}">
      <dgm:prSet/>
      <dgm:spPr/>
      <dgm:t>
        <a:bodyPr/>
        <a:lstStyle/>
        <a:p>
          <a:endParaRPr lang="ru-RU"/>
        </a:p>
      </dgm:t>
    </dgm:pt>
    <dgm:pt modelId="{0E074DF0-9153-43A6-83D5-F5FB87B33087}">
      <dgm:prSet phldrT="[Текст]" custT="1"/>
      <dgm:spPr/>
      <dgm:t>
        <a:bodyPr anchor="ctr"/>
        <a:lstStyle/>
        <a:p>
          <a:pPr>
            <a:tabLst/>
          </a:pPr>
          <a:r>
            <a:rPr lang="ru-RU" sz="1400" dirty="0" smtClean="0">
              <a:solidFill>
                <a:srgbClr val="C00000"/>
              </a:solidFill>
            </a:rPr>
            <a:t>Управление объектами</a:t>
          </a:r>
          <a:endParaRPr lang="ru-RU" sz="1400" dirty="0">
            <a:solidFill>
              <a:srgbClr val="C00000"/>
            </a:solidFill>
          </a:endParaRPr>
        </a:p>
      </dgm:t>
    </dgm:pt>
    <dgm:pt modelId="{36126A8E-EFC5-4CEB-8807-6268954D90D3}" type="parTrans" cxnId="{F9E8EC0C-C508-4E3B-8D7B-A40A2623B9CB}">
      <dgm:prSet/>
      <dgm:spPr/>
      <dgm:t>
        <a:bodyPr/>
        <a:lstStyle/>
        <a:p>
          <a:endParaRPr lang="ru-RU"/>
        </a:p>
      </dgm:t>
    </dgm:pt>
    <dgm:pt modelId="{B76F1CF7-7887-4802-9391-8C9DD937BF59}" type="sibTrans" cxnId="{F9E8EC0C-C508-4E3B-8D7B-A40A2623B9CB}">
      <dgm:prSet/>
      <dgm:spPr/>
      <dgm:t>
        <a:bodyPr/>
        <a:lstStyle/>
        <a:p>
          <a:endParaRPr lang="ru-RU"/>
        </a:p>
      </dgm:t>
    </dgm:pt>
    <dgm:pt modelId="{11E7418E-0BF2-42D9-8D2A-FCAED7541A55}">
      <dgm:prSet phldrT="[Текст]" custT="1"/>
      <dgm:spPr/>
      <dgm:t>
        <a:bodyPr anchor="ctr"/>
        <a:lstStyle/>
        <a:p>
          <a:r>
            <a:rPr lang="ru-RU" sz="1400" dirty="0" smtClean="0">
              <a:solidFill>
                <a:srgbClr val="C00000"/>
              </a:solidFill>
            </a:rPr>
            <a:t>Управление проектами</a:t>
          </a:r>
          <a:endParaRPr lang="ru-RU" sz="1400" dirty="0">
            <a:solidFill>
              <a:srgbClr val="C00000"/>
            </a:solidFill>
          </a:endParaRPr>
        </a:p>
      </dgm:t>
    </dgm:pt>
    <dgm:pt modelId="{5C475895-1DFD-4AEC-94BB-1488862FDAFE}" type="parTrans" cxnId="{F8911B36-4920-4BC2-AB1C-6069403138E0}">
      <dgm:prSet/>
      <dgm:spPr/>
      <dgm:t>
        <a:bodyPr/>
        <a:lstStyle/>
        <a:p>
          <a:endParaRPr lang="ru-RU"/>
        </a:p>
      </dgm:t>
    </dgm:pt>
    <dgm:pt modelId="{6397819C-05A1-451C-9BF4-9C73346420ED}" type="sibTrans" cxnId="{F8911B36-4920-4BC2-AB1C-6069403138E0}">
      <dgm:prSet/>
      <dgm:spPr/>
      <dgm:t>
        <a:bodyPr/>
        <a:lstStyle/>
        <a:p>
          <a:endParaRPr lang="ru-RU"/>
        </a:p>
      </dgm:t>
    </dgm:pt>
    <dgm:pt modelId="{0026A3D3-C0D4-4A5E-9840-01E3938C5D58}">
      <dgm:prSet custT="1"/>
      <dgm:spPr/>
      <dgm:t>
        <a:bodyPr anchor="b"/>
        <a:lstStyle/>
        <a:p>
          <a:r>
            <a:rPr lang="ru-RU" sz="1400" dirty="0" smtClean="0">
              <a:solidFill>
                <a:srgbClr val="C00000"/>
              </a:solidFill>
            </a:rPr>
            <a:t>Управление объектами</a:t>
          </a:r>
          <a:endParaRPr lang="ru-RU" sz="1400" dirty="0">
            <a:solidFill>
              <a:srgbClr val="C00000"/>
            </a:solidFill>
          </a:endParaRPr>
        </a:p>
      </dgm:t>
    </dgm:pt>
    <dgm:pt modelId="{7572D2A3-EDE5-4426-B0F0-D67B838E0FEB}" type="parTrans" cxnId="{E6CCE7A8-49E8-4148-96A7-433552491832}">
      <dgm:prSet/>
      <dgm:spPr/>
      <dgm:t>
        <a:bodyPr/>
        <a:lstStyle/>
        <a:p>
          <a:endParaRPr lang="ru-RU"/>
        </a:p>
      </dgm:t>
    </dgm:pt>
    <dgm:pt modelId="{B66547AF-CB3C-417E-A56B-D2C35676800E}" type="sibTrans" cxnId="{E6CCE7A8-49E8-4148-96A7-433552491832}">
      <dgm:prSet/>
      <dgm:spPr/>
      <dgm:t>
        <a:bodyPr/>
        <a:lstStyle/>
        <a:p>
          <a:endParaRPr lang="ru-RU"/>
        </a:p>
      </dgm:t>
    </dgm:pt>
    <dgm:pt modelId="{0AF1EA4B-4FDE-4635-8CE3-675F116CB995}">
      <dgm:prSet phldrT="[Текст]" custT="1"/>
      <dgm:spPr/>
      <dgm:t>
        <a:bodyPr anchor="b"/>
        <a:lstStyle/>
        <a:p>
          <a:pPr>
            <a:tabLst/>
          </a:pPr>
          <a:endParaRPr lang="ru-RU" sz="1400" dirty="0"/>
        </a:p>
      </dgm:t>
    </dgm:pt>
    <dgm:pt modelId="{6F3D4333-253E-4F24-B025-7782DD965F11}" type="parTrans" cxnId="{D53BA285-EF81-40DD-9988-A62C77841032}">
      <dgm:prSet/>
      <dgm:spPr/>
      <dgm:t>
        <a:bodyPr/>
        <a:lstStyle/>
        <a:p>
          <a:endParaRPr lang="ru-RU"/>
        </a:p>
      </dgm:t>
    </dgm:pt>
    <dgm:pt modelId="{14E4CB99-051D-4DF0-992F-6D8F0999BB63}" type="sibTrans" cxnId="{D53BA285-EF81-40DD-9988-A62C77841032}">
      <dgm:prSet/>
      <dgm:spPr/>
      <dgm:t>
        <a:bodyPr/>
        <a:lstStyle/>
        <a:p>
          <a:endParaRPr lang="ru-RU"/>
        </a:p>
      </dgm:t>
    </dgm:pt>
    <dgm:pt modelId="{F3006FA9-45C1-44DE-84BE-613E67B15F9F}">
      <dgm:prSet phldrT="[Текст]" custT="1"/>
      <dgm:spPr/>
      <dgm:t>
        <a:bodyPr anchor="b"/>
        <a:lstStyle/>
        <a:p>
          <a:pPr>
            <a:tabLst/>
          </a:pPr>
          <a:r>
            <a:rPr lang="ru-RU" sz="1400" dirty="0" smtClean="0">
              <a:solidFill>
                <a:srgbClr val="C00000"/>
              </a:solidFill>
            </a:rPr>
            <a:t>Управление объектами</a:t>
          </a:r>
          <a:endParaRPr lang="ru-RU" sz="1400" dirty="0">
            <a:solidFill>
              <a:srgbClr val="C00000"/>
            </a:solidFill>
          </a:endParaRPr>
        </a:p>
      </dgm:t>
    </dgm:pt>
    <dgm:pt modelId="{C3C7FFAE-2231-4356-8770-EEF2FAD9EEDD}" type="parTrans" cxnId="{522226B6-6D66-450B-8AF8-8AF3C3FFE124}">
      <dgm:prSet/>
      <dgm:spPr/>
      <dgm:t>
        <a:bodyPr/>
        <a:lstStyle/>
        <a:p>
          <a:endParaRPr lang="ru-RU"/>
        </a:p>
      </dgm:t>
    </dgm:pt>
    <dgm:pt modelId="{8C444EFB-3FF4-4537-AB5E-A6BD6F962CDF}" type="sibTrans" cxnId="{522226B6-6D66-450B-8AF8-8AF3C3FFE124}">
      <dgm:prSet/>
      <dgm:spPr/>
      <dgm:t>
        <a:bodyPr/>
        <a:lstStyle/>
        <a:p>
          <a:endParaRPr lang="ru-RU"/>
        </a:p>
      </dgm:t>
    </dgm:pt>
    <dgm:pt modelId="{3E8F8DBE-3545-413B-95BD-26F21423B8D6}" type="pres">
      <dgm:prSet presAssocID="{0123720D-9056-436D-8B62-A6A8557B380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DC000D-D14D-4B92-89EC-F651FBDC0E94}" type="pres">
      <dgm:prSet presAssocID="{0123720D-9056-436D-8B62-A6A8557B3804}" presName="children" presStyleCnt="0"/>
      <dgm:spPr/>
      <dgm:t>
        <a:bodyPr/>
        <a:lstStyle/>
        <a:p>
          <a:endParaRPr lang="ru-RU"/>
        </a:p>
      </dgm:t>
    </dgm:pt>
    <dgm:pt modelId="{E677E0CC-0BF3-4F4E-A3B1-2C8F68FC832A}" type="pres">
      <dgm:prSet presAssocID="{0123720D-9056-436D-8B62-A6A8557B3804}" presName="child1group" presStyleCnt="0"/>
      <dgm:spPr/>
      <dgm:t>
        <a:bodyPr/>
        <a:lstStyle/>
        <a:p>
          <a:endParaRPr lang="ru-RU"/>
        </a:p>
      </dgm:t>
    </dgm:pt>
    <dgm:pt modelId="{37F9B0A3-BF41-4825-96B9-304BF27FAB28}" type="pres">
      <dgm:prSet presAssocID="{0123720D-9056-436D-8B62-A6A8557B3804}" presName="child1" presStyleLbl="bgAcc1" presStyleIdx="0" presStyleCnt="4" custScaleX="136646" custLinFactNeighborX="-42121" custLinFactNeighborY="1154"/>
      <dgm:spPr/>
      <dgm:t>
        <a:bodyPr/>
        <a:lstStyle/>
        <a:p>
          <a:endParaRPr lang="ru-RU"/>
        </a:p>
      </dgm:t>
    </dgm:pt>
    <dgm:pt modelId="{781085A9-465B-4D46-B6C7-B59D5563527C}" type="pres">
      <dgm:prSet presAssocID="{0123720D-9056-436D-8B62-A6A8557B3804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55BF7D-0D79-4704-BA5E-95054F494883}" type="pres">
      <dgm:prSet presAssocID="{0123720D-9056-436D-8B62-A6A8557B3804}" presName="child2group" presStyleCnt="0"/>
      <dgm:spPr/>
      <dgm:t>
        <a:bodyPr/>
        <a:lstStyle/>
        <a:p>
          <a:endParaRPr lang="ru-RU"/>
        </a:p>
      </dgm:t>
    </dgm:pt>
    <dgm:pt modelId="{FD43B0B0-76FC-42B1-AFB5-86432F062C6B}" type="pres">
      <dgm:prSet presAssocID="{0123720D-9056-436D-8B62-A6A8557B3804}" presName="child2" presStyleLbl="bgAcc1" presStyleIdx="1" presStyleCnt="4" custScaleX="148231" custLinFactNeighborX="27950" custLinFactNeighborY="-3873"/>
      <dgm:spPr/>
      <dgm:t>
        <a:bodyPr/>
        <a:lstStyle/>
        <a:p>
          <a:endParaRPr lang="ru-RU"/>
        </a:p>
      </dgm:t>
    </dgm:pt>
    <dgm:pt modelId="{C2EBAF7E-8E9B-469D-8A6F-B7F958D2F39A}" type="pres">
      <dgm:prSet presAssocID="{0123720D-9056-436D-8B62-A6A8557B3804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AA74F-F9EF-4A01-B6F2-919F5C2356C3}" type="pres">
      <dgm:prSet presAssocID="{0123720D-9056-436D-8B62-A6A8557B3804}" presName="child3group" presStyleCnt="0"/>
      <dgm:spPr/>
      <dgm:t>
        <a:bodyPr/>
        <a:lstStyle/>
        <a:p>
          <a:endParaRPr lang="ru-RU"/>
        </a:p>
      </dgm:t>
    </dgm:pt>
    <dgm:pt modelId="{36E1C195-F5FD-44F0-84B6-E7DBC719CD55}" type="pres">
      <dgm:prSet presAssocID="{0123720D-9056-436D-8B62-A6A8557B3804}" presName="child3" presStyleLbl="bgAcc1" presStyleIdx="2" presStyleCnt="4" custScaleX="148594" custScaleY="134709" custLinFactNeighborX="29157" custLinFactNeighborY="-19669"/>
      <dgm:spPr/>
      <dgm:t>
        <a:bodyPr/>
        <a:lstStyle/>
        <a:p>
          <a:endParaRPr lang="ru-RU"/>
        </a:p>
      </dgm:t>
    </dgm:pt>
    <dgm:pt modelId="{7DA80D8F-FEC8-4FB0-8A2F-3AB230B2ABA8}" type="pres">
      <dgm:prSet presAssocID="{0123720D-9056-436D-8B62-A6A8557B3804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1EA7A-711A-45D5-BA02-4760E03ABC44}" type="pres">
      <dgm:prSet presAssocID="{0123720D-9056-436D-8B62-A6A8557B3804}" presName="child4group" presStyleCnt="0"/>
      <dgm:spPr/>
      <dgm:t>
        <a:bodyPr/>
        <a:lstStyle/>
        <a:p>
          <a:endParaRPr lang="ru-RU"/>
        </a:p>
      </dgm:t>
    </dgm:pt>
    <dgm:pt modelId="{C6089D90-FCED-4354-B7D5-D46454AA7918}" type="pres">
      <dgm:prSet presAssocID="{0123720D-9056-436D-8B62-A6A8557B3804}" presName="child4" presStyleLbl="bgAcc1" presStyleIdx="3" presStyleCnt="4" custScaleX="158072" custScaleY="135603" custLinFactNeighborX="-33522" custLinFactNeighborY="-17491"/>
      <dgm:spPr/>
      <dgm:t>
        <a:bodyPr/>
        <a:lstStyle/>
        <a:p>
          <a:endParaRPr lang="ru-RU"/>
        </a:p>
      </dgm:t>
    </dgm:pt>
    <dgm:pt modelId="{6D20BB7F-B78A-4418-9D6B-283D751A48E0}" type="pres">
      <dgm:prSet presAssocID="{0123720D-9056-436D-8B62-A6A8557B3804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630A3-55AA-4E07-BCCD-42FCBF8B6D5D}" type="pres">
      <dgm:prSet presAssocID="{0123720D-9056-436D-8B62-A6A8557B3804}" presName="childPlaceholder" presStyleCnt="0"/>
      <dgm:spPr/>
      <dgm:t>
        <a:bodyPr/>
        <a:lstStyle/>
        <a:p>
          <a:endParaRPr lang="ru-RU"/>
        </a:p>
      </dgm:t>
    </dgm:pt>
    <dgm:pt modelId="{E08496C5-1220-4ED2-A4C9-336D72DE60A1}" type="pres">
      <dgm:prSet presAssocID="{0123720D-9056-436D-8B62-A6A8557B3804}" presName="circle" presStyleCnt="0"/>
      <dgm:spPr/>
      <dgm:t>
        <a:bodyPr/>
        <a:lstStyle/>
        <a:p>
          <a:endParaRPr lang="ru-RU"/>
        </a:p>
      </dgm:t>
    </dgm:pt>
    <dgm:pt modelId="{B3A0A838-EF7F-412A-9F82-695FD01E1B0A}" type="pres">
      <dgm:prSet presAssocID="{0123720D-9056-436D-8B62-A6A8557B3804}" presName="quadrant1" presStyleLbl="node1" presStyleIdx="0" presStyleCnt="4" custScaleX="104871" custScaleY="104995" custLinFactNeighborX="-28401" custLinFactNeighborY="-109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F5BC6-4230-49B7-A668-638B2D3A581F}" type="pres">
      <dgm:prSet presAssocID="{0123720D-9056-436D-8B62-A6A8557B3804}" presName="quadrant2" presStyleLbl="node1" presStyleIdx="1" presStyleCnt="4" custScaleX="103818" custScaleY="104995" custLinFactNeighborX="-8902" custLinFactNeighborY="-109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F2C3C8-5F5F-41CF-BDB9-8D866D5FEB6B}" type="pres">
      <dgm:prSet presAssocID="{0123720D-9056-436D-8B62-A6A8557B3804}" presName="quadrant3" presStyleLbl="node1" presStyleIdx="2" presStyleCnt="4" custScaleX="103818" custScaleY="103693" custLinFactNeighborX="-8902" custLinFactNeighborY="10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C0A33-146D-4531-8790-F9380FE11C2D}" type="pres">
      <dgm:prSet presAssocID="{0123720D-9056-436D-8B62-A6A8557B3804}" presName="quadrant4" presStyleLbl="node1" presStyleIdx="3" presStyleCnt="4" custScaleX="104871" custScaleY="103693" custLinFactNeighborX="-28401" custLinFactNeighborY="10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E1825-F622-47CC-99FD-D3035E340E1A}" type="pres">
      <dgm:prSet presAssocID="{0123720D-9056-436D-8B62-A6A8557B3804}" presName="quadrantPlaceholder" presStyleCnt="0"/>
      <dgm:spPr/>
      <dgm:t>
        <a:bodyPr/>
        <a:lstStyle/>
        <a:p>
          <a:endParaRPr lang="ru-RU"/>
        </a:p>
      </dgm:t>
    </dgm:pt>
    <dgm:pt modelId="{CAA9FD3F-F900-433B-9637-16107AD78FBB}" type="pres">
      <dgm:prSet presAssocID="{0123720D-9056-436D-8B62-A6A8557B3804}" presName="center1" presStyleLbl="fgShp" presStyleIdx="0" presStyleCnt="2" custScaleX="327632" custScaleY="365982" custLinFactNeighborX="-51926" custLinFactNeighborY="-12549"/>
      <dgm:spPr/>
      <dgm:t>
        <a:bodyPr/>
        <a:lstStyle/>
        <a:p>
          <a:endParaRPr lang="ru-RU"/>
        </a:p>
      </dgm:t>
    </dgm:pt>
    <dgm:pt modelId="{B407C9B6-E5ED-4FC8-860D-93D777C6DD4B}" type="pres">
      <dgm:prSet presAssocID="{0123720D-9056-436D-8B62-A6A8557B3804}" presName="center2" presStyleLbl="fgShp" presStyleIdx="1" presStyleCnt="2" custScaleX="309446" custScaleY="321475" custLinFactNeighborX="-51926" custLinFactNeighborY="-28419"/>
      <dgm:spPr/>
      <dgm:t>
        <a:bodyPr/>
        <a:lstStyle/>
        <a:p>
          <a:endParaRPr lang="ru-RU"/>
        </a:p>
      </dgm:t>
    </dgm:pt>
  </dgm:ptLst>
  <dgm:cxnLst>
    <dgm:cxn modelId="{FC9B0D66-DFB8-4605-83EC-41B48B23F2F2}" type="presOf" srcId="{F3006FA9-45C1-44DE-84BE-613E67B15F9F}" destId="{6D20BB7F-B78A-4418-9D6B-283D751A48E0}" srcOrd="1" destOrd="2" presId="urn:microsoft.com/office/officeart/2005/8/layout/cycle4"/>
    <dgm:cxn modelId="{9FC80BE7-3B87-4382-8414-38D53D958BBF}" type="presOf" srcId="{0026A3D3-C0D4-4A5E-9840-01E3938C5D58}" destId="{36E1C195-F5FD-44F0-84B6-E7DBC719CD55}" srcOrd="0" destOrd="4" presId="urn:microsoft.com/office/officeart/2005/8/layout/cycle4"/>
    <dgm:cxn modelId="{A6D4E3B4-169A-4822-A5D8-E5EB54F507D3}" type="presOf" srcId="{F3006FA9-45C1-44DE-84BE-613E67B15F9F}" destId="{C6089D90-FCED-4354-B7D5-D46454AA7918}" srcOrd="0" destOrd="2" presId="urn:microsoft.com/office/officeart/2005/8/layout/cycle4"/>
    <dgm:cxn modelId="{D53BA285-EF81-40DD-9988-A62C77841032}" srcId="{99E11334-9F95-4F4F-B24A-EEA17AC3C65A}" destId="{0AF1EA4B-4FDE-4635-8CE3-675F116CB995}" srcOrd="3" destOrd="0" parTransId="{6F3D4333-253E-4F24-B025-7782DD965F11}" sibTransId="{14E4CB99-051D-4DF0-992F-6D8F0999BB63}"/>
    <dgm:cxn modelId="{A786B306-AE9C-4860-A558-C3B77C7D05E4}" type="presOf" srcId="{B7E092D5-75FC-4942-B347-2385DF7BC170}" destId="{37F9B0A3-BF41-4825-96B9-304BF27FAB28}" srcOrd="0" destOrd="0" presId="urn:microsoft.com/office/officeart/2005/8/layout/cycle4"/>
    <dgm:cxn modelId="{97B7F990-A79C-4097-96FC-BB13AE41F379}" srcId="{74CDF765-873E-4276-8173-5DFB96DCB2B8}" destId="{B19429F8-B97A-4378-8F9E-36C7F317491A}" srcOrd="2" destOrd="0" parTransId="{6426B656-40DD-4A79-AD77-F58295B7857A}" sibTransId="{A970AB6F-6863-4928-A334-1DE6237C9335}"/>
    <dgm:cxn modelId="{276526E1-5673-4E70-9572-D247FFFA59ED}" srcId="{74CDF765-873E-4276-8173-5DFB96DCB2B8}" destId="{B9B53B27-0358-4DA0-B7DA-D815FCD64383}" srcOrd="1" destOrd="0" parTransId="{9F6ED54D-164E-4DAF-BAE2-D2CDCE81E31E}" sibTransId="{D3255F37-FB2A-4997-B9F9-D47DDC340ED3}"/>
    <dgm:cxn modelId="{8E602540-5F2F-478A-BD10-12828429113E}" srcId="{61919E81-0BF3-4567-BCB4-F53404BC4F40}" destId="{CBB4FDC1-62FC-499E-AA7C-AB0D682D35AF}" srcOrd="1" destOrd="0" parTransId="{14001784-30F4-4135-B40D-1AD723FFD4CF}" sibTransId="{B7A74E07-AF1E-4DCE-92EA-4A0CB9F4B0A7}"/>
    <dgm:cxn modelId="{03D07277-9840-44A4-9DE5-C5E160D75971}" type="presOf" srcId="{B7E092D5-75FC-4942-B347-2385DF7BC170}" destId="{781085A9-465B-4D46-B6C7-B59D5563527C}" srcOrd="1" destOrd="0" presId="urn:microsoft.com/office/officeart/2005/8/layout/cycle4"/>
    <dgm:cxn modelId="{FA7BB4D1-C515-4F84-AD88-FCF237AE6EB2}" type="presOf" srcId="{0E074DF0-9153-43A6-83D5-F5FB87B33087}" destId="{781085A9-465B-4D46-B6C7-B59D5563527C}" srcOrd="1" destOrd="3" presId="urn:microsoft.com/office/officeart/2005/8/layout/cycle4"/>
    <dgm:cxn modelId="{D944125B-954B-46E9-A885-DA1CFC1FF3A5}" type="presOf" srcId="{B9B53B27-0358-4DA0-B7DA-D815FCD64383}" destId="{36E1C195-F5FD-44F0-84B6-E7DBC719CD55}" srcOrd="0" destOrd="1" presId="urn:microsoft.com/office/officeart/2005/8/layout/cycle4"/>
    <dgm:cxn modelId="{20EBC10E-22BE-4124-8E36-0F15CBBC28EA}" type="presOf" srcId="{74CDF765-873E-4276-8173-5DFB96DCB2B8}" destId="{71F2C3C8-5F5F-41CF-BDB9-8D866D5FEB6B}" srcOrd="0" destOrd="0" presId="urn:microsoft.com/office/officeart/2005/8/layout/cycle4"/>
    <dgm:cxn modelId="{E0A0F731-A5EA-49AB-A870-DA83247F50AD}" srcId="{E055A0AF-0084-4655-9FCA-CF651EBE97E3}" destId="{53375F1F-E0CB-4576-B5C0-25EB819B6E25}" srcOrd="1" destOrd="0" parTransId="{D7BE5AF0-CA9B-4A49-99EC-1561FDAC46F8}" sibTransId="{8AB95124-EC14-40FF-B0F3-7ED4CB0CBEC7}"/>
    <dgm:cxn modelId="{A1602132-324C-4160-B443-97755AAF8866}" type="presOf" srcId="{0B45D6DE-6923-4214-B5D5-90D98BFD8860}" destId="{C2EBAF7E-8E9B-469D-8A6F-B7F958D2F39A}" srcOrd="1" destOrd="2" presId="urn:microsoft.com/office/officeart/2005/8/layout/cycle4"/>
    <dgm:cxn modelId="{47AFDA32-72F6-4A21-80D6-B20CAC1FCD00}" srcId="{74CDF765-873E-4276-8173-5DFB96DCB2B8}" destId="{C139E165-542A-4680-817E-0A8B565960BC}" srcOrd="3" destOrd="0" parTransId="{0362101C-7AE8-4D48-A670-E63DB358C8A3}" sibTransId="{1B7E8EF3-FDEF-4D0B-A6F3-BB68712115E6}"/>
    <dgm:cxn modelId="{5442B39B-2190-4394-A8D4-633D1D220648}" srcId="{99E11334-9F95-4F4F-B24A-EEA17AC3C65A}" destId="{E45D454A-3C9C-4A8D-84A1-B9A193AEE36B}" srcOrd="1" destOrd="0" parTransId="{547ECED0-830E-4116-B731-C8496F49393B}" sibTransId="{55318484-D7C4-426D-A478-76EA2804DCEA}"/>
    <dgm:cxn modelId="{00398A33-0250-4271-8618-71A177984499}" type="presOf" srcId="{692FC8C3-B8C2-40FC-86B9-976C39D7B122}" destId="{6D20BB7F-B78A-4418-9D6B-283D751A48E0}" srcOrd="1" destOrd="0" presId="urn:microsoft.com/office/officeart/2005/8/layout/cycle4"/>
    <dgm:cxn modelId="{B705D06E-AD83-4473-8BD4-3D924C0EE6EF}" type="presOf" srcId="{E45D454A-3C9C-4A8D-84A1-B9A193AEE36B}" destId="{6D20BB7F-B78A-4418-9D6B-283D751A48E0}" srcOrd="1" destOrd="1" presId="urn:microsoft.com/office/officeart/2005/8/layout/cycle4"/>
    <dgm:cxn modelId="{CB4A3EAB-5724-468A-96BF-0D9C2B43225B}" type="presOf" srcId="{53375F1F-E0CB-4576-B5C0-25EB819B6E25}" destId="{FD43B0B0-76FC-42B1-AFB5-86432F062C6B}" srcOrd="0" destOrd="1" presId="urn:microsoft.com/office/officeart/2005/8/layout/cycle4"/>
    <dgm:cxn modelId="{098594D2-3BD5-4CE5-86E7-170C8A0E2B19}" type="presOf" srcId="{ECB74A76-E307-4404-BAE1-BD0A5DB15F04}" destId="{781085A9-465B-4D46-B6C7-B59D5563527C}" srcOrd="1" destOrd="2" presId="urn:microsoft.com/office/officeart/2005/8/layout/cycle4"/>
    <dgm:cxn modelId="{7AF60A51-B98F-45FB-8315-0602417C4EB1}" type="presOf" srcId="{CBB4FDC1-62FC-499E-AA7C-AB0D682D35AF}" destId="{781085A9-465B-4D46-B6C7-B59D5563527C}" srcOrd="1" destOrd="1" presId="urn:microsoft.com/office/officeart/2005/8/layout/cycle4"/>
    <dgm:cxn modelId="{48B76A1D-0144-4B31-BE48-CC200D017493}" type="presOf" srcId="{99E11334-9F95-4F4F-B24A-EEA17AC3C65A}" destId="{55AC0A33-146D-4531-8790-F9380FE11C2D}" srcOrd="0" destOrd="0" presId="urn:microsoft.com/office/officeart/2005/8/layout/cycle4"/>
    <dgm:cxn modelId="{FC295AA7-CB16-4059-8F80-A09C77216975}" type="presOf" srcId="{B9B53B27-0358-4DA0-B7DA-D815FCD64383}" destId="{7DA80D8F-FEC8-4FB0-8A2F-3AB230B2ABA8}" srcOrd="1" destOrd="1" presId="urn:microsoft.com/office/officeart/2005/8/layout/cycle4"/>
    <dgm:cxn modelId="{FBFB1504-2A05-466A-863D-4F6FF4FCBB01}" srcId="{0123720D-9056-436D-8B62-A6A8557B3804}" destId="{74CDF765-873E-4276-8173-5DFB96DCB2B8}" srcOrd="2" destOrd="0" parTransId="{30344DF3-4191-4083-B7B7-599676E7608C}" sibTransId="{739830AA-AFFE-410C-92F6-8FB79303F38B}"/>
    <dgm:cxn modelId="{B65F1AF9-D84B-4D17-87F5-9F8DA9928F0E}" srcId="{61919E81-0BF3-4567-BCB4-F53404BC4F40}" destId="{ECB74A76-E307-4404-BAE1-BD0A5DB15F04}" srcOrd="2" destOrd="0" parTransId="{F3154C4A-66FC-4D27-9847-25E3373D46D6}" sibTransId="{72EC8FF8-1A51-43E5-A6A8-9EAD8E6A9BF2}"/>
    <dgm:cxn modelId="{8CE16352-06B4-45E4-B59C-75D36A2B38D3}" type="presOf" srcId="{CBFD5B3E-A934-485B-9C7A-328758F93ACE}" destId="{7DA80D8F-FEC8-4FB0-8A2F-3AB230B2ABA8}" srcOrd="1" destOrd="0" presId="urn:microsoft.com/office/officeart/2005/8/layout/cycle4"/>
    <dgm:cxn modelId="{8205CD80-F427-4CB3-BB47-9EAC196E0BFA}" srcId="{E055A0AF-0084-4655-9FCA-CF651EBE97E3}" destId="{0B45D6DE-6923-4214-B5D5-90D98BFD8860}" srcOrd="2" destOrd="0" parTransId="{39C600B9-8B2B-43EF-A226-98358733AF75}" sibTransId="{2DA60A05-DC0F-431D-A3C8-BA127D30981E}"/>
    <dgm:cxn modelId="{F8911B36-4920-4BC2-AB1C-6069403138E0}" srcId="{E055A0AF-0084-4655-9FCA-CF651EBE97E3}" destId="{11E7418E-0BF2-42D9-8D2A-FCAED7541A55}" srcOrd="3" destOrd="0" parTransId="{5C475895-1DFD-4AEC-94BB-1488862FDAFE}" sibTransId="{6397819C-05A1-451C-9BF4-9C73346420ED}"/>
    <dgm:cxn modelId="{7B408977-D95E-4065-9230-C47E193C6F74}" type="presOf" srcId="{CBB4FDC1-62FC-499E-AA7C-AB0D682D35AF}" destId="{37F9B0A3-BF41-4825-96B9-304BF27FAB28}" srcOrd="0" destOrd="1" presId="urn:microsoft.com/office/officeart/2005/8/layout/cycle4"/>
    <dgm:cxn modelId="{51DCBB67-BA0B-4DEB-8575-A5A527FB35D6}" type="presOf" srcId="{61919E81-0BF3-4567-BCB4-F53404BC4F40}" destId="{B3A0A838-EF7F-412A-9F82-695FD01E1B0A}" srcOrd="0" destOrd="0" presId="urn:microsoft.com/office/officeart/2005/8/layout/cycle4"/>
    <dgm:cxn modelId="{856B4FCA-A1DA-4541-8E72-2531E5870325}" type="presOf" srcId="{11E7418E-0BF2-42D9-8D2A-FCAED7541A55}" destId="{FD43B0B0-76FC-42B1-AFB5-86432F062C6B}" srcOrd="0" destOrd="3" presId="urn:microsoft.com/office/officeart/2005/8/layout/cycle4"/>
    <dgm:cxn modelId="{03B16C65-AAE3-46F3-A749-5264ADB521BA}" srcId="{99E11334-9F95-4F4F-B24A-EEA17AC3C65A}" destId="{692FC8C3-B8C2-40FC-86B9-976C39D7B122}" srcOrd="0" destOrd="0" parTransId="{190AA14D-7449-47DE-94D9-F785633355DB}" sibTransId="{1486F3B7-50FC-4701-9A3D-03E79805BEBC}"/>
    <dgm:cxn modelId="{2EA71307-1C4D-4564-B302-FBA0C32E0E73}" type="presOf" srcId="{0B45D6DE-6923-4214-B5D5-90D98BFD8860}" destId="{FD43B0B0-76FC-42B1-AFB5-86432F062C6B}" srcOrd="0" destOrd="2" presId="urn:microsoft.com/office/officeart/2005/8/layout/cycle4"/>
    <dgm:cxn modelId="{AD39FE74-BC9F-4D60-B3DD-F8F5E4EF4743}" type="presOf" srcId="{0AF1EA4B-4FDE-4635-8CE3-675F116CB995}" destId="{C6089D90-FCED-4354-B7D5-D46454AA7918}" srcOrd="0" destOrd="3" presId="urn:microsoft.com/office/officeart/2005/8/layout/cycle4"/>
    <dgm:cxn modelId="{89D56C2A-35FF-4617-BC8C-D026A85ADC2D}" type="presOf" srcId="{692FC8C3-B8C2-40FC-86B9-976C39D7B122}" destId="{C6089D90-FCED-4354-B7D5-D46454AA7918}" srcOrd="0" destOrd="0" presId="urn:microsoft.com/office/officeart/2005/8/layout/cycle4"/>
    <dgm:cxn modelId="{29395E80-8A36-4718-9B99-655DE21A0BE3}" type="presOf" srcId="{CBFD5B3E-A934-485B-9C7A-328758F93ACE}" destId="{36E1C195-F5FD-44F0-84B6-E7DBC719CD55}" srcOrd="0" destOrd="0" presId="urn:microsoft.com/office/officeart/2005/8/layout/cycle4"/>
    <dgm:cxn modelId="{46950F42-430D-4610-BF10-D387FF2A5AEA}" srcId="{74CDF765-873E-4276-8173-5DFB96DCB2B8}" destId="{CBFD5B3E-A934-485B-9C7A-328758F93ACE}" srcOrd="0" destOrd="0" parTransId="{191CC8B4-7B87-4C44-A724-4DC4483C0CCF}" sibTransId="{FBD74800-54F7-400F-84FE-5D688E528202}"/>
    <dgm:cxn modelId="{350F94A3-8251-4B87-8359-33F455C91DD7}" type="presOf" srcId="{B5A59A85-4F50-49AE-AAE1-0125DD24F300}" destId="{C2EBAF7E-8E9B-469D-8A6F-B7F958D2F39A}" srcOrd="1" destOrd="0" presId="urn:microsoft.com/office/officeart/2005/8/layout/cycle4"/>
    <dgm:cxn modelId="{D1DFEE6A-7BFD-42C1-9852-69E5F771AB65}" srcId="{E055A0AF-0084-4655-9FCA-CF651EBE97E3}" destId="{B5A59A85-4F50-49AE-AAE1-0125DD24F300}" srcOrd="0" destOrd="0" parTransId="{35B47871-C5CE-4E40-A9AA-912910DAF86E}" sibTransId="{D5E109C8-5F91-448B-A8B1-030BD7E566D3}"/>
    <dgm:cxn modelId="{63B0C43C-FC47-402C-A315-77F8E7A0A786}" srcId="{0123720D-9056-436D-8B62-A6A8557B3804}" destId="{61919E81-0BF3-4567-BCB4-F53404BC4F40}" srcOrd="0" destOrd="0" parTransId="{EB2CF0E9-4D37-4363-BC4B-992C088B7232}" sibTransId="{598469A0-2BB1-4B30-9232-471E78726942}"/>
    <dgm:cxn modelId="{1F62E533-9DEB-4E2F-BA36-5B7D92A211C5}" type="presOf" srcId="{53375F1F-E0CB-4576-B5C0-25EB819B6E25}" destId="{C2EBAF7E-8E9B-469D-8A6F-B7F958D2F39A}" srcOrd="1" destOrd="1" presId="urn:microsoft.com/office/officeart/2005/8/layout/cycle4"/>
    <dgm:cxn modelId="{E8E1EB51-547B-415A-9715-B003980E1230}" type="presOf" srcId="{E055A0AF-0084-4655-9FCA-CF651EBE97E3}" destId="{1E6F5BC6-4230-49B7-A668-638B2D3A581F}" srcOrd="0" destOrd="0" presId="urn:microsoft.com/office/officeart/2005/8/layout/cycle4"/>
    <dgm:cxn modelId="{C6BF2F72-4E31-43A1-BF97-ACC3571FFA9A}" type="presOf" srcId="{0123720D-9056-436D-8B62-A6A8557B3804}" destId="{3E8F8DBE-3545-413B-95BD-26F21423B8D6}" srcOrd="0" destOrd="0" presId="urn:microsoft.com/office/officeart/2005/8/layout/cycle4"/>
    <dgm:cxn modelId="{D1270AD1-D6D6-47B1-A84F-DEDA1DFA831B}" type="presOf" srcId="{0026A3D3-C0D4-4A5E-9840-01E3938C5D58}" destId="{7DA80D8F-FEC8-4FB0-8A2F-3AB230B2ABA8}" srcOrd="1" destOrd="4" presId="urn:microsoft.com/office/officeart/2005/8/layout/cycle4"/>
    <dgm:cxn modelId="{ABA5730E-D610-4FF3-81D1-B6D4B966EEDE}" type="presOf" srcId="{B19429F8-B97A-4378-8F9E-36C7F317491A}" destId="{7DA80D8F-FEC8-4FB0-8A2F-3AB230B2ABA8}" srcOrd="1" destOrd="2" presId="urn:microsoft.com/office/officeart/2005/8/layout/cycle4"/>
    <dgm:cxn modelId="{BDF7E7FC-82B3-4A14-A60F-82B6F2C4729C}" type="presOf" srcId="{B19429F8-B97A-4378-8F9E-36C7F317491A}" destId="{36E1C195-F5FD-44F0-84B6-E7DBC719CD55}" srcOrd="0" destOrd="2" presId="urn:microsoft.com/office/officeart/2005/8/layout/cycle4"/>
    <dgm:cxn modelId="{DDE8478B-95C7-432C-B4D2-B081AC012087}" type="presOf" srcId="{E45D454A-3C9C-4A8D-84A1-B9A193AEE36B}" destId="{C6089D90-FCED-4354-B7D5-D46454AA7918}" srcOrd="0" destOrd="1" presId="urn:microsoft.com/office/officeart/2005/8/layout/cycle4"/>
    <dgm:cxn modelId="{2F234240-BBA4-4E34-9E02-07D4E56BD477}" type="presOf" srcId="{B5A59A85-4F50-49AE-AAE1-0125DD24F300}" destId="{FD43B0B0-76FC-42B1-AFB5-86432F062C6B}" srcOrd="0" destOrd="0" presId="urn:microsoft.com/office/officeart/2005/8/layout/cycle4"/>
    <dgm:cxn modelId="{522226B6-6D66-450B-8AF8-8AF3C3FFE124}" srcId="{99E11334-9F95-4F4F-B24A-EEA17AC3C65A}" destId="{F3006FA9-45C1-44DE-84BE-613E67B15F9F}" srcOrd="2" destOrd="0" parTransId="{C3C7FFAE-2231-4356-8770-EEF2FAD9EEDD}" sibTransId="{8C444EFB-3FF4-4537-AB5E-A6BD6F962CDF}"/>
    <dgm:cxn modelId="{4632566E-6EA1-4817-A350-3329761886CA}" srcId="{61919E81-0BF3-4567-BCB4-F53404BC4F40}" destId="{B7E092D5-75FC-4942-B347-2385DF7BC170}" srcOrd="0" destOrd="0" parTransId="{26712747-8AC6-449F-9958-A8DC158050E8}" sibTransId="{A55BB767-CCA7-43D9-844F-2BB84A783140}"/>
    <dgm:cxn modelId="{397D25E8-DDCA-40FC-AD57-8E50367EF7E4}" type="presOf" srcId="{C139E165-542A-4680-817E-0A8B565960BC}" destId="{36E1C195-F5FD-44F0-84B6-E7DBC719CD55}" srcOrd="0" destOrd="3" presId="urn:microsoft.com/office/officeart/2005/8/layout/cycle4"/>
    <dgm:cxn modelId="{E6BA3722-4093-45B4-887A-052952C7D57D}" srcId="{0123720D-9056-436D-8B62-A6A8557B3804}" destId="{E055A0AF-0084-4655-9FCA-CF651EBE97E3}" srcOrd="1" destOrd="0" parTransId="{8A6E44C6-AE0C-44D9-8D36-09DEAC1587E9}" sibTransId="{8F11CDEB-0A51-4816-A9CE-1F968570754A}"/>
    <dgm:cxn modelId="{F9E8EC0C-C508-4E3B-8D7B-A40A2623B9CB}" srcId="{61919E81-0BF3-4567-BCB4-F53404BC4F40}" destId="{0E074DF0-9153-43A6-83D5-F5FB87B33087}" srcOrd="3" destOrd="0" parTransId="{36126A8E-EFC5-4CEB-8807-6268954D90D3}" sibTransId="{B76F1CF7-7887-4802-9391-8C9DD937BF59}"/>
    <dgm:cxn modelId="{057BA80D-6CDF-40C1-9043-E9DD802B9C91}" srcId="{0123720D-9056-436D-8B62-A6A8557B3804}" destId="{99E11334-9F95-4F4F-B24A-EEA17AC3C65A}" srcOrd="3" destOrd="0" parTransId="{231AF1AE-6CCE-466C-AFAC-5555D3937253}" sibTransId="{9A00DE44-AF05-402B-B314-406D91F16E98}"/>
    <dgm:cxn modelId="{49BC02B9-B0A4-479D-9308-472F75209448}" type="presOf" srcId="{0E074DF0-9153-43A6-83D5-F5FB87B33087}" destId="{37F9B0A3-BF41-4825-96B9-304BF27FAB28}" srcOrd="0" destOrd="3" presId="urn:microsoft.com/office/officeart/2005/8/layout/cycle4"/>
    <dgm:cxn modelId="{347880D3-CA2C-4D65-A4D4-586EFC93EB51}" type="presOf" srcId="{C139E165-542A-4680-817E-0A8B565960BC}" destId="{7DA80D8F-FEC8-4FB0-8A2F-3AB230B2ABA8}" srcOrd="1" destOrd="3" presId="urn:microsoft.com/office/officeart/2005/8/layout/cycle4"/>
    <dgm:cxn modelId="{818D4A21-5948-4F03-9AF8-8DC2A7C45457}" type="presOf" srcId="{ECB74A76-E307-4404-BAE1-BD0A5DB15F04}" destId="{37F9B0A3-BF41-4825-96B9-304BF27FAB28}" srcOrd="0" destOrd="2" presId="urn:microsoft.com/office/officeart/2005/8/layout/cycle4"/>
    <dgm:cxn modelId="{E6CCE7A8-49E8-4148-96A7-433552491832}" srcId="{74CDF765-873E-4276-8173-5DFB96DCB2B8}" destId="{0026A3D3-C0D4-4A5E-9840-01E3938C5D58}" srcOrd="4" destOrd="0" parTransId="{7572D2A3-EDE5-4426-B0F0-D67B838E0FEB}" sibTransId="{B66547AF-CB3C-417E-A56B-D2C35676800E}"/>
    <dgm:cxn modelId="{05F2BDE2-F466-42FE-8A3F-920F9DBB5B03}" type="presOf" srcId="{11E7418E-0BF2-42D9-8D2A-FCAED7541A55}" destId="{C2EBAF7E-8E9B-469D-8A6F-B7F958D2F39A}" srcOrd="1" destOrd="3" presId="urn:microsoft.com/office/officeart/2005/8/layout/cycle4"/>
    <dgm:cxn modelId="{40964978-8C37-4FD2-8B99-B9230081CB65}" type="presOf" srcId="{0AF1EA4B-4FDE-4635-8CE3-675F116CB995}" destId="{6D20BB7F-B78A-4418-9D6B-283D751A48E0}" srcOrd="1" destOrd="3" presId="urn:microsoft.com/office/officeart/2005/8/layout/cycle4"/>
    <dgm:cxn modelId="{26E9A666-FB86-497B-BF65-669BCCF6A278}" type="presParOf" srcId="{3E8F8DBE-3545-413B-95BD-26F21423B8D6}" destId="{65DC000D-D14D-4B92-89EC-F651FBDC0E94}" srcOrd="0" destOrd="0" presId="urn:microsoft.com/office/officeart/2005/8/layout/cycle4"/>
    <dgm:cxn modelId="{5D8945B7-DD27-48E4-AD0A-FD55EAADA696}" type="presParOf" srcId="{65DC000D-D14D-4B92-89EC-F651FBDC0E94}" destId="{E677E0CC-0BF3-4F4E-A3B1-2C8F68FC832A}" srcOrd="0" destOrd="0" presId="urn:microsoft.com/office/officeart/2005/8/layout/cycle4"/>
    <dgm:cxn modelId="{BCEE270E-AA0A-4D97-9226-4DE1F03B37D5}" type="presParOf" srcId="{E677E0CC-0BF3-4F4E-A3B1-2C8F68FC832A}" destId="{37F9B0A3-BF41-4825-96B9-304BF27FAB28}" srcOrd="0" destOrd="0" presId="urn:microsoft.com/office/officeart/2005/8/layout/cycle4"/>
    <dgm:cxn modelId="{FF5EFFF1-172D-443D-BB8A-92CEAE1BC8C3}" type="presParOf" srcId="{E677E0CC-0BF3-4F4E-A3B1-2C8F68FC832A}" destId="{781085A9-465B-4D46-B6C7-B59D5563527C}" srcOrd="1" destOrd="0" presId="urn:microsoft.com/office/officeart/2005/8/layout/cycle4"/>
    <dgm:cxn modelId="{5BDE5E81-4FF2-4604-943C-BD0F958951EE}" type="presParOf" srcId="{65DC000D-D14D-4B92-89EC-F651FBDC0E94}" destId="{2755BF7D-0D79-4704-BA5E-95054F494883}" srcOrd="1" destOrd="0" presId="urn:microsoft.com/office/officeart/2005/8/layout/cycle4"/>
    <dgm:cxn modelId="{FD666AC9-5455-4E01-89A0-F4074D6383AF}" type="presParOf" srcId="{2755BF7D-0D79-4704-BA5E-95054F494883}" destId="{FD43B0B0-76FC-42B1-AFB5-86432F062C6B}" srcOrd="0" destOrd="0" presId="urn:microsoft.com/office/officeart/2005/8/layout/cycle4"/>
    <dgm:cxn modelId="{8EAFD100-2B3A-4FAD-A9E1-E12B740BA63C}" type="presParOf" srcId="{2755BF7D-0D79-4704-BA5E-95054F494883}" destId="{C2EBAF7E-8E9B-469D-8A6F-B7F958D2F39A}" srcOrd="1" destOrd="0" presId="urn:microsoft.com/office/officeart/2005/8/layout/cycle4"/>
    <dgm:cxn modelId="{1F22A75D-553E-46C0-BFB8-BF061E1AC957}" type="presParOf" srcId="{65DC000D-D14D-4B92-89EC-F651FBDC0E94}" destId="{60DAA74F-F9EF-4A01-B6F2-919F5C2356C3}" srcOrd="2" destOrd="0" presId="urn:microsoft.com/office/officeart/2005/8/layout/cycle4"/>
    <dgm:cxn modelId="{E2394D63-490B-43EF-B75B-06DC7D4DA97F}" type="presParOf" srcId="{60DAA74F-F9EF-4A01-B6F2-919F5C2356C3}" destId="{36E1C195-F5FD-44F0-84B6-E7DBC719CD55}" srcOrd="0" destOrd="0" presId="urn:microsoft.com/office/officeart/2005/8/layout/cycle4"/>
    <dgm:cxn modelId="{A095A397-582D-4B70-9B8B-CFF42C62D3DE}" type="presParOf" srcId="{60DAA74F-F9EF-4A01-B6F2-919F5C2356C3}" destId="{7DA80D8F-FEC8-4FB0-8A2F-3AB230B2ABA8}" srcOrd="1" destOrd="0" presId="urn:microsoft.com/office/officeart/2005/8/layout/cycle4"/>
    <dgm:cxn modelId="{ADB68A32-CA35-4DA6-A83C-D0C7E52D6D0F}" type="presParOf" srcId="{65DC000D-D14D-4B92-89EC-F651FBDC0E94}" destId="{3A21EA7A-711A-45D5-BA02-4760E03ABC44}" srcOrd="3" destOrd="0" presId="urn:microsoft.com/office/officeart/2005/8/layout/cycle4"/>
    <dgm:cxn modelId="{F23AA72D-5E5A-4183-B4E2-E0EA57810E99}" type="presParOf" srcId="{3A21EA7A-711A-45D5-BA02-4760E03ABC44}" destId="{C6089D90-FCED-4354-B7D5-D46454AA7918}" srcOrd="0" destOrd="0" presId="urn:microsoft.com/office/officeart/2005/8/layout/cycle4"/>
    <dgm:cxn modelId="{11685F7C-BEBE-4B79-A5E5-8AB7EA3CB272}" type="presParOf" srcId="{3A21EA7A-711A-45D5-BA02-4760E03ABC44}" destId="{6D20BB7F-B78A-4418-9D6B-283D751A48E0}" srcOrd="1" destOrd="0" presId="urn:microsoft.com/office/officeart/2005/8/layout/cycle4"/>
    <dgm:cxn modelId="{C316E16E-B858-4134-BF2F-4A73B111B623}" type="presParOf" srcId="{65DC000D-D14D-4B92-89EC-F651FBDC0E94}" destId="{CBD630A3-55AA-4E07-BCCD-42FCBF8B6D5D}" srcOrd="4" destOrd="0" presId="urn:microsoft.com/office/officeart/2005/8/layout/cycle4"/>
    <dgm:cxn modelId="{D3128104-CFC6-44E5-9613-7A028BEE36C3}" type="presParOf" srcId="{3E8F8DBE-3545-413B-95BD-26F21423B8D6}" destId="{E08496C5-1220-4ED2-A4C9-336D72DE60A1}" srcOrd="1" destOrd="0" presId="urn:microsoft.com/office/officeart/2005/8/layout/cycle4"/>
    <dgm:cxn modelId="{3145C2D7-DDED-4E3E-806A-0BAC8D6851F0}" type="presParOf" srcId="{E08496C5-1220-4ED2-A4C9-336D72DE60A1}" destId="{B3A0A838-EF7F-412A-9F82-695FD01E1B0A}" srcOrd="0" destOrd="0" presId="urn:microsoft.com/office/officeart/2005/8/layout/cycle4"/>
    <dgm:cxn modelId="{4432FCE4-0B3B-424F-82A5-63E36CEFEF34}" type="presParOf" srcId="{E08496C5-1220-4ED2-A4C9-336D72DE60A1}" destId="{1E6F5BC6-4230-49B7-A668-638B2D3A581F}" srcOrd="1" destOrd="0" presId="urn:microsoft.com/office/officeart/2005/8/layout/cycle4"/>
    <dgm:cxn modelId="{986512A8-3464-4B19-8B47-DCC52B6F7CEA}" type="presParOf" srcId="{E08496C5-1220-4ED2-A4C9-336D72DE60A1}" destId="{71F2C3C8-5F5F-41CF-BDB9-8D866D5FEB6B}" srcOrd="2" destOrd="0" presId="urn:microsoft.com/office/officeart/2005/8/layout/cycle4"/>
    <dgm:cxn modelId="{EE7E2D89-56AA-42B2-A08D-159A9C31BD89}" type="presParOf" srcId="{E08496C5-1220-4ED2-A4C9-336D72DE60A1}" destId="{55AC0A33-146D-4531-8790-F9380FE11C2D}" srcOrd="3" destOrd="0" presId="urn:microsoft.com/office/officeart/2005/8/layout/cycle4"/>
    <dgm:cxn modelId="{726FCCF4-712A-405B-B46C-216EDA72B7E2}" type="presParOf" srcId="{E08496C5-1220-4ED2-A4C9-336D72DE60A1}" destId="{DBAE1825-F622-47CC-99FD-D3035E340E1A}" srcOrd="4" destOrd="0" presId="urn:microsoft.com/office/officeart/2005/8/layout/cycle4"/>
    <dgm:cxn modelId="{DD6DD99D-FE4A-4B37-8CEE-D294A45C5BF4}" type="presParOf" srcId="{3E8F8DBE-3545-413B-95BD-26F21423B8D6}" destId="{CAA9FD3F-F900-433B-9637-16107AD78FBB}" srcOrd="2" destOrd="0" presId="urn:microsoft.com/office/officeart/2005/8/layout/cycle4"/>
    <dgm:cxn modelId="{A7C8FDAB-B62C-4C31-B9E1-B9FCFAE310BC}" type="presParOf" srcId="{3E8F8DBE-3545-413B-95BD-26F21423B8D6}" destId="{B407C9B6-E5ED-4FC8-860D-93D777C6DD4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46F0FD-4D62-458C-AAB0-441113D971E5}" type="doc">
      <dgm:prSet loTypeId="urn:microsoft.com/office/officeart/2005/8/layout/chevron2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2DE1820-5C96-49D2-B578-1AB63F935057}">
      <dgm:prSet phldrT="[Текст]" custT="1"/>
      <dgm:spPr/>
      <dgm:t>
        <a:bodyPr/>
        <a:lstStyle/>
        <a:p>
          <a:endParaRPr lang="ru-RU" sz="200" dirty="0" smtClean="0"/>
        </a:p>
        <a:p>
          <a:endParaRPr lang="ru-RU" sz="1600" dirty="0" smtClean="0"/>
        </a:p>
        <a:p>
          <a:r>
            <a:rPr lang="ru-RU" sz="1600" dirty="0" err="1" smtClean="0"/>
            <a:t>Информа</a:t>
          </a:r>
          <a:r>
            <a:rPr lang="ru-RU" sz="1600" dirty="0" smtClean="0"/>
            <a:t>-</a:t>
          </a:r>
          <a:br>
            <a:rPr lang="ru-RU" sz="1600" dirty="0" smtClean="0"/>
          </a:br>
          <a:r>
            <a:rPr lang="ru-RU" sz="1600" dirty="0" err="1" smtClean="0"/>
            <a:t>ционная</a:t>
          </a:r>
          <a:r>
            <a:rPr lang="ru-RU" sz="1600" dirty="0" smtClean="0"/>
            <a:t> </a:t>
          </a:r>
          <a:br>
            <a:rPr lang="ru-RU" sz="1600" dirty="0" smtClean="0"/>
          </a:br>
          <a:r>
            <a:rPr lang="ru-RU" sz="1600" dirty="0" smtClean="0"/>
            <a:t>модель</a:t>
          </a:r>
          <a:endParaRPr lang="ru-RU" sz="1600" dirty="0"/>
        </a:p>
      </dgm:t>
    </dgm:pt>
    <dgm:pt modelId="{F42071E0-4F14-4D44-8867-7761562BF097}" type="parTrans" cxnId="{BA707726-1DC6-4360-9065-1FE27F606756}">
      <dgm:prSet/>
      <dgm:spPr/>
      <dgm:t>
        <a:bodyPr/>
        <a:lstStyle/>
        <a:p>
          <a:endParaRPr lang="ru-RU"/>
        </a:p>
      </dgm:t>
    </dgm:pt>
    <dgm:pt modelId="{7F726F64-CBD5-446A-922C-6427112C1FA1}" type="sibTrans" cxnId="{BA707726-1DC6-4360-9065-1FE27F606756}">
      <dgm:prSet/>
      <dgm:spPr/>
      <dgm:t>
        <a:bodyPr/>
        <a:lstStyle/>
        <a:p>
          <a:endParaRPr lang="ru-RU"/>
        </a:p>
      </dgm:t>
    </dgm:pt>
    <dgm:pt modelId="{8BF55BFD-620B-40A3-A26A-70CA053E033D}">
      <dgm:prSet phldrT="[Текст]"/>
      <dgm:spPr/>
      <dgm:t>
        <a:bodyPr/>
        <a:lstStyle/>
        <a:p>
          <a:r>
            <a:rPr lang="ru-RU" dirty="0" smtClean="0"/>
            <a:t>Создание условий</a:t>
          </a:r>
          <a:endParaRPr lang="ru-RU" dirty="0"/>
        </a:p>
      </dgm:t>
    </dgm:pt>
    <dgm:pt modelId="{E066A990-F472-4D32-9BE0-D58A08FD6436}" type="parTrans" cxnId="{8886FEFB-3EE1-4AF8-A1A0-117D2D2E7978}">
      <dgm:prSet/>
      <dgm:spPr/>
      <dgm:t>
        <a:bodyPr/>
        <a:lstStyle/>
        <a:p>
          <a:endParaRPr lang="ru-RU"/>
        </a:p>
      </dgm:t>
    </dgm:pt>
    <dgm:pt modelId="{58093683-C05E-445F-AC1B-73CDD39CB1BD}" type="sibTrans" cxnId="{8886FEFB-3EE1-4AF8-A1A0-117D2D2E7978}">
      <dgm:prSet/>
      <dgm:spPr/>
      <dgm:t>
        <a:bodyPr/>
        <a:lstStyle/>
        <a:p>
          <a:endParaRPr lang="ru-RU"/>
        </a:p>
      </dgm:t>
    </dgm:pt>
    <dgm:pt modelId="{1F79B2D1-FC40-418B-A36D-D1C658059539}">
      <dgm:prSet phldrT="[Текст]" custT="1"/>
      <dgm:spPr/>
      <dgm:t>
        <a:bodyPr/>
        <a:lstStyle/>
        <a:p>
          <a:endParaRPr lang="ru-RU" sz="1600" dirty="0" smtClean="0"/>
        </a:p>
        <a:p>
          <a:r>
            <a:rPr lang="ru-RU" sz="1600" dirty="0" smtClean="0"/>
            <a:t>Прикладные решения</a:t>
          </a:r>
          <a:endParaRPr lang="ru-RU" sz="1600" dirty="0"/>
        </a:p>
      </dgm:t>
    </dgm:pt>
    <dgm:pt modelId="{17683FB4-5ED8-4CF0-B020-5DA74D249E46}" type="parTrans" cxnId="{8173C25A-130D-475E-B064-320FC9F6012D}">
      <dgm:prSet/>
      <dgm:spPr/>
      <dgm:t>
        <a:bodyPr/>
        <a:lstStyle/>
        <a:p>
          <a:endParaRPr lang="ru-RU"/>
        </a:p>
      </dgm:t>
    </dgm:pt>
    <dgm:pt modelId="{A460B2A1-D508-438D-8871-9790FA004531}" type="sibTrans" cxnId="{8173C25A-130D-475E-B064-320FC9F6012D}">
      <dgm:prSet/>
      <dgm:spPr/>
      <dgm:t>
        <a:bodyPr/>
        <a:lstStyle/>
        <a:p>
          <a:endParaRPr lang="ru-RU"/>
        </a:p>
      </dgm:t>
    </dgm:pt>
    <dgm:pt modelId="{36EBC2BA-3271-4F77-BB86-89C6E6E84B06}">
      <dgm:prSet phldrT="[Текст]"/>
      <dgm:spPr/>
      <dgm:t>
        <a:bodyPr/>
        <a:lstStyle/>
        <a:p>
          <a:r>
            <a:rPr lang="ru-RU" dirty="0" smtClean="0"/>
            <a:t>Реализация и внедрение</a:t>
          </a:r>
          <a:endParaRPr lang="ru-RU" dirty="0"/>
        </a:p>
      </dgm:t>
    </dgm:pt>
    <dgm:pt modelId="{C2FC9888-80A5-4085-8AB6-08C496097B63}" type="parTrans" cxnId="{5674C25A-31E8-4848-AFEE-0A02ABEA191D}">
      <dgm:prSet/>
      <dgm:spPr/>
      <dgm:t>
        <a:bodyPr/>
        <a:lstStyle/>
        <a:p>
          <a:endParaRPr lang="ru-RU"/>
        </a:p>
      </dgm:t>
    </dgm:pt>
    <dgm:pt modelId="{431F3FCE-156A-4F55-A1E5-BC7A9D46F63F}" type="sibTrans" cxnId="{5674C25A-31E8-4848-AFEE-0A02ABEA191D}">
      <dgm:prSet/>
      <dgm:spPr/>
      <dgm:t>
        <a:bodyPr/>
        <a:lstStyle/>
        <a:p>
          <a:endParaRPr lang="ru-RU"/>
        </a:p>
      </dgm:t>
    </dgm:pt>
    <dgm:pt modelId="{867E2648-A64A-4A2A-98F4-CAD22E27D56A}">
      <dgm:prSet phldrT="[Текст]" custT="1"/>
      <dgm:spPr/>
      <dgm:t>
        <a:bodyPr/>
        <a:lstStyle/>
        <a:p>
          <a:pPr>
            <a:lnSpc>
              <a:spcPct val="80000"/>
            </a:lnSpc>
          </a:pPr>
          <a:endParaRPr lang="ru-RU" sz="1600" dirty="0" smtClean="0"/>
        </a:p>
        <a:p>
          <a:pPr>
            <a:lnSpc>
              <a:spcPct val="80000"/>
            </a:lnSpc>
          </a:pPr>
          <a:r>
            <a:rPr lang="ru-RU" sz="1600" dirty="0" smtClean="0"/>
            <a:t>Внедрение прикладных решений</a:t>
          </a:r>
          <a:endParaRPr lang="ru-RU" sz="1600" dirty="0"/>
        </a:p>
      </dgm:t>
    </dgm:pt>
    <dgm:pt modelId="{56EC8E82-E3CC-41B6-B995-F143610E4585}" type="parTrans" cxnId="{D9543CC9-189A-49DD-BA92-2193E3932298}">
      <dgm:prSet/>
      <dgm:spPr/>
      <dgm:t>
        <a:bodyPr/>
        <a:lstStyle/>
        <a:p>
          <a:endParaRPr lang="ru-RU"/>
        </a:p>
      </dgm:t>
    </dgm:pt>
    <dgm:pt modelId="{8102C9DE-BFFC-4C8D-928F-2EE189BE0254}" type="sibTrans" cxnId="{D9543CC9-189A-49DD-BA92-2193E3932298}">
      <dgm:prSet/>
      <dgm:spPr/>
      <dgm:t>
        <a:bodyPr/>
        <a:lstStyle/>
        <a:p>
          <a:endParaRPr lang="ru-RU"/>
        </a:p>
      </dgm:t>
    </dgm:pt>
    <dgm:pt modelId="{B299436D-03DC-4FFA-91CF-52CD92FFC19F}">
      <dgm:prSet phldrT="[Текст]"/>
      <dgm:spPr/>
      <dgm:t>
        <a:bodyPr/>
        <a:lstStyle/>
        <a:p>
          <a:r>
            <a:rPr lang="ru-RU" dirty="0" smtClean="0"/>
            <a:t>Повышение эффективности </a:t>
          </a:r>
          <a:endParaRPr lang="ru-RU" dirty="0"/>
        </a:p>
      </dgm:t>
    </dgm:pt>
    <dgm:pt modelId="{CDFBF914-3FDC-4EB5-A999-4654C982CB81}" type="parTrans" cxnId="{3453D49E-1ED8-4FD9-A163-F79A2EF82D22}">
      <dgm:prSet/>
      <dgm:spPr/>
      <dgm:t>
        <a:bodyPr/>
        <a:lstStyle/>
        <a:p>
          <a:endParaRPr lang="ru-RU"/>
        </a:p>
      </dgm:t>
    </dgm:pt>
    <dgm:pt modelId="{4D46C43F-84B6-4D77-9E65-1A5BF2FC63EB}" type="sibTrans" cxnId="{3453D49E-1ED8-4FD9-A163-F79A2EF82D22}">
      <dgm:prSet/>
      <dgm:spPr/>
      <dgm:t>
        <a:bodyPr/>
        <a:lstStyle/>
        <a:p>
          <a:endParaRPr lang="ru-RU"/>
        </a:p>
      </dgm:t>
    </dgm:pt>
    <dgm:pt modelId="{181F0FC9-34AD-4722-BF53-771C1E946E60}" type="pres">
      <dgm:prSet presAssocID="{2046F0FD-4D62-458C-AAB0-441113D971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24A97A-49E1-4415-92AF-C24AB37E35D4}" type="pres">
      <dgm:prSet presAssocID="{E2DE1820-5C96-49D2-B578-1AB63F935057}" presName="composite" presStyleCnt="0"/>
      <dgm:spPr/>
    </dgm:pt>
    <dgm:pt modelId="{2371AF54-C9C9-47FD-B380-86FE3FD09E3A}" type="pres">
      <dgm:prSet presAssocID="{E2DE1820-5C96-49D2-B578-1AB63F93505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39F07-9299-4851-AF43-5501617F5B18}" type="pres">
      <dgm:prSet presAssocID="{E2DE1820-5C96-49D2-B578-1AB63F93505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97145-22D7-45C3-B13D-03FF11FE4E09}" type="pres">
      <dgm:prSet presAssocID="{7F726F64-CBD5-446A-922C-6427112C1FA1}" presName="sp" presStyleCnt="0"/>
      <dgm:spPr/>
    </dgm:pt>
    <dgm:pt modelId="{0392BB17-09E3-477B-9FD9-5500F760E8F7}" type="pres">
      <dgm:prSet presAssocID="{1F79B2D1-FC40-418B-A36D-D1C658059539}" presName="composite" presStyleCnt="0"/>
      <dgm:spPr/>
    </dgm:pt>
    <dgm:pt modelId="{484F2631-E7D7-4A4C-B040-3E2830667A1A}" type="pres">
      <dgm:prSet presAssocID="{1F79B2D1-FC40-418B-A36D-D1C65805953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3D7F2-282E-4162-84CF-B74CBE2C3E7C}" type="pres">
      <dgm:prSet presAssocID="{1F79B2D1-FC40-418B-A36D-D1C65805953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6B071-CB31-4150-B58B-7369EDFCAD14}" type="pres">
      <dgm:prSet presAssocID="{A460B2A1-D508-438D-8871-9790FA004531}" presName="sp" presStyleCnt="0"/>
      <dgm:spPr/>
    </dgm:pt>
    <dgm:pt modelId="{E142C39B-817C-4EDD-BF18-D83D763B9853}" type="pres">
      <dgm:prSet presAssocID="{867E2648-A64A-4A2A-98F4-CAD22E27D56A}" presName="composite" presStyleCnt="0"/>
      <dgm:spPr/>
    </dgm:pt>
    <dgm:pt modelId="{A0A72001-5C72-4B83-AAC6-AF81EEC838EB}" type="pres">
      <dgm:prSet presAssocID="{867E2648-A64A-4A2A-98F4-CAD22E27D56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A6F16-D375-46EE-B271-CC6A479010DC}" type="pres">
      <dgm:prSet presAssocID="{867E2648-A64A-4A2A-98F4-CAD22E27D56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51F304-0C8A-4729-8C0A-705F9DB20718}" type="presOf" srcId="{1F79B2D1-FC40-418B-A36D-D1C658059539}" destId="{484F2631-E7D7-4A4C-B040-3E2830667A1A}" srcOrd="0" destOrd="0" presId="urn:microsoft.com/office/officeart/2005/8/layout/chevron2"/>
    <dgm:cxn modelId="{F0354584-5322-4DBF-85FA-928805FEB176}" type="presOf" srcId="{36EBC2BA-3271-4F77-BB86-89C6E6E84B06}" destId="{D003D7F2-282E-4162-84CF-B74CBE2C3E7C}" srcOrd="0" destOrd="0" presId="urn:microsoft.com/office/officeart/2005/8/layout/chevron2"/>
    <dgm:cxn modelId="{BA707726-1DC6-4360-9065-1FE27F606756}" srcId="{2046F0FD-4D62-458C-AAB0-441113D971E5}" destId="{E2DE1820-5C96-49D2-B578-1AB63F935057}" srcOrd="0" destOrd="0" parTransId="{F42071E0-4F14-4D44-8867-7761562BF097}" sibTransId="{7F726F64-CBD5-446A-922C-6427112C1FA1}"/>
    <dgm:cxn modelId="{8886FEFB-3EE1-4AF8-A1A0-117D2D2E7978}" srcId="{E2DE1820-5C96-49D2-B578-1AB63F935057}" destId="{8BF55BFD-620B-40A3-A26A-70CA053E033D}" srcOrd="0" destOrd="0" parTransId="{E066A990-F472-4D32-9BE0-D58A08FD6436}" sibTransId="{58093683-C05E-445F-AC1B-73CDD39CB1BD}"/>
    <dgm:cxn modelId="{D9543CC9-189A-49DD-BA92-2193E3932298}" srcId="{2046F0FD-4D62-458C-AAB0-441113D971E5}" destId="{867E2648-A64A-4A2A-98F4-CAD22E27D56A}" srcOrd="2" destOrd="0" parTransId="{56EC8E82-E3CC-41B6-B995-F143610E4585}" sibTransId="{8102C9DE-BFFC-4C8D-928F-2EE189BE0254}"/>
    <dgm:cxn modelId="{A3AF27E1-0D1D-4632-8BC7-04B05AAFC5C7}" type="presOf" srcId="{B299436D-03DC-4FFA-91CF-52CD92FFC19F}" destId="{3A2A6F16-D375-46EE-B271-CC6A479010DC}" srcOrd="0" destOrd="0" presId="urn:microsoft.com/office/officeart/2005/8/layout/chevron2"/>
    <dgm:cxn modelId="{56221C9A-0D5D-490D-9941-E954E02EF850}" type="presOf" srcId="{867E2648-A64A-4A2A-98F4-CAD22E27D56A}" destId="{A0A72001-5C72-4B83-AAC6-AF81EEC838EB}" srcOrd="0" destOrd="0" presId="urn:microsoft.com/office/officeart/2005/8/layout/chevron2"/>
    <dgm:cxn modelId="{A6B9AD0F-C4D2-4B8D-999D-9068DA9DC7BB}" type="presOf" srcId="{2046F0FD-4D62-458C-AAB0-441113D971E5}" destId="{181F0FC9-34AD-4722-BF53-771C1E946E60}" srcOrd="0" destOrd="0" presId="urn:microsoft.com/office/officeart/2005/8/layout/chevron2"/>
    <dgm:cxn modelId="{401F7D99-9855-47F2-BDFA-7C30FC71B71F}" type="presOf" srcId="{8BF55BFD-620B-40A3-A26A-70CA053E033D}" destId="{83439F07-9299-4851-AF43-5501617F5B18}" srcOrd="0" destOrd="0" presId="urn:microsoft.com/office/officeart/2005/8/layout/chevron2"/>
    <dgm:cxn modelId="{8173C25A-130D-475E-B064-320FC9F6012D}" srcId="{2046F0FD-4D62-458C-AAB0-441113D971E5}" destId="{1F79B2D1-FC40-418B-A36D-D1C658059539}" srcOrd="1" destOrd="0" parTransId="{17683FB4-5ED8-4CF0-B020-5DA74D249E46}" sibTransId="{A460B2A1-D508-438D-8871-9790FA004531}"/>
    <dgm:cxn modelId="{3453D49E-1ED8-4FD9-A163-F79A2EF82D22}" srcId="{867E2648-A64A-4A2A-98F4-CAD22E27D56A}" destId="{B299436D-03DC-4FFA-91CF-52CD92FFC19F}" srcOrd="0" destOrd="0" parTransId="{CDFBF914-3FDC-4EB5-A999-4654C982CB81}" sibTransId="{4D46C43F-84B6-4D77-9E65-1A5BF2FC63EB}"/>
    <dgm:cxn modelId="{5674C25A-31E8-4848-AFEE-0A02ABEA191D}" srcId="{1F79B2D1-FC40-418B-A36D-D1C658059539}" destId="{36EBC2BA-3271-4F77-BB86-89C6E6E84B06}" srcOrd="0" destOrd="0" parTransId="{C2FC9888-80A5-4085-8AB6-08C496097B63}" sibTransId="{431F3FCE-156A-4F55-A1E5-BC7A9D46F63F}"/>
    <dgm:cxn modelId="{23203E64-7610-48B6-B161-B52AE6260FA0}" type="presOf" srcId="{E2DE1820-5C96-49D2-B578-1AB63F935057}" destId="{2371AF54-C9C9-47FD-B380-86FE3FD09E3A}" srcOrd="0" destOrd="0" presId="urn:microsoft.com/office/officeart/2005/8/layout/chevron2"/>
    <dgm:cxn modelId="{219BFF67-5F62-479D-8216-6436458E43A0}" type="presParOf" srcId="{181F0FC9-34AD-4722-BF53-771C1E946E60}" destId="{9E24A97A-49E1-4415-92AF-C24AB37E35D4}" srcOrd="0" destOrd="0" presId="urn:microsoft.com/office/officeart/2005/8/layout/chevron2"/>
    <dgm:cxn modelId="{842BD8D8-4050-46CC-832B-F24AC394C23E}" type="presParOf" srcId="{9E24A97A-49E1-4415-92AF-C24AB37E35D4}" destId="{2371AF54-C9C9-47FD-B380-86FE3FD09E3A}" srcOrd="0" destOrd="0" presId="urn:microsoft.com/office/officeart/2005/8/layout/chevron2"/>
    <dgm:cxn modelId="{132F611E-F784-4ECB-B8DA-BCDE2FF6972A}" type="presParOf" srcId="{9E24A97A-49E1-4415-92AF-C24AB37E35D4}" destId="{83439F07-9299-4851-AF43-5501617F5B18}" srcOrd="1" destOrd="0" presId="urn:microsoft.com/office/officeart/2005/8/layout/chevron2"/>
    <dgm:cxn modelId="{46A69595-70D9-42D4-B3A1-E079166F70F8}" type="presParOf" srcId="{181F0FC9-34AD-4722-BF53-771C1E946E60}" destId="{9A297145-22D7-45C3-B13D-03FF11FE4E09}" srcOrd="1" destOrd="0" presId="urn:microsoft.com/office/officeart/2005/8/layout/chevron2"/>
    <dgm:cxn modelId="{8F30218B-E2E1-430D-9BB4-CAF1A4C842E1}" type="presParOf" srcId="{181F0FC9-34AD-4722-BF53-771C1E946E60}" destId="{0392BB17-09E3-477B-9FD9-5500F760E8F7}" srcOrd="2" destOrd="0" presId="urn:microsoft.com/office/officeart/2005/8/layout/chevron2"/>
    <dgm:cxn modelId="{851C88B4-176B-4E07-8886-D522FAFF2216}" type="presParOf" srcId="{0392BB17-09E3-477B-9FD9-5500F760E8F7}" destId="{484F2631-E7D7-4A4C-B040-3E2830667A1A}" srcOrd="0" destOrd="0" presId="urn:microsoft.com/office/officeart/2005/8/layout/chevron2"/>
    <dgm:cxn modelId="{10F6B1C6-4FEE-43DB-8583-BFAD913E5540}" type="presParOf" srcId="{0392BB17-09E3-477B-9FD9-5500F760E8F7}" destId="{D003D7F2-282E-4162-84CF-B74CBE2C3E7C}" srcOrd="1" destOrd="0" presId="urn:microsoft.com/office/officeart/2005/8/layout/chevron2"/>
    <dgm:cxn modelId="{F599A067-E169-473E-BE0E-9977390DCCE4}" type="presParOf" srcId="{181F0FC9-34AD-4722-BF53-771C1E946E60}" destId="{FA56B071-CB31-4150-B58B-7369EDFCAD14}" srcOrd="3" destOrd="0" presId="urn:microsoft.com/office/officeart/2005/8/layout/chevron2"/>
    <dgm:cxn modelId="{C5F7ACAB-7453-4BFC-BEA7-8596FFD250F0}" type="presParOf" srcId="{181F0FC9-34AD-4722-BF53-771C1E946E60}" destId="{E142C39B-817C-4EDD-BF18-D83D763B9853}" srcOrd="4" destOrd="0" presId="urn:microsoft.com/office/officeart/2005/8/layout/chevron2"/>
    <dgm:cxn modelId="{0670D329-527E-4E68-BEB1-E632CAD7214A}" type="presParOf" srcId="{E142C39B-817C-4EDD-BF18-D83D763B9853}" destId="{A0A72001-5C72-4B83-AAC6-AF81EEC838EB}" srcOrd="0" destOrd="0" presId="urn:microsoft.com/office/officeart/2005/8/layout/chevron2"/>
    <dgm:cxn modelId="{FDF7172A-1B2D-4009-BE03-C70749A206F4}" type="presParOf" srcId="{E142C39B-817C-4EDD-BF18-D83D763B9853}" destId="{3A2A6F16-D375-46EE-B271-CC6A479010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F1F36-D6F5-4C16-AB74-DF65A85F6796}">
      <dsp:nvSpPr>
        <dsp:cNvPr id="0" name=""/>
        <dsp:cNvSpPr/>
      </dsp:nvSpPr>
      <dsp:spPr>
        <a:xfrm>
          <a:off x="0" y="12"/>
          <a:ext cx="4546425" cy="1076400"/>
        </a:xfrm>
        <a:prstGeom prst="round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PDMS AVEVA</a:t>
          </a:r>
          <a:r>
            <a:rPr lang="ru-RU" sz="16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 – </a:t>
          </a:r>
          <a:r>
            <a:rPr lang="ru-RU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комплексная система трехмерного проектирования, предназначенная для проектирования  технологических объектов  газовой отраслей</a:t>
          </a:r>
          <a:endParaRPr lang="ru-RU" sz="1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52546" y="52558"/>
        <a:ext cx="4441333" cy="971308"/>
      </dsp:txXfrm>
    </dsp:sp>
    <dsp:sp modelId="{265BF7A1-07C3-45D0-AAF4-9F4CBE7F706A}">
      <dsp:nvSpPr>
        <dsp:cNvPr id="0" name=""/>
        <dsp:cNvSpPr/>
      </dsp:nvSpPr>
      <dsp:spPr>
        <a:xfrm>
          <a:off x="0" y="1105213"/>
          <a:ext cx="4546425" cy="1076400"/>
        </a:xfrm>
        <a:prstGeom prst="round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Autodesk Revit 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 - комплексная система 3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D-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моделирования для проектирования общественных, жилых зданий и сооружений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52546" y="1157759"/>
        <a:ext cx="4441333" cy="971308"/>
      </dsp:txXfrm>
    </dsp:sp>
    <dsp:sp modelId="{FCFF9D67-41FC-4BFE-94F7-0BFD37AE15A1}">
      <dsp:nvSpPr>
        <dsp:cNvPr id="0" name=""/>
        <dsp:cNvSpPr/>
      </dsp:nvSpPr>
      <dsp:spPr>
        <a:xfrm>
          <a:off x="0" y="2210413"/>
          <a:ext cx="4546425" cy="1076400"/>
        </a:xfrm>
        <a:prstGeom prst="roundRect">
          <a:avLst/>
        </a:prstGeom>
        <a:solidFill>
          <a:srgbClr val="3366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Autodesk Civil 3D 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 - система 3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D-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rPr>
            <a:t>моделирования для топогеодезических работ, генплана.</a:t>
          </a:r>
          <a:endParaRPr lang="ru-RU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52546" y="2262959"/>
        <a:ext cx="4441333" cy="971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5375B-E6B0-4A77-8149-F1762C951D2B}">
      <dsp:nvSpPr>
        <dsp:cNvPr id="0" name=""/>
        <dsp:cNvSpPr/>
      </dsp:nvSpPr>
      <dsp:spPr>
        <a:xfrm>
          <a:off x="-5574532" y="-432062"/>
          <a:ext cx="6793381" cy="5646950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963A0-5E3B-4316-A51A-03B8D6A3F701}">
      <dsp:nvSpPr>
        <dsp:cNvPr id="0" name=""/>
        <dsp:cNvSpPr/>
      </dsp:nvSpPr>
      <dsp:spPr>
        <a:xfrm>
          <a:off x="698168" y="192603"/>
          <a:ext cx="7089460" cy="964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81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 Narrow" panose="020B0606020202030204" pitchFamily="34" charset="0"/>
            </a:rPr>
            <a:t>Панель руководителя позволяет аккумулировать все имеющиеся данные о ходе работ по объектам и их статусу</a:t>
          </a:r>
          <a:endParaRPr lang="ru-RU" sz="2000" kern="1200" dirty="0">
            <a:latin typeface="Arial Narrow" panose="020B0606020202030204" pitchFamily="34" charset="0"/>
          </a:endParaRPr>
        </a:p>
      </dsp:txBody>
      <dsp:txXfrm>
        <a:off x="698168" y="192603"/>
        <a:ext cx="7089460" cy="964800"/>
      </dsp:txXfrm>
    </dsp:sp>
    <dsp:sp modelId="{9F12F307-A8F7-481F-B6A0-A0FA92CE4834}">
      <dsp:nvSpPr>
        <dsp:cNvPr id="0" name=""/>
        <dsp:cNvSpPr/>
      </dsp:nvSpPr>
      <dsp:spPr>
        <a:xfrm>
          <a:off x="58204" y="63007"/>
          <a:ext cx="1279927" cy="12240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39FBF-50BB-4B73-B399-31FC903DFF41}">
      <dsp:nvSpPr>
        <dsp:cNvPr id="0" name=""/>
        <dsp:cNvSpPr/>
      </dsp:nvSpPr>
      <dsp:spPr>
        <a:xfrm>
          <a:off x="1048873" y="1929600"/>
          <a:ext cx="6738755" cy="964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81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rial Narrow" panose="020B0606020202030204" pitchFamily="34" charset="0"/>
            </a:rPr>
            <a:t>Рабочее место специалиста службы Заказчика/Эксплуатации обеспечивает необходимую аналитику по объектам</a:t>
          </a:r>
          <a:endParaRPr lang="ru-RU" sz="2100" kern="1200" dirty="0">
            <a:latin typeface="Arial Narrow" panose="020B0606020202030204" pitchFamily="34" charset="0"/>
          </a:endParaRPr>
        </a:p>
      </dsp:txBody>
      <dsp:txXfrm>
        <a:off x="1048873" y="1929600"/>
        <a:ext cx="6738755" cy="964800"/>
      </dsp:txXfrm>
    </dsp:sp>
    <dsp:sp modelId="{E2508566-A91E-4F0C-B157-95C2565C9CC5}">
      <dsp:nvSpPr>
        <dsp:cNvPr id="0" name=""/>
        <dsp:cNvSpPr/>
      </dsp:nvSpPr>
      <dsp:spPr>
        <a:xfrm>
          <a:off x="398314" y="1727661"/>
          <a:ext cx="1255458" cy="122400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987F-2447-429D-8BD3-51BB0F91B0B1}">
      <dsp:nvSpPr>
        <dsp:cNvPr id="0" name=""/>
        <dsp:cNvSpPr/>
      </dsp:nvSpPr>
      <dsp:spPr>
        <a:xfrm>
          <a:off x="698168" y="3667127"/>
          <a:ext cx="7089460" cy="964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81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rial Narrow" panose="020B0606020202030204" pitchFamily="34" charset="0"/>
            </a:rPr>
            <a:t>Через рабочее место специалистов генерального проектировщика/подрядчика осуществляется основной ввод данных по объектам строительства</a:t>
          </a:r>
          <a:endParaRPr lang="ru-RU" sz="2100" kern="1200" dirty="0">
            <a:latin typeface="Arial Narrow" panose="020B0606020202030204" pitchFamily="34" charset="0"/>
          </a:endParaRPr>
        </a:p>
      </dsp:txBody>
      <dsp:txXfrm>
        <a:off x="698168" y="3667127"/>
        <a:ext cx="7089460" cy="964800"/>
      </dsp:txXfrm>
    </dsp:sp>
    <dsp:sp modelId="{5A114A79-4DBC-47BA-AD11-E42220B18D4E}">
      <dsp:nvSpPr>
        <dsp:cNvPr id="0" name=""/>
        <dsp:cNvSpPr/>
      </dsp:nvSpPr>
      <dsp:spPr>
        <a:xfrm>
          <a:off x="37973" y="3537529"/>
          <a:ext cx="1320389" cy="12240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1C195-F5FD-44F0-84B6-E7DBC719CD55}">
      <dsp:nvSpPr>
        <dsp:cNvPr id="0" name=""/>
        <dsp:cNvSpPr/>
      </dsp:nvSpPr>
      <dsp:spPr>
        <a:xfrm>
          <a:off x="5257399" y="2509996"/>
          <a:ext cx="3365041" cy="1976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Оптимизация графика СМР и поставки МТР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Повышение качества СМР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Снижение затрат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Повышение производительности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C00000"/>
              </a:solidFill>
            </a:rPr>
            <a:t>Управление объектами</a:t>
          </a:r>
          <a:endParaRPr lang="ru-RU" sz="1400" kern="1200" dirty="0">
            <a:solidFill>
              <a:srgbClr val="C00000"/>
            </a:solidFill>
          </a:endParaRPr>
        </a:p>
      </dsp:txBody>
      <dsp:txXfrm>
        <a:off x="6310320" y="3047428"/>
        <a:ext cx="2268713" cy="1395258"/>
      </dsp:txXfrm>
    </dsp:sp>
    <dsp:sp modelId="{C6089D90-FCED-4354-B7D5-D46454AA7918}">
      <dsp:nvSpPr>
        <dsp:cNvPr id="0" name=""/>
        <dsp:cNvSpPr/>
      </dsp:nvSpPr>
      <dsp:spPr>
        <a:xfrm>
          <a:off x="35805" y="2535388"/>
          <a:ext cx="3579679" cy="1989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Оптимизация эксплуатационных </a:t>
          </a:r>
          <a:br>
            <a:rPr lang="ru-RU" sz="1400" kern="1200" dirty="0" smtClean="0"/>
          </a:br>
          <a:r>
            <a:rPr lang="ru-RU" sz="1400" kern="1200" dirty="0" smtClean="0"/>
            <a:t>затрат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ru-RU" sz="1400" kern="1200" dirty="0" smtClean="0"/>
            <a:t>Повышение качества обслуживания и планирования ремонтов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ru-RU" sz="1400" kern="1200" dirty="0" smtClean="0">
              <a:solidFill>
                <a:srgbClr val="C00000"/>
              </a:solidFill>
            </a:rPr>
            <a:t>Управление объектами</a:t>
          </a:r>
          <a:endParaRPr lang="ru-RU" sz="1400" kern="1200" dirty="0">
            <a:solidFill>
              <a:srgbClr val="C0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endParaRPr lang="ru-RU" sz="1400" kern="1200" dirty="0"/>
        </a:p>
      </dsp:txBody>
      <dsp:txXfrm>
        <a:off x="79502" y="3076389"/>
        <a:ext cx="2418381" cy="1404516"/>
      </dsp:txXfrm>
    </dsp:sp>
    <dsp:sp modelId="{FD43B0B0-76FC-42B1-AFB5-86432F062C6B}">
      <dsp:nvSpPr>
        <dsp:cNvPr id="0" name=""/>
        <dsp:cNvSpPr/>
      </dsp:nvSpPr>
      <dsp:spPr>
        <a:xfrm>
          <a:off x="5234176" y="-64138"/>
          <a:ext cx="3356821" cy="1466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Повышение качества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Сокращение сроков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Повышение конкурентоспособности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C00000"/>
              </a:solidFill>
            </a:rPr>
            <a:t>Управление проектами</a:t>
          </a:r>
          <a:endParaRPr lang="ru-RU" sz="1400" kern="1200" dirty="0">
            <a:solidFill>
              <a:srgbClr val="C00000"/>
            </a:solidFill>
          </a:endParaRPr>
        </a:p>
      </dsp:txBody>
      <dsp:txXfrm>
        <a:off x="6273446" y="-31914"/>
        <a:ext cx="2285327" cy="1035756"/>
      </dsp:txXfrm>
    </dsp:sp>
    <dsp:sp modelId="{37F9B0A3-BF41-4825-96B9-304BF27FAB28}">
      <dsp:nvSpPr>
        <dsp:cNvPr id="0" name=""/>
        <dsp:cNvSpPr/>
      </dsp:nvSpPr>
      <dsp:spPr>
        <a:xfrm>
          <a:off x="83678" y="-47209"/>
          <a:ext cx="3094468" cy="1466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Снижение затрат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Сокращение сроков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Повышение качества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ru-RU" sz="1400" kern="1200" dirty="0" smtClean="0">
              <a:solidFill>
                <a:srgbClr val="C00000"/>
              </a:solidFill>
            </a:rPr>
            <a:t>Управление объектами</a:t>
          </a:r>
          <a:endParaRPr lang="ru-RU" sz="1400" kern="1200" dirty="0">
            <a:solidFill>
              <a:srgbClr val="C00000"/>
            </a:solidFill>
          </a:endParaRPr>
        </a:p>
      </dsp:txBody>
      <dsp:txXfrm>
        <a:off x="115902" y="-14985"/>
        <a:ext cx="2101680" cy="1035756"/>
      </dsp:txXfrm>
    </dsp:sp>
    <dsp:sp modelId="{B3A0A838-EF7F-412A-9F82-695FD01E1B0A}">
      <dsp:nvSpPr>
        <dsp:cNvPr id="0" name=""/>
        <dsp:cNvSpPr/>
      </dsp:nvSpPr>
      <dsp:spPr>
        <a:xfrm>
          <a:off x="1735663" y="59849"/>
          <a:ext cx="2081639" cy="208410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Инвестор /</a:t>
          </a:r>
          <a:br>
            <a:rPr lang="ru-RU" sz="1600" kern="1200" dirty="0" smtClean="0"/>
          </a:br>
          <a:r>
            <a:rPr lang="ru-RU" sz="1600" kern="1200" dirty="0" smtClean="0"/>
            <a:t>Заказчик</a:t>
          </a:r>
          <a:endParaRPr lang="ru-RU" sz="1600" kern="1200" dirty="0"/>
        </a:p>
      </dsp:txBody>
      <dsp:txXfrm>
        <a:off x="2345361" y="670268"/>
        <a:ext cx="1471941" cy="1473682"/>
      </dsp:txXfrm>
    </dsp:sp>
    <dsp:sp modelId="{1E6F5BC6-4230-49B7-A668-638B2D3A581F}">
      <dsp:nvSpPr>
        <dsp:cNvPr id="0" name=""/>
        <dsp:cNvSpPr/>
      </dsp:nvSpPr>
      <dsp:spPr>
        <a:xfrm rot="5400000">
          <a:off x="4198115" y="71531"/>
          <a:ext cx="2084101" cy="2060738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Проектная организация</a:t>
          </a:r>
          <a:endParaRPr lang="ru-RU" sz="1600" kern="1200" dirty="0"/>
        </a:p>
      </dsp:txBody>
      <dsp:txXfrm rot="-5400000">
        <a:off x="4209797" y="670269"/>
        <a:ext cx="1457162" cy="1473682"/>
      </dsp:txXfrm>
    </dsp:sp>
    <dsp:sp modelId="{71F2C3C8-5F5F-41CF-BDB9-8D866D5FEB6B}">
      <dsp:nvSpPr>
        <dsp:cNvPr id="0" name=""/>
        <dsp:cNvSpPr/>
      </dsp:nvSpPr>
      <dsp:spPr>
        <a:xfrm rot="10800000">
          <a:off x="4209796" y="2388455"/>
          <a:ext cx="2060738" cy="2058256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Подрядчик</a:t>
          </a:r>
          <a:endParaRPr lang="ru-RU" sz="1600" kern="1200" dirty="0"/>
        </a:p>
      </dsp:txBody>
      <dsp:txXfrm rot="10800000">
        <a:off x="4209796" y="2388455"/>
        <a:ext cx="1457162" cy="1455407"/>
      </dsp:txXfrm>
    </dsp:sp>
    <dsp:sp modelId="{55AC0A33-146D-4531-8790-F9380FE11C2D}">
      <dsp:nvSpPr>
        <dsp:cNvPr id="0" name=""/>
        <dsp:cNvSpPr/>
      </dsp:nvSpPr>
      <dsp:spPr>
        <a:xfrm rot="16200000">
          <a:off x="1747354" y="2376764"/>
          <a:ext cx="2058256" cy="2081639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Эксплуата-ция</a:t>
          </a:r>
          <a:endParaRPr lang="ru-RU" sz="1600" kern="1200" dirty="0"/>
        </a:p>
      </dsp:txBody>
      <dsp:txXfrm rot="5400000">
        <a:off x="2345361" y="2388456"/>
        <a:ext cx="1471941" cy="1455407"/>
      </dsp:txXfrm>
    </dsp:sp>
    <dsp:sp modelId="{CAA9FD3F-F900-433B-9637-16107AD78FBB}">
      <dsp:nvSpPr>
        <dsp:cNvPr id="0" name=""/>
        <dsp:cNvSpPr/>
      </dsp:nvSpPr>
      <dsp:spPr>
        <a:xfrm>
          <a:off x="2899990" y="1078609"/>
          <a:ext cx="2245379" cy="218104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07C9B6-E5ED-4FC8-860D-93D777C6DD4B}">
      <dsp:nvSpPr>
        <dsp:cNvPr id="0" name=""/>
        <dsp:cNvSpPr/>
      </dsp:nvSpPr>
      <dsp:spPr>
        <a:xfrm rot="10800000">
          <a:off x="2962308" y="1345860"/>
          <a:ext cx="2120744" cy="1915811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1AF54-C9C9-47FD-B380-86FE3FD09E3A}">
      <dsp:nvSpPr>
        <dsp:cNvPr id="0" name=""/>
        <dsp:cNvSpPr/>
      </dsp:nvSpPr>
      <dsp:spPr>
        <a:xfrm rot="5400000">
          <a:off x="-270500" y="275580"/>
          <a:ext cx="1803336" cy="126233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" kern="1200" dirty="0" smtClean="0"/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Информа</a:t>
          </a:r>
          <a:r>
            <a:rPr lang="ru-RU" sz="1600" kern="1200" dirty="0" smtClean="0"/>
            <a:t>-</a:t>
          </a:r>
          <a:br>
            <a:rPr lang="ru-RU" sz="1600" kern="1200" dirty="0" smtClean="0"/>
          </a:br>
          <a:r>
            <a:rPr lang="ru-RU" sz="1600" kern="1200" dirty="0" err="1" smtClean="0"/>
            <a:t>ционная</a:t>
          </a:r>
          <a:r>
            <a:rPr lang="ru-RU" sz="1600" kern="1200" dirty="0" smtClean="0"/>
            <a:t> </a:t>
          </a:r>
          <a:br>
            <a:rPr lang="ru-RU" sz="1600" kern="1200" dirty="0" smtClean="0"/>
          </a:br>
          <a:r>
            <a:rPr lang="ru-RU" sz="1600" kern="1200" dirty="0" smtClean="0"/>
            <a:t>модель</a:t>
          </a:r>
          <a:endParaRPr lang="ru-RU" sz="1600" kern="1200" dirty="0"/>
        </a:p>
      </dsp:txBody>
      <dsp:txXfrm rot="-5400000">
        <a:off x="1" y="636248"/>
        <a:ext cx="1262335" cy="541001"/>
      </dsp:txXfrm>
    </dsp:sp>
    <dsp:sp modelId="{83439F07-9299-4851-AF43-5501617F5B18}">
      <dsp:nvSpPr>
        <dsp:cNvPr id="0" name=""/>
        <dsp:cNvSpPr/>
      </dsp:nvSpPr>
      <dsp:spPr>
        <a:xfrm rot="5400000">
          <a:off x="3801023" y="-2533607"/>
          <a:ext cx="1172784" cy="625016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Создание условий</a:t>
          </a:r>
          <a:endParaRPr lang="ru-RU" sz="3700" kern="1200" dirty="0"/>
        </a:p>
      </dsp:txBody>
      <dsp:txXfrm rot="-5400000">
        <a:off x="1262336" y="62331"/>
        <a:ext cx="6192909" cy="1058282"/>
      </dsp:txXfrm>
    </dsp:sp>
    <dsp:sp modelId="{484F2631-E7D7-4A4C-B040-3E2830667A1A}">
      <dsp:nvSpPr>
        <dsp:cNvPr id="0" name=""/>
        <dsp:cNvSpPr/>
      </dsp:nvSpPr>
      <dsp:spPr>
        <a:xfrm rot="5400000">
          <a:off x="-270500" y="1887117"/>
          <a:ext cx="1803336" cy="126233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Прикладные решения</a:t>
          </a:r>
          <a:endParaRPr lang="ru-RU" sz="1600" kern="1200" dirty="0"/>
        </a:p>
      </dsp:txBody>
      <dsp:txXfrm rot="-5400000">
        <a:off x="1" y="2247785"/>
        <a:ext cx="1262335" cy="541001"/>
      </dsp:txXfrm>
    </dsp:sp>
    <dsp:sp modelId="{D003D7F2-282E-4162-84CF-B74CBE2C3E7C}">
      <dsp:nvSpPr>
        <dsp:cNvPr id="0" name=""/>
        <dsp:cNvSpPr/>
      </dsp:nvSpPr>
      <dsp:spPr>
        <a:xfrm rot="5400000">
          <a:off x="3801331" y="-922379"/>
          <a:ext cx="1172168" cy="625016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Реализация и внедрение</a:t>
          </a:r>
          <a:endParaRPr lang="ru-RU" sz="3700" kern="1200" dirty="0"/>
        </a:p>
      </dsp:txBody>
      <dsp:txXfrm rot="-5400000">
        <a:off x="1262336" y="1673837"/>
        <a:ext cx="6192939" cy="1057726"/>
      </dsp:txXfrm>
    </dsp:sp>
    <dsp:sp modelId="{A0A72001-5C72-4B83-AAC6-AF81EEC838EB}">
      <dsp:nvSpPr>
        <dsp:cNvPr id="0" name=""/>
        <dsp:cNvSpPr/>
      </dsp:nvSpPr>
      <dsp:spPr>
        <a:xfrm rot="5400000">
          <a:off x="-270500" y="3498654"/>
          <a:ext cx="1803336" cy="126233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ctr" defTabSz="7112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Внедрение прикладных решений</a:t>
          </a:r>
          <a:endParaRPr lang="ru-RU" sz="1600" kern="1200" dirty="0"/>
        </a:p>
      </dsp:txBody>
      <dsp:txXfrm rot="-5400000">
        <a:off x="1" y="3859322"/>
        <a:ext cx="1262335" cy="541001"/>
      </dsp:txXfrm>
    </dsp:sp>
    <dsp:sp modelId="{3A2A6F16-D375-46EE-B271-CC6A479010DC}">
      <dsp:nvSpPr>
        <dsp:cNvPr id="0" name=""/>
        <dsp:cNvSpPr/>
      </dsp:nvSpPr>
      <dsp:spPr>
        <a:xfrm rot="5400000">
          <a:off x="3801331" y="689157"/>
          <a:ext cx="1172168" cy="6250160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700" kern="1200" dirty="0" smtClean="0"/>
            <a:t>Повышение эффективности </a:t>
          </a:r>
          <a:endParaRPr lang="ru-RU" sz="3700" kern="1200" dirty="0"/>
        </a:p>
      </dsp:txBody>
      <dsp:txXfrm rot="-5400000">
        <a:off x="1262336" y="3285374"/>
        <a:ext cx="6192939" cy="1057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70339-F13B-47AD-8782-AD69903917C9}" type="datetimeFigureOut">
              <a:rPr lang="ru-RU" smtClean="0"/>
              <a:t>30.09.2016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8B7EF-C081-4F53-8126-B4703450C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77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Информационная модель (ИМ) является цифровым прототипом объекта, в котором однозначно определён каждый его элемент и обеспечена их логическая взаимосвязь.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На основе современного опыта можно говорить, что использование данных технологий даёт: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до 10% экономии от стоимости инвестиционного проекта;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до 7-15% сокращения сроков реализации инвестиционных проектов.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Информационная модель должна применяться на всех этапах жизненного цикла объекта.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Сегодня ведущий отраслью по использованию ИМ является</a:t>
            </a:r>
            <a:r>
              <a:rPr lang="ru-RU" baseline="0" dirty="0" smtClean="0">
                <a:solidFill>
                  <a:schemeClr val="tx1"/>
                </a:solidFill>
              </a:rPr>
              <a:t> РОСАТОМ. Который освоил работу с ИМ на всех этапах жизненного цикла объекта.</a:t>
            </a:r>
          </a:p>
          <a:p>
            <a:r>
              <a:rPr lang="ru-RU" baseline="0" dirty="0" smtClean="0">
                <a:solidFill>
                  <a:schemeClr val="tx1"/>
                </a:solidFill>
              </a:rPr>
              <a:t>Такие компании как </a:t>
            </a:r>
            <a:r>
              <a:rPr lang="ru-RU" baseline="0" dirty="0" err="1" smtClean="0">
                <a:solidFill>
                  <a:schemeClr val="tx1"/>
                </a:solidFill>
              </a:rPr>
              <a:t>Навтэк</a:t>
            </a:r>
            <a:r>
              <a:rPr lang="ru-RU" baseline="0" dirty="0" smtClean="0">
                <a:solidFill>
                  <a:schemeClr val="tx1"/>
                </a:solidFill>
              </a:rPr>
              <a:t>, Лукойл, </a:t>
            </a:r>
            <a:r>
              <a:rPr lang="ru-RU" baseline="0" dirty="0" err="1" smtClean="0">
                <a:solidFill>
                  <a:schemeClr val="tx1"/>
                </a:solidFill>
              </a:rPr>
              <a:t>Транснефть</a:t>
            </a:r>
            <a:r>
              <a:rPr lang="ru-RU" baseline="0" dirty="0" smtClean="0">
                <a:solidFill>
                  <a:schemeClr val="tx1"/>
                </a:solidFill>
              </a:rPr>
              <a:t> в отдельных проектах применяют ИМ на этапе проектирования и строительства.</a:t>
            </a:r>
          </a:p>
          <a:p>
            <a:r>
              <a:rPr lang="ru-RU" baseline="0" dirty="0" smtClean="0">
                <a:solidFill>
                  <a:schemeClr val="tx1"/>
                </a:solidFill>
              </a:rPr>
              <a:t>В Газпроме сегодня также есть опыт реализации проектов с использованием технологии ИМ на стадии проектирования.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98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таком подходе к организации СМР, возможно создание единой ИУС на базе информационных моделей объектов, которая позволяет руководству Заказчика через Панель руководителя аккумулировать все имеющиеся данные о ходе работ по объектам и их статусу. Панель руководителя может быть модифицирована по требованиям конкретного Заказчика/Проекта и в общем случае имеет следующий функционал</a:t>
            </a:r>
          </a:p>
          <a:p>
            <a:r>
              <a:rPr lang="ru-RU" dirty="0" smtClean="0"/>
              <a:t>-</a:t>
            </a:r>
            <a:r>
              <a:rPr lang="ru-RU" baseline="0" dirty="0" smtClean="0"/>
              <a:t> </a:t>
            </a:r>
            <a:r>
              <a:rPr lang="ru-RU" dirty="0" smtClean="0"/>
              <a:t>описание объекта;</a:t>
            </a:r>
          </a:p>
          <a:p>
            <a:r>
              <a:rPr lang="ru-RU" dirty="0" smtClean="0"/>
              <a:t>- основные технические и финансовые показатели;</a:t>
            </a:r>
          </a:p>
          <a:p>
            <a:r>
              <a:rPr lang="ru-RU" dirty="0" smtClean="0"/>
              <a:t>- мониторинг стоимости проектов в режиме реального времени;</a:t>
            </a:r>
          </a:p>
          <a:p>
            <a:r>
              <a:rPr lang="ru-RU" dirty="0" smtClean="0"/>
              <a:t>- информацию об основных участниках проекта;</a:t>
            </a:r>
          </a:p>
          <a:p>
            <a:r>
              <a:rPr lang="ru-RU" dirty="0" smtClean="0"/>
              <a:t>- график выполнения работ;</a:t>
            </a:r>
          </a:p>
          <a:p>
            <a:r>
              <a:rPr lang="ru-RU" dirty="0" smtClean="0"/>
              <a:t>- справочник структуры затрат.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9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стадии эксплуатации, на основе ИМ «как построено» выполняется реинжиниринг данных с внесением в 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  эксплуатационных характеристик элементов, паспортов, графиков, др. документов.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63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БАЗЕ ИНФОРМАЦИОННЫХ МОДЕЛЕЙ ОБЪЕКТОВ, также можно создать ИУС для ЭКСПЛУАТАЦИИ.</a:t>
            </a:r>
          </a:p>
          <a:p>
            <a:r>
              <a:rPr lang="ru-RU" dirty="0" smtClean="0"/>
              <a:t>Которая позволяет управлять событиями и заявка на объекте, создать систему оперативного</a:t>
            </a:r>
            <a:r>
              <a:rPr lang="ru-RU" baseline="0" dirty="0" smtClean="0"/>
              <a:t> анализа на основании результатов диагностики.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9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 образом, на этапе эксплуатации при применении ИМ можно получить следующий эффект:</a:t>
            </a:r>
          </a:p>
          <a:p>
            <a:r>
              <a:rPr lang="ru-RU" dirty="0" smtClean="0"/>
              <a:t>- повысить качество планирования капитальных ремонтов и реконструкций;</a:t>
            </a:r>
          </a:p>
          <a:p>
            <a:r>
              <a:rPr lang="ru-RU" dirty="0" smtClean="0"/>
              <a:t>- оптимизировать стоимость обслуживания и ремонтов.</a:t>
            </a:r>
          </a:p>
          <a:p>
            <a:r>
              <a:rPr lang="ru-RU" dirty="0" smtClean="0"/>
              <a:t>На основе ИМ возможно организовать:</a:t>
            </a:r>
          </a:p>
          <a:p>
            <a:r>
              <a:rPr lang="ru-RU" dirty="0" smtClean="0"/>
              <a:t>- единый центр (архив) хранения информации по объекту;</a:t>
            </a:r>
          </a:p>
          <a:p>
            <a:r>
              <a:rPr lang="ru-RU" dirty="0" smtClean="0"/>
              <a:t>- отработку планов ликвидации аварий на модели объекта;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возможность проведения инструктажей и обучения на информационной модели;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оперативное управление активами и анализ</a:t>
            </a:r>
            <a:r>
              <a:rPr lang="ru-RU" baseline="0" dirty="0" smtClean="0"/>
              <a:t> систем.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808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организации работ на всех этапах с использованием информационной модели основным эффектом является непрерывное управление объектом без потери информации всеми участниками процесса: Инвестором/Заказчиком, проектировщиком, подрядчиком и эксплуатирующей организацией.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41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Основные этапы внедрения информационного моделирования:</a:t>
            </a:r>
          </a:p>
          <a:p>
            <a:r>
              <a:rPr lang="ru-RU" dirty="0" smtClean="0"/>
              <a:t>1. Создание условий - определение потребностей, подготовка отраслевых стандартов по ИМ, обучение персонала, разработка методики оценки стоимости,</a:t>
            </a:r>
            <a:r>
              <a:rPr lang="ru-RU" baseline="0" dirty="0" smtClean="0"/>
              <a:t> подготовка плана мероприятий внедрения ИМ</a:t>
            </a:r>
          </a:p>
          <a:p>
            <a:pPr lvl="0"/>
            <a:r>
              <a:rPr lang="ru-RU" baseline="0" dirty="0" smtClean="0"/>
              <a:t>2. Реализация и внедрение -  </a:t>
            </a:r>
            <a:r>
              <a:rPr lang="ru-RU" dirty="0" smtClean="0"/>
              <a:t> о</a:t>
            </a:r>
            <a:r>
              <a:rPr lang="ru-RU" sz="1200" b="0" dirty="0" smtClean="0">
                <a:effectLst/>
                <a:latin typeface="Arial Narrow" panose="020B0606020202030204" pitchFamily="34" charset="0"/>
              </a:rPr>
              <a:t>пределение единой отраслевой платформы программно-технических средств, включение требований по созданию 3</a:t>
            </a:r>
            <a:r>
              <a:rPr lang="en-US" sz="1200" b="0" dirty="0" smtClean="0">
                <a:effectLst/>
                <a:latin typeface="Arial Narrow" panose="020B0606020202030204" pitchFamily="34" charset="0"/>
              </a:rPr>
              <a:t>D</a:t>
            </a:r>
            <a:r>
              <a:rPr lang="ru-RU" sz="1200" b="0" dirty="0" smtClean="0">
                <a:effectLst/>
                <a:latin typeface="Arial Narrow" panose="020B0606020202030204" pitchFamily="34" charset="0"/>
              </a:rPr>
              <a:t> ИМ на этапах проектирования, строительства и эксплуатации по новым и реконструируемым объектам, создание единой базы 3</a:t>
            </a:r>
            <a:r>
              <a:rPr lang="en-US" sz="1200" b="0" dirty="0" smtClean="0">
                <a:effectLst/>
                <a:latin typeface="Arial Narrow" panose="020B0606020202030204" pitchFamily="34" charset="0"/>
              </a:rPr>
              <a:t>D</a:t>
            </a:r>
            <a:r>
              <a:rPr lang="ru-RU" sz="1200" b="0" dirty="0" smtClean="0">
                <a:effectLst/>
                <a:latin typeface="Arial Narrow" panose="020B0606020202030204" pitchFamily="34" charset="0"/>
              </a:rPr>
              <a:t> элементов МТР, создание и ведение единого отраслевого архива ИМ.</a:t>
            </a:r>
          </a:p>
          <a:p>
            <a:pPr lvl="0"/>
            <a:r>
              <a:rPr lang="ru-RU" sz="1200" b="0" dirty="0" smtClean="0">
                <a:effectLst/>
                <a:latin typeface="Arial Narrow" panose="020B0606020202030204" pitchFamily="34" charset="0"/>
              </a:rPr>
              <a:t>3. Повышение</a:t>
            </a:r>
            <a:r>
              <a:rPr lang="ru-RU" sz="1200" b="0" baseline="0" dirty="0" smtClean="0">
                <a:effectLst/>
                <a:latin typeface="Arial Narrow" panose="020B0606020202030204" pitchFamily="34" charset="0"/>
              </a:rPr>
              <a:t> эффективности – это непосредственно работы с ИМ на всех этапах реализации проекта и наработка компетенций в этой области.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247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Использование информационной 3D модели объекта на стадии СМР позволяет обеспечить:</a:t>
            </a:r>
          </a:p>
          <a:p>
            <a:r>
              <a:rPr lang="ru-RU" dirty="0" smtClean="0"/>
              <a:t>-</a:t>
            </a:r>
            <a:r>
              <a:rPr lang="ru-RU" baseline="0" dirty="0" smtClean="0"/>
              <a:t> </a:t>
            </a:r>
            <a:r>
              <a:rPr lang="ru-RU" dirty="0" smtClean="0"/>
              <a:t>оптимизацию процессов планирования и управления за счёт использования графиков работ, связанных с информационной 3D моделью;</a:t>
            </a:r>
          </a:p>
          <a:p>
            <a:r>
              <a:rPr lang="ru-RU" dirty="0" smtClean="0"/>
              <a:t>- визуализацию хода выполнения СМР с отражением опережения/отставания по срокам и финансированию;</a:t>
            </a:r>
          </a:p>
          <a:p>
            <a:r>
              <a:rPr lang="ru-RU" dirty="0" smtClean="0"/>
              <a:t>- получение достоверной аналитической информации о ходе выполнения СМР в режиме реального времени;</a:t>
            </a:r>
          </a:p>
          <a:p>
            <a:r>
              <a:rPr lang="ru-RU" dirty="0" smtClean="0"/>
              <a:t>- оптимизацию стоимости инвестиционного проекта;</a:t>
            </a:r>
          </a:p>
          <a:p>
            <a:r>
              <a:rPr lang="ru-RU" dirty="0" smtClean="0"/>
              <a:t>- получение исполнительной документации из 3D модели «как построено».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384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Необходимо отметить, что сегодня использование ИМ получило</a:t>
            </a:r>
            <a:r>
              <a:rPr lang="ru-RU" baseline="0" dirty="0" smtClean="0"/>
              <a:t> поддержу на государственном уровни, так  на прошедшем в мае этого года заседании госсовета Президент РФ дал поручение подготовить и утвердить мероприятия по внедрению технологий ИМ в сфере строительства.  Срок до 30 октября.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E22DB-D0BB-42D5-AA7D-E531EBF02AD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5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Также на уровни министерства строительства и ЖКХ осуществляется активная работа по продвижению ИМ в практику. Так в</a:t>
            </a:r>
            <a:r>
              <a:rPr lang="ru-RU" sz="1200" dirty="0" smtClean="0">
                <a:solidFill>
                  <a:prstClr val="black"/>
                </a:solidFill>
              </a:rPr>
              <a:t> 2017 году часть подрядчиков обяжут исполнять строительные госзаказы с применением информационного моделирования</a:t>
            </a:r>
            <a:r>
              <a:rPr lang="en-US" sz="1200" dirty="0" smtClean="0">
                <a:solidFill>
                  <a:prstClr val="black"/>
                </a:solidFill>
              </a:rPr>
              <a:t>.</a:t>
            </a:r>
            <a:r>
              <a:rPr lang="ru-RU" sz="1200" dirty="0" smtClean="0">
                <a:solidFill>
                  <a:prstClr val="black"/>
                </a:solidFill>
              </a:rPr>
              <a:t> А в течении пяти лет на информационное моделирование могут перейти 50 % строительных заказов.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30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Далее</a:t>
            </a:r>
            <a:r>
              <a:rPr lang="ru-RU" baseline="0" dirty="0" smtClean="0"/>
              <a:t> к</a:t>
            </a:r>
            <a:r>
              <a:rPr lang="ru-RU" dirty="0" smtClean="0"/>
              <a:t>ратко рассмотрим этапы создания и реинжиниринга ИМ. Создание информационной модели начинается с этапа проектирования. Где непосредственно разрабатывается 3</a:t>
            </a:r>
            <a:r>
              <a:rPr lang="en-US" dirty="0" smtClean="0"/>
              <a:t>D </a:t>
            </a:r>
            <a:r>
              <a:rPr lang="ru-RU" dirty="0" smtClean="0"/>
              <a:t>модель проектируемого объекта на основании, которой выпускаются</a:t>
            </a:r>
            <a:r>
              <a:rPr lang="ru-RU" baseline="0" dirty="0" smtClean="0"/>
              <a:t> чертежи спецификации, ведомости объемов работ и сметная документация.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7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ДОАО «Газпроектинжиниринг» более</a:t>
            </a:r>
            <a:r>
              <a:rPr lang="ru-RU" baseline="0" dirty="0" smtClean="0"/>
              <a:t> 12 лет выполняет проектирование технологических объект с использованием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комплексной система трехмерного проектирования</a:t>
            </a:r>
            <a:r>
              <a:rPr lang="ru-RU" baseline="0" dirty="0" smtClean="0"/>
              <a:t> 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PDMS AVEVA</a:t>
            </a:r>
            <a:endParaRPr lang="ru-RU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 2014 года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для проектирования общественных, жилых зданий </a:t>
            </a:r>
            <a:r>
              <a:rPr lang="ru-RU" sz="1200" b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освоена работа с использованием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комплексная система 3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D-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моделирования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Autodesk Revit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Также используется для топогеодезических работ</a:t>
            </a:r>
            <a:r>
              <a:rPr lang="ru-RU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и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генплана применяется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Autodesk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Civil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3D.</a:t>
            </a:r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88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Применение</a:t>
            </a:r>
            <a:r>
              <a:rPr lang="ru-RU" baseline="0" dirty="0" smtClean="0"/>
              <a:t> ИМ н</a:t>
            </a:r>
            <a:r>
              <a:rPr lang="ru-RU" dirty="0" smtClean="0"/>
              <a:t>а этапе проектирования позволяет на основе модели получить качественную ПСД,, а также достичь следующего эффекта:</a:t>
            </a:r>
          </a:p>
          <a:p>
            <a:r>
              <a:rPr lang="ru-RU" dirty="0" smtClean="0"/>
              <a:t>-</a:t>
            </a:r>
            <a:r>
              <a:rPr lang="ru-RU" baseline="0" dirty="0" smtClean="0"/>
              <a:t> </a:t>
            </a:r>
            <a:r>
              <a:rPr lang="ru-RU" dirty="0" smtClean="0"/>
              <a:t>повысить качество ПСД;</a:t>
            </a:r>
          </a:p>
          <a:p>
            <a:r>
              <a:rPr lang="ru-RU" dirty="0" smtClean="0"/>
              <a:t>- минимизировать ошибки при производстве СМР;</a:t>
            </a:r>
          </a:p>
          <a:p>
            <a:r>
              <a:rPr lang="ru-RU" dirty="0" smtClean="0"/>
              <a:t>- обеспечить наглядность, удобство и оперативность согласования проектных решений;</a:t>
            </a:r>
          </a:p>
          <a:p>
            <a:r>
              <a:rPr lang="ru-RU" dirty="0" smtClean="0"/>
              <a:t>- организовать эффективное управление процессом разработки ПСД.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934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стадии проведения строительно-монтажных работ в 3D модель объекта добавляется график СМР, график поставки оборудования и материалов, физические объёмы и финансовые показатели строительства, позволяющие обеспечить визуализацию СМР, контроль хода строительства с автоматизированным получением необходимой отчётности. В ходе СМР в информационную модель объекта вносятся паспортные данные оборудования и информация о регламентных работах.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097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обеспечения моделирования процесса СМР в единую модель интегрируются: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модель поверхности земли отражающая объемы земляных работ,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технологическая модель из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PDMS AVEVA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модели архитектурно-строительной части и инженерных коммуникаций из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Autodesk Revit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элемент этих моделей, связан с сетевым графиком СМР и графиком поставки оборудования и материалов. Такое решение позволяет выявлять пространственно-временные коллизии СМР, обеспечивает оптимальное планирование работ с учетом сроков поставки оборудования и материалов,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также позволяет визуализировать процесс СМР, визуально отражая выполненные объемы работ, отставание/опережение от планового графика.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95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Использование информационной 3D модели объекта на стадии СМР позволяет обеспечить:</a:t>
            </a:r>
          </a:p>
          <a:p>
            <a:r>
              <a:rPr lang="ru-RU" dirty="0" smtClean="0"/>
              <a:t>-</a:t>
            </a:r>
            <a:r>
              <a:rPr lang="ru-RU" baseline="0" dirty="0" smtClean="0"/>
              <a:t> </a:t>
            </a:r>
            <a:r>
              <a:rPr lang="ru-RU" dirty="0" smtClean="0"/>
              <a:t>оптимизацию процессов планирования и управления за счёт использования графиков работ, связанных с информационной 3D моделью;</a:t>
            </a:r>
          </a:p>
          <a:p>
            <a:r>
              <a:rPr lang="ru-RU" dirty="0" smtClean="0"/>
              <a:t>- визуализацию хода выполнения СМР с отражением опережения/отставания по срокам и финансированию;</a:t>
            </a:r>
          </a:p>
          <a:p>
            <a:r>
              <a:rPr lang="ru-RU" dirty="0" smtClean="0"/>
              <a:t>- получение достоверной аналитической информации о ходе выполнения СМР в режиме реального времени;</a:t>
            </a:r>
          </a:p>
          <a:p>
            <a:r>
              <a:rPr lang="ru-RU" dirty="0" smtClean="0"/>
              <a:t>- оптимизацию стоимости инвестиционного проекта;</a:t>
            </a:r>
          </a:p>
          <a:p>
            <a:r>
              <a:rPr lang="ru-RU" dirty="0" smtClean="0"/>
              <a:t>- получение исполнительной документации из 3D модели «как построено».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8B7EF-C081-4F53-8126-B4703450C7C2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2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542E9-8F87-487C-A57C-EB25D9950B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2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4F5-3E9C-4351-BB77-7195C36586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5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B2AF-49D7-43B8-A6DE-FF6FA9B40E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4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542E9-8F87-487C-A57C-EB25D9950B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6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DC60-32AF-4AEC-A3A9-A86310FFB4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36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7588-14C1-498D-93D6-EBD549046D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4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3F37-3888-465E-BC33-96349687A6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23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3257-3FA0-4058-BE7C-5470B05EF5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56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70A8-AEEB-4372-A962-B6E53819E7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94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D589C-04B7-4157-A3A9-B27C6627CC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97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A58C-3AE9-44E0-A945-09E226A015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17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DC60-32AF-4AEC-A3A9-A86310FFB4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3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4F26-9963-4423-B4CF-04E631D3FA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03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4F5-3E9C-4351-BB77-7195C36586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53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B2AF-49D7-43B8-A6DE-FF6FA9B40E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64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697C9-435C-4222-AD34-07D9A00E7C00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51D93-058B-4343-994B-E85CDD6E74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7530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41AB-B693-4724-8E81-0C223B0D4D9C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27E6A-508A-4CD7-84C1-C21628FC0A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2043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436E9-294C-4019-984A-DDA5C3D7CE83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CAE71-0DD8-4224-9CB9-1793BDBD93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36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5AEFD-CC3C-42B8-96B5-24C038908168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ADB1E-EF78-4399-8090-D9F5835BF60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0543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A0D1A-C14C-4961-A781-3AC53A2E0AC8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D6A9B-9ECA-4521-93D8-065101D5DF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860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E984C-1C43-4577-A54B-27C4E4D1A446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A5AFE-B9C8-4F7C-A378-F5ADDAF69A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5203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FF1DC-EDFE-4A46-B958-FCBADA6FDFC7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4644F-77CE-429D-B9F6-7F5F186F2B8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162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7588-14C1-498D-93D6-EBD549046D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12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0EF07-96FC-4082-B70F-93B4BBDC8C62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4C381-1989-452C-8706-F9AD059C2CB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0901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BCD9B-A1DA-40B0-9798-C26FAB90821D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2FE1A-AC86-4D72-A5A0-E813345F8A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3111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6636-9829-48B3-A3B2-6E3DCC373B8A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8DAF4-243A-4A11-B05F-1159AB021A5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5642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454B3-AF5D-4D15-8EF9-AD776887D426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943EC-E50C-4C67-817A-E8D079F4E28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0303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1BF6C-3595-44BE-96EE-82FEE3BD709E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9426-93A3-4FBF-BC63-598570E1B3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2933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0B44B-3EDA-4A52-84F8-08B5EB1B81F2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84FF1-01BF-4640-B503-F636ED919B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9109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D0B32-D7CC-4FC3-9817-EA9100051270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1D018-5C10-4AFE-9934-A933FD4497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8670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CA42B-71F3-434C-9F5A-0C3C7FB7EDC5}" type="datetime1">
              <a:rPr lang="ru-RU" smtClean="0">
                <a:solidFill>
                  <a:srgbClr val="000000"/>
                </a:solidFill>
              </a:rPr>
              <a:pPr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4B9B0-AC1D-45B8-B8E0-F45E5A56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4772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542E9-8F87-487C-A57C-EB25D9950B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97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7DC60-32AF-4AEC-A3A9-A86310FFB4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3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3F37-3888-465E-BC33-96349687A6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09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7588-14C1-498D-93D6-EBD549046D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4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3F37-3888-465E-BC33-96349687A6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42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3257-3FA0-4058-BE7C-5470B05EF5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07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70A8-AEEB-4372-A962-B6E53819E7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47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D589C-04B7-4157-A3A9-B27C6627CC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55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A58C-3AE9-44E0-A945-09E226A015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46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4F26-9963-4423-B4CF-04E631D3FA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479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4F5-3E9C-4351-BB77-7195C36586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590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7B2AF-49D7-43B8-A6DE-FF6FA9B40E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4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3257-3FA0-4058-BE7C-5470B05EF5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70A8-AEEB-4372-A962-B6E53819E7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5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D589C-04B7-4157-A3A9-B27C6627CC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71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8A58C-3AE9-44E0-A945-09E226A0150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9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B4F26-9963-4423-B4CF-04E631D3FA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9ABC-313E-476F-BF63-55718BDB01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1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9ABC-313E-476F-BF63-55718BDB01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8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2BA86F-3293-4A49-A951-2B61A8602229}" type="datetime1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30.09.2016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439F9D-A99E-44AB-989A-2A3F6B6AD91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7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9ABC-313E-476F-BF63-55718BDB01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F34C3-31C5-4679-B8BC-ADD5F53E6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4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1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42.png"/><Relationship Id="rId17" Type="http://schemas.microsoft.com/office/2007/relationships/hdphoto" Target="../media/hdphoto2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tomsk-tr.gazprom.ru/career/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1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6.png"/><Relationship Id="rId5" Type="http://schemas.openxmlformats.org/officeDocument/2006/relationships/hyperlink" Target="http://www.google.ru/url?sa=i&amp;rct=j&amp;q=&amp;esrc=s&amp;source=images&amp;cd=&amp;cad=rja&amp;uact=8&amp;ved=0ahUKEwiRneuCvbHPAhWGkiwKHVOwCxwQjRwIBw&amp;url=http://www.ctkeuro.ru/index.php?pageNum_AllNews=0&amp;totalRows_AllNews=57&amp;p=news&amp;newsid=186&amp;ng=3&amp;psig=AFQjCNGaC8t39P_lZrDiM1mpcY9LY-WxhQ&amp;ust=1475131936856060" TargetMode="External"/><Relationship Id="rId10" Type="http://schemas.openxmlformats.org/officeDocument/2006/relationships/image" Target="../media/image65.png"/><Relationship Id="rId4" Type="http://schemas.microsoft.com/office/2007/relationships/hdphoto" Target="../media/hdphoto4.wdp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hyperlink" Target="http://www.google.ru/url?sa=i&amp;rct=j&amp;q=&amp;esrc=s&amp;source=images&amp;cd=&amp;cad=rja&amp;uact=8&amp;ved=0ahUKEwjL9u_Fya_PAhUBoCwKHXbyCEUQjRwIBw&amp;url=http://region.by/&amp;bvm=bv.133700528,d.bGg&amp;psig=AFQjCNFj_euEUvkCLTE1-biH65W_GGZgyQ&amp;ust=147506662380589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microsoft.com/office/2007/relationships/hdphoto" Target="../media/hdphoto5.wdp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71.png"/><Relationship Id="rId10" Type="http://schemas.openxmlformats.org/officeDocument/2006/relationships/image" Target="../media/image69.png"/><Relationship Id="rId4" Type="http://schemas.openxmlformats.org/officeDocument/2006/relationships/diagramLayout" Target="../diagrams/layout4.xml"/><Relationship Id="rId9" Type="http://schemas.openxmlformats.org/officeDocument/2006/relationships/hyperlink" Target="http://www.google.ru/url?sa=i&amp;rct=j&amp;q=&amp;esrc=s&amp;source=images&amp;cd=&amp;cad=rja&amp;uact=8&amp;ved=0ahUKEwig2fzFta_PAhUGhSwKHUHdA68QjRwIBw&amp;url=http://www.thecreativepenn.com/2014/03/25/scrivener-proficient-writer/&amp;psig=AFQjCNFOKBrp0n6nktA121Ysl4-q1WEEHQ&amp;ust=1475060767779891" TargetMode="External"/><Relationship Id="rId14" Type="http://schemas.openxmlformats.org/officeDocument/2006/relationships/hyperlink" Target="http://www.google.ru/url?sa=i&amp;rct=j&amp;q=&amp;esrc=s&amp;source=images&amp;cd=&amp;cad=rja&amp;uact=8&amp;ved=0ahUKEwjKmqPwtK_PAhXCjiwKHcgnAegQjRwIBw&amp;url=http://oprezi.ru/fl/img/znak-voprosa-97.html&amp;psig=AFQjCNFOKBrp0n6nktA121Ysl4-q1WEEHQ&amp;ust=1475060767779891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&amp;esrc=s&amp;source=images&amp;cd=&amp;cad=rja&amp;uact=8&amp;ved=0ahUKEwiFqcC--OvOAhWlNpoKHZnxB5cQjRwIBw&amp;url=http://www.rosatom.ru/&amp;bvm=bv.131286987,d.bGs&amp;psig=AFQjCNF8WWiWLivEBQ44oLKb0dtBihGHiQ&amp;ust=1472742760560081" TargetMode="External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hyperlink" Target="http://forexaw.com/static/pictures/000/476/000476590_-_Logotip_kompanii_Gazproma.jpg" TargetMode="Externa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www.google.ru/url?sa=i&amp;rct=j&amp;q=&amp;esrc=s&amp;source=images&amp;cd=&amp;cad=rja&amp;uact=8&amp;ved=0ahUKEwi62J-Z7dfOAhXFDZoKHacMDXEQjRwIBw&amp;url=http://abali.ru/?p=470&amp;psig=AFQjCNF8fU1YMiQwRrJnC9QAVzgNOoG07A&amp;ust=147205249371463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9.pn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12" Type="http://schemas.openxmlformats.org/officeDocument/2006/relationships/image" Target="../media/image21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79712" y="3501008"/>
            <a:ext cx="56886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809625" algn="r"/>
                <a:tab pos="2636838" algn="ctr"/>
                <a:tab pos="5273675" algn="r"/>
              </a:tabLst>
              <a:defRPr/>
            </a:pP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ИНФОРМАЦИОННАЯ  МОДЕЛЬ КАК ИНСТРУМЕНТ УПРАВЛЕНИЯ ТЕХНОЛОГИЧЕСКИМ ОБЪЕКТОМ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07904" y="5373216"/>
            <a:ext cx="514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Докладчик: Заместитель главного инженера, к.т.н.</a:t>
            </a:r>
          </a:p>
          <a:p>
            <a:pPr marL="179388" indent="-179388"/>
            <a:r>
              <a:rPr lang="ru-RU" dirty="0">
                <a:solidFill>
                  <a:prstClr val="white"/>
                </a:solidFill>
              </a:rPr>
              <a:t>                       Ганбаров Алим Байрамович</a:t>
            </a:r>
          </a:p>
        </p:txBody>
      </p:sp>
    </p:spTree>
    <p:extLst>
      <p:ext uri="{BB962C8B-B14F-4D97-AF65-F5344CB8AC3E}">
        <p14:creationId xmlns:p14="http://schemas.microsoft.com/office/powerpoint/2010/main" val="17970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763688" y="130622"/>
            <a:ext cx="5688632" cy="4900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2000" b="1" dirty="0">
                <a:solidFill>
                  <a:srgbClr val="033D71"/>
                </a:solidFill>
                <a:latin typeface="Arial Narrow" panose="020B0606020202030204" pitchFamily="34" charset="0"/>
              </a:rPr>
              <a:t>ЭФФЕКТЫ ИСПОЛЬЗОВАНИЯ ИМ НА СТАДИИ СМР</a:t>
            </a: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1143886"/>
            <a:ext cx="9144000" cy="4268538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5039" y="692696"/>
            <a:ext cx="4502458" cy="2650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ПАРАМЕТРИЗИРОВАННАЯ 3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D-</a:t>
            </a: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МОДЕЛЬ + ГРАФИК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0" y="1052736"/>
            <a:ext cx="9144000" cy="5207518"/>
            <a:chOff x="0" y="741762"/>
            <a:chExt cx="9144000" cy="520751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741762"/>
              <a:ext cx="9144000" cy="5207518"/>
              <a:chOff x="262473" y="3023324"/>
              <a:chExt cx="4809566" cy="3008502"/>
            </a:xfrm>
          </p:grpSpPr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74" y="3551348"/>
                <a:ext cx="4809558" cy="20624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</p:pic>
          <p:pic>
            <p:nvPicPr>
              <p:cNvPr id="4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1" t="13818" r="806" b="68130"/>
              <a:stretch/>
            </p:blipFill>
            <p:spPr bwMode="auto">
              <a:xfrm>
                <a:off x="262474" y="3023324"/>
                <a:ext cx="4809558" cy="54395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</p:pic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t="70153" r="806" b="16552"/>
              <a:stretch/>
            </p:blipFill>
            <p:spPr bwMode="auto">
              <a:xfrm>
                <a:off x="262473" y="5626589"/>
                <a:ext cx="4809566" cy="40523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</p:pic>
        </p:grpSp>
        <p:grpSp>
          <p:nvGrpSpPr>
            <p:cNvPr id="28" name="Группа 27"/>
            <p:cNvGrpSpPr/>
            <p:nvPr/>
          </p:nvGrpSpPr>
          <p:grpSpPr>
            <a:xfrm>
              <a:off x="4406838" y="3356992"/>
              <a:ext cx="3621546" cy="1368152"/>
              <a:chOff x="4406838" y="3356992"/>
              <a:chExt cx="3621546" cy="1368152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6732240" y="3356992"/>
                <a:ext cx="1296144" cy="576064"/>
                <a:chOff x="6732240" y="3356992"/>
                <a:chExt cx="1296144" cy="576064"/>
              </a:xfrm>
            </p:grpSpPr>
            <p:sp>
              <p:nvSpPr>
                <p:cNvPr id="45" name="Овальная выноска 44"/>
                <p:cNvSpPr/>
                <p:nvPr/>
              </p:nvSpPr>
              <p:spPr>
                <a:xfrm>
                  <a:off x="6732240" y="3356992"/>
                  <a:ext cx="1296144" cy="576064"/>
                </a:xfrm>
                <a:prstGeom prst="wedgeEllipseCallout">
                  <a:avLst>
                    <a:gd name="adj1" fmla="val -76881"/>
                    <a:gd name="adj2" fmla="val -69847"/>
                  </a:avLst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902237" y="3473668"/>
                  <a:ext cx="10054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400" dirty="0">
                      <a:solidFill>
                        <a:prstClr val="black"/>
                      </a:solidFill>
                    </a:rPr>
                    <a:t>Построено</a:t>
                  </a:r>
                </a:p>
              </p:txBody>
            </p:sp>
          </p:grpSp>
          <p:grpSp>
            <p:nvGrpSpPr>
              <p:cNvPr id="19" name="Группа 18"/>
              <p:cNvGrpSpPr/>
              <p:nvPr/>
            </p:nvGrpSpPr>
            <p:grpSpPr>
              <a:xfrm>
                <a:off x="4406838" y="4092284"/>
                <a:ext cx="1533313" cy="632860"/>
                <a:chOff x="4406838" y="4092284"/>
                <a:chExt cx="1533313" cy="632860"/>
              </a:xfrm>
            </p:grpSpPr>
            <p:sp>
              <p:nvSpPr>
                <p:cNvPr id="46" name="Овальная выноска 45"/>
                <p:cNvSpPr/>
                <p:nvPr/>
              </p:nvSpPr>
              <p:spPr>
                <a:xfrm>
                  <a:off x="4427984" y="4092284"/>
                  <a:ext cx="1440160" cy="632860"/>
                </a:xfrm>
                <a:prstGeom prst="wedgeEllipseCallout">
                  <a:avLst>
                    <a:gd name="adj1" fmla="val -83850"/>
                    <a:gd name="adj2" fmla="val -86594"/>
                  </a:avLst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406838" y="4230653"/>
                  <a:ext cx="153331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400" dirty="0">
                      <a:solidFill>
                        <a:prstClr val="black"/>
                      </a:solidFill>
                    </a:rPr>
                    <a:t>Возведение стен</a:t>
                  </a:r>
                </a:p>
              </p:txBody>
            </p:sp>
          </p:grpSp>
        </p:grpSp>
      </p:grpSp>
      <p:grpSp>
        <p:nvGrpSpPr>
          <p:cNvPr id="81" name="Группа 80"/>
          <p:cNvGrpSpPr/>
          <p:nvPr/>
        </p:nvGrpSpPr>
        <p:grpSpPr>
          <a:xfrm>
            <a:off x="4461935" y="697369"/>
            <a:ext cx="4786607" cy="5107895"/>
            <a:chOff x="4461935" y="619202"/>
            <a:chExt cx="4786607" cy="5107895"/>
          </a:xfrm>
        </p:grpSpPr>
        <p:sp>
          <p:nvSpPr>
            <p:cNvPr id="82" name="Прямоугольник 81"/>
            <p:cNvSpPr/>
            <p:nvPr/>
          </p:nvSpPr>
          <p:spPr>
            <a:xfrm>
              <a:off x="4711582" y="619202"/>
              <a:ext cx="4375551" cy="2650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ПРЕИМУЩЕСТВА</a:t>
              </a:r>
            </a:p>
          </p:txBody>
        </p:sp>
        <p:grpSp>
          <p:nvGrpSpPr>
            <p:cNvPr id="83" name="Группа 82"/>
            <p:cNvGrpSpPr/>
            <p:nvPr/>
          </p:nvGrpSpPr>
          <p:grpSpPr>
            <a:xfrm>
              <a:off x="5398049" y="2882171"/>
              <a:ext cx="3801971" cy="558930"/>
              <a:chOff x="3364118" y="1159778"/>
              <a:chExt cx="4823710" cy="931062"/>
            </a:xfrm>
          </p:grpSpPr>
          <p:sp>
            <p:nvSpPr>
              <p:cNvPr id="98" name="Пятиугольник 97"/>
              <p:cNvSpPr/>
              <p:nvPr/>
            </p:nvSpPr>
            <p:spPr>
              <a:xfrm rot="10800000">
                <a:off x="3364118" y="1159778"/>
                <a:ext cx="4546482" cy="931062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9" name="Пятиугольник 4"/>
              <p:cNvSpPr/>
              <p:nvPr/>
            </p:nvSpPr>
            <p:spPr>
              <a:xfrm>
                <a:off x="3476088" y="1370063"/>
                <a:ext cx="4711740" cy="472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Получение достоверной аналитической </a:t>
                </a:r>
                <a:b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</a:b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информации о ходе выполнения СМР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4" name="Группа 83"/>
            <p:cNvGrpSpPr/>
            <p:nvPr/>
          </p:nvGrpSpPr>
          <p:grpSpPr>
            <a:xfrm>
              <a:off x="4461935" y="1228879"/>
              <a:ext cx="4786607" cy="1333881"/>
              <a:chOff x="4461935" y="1228879"/>
              <a:chExt cx="4786607" cy="1333881"/>
            </a:xfrm>
          </p:grpSpPr>
          <p:grpSp>
            <p:nvGrpSpPr>
              <p:cNvPr id="93" name="Группа 92"/>
              <p:cNvGrpSpPr/>
              <p:nvPr/>
            </p:nvGrpSpPr>
            <p:grpSpPr>
              <a:xfrm>
                <a:off x="4461935" y="1228879"/>
                <a:ext cx="4786607" cy="1333881"/>
                <a:chOff x="2247192" y="-109250"/>
                <a:chExt cx="6072956" cy="1449337"/>
              </a:xfrm>
            </p:grpSpPr>
            <p:sp>
              <p:nvSpPr>
                <p:cNvPr id="95" name="Пятиугольник 94"/>
                <p:cNvSpPr/>
                <p:nvPr/>
              </p:nvSpPr>
              <p:spPr>
                <a:xfrm rot="10800000">
                  <a:off x="2247192" y="-109250"/>
                  <a:ext cx="5873799" cy="630587"/>
                </a:xfrm>
                <a:prstGeom prst="homePlat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sp>
            <p:sp>
              <p:nvSpPr>
                <p:cNvPr id="96" name="Пятиугольник 4"/>
                <p:cNvSpPr/>
                <p:nvPr/>
              </p:nvSpPr>
              <p:spPr>
                <a:xfrm>
                  <a:off x="2431872" y="-48196"/>
                  <a:ext cx="5888276" cy="47220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211271" tIns="60960" rIns="113792" bIns="60960" numCol="1" spcCol="1270" anchor="ctr" anchorCtr="0">
                  <a:noAutofit/>
                </a:bodyPr>
                <a:lstStyle/>
                <a:p>
                  <a:pPr defTabSz="711182">
                    <a:lnSpc>
                      <a:spcPct val="90000"/>
                    </a:lnSpc>
                    <a:spcBef>
                      <a:spcPct val="0"/>
                    </a:spcBef>
                  </a:pPr>
                  <a:r>
                    <a:rPr lang="ru-RU" sz="16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Оптимизация процессов планирования и управления:</a:t>
                  </a:r>
                </a:p>
                <a:p>
                  <a:pPr defTabSz="711182">
                    <a:lnSpc>
                      <a:spcPct val="90000"/>
                    </a:lnSpc>
                    <a:spcBef>
                      <a:spcPct val="0"/>
                    </a:spcBef>
                  </a:pPr>
                  <a:r>
                    <a:rPr lang="ru-RU" sz="16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cs typeface="Times New Roman" panose="02020603050405020304" pitchFamily="18" charset="0"/>
                    </a:rPr>
                    <a:t>поставка МТР, ресурсы, документация</a:t>
                  </a:r>
                  <a:endPara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7" name="Пятиугольник 96"/>
                <p:cNvSpPr/>
                <p:nvPr/>
              </p:nvSpPr>
              <p:spPr>
                <a:xfrm rot="10800000">
                  <a:off x="2247192" y="709500"/>
                  <a:ext cx="5873800" cy="630587"/>
                </a:xfrm>
                <a:prstGeom prst="homePlat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sp>
          </p:grpSp>
          <p:sp>
            <p:nvSpPr>
              <p:cNvPr id="94" name="Пятиугольник 4"/>
              <p:cNvSpPr/>
              <p:nvPr/>
            </p:nvSpPr>
            <p:spPr>
              <a:xfrm>
                <a:off x="4529667" y="2092600"/>
                <a:ext cx="4561901" cy="33614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18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Визуализация хода выполнения СМР с отражением опережения/отставания по срокам и финансированию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5437883" y="3645027"/>
              <a:ext cx="3543617" cy="516154"/>
              <a:chOff x="1638968" y="-637162"/>
              <a:chExt cx="6494649" cy="859806"/>
            </a:xfrm>
          </p:grpSpPr>
          <p:sp>
            <p:nvSpPr>
              <p:cNvPr id="91" name="Пятиугольник 90"/>
              <p:cNvSpPr/>
              <p:nvPr/>
            </p:nvSpPr>
            <p:spPr>
              <a:xfrm rot="10800000">
                <a:off x="1638968" y="-637162"/>
                <a:ext cx="6494649" cy="859806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2" name="Пятиугольник 4"/>
              <p:cNvSpPr/>
              <p:nvPr/>
            </p:nvSpPr>
            <p:spPr>
              <a:xfrm>
                <a:off x="1800718" y="-420254"/>
                <a:ext cx="6231965" cy="4722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Оптимизация стоимости </a:t>
                </a:r>
                <a:b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</a:b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инвестиционного проекта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5437882" y="4377922"/>
              <a:ext cx="3543619" cy="1349175"/>
              <a:chOff x="1575389" y="-692944"/>
              <a:chExt cx="6494652" cy="1779852"/>
            </a:xfrm>
          </p:grpSpPr>
          <p:sp>
            <p:nvSpPr>
              <p:cNvPr id="87" name="Пятиугольник 86"/>
              <p:cNvSpPr/>
              <p:nvPr/>
            </p:nvSpPr>
            <p:spPr>
              <a:xfrm rot="10800000">
                <a:off x="1575389" y="-692944"/>
                <a:ext cx="6494650" cy="745036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8" name="Пятиугольник 4"/>
              <p:cNvSpPr/>
              <p:nvPr/>
            </p:nvSpPr>
            <p:spPr>
              <a:xfrm>
                <a:off x="1766309" y="-553371"/>
                <a:ext cx="6231964" cy="472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Повышение производительности строительства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89" name="Пятиугольник 88"/>
              <p:cNvSpPr/>
              <p:nvPr/>
            </p:nvSpPr>
            <p:spPr>
              <a:xfrm rot="10800000">
                <a:off x="1575391" y="341872"/>
                <a:ext cx="6494650" cy="745036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0" name="Пятиугольник 4"/>
              <p:cNvSpPr/>
              <p:nvPr/>
            </p:nvSpPr>
            <p:spPr>
              <a:xfrm>
                <a:off x="1766311" y="447937"/>
                <a:ext cx="6231964" cy="472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Получение исполнительной </a:t>
                </a:r>
                <a:r>
                  <a:rPr lang="ru-RU" sz="16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докумен-тации</a:t>
                </a: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из 3D модели «как построено»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030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2441 -0.172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9687 0.13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907704" y="130622"/>
            <a:ext cx="5328592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СТРАТЕГИЧЕСКОЕ УПРАВЛЕНИЕ И АНАЛИТИКА.</a:t>
            </a:r>
            <a:b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ЕДИНАЯ ИУС ЗАКАЗЧИКА.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7504" y="692696"/>
            <a:ext cx="8928992" cy="5400600"/>
            <a:chOff x="107504" y="692696"/>
            <a:chExt cx="8352928" cy="54006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07504" y="692696"/>
              <a:ext cx="8302550" cy="5400600"/>
            </a:xfrm>
            <a:prstGeom prst="roundRect">
              <a:avLst>
                <a:gd name="adj" fmla="val 2764"/>
              </a:avLst>
            </a:prstGeom>
            <a:noFill/>
            <a:ln w="952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graphicFrame>
          <p:nvGraphicFramePr>
            <p:cNvPr id="6" name="Схема 5"/>
            <p:cNvGraphicFramePr/>
            <p:nvPr>
              <p:extLst>
                <p:ext uri="{D42A27DB-BD31-4B8C-83A1-F6EECF244321}">
                  <p14:modId xmlns:p14="http://schemas.microsoft.com/office/powerpoint/2010/main" val="2972213873"/>
                </p:ext>
              </p:extLst>
            </p:nvPr>
          </p:nvGraphicFramePr>
          <p:xfrm>
            <a:off x="275611" y="909256"/>
            <a:ext cx="7320725" cy="482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Скругленный прямоугольник 6"/>
            <p:cNvSpPr/>
            <p:nvPr/>
          </p:nvSpPr>
          <p:spPr>
            <a:xfrm>
              <a:off x="1835696" y="764752"/>
              <a:ext cx="2736304" cy="432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РУКОВОДСТВО ЗАКАЗЧИКА</a:t>
              </a: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2241937" y="2492896"/>
              <a:ext cx="3676585" cy="432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СЛУЖБЫ ЗАКАЗЧИКА, ЭКСПЛУАТАЦИИ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932155" y="4221088"/>
              <a:ext cx="3719965" cy="432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36000" rtlCol="0" anchor="ctr"/>
            <a:lstStyle/>
            <a:p>
              <a:r>
                <a:rPr lang="ru-RU" sz="16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ГЕНПРОЕКТИРОВЩИК, ГЕНПОДРЯДЧИК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256" y="908720"/>
              <a:ext cx="1080176" cy="1080176"/>
            </a:xfrm>
            <a:prstGeom prst="rect">
              <a:avLst/>
            </a:prstGeom>
            <a:noFill/>
          </p:spPr>
        </p:pic>
        <p:sp>
          <p:nvSpPr>
            <p:cNvPr id="11" name="Стрелка вверх 10"/>
            <p:cNvSpPr/>
            <p:nvPr/>
          </p:nvSpPr>
          <p:spPr>
            <a:xfrm>
              <a:off x="6732240" y="1988896"/>
              <a:ext cx="456139" cy="93604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Стрелка вверх 11"/>
            <p:cNvSpPr/>
            <p:nvPr/>
          </p:nvSpPr>
          <p:spPr>
            <a:xfrm>
              <a:off x="6732240" y="3717032"/>
              <a:ext cx="456139" cy="1008648"/>
            </a:xfrm>
            <a:prstGeom prst="up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80432" y="2564904"/>
              <a:ext cx="1080000" cy="1080000"/>
            </a:xfrm>
            <a:prstGeom prst="rect">
              <a:avLst/>
            </a:prstGeom>
            <a:noFill/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8304" y="4365224"/>
              <a:ext cx="1080000" cy="1080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972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619672" y="130622"/>
            <a:ext cx="5904656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fontAlgn="base">
              <a:spcAft>
                <a:spcPct val="0"/>
              </a:spcAft>
              <a:tabLst>
                <a:tab pos="8524875" algn="l"/>
              </a:tabLst>
              <a:defRPr/>
            </a:pP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ИНФОРМАЦИОННАЯ МОДЕЛЬ НА ЭТАПАХ ЖИЗНЕННОГО ЦИКЛА ОБЪЕКТА</a:t>
            </a:r>
            <a:r>
              <a:rPr lang="en-US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: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ЭКСПЛУАТАЦИЯ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лилиния 5"/>
          <p:cNvSpPr/>
          <p:nvPr/>
        </p:nvSpPr>
        <p:spPr bwMode="auto">
          <a:xfrm>
            <a:off x="118430" y="764704"/>
            <a:ext cx="3030579" cy="471221"/>
          </a:xfrm>
          <a:custGeom>
            <a:avLst/>
            <a:gdLst>
              <a:gd name="connsiteX0" fmla="*/ 0 w 2432494"/>
              <a:gd name="connsiteY0" fmla="*/ 0 h 764705"/>
              <a:gd name="connsiteX1" fmla="*/ 2050142 w 2432494"/>
              <a:gd name="connsiteY1" fmla="*/ 0 h 764705"/>
              <a:gd name="connsiteX2" fmla="*/ 2432494 w 2432494"/>
              <a:gd name="connsiteY2" fmla="*/ 382353 h 764705"/>
              <a:gd name="connsiteX3" fmla="*/ 2050142 w 2432494"/>
              <a:gd name="connsiteY3" fmla="*/ 764705 h 764705"/>
              <a:gd name="connsiteX4" fmla="*/ 0 w 2432494"/>
              <a:gd name="connsiteY4" fmla="*/ 764705 h 764705"/>
              <a:gd name="connsiteX5" fmla="*/ 382353 w 2432494"/>
              <a:gd name="connsiteY5" fmla="*/ 382353 h 764705"/>
              <a:gd name="connsiteX6" fmla="*/ 0 w 2432494"/>
              <a:gd name="connsiteY6" fmla="*/ 0 h 76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494" h="764705">
                <a:moveTo>
                  <a:pt x="0" y="0"/>
                </a:moveTo>
                <a:lnTo>
                  <a:pt x="2050142" y="0"/>
                </a:lnTo>
                <a:lnTo>
                  <a:pt x="2432494" y="382353"/>
                </a:lnTo>
                <a:lnTo>
                  <a:pt x="2050142" y="764705"/>
                </a:lnTo>
                <a:lnTo>
                  <a:pt x="0" y="764705"/>
                </a:lnTo>
                <a:lnTo>
                  <a:pt x="382353" y="382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38360" tIns="18669" rIns="401021" bIns="1866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white"/>
                </a:solidFill>
                <a:latin typeface="Arial Narrow" panose="020B0606020202030204" pitchFamily="34" charset="0"/>
              </a:rPr>
              <a:t>ПРОЕКТИРОВАНИЕ</a:t>
            </a:r>
          </a:p>
        </p:txBody>
      </p:sp>
      <p:sp>
        <p:nvSpPr>
          <p:cNvPr id="7" name="Полилиния 6"/>
          <p:cNvSpPr/>
          <p:nvPr/>
        </p:nvSpPr>
        <p:spPr bwMode="auto">
          <a:xfrm>
            <a:off x="3203778" y="764704"/>
            <a:ext cx="3103605" cy="471221"/>
          </a:xfrm>
          <a:custGeom>
            <a:avLst/>
            <a:gdLst>
              <a:gd name="connsiteX0" fmla="*/ 0 w 2432494"/>
              <a:gd name="connsiteY0" fmla="*/ 0 h 764705"/>
              <a:gd name="connsiteX1" fmla="*/ 2050142 w 2432494"/>
              <a:gd name="connsiteY1" fmla="*/ 0 h 764705"/>
              <a:gd name="connsiteX2" fmla="*/ 2432494 w 2432494"/>
              <a:gd name="connsiteY2" fmla="*/ 382353 h 764705"/>
              <a:gd name="connsiteX3" fmla="*/ 2050142 w 2432494"/>
              <a:gd name="connsiteY3" fmla="*/ 764705 h 764705"/>
              <a:gd name="connsiteX4" fmla="*/ 0 w 2432494"/>
              <a:gd name="connsiteY4" fmla="*/ 764705 h 764705"/>
              <a:gd name="connsiteX5" fmla="*/ 382353 w 2432494"/>
              <a:gd name="connsiteY5" fmla="*/ 382353 h 764705"/>
              <a:gd name="connsiteX6" fmla="*/ 0 w 2432494"/>
              <a:gd name="connsiteY6" fmla="*/ 0 h 76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494" h="764705">
                <a:moveTo>
                  <a:pt x="0" y="0"/>
                </a:moveTo>
                <a:lnTo>
                  <a:pt x="2050142" y="0"/>
                </a:lnTo>
                <a:lnTo>
                  <a:pt x="2432494" y="382353"/>
                </a:lnTo>
                <a:lnTo>
                  <a:pt x="2050142" y="764705"/>
                </a:lnTo>
                <a:lnTo>
                  <a:pt x="0" y="764705"/>
                </a:lnTo>
                <a:lnTo>
                  <a:pt x="382353" y="382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38360" tIns="18669" rIns="401021" bIns="1866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СМР</a:t>
            </a:r>
            <a:endParaRPr lang="ru-RU" sz="1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806243" y="2413977"/>
            <a:ext cx="1643085" cy="168293"/>
          </a:xfrm>
          <a:prstGeom prst="roundRect">
            <a:avLst/>
          </a:prstGeom>
          <a:solidFill>
            <a:srgbClr val="99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>
                <a:solidFill>
                  <a:prstClr val="white"/>
                </a:solidFill>
              </a:rPr>
              <a:t>График </a:t>
            </a:r>
            <a:r>
              <a:rPr lang="ru-RU" sz="1200" dirty="0" err="1">
                <a:solidFill>
                  <a:prstClr val="white"/>
                </a:solidFill>
              </a:rPr>
              <a:t>СМР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5120" y="4534472"/>
            <a:ext cx="1277955" cy="269269"/>
          </a:xfrm>
          <a:prstGeom prst="roundRect">
            <a:avLst/>
          </a:prstGeom>
          <a:solidFill>
            <a:srgbClr val="99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>
                <a:solidFill>
                  <a:prstClr val="white"/>
                </a:solidFill>
              </a:rPr>
              <a:t>Документация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17" y="1303242"/>
            <a:ext cx="3221018" cy="454391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22035" y="1303241"/>
            <a:ext cx="3103605" cy="454391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25640" y="1303241"/>
            <a:ext cx="2782863" cy="454391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6002" t="44314" r="24992" b="11374"/>
          <a:stretch/>
        </p:blipFill>
        <p:spPr>
          <a:xfrm>
            <a:off x="3233329" y="1305605"/>
            <a:ext cx="3045574" cy="1142030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316790" y="1323791"/>
            <a:ext cx="511182" cy="20195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3D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42" t="12141" r="44051" b="55909"/>
          <a:stretch>
            <a:fillRect/>
          </a:stretch>
        </p:blipFill>
        <p:spPr bwMode="auto">
          <a:xfrm>
            <a:off x="3367237" y="2447635"/>
            <a:ext cx="2895100" cy="714147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 contrast="40000"/>
                    </a14:imgEffect>
                  </a14:imgLayer>
                </a14:imgProps>
              </a:ext>
            </a:extLst>
          </a:blip>
          <a:srcRect l="30003" t="27695" r="34993" b="9529"/>
          <a:stretch/>
        </p:blipFill>
        <p:spPr>
          <a:xfrm>
            <a:off x="75558" y="1374559"/>
            <a:ext cx="2228697" cy="1995773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75558" y="1374559"/>
            <a:ext cx="511182" cy="20195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3D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24" name="Рисунок 23" descr="кц изм6.PNG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76" t="844" r="1963" b="1442"/>
          <a:stretch>
            <a:fillRect/>
          </a:stretch>
        </p:blipFill>
        <p:spPr>
          <a:xfrm>
            <a:off x="921716" y="2692456"/>
            <a:ext cx="2044728" cy="1370795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кц-5.PNG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0440" t="4219" r="22746" b="12265"/>
          <a:stretch>
            <a:fillRect/>
          </a:stretch>
        </p:blipFill>
        <p:spPr>
          <a:xfrm>
            <a:off x="118430" y="3592030"/>
            <a:ext cx="2336832" cy="1312687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29" r="3297" b="35195"/>
          <a:stretch>
            <a:fillRect/>
          </a:stretch>
        </p:blipFill>
        <p:spPr bwMode="auto">
          <a:xfrm>
            <a:off x="374021" y="4500813"/>
            <a:ext cx="2628520" cy="114142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7" name="Скругленный прямоугольник 26"/>
          <p:cNvSpPr/>
          <p:nvPr/>
        </p:nvSpPr>
        <p:spPr>
          <a:xfrm>
            <a:off x="921717" y="2582270"/>
            <a:ext cx="2044728" cy="20195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Проектная документация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4440" t="26920" r="9192" b="29688"/>
          <a:stretch>
            <a:fillRect/>
          </a:stretch>
        </p:blipFill>
        <p:spPr bwMode="auto">
          <a:xfrm>
            <a:off x="3244565" y="4534472"/>
            <a:ext cx="2848014" cy="119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6798" t="21308" r="36272" b="46958"/>
          <a:stretch>
            <a:fillRect/>
          </a:stretch>
        </p:blipFill>
        <p:spPr bwMode="auto">
          <a:xfrm>
            <a:off x="4755581" y="4976222"/>
            <a:ext cx="1460520" cy="870937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3230128" y="3152590"/>
            <a:ext cx="2907056" cy="1678744"/>
            <a:chOff x="1187624" y="1268760"/>
            <a:chExt cx="6120681" cy="4590005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187624" y="1268760"/>
              <a:ext cx="6120680" cy="3934650"/>
              <a:chOff x="1979712" y="2780928"/>
              <a:chExt cx="6120680" cy="3934650"/>
            </a:xfrm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1979712" y="2780928"/>
                <a:ext cx="6120680" cy="3934650"/>
                <a:chOff x="1979712" y="2759220"/>
                <a:chExt cx="6084168" cy="3956358"/>
              </a:xfrm>
            </p:grpSpPr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>
                <a:blip r:embed="rId12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9712" y="3356992"/>
                  <a:ext cx="6084168" cy="3358586"/>
                </a:xfrm>
                <a:prstGeom prst="rect">
                  <a:avLst/>
                </a:prstGeom>
              </p:spPr>
            </p:pic>
            <p:pic>
              <p:nvPicPr>
                <p:cNvPr id="4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</a:blip>
                <a:srcRect l="1" t="13818" r="806" b="68130"/>
                <a:stretch/>
              </p:blipFill>
              <p:spPr bwMode="auto">
                <a:xfrm>
                  <a:off x="1979712" y="2759220"/>
                  <a:ext cx="6084168" cy="8858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39" name="Группа 38"/>
              <p:cNvGrpSpPr/>
              <p:nvPr/>
            </p:nvGrpSpPr>
            <p:grpSpPr>
              <a:xfrm>
                <a:off x="6588224" y="5378259"/>
                <a:ext cx="1418456" cy="787045"/>
                <a:chOff x="6588224" y="5378259"/>
                <a:chExt cx="1418456" cy="787045"/>
              </a:xfrm>
            </p:grpSpPr>
            <p:sp>
              <p:nvSpPr>
                <p:cNvPr id="43" name="Овальная выноска 42"/>
                <p:cNvSpPr/>
                <p:nvPr/>
              </p:nvSpPr>
              <p:spPr>
                <a:xfrm>
                  <a:off x="6588224" y="5378259"/>
                  <a:ext cx="1418456" cy="787045"/>
                </a:xfrm>
                <a:prstGeom prst="wedgeEllipseCallout">
                  <a:avLst>
                    <a:gd name="adj1" fmla="val -76881"/>
                    <a:gd name="adj2" fmla="val -69847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664645" y="5604820"/>
                  <a:ext cx="903827" cy="3595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600" dirty="0">
                      <a:solidFill>
                        <a:srgbClr val="000000"/>
                      </a:solidFill>
                    </a:rPr>
                    <a:t>Построено</a:t>
                  </a:r>
                </a:p>
              </p:txBody>
            </p:sp>
          </p:grpSp>
          <p:grpSp>
            <p:nvGrpSpPr>
              <p:cNvPr id="40" name="Группа 39"/>
              <p:cNvGrpSpPr/>
              <p:nvPr/>
            </p:nvGrpSpPr>
            <p:grpSpPr>
              <a:xfrm>
                <a:off x="5131556" y="5863720"/>
                <a:ext cx="1494879" cy="787045"/>
                <a:chOff x="5131556" y="5863720"/>
                <a:chExt cx="1494879" cy="787045"/>
              </a:xfrm>
            </p:grpSpPr>
            <p:sp>
              <p:nvSpPr>
                <p:cNvPr id="41" name="Овальная выноска 40"/>
                <p:cNvSpPr/>
                <p:nvPr/>
              </p:nvSpPr>
              <p:spPr>
                <a:xfrm>
                  <a:off x="5131556" y="5863720"/>
                  <a:ext cx="1472381" cy="787045"/>
                </a:xfrm>
                <a:prstGeom prst="wedgeEllipseCallout">
                  <a:avLst>
                    <a:gd name="adj1" fmla="val -83850"/>
                    <a:gd name="adj2" fmla="val -86594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169767" y="5934076"/>
                  <a:ext cx="1456668" cy="3595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00" dirty="0">
                      <a:solidFill>
                        <a:srgbClr val="000000"/>
                      </a:solidFill>
                    </a:rPr>
                    <a:t>Возведение стен</a:t>
                  </a:r>
                </a:p>
              </p:txBody>
            </p:sp>
          </p:grpSp>
        </p:grp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70153" r="806" b="16552"/>
            <a:stretch/>
          </p:blipFill>
          <p:spPr bwMode="auto">
            <a:xfrm>
              <a:off x="1196335" y="5203411"/>
              <a:ext cx="6111970" cy="65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7" name="Скругленный прямоугольник 46"/>
          <p:cNvSpPr/>
          <p:nvPr/>
        </p:nvSpPr>
        <p:spPr>
          <a:xfrm>
            <a:off x="3211157" y="3406180"/>
            <a:ext cx="1679598" cy="460556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Визуализация </a:t>
            </a:r>
            <a:r>
              <a:rPr lang="ru-RU" sz="1400" dirty="0" err="1">
                <a:solidFill>
                  <a:prstClr val="white"/>
                </a:solidFill>
                <a:latin typeface="Arial Narrow" panose="020B0606020202030204" pitchFamily="34" charset="0"/>
              </a:rPr>
              <a:t>СМР</a:t>
            </a:r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, контроль ресурсов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880350" y="4632488"/>
            <a:ext cx="1277955" cy="26926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Документация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367237" y="2447636"/>
            <a:ext cx="1643085" cy="168293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График </a:t>
            </a:r>
            <a:r>
              <a:rPr lang="ru-RU" sz="1400" dirty="0" err="1">
                <a:solidFill>
                  <a:prstClr val="white"/>
                </a:solidFill>
                <a:latin typeface="Arial Narrow" panose="020B0606020202030204" pitchFamily="34" charset="0"/>
              </a:rPr>
              <a:t>СМР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02527" y="4525959"/>
            <a:ext cx="2044728" cy="199185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Рабочая документация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324624" y="764705"/>
            <a:ext cx="2819377" cy="5202382"/>
            <a:chOff x="6324624" y="764704"/>
            <a:chExt cx="2819377" cy="5627798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4" cstate="print"/>
            <a:srcRect t="6786" r="4966" b="-1071"/>
            <a:stretch>
              <a:fillRect/>
            </a:stretch>
          </p:blipFill>
          <p:spPr bwMode="auto">
            <a:xfrm>
              <a:off x="6580215" y="4895469"/>
              <a:ext cx="2409858" cy="134618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</p:pic>
        <p:sp>
          <p:nvSpPr>
            <p:cNvPr id="52" name="Полилиния 51"/>
            <p:cNvSpPr/>
            <p:nvPr/>
          </p:nvSpPr>
          <p:spPr bwMode="auto">
            <a:xfrm>
              <a:off x="6324624" y="764704"/>
              <a:ext cx="2701962" cy="511182"/>
            </a:xfrm>
            <a:custGeom>
              <a:avLst/>
              <a:gdLst>
                <a:gd name="connsiteX0" fmla="*/ 0 w 2432494"/>
                <a:gd name="connsiteY0" fmla="*/ 0 h 764705"/>
                <a:gd name="connsiteX1" fmla="*/ 2050142 w 2432494"/>
                <a:gd name="connsiteY1" fmla="*/ 0 h 764705"/>
                <a:gd name="connsiteX2" fmla="*/ 2432494 w 2432494"/>
                <a:gd name="connsiteY2" fmla="*/ 382353 h 764705"/>
                <a:gd name="connsiteX3" fmla="*/ 2050142 w 2432494"/>
                <a:gd name="connsiteY3" fmla="*/ 764705 h 764705"/>
                <a:gd name="connsiteX4" fmla="*/ 0 w 2432494"/>
                <a:gd name="connsiteY4" fmla="*/ 764705 h 764705"/>
                <a:gd name="connsiteX5" fmla="*/ 382353 w 2432494"/>
                <a:gd name="connsiteY5" fmla="*/ 382353 h 764705"/>
                <a:gd name="connsiteX6" fmla="*/ 0 w 2432494"/>
                <a:gd name="connsiteY6" fmla="*/ 0 h 76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2494" h="764705">
                  <a:moveTo>
                    <a:pt x="0" y="0"/>
                  </a:moveTo>
                  <a:lnTo>
                    <a:pt x="2050142" y="0"/>
                  </a:lnTo>
                  <a:lnTo>
                    <a:pt x="2432494" y="382353"/>
                  </a:lnTo>
                  <a:lnTo>
                    <a:pt x="2050142" y="764705"/>
                  </a:lnTo>
                  <a:lnTo>
                    <a:pt x="0" y="764705"/>
                  </a:lnTo>
                  <a:lnTo>
                    <a:pt x="382353" y="382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38360" tIns="18669" rIns="401021" bIns="18669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ЭКСПЛУАТАЦИЯ</a:t>
              </a:r>
            </a:p>
          </p:txBody>
        </p:sp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15" cstate="print"/>
            <a:srcRect l="2523" t="638" r="7499" b="50264"/>
            <a:stretch>
              <a:fillRect/>
            </a:stretch>
          </p:blipFill>
          <p:spPr bwMode="auto">
            <a:xfrm>
              <a:off x="6689754" y="3868308"/>
              <a:ext cx="1460520" cy="110925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</p:pic>
        <p:sp>
          <p:nvSpPr>
            <p:cNvPr id="54" name="Скругленный прямоугольник 53"/>
            <p:cNvSpPr/>
            <p:nvPr/>
          </p:nvSpPr>
          <p:spPr>
            <a:xfrm>
              <a:off x="6470677" y="3868308"/>
              <a:ext cx="2673324" cy="219078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Паспорта, графики, др. документы</a:t>
              </a: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6588724" y="4781133"/>
              <a:ext cx="2072731" cy="255591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Виртуальные тренажеры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6361137" y="1348911"/>
              <a:ext cx="2782863" cy="4929255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6500826" y="6095602"/>
              <a:ext cx="2160629" cy="296900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Доп. прикладные решения</a:t>
              </a: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18000" contrast="57000"/>
                      </a14:imgEffect>
                    </a14:imgLayer>
                  </a14:imgProps>
                </a:ext>
              </a:extLst>
            </a:blip>
            <a:srcRect l="18495" t="20311" r="31499" b="3988"/>
            <a:stretch/>
          </p:blipFill>
          <p:spPr>
            <a:xfrm>
              <a:off x="6709015" y="1518231"/>
              <a:ext cx="2152257" cy="17648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</p:pic>
        <p:sp>
          <p:nvSpPr>
            <p:cNvPr id="59" name="Скругленный прямоугольник 58"/>
            <p:cNvSpPr/>
            <p:nvPr/>
          </p:nvSpPr>
          <p:spPr>
            <a:xfrm>
              <a:off x="6703818" y="1322639"/>
              <a:ext cx="2188662" cy="219077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3D</a:t>
              </a:r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“</a:t>
              </a:r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как построено</a:t>
              </a:r>
              <a:r>
                <a:rPr lang="en-US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”</a:t>
              </a:r>
              <a:endParaRPr lang="ru-RU" sz="14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60" name="Picture 11"/>
            <p:cNvPicPr>
              <a:picLocks noChangeAspect="1" noChangeArrowheads="1"/>
            </p:cNvPicPr>
            <p:nvPr/>
          </p:nvPicPr>
          <p:blipFill>
            <a:blip r:embed="rId18" cstate="print"/>
            <a:srcRect l="22443" t="22773" r="59924" b="49706"/>
            <a:stretch>
              <a:fillRect/>
            </a:stretch>
          </p:blipFill>
          <p:spPr bwMode="auto">
            <a:xfrm>
              <a:off x="6580215" y="2882457"/>
              <a:ext cx="2409858" cy="96521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/>
          </p:spPr>
        </p:pic>
        <p:sp>
          <p:nvSpPr>
            <p:cNvPr id="61" name="Скругленный прямоугольник 60"/>
            <p:cNvSpPr/>
            <p:nvPr/>
          </p:nvSpPr>
          <p:spPr>
            <a:xfrm>
              <a:off x="6580216" y="2882457"/>
              <a:ext cx="1643084" cy="438156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Эксплуатационные характеристики</a:t>
              </a:r>
            </a:p>
          </p:txBody>
        </p:sp>
        <p:sp>
          <p:nvSpPr>
            <p:cNvPr id="62" name="Овал 61"/>
            <p:cNvSpPr/>
            <p:nvPr/>
          </p:nvSpPr>
          <p:spPr>
            <a:xfrm>
              <a:off x="7469540" y="1541717"/>
              <a:ext cx="360040" cy="6468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4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456292" y="139871"/>
            <a:ext cx="8157261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ИУС ЭКСПЛУАТАЦИИ НА БАЗЕ ИНФОРМАЦИОННЫХ МОДЕЛЕЙ ОБЪЕКТОВ.</a:t>
            </a:r>
            <a:b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УПРАВЛЕНИЕ СОБЫТИЯМ И ЗАЯВКАМИ НА ОБЪЕКТЕ.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"/>
          <a:stretch/>
        </p:blipFill>
        <p:spPr bwMode="auto">
          <a:xfrm>
            <a:off x="251520" y="764704"/>
            <a:ext cx="5616623" cy="270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6537"/>
          <a:stretch/>
        </p:blipFill>
        <p:spPr>
          <a:xfrm>
            <a:off x="891481" y="2091401"/>
            <a:ext cx="5552728" cy="3088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184" y="1483312"/>
            <a:ext cx="1903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>
                <a:ln w="0"/>
                <a:solidFill>
                  <a:srgbClr val="002060"/>
                </a:solidFill>
                <a:latin typeface="Arial Narrow" panose="020B0606020202030204" pitchFamily="34" charset="0"/>
                <a:ea typeface="Times New Roman" pitchFamily="18" charset="0"/>
              </a:rPr>
              <a:t>Паспорт объекта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7265" y="2836022"/>
            <a:ext cx="2356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>
                <a:ln w="0"/>
                <a:solidFill>
                  <a:srgbClr val="002060"/>
                </a:solidFill>
                <a:latin typeface="Arial Narrow" panose="020B0606020202030204" pitchFamily="34" charset="0"/>
                <a:ea typeface="Times New Roman" pitchFamily="18" charset="0"/>
              </a:rPr>
              <a:t>Управление заявками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871460" y="3274835"/>
            <a:ext cx="5363479" cy="2919370"/>
            <a:chOff x="2411760" y="460693"/>
            <a:chExt cx="7412631" cy="5464984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5" t="37499" r="48519" b="20900"/>
            <a:stretch/>
          </p:blipFill>
          <p:spPr bwMode="auto">
            <a:xfrm>
              <a:off x="3328704" y="4223548"/>
              <a:ext cx="2429276" cy="170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Группа 11"/>
            <p:cNvGrpSpPr/>
            <p:nvPr/>
          </p:nvGrpSpPr>
          <p:grpSpPr>
            <a:xfrm>
              <a:off x="2411760" y="460693"/>
              <a:ext cx="7412631" cy="5464984"/>
              <a:chOff x="55859" y="640341"/>
              <a:chExt cx="8976444" cy="6165411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45" t="26333" r="14896" b="24333"/>
              <a:stretch/>
            </p:blipFill>
            <p:spPr bwMode="auto">
              <a:xfrm>
                <a:off x="4108018" y="4073806"/>
                <a:ext cx="4780906" cy="2731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50" t="16166" r="18646" b="8333"/>
              <a:stretch/>
            </p:blipFill>
            <p:spPr bwMode="auto">
              <a:xfrm>
                <a:off x="55859" y="640341"/>
                <a:ext cx="5953125" cy="431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18" t="23519" r="16457" b="21667"/>
              <a:stretch/>
            </p:blipFill>
            <p:spPr bwMode="auto">
              <a:xfrm>
                <a:off x="5113051" y="886172"/>
                <a:ext cx="3778949" cy="2003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83" t="17889" r="17430" b="16778"/>
              <a:stretch/>
            </p:blipFill>
            <p:spPr bwMode="auto">
              <a:xfrm>
                <a:off x="6300192" y="2614249"/>
                <a:ext cx="2732111" cy="177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Прямоугольник 2"/>
          <p:cNvSpPr/>
          <p:nvPr/>
        </p:nvSpPr>
        <p:spPr>
          <a:xfrm>
            <a:off x="1075267" y="5297013"/>
            <a:ext cx="3712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 smtClean="0">
                <a:ln w="0"/>
                <a:solidFill>
                  <a:srgbClr val="002060"/>
                </a:solidFill>
                <a:latin typeface="Arial Narrow" panose="020B0606020202030204" pitchFamily="34" charset="0"/>
                <a:ea typeface="Times New Roman" pitchFamily="18" charset="0"/>
              </a:rPr>
              <a:t>СИСТЕМА ОПЕРПАТИВНОГО АНАЛИЗА, РЕЗУЛЬТАТЫ ДИАГНОСТИКИ</a:t>
            </a:r>
            <a:endParaRPr lang="ru-RU" sz="1600" b="1" cap="all" dirty="0">
              <a:ln w="0"/>
              <a:solidFill>
                <a:srgbClr val="002060"/>
              </a:solidFill>
              <a:latin typeface="Arial Narrow" panose="020B0606020202030204" pitchFamily="34" charset="0"/>
              <a:ea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4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Files\Отделы\Отдел64\Проекты\AVEVA\Проекты PDMS\AKS\АКС_картинки\4\ак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25" y="821995"/>
            <a:ext cx="3539170" cy="3831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газпромовские объекты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5" r="905"/>
          <a:stretch/>
        </p:blipFill>
        <p:spPr bwMode="auto">
          <a:xfrm>
            <a:off x="6726056" y="685113"/>
            <a:ext cx="2287522" cy="1457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ятиугольник 4"/>
          <p:cNvSpPr/>
          <p:nvPr/>
        </p:nvSpPr>
        <p:spPr>
          <a:xfrm flipH="1">
            <a:off x="107504" y="3864105"/>
            <a:ext cx="2517573" cy="114907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6403" tIns="232410" rIns="433832" bIns="232410" numCol="1" spcCol="1270" anchor="ctr" anchorCtr="0">
            <a:noAutofit/>
          </a:bodyPr>
          <a:lstStyle/>
          <a:p>
            <a:pPr lvl="0" algn="ctr" defTabSz="2711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100" kern="1200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1303867" y="156106"/>
            <a:ext cx="7086600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ЭФФЕКТ </a:t>
            </a:r>
            <a:r>
              <a:rPr lang="ru-RU" sz="2000" b="1" dirty="0">
                <a:solidFill>
                  <a:srgbClr val="033D71"/>
                </a:solidFill>
                <a:latin typeface="Arial Narrow" panose="020B0606020202030204" pitchFamily="34" charset="0"/>
              </a:rPr>
              <a:t>ПРИМЕНЕНИЯ ИНФОРМАЦИОННЫХ МОДЕЛЕЙ </a:t>
            </a: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НА СТАДИИ ЭКСПЛУАТАЦИИ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ятиугольник 4"/>
          <p:cNvSpPr/>
          <p:nvPr/>
        </p:nvSpPr>
        <p:spPr>
          <a:xfrm flipH="1">
            <a:off x="107504" y="2423945"/>
            <a:ext cx="2517573" cy="114907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6403" tIns="232410" rIns="433832" bIns="232410" numCol="1" spcCol="1270" anchor="ctr" anchorCtr="0">
            <a:noAutofit/>
          </a:bodyPr>
          <a:lstStyle/>
          <a:p>
            <a:pPr lvl="0" algn="ctr" defTabSz="2711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100" kern="1200"/>
          </a:p>
        </p:txBody>
      </p:sp>
      <p:grpSp>
        <p:nvGrpSpPr>
          <p:cNvPr id="62" name="Группа 61"/>
          <p:cNvGrpSpPr/>
          <p:nvPr/>
        </p:nvGrpSpPr>
        <p:grpSpPr>
          <a:xfrm>
            <a:off x="107504" y="2443551"/>
            <a:ext cx="2808312" cy="1149071"/>
            <a:chOff x="107504" y="2276871"/>
            <a:chExt cx="2808312" cy="1149071"/>
          </a:xfrm>
        </p:grpSpPr>
        <p:sp>
          <p:nvSpPr>
            <p:cNvPr id="42" name="Пятиугольник 41"/>
            <p:cNvSpPr/>
            <p:nvPr/>
          </p:nvSpPr>
          <p:spPr>
            <a:xfrm rot="10800000" flipH="1">
              <a:off x="107504" y="2276871"/>
              <a:ext cx="2808312" cy="1149071"/>
            </a:xfrm>
            <a:prstGeom prst="homePlate">
              <a:avLst/>
            </a:prstGeom>
            <a:solidFill>
              <a:schemeClr val="tx2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Пятиугольник 4"/>
            <p:cNvSpPr/>
            <p:nvPr/>
          </p:nvSpPr>
          <p:spPr>
            <a:xfrm>
              <a:off x="192965" y="2472728"/>
              <a:ext cx="2454952" cy="725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1271" tIns="60960" rIns="113792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Повышение качества планирования капитальных ремонтов и реконструкций</a:t>
              </a:r>
              <a:endParaRPr lang="ru-RU" sz="16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50" name="Пятиугольник 4"/>
          <p:cNvSpPr/>
          <p:nvPr/>
        </p:nvSpPr>
        <p:spPr>
          <a:xfrm>
            <a:off x="6642694" y="2177493"/>
            <a:ext cx="2377068" cy="114907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6403" tIns="232410" rIns="433832" bIns="232410" numCol="1" spcCol="1270" anchor="ctr" anchorCtr="0">
            <a:noAutofit/>
          </a:bodyPr>
          <a:lstStyle/>
          <a:p>
            <a:pPr lvl="0" algn="ctr" defTabSz="2711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100" kern="1200"/>
          </a:p>
        </p:txBody>
      </p:sp>
      <p:grpSp>
        <p:nvGrpSpPr>
          <p:cNvPr id="64" name="Группа 63"/>
          <p:cNvGrpSpPr/>
          <p:nvPr/>
        </p:nvGrpSpPr>
        <p:grpSpPr>
          <a:xfrm>
            <a:off x="6372200" y="2245227"/>
            <a:ext cx="2647562" cy="797500"/>
            <a:chOff x="6372200" y="2131639"/>
            <a:chExt cx="2647562" cy="79750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6372200" y="2131639"/>
              <a:ext cx="2647562" cy="769399"/>
            </a:xfrm>
            <a:prstGeom prst="homePlate">
              <a:avLst/>
            </a:prstGeom>
            <a:solidFill>
              <a:schemeClr val="tx2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6840760" y="2172009"/>
              <a:ext cx="2172818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Единый центр (архив) хранения информации по объекту</a:t>
              </a:r>
              <a:endPara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55" name="Пятиугольник 4"/>
          <p:cNvSpPr/>
          <p:nvPr/>
        </p:nvSpPr>
        <p:spPr>
          <a:xfrm>
            <a:off x="6641915" y="3473637"/>
            <a:ext cx="2371663" cy="1077063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6403" tIns="232410" rIns="433832" bIns="232410" numCol="1" spcCol="1270" anchor="ctr" anchorCtr="0">
            <a:noAutofit/>
          </a:bodyPr>
          <a:lstStyle/>
          <a:p>
            <a:pPr lvl="0" algn="ctr" defTabSz="2711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100" kern="1200"/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7" cstate="print"/>
          <a:srcRect t="6786" b="-1071"/>
          <a:stretch>
            <a:fillRect/>
          </a:stretch>
        </p:blipFill>
        <p:spPr bwMode="auto">
          <a:xfrm>
            <a:off x="3764798" y="3381902"/>
            <a:ext cx="2854945" cy="1448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Пятиугольник 4"/>
          <p:cNvSpPr/>
          <p:nvPr/>
        </p:nvSpPr>
        <p:spPr>
          <a:xfrm>
            <a:off x="6636511" y="4722012"/>
            <a:ext cx="2377067" cy="1326572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6403" tIns="232410" rIns="433832" bIns="232410" numCol="1" spcCol="1270" anchor="ctr" anchorCtr="0">
            <a:noAutofit/>
          </a:bodyPr>
          <a:lstStyle/>
          <a:p>
            <a:pPr lvl="0" algn="ctr" defTabSz="2711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100" kern="1200"/>
          </a:p>
        </p:txBody>
      </p:sp>
      <p:pic>
        <p:nvPicPr>
          <p:cNvPr id="1033" name="Picture 9" descr="Картинки по запросу ГАЗПРОМ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/>
          <a:stretch/>
        </p:blipFill>
        <p:spPr bwMode="auto">
          <a:xfrm>
            <a:off x="107504" y="718598"/>
            <a:ext cx="2230785" cy="1532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/>
          <p:cNvSpPr/>
          <p:nvPr/>
        </p:nvSpPr>
        <p:spPr>
          <a:xfrm>
            <a:off x="2955646" y="972106"/>
            <a:ext cx="3073528" cy="728702"/>
          </a:xfrm>
          <a:prstGeom prst="ellipse">
            <a:avLst/>
          </a:prstGeom>
          <a:solidFill>
            <a:schemeClr val="accent1">
              <a:lumMod val="75000"/>
              <a:alpha val="55000"/>
            </a:schemeClr>
          </a:solidFill>
          <a:ln w="53975">
            <a:solidFill>
              <a:schemeClr val="bg1"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ИНФОРМАЦИОННАЯ </a:t>
            </a:r>
            <a:br>
              <a:rPr lang="ru-RU" sz="1400" b="1" dirty="0" smtClean="0"/>
            </a:br>
            <a:r>
              <a:rPr lang="ru-RU" sz="1400" b="1" dirty="0" smtClean="0"/>
              <a:t>3</a:t>
            </a:r>
            <a:r>
              <a:rPr lang="en-US" sz="1400" b="1" dirty="0" smtClean="0"/>
              <a:t>D</a:t>
            </a:r>
            <a:r>
              <a:rPr lang="ru-RU" sz="1400" b="1" dirty="0" smtClean="0"/>
              <a:t>-МОДЕЛЬ </a:t>
            </a:r>
            <a:endParaRPr lang="ru-RU" sz="1400" b="1" dirty="0"/>
          </a:p>
        </p:txBody>
      </p:sp>
      <p:pic>
        <p:nvPicPr>
          <p:cNvPr id="73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t="78498" r="57679" b="117"/>
          <a:stretch/>
        </p:blipFill>
        <p:spPr bwMode="auto">
          <a:xfrm>
            <a:off x="2699985" y="4249743"/>
            <a:ext cx="1728192" cy="944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3" t="14936" r="9387" b="4642"/>
          <a:stretch/>
        </p:blipFill>
        <p:spPr bwMode="auto">
          <a:xfrm>
            <a:off x="3995136" y="4523836"/>
            <a:ext cx="1081720" cy="1229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t="9087" r="34630" b="56605"/>
          <a:stretch/>
        </p:blipFill>
        <p:spPr bwMode="auto">
          <a:xfrm>
            <a:off x="5148064" y="4930571"/>
            <a:ext cx="1329955" cy="795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5" name="Группа 64"/>
          <p:cNvGrpSpPr/>
          <p:nvPr/>
        </p:nvGrpSpPr>
        <p:grpSpPr>
          <a:xfrm>
            <a:off x="6375292" y="3350493"/>
            <a:ext cx="2769724" cy="789032"/>
            <a:chOff x="6375292" y="3236905"/>
            <a:chExt cx="2769724" cy="789032"/>
          </a:xfrm>
        </p:grpSpPr>
        <p:sp>
          <p:nvSpPr>
            <p:cNvPr id="54" name="Пятиугольник 53"/>
            <p:cNvSpPr/>
            <p:nvPr/>
          </p:nvSpPr>
          <p:spPr>
            <a:xfrm rot="10800000">
              <a:off x="6375292" y="3236905"/>
              <a:ext cx="2641378" cy="789032"/>
            </a:xfrm>
            <a:prstGeom prst="homePlate">
              <a:avLst/>
            </a:prstGeom>
            <a:solidFill>
              <a:schemeClr val="tx2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Прямоугольник 55"/>
            <p:cNvSpPr/>
            <p:nvPr/>
          </p:nvSpPr>
          <p:spPr>
            <a:xfrm>
              <a:off x="6840760" y="3333171"/>
              <a:ext cx="230425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Отработка </a:t>
              </a:r>
              <a:r>
                <a:rPr lang="ru-R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планов ликвидации </a:t>
              </a:r>
              <a: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аварий</a:t>
              </a:r>
              <a:endParaRPr lang="ru-RU" sz="1600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6285925" y="4398810"/>
            <a:ext cx="2751581" cy="947159"/>
            <a:chOff x="6395172" y="4397450"/>
            <a:chExt cx="2641376" cy="1326572"/>
          </a:xfrm>
        </p:grpSpPr>
        <p:sp>
          <p:nvSpPr>
            <p:cNvPr id="58" name="Пятиугольник 57"/>
            <p:cNvSpPr/>
            <p:nvPr/>
          </p:nvSpPr>
          <p:spPr>
            <a:xfrm rot="10800000">
              <a:off x="6395172" y="4397450"/>
              <a:ext cx="2641376" cy="1326572"/>
            </a:xfrm>
            <a:prstGeom prst="homePlate">
              <a:avLst/>
            </a:prstGeom>
            <a:solidFill>
              <a:schemeClr val="tx2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Прямоугольник 59"/>
            <p:cNvSpPr/>
            <p:nvPr/>
          </p:nvSpPr>
          <p:spPr>
            <a:xfrm>
              <a:off x="7008065" y="4481017"/>
              <a:ext cx="1993305" cy="1077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Проведение </a:t>
              </a:r>
              <a:r>
                <a:rPr lang="ru-R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инструктажей и </a:t>
              </a:r>
              <a: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обучения персонала</a:t>
              </a:r>
              <a:b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</a:br>
              <a:endParaRPr lang="ru-RU" sz="1600" dirty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18107" y="3802976"/>
            <a:ext cx="2808312" cy="770645"/>
            <a:chOff x="118107" y="3655902"/>
            <a:chExt cx="2808312" cy="632388"/>
          </a:xfrm>
        </p:grpSpPr>
        <p:sp>
          <p:nvSpPr>
            <p:cNvPr id="46" name="Пятиугольник 45"/>
            <p:cNvSpPr/>
            <p:nvPr/>
          </p:nvSpPr>
          <p:spPr>
            <a:xfrm rot="10800000" flipH="1">
              <a:off x="118107" y="3655902"/>
              <a:ext cx="2808312" cy="591534"/>
            </a:xfrm>
            <a:prstGeom prst="homePlate">
              <a:avLst/>
            </a:prstGeom>
            <a:solidFill>
              <a:schemeClr val="tx2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Прямоугольник 50"/>
            <p:cNvSpPr/>
            <p:nvPr/>
          </p:nvSpPr>
          <p:spPr>
            <a:xfrm>
              <a:off x="289517" y="3703515"/>
              <a:ext cx="2454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ru-RU" sz="1600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Оптимизация стоимости </a:t>
              </a:r>
              <a:r>
                <a:rPr lang="ru-RU" sz="1600" dirty="0">
                  <a:solidFill>
                    <a:schemeClr val="bg1"/>
                  </a:solidFill>
                  <a:latin typeface="Arial Narrow" panose="020B0606020202030204" pitchFamily="34" charset="0"/>
                  <a:cs typeface="Arial" pitchFamily="34" charset="0"/>
                </a:rPr>
                <a:t>обслуживания и ремонтов</a:t>
              </a:r>
            </a:p>
          </p:txBody>
        </p:sp>
      </p:grpSp>
      <p:sp>
        <p:nvSpPr>
          <p:cNvPr id="37" name="Пятиугольник 36"/>
          <p:cNvSpPr/>
          <p:nvPr/>
        </p:nvSpPr>
        <p:spPr>
          <a:xfrm rot="10800000" flipH="1">
            <a:off x="141105" y="4747764"/>
            <a:ext cx="2808312" cy="705882"/>
          </a:xfrm>
          <a:prstGeom prst="homePlate">
            <a:avLst/>
          </a:prstGeo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Прямоугольник 37"/>
          <p:cNvSpPr/>
          <p:nvPr/>
        </p:nvSpPr>
        <p:spPr>
          <a:xfrm>
            <a:off x="312515" y="4805785"/>
            <a:ext cx="2454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6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itchFamily="34" charset="0"/>
              </a:rPr>
              <a:t>Оперативное управление активами и анализ систем</a:t>
            </a: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117444" y="222319"/>
            <a:ext cx="692319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b="1" dirty="0">
                <a:solidFill>
                  <a:srgbClr val="033D71"/>
                </a:solidFill>
                <a:latin typeface="Arial Narrow" panose="020B0606020202030204" pitchFamily="34" charset="0"/>
              </a:rPr>
              <a:t>ЭФФЕКТ ОТ ИСПОЛЬЗОВАНИЯ ИНФОРМАЦИОННЫХ МОДЕЛЕЙ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34154"/>
            <a:ext cx="87849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ru-RU" sz="8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ru-RU" sz="8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ru-RU" sz="8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ru-RU" sz="8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ru-RU" sz="12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ru-RU" sz="1200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ru-RU" sz="12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E9F34C3-31C5-4679-B8BC-ADD5F53E6AA2}" type="slidenum">
              <a:rPr lang="ru-RU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sz="1200" dirty="0">
              <a:solidFill>
                <a:prstClr val="white">
                  <a:lumMod val="9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2601" y="701402"/>
            <a:ext cx="8297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ОСНОВНОЙ ЭФФЕКТ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– НЕПРЕРЫВНОЕ УПРАВЛЕНИЕ ОБЪЕКТОМ</a:t>
            </a:r>
            <a:endParaRPr lang="ru-RU" sz="1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19474416"/>
              </p:ext>
            </p:extLst>
          </p:nvPr>
        </p:nvGraphicFramePr>
        <p:xfrm>
          <a:off x="279401" y="1353553"/>
          <a:ext cx="8757096" cy="4717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2573112" y="3179033"/>
            <a:ext cx="34699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ИНФОРМАЦИОННАЯ </a:t>
            </a:r>
          </a:p>
          <a:p>
            <a:pPr algn="ctr"/>
            <a:r>
              <a:rPr lang="ru-RU" sz="2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МОДЕЛЬ</a:t>
            </a:r>
            <a:endParaRPr lang="ru-RU" sz="24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42357126"/>
              </p:ext>
            </p:extLst>
          </p:nvPr>
        </p:nvGraphicFramePr>
        <p:xfrm>
          <a:off x="251520" y="764704"/>
          <a:ext cx="7512496" cy="503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Картинки по запросу картинки для презентаци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372"/>
            <a:ext cx="1008112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артинки для презентации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03" b="89884" l="9798" r="89914">
                        <a14:foregroundMark x1="46110" y1="7803" x2="46110" y2="7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598" y="2265900"/>
            <a:ext cx="1579129" cy="157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повышение эффективности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60254"/>
            <a:ext cx="2376264" cy="237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887134" y="220578"/>
            <a:ext cx="2977572" cy="40011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R="0" lvl="0" inden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ЭТАПЫ ВНЕДРЕНИЯ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Picture 4" descr="Картинки по запросу картинки для презентации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16" y="620688"/>
            <a:ext cx="1656184" cy="176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71AF54-C9C9-47FD-B380-86FE3FD09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2371AF54-C9C9-47FD-B380-86FE3FD09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2371AF54-C9C9-47FD-B380-86FE3FD09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2371AF54-C9C9-47FD-B380-86FE3FD09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439F07-9299-4851-AF43-5501617F5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83439F07-9299-4851-AF43-5501617F5B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83439F07-9299-4851-AF43-5501617F5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83439F07-9299-4851-AF43-5501617F5B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4F2631-E7D7-4A4C-B040-3E2830667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graphicEl>
                                              <a:dgm id="{484F2631-E7D7-4A4C-B040-3E2830667A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484F2631-E7D7-4A4C-B040-3E2830667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484F2631-E7D7-4A4C-B040-3E2830667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03D7F2-282E-4162-84CF-B74CBE2C3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D003D7F2-282E-4162-84CF-B74CBE2C3E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D003D7F2-282E-4162-84CF-B74CBE2C3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D003D7F2-282E-4162-84CF-B74CBE2C3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A72001-5C72-4B83-AAC6-AF81EEC83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graphicEl>
                                              <a:dgm id="{A0A72001-5C72-4B83-AAC6-AF81EEC83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A0A72001-5C72-4B83-AAC6-AF81EEC83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A0A72001-5C72-4B83-AAC6-AF81EEC83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2A6F16-D375-46EE-B271-CC6A47901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3A2A6F16-D375-46EE-B271-CC6A47901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3A2A6F16-D375-46EE-B271-CC6A47901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3A2A6F16-D375-46EE-B271-CC6A47901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9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134532" y="198640"/>
            <a:ext cx="7027335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РАСХОДЫ НА СОЗДАНИЕ ИНФОРМАЦИОННОЙ МОДЕЛИ НА РАЗЛИЧНЫХ ЭТАПАХ ЖИЗНЕННОГО ЦИКЛА ОБЪЕКТА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4"/>
          <a:stretch/>
        </p:blipFill>
        <p:spPr bwMode="auto">
          <a:xfrm>
            <a:off x="161673" y="981881"/>
            <a:ext cx="8820654" cy="475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3437313"/>
            <a:ext cx="360040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4BACC6"/>
                </a:solidFill>
                <a:latin typeface="Arial Narrow" pitchFamily="34" charset="0"/>
              </a:rPr>
              <a:t>РАСХОДЫ НА РЕАЛИЗАЦИЮ ИНВЕСТИЦИОННОГО</a:t>
            </a:r>
          </a:p>
          <a:p>
            <a:r>
              <a:rPr lang="ru-RU" sz="1400" dirty="0">
                <a:solidFill>
                  <a:srgbClr val="4BACC6"/>
                </a:solidFill>
                <a:latin typeface="Arial Narrow" pitchFamily="34" charset="0"/>
              </a:rPr>
              <a:t>ПРОЕКТА С ИПОЛЬЗОВАНИЕМ ТЕХНОЛОГИЙ</a:t>
            </a:r>
          </a:p>
          <a:p>
            <a:r>
              <a:rPr lang="ru-RU" sz="1400" dirty="0">
                <a:solidFill>
                  <a:srgbClr val="4BACC6"/>
                </a:solidFill>
                <a:latin typeface="Arial Narrow" pitchFamily="34" charset="0"/>
              </a:rPr>
              <a:t>ИНФОРМАЦИОННОГО МОДЕЛИРОВАНИЯ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101" y="1671389"/>
            <a:ext cx="3863032" cy="95410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0">
                <a:schemeClr val="bg1">
                  <a:lumMod val="95000"/>
                  <a:shade val="30000"/>
                  <a:satMod val="115000"/>
                </a:schemeClr>
              </a:gs>
              <a:gs pos="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РОСТ РАСХОДОВ НА РАЗРАБОТКУ </a:t>
            </a:r>
            <a:r>
              <a:rPr lang="ru-RU" sz="1400" dirty="0" smtClean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ИНФОРМАЦИОННОЙ МОДЕЛИ </a:t>
            </a:r>
            <a:r>
              <a:rPr lang="ru-RU" sz="1400" dirty="0">
                <a:solidFill>
                  <a:srgbClr val="F79646">
                    <a:lumMod val="75000"/>
                  </a:srgbClr>
                </a:solidFill>
                <a:latin typeface="Arial Narrow" pitchFamily="34" charset="0"/>
              </a:rPr>
              <a:t>ПРИ ВХОДЕ В ПРОЕКТ НА РАЗНЫХ СТАДИЯХ ЖИЗНЕННОГО ЦИКЛА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267600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\\FLORA\public\Ганбаров А.Б не удалять!\Общие виды площадок\Майкопска КС\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15599" r="7901" b="1256"/>
          <a:stretch/>
        </p:blipFill>
        <p:spPr bwMode="auto">
          <a:xfrm>
            <a:off x="277489" y="1136340"/>
            <a:ext cx="4260642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1763688" y="130622"/>
            <a:ext cx="5688632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ЭФФЕКТЫ ИСПОЛЬЗОВАНИЯ ИМ НА СТАДИИ СМР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5037" y="764705"/>
            <a:ext cx="9143502" cy="5267118"/>
            <a:chOff x="105037" y="764705"/>
            <a:chExt cx="9143502" cy="5267118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62471" y="3023322"/>
              <a:ext cx="5097550" cy="3008501"/>
              <a:chOff x="934994" y="1381287"/>
              <a:chExt cx="6279598" cy="4716410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934995" y="1381287"/>
                <a:ext cx="6279597" cy="4061055"/>
                <a:chOff x="1727083" y="2893455"/>
                <a:chExt cx="6279597" cy="4061055"/>
              </a:xfrm>
            </p:grpSpPr>
            <p:grpSp>
              <p:nvGrpSpPr>
                <p:cNvPr id="8" name="Группа 7"/>
                <p:cNvGrpSpPr/>
                <p:nvPr/>
              </p:nvGrpSpPr>
              <p:grpSpPr>
                <a:xfrm>
                  <a:off x="1727083" y="2893455"/>
                  <a:ext cx="5924824" cy="4061055"/>
                  <a:chOff x="1728595" y="2872363"/>
                  <a:chExt cx="5889480" cy="4083460"/>
                </a:xfrm>
              </p:grpSpPr>
              <p:pic>
                <p:nvPicPr>
                  <p:cNvPr id="16" name="Рисунок 15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28595" y="3704710"/>
                    <a:ext cx="5889480" cy="3251113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</p:pic>
              <p:pic>
                <p:nvPicPr>
                  <p:cNvPr id="17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/>
                  <a:srcRect l="1" t="13818" r="806" b="68130"/>
                  <a:stretch/>
                </p:blipFill>
                <p:spPr bwMode="auto">
                  <a:xfrm>
                    <a:off x="1728595" y="2872363"/>
                    <a:ext cx="5889480" cy="857460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</p:pic>
            </p:grpSp>
            <p:grpSp>
              <p:nvGrpSpPr>
                <p:cNvPr id="9" name="Группа 8"/>
                <p:cNvGrpSpPr/>
                <p:nvPr/>
              </p:nvGrpSpPr>
              <p:grpSpPr>
                <a:xfrm>
                  <a:off x="6588224" y="5378259"/>
                  <a:ext cx="1418456" cy="787045"/>
                  <a:chOff x="6588224" y="5378259"/>
                  <a:chExt cx="1418456" cy="787045"/>
                </a:xfrm>
              </p:grpSpPr>
              <p:sp>
                <p:nvSpPr>
                  <p:cNvPr id="14" name="Овальная выноска 13"/>
                  <p:cNvSpPr/>
                  <p:nvPr/>
                </p:nvSpPr>
                <p:spPr>
                  <a:xfrm>
                    <a:off x="6588224" y="5378259"/>
                    <a:ext cx="1418456" cy="787045"/>
                  </a:xfrm>
                  <a:prstGeom prst="wedgeEllipseCallout">
                    <a:avLst>
                      <a:gd name="adj1" fmla="val -76881"/>
                      <a:gd name="adj2" fmla="val -69847"/>
                    </a:avLst>
                  </a:pr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400" dirty="0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797641" y="5561171"/>
                    <a:ext cx="1069772" cy="35525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1000" dirty="0">
                        <a:solidFill>
                          <a:prstClr val="black"/>
                        </a:solidFill>
                      </a:rPr>
                      <a:t>Построено</a:t>
                    </a:r>
                  </a:p>
                </p:txBody>
              </p:sp>
            </p:grpSp>
            <p:grpSp>
              <p:nvGrpSpPr>
                <p:cNvPr id="10" name="Группа 9"/>
                <p:cNvGrpSpPr/>
                <p:nvPr/>
              </p:nvGrpSpPr>
              <p:grpSpPr>
                <a:xfrm>
                  <a:off x="5105507" y="5863720"/>
                  <a:ext cx="1640440" cy="787045"/>
                  <a:chOff x="5105507" y="5863720"/>
                  <a:chExt cx="1640440" cy="787045"/>
                </a:xfrm>
              </p:grpSpPr>
              <p:sp>
                <p:nvSpPr>
                  <p:cNvPr id="11" name="Овальная выноска 10"/>
                  <p:cNvSpPr/>
                  <p:nvPr/>
                </p:nvSpPr>
                <p:spPr>
                  <a:xfrm>
                    <a:off x="5131556" y="5863720"/>
                    <a:ext cx="1472381" cy="787045"/>
                  </a:xfrm>
                  <a:prstGeom prst="wedgeEllipseCallout">
                    <a:avLst>
                      <a:gd name="adj1" fmla="val -83850"/>
                      <a:gd name="adj2" fmla="val -86594"/>
                    </a:avLst>
                  </a:pr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400" dirty="0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5105507" y="6080641"/>
                    <a:ext cx="1640440" cy="3552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000" dirty="0">
                        <a:solidFill>
                          <a:prstClr val="black"/>
                        </a:solidFill>
                      </a:rPr>
                      <a:t>Возведение стен</a:t>
                    </a:r>
                  </a:p>
                </p:txBody>
              </p:sp>
            </p:grpSp>
          </p:grpSp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t="70153" r="806" b="16552"/>
              <a:stretch/>
            </p:blipFill>
            <p:spPr bwMode="auto">
              <a:xfrm>
                <a:off x="934994" y="5462409"/>
                <a:ext cx="5924834" cy="63528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</p:pic>
        </p:grpSp>
        <p:sp>
          <p:nvSpPr>
            <p:cNvPr id="20" name="Прямоугольник 19"/>
            <p:cNvSpPr/>
            <p:nvPr/>
          </p:nvSpPr>
          <p:spPr>
            <a:xfrm>
              <a:off x="105037" y="764705"/>
              <a:ext cx="4502458" cy="2650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ПАРАМЕТРИЗИРОВАННАЯ 3</a:t>
              </a:r>
              <a:r>
                <a:rPr 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D-</a:t>
              </a: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МОДЕЛЬ + ГРАФИК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716016" y="764705"/>
              <a:ext cx="4375551" cy="26508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ПРЕИМУЩЕСТВА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461933" y="1228877"/>
              <a:ext cx="4786606" cy="1333881"/>
              <a:chOff x="2247192" y="-109250"/>
              <a:chExt cx="6072956" cy="1449337"/>
            </a:xfrm>
          </p:grpSpPr>
          <p:sp>
            <p:nvSpPr>
              <p:cNvPr id="23" name="Пятиугольник 22"/>
              <p:cNvSpPr/>
              <p:nvPr/>
            </p:nvSpPr>
            <p:spPr>
              <a:xfrm rot="10800000">
                <a:off x="2247192" y="-109250"/>
                <a:ext cx="5873799" cy="630587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" name="Пятиугольник 4"/>
              <p:cNvSpPr/>
              <p:nvPr/>
            </p:nvSpPr>
            <p:spPr>
              <a:xfrm>
                <a:off x="2431872" y="-48196"/>
                <a:ext cx="5888276" cy="472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Оптимизация процессов планирования и управления:</a:t>
                </a:r>
              </a:p>
              <a:p>
                <a:pPr defTabSz="7112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поставка </a:t>
                </a:r>
                <a:r>
                  <a:rPr lang="ru-RU" sz="160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МТР, ресурсы, документация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37" name="Пятиугольник 36"/>
              <p:cNvSpPr/>
              <p:nvPr/>
            </p:nvSpPr>
            <p:spPr>
              <a:xfrm rot="10800000">
                <a:off x="2247192" y="709500"/>
                <a:ext cx="5873800" cy="630587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</p:grpSp>
        <p:grpSp>
          <p:nvGrpSpPr>
            <p:cNvPr id="25" name="Группа 24"/>
            <p:cNvGrpSpPr/>
            <p:nvPr/>
          </p:nvGrpSpPr>
          <p:grpSpPr>
            <a:xfrm>
              <a:off x="5398046" y="2882169"/>
              <a:ext cx="3801971" cy="558930"/>
              <a:chOff x="3364118" y="1159778"/>
              <a:chExt cx="4823710" cy="931062"/>
            </a:xfrm>
          </p:grpSpPr>
          <p:sp>
            <p:nvSpPr>
              <p:cNvPr id="26" name="Пятиугольник 25"/>
              <p:cNvSpPr/>
              <p:nvPr/>
            </p:nvSpPr>
            <p:spPr>
              <a:xfrm rot="10800000">
                <a:off x="3364118" y="1159778"/>
                <a:ext cx="4546482" cy="931062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7" name="Пятиугольник 4"/>
              <p:cNvSpPr/>
              <p:nvPr/>
            </p:nvSpPr>
            <p:spPr>
              <a:xfrm>
                <a:off x="3476088" y="1370063"/>
                <a:ext cx="4711740" cy="472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Получение достоверной аналитической </a:t>
                </a:r>
                <a:b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</a:b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информации о ходе выполнения СМР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0" name="Пятиугольник 4"/>
            <p:cNvSpPr/>
            <p:nvPr/>
          </p:nvSpPr>
          <p:spPr>
            <a:xfrm>
              <a:off x="4529665" y="2092598"/>
              <a:ext cx="4561901" cy="3361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1271" tIns="60960" rIns="113792" bIns="6096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</a:pP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rPr>
                <a:t>Визуализация хода выполнения СМР с отражением опережения/отставания по срокам и финансированию</a:t>
              </a:r>
              <a:endParaRPr lang="ru-RU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5437880" y="3645024"/>
              <a:ext cx="3543617" cy="516154"/>
              <a:chOff x="1638968" y="-637162"/>
              <a:chExt cx="6494649" cy="859806"/>
            </a:xfrm>
          </p:grpSpPr>
          <p:sp>
            <p:nvSpPr>
              <p:cNvPr id="32" name="Пятиугольник 31"/>
              <p:cNvSpPr/>
              <p:nvPr/>
            </p:nvSpPr>
            <p:spPr>
              <a:xfrm rot="10800000">
                <a:off x="1638968" y="-637162"/>
                <a:ext cx="6494649" cy="859806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3" name="Пятиугольник 4"/>
              <p:cNvSpPr/>
              <p:nvPr/>
            </p:nvSpPr>
            <p:spPr>
              <a:xfrm>
                <a:off x="1800718" y="-420254"/>
                <a:ext cx="6231965" cy="4722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Оптимизация стоимости </a:t>
                </a:r>
                <a:b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</a:b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инвестиционного проекта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5437879" y="4377919"/>
              <a:ext cx="3543619" cy="1349175"/>
              <a:chOff x="1575389" y="-692944"/>
              <a:chExt cx="6494652" cy="1779852"/>
            </a:xfrm>
          </p:grpSpPr>
          <p:sp>
            <p:nvSpPr>
              <p:cNvPr id="35" name="Пятиугольник 34"/>
              <p:cNvSpPr/>
              <p:nvPr/>
            </p:nvSpPr>
            <p:spPr>
              <a:xfrm rot="10800000">
                <a:off x="1575389" y="-692944"/>
                <a:ext cx="6494650" cy="745036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6" name="Пятиугольник 4"/>
              <p:cNvSpPr/>
              <p:nvPr/>
            </p:nvSpPr>
            <p:spPr>
              <a:xfrm>
                <a:off x="1766309" y="-553371"/>
                <a:ext cx="6231964" cy="472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Повышение производительности строительства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38" name="Пятиугольник 37"/>
              <p:cNvSpPr/>
              <p:nvPr/>
            </p:nvSpPr>
            <p:spPr>
              <a:xfrm rot="10800000">
                <a:off x="1575391" y="341872"/>
                <a:ext cx="6494650" cy="745036"/>
              </a:xfrm>
              <a:prstGeom prst="homePlate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9" name="Пятиугольник 4"/>
              <p:cNvSpPr/>
              <p:nvPr/>
            </p:nvSpPr>
            <p:spPr>
              <a:xfrm>
                <a:off x="1766311" y="447937"/>
                <a:ext cx="6231964" cy="472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11271" tIns="60960" rIns="113792" bIns="60960" numCol="1" spcCol="1270" anchor="ctr" anchorCtr="0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Получение исполнительной </a:t>
                </a:r>
                <a:r>
                  <a:rPr lang="ru-RU" sz="1600" dirty="0" err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докумен-тации</a:t>
                </a:r>
                <a:r>
                  <a:rPr lang="ru-RU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из 3D модели «как построено»</a:t>
                </a:r>
                <a:endPara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49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 cstate="print"/>
          <a:srcRect l="7617" t="12048" r="6250" b="8885"/>
          <a:stretch>
            <a:fillRect/>
          </a:stretch>
        </p:blipFill>
        <p:spPr bwMode="auto">
          <a:xfrm>
            <a:off x="2293938" y="1484784"/>
            <a:ext cx="4316679" cy="400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1375914" y="1189755"/>
            <a:ext cx="5768314" cy="4496754"/>
          </a:xfrm>
          <a:prstGeom prst="ellipse">
            <a:avLst/>
          </a:prstGeom>
          <a:noFill/>
          <a:ln w="10795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Дуга 16"/>
          <p:cNvSpPr/>
          <p:nvPr/>
        </p:nvSpPr>
        <p:spPr>
          <a:xfrm>
            <a:off x="539552" y="692696"/>
            <a:ext cx="7200800" cy="5418864"/>
          </a:xfrm>
          <a:prstGeom prst="arc">
            <a:avLst>
              <a:gd name="adj1" fmla="val 15840855"/>
              <a:gd name="adj2" fmla="val 20325437"/>
            </a:avLst>
          </a:prstGeom>
          <a:ln w="1079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8" name="Picture 4" descr="Логотип компании Газпрома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46" y="544675"/>
            <a:ext cx="1428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Дуга 18"/>
          <p:cNvSpPr/>
          <p:nvPr/>
        </p:nvSpPr>
        <p:spPr>
          <a:xfrm>
            <a:off x="971600" y="908720"/>
            <a:ext cx="6479581" cy="5040560"/>
          </a:xfrm>
          <a:prstGeom prst="arc">
            <a:avLst>
              <a:gd name="adj1" fmla="val 14807901"/>
              <a:gd name="adj2" fmla="val 1719557"/>
            </a:avLst>
          </a:prstGeom>
          <a:ln w="1079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32" name="Picture 8" descr="Картинки по запросу росатом 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5" y="1189755"/>
            <a:ext cx="1779258" cy="6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5494" y="1916163"/>
            <a:ext cx="1859805" cy="307777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prstClr val="black"/>
                </a:solidFill>
              </a:rPr>
              <a:t>Отраслевое решение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3203" y="1355876"/>
            <a:ext cx="1844095" cy="307777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 i="1"/>
            </a:lvl1pPr>
          </a:lstStyle>
          <a:p>
            <a:r>
              <a:rPr lang="ru-RU" dirty="0">
                <a:solidFill>
                  <a:prstClr val="black"/>
                </a:solidFill>
              </a:rPr>
              <a:t>Отдельные проекты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20393" y="4650323"/>
            <a:ext cx="1844095" cy="307777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400" i="1"/>
            </a:lvl1pPr>
          </a:lstStyle>
          <a:p>
            <a:r>
              <a:rPr lang="ru-RU" dirty="0">
                <a:solidFill>
                  <a:prstClr val="black"/>
                </a:solidFill>
              </a:rPr>
              <a:t>Отдельные проекты</a:t>
            </a:r>
          </a:p>
        </p:txBody>
      </p:sp>
      <p:sp>
        <p:nvSpPr>
          <p:cNvPr id="28" name="Заголовок 16"/>
          <p:cNvSpPr txBox="1">
            <a:spLocks/>
          </p:cNvSpPr>
          <p:nvPr/>
        </p:nvSpPr>
        <p:spPr>
          <a:xfrm>
            <a:off x="291544" y="194696"/>
            <a:ext cx="85901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73A77"/>
                </a:solidFill>
                <a:latin typeface="Arial Narrow" panose="020B0606020202030204" pitchFamily="34" charset="0"/>
                <a:cs typeface="Arial" pitchFamily="34" charset="0"/>
              </a:defRPr>
            </a:lvl1pPr>
          </a:lstStyle>
          <a:p>
            <a:r>
              <a:rPr lang="ru-RU" sz="1800" dirty="0"/>
              <a:t>ПРИМЕНЕНИЕ ИНФОРМАЦИОННОГО МОДЕЛИРОВАНИЯ (ИМ) В ВЕДУЩИХ ОТРАСЛЯХ РФ</a:t>
            </a: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D78DC8B6-3363-41D1-A0C3-74E69F06D7BC}" type="slidenum">
              <a:rPr lang="ru-RU" smtClean="0">
                <a:solidFill>
                  <a:prstClr val="white">
                    <a:lumMod val="95000"/>
                  </a:prstClr>
                </a:solidFill>
                <a:latin typeface="Arial Narrow" panose="020B0606020202030204" pitchFamily="34" charset="0"/>
              </a:rPr>
              <a:pPr/>
              <a:t>2</a:t>
            </a:fld>
            <a:endParaRPr lang="ru-RU" dirty="0">
              <a:solidFill>
                <a:prstClr val="white">
                  <a:lumMod val="9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&amp;Ocy;&amp;Acy;&amp;Ocy; &quot;&amp;Lcy;&amp;Ucy;&amp;Kcy;&amp;Ocy;&amp;Jcy;&amp;Lcy;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63" y="4243561"/>
            <a:ext cx="157162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OVATE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9" b="53659"/>
          <a:stretch/>
        </p:blipFill>
        <p:spPr bwMode="auto">
          <a:xfrm>
            <a:off x="7548542" y="3322802"/>
            <a:ext cx="1527883" cy="32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&amp;Tcy;&amp;rcy;&amp;acy;&amp;ncy;&amp;scy;&amp;ncy;&amp;iecy;&amp;fcy;&amp;tcy;&amp;softcy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181" y="3593344"/>
            <a:ext cx="153352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5788330"/>
            <a:ext cx="9144000" cy="4157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38360" tIns="18669" rIns="401021" bIns="1866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white"/>
                </a:solidFill>
                <a:latin typeface="Arial Narrow" panose="020B0606020202030204" pitchFamily="34" charset="0"/>
              </a:rPr>
              <a:t>Информационная модель</a:t>
            </a:r>
            <a:r>
              <a:rPr lang="en-US" sz="1600" b="1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>
                <a:solidFill>
                  <a:prstClr val="white"/>
                </a:solidFill>
                <a:latin typeface="Arial Narrow" panose="020B0606020202030204" pitchFamily="34" charset="0"/>
              </a:rPr>
              <a:t>(ИМ)  является цифровым прототипом объекта, в котором однозначно определен каждый его элемент и обеспечена их логическая взаимосвязь. </a:t>
            </a:r>
            <a:endParaRPr lang="en-US" sz="1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31" y="4302095"/>
            <a:ext cx="2371919" cy="1431161"/>
          </a:xfrm>
          <a:prstGeom prst="rect">
            <a:avLst/>
          </a:prstGeom>
          <a:noFill/>
          <a:ln w="6350">
            <a:noFill/>
          </a:ln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162050" indent="-1162050"/>
            <a:r>
              <a:rPr lang="ru-RU" sz="14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ЭФФЕКТ </a:t>
            </a:r>
          </a:p>
          <a:p>
            <a:pPr marL="1162050" indent="-1162050"/>
            <a:r>
              <a:rPr lang="ru-RU" sz="14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ИСПОЛЬЗОВАНИЯ</a:t>
            </a:r>
            <a:r>
              <a:rPr lang="en-US" sz="14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ru-RU" sz="1400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 10% </a:t>
            </a:r>
            <a:r>
              <a:rPr 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- экономия от стоимости проекта;</a:t>
            </a:r>
          </a:p>
          <a:p>
            <a:endParaRPr lang="ru-RU" sz="300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до 7-15% </a:t>
            </a:r>
            <a:r>
              <a:rPr lang="ru-RU" sz="1400" dirty="0">
                <a:solidFill>
                  <a:srgbClr val="C00000"/>
                </a:solidFill>
                <a:latin typeface="Arial Narrow" panose="020B0606020202030204" pitchFamily="34" charset="0"/>
              </a:rPr>
              <a:t>- сокращение сроков реализации проектов.</a:t>
            </a:r>
          </a:p>
        </p:txBody>
      </p:sp>
      <p:sp useBgFill="1">
        <p:nvSpPr>
          <p:cNvPr id="21" name="TextBox 20"/>
          <p:cNvSpPr txBox="1"/>
          <p:nvPr/>
        </p:nvSpPr>
        <p:spPr>
          <a:xfrm>
            <a:off x="3915470" y="2966793"/>
            <a:ext cx="1116475" cy="551090"/>
          </a:xfrm>
          <a:prstGeom prst="rect">
            <a:avLst/>
          </a:prstGeom>
          <a:effectLst>
            <a:softEdge rad="12700"/>
          </a:effectLst>
        </p:spPr>
        <p:txBody>
          <a:bodyPr wrap="square" lIns="0" tIns="90000" rIns="0" bIns="90000" rtlCol="0">
            <a:spAutoFit/>
          </a:bodyPr>
          <a:lstStyle/>
          <a:p>
            <a:pPr algn="ctr"/>
            <a:r>
              <a:rPr lang="ru-RU" sz="12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Информационная</a:t>
            </a:r>
          </a:p>
          <a:p>
            <a:pPr algn="ctr"/>
            <a:r>
              <a:rPr lang="ru-RU" sz="12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модель </a:t>
            </a:r>
            <a:r>
              <a:rPr lang="ru-RU" sz="12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объекта</a:t>
            </a:r>
            <a:endParaRPr lang="ru-RU" sz="12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9" grpId="0" animBg="1"/>
      <p:bldP spid="20" grpId="0" animBg="1"/>
      <p:bldP spid="26" grpId="0" animBg="1"/>
      <p:bldP spid="27" grpId="0" animBg="1"/>
      <p:bldP spid="16" grpId="0" animBg="1"/>
      <p:bldP spid="18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29660" r="35873" b="29455"/>
          <a:stretch/>
        </p:blipFill>
        <p:spPr bwMode="auto">
          <a:xfrm>
            <a:off x="827584" y="2416006"/>
            <a:ext cx="7200800" cy="31732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10952" y="886307"/>
            <a:ext cx="6357392" cy="1323439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kern="1200" dirty="0" smtClean="0">
                <a:solidFill>
                  <a:srgbClr val="273A77"/>
                </a:solidFill>
                <a:latin typeface="Arial Narrow" panose="020B0606020202030204" pitchFamily="34" charset="0"/>
                <a:cs typeface="Arial" pitchFamily="34" charset="0"/>
              </a:rPr>
              <a:t>Президент Российской Федерации В.В</a:t>
            </a:r>
            <a:r>
              <a:rPr lang="ru-RU" sz="2000" b="1" kern="1200" dirty="0">
                <a:solidFill>
                  <a:srgbClr val="273A77"/>
                </a:solidFill>
                <a:latin typeface="Arial Narrow" panose="020B0606020202030204" pitchFamily="34" charset="0"/>
                <a:cs typeface="Arial" pitchFamily="34" charset="0"/>
              </a:rPr>
              <a:t>. Путин утвердил перечень поручений по итогам заседания Госсовета, прошедшего 17.05.2016, </a:t>
            </a:r>
            <a:r>
              <a:rPr lang="ru-RU" sz="2000" b="1" kern="1200" dirty="0" smtClean="0">
                <a:solidFill>
                  <a:srgbClr val="273A77"/>
                </a:solidFill>
                <a:latin typeface="Arial Narrow" panose="020B0606020202030204" pitchFamily="34" charset="0"/>
                <a:cs typeface="Arial" pitchFamily="34" charset="0"/>
              </a:rPr>
              <a:t>и </a:t>
            </a:r>
            <a:r>
              <a:rPr lang="ru-RU" sz="2000" b="1" kern="1200" dirty="0">
                <a:solidFill>
                  <a:srgbClr val="273A77"/>
                </a:solidFill>
                <a:latin typeface="Arial Narrow" panose="020B0606020202030204" pitchFamily="34" charset="0"/>
                <a:cs typeface="Arial" pitchFamily="34" charset="0"/>
              </a:rPr>
              <a:t>посвящённого вопросам градостроительства</a:t>
            </a:r>
            <a:endParaRPr lang="ru-RU" sz="2000" b="1" kern="1200" dirty="0">
              <a:solidFill>
                <a:srgbClr val="273A77"/>
              </a:solidFill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542976" y="193194"/>
            <a:ext cx="612536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2000" b="1" dirty="0" smtClean="0">
                <a:solidFill>
                  <a:srgbClr val="273A77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ПОДДЕРЖКА ИМ НА ГОСУДАРСТВЕННОМ УРОВНЕ</a:t>
            </a:r>
            <a:endParaRPr lang="ru-RU" sz="2000" b="1" dirty="0">
              <a:solidFill>
                <a:srgbClr val="273A77"/>
              </a:solidFill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9" descr="http://abali.ru/wp-content/uploads/2010/12/russia-flag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44" y="154703"/>
            <a:ext cx="465984" cy="46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03B94AC2-A445-4A6E-BF76-89AA68F5CE18}" type="slidenum">
              <a:rPr lang="ru-RU">
                <a:solidFill>
                  <a:prstClr val="white">
                    <a:lumMod val="95000"/>
                  </a:prstClr>
                </a:solidFill>
                <a:latin typeface="Arial Narrow" panose="020B0606020202030204" pitchFamily="34" charset="0"/>
              </a:rPr>
              <a:pPr/>
              <a:t>3</a:t>
            </a:fld>
            <a:endParaRPr lang="ru-RU" dirty="0">
              <a:solidFill>
                <a:prstClr val="white">
                  <a:lumMod val="9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1669" y="4005064"/>
            <a:ext cx="203017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Срок – 30 октября 2016 г.;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1669" y="5157192"/>
            <a:ext cx="383037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72000" y="3083349"/>
            <a:ext cx="4427984" cy="2793923"/>
          </a:xfrm>
          <a:prstGeom prst="rect">
            <a:avLst/>
          </a:prstGeom>
          <a:solidFill>
            <a:srgbClr val="F9F9F9"/>
          </a:solidFill>
          <a:ln w="6350"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60648"/>
            <a:ext cx="4427984" cy="574772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tabLst>
                <a:tab pos="2600325" algn="l"/>
              </a:tabLst>
            </a:pPr>
            <a: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Мы, как регулятор </a:t>
            </a:r>
            <a:r>
              <a:rPr lang="ru-RU" sz="1600" i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строительной </a:t>
            </a: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отрасли, должны </a:t>
            </a:r>
            <a:r>
              <a:rPr lang="ru-RU" sz="1600" i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создать </a:t>
            </a: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условия для </a:t>
            </a:r>
            <a:r>
              <a:rPr lang="ru-RU" sz="1600" i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применения </a:t>
            </a:r>
            <a:br>
              <a:rPr lang="ru-RU" sz="1600" i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BIM-технологий </a:t>
            </a: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i="1" dirty="0" smtClean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практике</a:t>
            </a: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b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Пока </a:t>
            </a:r>
            <a:r>
              <a:rPr lang="ru-RU" sz="1600" i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России </a:t>
            </a:r>
            <a:r>
              <a:rPr lang="ru-RU" sz="1600" i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BIM-технологии применяются </a:t>
            </a:r>
            <a:r>
              <a:rPr lang="ru-RU" sz="1600" i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лишь в </a:t>
            </a:r>
            <a:r>
              <a:rPr lang="ru-RU" sz="1600" i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единичных </a:t>
            </a:r>
            <a:r>
              <a:rPr lang="ru-RU" sz="1600" i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проектах по собственной инициативе</a:t>
            </a: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отдельных </a:t>
            </a:r>
            <a:r>
              <a:rPr lang="ru-RU" sz="1600" i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проектировочных компаний</a:t>
            </a:r>
            <a:r>
              <a:rPr lang="ru-RU" sz="1600" i="1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в крупных городах, тогда как в мире это повсеместная практика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 </a:t>
            </a:r>
            <a:endParaRPr lang="ru-RU" sz="5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r">
              <a:tabLst>
                <a:tab pos="2600325" algn="l"/>
              </a:tabLst>
            </a:pPr>
            <a:r>
              <a:rPr lang="ru-RU" sz="1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М.А.  </a:t>
            </a:r>
            <a:r>
              <a:rPr lang="ru-RU" sz="16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Мень</a:t>
            </a:r>
            <a:endParaRPr lang="ru-RU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7800"/>
            <a:r>
              <a:rPr lang="ru-RU" sz="1400" spc="12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                          СПРАВКА</a:t>
            </a:r>
            <a:endParaRPr lang="ru-RU" sz="1400" spc="12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4D4D4D"/>
                </a:solidFill>
                <a:latin typeface="Arial Narrow" panose="020B0606020202030204" pitchFamily="34" charset="0"/>
              </a:rPr>
              <a:t>В Великобритании с 2016 г. применение BIM-технологий - обязательное требование для госзаказа. 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4D4D4D"/>
                </a:solidFill>
                <a:latin typeface="Arial Narrow" panose="020B0606020202030204" pitchFamily="34" charset="0"/>
              </a:rPr>
              <a:t>В США разработана специальная нормативная база, поддерживающая применение BIM. 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4D4D4D"/>
                </a:solidFill>
                <a:latin typeface="Arial Narrow" panose="020B0606020202030204" pitchFamily="34" charset="0"/>
              </a:rPr>
              <a:t>Активно пропагандируют внедрение информационного моделирования Финляндия, Норвегия, Нидерланды, Дания, Германия, Франция, Южная Корея, Сингапур, Гонконг. </a:t>
            </a:r>
            <a:br>
              <a:rPr lang="ru-RU" sz="1100" dirty="0">
                <a:solidFill>
                  <a:srgbClr val="4D4D4D"/>
                </a:solidFill>
                <a:latin typeface="Arial Narrow" panose="020B0606020202030204" pitchFamily="34" charset="0"/>
              </a:rPr>
            </a:br>
            <a:r>
              <a:rPr lang="ru-RU" sz="1100" dirty="0">
                <a:solidFill>
                  <a:srgbClr val="4D4D4D"/>
                </a:solidFill>
                <a:latin typeface="Arial Narrow" panose="020B0606020202030204" pitchFamily="34" charset="0"/>
              </a:rPr>
              <a:t>Во всех этих странах действует госпрограмма: на уровне государства либо на уровне отдельных министерств, отдельных крупных государственных заказчиков.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4D4D4D"/>
                </a:solidFill>
                <a:latin typeface="Arial Narrow" panose="020B0606020202030204" pitchFamily="34" charset="0"/>
              </a:rPr>
              <a:t>В январе 2014 года были внесены поправки в европейскую директиву о </a:t>
            </a:r>
            <a:r>
              <a:rPr lang="ru-RU" sz="1100" dirty="0" err="1">
                <a:solidFill>
                  <a:srgbClr val="4D4D4D"/>
                </a:solidFill>
                <a:latin typeface="Arial Narrow" panose="020B0606020202030204" pitchFamily="34" charset="0"/>
              </a:rPr>
              <a:t>госзакупках</a:t>
            </a:r>
            <a:r>
              <a:rPr lang="ru-RU" sz="1100" dirty="0">
                <a:solidFill>
                  <a:srgbClr val="4D4D4D"/>
                </a:solidFill>
                <a:latin typeface="Arial Narrow" panose="020B0606020202030204" pitchFamily="34" charset="0"/>
              </a:rPr>
              <a:t>, где всем странам-участницам Евросоюза для повышения прозрачности и эффективности расходования средств бюджета было рекомендовано применять электронные формы, включающие информационное моделирование в строительстве.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164" y="5877272"/>
            <a:ext cx="114646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prstClr val="white"/>
                </a:solidFill>
              </a:rPr>
              <a:t>http://kremlinpress.ru</a:t>
            </a:r>
            <a:endParaRPr lang="ru-RU" sz="800" i="1" dirty="0">
              <a:solidFill>
                <a:prstClr val="white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419872" y="188640"/>
            <a:ext cx="230425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b="1" dirty="0" smtClean="0">
                <a:solidFill>
                  <a:srgbClr val="273A77"/>
                </a:solidFill>
                <a:latin typeface="Arial Narrow" panose="020B0606020202030204" pitchFamily="34" charset="0"/>
                <a:ea typeface="+mn-ea"/>
                <a:cs typeface="Arial" pitchFamily="34" charset="0"/>
              </a:rPr>
              <a:t>МИНСТРОЙ РФ</a:t>
            </a:r>
            <a:endParaRPr lang="ru-RU" sz="2000" b="1" dirty="0">
              <a:solidFill>
                <a:srgbClr val="273A77"/>
              </a:solidFill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AutoShape 2" descr="Картинки по запросу мень минстрой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Картинки по запросу мень минстрой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6" descr="Картинки по запросу мень минстрой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8" descr="Картинки по запросу мень минстрой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9" t="19288" r="33504" b="18967"/>
          <a:stretch/>
        </p:blipFill>
        <p:spPr bwMode="auto">
          <a:xfrm>
            <a:off x="54832" y="696483"/>
            <a:ext cx="4445160" cy="5180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BC2C3DED-89BD-4648-AA75-C7D54D49184E}" type="slidenum">
              <a:rPr lang="ru-RU">
                <a:solidFill>
                  <a:prstClr val="white">
                    <a:lumMod val="95000"/>
                  </a:prstClr>
                </a:solidFill>
                <a:latin typeface="Arial Narrow" panose="020B0606020202030204" pitchFamily="34" charset="0"/>
              </a:rPr>
              <a:pPr/>
              <a:t>4</a:t>
            </a:fld>
            <a:endParaRPr lang="ru-RU" dirty="0">
              <a:solidFill>
                <a:prstClr val="white">
                  <a:lumMod val="9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164" y="746120"/>
            <a:ext cx="431482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В 2017 году часть подрядчиков обяжут исполнять строительные госзаказы с применением информационного моделирования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410" y="3437004"/>
            <a:ext cx="2459890" cy="276999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Информационная модель</a:t>
            </a:r>
            <a:endParaRPr lang="ru-RU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376127" y="116632"/>
            <a:ext cx="6436233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tabLst>
                <a:tab pos="8524875" algn="l"/>
              </a:tabLst>
              <a:defRPr/>
            </a:pP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ИНФОРМАЦИОННАЯ МОДЕЛЬ НА ЭТАПАХ ЖИЗНЕННОГО</a:t>
            </a:r>
          </a:p>
          <a:p>
            <a:pPr marL="180975" fontAlgn="base">
              <a:spcAft>
                <a:spcPct val="0"/>
              </a:spcAft>
              <a:tabLst>
                <a:tab pos="8524875" algn="l"/>
              </a:tabLst>
              <a:defRPr/>
            </a:pP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 ЦИКЛА ОБЪЕКТА: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ПРОЕКТИРОВАНИЕ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6514" y="692696"/>
            <a:ext cx="9107487" cy="5184576"/>
            <a:chOff x="36514" y="692696"/>
            <a:chExt cx="9107487" cy="570235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6786" r="4966" b="-1071"/>
            <a:stretch>
              <a:fillRect/>
            </a:stretch>
          </p:blipFill>
          <p:spPr bwMode="auto">
            <a:xfrm>
              <a:off x="6580215" y="4823461"/>
              <a:ext cx="2409858" cy="1346184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Полилиния 11"/>
            <p:cNvSpPr/>
            <p:nvPr/>
          </p:nvSpPr>
          <p:spPr bwMode="auto">
            <a:xfrm>
              <a:off x="153927" y="692696"/>
              <a:ext cx="3030579" cy="511182"/>
            </a:xfrm>
            <a:custGeom>
              <a:avLst/>
              <a:gdLst>
                <a:gd name="connsiteX0" fmla="*/ 0 w 2432494"/>
                <a:gd name="connsiteY0" fmla="*/ 0 h 764705"/>
                <a:gd name="connsiteX1" fmla="*/ 2050142 w 2432494"/>
                <a:gd name="connsiteY1" fmla="*/ 0 h 764705"/>
                <a:gd name="connsiteX2" fmla="*/ 2432494 w 2432494"/>
                <a:gd name="connsiteY2" fmla="*/ 382353 h 764705"/>
                <a:gd name="connsiteX3" fmla="*/ 2050142 w 2432494"/>
                <a:gd name="connsiteY3" fmla="*/ 764705 h 764705"/>
                <a:gd name="connsiteX4" fmla="*/ 0 w 2432494"/>
                <a:gd name="connsiteY4" fmla="*/ 764705 h 764705"/>
                <a:gd name="connsiteX5" fmla="*/ 382353 w 2432494"/>
                <a:gd name="connsiteY5" fmla="*/ 382353 h 764705"/>
                <a:gd name="connsiteX6" fmla="*/ 0 w 2432494"/>
                <a:gd name="connsiteY6" fmla="*/ 0 h 76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2494" h="764705">
                  <a:moveTo>
                    <a:pt x="0" y="0"/>
                  </a:moveTo>
                  <a:lnTo>
                    <a:pt x="2050142" y="0"/>
                  </a:lnTo>
                  <a:lnTo>
                    <a:pt x="2432494" y="382353"/>
                  </a:lnTo>
                  <a:lnTo>
                    <a:pt x="2050142" y="764705"/>
                  </a:lnTo>
                  <a:lnTo>
                    <a:pt x="0" y="764705"/>
                  </a:lnTo>
                  <a:lnTo>
                    <a:pt x="382353" y="382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38360" tIns="18669" rIns="401021" bIns="18669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ПРОЕКТИРОВАНИЕ</a:t>
              </a:r>
            </a:p>
          </p:txBody>
        </p:sp>
        <p:sp>
          <p:nvSpPr>
            <p:cNvPr id="13" name="Полилиния 12"/>
            <p:cNvSpPr/>
            <p:nvPr/>
          </p:nvSpPr>
          <p:spPr bwMode="auto">
            <a:xfrm>
              <a:off x="3239275" y="692696"/>
              <a:ext cx="3103605" cy="511182"/>
            </a:xfrm>
            <a:custGeom>
              <a:avLst/>
              <a:gdLst>
                <a:gd name="connsiteX0" fmla="*/ 0 w 2432494"/>
                <a:gd name="connsiteY0" fmla="*/ 0 h 764705"/>
                <a:gd name="connsiteX1" fmla="*/ 2050142 w 2432494"/>
                <a:gd name="connsiteY1" fmla="*/ 0 h 764705"/>
                <a:gd name="connsiteX2" fmla="*/ 2432494 w 2432494"/>
                <a:gd name="connsiteY2" fmla="*/ 382353 h 764705"/>
                <a:gd name="connsiteX3" fmla="*/ 2050142 w 2432494"/>
                <a:gd name="connsiteY3" fmla="*/ 764705 h 764705"/>
                <a:gd name="connsiteX4" fmla="*/ 0 w 2432494"/>
                <a:gd name="connsiteY4" fmla="*/ 764705 h 764705"/>
                <a:gd name="connsiteX5" fmla="*/ 382353 w 2432494"/>
                <a:gd name="connsiteY5" fmla="*/ 382353 h 764705"/>
                <a:gd name="connsiteX6" fmla="*/ 0 w 2432494"/>
                <a:gd name="connsiteY6" fmla="*/ 0 h 76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2494" h="764705">
                  <a:moveTo>
                    <a:pt x="0" y="0"/>
                  </a:moveTo>
                  <a:lnTo>
                    <a:pt x="2050142" y="0"/>
                  </a:lnTo>
                  <a:lnTo>
                    <a:pt x="2432494" y="382353"/>
                  </a:lnTo>
                  <a:lnTo>
                    <a:pt x="2050142" y="764705"/>
                  </a:lnTo>
                  <a:lnTo>
                    <a:pt x="0" y="764705"/>
                  </a:lnTo>
                  <a:lnTo>
                    <a:pt x="382353" y="382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38360" tIns="18669" rIns="401021" bIns="18669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СМР</a:t>
              </a:r>
            </a:p>
          </p:txBody>
        </p:sp>
        <p:sp>
          <p:nvSpPr>
            <p:cNvPr id="14" name="Полилиния 13"/>
            <p:cNvSpPr/>
            <p:nvPr/>
          </p:nvSpPr>
          <p:spPr bwMode="auto">
            <a:xfrm>
              <a:off x="6324624" y="692696"/>
              <a:ext cx="2701962" cy="511182"/>
            </a:xfrm>
            <a:custGeom>
              <a:avLst/>
              <a:gdLst>
                <a:gd name="connsiteX0" fmla="*/ 0 w 2432494"/>
                <a:gd name="connsiteY0" fmla="*/ 0 h 764705"/>
                <a:gd name="connsiteX1" fmla="*/ 2050142 w 2432494"/>
                <a:gd name="connsiteY1" fmla="*/ 0 h 764705"/>
                <a:gd name="connsiteX2" fmla="*/ 2432494 w 2432494"/>
                <a:gd name="connsiteY2" fmla="*/ 382353 h 764705"/>
                <a:gd name="connsiteX3" fmla="*/ 2050142 w 2432494"/>
                <a:gd name="connsiteY3" fmla="*/ 764705 h 764705"/>
                <a:gd name="connsiteX4" fmla="*/ 0 w 2432494"/>
                <a:gd name="connsiteY4" fmla="*/ 764705 h 764705"/>
                <a:gd name="connsiteX5" fmla="*/ 382353 w 2432494"/>
                <a:gd name="connsiteY5" fmla="*/ 382353 h 764705"/>
                <a:gd name="connsiteX6" fmla="*/ 0 w 2432494"/>
                <a:gd name="connsiteY6" fmla="*/ 0 h 76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2494" h="764705">
                  <a:moveTo>
                    <a:pt x="0" y="0"/>
                  </a:moveTo>
                  <a:lnTo>
                    <a:pt x="2050142" y="0"/>
                  </a:lnTo>
                  <a:lnTo>
                    <a:pt x="2432494" y="382353"/>
                  </a:lnTo>
                  <a:lnTo>
                    <a:pt x="2050142" y="764705"/>
                  </a:lnTo>
                  <a:lnTo>
                    <a:pt x="0" y="764705"/>
                  </a:lnTo>
                  <a:lnTo>
                    <a:pt x="382353" y="382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438360" tIns="18669" rIns="401021" bIns="18669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ЭКСПЛУАТАЦИЯ</a:t>
              </a:r>
            </a:p>
          </p:txBody>
        </p:sp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2523" t="638" r="7499" b="50264"/>
            <a:stretch>
              <a:fillRect/>
            </a:stretch>
          </p:blipFill>
          <p:spPr bwMode="auto">
            <a:xfrm>
              <a:off x="6689754" y="3796300"/>
              <a:ext cx="1460520" cy="1109256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Скругленный прямоугольник 15"/>
            <p:cNvSpPr/>
            <p:nvPr/>
          </p:nvSpPr>
          <p:spPr>
            <a:xfrm>
              <a:off x="3841740" y="2481832"/>
              <a:ext cx="1643085" cy="182565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200" dirty="0">
                  <a:solidFill>
                    <a:prstClr val="white"/>
                  </a:solidFill>
                </a:rPr>
                <a:t>График СМР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900617" y="4782151"/>
              <a:ext cx="1277955" cy="292104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200" dirty="0">
                  <a:solidFill>
                    <a:prstClr val="white"/>
                  </a:solidFill>
                </a:rPr>
                <a:t>Документация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6470677" y="3796299"/>
              <a:ext cx="2673324" cy="26149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Паспорта, графики, др. документы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6588724" y="4709125"/>
              <a:ext cx="2072731" cy="25559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Виртуальные тренажеры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6514" y="1276904"/>
              <a:ext cx="3221018" cy="492925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257532" y="1276902"/>
              <a:ext cx="3103605" cy="4929255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361137" y="1276903"/>
              <a:ext cx="2782863" cy="4929255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6500826" y="6023594"/>
              <a:ext cx="2160629" cy="37146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Доп. прикладные решения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6002" t="44314" r="24992" b="11374"/>
            <a:stretch/>
          </p:blipFill>
          <p:spPr>
            <a:xfrm>
              <a:off x="3268826" y="1279467"/>
              <a:ext cx="3045574" cy="1238878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Скругленный прямоугольник 24"/>
            <p:cNvSpPr/>
            <p:nvPr/>
          </p:nvSpPr>
          <p:spPr>
            <a:xfrm>
              <a:off x="3352287" y="1299195"/>
              <a:ext cx="489453" cy="24660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3D</a:t>
              </a:r>
              <a:endParaRPr lang="ru-RU" sz="14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 l="1842" t="12141" r="44051" b="55909"/>
            <a:stretch>
              <a:fillRect/>
            </a:stretch>
          </p:blipFill>
          <p:spPr bwMode="auto">
            <a:xfrm>
              <a:off x="3402734" y="2518344"/>
              <a:ext cx="2895100" cy="774709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3000" contrast="40000"/>
                      </a14:imgEffect>
                    </a14:imgLayer>
                  </a14:imgProps>
                </a:ext>
              </a:extLst>
            </a:blip>
            <a:srcRect l="30003" t="27695" r="34993" b="9529"/>
            <a:stretch/>
          </p:blipFill>
          <p:spPr>
            <a:xfrm>
              <a:off x="111055" y="1354268"/>
              <a:ext cx="2228697" cy="2165020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Скругленный прямоугольник 27"/>
            <p:cNvSpPr/>
            <p:nvPr/>
          </p:nvSpPr>
          <p:spPr>
            <a:xfrm>
              <a:off x="111055" y="1354268"/>
              <a:ext cx="511182" cy="219078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3D</a:t>
              </a:r>
              <a:endParaRPr lang="ru-RU" sz="14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29" name="Рисунок 28" descr="кц изм6.PNG"/>
            <p:cNvPicPr>
              <a:picLocks noChangeAspect="1"/>
            </p:cNvPicPr>
            <p:nvPr/>
          </p:nvPicPr>
          <p:blipFill>
            <a:blip r:embed="rId9" cstate="print">
              <a:lum bright="5000" contrast="1000"/>
            </a:blip>
            <a:srcRect l="1176" t="844" r="1963" b="1442"/>
            <a:stretch>
              <a:fillRect/>
            </a:stretch>
          </p:blipFill>
          <p:spPr>
            <a:xfrm>
              <a:off x="957213" y="2783927"/>
              <a:ext cx="2044728" cy="1487042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Рисунок 29" descr="кц-5.PNG"/>
            <p:cNvPicPr>
              <a:picLocks noChangeAspect="1"/>
            </p:cNvPicPr>
            <p:nvPr/>
          </p:nvPicPr>
          <p:blipFill>
            <a:blip r:embed="rId10" cstate="print">
              <a:lum bright="5000" contrast="1000"/>
            </a:blip>
            <a:srcRect l="10440" t="4219" r="22746" b="12265"/>
            <a:stretch>
              <a:fillRect/>
            </a:stretch>
          </p:blipFill>
          <p:spPr>
            <a:xfrm>
              <a:off x="153927" y="3759787"/>
              <a:ext cx="2336832" cy="1424007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 l="3029" r="3297" b="35195"/>
            <a:stretch>
              <a:fillRect/>
            </a:stretch>
          </p:blipFill>
          <p:spPr bwMode="auto">
            <a:xfrm>
              <a:off x="409518" y="4745638"/>
              <a:ext cx="2628520" cy="1238220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32" name="Скругленный прямоугольник 31"/>
            <p:cNvSpPr/>
            <p:nvPr/>
          </p:nvSpPr>
          <p:spPr>
            <a:xfrm>
              <a:off x="957214" y="2664397"/>
              <a:ext cx="2044728" cy="219078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Проектная документация</a:t>
              </a: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18000" contrast="57000"/>
                      </a14:imgEffect>
                    </a14:imgLayer>
                  </a14:imgProps>
                </a:ext>
              </a:extLst>
            </a:blip>
            <a:srcRect l="18495" t="20311" r="31499" b="3988"/>
            <a:stretch/>
          </p:blipFill>
          <p:spPr>
            <a:xfrm>
              <a:off x="6709015" y="1446223"/>
              <a:ext cx="2317571" cy="1764851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Скругленный прямоугольник 33"/>
            <p:cNvSpPr/>
            <p:nvPr/>
          </p:nvSpPr>
          <p:spPr>
            <a:xfrm>
              <a:off x="6703818" y="1250631"/>
              <a:ext cx="2188662" cy="21907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3D</a:t>
              </a:r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“</a:t>
              </a:r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как построено</a:t>
              </a:r>
              <a:r>
                <a:rPr lang="en-US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”</a:t>
              </a:r>
              <a:endParaRPr lang="ru-RU" sz="1400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35" name="Picture 11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22443" t="22773" r="59924" b="49706"/>
            <a:stretch>
              <a:fillRect/>
            </a:stretch>
          </p:blipFill>
          <p:spPr bwMode="auto">
            <a:xfrm>
              <a:off x="6580215" y="2810449"/>
              <a:ext cx="2409858" cy="965211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Скругленный прямоугольник 35"/>
            <p:cNvSpPr/>
            <p:nvPr/>
          </p:nvSpPr>
          <p:spPr>
            <a:xfrm>
              <a:off x="6580216" y="2810449"/>
              <a:ext cx="1643084" cy="50628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Эксплуатационные характеристики</a:t>
              </a:r>
            </a:p>
          </p:txBody>
        </p:sp>
        <p:sp>
          <p:nvSpPr>
            <p:cNvPr id="37" name="Овал 36"/>
            <p:cNvSpPr/>
            <p:nvPr/>
          </p:nvSpPr>
          <p:spPr>
            <a:xfrm>
              <a:off x="7469540" y="1469709"/>
              <a:ext cx="360040" cy="646887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FFFF"/>
                </a:solidFill>
              </a:endParaRP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14440" t="26920" r="9192" b="29688"/>
            <a:stretch>
              <a:fillRect/>
            </a:stretch>
          </p:blipFill>
          <p:spPr bwMode="auto">
            <a:xfrm>
              <a:off x="3280062" y="4782151"/>
              <a:ext cx="2848014" cy="1294582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8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36798" t="21308" r="36272" b="46958"/>
            <a:stretch>
              <a:fillRect/>
            </a:stretch>
          </p:blipFill>
          <p:spPr bwMode="auto">
            <a:xfrm>
              <a:off x="4791078" y="5261363"/>
              <a:ext cx="1460520" cy="944795"/>
            </a:xfrm>
            <a:prstGeom prst="rect">
              <a:avLst/>
            </a:prstGeom>
            <a:effectLst>
              <a:outerShdw blurRad="50800" sx="104000" sy="104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0" name="Группа 39"/>
            <p:cNvGrpSpPr/>
            <p:nvPr/>
          </p:nvGrpSpPr>
          <p:grpSpPr>
            <a:xfrm>
              <a:off x="3265625" y="3283082"/>
              <a:ext cx="2907056" cy="1821106"/>
              <a:chOff x="1187624" y="1268760"/>
              <a:chExt cx="6120681" cy="4590005"/>
            </a:xfrm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1187624" y="1268760"/>
                <a:ext cx="6120680" cy="3934650"/>
                <a:chOff x="1979712" y="2780928"/>
                <a:chExt cx="6120680" cy="3934650"/>
              </a:xfrm>
            </p:grpSpPr>
            <p:grpSp>
              <p:nvGrpSpPr>
                <p:cNvPr id="43" name="Группа 42"/>
                <p:cNvGrpSpPr/>
                <p:nvPr/>
              </p:nvGrpSpPr>
              <p:grpSpPr>
                <a:xfrm>
                  <a:off x="1979712" y="2780928"/>
                  <a:ext cx="6120680" cy="3934650"/>
                  <a:chOff x="1979712" y="2759220"/>
                  <a:chExt cx="6084168" cy="3956358"/>
                </a:xfrm>
              </p:grpSpPr>
              <p:pic>
                <p:nvPicPr>
                  <p:cNvPr id="50" name="Рисунок 49"/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79712" y="3356993"/>
                    <a:ext cx="6084168" cy="3358585"/>
                  </a:xfrm>
                  <a:prstGeom prst="rect">
                    <a:avLst/>
                  </a:prstGeom>
                  <a:effectLst>
                    <a:outerShdw blurRad="50800" sx="104000" sy="104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1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8" cstate="print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</a:blip>
                  <a:srcRect l="1" t="13818" r="806" b="68130"/>
                  <a:stretch/>
                </p:blipFill>
                <p:spPr bwMode="auto">
                  <a:xfrm>
                    <a:off x="1979712" y="2759220"/>
                    <a:ext cx="6084168" cy="885804"/>
                  </a:xfrm>
                  <a:prstGeom prst="rect">
                    <a:avLst/>
                  </a:prstGeom>
                  <a:effectLst>
                    <a:outerShdw blurRad="50800" sx="104000" sy="104000" algn="ct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grpSp>
              <p:nvGrpSpPr>
                <p:cNvPr id="44" name="Группа 43"/>
                <p:cNvGrpSpPr/>
                <p:nvPr/>
              </p:nvGrpSpPr>
              <p:grpSpPr>
                <a:xfrm>
                  <a:off x="6588224" y="5378259"/>
                  <a:ext cx="1418456" cy="787045"/>
                  <a:chOff x="6588224" y="5378259"/>
                  <a:chExt cx="1418456" cy="787045"/>
                </a:xfrm>
              </p:grpSpPr>
              <p:sp>
                <p:nvSpPr>
                  <p:cNvPr id="48" name="Овальная выноска 47"/>
                  <p:cNvSpPr/>
                  <p:nvPr/>
                </p:nvSpPr>
                <p:spPr>
                  <a:xfrm>
                    <a:off x="6588224" y="5378259"/>
                    <a:ext cx="1418456" cy="787045"/>
                  </a:xfrm>
                  <a:prstGeom prst="wedgeEllipseCallout">
                    <a:avLst>
                      <a:gd name="adj1" fmla="val -76881"/>
                      <a:gd name="adj2" fmla="val -69847"/>
                    </a:avLst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400" dirty="0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6664645" y="5604820"/>
                    <a:ext cx="903827" cy="35950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ru-RU" sz="600" dirty="0">
                        <a:solidFill>
                          <a:srgbClr val="000000"/>
                        </a:solidFill>
                      </a:rPr>
                      <a:t>Построено</a:t>
                    </a:r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5131556" y="5863720"/>
                  <a:ext cx="1494879" cy="787045"/>
                  <a:chOff x="5131556" y="5863720"/>
                  <a:chExt cx="1494879" cy="787045"/>
                </a:xfrm>
              </p:grpSpPr>
              <p:sp>
                <p:nvSpPr>
                  <p:cNvPr id="46" name="Овальная выноска 45"/>
                  <p:cNvSpPr/>
                  <p:nvPr/>
                </p:nvSpPr>
                <p:spPr>
                  <a:xfrm>
                    <a:off x="5131556" y="5863720"/>
                    <a:ext cx="1472381" cy="787045"/>
                  </a:xfrm>
                  <a:prstGeom prst="wedgeEllipseCallout">
                    <a:avLst>
                      <a:gd name="adj1" fmla="val -83850"/>
                      <a:gd name="adj2" fmla="val -86594"/>
                    </a:avLst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400" dirty="0">
                      <a:solidFill>
                        <a:srgbClr val="000066"/>
                      </a:solidFill>
                    </a:endParaRPr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169768" y="5934076"/>
                    <a:ext cx="1456667" cy="3595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600" dirty="0">
                        <a:solidFill>
                          <a:srgbClr val="000000"/>
                        </a:solidFill>
                      </a:rPr>
                      <a:t>Возведение стен</a:t>
                    </a:r>
                  </a:p>
                </p:txBody>
              </p:sp>
            </p:grpSp>
          </p:grpSp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t="70153" r="806" b="16552"/>
              <a:stretch/>
            </p:blipFill>
            <p:spPr bwMode="auto">
              <a:xfrm>
                <a:off x="1196335" y="5203411"/>
                <a:ext cx="6111970" cy="655354"/>
              </a:xfrm>
              <a:prstGeom prst="rect">
                <a:avLst/>
              </a:prstGeom>
              <a:effectLst>
                <a:outerShdw blurRad="50800" sx="104000" sy="104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52" name="Скругленный прямоугольник 51"/>
            <p:cNvSpPr/>
            <p:nvPr/>
          </p:nvSpPr>
          <p:spPr>
            <a:xfrm>
              <a:off x="3246654" y="3558176"/>
              <a:ext cx="1679598" cy="49961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Визуализация СМР, контроль ресурсов</a:t>
              </a: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4915847" y="4888479"/>
              <a:ext cx="1277955" cy="29210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Документация</a:t>
              </a: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3402734" y="2518346"/>
              <a:ext cx="1643085" cy="25146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График СМР</a:t>
              </a:r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402527" y="4755471"/>
              <a:ext cx="2044728" cy="219078"/>
            </a:xfrm>
            <a:prstGeom prst="roundRect">
              <a:avLst/>
            </a:prstGeom>
            <a:solidFill>
              <a:srgbClr val="99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400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Рабочая документация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11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\\Files\app\Aveva\Презентационные материалы\_Демоматериалы ДОАО ГПИнж\_Исходные материалы\_ПРОЕКТЫ PDMS\_АКС\АКС_картинки\1.jpg"/>
          <p:cNvPicPr>
            <a:picLocks noChangeAspect="1" noChangeArrowheads="1"/>
          </p:cNvPicPr>
          <p:nvPr/>
        </p:nvPicPr>
        <p:blipFill rotWithShape="1">
          <a:blip r:embed="rId3" cstate="print"/>
          <a:srcRect t="31008" r="-847"/>
          <a:stretch/>
        </p:blipFill>
        <p:spPr bwMode="auto">
          <a:xfrm>
            <a:off x="4935446" y="625379"/>
            <a:ext cx="4116164" cy="1722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899592" y="116632"/>
            <a:ext cx="7344816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ОПЫТ 3</a:t>
            </a:r>
            <a:r>
              <a:rPr lang="en-US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D-</a:t>
            </a: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МОДЕЛИРОВАНИЯ В ДОАО «ГАЗПРОЕКТИНЖИНИРИНГ»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7583" y="548680"/>
            <a:ext cx="8963021" cy="5316212"/>
            <a:chOff x="97583" y="404664"/>
            <a:chExt cx="8963021" cy="5604244"/>
          </a:xfrm>
        </p:grpSpPr>
        <p:graphicFrame>
          <p:nvGraphicFramePr>
            <p:cNvPr id="19" name="Схема 18"/>
            <p:cNvGraphicFramePr/>
            <p:nvPr>
              <p:extLst/>
            </p:nvPr>
          </p:nvGraphicFramePr>
          <p:xfrm>
            <a:off x="97583" y="404664"/>
            <a:ext cx="4546425" cy="346490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0" name="Параллелограмм 19"/>
            <p:cNvSpPr/>
            <p:nvPr/>
          </p:nvSpPr>
          <p:spPr>
            <a:xfrm>
              <a:off x="4477024" y="2005720"/>
              <a:ext cx="916844" cy="281521"/>
            </a:xfrm>
            <a:prstGeom prst="parallelogram">
              <a:avLst/>
            </a:prstGeom>
            <a:solidFill>
              <a:srgbClr val="FFCC66"/>
            </a:solidFill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>
                  <a:solidFill>
                    <a:srgbClr val="1949B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2014г.</a:t>
              </a:r>
            </a:p>
          </p:txBody>
        </p:sp>
        <p:sp>
          <p:nvSpPr>
            <p:cNvPr id="21" name="Параллелограмм 20"/>
            <p:cNvSpPr/>
            <p:nvPr/>
          </p:nvSpPr>
          <p:spPr>
            <a:xfrm>
              <a:off x="4477024" y="781584"/>
              <a:ext cx="916844" cy="281521"/>
            </a:xfrm>
            <a:prstGeom prst="parallelogram">
              <a:avLst/>
            </a:prstGeom>
            <a:solidFill>
              <a:srgbClr val="FFCC66"/>
            </a:solidFill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>
                  <a:solidFill>
                    <a:srgbClr val="1949B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2004г.</a:t>
              </a: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504" y="4045669"/>
              <a:ext cx="3032655" cy="1937604"/>
            </a:xfrm>
            <a:prstGeom prst="rect">
              <a:avLst/>
            </a:prstGeom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0"/>
            <a:srcRect l="3757" t="6240" r="3676" b="7943"/>
            <a:stretch/>
          </p:blipFill>
          <p:spPr>
            <a:xfrm>
              <a:off x="6233031" y="4286892"/>
              <a:ext cx="2827573" cy="17220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Параллелограмм 23"/>
            <p:cNvSpPr/>
            <p:nvPr/>
          </p:nvSpPr>
          <p:spPr>
            <a:xfrm>
              <a:off x="4477024" y="3137402"/>
              <a:ext cx="916844" cy="281521"/>
            </a:xfrm>
            <a:prstGeom prst="parallelogram">
              <a:avLst/>
            </a:prstGeom>
            <a:solidFill>
              <a:srgbClr val="FFCC66"/>
            </a:solidFill>
            <a:ln w="31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dirty="0">
                  <a:solidFill>
                    <a:srgbClr val="1949B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2010г.</a:t>
              </a:r>
            </a:p>
          </p:txBody>
        </p:sp>
        <p:pic>
          <p:nvPicPr>
            <p:cNvPr id="25" name="Picture 5" descr="V:\64 отдел\Елагина\Для Маркетинга\Revit\!-ПЭБ - общий вид.png"/>
            <p:cNvPicPr>
              <a:picLocks noChangeAspect="1" noChangeArrowheads="1"/>
            </p:cNvPicPr>
            <p:nvPr/>
          </p:nvPicPr>
          <p:blipFill rotWithShape="1">
            <a:blip r:embed="rId11"/>
            <a:srcRect l="19319" t="3745" r="19364" b="2826"/>
            <a:stretch/>
          </p:blipFill>
          <p:spPr bwMode="auto">
            <a:xfrm>
              <a:off x="3096243" y="3623927"/>
              <a:ext cx="3131941" cy="23849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5" descr="2"/>
          <p:cNvPicPr>
            <a:picLocks noChangeAspect="1" noChangeArrowheads="1"/>
          </p:cNvPicPr>
          <p:nvPr/>
        </p:nvPicPr>
        <p:blipFill rotWithShape="1">
          <a:blip r:embed="rId12" cstate="print">
            <a:lum bright="24000" contras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/>
          <a:stretch/>
        </p:blipFill>
        <p:spPr bwMode="auto">
          <a:xfrm>
            <a:off x="5824385" y="2272922"/>
            <a:ext cx="3227225" cy="2139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6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547664" y="116632"/>
            <a:ext cx="6048672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ЭФФЕКТ ИМ НА ЭТАПЕ</a:t>
            </a:r>
            <a:r>
              <a:rPr lang="en-US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ПРОЕКТИРОВАНИЯ</a:t>
            </a:r>
            <a:endParaRPr lang="ru-RU" sz="2000" b="1" dirty="0">
              <a:solidFill>
                <a:srgbClr val="033D7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55" y="1220342"/>
            <a:ext cx="2000976" cy="144015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8399" r="24665" b="31914"/>
          <a:stretch/>
        </p:blipFill>
        <p:spPr bwMode="auto">
          <a:xfrm>
            <a:off x="4358000" y="1813759"/>
            <a:ext cx="2007296" cy="119269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99790" y="764704"/>
            <a:ext cx="2473138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ПСД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5037" y="764704"/>
            <a:ext cx="3438640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ПАРАМЕТРИЗИРОВАННАЯ 3</a:t>
            </a:r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D-</a:t>
            </a: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МОДЕЛЬ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6002" t="27696" r="21991" b="7682"/>
          <a:stretch/>
        </p:blipFill>
        <p:spPr>
          <a:xfrm>
            <a:off x="35496" y="3308574"/>
            <a:ext cx="3542750" cy="1999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пу изом-1.PNG"/>
          <p:cNvPicPr>
            <a:picLocks noChangeAspect="1"/>
          </p:cNvPicPr>
          <p:nvPr/>
        </p:nvPicPr>
        <p:blipFill>
          <a:blip r:embed="rId6" cstate="print"/>
          <a:srcRect l="1176" t="1535" r="1176" b="1535"/>
          <a:stretch>
            <a:fillRect/>
          </a:stretch>
        </p:blipFill>
        <p:spPr>
          <a:xfrm>
            <a:off x="3775136" y="4929255"/>
            <a:ext cx="2201843" cy="1323526"/>
          </a:xfrm>
          <a:prstGeom prst="rect">
            <a:avLst/>
          </a:prstGeom>
        </p:spPr>
      </p:pic>
      <p:pic>
        <p:nvPicPr>
          <p:cNvPr id="11" name="Рисунок 10" descr="пу-5.PNG"/>
          <p:cNvPicPr>
            <a:picLocks noChangeAspect="1"/>
          </p:cNvPicPr>
          <p:nvPr/>
        </p:nvPicPr>
        <p:blipFill>
          <a:blip r:embed="rId7" cstate="print"/>
          <a:srcRect l="1176" t="527" r="1176" b="1083"/>
          <a:stretch>
            <a:fillRect/>
          </a:stretch>
        </p:blipFill>
        <p:spPr>
          <a:xfrm>
            <a:off x="3756854" y="3020542"/>
            <a:ext cx="2407277" cy="17180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2201" r="11413" b="13600"/>
          <a:stretch/>
        </p:blipFill>
        <p:spPr>
          <a:xfrm>
            <a:off x="105037" y="1220341"/>
            <a:ext cx="3352874" cy="1952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/>
          <a:srcRect l="18856" t="45184" r="59849" b="30576"/>
          <a:stretch/>
        </p:blipFill>
        <p:spPr>
          <a:xfrm>
            <a:off x="1979712" y="2766487"/>
            <a:ext cx="1318067" cy="812701"/>
          </a:xfrm>
          <a:prstGeom prst="rect">
            <a:avLst/>
          </a:prstGeom>
        </p:spPr>
      </p:pic>
      <p:pic>
        <p:nvPicPr>
          <p:cNvPr id="15" name="Picture 7" descr="V:\64 отдел\Елагина\Для Маркетинга\Revit\!-Фрагмент систем вентиляции 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9818" y="4825543"/>
            <a:ext cx="2453859" cy="1227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3457911" y="2689673"/>
            <a:ext cx="516053" cy="330869"/>
          </a:xfrm>
          <a:prstGeom prst="rightArrow">
            <a:avLst>
              <a:gd name="adj1" fmla="val 42441"/>
              <a:gd name="adj2" fmla="val 50000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7" name="Рисунок 16" descr="пу изом-2.PNG"/>
          <p:cNvPicPr>
            <a:picLocks noChangeAspect="1"/>
          </p:cNvPicPr>
          <p:nvPr/>
        </p:nvPicPr>
        <p:blipFill>
          <a:blip r:embed="rId12" cstate="print"/>
          <a:srcRect l="1176"/>
          <a:stretch>
            <a:fillRect/>
          </a:stretch>
        </p:blipFill>
        <p:spPr>
          <a:xfrm>
            <a:off x="4876057" y="4101616"/>
            <a:ext cx="1842944" cy="133762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456416" y="764704"/>
            <a:ext cx="2615575" cy="2880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rPr>
              <a:t>ПРЕИМУЩЕСТВА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6141730" y="1576887"/>
            <a:ext cx="2913750" cy="472208"/>
            <a:chOff x="1699811" y="5575"/>
            <a:chExt cx="6350017" cy="472208"/>
          </a:xfrm>
        </p:grpSpPr>
        <p:sp>
          <p:nvSpPr>
            <p:cNvPr id="20" name="Пятиугольник 19"/>
            <p:cNvSpPr/>
            <p:nvPr/>
          </p:nvSpPr>
          <p:spPr>
            <a:xfrm rot="10800000">
              <a:off x="1699811" y="5575"/>
              <a:ext cx="6350017" cy="472208"/>
            </a:xfrm>
            <a:prstGeom prst="homePlat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Пятиугольник 4"/>
            <p:cNvSpPr/>
            <p:nvPr/>
          </p:nvSpPr>
          <p:spPr>
            <a:xfrm rot="21600000">
              <a:off x="1817863" y="5575"/>
              <a:ext cx="6154924" cy="4722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  Повышение качества ПСД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141730" y="3374919"/>
            <a:ext cx="3002270" cy="787161"/>
            <a:chOff x="1432906" y="1399841"/>
            <a:chExt cx="6465024" cy="477871"/>
          </a:xfrm>
        </p:grpSpPr>
        <p:sp>
          <p:nvSpPr>
            <p:cNvPr id="23" name="Пятиугольник 22"/>
            <p:cNvSpPr/>
            <p:nvPr/>
          </p:nvSpPr>
          <p:spPr>
            <a:xfrm rot="10800000">
              <a:off x="1432906" y="1399841"/>
              <a:ext cx="6272975" cy="472208"/>
            </a:xfrm>
            <a:prstGeom prst="homePlate">
              <a:avLst>
                <a:gd name="adj" fmla="val 39525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Пятиугольник 4"/>
            <p:cNvSpPr/>
            <p:nvPr/>
          </p:nvSpPr>
          <p:spPr>
            <a:xfrm>
              <a:off x="1743007" y="1405504"/>
              <a:ext cx="6154923" cy="4722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Наглядность, удобство и оперативность согласования</a:t>
              </a:r>
              <a:b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проектных решений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156176" y="2365555"/>
            <a:ext cx="3002270" cy="703405"/>
            <a:chOff x="1699809" y="5575"/>
            <a:chExt cx="6585952" cy="472208"/>
          </a:xfrm>
        </p:grpSpPr>
        <p:sp>
          <p:nvSpPr>
            <p:cNvPr id="26" name="Пятиугольник 25"/>
            <p:cNvSpPr/>
            <p:nvPr/>
          </p:nvSpPr>
          <p:spPr>
            <a:xfrm rot="10800000">
              <a:off x="1699809" y="5575"/>
              <a:ext cx="6391770" cy="472208"/>
            </a:xfrm>
            <a:prstGeom prst="homePlat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Пятиугольник 4"/>
            <p:cNvSpPr/>
            <p:nvPr/>
          </p:nvSpPr>
          <p:spPr>
            <a:xfrm>
              <a:off x="2130836" y="5575"/>
              <a:ext cx="6154925" cy="4722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Минимизация ошибок при производстве СМР  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141730" y="4580792"/>
            <a:ext cx="2922443" cy="561493"/>
            <a:chOff x="1699811" y="5575"/>
            <a:chExt cx="6272976" cy="472208"/>
          </a:xfrm>
        </p:grpSpPr>
        <p:sp>
          <p:nvSpPr>
            <p:cNvPr id="29" name="Пятиугольник 28"/>
            <p:cNvSpPr/>
            <p:nvPr/>
          </p:nvSpPr>
          <p:spPr>
            <a:xfrm rot="10800000">
              <a:off x="1699811" y="5575"/>
              <a:ext cx="6272976" cy="472208"/>
            </a:xfrm>
            <a:prstGeom prst="homePlat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Пятиугольник 4"/>
            <p:cNvSpPr/>
            <p:nvPr/>
          </p:nvSpPr>
          <p:spPr>
            <a:xfrm rot="21600000">
              <a:off x="1817863" y="5575"/>
              <a:ext cx="6154924" cy="4722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  Эффективное управление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7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619672" y="130622"/>
            <a:ext cx="5904656" cy="490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fontAlgn="base">
              <a:spcAft>
                <a:spcPct val="0"/>
              </a:spcAft>
              <a:tabLst>
                <a:tab pos="8524875" algn="l"/>
              </a:tabLst>
              <a:defRPr/>
            </a:pPr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ИНФОРМАЦИОННАЯ МОДЕЛЬ НА ЭТАПАХ ЖИЗНЕННОГО ЦИКЛА ОБЪЕКТА</a:t>
            </a:r>
            <a:r>
              <a:rPr lang="en-US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: </a:t>
            </a: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СТРОИТЕЛЬСТВО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786" r="4966" b="-1071"/>
          <a:stretch>
            <a:fillRect/>
          </a:stretch>
        </p:blipFill>
        <p:spPr bwMode="auto">
          <a:xfrm>
            <a:off x="6544718" y="4572552"/>
            <a:ext cx="2409858" cy="1240948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олилиния 5"/>
          <p:cNvSpPr/>
          <p:nvPr/>
        </p:nvSpPr>
        <p:spPr bwMode="auto">
          <a:xfrm>
            <a:off x="118430" y="764704"/>
            <a:ext cx="3030579" cy="471221"/>
          </a:xfrm>
          <a:custGeom>
            <a:avLst/>
            <a:gdLst>
              <a:gd name="connsiteX0" fmla="*/ 0 w 2432494"/>
              <a:gd name="connsiteY0" fmla="*/ 0 h 764705"/>
              <a:gd name="connsiteX1" fmla="*/ 2050142 w 2432494"/>
              <a:gd name="connsiteY1" fmla="*/ 0 h 764705"/>
              <a:gd name="connsiteX2" fmla="*/ 2432494 w 2432494"/>
              <a:gd name="connsiteY2" fmla="*/ 382353 h 764705"/>
              <a:gd name="connsiteX3" fmla="*/ 2050142 w 2432494"/>
              <a:gd name="connsiteY3" fmla="*/ 764705 h 764705"/>
              <a:gd name="connsiteX4" fmla="*/ 0 w 2432494"/>
              <a:gd name="connsiteY4" fmla="*/ 764705 h 764705"/>
              <a:gd name="connsiteX5" fmla="*/ 382353 w 2432494"/>
              <a:gd name="connsiteY5" fmla="*/ 382353 h 764705"/>
              <a:gd name="connsiteX6" fmla="*/ 0 w 2432494"/>
              <a:gd name="connsiteY6" fmla="*/ 0 h 76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494" h="764705">
                <a:moveTo>
                  <a:pt x="0" y="0"/>
                </a:moveTo>
                <a:lnTo>
                  <a:pt x="2050142" y="0"/>
                </a:lnTo>
                <a:lnTo>
                  <a:pt x="2432494" y="382353"/>
                </a:lnTo>
                <a:lnTo>
                  <a:pt x="2050142" y="764705"/>
                </a:lnTo>
                <a:lnTo>
                  <a:pt x="0" y="764705"/>
                </a:lnTo>
                <a:lnTo>
                  <a:pt x="382353" y="382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38360" tIns="18669" rIns="401021" bIns="1866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white"/>
                </a:solidFill>
                <a:latin typeface="Arial Narrow" panose="020B0606020202030204" pitchFamily="34" charset="0"/>
              </a:rPr>
              <a:t>ПРОЕКТИРОВАНИЕ</a:t>
            </a:r>
          </a:p>
        </p:txBody>
      </p:sp>
      <p:sp>
        <p:nvSpPr>
          <p:cNvPr id="7" name="Полилиния 6"/>
          <p:cNvSpPr/>
          <p:nvPr/>
        </p:nvSpPr>
        <p:spPr bwMode="auto">
          <a:xfrm>
            <a:off x="3203778" y="764704"/>
            <a:ext cx="3103605" cy="471221"/>
          </a:xfrm>
          <a:custGeom>
            <a:avLst/>
            <a:gdLst>
              <a:gd name="connsiteX0" fmla="*/ 0 w 2432494"/>
              <a:gd name="connsiteY0" fmla="*/ 0 h 764705"/>
              <a:gd name="connsiteX1" fmla="*/ 2050142 w 2432494"/>
              <a:gd name="connsiteY1" fmla="*/ 0 h 764705"/>
              <a:gd name="connsiteX2" fmla="*/ 2432494 w 2432494"/>
              <a:gd name="connsiteY2" fmla="*/ 382353 h 764705"/>
              <a:gd name="connsiteX3" fmla="*/ 2050142 w 2432494"/>
              <a:gd name="connsiteY3" fmla="*/ 764705 h 764705"/>
              <a:gd name="connsiteX4" fmla="*/ 0 w 2432494"/>
              <a:gd name="connsiteY4" fmla="*/ 764705 h 764705"/>
              <a:gd name="connsiteX5" fmla="*/ 382353 w 2432494"/>
              <a:gd name="connsiteY5" fmla="*/ 382353 h 764705"/>
              <a:gd name="connsiteX6" fmla="*/ 0 w 2432494"/>
              <a:gd name="connsiteY6" fmla="*/ 0 h 76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494" h="764705">
                <a:moveTo>
                  <a:pt x="0" y="0"/>
                </a:moveTo>
                <a:lnTo>
                  <a:pt x="2050142" y="0"/>
                </a:lnTo>
                <a:lnTo>
                  <a:pt x="2432494" y="382353"/>
                </a:lnTo>
                <a:lnTo>
                  <a:pt x="2050142" y="764705"/>
                </a:lnTo>
                <a:lnTo>
                  <a:pt x="0" y="764705"/>
                </a:lnTo>
                <a:lnTo>
                  <a:pt x="382353" y="382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38360" tIns="18669" rIns="401021" bIns="1866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white"/>
                </a:solidFill>
                <a:latin typeface="Arial Narrow" panose="020B0606020202030204" pitchFamily="34" charset="0"/>
              </a:rPr>
              <a:t>СМР</a:t>
            </a:r>
          </a:p>
        </p:txBody>
      </p:sp>
      <p:sp>
        <p:nvSpPr>
          <p:cNvPr id="8" name="Полилиния 7"/>
          <p:cNvSpPr/>
          <p:nvPr/>
        </p:nvSpPr>
        <p:spPr bwMode="auto">
          <a:xfrm>
            <a:off x="6289127" y="764704"/>
            <a:ext cx="2701962" cy="471221"/>
          </a:xfrm>
          <a:custGeom>
            <a:avLst/>
            <a:gdLst>
              <a:gd name="connsiteX0" fmla="*/ 0 w 2432494"/>
              <a:gd name="connsiteY0" fmla="*/ 0 h 764705"/>
              <a:gd name="connsiteX1" fmla="*/ 2050142 w 2432494"/>
              <a:gd name="connsiteY1" fmla="*/ 0 h 764705"/>
              <a:gd name="connsiteX2" fmla="*/ 2432494 w 2432494"/>
              <a:gd name="connsiteY2" fmla="*/ 382353 h 764705"/>
              <a:gd name="connsiteX3" fmla="*/ 2050142 w 2432494"/>
              <a:gd name="connsiteY3" fmla="*/ 764705 h 764705"/>
              <a:gd name="connsiteX4" fmla="*/ 0 w 2432494"/>
              <a:gd name="connsiteY4" fmla="*/ 764705 h 764705"/>
              <a:gd name="connsiteX5" fmla="*/ 382353 w 2432494"/>
              <a:gd name="connsiteY5" fmla="*/ 382353 h 764705"/>
              <a:gd name="connsiteX6" fmla="*/ 0 w 2432494"/>
              <a:gd name="connsiteY6" fmla="*/ 0 h 76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2494" h="764705">
                <a:moveTo>
                  <a:pt x="0" y="0"/>
                </a:moveTo>
                <a:lnTo>
                  <a:pt x="2050142" y="0"/>
                </a:lnTo>
                <a:lnTo>
                  <a:pt x="2432494" y="382353"/>
                </a:lnTo>
                <a:lnTo>
                  <a:pt x="2050142" y="764705"/>
                </a:lnTo>
                <a:lnTo>
                  <a:pt x="0" y="764705"/>
                </a:lnTo>
                <a:lnTo>
                  <a:pt x="382353" y="382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38360" tIns="18669" rIns="401021" bIns="18669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white"/>
                </a:solidFill>
                <a:latin typeface="Arial Narrow" panose="020B0606020202030204" pitchFamily="34" charset="0"/>
              </a:rPr>
              <a:t>ЭКСПЛУАТАЦИЯ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523" t="638" r="7499" b="50264"/>
          <a:stretch>
            <a:fillRect/>
          </a:stretch>
        </p:blipFill>
        <p:spPr bwMode="auto">
          <a:xfrm>
            <a:off x="6654257" y="3625688"/>
            <a:ext cx="1460520" cy="1022541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806243" y="2413977"/>
            <a:ext cx="1643085" cy="168293"/>
          </a:xfrm>
          <a:prstGeom prst="roundRect">
            <a:avLst/>
          </a:prstGeom>
          <a:solidFill>
            <a:srgbClr val="99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>
                <a:solidFill>
                  <a:prstClr val="white"/>
                </a:solidFill>
              </a:rPr>
              <a:t>График СМР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5120" y="4534471"/>
            <a:ext cx="1277955" cy="269269"/>
          </a:xfrm>
          <a:prstGeom prst="roundRect">
            <a:avLst/>
          </a:prstGeom>
          <a:solidFill>
            <a:srgbClr val="99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>
                <a:solidFill>
                  <a:prstClr val="white"/>
                </a:solidFill>
              </a:rPr>
              <a:t>Документация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5180" y="3625688"/>
            <a:ext cx="2673324" cy="20195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Паспорта, графики, др. документы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53227" y="4467154"/>
            <a:ext cx="2072731" cy="235611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Виртуальные тренажеры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17" y="1303242"/>
            <a:ext cx="3221018" cy="454391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22035" y="1303240"/>
            <a:ext cx="3103605" cy="454391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25640" y="1303241"/>
            <a:ext cx="2782863" cy="454391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65329" y="5678866"/>
            <a:ext cx="2160629" cy="250243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Доп. прикладные решения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lum bright="12000" contrast="1000"/>
          </a:blip>
          <a:srcRect l="16002" t="44314" r="24992" b="11374"/>
          <a:stretch/>
        </p:blipFill>
        <p:spPr>
          <a:xfrm>
            <a:off x="3233329" y="1305605"/>
            <a:ext cx="3045574" cy="1142030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316790" y="1323791"/>
            <a:ext cx="511182" cy="201952"/>
          </a:xfrm>
          <a:prstGeom prst="roundRect">
            <a:avLst/>
          </a:prstGeom>
          <a:solidFill>
            <a:srgbClr val="99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3D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6" cstate="print">
            <a:lum bright="5000" contrast="1000"/>
          </a:blip>
          <a:srcRect l="1842" t="12141" r="44051" b="55909"/>
          <a:stretch>
            <a:fillRect/>
          </a:stretch>
        </p:blipFill>
        <p:spPr bwMode="auto">
          <a:xfrm>
            <a:off x="3367237" y="2447634"/>
            <a:ext cx="2895100" cy="714147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0003" t="27695" r="34993" b="9529"/>
          <a:stretch/>
        </p:blipFill>
        <p:spPr>
          <a:xfrm>
            <a:off x="75558" y="1374559"/>
            <a:ext cx="2228697" cy="19957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Скругленный прямоугольник 22"/>
          <p:cNvSpPr/>
          <p:nvPr/>
        </p:nvSpPr>
        <p:spPr>
          <a:xfrm>
            <a:off x="75558" y="1374559"/>
            <a:ext cx="511182" cy="20195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3D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24" name="Рисунок 23" descr="кц изм6.PNG"/>
          <p:cNvPicPr>
            <a:picLocks noChangeAspect="1"/>
          </p:cNvPicPr>
          <p:nvPr/>
        </p:nvPicPr>
        <p:blipFill>
          <a:blip r:embed="rId9" cstate="print">
            <a:grayscl/>
          </a:blip>
          <a:srcRect l="1176" t="844" r="1963" b="1442"/>
          <a:stretch>
            <a:fillRect/>
          </a:stretch>
        </p:blipFill>
        <p:spPr>
          <a:xfrm>
            <a:off x="921716" y="2692456"/>
            <a:ext cx="2044728" cy="137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кц-5.PNG"/>
          <p:cNvPicPr>
            <a:picLocks noChangeAspect="1"/>
          </p:cNvPicPr>
          <p:nvPr/>
        </p:nvPicPr>
        <p:blipFill>
          <a:blip r:embed="rId10" cstate="print">
            <a:grayscl/>
          </a:blip>
          <a:srcRect l="10440" t="4219" r="22746" b="12265"/>
          <a:stretch>
            <a:fillRect/>
          </a:stretch>
        </p:blipFill>
        <p:spPr>
          <a:xfrm>
            <a:off x="118430" y="3592029"/>
            <a:ext cx="2336832" cy="1312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1" cstate="print">
            <a:grayscl/>
          </a:blip>
          <a:srcRect l="3029" r="3297" b="35195"/>
          <a:stretch>
            <a:fillRect/>
          </a:stretch>
        </p:blipFill>
        <p:spPr bwMode="auto">
          <a:xfrm>
            <a:off x="374021" y="4500813"/>
            <a:ext cx="2628520" cy="114142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7" name="Скругленный прямоугольник 26"/>
          <p:cNvSpPr/>
          <p:nvPr/>
        </p:nvSpPr>
        <p:spPr>
          <a:xfrm>
            <a:off x="921717" y="2582270"/>
            <a:ext cx="2044728" cy="20195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Проектная документация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8000" contrast="57000"/>
                    </a14:imgEffect>
                  </a14:imgLayer>
                </a14:imgProps>
              </a:ext>
            </a:extLst>
          </a:blip>
          <a:srcRect l="18495" t="20311" r="31499" b="3988"/>
          <a:stretch/>
        </p:blipFill>
        <p:spPr>
          <a:xfrm>
            <a:off x="6673518" y="1459325"/>
            <a:ext cx="2152257" cy="1626886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6668321" y="1279023"/>
            <a:ext cx="2188662" cy="201952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3D</a:t>
            </a:r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“</a:t>
            </a:r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как построено</a:t>
            </a:r>
            <a:r>
              <a:rPr lang="en-US" sz="1400" dirty="0">
                <a:solidFill>
                  <a:prstClr val="white"/>
                </a:solidFill>
                <a:latin typeface="Arial Narrow" panose="020B0606020202030204" pitchFamily="34" charset="0"/>
              </a:rPr>
              <a:t>”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2443" t="22773" r="59924" b="49706"/>
          <a:stretch>
            <a:fillRect/>
          </a:stretch>
        </p:blipFill>
        <p:spPr bwMode="auto">
          <a:xfrm>
            <a:off x="6544718" y="2716905"/>
            <a:ext cx="2409858" cy="889757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6544719" y="2716905"/>
            <a:ext cx="1643084" cy="403904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Эксплуатационные характеристики</a:t>
            </a:r>
          </a:p>
        </p:txBody>
      </p:sp>
      <p:sp>
        <p:nvSpPr>
          <p:cNvPr id="32" name="Овал 31"/>
          <p:cNvSpPr/>
          <p:nvPr/>
        </p:nvSpPr>
        <p:spPr>
          <a:xfrm>
            <a:off x="7434043" y="1480975"/>
            <a:ext cx="360040" cy="59631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5" cstate="print"/>
          <a:srcRect l="14440" t="26920" r="9192" b="29688"/>
          <a:stretch>
            <a:fillRect/>
          </a:stretch>
        </p:blipFill>
        <p:spPr bwMode="auto">
          <a:xfrm>
            <a:off x="3244565" y="4534471"/>
            <a:ext cx="2848014" cy="119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6" cstate="print">
            <a:lum bright="5000" contrast="1000"/>
          </a:blip>
          <a:srcRect l="36798" t="21308" r="36272" b="46958"/>
          <a:stretch>
            <a:fillRect/>
          </a:stretch>
        </p:blipFill>
        <p:spPr bwMode="auto">
          <a:xfrm>
            <a:off x="4755581" y="4976222"/>
            <a:ext cx="1460520" cy="870937"/>
          </a:xfrm>
          <a:prstGeom prst="rect">
            <a:avLst/>
          </a:prstGeom>
          <a:effectLst>
            <a:outerShdw blurRad="50800" sx="104000" sy="104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3230128" y="3152590"/>
            <a:ext cx="2907056" cy="1678744"/>
            <a:chOff x="1187624" y="1268760"/>
            <a:chExt cx="6120681" cy="4590005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187624" y="1268760"/>
              <a:ext cx="6120680" cy="3934650"/>
              <a:chOff x="1979712" y="2780928"/>
              <a:chExt cx="6120680" cy="3934650"/>
            </a:xfrm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1979712" y="2780928"/>
                <a:ext cx="6120680" cy="3934650"/>
                <a:chOff x="1979712" y="2759220"/>
                <a:chExt cx="6084168" cy="3956358"/>
              </a:xfrm>
            </p:grpSpPr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9712" y="3356992"/>
                  <a:ext cx="6084168" cy="3358586"/>
                </a:xfrm>
                <a:prstGeom prst="rect">
                  <a:avLst/>
                </a:prstGeom>
              </p:spPr>
            </p:pic>
            <p:pic>
              <p:nvPicPr>
                <p:cNvPr id="4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print"/>
                <a:srcRect l="1" t="13818" r="806" b="68130"/>
                <a:stretch/>
              </p:blipFill>
              <p:spPr bwMode="auto">
                <a:xfrm>
                  <a:off x="1979712" y="2759220"/>
                  <a:ext cx="6084168" cy="8858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39" name="Группа 38"/>
              <p:cNvGrpSpPr/>
              <p:nvPr/>
            </p:nvGrpSpPr>
            <p:grpSpPr>
              <a:xfrm>
                <a:off x="6588224" y="5378259"/>
                <a:ext cx="1418456" cy="787045"/>
                <a:chOff x="6588224" y="5378259"/>
                <a:chExt cx="1418456" cy="787045"/>
              </a:xfrm>
            </p:grpSpPr>
            <p:sp>
              <p:nvSpPr>
                <p:cNvPr id="43" name="Овальная выноска 42"/>
                <p:cNvSpPr/>
                <p:nvPr/>
              </p:nvSpPr>
              <p:spPr>
                <a:xfrm>
                  <a:off x="6588224" y="5378259"/>
                  <a:ext cx="1418456" cy="787045"/>
                </a:xfrm>
                <a:prstGeom prst="wedgeEllipseCallout">
                  <a:avLst>
                    <a:gd name="adj1" fmla="val -76881"/>
                    <a:gd name="adj2" fmla="val -69847"/>
                  </a:avLst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664645" y="5604820"/>
                  <a:ext cx="903827" cy="3595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600" dirty="0">
                      <a:solidFill>
                        <a:srgbClr val="000000"/>
                      </a:solidFill>
                    </a:rPr>
                    <a:t>Построено</a:t>
                  </a:r>
                </a:p>
              </p:txBody>
            </p:sp>
          </p:grpSp>
          <p:grpSp>
            <p:nvGrpSpPr>
              <p:cNvPr id="40" name="Группа 39"/>
              <p:cNvGrpSpPr/>
              <p:nvPr/>
            </p:nvGrpSpPr>
            <p:grpSpPr>
              <a:xfrm>
                <a:off x="5131556" y="5863720"/>
                <a:ext cx="1494879" cy="787045"/>
                <a:chOff x="5131556" y="5863720"/>
                <a:chExt cx="1494879" cy="787045"/>
              </a:xfrm>
            </p:grpSpPr>
            <p:sp>
              <p:nvSpPr>
                <p:cNvPr id="41" name="Овальная выноска 40"/>
                <p:cNvSpPr/>
                <p:nvPr/>
              </p:nvSpPr>
              <p:spPr>
                <a:xfrm>
                  <a:off x="5131556" y="5863720"/>
                  <a:ext cx="1472381" cy="787045"/>
                </a:xfrm>
                <a:prstGeom prst="wedgeEllipseCallout">
                  <a:avLst>
                    <a:gd name="adj1" fmla="val -83850"/>
                    <a:gd name="adj2" fmla="val -86594"/>
                  </a:avLst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169767" y="5934076"/>
                  <a:ext cx="1456668" cy="3595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600" dirty="0">
                      <a:solidFill>
                        <a:srgbClr val="000000"/>
                      </a:solidFill>
                    </a:rPr>
                    <a:t>Возведение стен</a:t>
                  </a:r>
                </a:p>
              </p:txBody>
            </p:sp>
          </p:grpSp>
        </p:grpSp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18" cstate="print"/>
            <a:srcRect t="70153" r="806" b="16552"/>
            <a:stretch/>
          </p:blipFill>
          <p:spPr bwMode="auto">
            <a:xfrm>
              <a:off x="1196335" y="5203411"/>
              <a:ext cx="6111970" cy="65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7" name="Скругленный прямоугольник 46"/>
          <p:cNvSpPr/>
          <p:nvPr/>
        </p:nvSpPr>
        <p:spPr>
          <a:xfrm>
            <a:off x="3211157" y="3406180"/>
            <a:ext cx="1679598" cy="460556"/>
          </a:xfrm>
          <a:prstGeom prst="roundRect">
            <a:avLst/>
          </a:prstGeom>
          <a:solidFill>
            <a:srgbClr val="99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Визуализация СМР, контроль ресурсов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880350" y="4632487"/>
            <a:ext cx="1277955" cy="269269"/>
          </a:xfrm>
          <a:prstGeom prst="roundRect">
            <a:avLst/>
          </a:prstGeom>
          <a:solidFill>
            <a:srgbClr val="99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Документация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367237" y="2447635"/>
            <a:ext cx="1643085" cy="168293"/>
          </a:xfrm>
          <a:prstGeom prst="roundRect">
            <a:avLst/>
          </a:prstGeom>
          <a:solidFill>
            <a:srgbClr val="99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График СМР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02527" y="4525959"/>
            <a:ext cx="2044728" cy="199185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>
                <a:solidFill>
                  <a:prstClr val="white"/>
                </a:solidFill>
                <a:latin typeface="Arial Narrow" panose="020B0606020202030204" pitchFamily="34" charset="0"/>
              </a:rPr>
              <a:t>Рабочая документация</a:t>
            </a:r>
          </a:p>
        </p:txBody>
      </p:sp>
    </p:spTree>
    <p:extLst>
      <p:ext uri="{BB962C8B-B14F-4D97-AF65-F5344CB8AC3E}">
        <p14:creationId xmlns:p14="http://schemas.microsoft.com/office/powerpoint/2010/main" val="37859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1304288" y="174040"/>
            <a:ext cx="6590242" cy="4158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33D71"/>
                </a:solidFill>
                <a:latin typeface="Arial Narrow" panose="020B0606020202030204" pitchFamily="34" charset="0"/>
              </a:rPr>
              <a:t>СОЗДАНИЕ КОМПЛЕКСНОЙ ИНФОРМАЦИОННОЙ МОДЕЛИ 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F34C3-31C5-4679-B8BC-ADD5F53E6AA2}" type="slidenum">
              <a:rPr lang="ru-RU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496" y="620688"/>
            <a:ext cx="9019663" cy="5184576"/>
            <a:chOff x="35496" y="620688"/>
            <a:chExt cx="9019663" cy="554461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36" y="1052736"/>
              <a:ext cx="8374326" cy="4878394"/>
            </a:xfrm>
            <a:prstGeom prst="rect">
              <a:avLst/>
            </a:prstGeom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Прямоугольник 5"/>
            <p:cNvSpPr/>
            <p:nvPr/>
          </p:nvSpPr>
          <p:spPr>
            <a:xfrm>
              <a:off x="35496" y="4026550"/>
              <a:ext cx="2794167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МОДЕЛЬ ЗЕМЛИ </a:t>
              </a:r>
              <a:r>
                <a:rPr 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CIVIL 3D </a:t>
              </a:r>
              <a:endPara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endParaRPr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5673612" y="637064"/>
              <a:ext cx="3365523" cy="33609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>
              <a:defPPr>
                <a:defRPr lang="ru-RU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defRPr>
              </a:lvl1pPr>
            </a:lstStyle>
            <a:p>
              <a:r>
                <a:rPr lang="ru-RU" dirty="0" smtClean="0"/>
                <a:t>МОДЕЛЬ </a:t>
              </a:r>
              <a:r>
                <a:rPr lang="en-US" dirty="0" smtClean="0"/>
                <a:t>PDMS AVEVA</a:t>
              </a:r>
              <a:endParaRPr lang="ru-RU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97" y="956779"/>
              <a:ext cx="2794166" cy="1695081"/>
            </a:xfrm>
            <a:prstGeom prst="rect">
              <a:avLst/>
            </a:prstGeom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5496" y="620688"/>
              <a:ext cx="2794166" cy="33609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>
              <a:defPPr>
                <a:defRPr lang="ru-RU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defRPr>
              </a:lvl1pPr>
            </a:lstStyle>
            <a:p>
              <a:r>
                <a:rPr lang="ru-RU" dirty="0" smtClean="0"/>
                <a:t>МОДЕЛЬ </a:t>
              </a:r>
              <a:r>
                <a:rPr lang="en-US" dirty="0" smtClean="0"/>
                <a:t>AUTODESK REVIT</a:t>
              </a:r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7" y="4368590"/>
              <a:ext cx="2794166" cy="1785230"/>
            </a:xfrm>
            <a:prstGeom prst="rect">
              <a:avLst/>
            </a:prstGeom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6265" y="982920"/>
              <a:ext cx="3388894" cy="1726000"/>
            </a:xfrm>
            <a:prstGeom prst="rect">
              <a:avLst/>
            </a:prstGeom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9409" y="4580239"/>
              <a:ext cx="4432312" cy="1585065"/>
            </a:xfrm>
            <a:prstGeom prst="rect">
              <a:avLst/>
            </a:prstGeom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4" name="Прямоугольник 13"/>
            <p:cNvSpPr/>
            <p:nvPr/>
          </p:nvSpPr>
          <p:spPr>
            <a:xfrm>
              <a:off x="4599409" y="4226360"/>
              <a:ext cx="4432312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PRIMAVERA: </a:t>
              </a: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ГРАФИКИ СМР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843808" y="1074222"/>
              <a:ext cx="2808312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СБОРКА МОДЕЛИ </a:t>
              </a:r>
              <a:r>
                <a:rPr lang="en-US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itchFamily="18" charset="0"/>
                </a:rPr>
                <a:t>NAVISWORKS</a:t>
              </a:r>
              <a:endParaRPr lang="ru-RU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1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1|1.6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3334</TotalTime>
  <Words>1784</Words>
  <Application>Microsoft Office PowerPoint</Application>
  <PresentationFormat>Экран (4:3)</PresentationFormat>
  <Paragraphs>294</Paragraphs>
  <Slides>19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Calibri</vt:lpstr>
      <vt:lpstr>Times New Roman</vt:lpstr>
      <vt:lpstr>Wingdings</vt:lpstr>
      <vt:lpstr>1_Тема Office</vt:lpstr>
      <vt:lpstr>Тема Office</vt:lpstr>
      <vt:lpstr>Оформление по умолчанию</vt:lpstr>
      <vt:lpstr>2_Тема Office</vt:lpstr>
      <vt:lpstr>Презентация PowerPoint</vt:lpstr>
      <vt:lpstr>Презентация PowerPoint</vt:lpstr>
      <vt:lpstr>Президент Российской Федерации В.В. Путин утвердил перечень поручений по итогам заседания Госсовета, прошедшего 17.05.2016, и посвящённого вопросам градостроительства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Алим Ганбаров</dc:creator>
  <cp:lastModifiedBy>Алим Ганбаров</cp:lastModifiedBy>
  <cp:revision>53</cp:revision>
  <cp:lastPrinted>2016-09-30T08:49:03Z</cp:lastPrinted>
  <dcterms:created xsi:type="dcterms:W3CDTF">2016-09-28T06:56:16Z</dcterms:created>
  <dcterms:modified xsi:type="dcterms:W3CDTF">2016-09-30T15:05:37Z</dcterms:modified>
</cp:coreProperties>
</file>