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289" r:id="rId3"/>
    <p:sldId id="322" r:id="rId4"/>
    <p:sldId id="300" r:id="rId5"/>
    <p:sldId id="290" r:id="rId6"/>
    <p:sldId id="311" r:id="rId7"/>
    <p:sldId id="296" r:id="rId8"/>
    <p:sldId id="295" r:id="rId9"/>
    <p:sldId id="297" r:id="rId10"/>
    <p:sldId id="294" r:id="rId11"/>
    <p:sldId id="304" r:id="rId12"/>
    <p:sldId id="315" r:id="rId13"/>
    <p:sldId id="316" r:id="rId14"/>
    <p:sldId id="319" r:id="rId15"/>
    <p:sldId id="321" r:id="rId16"/>
    <p:sldId id="3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B8CF8B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>
      <p:cViewPr varScale="1">
        <p:scale>
          <a:sx n="122" d="100"/>
          <a:sy n="122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8FC2-E24E-4854-B7A2-5E310E943492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498F-E1B5-4A0A-A338-61F77C987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9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14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8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4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75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1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73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4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5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4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4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3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4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7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6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498F-E1B5-4A0A-A338-61F77C9873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9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6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2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8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3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0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6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5ADF-2F4D-4526-B1D2-8DBF752AEE4A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7B47-683C-47A6-8A7E-B4099603B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.gi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625177"/>
            <a:ext cx="5616624" cy="137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  <a:endParaRPr lang="ru-RU" sz="2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1043608" y="1554362"/>
            <a:ext cx="7112271" cy="30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6244392"/>
            <a:ext cx="1393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kern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9519" y="418793"/>
            <a:ext cx="8260010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ru-RU" sz="2800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«КРИОГЕННЫЕ ГАЗОВЫЕ ТЕХНОЛОГИИ</a:t>
            </a:r>
            <a:r>
              <a:rPr lang="ru-RU" sz="2800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»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ru-RU" sz="1600" kern="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г.Санкт</a:t>
            </a:r>
            <a:r>
              <a:rPr lang="ru-RU" sz="1600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-Петербург</a:t>
            </a:r>
            <a:endParaRPr lang="en-US" sz="1600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323528" y="44624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10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71390"/>
            <a:ext cx="4176464" cy="3449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670" y="555618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Колонка жидкого моторного топлива (колонка СПГ)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571390"/>
            <a:ext cx="2880320" cy="3599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556291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Раздаточная колонка КПГ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11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БЕЗОПАСНОСТЬ (ПРОТИВОПОЖАРНОЕ ВОДОСНАБЖЕНИЕ)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6085819"/>
            <a:ext cx="55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Резервуары противопожарного запаса воды (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сумм.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= 200 м3)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9" y="1453922"/>
            <a:ext cx="6804248" cy="4706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32610"/>
            <a:ext cx="4091940" cy="27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12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ГЕНЕРАЛЬНЫЙ ПЛАН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697" y="1371091"/>
            <a:ext cx="3575595" cy="377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7504"/>
            <a:ext cx="4403026" cy="45643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417" y="5685929"/>
            <a:ext cx="48661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Планировка оборудования,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в соответствии с нормативами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2609" y="565925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Планировка оборудования,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с компенсирующими мероприятиями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13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3457" y="5752888"/>
            <a:ext cx="39280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Схема размещения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мобильной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83183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Структурная схема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мобильной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" y="1839556"/>
            <a:ext cx="5178528" cy="3605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СХЕМА МОБИЛЬНОЙ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64376" t="41000" r="5903"/>
          <a:stretch/>
        </p:blipFill>
        <p:spPr>
          <a:xfrm>
            <a:off x="5220293" y="1371632"/>
            <a:ext cx="3634374" cy="42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14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441" y="6041413"/>
            <a:ext cx="473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Модуль отгрузки СПГ на мобильной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МОБИЛЬНОЙ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256"/>
          <a:stretch/>
        </p:blipFill>
        <p:spPr>
          <a:xfrm>
            <a:off x="389489" y="1255814"/>
            <a:ext cx="3880869" cy="2117024"/>
          </a:xfrm>
          <a:prstGeom prst="rect">
            <a:avLst/>
          </a:prstGeom>
        </p:spPr>
      </p:pic>
      <p:pic>
        <p:nvPicPr>
          <p:cNvPr id="12" name="Picture 3" descr="C:\Users\galukhtan.OFFICE\AppData\Local\Microsoft\Windows\Temporary Internet Files\Content.IE5\CK32EWB2\фотографи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8" y="3662924"/>
            <a:ext cx="3528392" cy="2323823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168" y="1556792"/>
            <a:ext cx="4682107" cy="29523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4008" y="45444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Контейнерная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КПГ/СПГ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15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3783" y="56981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Модульные/мобильные КПГ/СПГ заправки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 МОБИЛЬНОЙ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6" descr="c:\users\00010940\appdata\roaming\360se6\USERDA~1\Temp\U_3404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1229"/>
            <a:ext cx="3365766" cy="17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LCNG效果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7" y="3218852"/>
            <a:ext cx="3365766" cy="12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效果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7" y="4592369"/>
            <a:ext cx="3365766" cy="182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1369847"/>
            <a:ext cx="4284046" cy="26119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942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16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КОНТАКТНЫЕ ДАННЫЕ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" r="961" b="1196"/>
          <a:stretch/>
        </p:blipFill>
        <p:spPr>
          <a:xfrm>
            <a:off x="539552" y="1200037"/>
            <a:ext cx="8208912" cy="52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2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9219" y="6568959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ПРЕИМУЩЕСТВА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КриоАЗС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5616" y="528232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Отсутствие необходимости подключения к газопроводу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Возможность заправки КПГ и СПГ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0591"/>
            <a:ext cx="7281378" cy="397523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860032" y="535649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Минимальное энергопотребление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Простота эксплуатации 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3</a:t>
            </a:fld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59219" y="6568959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C:\Users\ogorevaya\Desktop\новое\Новая папка\^07DB5C31E842DB40E18D9BBEC410160A1819FAD1329CC452FD^pimgpsh_thumbnail_win_dist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6" y="1384123"/>
            <a:ext cx="1668409" cy="92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75"/>
          <a:stretch/>
        </p:blipFill>
        <p:spPr bwMode="auto">
          <a:xfrm>
            <a:off x="3238015" y="5049785"/>
            <a:ext cx="806664" cy="105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9"/>
          <a:stretch/>
        </p:blipFill>
        <p:spPr bwMode="auto">
          <a:xfrm>
            <a:off x="1072967" y="2752507"/>
            <a:ext cx="1053494" cy="345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1"/>
          <a:stretch/>
        </p:blipFill>
        <p:spPr bwMode="auto">
          <a:xfrm>
            <a:off x="5399455" y="4421599"/>
            <a:ext cx="917120" cy="175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7"/>
          <a:stretch/>
        </p:blipFill>
        <p:spPr bwMode="auto">
          <a:xfrm>
            <a:off x="3011020" y="3536359"/>
            <a:ext cx="1270479" cy="10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7"/>
          <a:stretch/>
        </p:blipFill>
        <p:spPr bwMode="auto">
          <a:xfrm>
            <a:off x="3296116" y="1137153"/>
            <a:ext cx="879516" cy="188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Подогреватель нефтяной эмульсии 165 кВ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62" y="2550496"/>
            <a:ext cx="1068526" cy="44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67" y="2268904"/>
            <a:ext cx="500268" cy="7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Блок аккумуляторов газа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r="25580" b="9660"/>
          <a:stretch/>
        </p:blipFill>
        <p:spPr bwMode="auto">
          <a:xfrm>
            <a:off x="6040690" y="1399712"/>
            <a:ext cx="1329207" cy="161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64" y="4312466"/>
            <a:ext cx="1256445" cy="18855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углом 11"/>
          <p:cNvSpPr/>
          <p:nvPr/>
        </p:nvSpPr>
        <p:spPr>
          <a:xfrm rot="10800000" flipH="1">
            <a:off x="484210" y="2370129"/>
            <a:ext cx="521145" cy="35772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>
            <a:off x="2552872" y="4312466"/>
            <a:ext cx="302320" cy="885708"/>
          </a:xfrm>
          <a:prstGeom prst="bentArrow">
            <a:avLst>
              <a:gd name="adj1" fmla="val 25000"/>
              <a:gd name="adj2" fmla="val 26050"/>
              <a:gd name="adj3" fmla="val 25000"/>
              <a:gd name="adj4" fmla="val 4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08" y="1147096"/>
            <a:ext cx="886387" cy="64292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0485" y="2327080"/>
            <a:ext cx="134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Площадка АЦ СПГ с весами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381533" y="5628292"/>
            <a:ext cx="473659" cy="19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80281" y="6035814"/>
            <a:ext cx="12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Резервуар хранения СПГ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632181" y="2362769"/>
            <a:ext cx="309918" cy="214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688891" y="5611829"/>
            <a:ext cx="473659" cy="22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925279" y="6134551"/>
            <a:ext cx="173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Насос СПГ, центробежный погружной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3078" y="6134552"/>
            <a:ext cx="12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Заправочная колонка СПГ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7171" y="4525146"/>
            <a:ext cx="154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Насос СПГ, поршневой высокого давления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Стрелка углом 41"/>
          <p:cNvSpPr/>
          <p:nvPr/>
        </p:nvSpPr>
        <p:spPr>
          <a:xfrm rot="16200000" flipV="1">
            <a:off x="2357944" y="5282024"/>
            <a:ext cx="351418" cy="309209"/>
          </a:xfrm>
          <a:prstGeom prst="bentArrow">
            <a:avLst>
              <a:gd name="adj1" fmla="val 25000"/>
              <a:gd name="adj2" fmla="val 26050"/>
              <a:gd name="adj3" fmla="val 25000"/>
              <a:gd name="adj4" fmla="val 4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4205372" y="2355627"/>
            <a:ext cx="319724" cy="19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углом 43"/>
          <p:cNvSpPr/>
          <p:nvPr/>
        </p:nvSpPr>
        <p:spPr>
          <a:xfrm>
            <a:off x="2832990" y="2343022"/>
            <a:ext cx="338865" cy="1301914"/>
          </a:xfrm>
          <a:prstGeom prst="bentArrow">
            <a:avLst>
              <a:gd name="adj1" fmla="val 25000"/>
              <a:gd name="adj2" fmla="val 26050"/>
              <a:gd name="adj3" fmla="val 25000"/>
              <a:gd name="adj4" fmla="val 4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7651802" y="2386624"/>
            <a:ext cx="319724" cy="19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8116916" y="3763120"/>
            <a:ext cx="473659" cy="218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644056" y="6156259"/>
            <a:ext cx="12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Заправочная колонка КПГ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8002" y="3044749"/>
            <a:ext cx="12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Аккумуляторы КПГ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71486" y="3044749"/>
            <a:ext cx="12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Подогреватель КПГ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44056" y="3030788"/>
            <a:ext cx="133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Газоприоритетная</a:t>
            </a: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панель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52553" y="3024024"/>
            <a:ext cx="140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Испаритель СПГ  </a:t>
            </a:r>
            <a:r>
              <a:rPr lang="ru-RU" sz="11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(высокого давления)</a:t>
            </a:r>
            <a:endParaRPr lang="ru-RU" sz="11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55526" y="1721351"/>
            <a:ext cx="123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Компрессор </a:t>
            </a:r>
            <a:r>
              <a:rPr lang="ru-RU" sz="1200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отпарного</a:t>
            </a: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газа</a:t>
            </a:r>
            <a:endParaRPr 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 flipH="1">
            <a:off x="7495725" y="1396120"/>
            <a:ext cx="312154" cy="19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1956" y="1160892"/>
            <a:ext cx="2349667" cy="2340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93710" y="3711310"/>
            <a:ext cx="1710976" cy="28849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990099" y="1176154"/>
            <a:ext cx="2911905" cy="2340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4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ОБОРУДОВАНИЕ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696" y="6012145"/>
            <a:ext cx="836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приемки СПГ (площадка для АЦ СПГ с весами)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4" y="1379567"/>
            <a:ext cx="2667000" cy="171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5856" y="2548738"/>
            <a:ext cx="38888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Автомобильные весы, </a:t>
            </a:r>
            <a:b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грузоподъемность 40 т, длина 18 м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89" y="1329189"/>
            <a:ext cx="1134574" cy="3670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4080"/>
            <a:ext cx="6774159" cy="25478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15829" y="5251365"/>
            <a:ext cx="120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Узел слива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5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3845" y="385673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хранения СПГ 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(изделие заводской готовности)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Резервуар 25 м3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Запорно-предохранительная арматура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Испаритель наддува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Приборы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КИПиА</a:t>
            </a:r>
            <a:endParaRPr lang="ru-RU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Свечи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газосброса</a:t>
            </a:r>
            <a:endParaRPr lang="ru-RU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Кольцо орошения (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сухотруб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429442"/>
            <a:ext cx="1621557" cy="48545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76846" y="1306133"/>
            <a:ext cx="1368152" cy="5068585"/>
          </a:xfrm>
          <a:prstGeom prst="rect">
            <a:avLst/>
          </a:prstGeom>
        </p:spPr>
      </p:pic>
      <p:sp>
        <p:nvSpPr>
          <p:cNvPr id="2" name="Выноска 2 (без границы) 1"/>
          <p:cNvSpPr/>
          <p:nvPr/>
        </p:nvSpPr>
        <p:spPr>
          <a:xfrm>
            <a:off x="4607367" y="2009820"/>
            <a:ext cx="540697" cy="123035"/>
          </a:xfrm>
          <a:prstGeom prst="callout2">
            <a:avLst>
              <a:gd name="adj1" fmla="val 38748"/>
              <a:gd name="adj2" fmla="val 13770"/>
              <a:gd name="adj3" fmla="val 43747"/>
              <a:gd name="adj4" fmla="val -15614"/>
              <a:gd name="adj5" fmla="val 408552"/>
              <a:gd name="adj6" fmla="val -181645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1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4" name="Выноска 2 (без границы) 13"/>
          <p:cNvSpPr/>
          <p:nvPr/>
        </p:nvSpPr>
        <p:spPr>
          <a:xfrm>
            <a:off x="4644008" y="1425101"/>
            <a:ext cx="504056" cy="158914"/>
          </a:xfrm>
          <a:prstGeom prst="callout2">
            <a:avLst>
              <a:gd name="adj1" fmla="val 58746"/>
              <a:gd name="adj2" fmla="val 3771"/>
              <a:gd name="adj3" fmla="val 63745"/>
              <a:gd name="adj4" fmla="val -27192"/>
              <a:gd name="adj5" fmla="val 248891"/>
              <a:gd name="adj6" fmla="val -149662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6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5" name="Выноска 2 (без границы) 14"/>
          <p:cNvSpPr/>
          <p:nvPr/>
        </p:nvSpPr>
        <p:spPr>
          <a:xfrm>
            <a:off x="4607367" y="2543924"/>
            <a:ext cx="612705" cy="92988"/>
          </a:xfrm>
          <a:prstGeom prst="callout2">
            <a:avLst>
              <a:gd name="adj1" fmla="val 38748"/>
              <a:gd name="adj2" fmla="val 13770"/>
              <a:gd name="adj3" fmla="val 43747"/>
              <a:gd name="adj4" fmla="val -15614"/>
              <a:gd name="adj5" fmla="val 939722"/>
              <a:gd name="adj6" fmla="val -256094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5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9" name="Выноска 2 (без границы) 18"/>
          <p:cNvSpPr/>
          <p:nvPr/>
        </p:nvSpPr>
        <p:spPr>
          <a:xfrm>
            <a:off x="1408299" y="4083110"/>
            <a:ext cx="1368152" cy="144016"/>
          </a:xfrm>
          <a:prstGeom prst="callout2">
            <a:avLst>
              <a:gd name="adj1" fmla="val 168733"/>
              <a:gd name="adj2" fmla="val 50608"/>
              <a:gd name="adj3" fmla="val 338714"/>
              <a:gd name="adj4" fmla="val 58589"/>
              <a:gd name="adj5" fmla="val 792424"/>
              <a:gd name="adj6" fmla="val 83845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3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0" name="Выноска 2 (без границы) 19"/>
          <p:cNvSpPr/>
          <p:nvPr/>
        </p:nvSpPr>
        <p:spPr>
          <a:xfrm>
            <a:off x="4644008" y="3100774"/>
            <a:ext cx="576064" cy="144016"/>
          </a:xfrm>
          <a:prstGeom prst="callout2">
            <a:avLst>
              <a:gd name="adj1" fmla="val 38748"/>
              <a:gd name="adj2" fmla="val 13770"/>
              <a:gd name="adj3" fmla="val 43747"/>
              <a:gd name="adj4" fmla="val -15614"/>
              <a:gd name="adj5" fmla="val 1782314"/>
              <a:gd name="adj6" fmla="val -209368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4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1" name="Выноска 2 (без границы) 20"/>
          <p:cNvSpPr/>
          <p:nvPr/>
        </p:nvSpPr>
        <p:spPr>
          <a:xfrm>
            <a:off x="4679976" y="3452086"/>
            <a:ext cx="576064" cy="144016"/>
          </a:xfrm>
          <a:prstGeom prst="callout2">
            <a:avLst>
              <a:gd name="adj1" fmla="val 38748"/>
              <a:gd name="adj2" fmla="val 13770"/>
              <a:gd name="adj3" fmla="val 43747"/>
              <a:gd name="adj4" fmla="val -15614"/>
              <a:gd name="adj5" fmla="val 1782314"/>
              <a:gd name="adj6" fmla="val -209368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6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9286" y="591469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хранения СПГ (резервуар 25 м3)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6" y="1461535"/>
            <a:ext cx="3667224" cy="27504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97" y="2492896"/>
            <a:ext cx="4727408" cy="3438115"/>
          </a:xfrm>
          <a:prstGeom prst="rect">
            <a:avLst/>
          </a:prstGeom>
        </p:spPr>
      </p:pic>
      <p:sp>
        <p:nvSpPr>
          <p:cNvPr id="14" name="Выноска 2 (без границы) 13"/>
          <p:cNvSpPr/>
          <p:nvPr/>
        </p:nvSpPr>
        <p:spPr>
          <a:xfrm>
            <a:off x="640692" y="5281315"/>
            <a:ext cx="1743170" cy="138175"/>
          </a:xfrm>
          <a:prstGeom prst="callout2">
            <a:avLst>
              <a:gd name="adj1" fmla="val 43959"/>
              <a:gd name="adj2" fmla="val 1379"/>
              <a:gd name="adj3" fmla="val 43747"/>
              <a:gd name="adj4" fmla="val -15614"/>
              <a:gd name="adj5" fmla="val -1972994"/>
              <a:gd name="adj6" fmla="val 75621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1"/>
                </a:solidFill>
              </a:rPr>
              <a:t>Огнепреградители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5" name="Выноска 2 (без границы) 14"/>
          <p:cNvSpPr/>
          <p:nvPr/>
        </p:nvSpPr>
        <p:spPr>
          <a:xfrm>
            <a:off x="1403648" y="4983358"/>
            <a:ext cx="1743170" cy="138175"/>
          </a:xfrm>
          <a:prstGeom prst="callout2">
            <a:avLst>
              <a:gd name="adj1" fmla="val 43959"/>
              <a:gd name="adj2" fmla="val 1379"/>
              <a:gd name="adj3" fmla="val 43747"/>
              <a:gd name="adj4" fmla="val -15614"/>
              <a:gd name="adj5" fmla="val -1790616"/>
              <a:gd name="adj6" fmla="val 61165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Дренчеры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9" name="Выноска 2 (без границы) 18"/>
          <p:cNvSpPr/>
          <p:nvPr/>
        </p:nvSpPr>
        <p:spPr>
          <a:xfrm>
            <a:off x="3959270" y="1423534"/>
            <a:ext cx="1743170" cy="138175"/>
          </a:xfrm>
          <a:prstGeom prst="callout2">
            <a:avLst>
              <a:gd name="adj1" fmla="val 43959"/>
              <a:gd name="adj2" fmla="val 1379"/>
              <a:gd name="adj3" fmla="val 43747"/>
              <a:gd name="adj4" fmla="val -15614"/>
              <a:gd name="adj5" fmla="val 319751"/>
              <a:gd name="adj6" fmla="val -101573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Оголовок свечи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1" name="Выноска 2 (без границы) 20"/>
          <p:cNvSpPr/>
          <p:nvPr/>
        </p:nvSpPr>
        <p:spPr>
          <a:xfrm>
            <a:off x="6948264" y="1423533"/>
            <a:ext cx="1743170" cy="138175"/>
          </a:xfrm>
          <a:prstGeom prst="callout2">
            <a:avLst>
              <a:gd name="adj1" fmla="val 43959"/>
              <a:gd name="adj2" fmla="val 1379"/>
              <a:gd name="adj3" fmla="val 43747"/>
              <a:gd name="adj4" fmla="val -15614"/>
              <a:gd name="adj5" fmla="val 1122212"/>
              <a:gd name="adj6" fmla="val -36313"/>
            </a:avLst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Электроприводы арматуры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7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6621" r="50787" b="26587"/>
          <a:stretch/>
        </p:blipFill>
        <p:spPr>
          <a:xfrm>
            <a:off x="316175" y="1145028"/>
            <a:ext cx="4896544" cy="2992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90322" y="1691407"/>
            <a:ext cx="304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выдачи СПГ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40" y="4185613"/>
            <a:ext cx="4703079" cy="2124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4388248"/>
            <a:ext cx="1368151" cy="192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403" y="2053631"/>
            <a:ext cx="3222731" cy="18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8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7473" y="604782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выдачи КПГ (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регазификация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СПГ)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9536" y="2501904"/>
            <a:ext cx="4571299" cy="25091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6" y="1236025"/>
            <a:ext cx="5020913" cy="43428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0668" y="1236025"/>
            <a:ext cx="32403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Испаритель СПГ высокого давления (атмосферный):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Производительность – 2000 нм3 в час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Количество в блоке   – 2 шт.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Давление рабочее    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25,0 МПа</a:t>
            </a:r>
          </a:p>
          <a:p>
            <a:endParaRPr lang="ru-RU" sz="16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Подогреватель газа электрический:</a:t>
            </a:r>
          </a:p>
          <a:p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Давление рабочее     – 25,0 МПа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Мощность                   – 70 кВт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23728" y="1124744"/>
            <a:ext cx="6778277" cy="0"/>
          </a:xfrm>
          <a:prstGeom prst="line">
            <a:avLst/>
          </a:prstGeom>
          <a:noFill/>
          <a:ln w="25400" cap="flat" cmpd="sng" algn="ctr">
            <a:solidFill>
              <a:srgbClr val="3D89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480" y="6372158"/>
            <a:ext cx="2133600" cy="365125"/>
          </a:xfrm>
        </p:spPr>
        <p:txBody>
          <a:bodyPr/>
          <a:lstStyle/>
          <a:p>
            <a:fld id="{2F8B3065-FF3F-482E-938E-3B39A37B56AC}" type="slidenum">
              <a:rPr lang="ru-RU" smtClean="0"/>
              <a:t>9</a:t>
            </a:fld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94450" y="6465412"/>
            <a:ext cx="746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Типовые технические решения по строительству заправок КПГ/СПГ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2778" y="450715"/>
            <a:ext cx="697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ОСНОВНОЕ ПРИМЕНЯЕМОЕ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41081" r="17713" b="25472"/>
          <a:stretch/>
        </p:blipFill>
        <p:spPr>
          <a:xfrm>
            <a:off x="152876" y="4015627"/>
            <a:ext cx="4985663" cy="1994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9396" y="60722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Аккумуляторы КПГ (Блок выдачи КПГ)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17999"/>
            <a:ext cx="2088232" cy="26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5" y="1585559"/>
            <a:ext cx="3312368" cy="2135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789" y="1325601"/>
            <a:ext cx="2731773" cy="23328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38539" y="4124584"/>
            <a:ext cx="3562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Блок аккумуляторов газа высокого давления (КПГ):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 геометрический               –  1,6 м3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Количество баллонов в блоке    – 16 шт.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Объем баллона                           </a:t>
            </a: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– 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100 л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Рабочее давление                      – 25,0 МПа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5743369"/>
            <a:ext cx="10705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5" t="6314" b="70950"/>
          <a:stretch/>
        </p:blipFill>
        <p:spPr>
          <a:xfrm>
            <a:off x="971600" y="108202"/>
            <a:ext cx="1080120" cy="10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451</Words>
  <Application>Microsoft Office PowerPoint</Application>
  <PresentationFormat>Экран (4:3)</PresentationFormat>
  <Paragraphs>129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ESmirnova</dc:creator>
  <cp:lastModifiedBy>Игорь Манилкин</cp:lastModifiedBy>
  <cp:revision>296</cp:revision>
  <dcterms:created xsi:type="dcterms:W3CDTF">2014-10-08T08:45:39Z</dcterms:created>
  <dcterms:modified xsi:type="dcterms:W3CDTF">2018-10-01T17:04:35Z</dcterms:modified>
</cp:coreProperties>
</file>