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96" r:id="rId3"/>
    <p:sldId id="336" r:id="rId4"/>
    <p:sldId id="412" r:id="rId5"/>
    <p:sldId id="414" r:id="rId6"/>
    <p:sldId id="410" r:id="rId7"/>
    <p:sldId id="415" r:id="rId8"/>
    <p:sldId id="416" r:id="rId9"/>
    <p:sldId id="417" r:id="rId10"/>
    <p:sldId id="420" r:id="rId11"/>
    <p:sldId id="418" r:id="rId12"/>
    <p:sldId id="419" r:id="rId13"/>
    <p:sldId id="421" r:id="rId14"/>
    <p:sldId id="292" r:id="rId15"/>
    <p:sldId id="411" r:id="rId16"/>
    <p:sldId id="413" r:id="rId1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FB5"/>
    <a:srgbClr val="97CA94"/>
    <a:srgbClr val="B2D8B0"/>
    <a:srgbClr val="D2DDEE"/>
    <a:srgbClr val="84A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068" y="7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Распределение</a:t>
            </a:r>
            <a:r>
              <a:rPr lang="ru-RU" b="1" baseline="0" dirty="0"/>
              <a:t> скважин </a:t>
            </a:r>
            <a:r>
              <a:rPr lang="ru-RU" b="1" baseline="0" dirty="0" smtClean="0"/>
              <a:t>прошедших ЭПБ </a:t>
            </a:r>
            <a:r>
              <a:rPr lang="ru-RU" b="1" baseline="0" dirty="0"/>
              <a:t>в </a:t>
            </a:r>
            <a:r>
              <a:rPr lang="ru-RU" b="1" baseline="0" dirty="0" smtClean="0"/>
              <a:t>2017 </a:t>
            </a:r>
            <a:r>
              <a:rPr lang="ru-RU" b="1" baseline="0" dirty="0"/>
              <a:t>году по УПХГ </a:t>
            </a:r>
            <a:endParaRPr lang="ru-RU" b="1" dirty="0"/>
          </a:p>
        </c:rich>
      </c:tx>
      <c:layout>
        <c:manualLayout>
          <c:xMode val="edge"/>
          <c:yMode val="edge"/>
          <c:x val="0.17963221661716419"/>
          <c:y val="0.15266640287301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28482522914459"/>
          <c:y val="0.35774263668335032"/>
          <c:w val="0.5188638605451652"/>
          <c:h val="0.530190061413719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648424591588313E-3"/>
                  <c:y val="-2.47486465583913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097801818451495E-4"/>
                  <c:y val="-6.61355073147998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714759845324035E-2"/>
                  <c:y val="-4.64037122969837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132670507471442E-2"/>
                  <c:y val="6.18716163959783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89054754952987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179688576727654E-2"/>
                  <c:y val="-1.20885329889402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6550581169618717E-2"/>
                  <c:y val="1.85614849187933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2.4748646558391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011609028500794E-2"/>
                  <c:y val="2.16550657385924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545103608682462E-2"/>
                  <c:y val="5.65690040114891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605307394853946E-2"/>
                  <c:y val="6.18716163959794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349477657880678E-2"/>
                  <c:y val="-5.61016441927830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6120315229760967E-2"/>
                  <c:y val="-4.4376147934707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6111826983057096E-2"/>
                  <c:y val="-1.998821282679112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218000694924338"/>
                      <c:h val="8.7281850789532961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3.4660033620088973E-2"/>
                  <c:y val="-1.54679040989945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'слайд 3'!$A$3:$A$15</c:f>
              <c:strCache>
                <c:ptCount val="13"/>
                <c:pt idx="0">
                  <c:v>Совхозное УПХГ</c:v>
                </c:pt>
                <c:pt idx="1">
                  <c:v>Ставропольское УПХГ</c:v>
                </c:pt>
                <c:pt idx="2">
                  <c:v>Краснодарское УПХГ</c:v>
                </c:pt>
                <c:pt idx="3">
                  <c:v>Кущевское УПХГ</c:v>
                </c:pt>
                <c:pt idx="4">
                  <c:v>Касимовское УПХГ</c:v>
                </c:pt>
                <c:pt idx="5">
                  <c:v>Московское УПХГ</c:v>
                </c:pt>
                <c:pt idx="6">
                  <c:v>Калужское УПХГ</c:v>
                </c:pt>
                <c:pt idx="7">
                  <c:v>Ленинградское УПХГ</c:v>
                </c:pt>
                <c:pt idx="8">
                  <c:v>Елшанское УПХГ</c:v>
                </c:pt>
                <c:pt idx="9">
                  <c:v>Песчано-Уметское УПХГ</c:v>
                </c:pt>
                <c:pt idx="10">
                  <c:v>Степновское УПХГ</c:v>
                </c:pt>
                <c:pt idx="11">
                  <c:v>Пунгинское УПХГ</c:v>
                </c:pt>
                <c:pt idx="12">
                  <c:v>Похвистневское УПХГ</c:v>
                </c:pt>
              </c:strCache>
            </c:strRef>
          </c:cat>
          <c:val>
            <c:numRef>
              <c:f>'слайд 3'!$B$3:$B$15</c:f>
              <c:numCache>
                <c:formatCode>General</c:formatCode>
                <c:ptCount val="13"/>
                <c:pt idx="0">
                  <c:v>24</c:v>
                </c:pt>
                <c:pt idx="1">
                  <c:v>15</c:v>
                </c:pt>
                <c:pt idx="2">
                  <c:v>3</c:v>
                </c:pt>
                <c:pt idx="3">
                  <c:v>4</c:v>
                </c:pt>
                <c:pt idx="4">
                  <c:v>19</c:v>
                </c:pt>
                <c:pt idx="5">
                  <c:v>16</c:v>
                </c:pt>
                <c:pt idx="6">
                  <c:v>11</c:v>
                </c:pt>
                <c:pt idx="7">
                  <c:v>15</c:v>
                </c:pt>
                <c:pt idx="8">
                  <c:v>19</c:v>
                </c:pt>
                <c:pt idx="9">
                  <c:v>15</c:v>
                </c:pt>
                <c:pt idx="10">
                  <c:v>1</c:v>
                </c:pt>
                <c:pt idx="11">
                  <c:v>9</c:v>
                </c:pt>
                <c:pt idx="1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Сроки продления в 2017 году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394811813571852"/>
                  <c:y val="5.2765085429262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0819254389314"/>
                      <c:h val="0.16079161051121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4368932038834951E-2"/>
                  <c:y val="-8.11770545065569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63114440791993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0830976225059"/>
                      <c:h val="0.16079161051121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9'!$A$21:$A$23</c:f>
              <c:strCache>
                <c:ptCount val="3"/>
                <c:pt idx="0">
                  <c:v>сокращенный срок продления</c:v>
                </c:pt>
                <c:pt idx="1">
                  <c:v>КРС</c:v>
                </c:pt>
                <c:pt idx="2">
                  <c:v>полный срок продления</c:v>
                </c:pt>
              </c:strCache>
            </c:strRef>
          </c:cat>
          <c:val>
            <c:numRef>
              <c:f>'слайд 9'!$F$21:$F$23</c:f>
              <c:numCache>
                <c:formatCode>0.0%</c:formatCode>
                <c:ptCount val="3"/>
                <c:pt idx="0" formatCode="0%">
                  <c:v>0.02</c:v>
                </c:pt>
                <c:pt idx="1">
                  <c:v>1E-3</c:v>
                </c:pt>
                <c:pt idx="2" formatCode="0%">
                  <c:v>0.98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сроки продления с 2013 по 2017 годы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'слайд 9'!$A$21</c:f>
              <c:strCache>
                <c:ptCount val="1"/>
                <c:pt idx="0">
                  <c:v>сокращенный срок продления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numRef>
              <c:f>'слайд 9'!$B$20:$G$20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'слайд 9'!$B$21:$G$21</c:f>
              <c:numCache>
                <c:formatCode>0%</c:formatCode>
                <c:ptCount val="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3.4000000000000002E-2</c:v>
                </c:pt>
                <c:pt idx="4">
                  <c:v>0.02</c:v>
                </c:pt>
              </c:numCache>
            </c:numRef>
          </c:val>
        </c:ser>
        <c:ser>
          <c:idx val="2"/>
          <c:order val="1"/>
          <c:tx>
            <c:strRef>
              <c:f>'слайд 9'!$A$22</c:f>
              <c:strCache>
                <c:ptCount val="1"/>
                <c:pt idx="0">
                  <c:v>КРС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'слайд 9'!$B$20:$G$20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'слайд 9'!$B$22:$G$22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7.0000000000000001E-3</c:v>
                </c:pt>
                <c:pt idx="3">
                  <c:v>1.7000000000000001E-2</c:v>
                </c:pt>
                <c:pt idx="4" formatCode="0.0%">
                  <c:v>1E-3</c:v>
                </c:pt>
              </c:numCache>
            </c:numRef>
          </c:val>
        </c:ser>
        <c:ser>
          <c:idx val="3"/>
          <c:order val="2"/>
          <c:tx>
            <c:strRef>
              <c:f>'слайд 9'!$A$23</c:f>
              <c:strCache>
                <c:ptCount val="1"/>
                <c:pt idx="0">
                  <c:v>полный срок продления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'слайд 9'!$B$20:$G$20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'слайд 9'!$B$23:$G$23</c:f>
              <c:numCache>
                <c:formatCode>0%</c:formatCode>
                <c:ptCount val="6"/>
                <c:pt idx="0">
                  <c:v>0.98</c:v>
                </c:pt>
                <c:pt idx="1">
                  <c:v>0.96</c:v>
                </c:pt>
                <c:pt idx="2">
                  <c:v>0.95</c:v>
                </c:pt>
                <c:pt idx="3">
                  <c:v>0.94</c:v>
                </c:pt>
                <c:pt idx="4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4596304"/>
        <c:axId val="234596864"/>
        <c:axId val="0"/>
      </c:bar3DChart>
      <c:catAx>
        <c:axId val="2345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596864"/>
        <c:crosses val="autoZero"/>
        <c:auto val="1"/>
        <c:lblAlgn val="ctr"/>
        <c:lblOffset val="100"/>
        <c:noMultiLvlLbl val="0"/>
      </c:catAx>
      <c:valAx>
        <c:axId val="2345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59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6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7AD7-F75C-4C9E-876B-27634537C6B3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7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8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8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2F0BC-DA2F-4458-B749-C3D624A0A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75E5-040E-43CD-8920-228B63CE5A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1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75E5-040E-43CD-8920-228B63CE5A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4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75E5-040E-43CD-8920-228B63CE5A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5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75E5-040E-43CD-8920-228B63CE5A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2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75E5-040E-43CD-8920-228B63CE5A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4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75E5-040E-43CD-8920-228B63CE5A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3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67CC-7468-1341-A580-EB17B2EE711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E5D2D-FC1D-2448-9798-2812850F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28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jpeg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71077" cy="6858000"/>
          </a:xfrm>
          <a:prstGeom prst="rect">
            <a:avLst/>
          </a:prstGeom>
        </p:spPr>
      </p:pic>
      <p:pic>
        <p:nvPicPr>
          <p:cNvPr id="5" name="Picture 4" descr="logo1_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43" y="418800"/>
            <a:ext cx="1163314" cy="1111665"/>
          </a:xfrm>
          <a:prstGeom prst="rect">
            <a:avLst/>
          </a:prstGeom>
        </p:spPr>
      </p:pic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43" y="418800"/>
            <a:ext cx="1163314" cy="111166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84513" y="1913709"/>
            <a:ext cx="8249779" cy="3030582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«Инновационные нефтегазовые технологии»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 развитие нормативного и методического обеспечения работ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ЭПБ скважин ПХГ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3202" y="6272450"/>
            <a:ext cx="224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 2017 г.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13202" y="4656131"/>
            <a:ext cx="5655648" cy="683663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1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Егурцов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Ю.В. Иванов, С.Б. Свинцицкий (ООО «ИНГТ»), 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1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Енгибарян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(ООО «Газпром ПХГ»)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10" y="299553"/>
            <a:ext cx="1291082" cy="4457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7406" y="-209684"/>
            <a:ext cx="7746704" cy="900689"/>
          </a:xfrm>
          <a:prstGeom prst="rect">
            <a:avLst/>
          </a:prstGeom>
        </p:spPr>
        <p:txBody>
          <a:bodyPr vert="horz" lIns="99060" tIns="49530" rIns="99060" bIns="4953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эксплуатации скважин ПХГ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повторных ЭПБ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6" y="655699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2616" y="1916170"/>
            <a:ext cx="85309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7.13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2-3.5-770-2013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5.11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2-2.3-145-2007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продления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эксплуатации скважин ПХГ при второй и последующей ЭПБ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7.14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2-3.5-770-2013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скважин ПХГ, указанный в 7.13, может быть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откорректирован по результатам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 второй ЭПБ скважин и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расчетными значениями нормативных сроков службы (эксплуатации) скважин.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5" y="678803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45976" y="214470"/>
            <a:ext cx="7746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родление сроков безопасной эксплуатации скважин ПХГ</a:t>
            </a:r>
            <a:endParaRPr lang="ru-RU" sz="2000" dirty="0">
              <a:solidFill>
                <a:srgbClr val="007A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49427"/>
              </p:ext>
            </p:extLst>
          </p:nvPr>
        </p:nvGraphicFramePr>
        <p:xfrm>
          <a:off x="220424" y="922341"/>
          <a:ext cx="9224765" cy="4852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3807"/>
                <a:gridCol w="1791144"/>
                <a:gridCol w="1503383"/>
                <a:gridCol w="1306492"/>
                <a:gridCol w="1729939"/>
              </a:tblGrid>
              <a:tr h="4748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Наименование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Количество обследованных скважин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Сроки продления безопасной эксплуатации скважин, лет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срок, шт.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до 12 лет*                 5 лет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Сокращ. срок,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шт.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Совхозное УПХГ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(скв.№ 84)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Ставропольское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Краснодарское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Кущевское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Касимовское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Московское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Калужское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Ленинградское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Елшанское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Песчано-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Уметское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Степновское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Пунгинское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скв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.№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522, 526)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Похвистневское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ИТОГО, ед.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176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93                               80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5238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Итого, 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5890" y="5917246"/>
            <a:ext cx="91216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*</a:t>
            </a:r>
            <a:r>
              <a:rPr lang="ru-RU" sz="1500" dirty="0" smtClean="0">
                <a:solidFill>
                  <a:srgbClr val="007AC2"/>
                </a:solidFill>
              </a:rPr>
              <a:t> </a:t>
            </a:r>
            <a:r>
              <a:rPr lang="ru-RU" sz="1500" dirty="0" smtClean="0"/>
              <a:t>Назначенные сроки продления безопасной эксплуатации скорректированы (увеличены) в </a:t>
            </a:r>
            <a:r>
              <a:rPr lang="ru-RU" sz="1500" dirty="0"/>
              <a:t>соответствии с </a:t>
            </a:r>
            <a:r>
              <a:rPr lang="ru-RU" sz="1500" dirty="0" smtClean="0">
                <a:solidFill>
                  <a:srgbClr val="007AC2"/>
                </a:solidFill>
              </a:rPr>
              <a:t>п.7.14 </a:t>
            </a:r>
            <a:r>
              <a:rPr lang="ru-RU" sz="1500" dirty="0">
                <a:solidFill>
                  <a:srgbClr val="007AC2"/>
                </a:solidFill>
              </a:rPr>
              <a:t>СТО Газпром 2-3.5-770-2013 </a:t>
            </a:r>
          </a:p>
        </p:txBody>
      </p:sp>
    </p:spTree>
    <p:extLst>
      <p:ext uri="{BB962C8B-B14F-4D97-AF65-F5344CB8AC3E}">
        <p14:creationId xmlns:p14="http://schemas.microsoft.com/office/powerpoint/2010/main" val="12734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1206" y="779380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45976" y="285792"/>
            <a:ext cx="7746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родление сроков безопасной эксплуатации скважин ПХГ</a:t>
            </a:r>
            <a:endParaRPr lang="ru-RU" sz="2000" dirty="0">
              <a:solidFill>
                <a:srgbClr val="007A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58904"/>
              </p:ext>
            </p:extLst>
          </p:nvPr>
        </p:nvGraphicFramePr>
        <p:xfrm>
          <a:off x="331206" y="978781"/>
          <a:ext cx="9037785" cy="17975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226476"/>
                <a:gridCol w="1175321"/>
                <a:gridCol w="1240616"/>
                <a:gridCol w="1224293"/>
                <a:gridCol w="1175321"/>
                <a:gridCol w="995758"/>
              </a:tblGrid>
              <a:tr h="4493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Срок продления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</a:rPr>
                        <a:t>2013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493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сокращенный срок продления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smtClean="0">
                          <a:effectLst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4493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smtClean="0">
                          <a:effectLst/>
                        </a:rPr>
                        <a:t>Не соответствие требованиям ПБ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</a:rPr>
                        <a:t>2%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493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Полный срок продления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</a:rPr>
                        <a:t>98%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97,9%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50015"/>
              </p:ext>
            </p:extLst>
          </p:nvPr>
        </p:nvGraphicFramePr>
        <p:xfrm>
          <a:off x="158765" y="3079273"/>
          <a:ext cx="4905375" cy="327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467720"/>
              </p:ext>
            </p:extLst>
          </p:nvPr>
        </p:nvGraphicFramePr>
        <p:xfrm>
          <a:off x="5228082" y="3160636"/>
          <a:ext cx="4326116" cy="313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15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1206" y="779380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1206" y="285792"/>
            <a:ext cx="7746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Выводы</a:t>
            </a:r>
            <a:endParaRPr lang="ru-RU" sz="2000" dirty="0">
              <a:solidFill>
                <a:srgbClr val="007A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326" y="1307264"/>
            <a:ext cx="85309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ЭПБ в 2017 г. выполнены в полном объеме, за исключением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№74 Песчано-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ПХГ, работы по ЭПБ на которой будут закончены после проведения на ней ремонтных работ.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ЭПБ позволила продлить срок безопасной эксплуатации 99,9% скважин, из них: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98% скважин продлены на максимальный срок (5-12 лет);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2% скважин сроки продления снижены по результатам проведенных расчетов на прочность и остаточный ресурс.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№75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С-Ставропольского ПХГ не соответствует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требованиям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безопасности (одноколонная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противоречит п.118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нефтяной и газовой промышленности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требуется разработать обоснование безопасности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п.4 статьи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116-ФЗ «О промышленной безопасности опасных производственных объектов».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7406" y="204899"/>
            <a:ext cx="5417661" cy="443341"/>
          </a:xfrm>
          <a:prstGeom prst="rect">
            <a:avLst/>
          </a:prstGeom>
        </p:spPr>
        <p:txBody>
          <a:bodyPr vert="horz" lIns="99060" tIns="49530" rIns="99060" bIns="4953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sz="200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7405" y="1285592"/>
            <a:ext cx="9035359" cy="1874467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117418, Россия, Москва, ул.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Новочеремушкинская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63.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115230, Россия, Москва, 1-й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Нагатинский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проезд, д.10, стр. 1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(495) 995-07-29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(495) 789-07-95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info@iogt.ru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 rotWithShape="1">
          <a:blip r:embed="rId4"/>
          <a:srcRect l="7665" r="10689"/>
          <a:stretch/>
        </p:blipFill>
        <p:spPr>
          <a:xfrm>
            <a:off x="6484788" y="3530600"/>
            <a:ext cx="2520950" cy="2124075"/>
          </a:xfrm>
          <a:prstGeom prst="rect">
            <a:avLst/>
          </a:prstGeom>
          <a:ln w="38100">
            <a:solidFill>
              <a:srgbClr val="007A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/>
          </p:cNvPicPr>
          <p:nvPr/>
        </p:nvPicPr>
        <p:blipFill rotWithShape="1">
          <a:blip r:embed="rId5"/>
          <a:srcRect l="7447" r="9394"/>
          <a:stretch/>
        </p:blipFill>
        <p:spPr>
          <a:xfrm>
            <a:off x="3591304" y="3530600"/>
            <a:ext cx="2519362" cy="2124075"/>
          </a:xfrm>
          <a:prstGeom prst="rect">
            <a:avLst/>
          </a:prstGeom>
          <a:ln w="38100">
            <a:solidFill>
              <a:srgbClr val="007A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97820" y="3530600"/>
            <a:ext cx="2519362" cy="2124075"/>
          </a:xfrm>
          <a:prstGeom prst="rect">
            <a:avLst/>
          </a:prstGeom>
          <a:ln w="38100">
            <a:solidFill>
              <a:srgbClr val="007A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07405" y="916625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1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7406" y="-3609"/>
            <a:ext cx="7746704" cy="900689"/>
          </a:xfrm>
          <a:prstGeom prst="rect">
            <a:avLst/>
          </a:prstGeom>
        </p:spPr>
        <p:txBody>
          <a:bodyPr vert="horz" lIns="99060" tIns="49530" rIns="99060" bIns="4953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проведения расчетов остаточного ресурса и оценки технического состояния скважин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6" y="780215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7405" y="1199543"/>
            <a:ext cx="8963017" cy="471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buFontTx/>
              <a:buAutoNum type="romanUcPeriod"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Параметры остаточной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</a:t>
            </a:r>
          </a:p>
          <a:p>
            <a:pPr indent="0" algn="ctr">
              <a:lnSpc>
                <a:spcPct val="110000"/>
              </a:lnSpc>
            </a:pPr>
            <a:r>
              <a:rPr lang="ru-RU" altLang="ru-RU" sz="1300" b="1" dirty="0" smtClean="0">
                <a:solidFill>
                  <a:srgbClr val="1F2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2-2.3-117-2007 Инструкция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расчету поврежденных и находящихся в особых условиях эксплуатации обсадных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</a:t>
            </a:r>
            <a:r>
              <a:rPr lang="ru-RU" altLang="ru-RU" sz="1300" b="1" dirty="0" smtClean="0">
                <a:solidFill>
                  <a:srgbClr val="1F2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indent="0" algn="just">
              <a:lnSpc>
                <a:spcPct val="110000"/>
              </a:lnSpc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расчета параметров остаточной прочности являются результаты геофизических исследований по оценке технического состояния методами дефектоскопии-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толщинометрии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0000"/>
              </a:lnSpc>
            </a:pP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расчетными параметрами являются: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Коэффициент запаса к эксплуатационным нагрузкам на избыточное внутреннее давление (в верхнем сечении колонны);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Коэффициент запаса к эксплуатационным нагрузкам на избыточное наружное давление (в нижнем сечении колонны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допускаемого избыточного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и наружного давления,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устанавливаться безопасные режимы эксплуатации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колонны.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Остаточный ресурс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скважины</a:t>
            </a:r>
          </a:p>
          <a:p>
            <a:pPr algn="ctr">
              <a:lnSpc>
                <a:spcPct val="110000"/>
              </a:lnSpc>
            </a:pPr>
            <a:r>
              <a:rPr lang="ru-RU" altLang="ru-RU" sz="1300" b="1" dirty="0" smtClean="0">
                <a:solidFill>
                  <a:srgbClr val="1F2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2-3.2-346-2009 Инструкция</a:t>
            </a:r>
            <a:r>
              <a:rPr lang="ru-RU" sz="13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долговечности и остаточного ресурса скважин</a:t>
            </a:r>
            <a:r>
              <a:rPr lang="ru-RU" altLang="ru-RU" sz="1300" b="1" dirty="0" smtClean="0">
                <a:solidFill>
                  <a:srgbClr val="1F2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300" b="1" dirty="0">
              <a:solidFill>
                <a:srgbClr val="1F2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остаточного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 служат: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скважины, включая устьевое и пластовое давления;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технического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диагностирования несущих элементов (эксплуатационной колонны, меж- и </a:t>
            </a:r>
            <a:r>
              <a:rPr lang="ru-RU" alt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заколонного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пространства, приустьевого участка скважины );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расчета остаточной прочности эксплуатационной колонны;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повреждений несущих элементов, определения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критических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размеров, оценки скорости коррозионного износа.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Остаточным ресурсом скважины является минимальное из его расчетных значений, полученных для характерных интервалов эксплуатационной колонны и расположенного за ней цементного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камня, приустьевого участка скважины.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0441" y="-25015"/>
            <a:ext cx="7746704" cy="900689"/>
          </a:xfrm>
          <a:prstGeom prst="rect">
            <a:avLst/>
          </a:prstGeom>
        </p:spPr>
        <p:txBody>
          <a:bodyPr vert="horz" lIns="99060" tIns="49530" rIns="99060" bIns="4953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проведения расчетов остаточного ресурса и оценки технического состояния скважин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6" y="780215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961553" y="1353104"/>
            <a:ext cx="7929897" cy="515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1950" algn="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(1)</a:t>
            </a:r>
          </a:p>
          <a:p>
            <a:pPr marL="0" marR="0" lvl="0" indent="3619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altLang="ru-RU" sz="1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– 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остаточный ресурс поврежденных труб, лет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3619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u</a:t>
            </a:r>
            <a:r>
              <a:rPr kumimoji="0" lang="ru-RU" alt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 допускаемое уменьшение толщины стенки поврежденных труб</a:t>
            </a:r>
            <a:r>
              <a:rPr kumimoji="0" lang="ru-RU" alt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мм;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19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 скорость коррозионного изнашивания труб, мм / год.</a:t>
            </a:r>
            <a:endParaRPr lang="ru-RU" altLang="ru-RU" sz="1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1950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толщина стенки труб колонны для заданного рабочего давления рассчитывается по формуле 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r" defTabSz="914400" fontAlgn="base">
              <a:lnSpc>
                <a:spcPct val="80000"/>
              </a:lnSpc>
              <a:spcAft>
                <a:spcPct val="0"/>
              </a:spcAft>
              <a:buNone/>
            </a:pPr>
            <a:endParaRPr kumimoji="0" lang="ru-RU" alt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9144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kumimoji="0" lang="ru-RU" alt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u' =                                   ,                       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alt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1950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1950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где         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 допускаемая величина коэффициента снижения несущей способности поврежденных обсадных труб к избыточному давлению ;</a:t>
            </a:r>
          </a:p>
          <a:p>
            <a:pPr marL="0" marR="0" lvl="0" indent="361950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δмин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минимальная толщина стенки труб в зоне повреждения, мм;</a:t>
            </a:r>
            <a:endParaRPr kumimoji="0" lang="en-US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Aft>
                <a:spcPct val="0"/>
              </a:spcAft>
              <a:buNone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коэффициенты, зависящие от наружного диаметра трубы и наличия цементного кольца, в соответствии с СТО Газпром 2-2.3-117-2007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внутреннего избыточного давления 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200" i="1" baseline="-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рассчитывается по формуле      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alt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Aft>
                <a:spcPct val="0"/>
              </a:spcAft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нагрузкой для поврежденных труб является избыточное наружное давление (</a:t>
            </a:r>
            <a:r>
              <a:rPr lang="ru-RU" alt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200" i="1" baseline="-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       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1200" i="1" baseline="-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рассчитывается по формуле                                                                                                                                      </a:t>
            </a:r>
            <a:r>
              <a:rPr lang="ru-RU" alt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Aft>
                <a:spcPct val="0"/>
              </a:spcAft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altLang="ru-RU" sz="1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altLang="ru-RU" sz="12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из условия достижения     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или   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ru-RU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 .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1950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коррозионного изнашивания труб колонны вычисляется как отношение </a:t>
            </a:r>
            <a:endParaRPr lang="ru-RU" altLang="ru-RU" sz="1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1950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kumimoji="0" lang="en-US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∆δ / ∆t ,                                                          (5)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где   </a:t>
            </a:r>
            <a:r>
              <a:rPr kumimoji="0" lang="ru-RU" alt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0" lang="ru-RU" alt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толщины стенки труб за время </a:t>
            </a:r>
            <a:r>
              <a:rPr lang="ru-RU" altLang="ru-RU" sz="12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ru-RU" altLang="ru-RU" sz="1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2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(год) от спуска колонны 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 момента</a:t>
            </a:r>
            <a:r>
              <a:rPr kumimoji="0" lang="ru-RU" alt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ее обследования, мм.</a:t>
            </a:r>
          </a:p>
          <a:p>
            <a:pPr marL="0" marR="0" lvl="0" indent="361950" algn="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∆δ = </a:t>
            </a:r>
            <a:r>
              <a:rPr kumimoji="0" lang="ru-RU" alt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δн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δф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(6)</a:t>
            </a:r>
          </a:p>
          <a:p>
            <a:pPr marL="0" marR="0" lvl="0" indent="3619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где   </a:t>
            </a:r>
            <a:r>
              <a:rPr kumimoji="0" lang="ru-RU" altLang="ru-RU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δн</a:t>
            </a: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–  номинальная толщина стенки трубы, или установленная при предыдущем обследовании, мм</a:t>
            </a:r>
            <a:r>
              <a:rPr lang="ru-RU" alt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</a:t>
            </a:r>
            <a:r>
              <a:rPr lang="ru-RU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 – фактическая остаточная толщина стенки трубы колонны, мм.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19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34874"/>
              </p:ext>
            </p:extLst>
          </p:nvPr>
        </p:nvGraphicFramePr>
        <p:xfrm>
          <a:off x="1698621" y="3070226"/>
          <a:ext cx="215900" cy="23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Формула" r:id="rId6" imgW="215806" imgH="228501" progId="Equation.3">
                  <p:embed/>
                </p:oleObj>
              </mc:Choice>
              <mc:Fallback>
                <p:oleObj name="Формула" r:id="rId6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1" y="3070226"/>
                        <a:ext cx="215900" cy="236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793" y="1407275"/>
            <a:ext cx="831657" cy="281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132" y="1668031"/>
            <a:ext cx="278871" cy="248808"/>
          </a:xfrm>
          <a:prstGeom prst="rect">
            <a:avLst/>
          </a:prstGeom>
        </p:spPr>
      </p:pic>
      <p:graphicFrame>
        <p:nvGraphicFramePr>
          <p:cNvPr id="1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298555"/>
              </p:ext>
            </p:extLst>
          </p:nvPr>
        </p:nvGraphicFramePr>
        <p:xfrm>
          <a:off x="5338687" y="2529202"/>
          <a:ext cx="1346200" cy="47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Формула" r:id="rId10" imgW="1346200" imgH="457200" progId="Equation.3">
                  <p:embed/>
                </p:oleObj>
              </mc:Choice>
              <mc:Fallback>
                <p:oleObj name="Формула" r:id="rId10" imgW="1346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687" y="2529202"/>
                        <a:ext cx="1346200" cy="47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20671" y="760944"/>
            <a:ext cx="7856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остаточного ресурса эксплуатационной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СТО Газпром 2-3.2-346-2009 Инструкция</a:t>
            </a:r>
            <a:r>
              <a:rPr lang="ru-RU" sz="1200" i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по расчету долговечности и остаточного ресурса скважин</a:t>
            </a:r>
            <a:r>
              <a:rPr lang="ru-RU" dirty="0" smtClean="0">
                <a:solidFill>
                  <a:srgbClr val="0070C0"/>
                </a:solidFill>
              </a:rPr>
              <a:t>)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84" name="Рисунок 1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52" y="4817907"/>
            <a:ext cx="1148625" cy="2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Рисунок 1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52" y="4322303"/>
            <a:ext cx="1104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7403" y="729930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041" y="241617"/>
            <a:ext cx="5637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5285"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Нормативно-правовые акты в области ЭПБ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041" y="1231338"/>
            <a:ext cx="91679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21.07.1997 № 116-ФЗ «О промышленной безопасности опасных производственных объектов» (с изменениями на 7 марта 2017 г.).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21.02.1992 № 2395-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недрах» (с изменениями на 3 июля 2016 г.).</a:t>
            </a:r>
          </a:p>
          <a:p>
            <a:pPr marL="1905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Федеральные нормы и правила в области промышленной безопасности. Правила проведения экспертизы промышленной безопасности: утв. приказом Федеральной службы по экологическому, технологическому и атомному надзору от 14.11.2013 № 538 (с изменениями на 28 июля 2016 г.).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безопасности в нефтяной и газовой промышленности: утв. приказом Федеральной службы по экологическому, технологическому и атомному надзору от 12.03.2013 № 101 (в редакции, действующей с 1 января 2017 г.).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нормативные технические документы, в том числе 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2-2.3-056-2006 Регламент по проведению экспертизы промышленной безопасности скважин различного назначения подземных хранилищ газа и назначению (продлению) срока их безопасной эксплуатации.</a:t>
            </a:r>
          </a:p>
          <a:p>
            <a:pPr marL="190500" algn="just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47" y="293596"/>
            <a:ext cx="1291082" cy="4457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39671" y="773731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97041" y="1062534"/>
            <a:ext cx="9592087" cy="542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34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5285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30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0570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5854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1139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76424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495285" rtl="0" eaLnBrk="1" latinLnBrk="0" hangingPunct="1">
              <a:spcBef>
                <a:spcPct val="20000"/>
              </a:spcBef>
              <a:buFont typeface="Arial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внесении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стандарты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Газпром»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з-за несоответствия Федеральным нормам и правилам в области промышленной безопасности: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2-2.3-056-2006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по проведению экспертизы промышленной безопасности скважин различного назначения подземных хранилищ газа и назначению (продлению) срока их безопасной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из-за противоречий в части допускаемых сроков продления безопасной эксплуатации скважин ПХГ при ЭПБ: 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2-2.3-145-2007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техническому диагностированию скважин ПХГ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2-3.5-770-2013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сроков безопасной эксплуатации скважин подземного хранения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из-за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в диапазоне применимости приведенных в них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 и противоречий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расчетов коэффициентов запаса прочности, допускаемого уменьшения толщины стенки поврежденных труб и остаточного ресурса эксплуатационной колонны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2-2.3-117-2007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расчету поврежденных и находящихся в особых условиях эксплуатации обсадных колонн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2-3.2-346-2009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расчету долговечности и остаточного ресурса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74" y="300263"/>
            <a:ext cx="852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5285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Приведение стандартов ПАО «Газпром» в соответствие с законодательством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10" y="299553"/>
            <a:ext cx="1291082" cy="4457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7406" y="-209684"/>
            <a:ext cx="7746704" cy="900689"/>
          </a:xfrm>
          <a:prstGeom prst="rect">
            <a:avLst/>
          </a:prstGeom>
        </p:spPr>
        <p:txBody>
          <a:bodyPr vert="horz" lIns="99060" tIns="49530" rIns="99060" bIns="4953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эксплуатации скважин ПХГ при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ЭПБ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6" y="545808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28739" y="614424"/>
            <a:ext cx="84485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 применимости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2-2.3-145-2007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техническому диагностированию скважин ПХГ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2-3.5-770-2013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сроков безопасной эксплуатации скважин подземного хранения газа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5959" y="1353086"/>
            <a:ext cx="853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2-3.5-770-2013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2-2.3-145-2007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увеличены предельно допустимые сроки продления безопасной эксплуатации скважин ПХГ - на 5-20 лет, в зависимости от группы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ПХГ (табл. 1, 2).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27846"/>
              </p:ext>
            </p:extLst>
          </p:nvPr>
        </p:nvGraphicFramePr>
        <p:xfrm>
          <a:off x="140977" y="2340447"/>
          <a:ext cx="9304215" cy="2116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625"/>
                <a:gridCol w="2152186"/>
                <a:gridCol w="2085278"/>
                <a:gridCol w="2218464"/>
                <a:gridCol w="2141662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ПХГ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безопасной эксплуатации скважины и проведения первой ЭПБ,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 скважин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эксплуатационные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наблюдательные и </a:t>
                      </a:r>
                      <a:r>
                        <a:rPr lang="ru-RU" sz="1400" dirty="0">
                          <a:effectLst/>
                        </a:rPr>
                        <a:t>другие специальные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5.9 СТО Газпром 2-2.3-145-2007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6.1 СТО Газпром 2-3.5-770-2013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5.9 СТО Газпром 2-2.3-145-2007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6.1 СТО Газпром 2-3.5-770-2013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66798"/>
              </p:ext>
            </p:extLst>
          </p:nvPr>
        </p:nvGraphicFramePr>
        <p:xfrm>
          <a:off x="140977" y="4658428"/>
          <a:ext cx="9304215" cy="1826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527"/>
                <a:gridCol w="2217325"/>
                <a:gridCol w="2107581"/>
                <a:gridCol w="2219092"/>
                <a:gridCol w="2107690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ПХГ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Предельно допускаемый срок </a:t>
                      </a:r>
                      <a:r>
                        <a:rPr lang="ru-RU" sz="1400" dirty="0" smtClean="0">
                          <a:effectLst/>
                        </a:rPr>
                        <a:t>1-го </a:t>
                      </a:r>
                      <a:r>
                        <a:rPr lang="ru-RU" sz="1400" dirty="0">
                          <a:effectLst/>
                        </a:rPr>
                        <a:t>продления безопасной эксплуатации скважины и проведения </a:t>
                      </a:r>
                      <a:r>
                        <a:rPr lang="ru-RU" sz="1400" dirty="0" smtClean="0">
                          <a:effectLst/>
                        </a:rPr>
                        <a:t>2-ой </a:t>
                      </a:r>
                      <a:r>
                        <a:rPr lang="ru-RU" sz="1400" dirty="0">
                          <a:effectLst/>
                        </a:rPr>
                        <a:t>ЭПБ,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Категория скважин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эксплуатационные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наблюдательные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и </a:t>
                      </a:r>
                      <a:r>
                        <a:rPr lang="ru-RU" sz="1400" dirty="0">
                          <a:effectLst/>
                        </a:rPr>
                        <a:t>другие специальные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5.9 СТО Газпром 2-2.3-145-2007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6.1 СТО Газпром 2-3.5-770-2013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5.9 СТО Газпром 2-2.3-145-2007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п. 6.1 СТО Газпром 2-3.5-770-2013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509491" y="2086988"/>
            <a:ext cx="981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Таблица 1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463886" y="4376477"/>
            <a:ext cx="981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Таблица 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11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0441" y="-25015"/>
            <a:ext cx="7746704" cy="900689"/>
          </a:xfrm>
          <a:prstGeom prst="rect">
            <a:avLst/>
          </a:prstGeom>
        </p:spPr>
        <p:txBody>
          <a:bodyPr vert="horz" lIns="99060" tIns="49530" rIns="99060" bIns="4953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проведения расчетов остаточного ресурса и оценки технического состояния скважин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6" y="780215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95067" y="867585"/>
            <a:ext cx="7856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 применимости 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2-2.3-117-2007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расчету поврежденных и находящихся в особых условиях эксплуатации обсадных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2-3.2-346-2009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12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долговечности и остаточного ресурса скважин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2616" y="1775574"/>
            <a:ext cx="78562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прочности эксплуатационной колонны на избыточное давление (внутреннее и наружное) превышает нормативный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т.е. колонна удовлетворяет условиям безопасной эксплуатации, и вместе с тем допускаемое уменьшение толщины стенки поврежденных труб u' имеет отрицательное значение, и остаточный ресурс ее исчерпан.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Допускаемое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толщины стенки поврежденных труб превышает номинальную толщину.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износе трубы, превышающем погрешность прибора (0,5÷0,7 мм), расчетный коэффициент снижения несущей способности обсадных труб К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1,0 (рис.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3351" y="5682760"/>
            <a:ext cx="7856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- Зависимость коэффициента снижения несущей способности обсадных труб  к внутреннему избыточному давлению от фактической толщины стенки труб.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К</a:t>
            </a:r>
            <a:r>
              <a:rPr 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определенные по формуле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2-2.3-117-2007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К</a:t>
            </a:r>
            <a:r>
              <a:rPr 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исправленные исходя из условия К</a:t>
            </a:r>
            <a:r>
              <a:rPr 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1,0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Рисунок 19" descr="C:\Свинцицкий\INGT_R\INGT_15\STATI_15\Рис. 1 к статье_Мет аспекты_1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78" y="3739660"/>
            <a:ext cx="406717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1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7405" y="782182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44624"/>
            <a:ext cx="8688811" cy="652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95285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000" dirty="0" smtClean="0">
                <a:solidFill>
                  <a:schemeClr val="bg1"/>
                </a:solidFill>
                <a:cs typeface="Arial" charset="0"/>
              </a:rPr>
              <a:t>II. </a:t>
            </a:r>
            <a:r>
              <a:rPr lang="ru-RU" altLang="ru-RU" sz="2000" dirty="0" smtClean="0">
                <a:solidFill>
                  <a:schemeClr val="bg1"/>
                </a:solidFill>
                <a:cs typeface="Arial" charset="0"/>
              </a:rPr>
              <a:t>ТЕХНОЛОГИИ ИССЛЕДОВАНИЯ ДЕЙСТВУЮЩИХ СКВАЖИН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61366" y="43450"/>
            <a:ext cx="8239125" cy="633412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Предложения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91837" y="2146839"/>
            <a:ext cx="8751751" cy="25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AutoNum type="arabicParenR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стандартов ПАО «Газпром».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анализа определить необходимость корректировки или отмены нормативных документов, или отдельных пунктов, несоответствующих современным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законодательства в области промышленной безопасности.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закрепить требование проведения базового технического диагностирования после завершения строительства скважины с применением современных методов и средств контроля их технического состояния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485900" y="2359211"/>
            <a:ext cx="6934200" cy="199118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endParaRPr lang="en-US" sz="1842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8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экспертизе </a:t>
            </a:r>
            <a:r>
              <a:rPr lang="ru-RU" sz="28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</a:t>
            </a:r>
            <a:r>
              <a:rPr lang="ru-RU" sz="28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скважин </a:t>
            </a:r>
            <a:r>
              <a:rPr lang="ru-RU" sz="28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 ООО «Газпром ПХГ» 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en-US" sz="280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log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pic>
        <p:nvPicPr>
          <p:cNvPr id="10" name="Picture 3" descr="foot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8996" y="131002"/>
            <a:ext cx="7423845" cy="638052"/>
          </a:xfrm>
          <a:prstGeom prst="rect">
            <a:avLst/>
          </a:prstGeom>
        </p:spPr>
        <p:txBody>
          <a:bodyPr vert="horz" lIns="99060" tIns="49530" rIns="99060" bIns="4953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sz="20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кважины ООО «</a:t>
            </a:r>
            <a:r>
              <a:rPr lang="ru-RU" sz="20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азпром ПХГ», прошедшие ЭПБ в 2017 году</a:t>
            </a:r>
            <a:endParaRPr lang="ru-RU" sz="2000" dirty="0">
              <a:solidFill>
                <a:srgbClr val="007A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7405" y="827615"/>
            <a:ext cx="9035359" cy="4801590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4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6" y="780215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996" y="5529045"/>
            <a:ext cx="952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По 176 скважинам (99,9%) подготовлены Заключения ЭПБ и направлены в филиалы ООО «Газпром ПХГ» для внесения в Реестр </a:t>
            </a:r>
            <a:r>
              <a:rPr lang="ru-RU" sz="1600" dirty="0" err="1" smtClean="0">
                <a:latin typeface="+mj-lt"/>
              </a:rPr>
              <a:t>Ростехнадзора</a:t>
            </a:r>
            <a:r>
              <a:rPr lang="ru-RU" sz="1600" dirty="0" smtClean="0">
                <a:latin typeface="+mj-lt"/>
              </a:rPr>
              <a:t>.</a:t>
            </a:r>
          </a:p>
          <a:p>
            <a:r>
              <a:rPr lang="ru-RU" sz="1600" dirty="0" smtClean="0">
                <a:latin typeface="+mj-lt"/>
              </a:rPr>
              <a:t>116 заключений ЭПБ (66%) уже внесены в реестр </a:t>
            </a:r>
            <a:r>
              <a:rPr lang="ru-RU" sz="1600" dirty="0" err="1" smtClean="0">
                <a:latin typeface="+mj-lt"/>
              </a:rPr>
              <a:t>Ростехнадзора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-312271" y="178122"/>
          <a:ext cx="6094856" cy="525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228681" y="1289391"/>
          <a:ext cx="3328309" cy="3970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479"/>
                <a:gridCol w="1665722"/>
                <a:gridCol w="1205108"/>
              </a:tblGrid>
              <a:tr h="7125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Управление ПХГ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количество скважин по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договору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Совхозное УПХГ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Ставропольское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Краснодарское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Кущевское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Касимовское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Московское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Калужское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Ленинградское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Елшанское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Песчано-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Уметское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Степновское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Пунгинское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31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Похвистневское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24346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177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4840" t="21423" r="94456" b="77199"/>
          <a:stretch/>
        </p:blipFill>
        <p:spPr>
          <a:xfrm>
            <a:off x="6418579" y="2034024"/>
            <a:ext cx="127353" cy="147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4860" t="26780" r="94502" b="72042"/>
          <a:stretch/>
        </p:blipFill>
        <p:spPr>
          <a:xfrm>
            <a:off x="6430003" y="2285399"/>
            <a:ext cx="115662" cy="125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4866" t="32161" r="94408" b="66608"/>
          <a:stretch/>
        </p:blipFill>
        <p:spPr>
          <a:xfrm>
            <a:off x="6430003" y="2530217"/>
            <a:ext cx="131483" cy="1314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4849" t="37336" r="94469" b="61447"/>
          <a:stretch/>
        </p:blipFill>
        <p:spPr>
          <a:xfrm>
            <a:off x="6434061" y="2739596"/>
            <a:ext cx="123366" cy="1299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4850" t="42543" r="94440" b="56033"/>
          <a:stretch/>
        </p:blipFill>
        <p:spPr>
          <a:xfrm>
            <a:off x="6434061" y="2970909"/>
            <a:ext cx="128539" cy="1521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l="4861" t="47837" r="94429" b="50971"/>
          <a:stretch/>
        </p:blipFill>
        <p:spPr>
          <a:xfrm>
            <a:off x="6431536" y="3224370"/>
            <a:ext cx="128416" cy="1272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4828" t="53266" r="94437" b="45614"/>
          <a:stretch/>
        </p:blipFill>
        <p:spPr>
          <a:xfrm>
            <a:off x="6424595" y="3458883"/>
            <a:ext cx="132832" cy="1195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4861" t="58527" r="94500" b="40504"/>
          <a:stretch/>
        </p:blipFill>
        <p:spPr>
          <a:xfrm>
            <a:off x="6430003" y="3682371"/>
            <a:ext cx="115661" cy="1034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/>
          <a:srcRect l="4861" t="63843" r="94464" b="34976"/>
          <a:stretch/>
        </p:blipFill>
        <p:spPr>
          <a:xfrm>
            <a:off x="6435354" y="3914302"/>
            <a:ext cx="122073" cy="1260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/>
          <a:srcRect l="4861" t="69106" r="94464" b="29713"/>
          <a:stretch/>
        </p:blipFill>
        <p:spPr>
          <a:xfrm>
            <a:off x="6437879" y="4147229"/>
            <a:ext cx="122073" cy="1260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/>
          <a:srcRect l="4861" t="74313" r="94464" b="24506"/>
          <a:stretch/>
        </p:blipFill>
        <p:spPr>
          <a:xfrm>
            <a:off x="6435354" y="4377809"/>
            <a:ext cx="122073" cy="1260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4861" t="79631" r="94464" b="19188"/>
          <a:stretch/>
        </p:blipFill>
        <p:spPr>
          <a:xfrm>
            <a:off x="6440527" y="4608799"/>
            <a:ext cx="122073" cy="1260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4861" t="85006" r="94464" b="13813"/>
          <a:stretch/>
        </p:blipFill>
        <p:spPr>
          <a:xfrm>
            <a:off x="6440527" y="4842081"/>
            <a:ext cx="122073" cy="1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2559"/>
            <a:ext cx="9906000" cy="265441"/>
          </a:xfrm>
          <a:prstGeom prst="rect">
            <a:avLst/>
          </a:prstGeom>
        </p:spPr>
      </p:pic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08" y="334445"/>
            <a:ext cx="1291082" cy="44577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9243588" y="6622879"/>
            <a:ext cx="494418" cy="207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rgbClr val="144D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26256-010D-44D3-8B6F-1F92089ABA1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06" y="780215"/>
            <a:ext cx="742384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5890" y="5780108"/>
            <a:ext cx="91216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99,9%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повторную ЭПБ. *На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скв.74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Песчано-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ПХГ проводятся ремонтные работы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45890" y="146066"/>
            <a:ext cx="6582239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dirty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7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кважины, прошедших ЭПБ в 2017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93201"/>
              </p:ext>
            </p:extLst>
          </p:nvPr>
        </p:nvGraphicFramePr>
        <p:xfrm>
          <a:off x="323528" y="1050540"/>
          <a:ext cx="9311791" cy="4591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580"/>
                <a:gridCol w="2416631"/>
                <a:gridCol w="2283606"/>
                <a:gridCol w="2460974"/>
              </a:tblGrid>
              <a:tr h="807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Управление ПХГ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количество скважин по </a:t>
                      </a:r>
                      <a:r>
                        <a:rPr lang="ru-RU" sz="1600" b="1" u="none" strike="noStrike" dirty="0" smtClean="0">
                          <a:effectLst/>
                        </a:rPr>
                        <a:t> договору 2017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количество </a:t>
                      </a:r>
                      <a:r>
                        <a:rPr lang="ru-RU" sz="1600" b="1" u="none" strike="noStrike" dirty="0">
                          <a:effectLst/>
                        </a:rPr>
                        <a:t>скважин прошедших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первичную </a:t>
                      </a:r>
                      <a:r>
                        <a:rPr lang="ru-RU" sz="1600" b="1" u="none" strike="noStrike" dirty="0">
                          <a:effectLst/>
                        </a:rPr>
                        <a:t>ЭПБ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количество скважин прошедших повторную ЭПБ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Совхозное УПХГ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Ставропольское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Краснодарское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Кущевское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Касимовское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Московское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Калужское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Ленинградское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Елшанское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Песчано-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Уметское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14*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Степновское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Пунгинское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Похвистневское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УПХГ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27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 smtClean="0">
                          <a:effectLst/>
                        </a:rPr>
                        <a:t>ИТОГО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</a:rPr>
                        <a:t>177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1879</Words>
  <Application>Microsoft Office PowerPoint</Application>
  <PresentationFormat>Лист A4 (210x297 мм)</PresentationFormat>
  <Paragraphs>418</Paragraphs>
  <Slides>16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Свинцицкий Святослав Брониславович</cp:lastModifiedBy>
  <cp:revision>416</cp:revision>
  <cp:lastPrinted>2017-10-13T10:10:25Z</cp:lastPrinted>
  <dcterms:created xsi:type="dcterms:W3CDTF">2014-06-04T17:10:21Z</dcterms:created>
  <dcterms:modified xsi:type="dcterms:W3CDTF">2017-10-17T08:47:25Z</dcterms:modified>
</cp:coreProperties>
</file>