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27"/>
  </p:notesMasterIdLst>
  <p:handoutMasterIdLst>
    <p:handoutMasterId r:id="rId28"/>
  </p:handoutMasterIdLst>
  <p:sldIdLst>
    <p:sldId id="682" r:id="rId9"/>
    <p:sldId id="684" r:id="rId10"/>
    <p:sldId id="730" r:id="rId11"/>
    <p:sldId id="731" r:id="rId12"/>
    <p:sldId id="732" r:id="rId13"/>
    <p:sldId id="748" r:id="rId14"/>
    <p:sldId id="749" r:id="rId15"/>
    <p:sldId id="750" r:id="rId16"/>
    <p:sldId id="345" r:id="rId17"/>
    <p:sldId id="753" r:id="rId18"/>
    <p:sldId id="751" r:id="rId19"/>
    <p:sldId id="752" r:id="rId20"/>
    <p:sldId id="741" r:id="rId21"/>
    <p:sldId id="754" r:id="rId22"/>
    <p:sldId id="738" r:id="rId23"/>
    <p:sldId id="737" r:id="rId24"/>
    <p:sldId id="746" r:id="rId25"/>
    <p:sldId id="739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AB7"/>
    <a:srgbClr val="1A62BA"/>
    <a:srgbClr val="85BFF5"/>
    <a:srgbClr val="2E8AE4"/>
    <a:srgbClr val="66CCFF"/>
    <a:srgbClr val="B2B2B2"/>
    <a:srgbClr val="DCE6F2"/>
    <a:srgbClr val="66FFFF"/>
    <a:srgbClr val="8EB4E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8171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758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66" d="100"/>
          <a:sy n="66" d="100"/>
        </p:scale>
        <p:origin x="-2634" y="-4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tc-srv-1\Documents-Of-ITC\Data\Lab-DZKTS\&#1047;&#1085;&#1086;&#1073;&#1080;&#1096;&#1080;&#1085;%20&#1054;&#1042;\2017\&#1055;&#1086;&#1095;&#1080;%202017\&#1055;&#1086;&#1095;&#1080;%20-%20&#1056;&#1091;&#1076;&#1085;&#1103;%202017\&#1055;&#1086;&#1095;&#1080;&#1085;&#1082;&#1086;&#1074;&#1089;&#1082;&#1086;&#1077;%20&#1051;&#1055;&#1059;&#1052;&#1043;%206-&#1085;&#1080;&#1090;%20&#1087;&#1086;&#1081;&#1084;&#1072;%20&#1088;.%20&#1056;&#1091;&#1076;&#1085;&#1103;%20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73033166839426"/>
          <c:y val="0.29383180941296516"/>
          <c:w val="0.56309481711781595"/>
          <c:h val="0.438731376151908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Распределение трубопроводов по возрастной структуре</c:v>
                </c:pt>
              </c:strCache>
            </c:strRef>
          </c:tx>
          <c:spPr>
            <a:solidFill>
              <a:srgbClr val="99CC00"/>
            </a:solidFill>
          </c:spPr>
          <c:dPt>
            <c:idx val="0"/>
            <c:bubble3D val="0"/>
            <c:spPr>
              <a:solidFill>
                <a:srgbClr val="2E8AE4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66CCFF"/>
              </a:solidFill>
            </c:spPr>
          </c:dPt>
          <c:dPt>
            <c:idx val="3"/>
            <c:bubble3D val="0"/>
            <c:spPr>
              <a:solidFill>
                <a:srgbClr val="1A62BA"/>
              </a:solidFill>
            </c:spPr>
          </c:dPt>
          <c:dLbls>
            <c:dLbl>
              <c:idx val="0"/>
              <c:layout>
                <c:manualLayout>
                  <c:x val="-4.6889957354454247E-3"/>
                  <c:y val="-7.741253069098562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/>
                      <a:t>28</a:t>
                    </a:r>
                    <a:r>
                      <a:rPr lang="en-US" sz="1050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249238883478355E-2"/>
                  <c:y val="-5.133142079334204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/>
                      <a:t>67</a:t>
                    </a:r>
                    <a:r>
                      <a:rPr lang="en-US" sz="1050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34041844504851E-2"/>
                  <c:y val="-1.9284728859765343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/>
                      <a:t>4</a:t>
                    </a:r>
                    <a:r>
                      <a:rPr lang="en-US" sz="1050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0576361296685264E-2"/>
                  <c:y val="-1.4545570538840022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rgbClr val="206AB7"/>
                  </a:solidFill>
                </a:ln>
              </c:spPr>
            </c:leaderLines>
          </c:dLbls>
          <c:cat>
            <c:strRef>
              <c:f>Sheet1!$B$1:$E$1</c:f>
              <c:strCache>
                <c:ptCount val="4"/>
                <c:pt idx="0">
                  <c:v>0-15 лет</c:v>
                </c:pt>
                <c:pt idx="1">
                  <c:v>16-30 лет</c:v>
                </c:pt>
                <c:pt idx="2">
                  <c:v>31-45 лет</c:v>
                </c:pt>
                <c:pt idx="3">
                  <c:v>46 и более лет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740.80600000000004</c:v>
                </c:pt>
                <c:pt idx="1">
                  <c:v>1764.6110000000003</c:v>
                </c:pt>
                <c:pt idx="2">
                  <c:v>119.13500000000001</c:v>
                </c:pt>
                <c:pt idx="3">
                  <c:v>23.55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2525659906088996"/>
          <c:y val="0.74964885554237859"/>
          <c:w val="0.67034494357090746"/>
          <c:h val="0.1991253472824627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solidFill>
            <a:srgbClr val="1A62BA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11675608756618"/>
          <c:y val="9.5029628149706155E-3"/>
          <c:w val="0.70758328419938754"/>
          <c:h val="0.97858340704080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протяженность участков г/п в ЗБТ , км</c:v>
                </c:pt>
              </c:strCache>
            </c:strRef>
          </c:tx>
          <c:spPr>
            <a:solidFill>
              <a:srgbClr val="1A62BA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79632430388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47689175491613E-3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47689175491613E-3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5.35926486077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359264860777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Торбеевское</c:v>
                </c:pt>
                <c:pt idx="1">
                  <c:v>Починковское</c:v>
                </c:pt>
                <c:pt idx="2">
                  <c:v>Владимирское</c:v>
                </c:pt>
                <c:pt idx="3">
                  <c:v>Пензенское</c:v>
                </c:pt>
                <c:pt idx="4">
                  <c:v>Ивановское</c:v>
                </c:pt>
                <c:pt idx="5">
                  <c:v>Приокское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287.5</c:v>
                </c:pt>
                <c:pt idx="1">
                  <c:v>230.35</c:v>
                </c:pt>
                <c:pt idx="2">
                  <c:v>221.27</c:v>
                </c:pt>
                <c:pt idx="3">
                  <c:v>185.58</c:v>
                </c:pt>
                <c:pt idx="4">
                  <c:v>43.9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участков г/п в ЗБТ , шт</c:v>
                </c:pt>
              </c:strCache>
            </c:strRef>
          </c:tx>
          <c:spPr>
            <a:solidFill>
              <a:srgbClr val="1A62BA">
                <a:lumMod val="40000"/>
                <a:lumOff val="60000"/>
              </a:srgb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Торбеевское</c:v>
                </c:pt>
                <c:pt idx="1">
                  <c:v>Починковское</c:v>
                </c:pt>
                <c:pt idx="2">
                  <c:v>Владимирское</c:v>
                </c:pt>
                <c:pt idx="3">
                  <c:v>Пензенское</c:v>
                </c:pt>
                <c:pt idx="4">
                  <c:v>Ивановское</c:v>
                </c:pt>
                <c:pt idx="5">
                  <c:v>Приокское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12</c:v>
                </c:pt>
                <c:pt idx="3">
                  <c:v>10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621312"/>
        <c:axId val="116622848"/>
      </c:barChart>
      <c:catAx>
        <c:axId val="11662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6622848"/>
        <c:crosses val="autoZero"/>
        <c:auto val="1"/>
        <c:lblAlgn val="ctr"/>
        <c:lblOffset val="100"/>
        <c:noMultiLvlLbl val="0"/>
      </c:catAx>
      <c:valAx>
        <c:axId val="1166228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one"/>
        <c:crossAx val="116621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7283384138697777"/>
          <c:y val="0"/>
          <c:w val="0.32716615861302217"/>
          <c:h val="0.3252090261765311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rgbClr val="206AB7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11675608756618"/>
          <c:y val="9.5029628149706155E-3"/>
          <c:w val="0.77346001822422716"/>
          <c:h val="0.97858340704080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переходов г/п через а/д, шт</c:v>
                </c:pt>
              </c:strCache>
            </c:strRef>
          </c:tx>
          <c:spPr>
            <a:solidFill>
              <a:srgbClr val="1A62BA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79632430388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47689175491613E-3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47689175491613E-3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5.35926486077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359264860777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Приокское</c:v>
                </c:pt>
                <c:pt idx="1">
                  <c:v>Владимирское</c:v>
                </c:pt>
                <c:pt idx="2">
                  <c:v>Чебоксарское</c:v>
                </c:pt>
                <c:pt idx="3">
                  <c:v>Ивановское</c:v>
                </c:pt>
                <c:pt idx="4">
                  <c:v>Починковское</c:v>
                </c:pt>
                <c:pt idx="5">
                  <c:v>Арзамасское</c:v>
                </c:pt>
                <c:pt idx="6">
                  <c:v>Заволжское</c:v>
                </c:pt>
                <c:pt idx="7">
                  <c:v>Торбеевское</c:v>
                </c:pt>
                <c:pt idx="8">
                  <c:v>Кировское</c:v>
                </c:pt>
                <c:pt idx="9">
                  <c:v>Волжское</c:v>
                </c:pt>
                <c:pt idx="10">
                  <c:v>Пензенское</c:v>
                </c:pt>
                <c:pt idx="11">
                  <c:v>Семеновское</c:v>
                </c:pt>
                <c:pt idx="12">
                  <c:v>Сеченовское</c:v>
                </c:pt>
                <c:pt idx="13">
                  <c:v>Моркинское</c:v>
                </c:pt>
                <c:pt idx="14">
                  <c:v>Вятское</c:v>
                </c:pt>
                <c:pt idx="15">
                  <c:v>Пильнинское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244</c:v>
                </c:pt>
                <c:pt idx="1">
                  <c:v>222</c:v>
                </c:pt>
                <c:pt idx="2">
                  <c:v>219</c:v>
                </c:pt>
                <c:pt idx="3">
                  <c:v>214</c:v>
                </c:pt>
                <c:pt idx="4">
                  <c:v>178</c:v>
                </c:pt>
                <c:pt idx="5">
                  <c:v>161</c:v>
                </c:pt>
                <c:pt idx="6">
                  <c:v>147</c:v>
                </c:pt>
                <c:pt idx="7">
                  <c:v>112</c:v>
                </c:pt>
                <c:pt idx="8">
                  <c:v>89</c:v>
                </c:pt>
                <c:pt idx="9">
                  <c:v>87</c:v>
                </c:pt>
                <c:pt idx="10">
                  <c:v>78</c:v>
                </c:pt>
                <c:pt idx="11">
                  <c:v>77</c:v>
                </c:pt>
                <c:pt idx="12">
                  <c:v>74</c:v>
                </c:pt>
                <c:pt idx="13">
                  <c:v>58</c:v>
                </c:pt>
                <c:pt idx="14">
                  <c:v>29</c:v>
                </c:pt>
                <c:pt idx="15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переходов г/п через ж/д, шт</c:v>
                </c:pt>
              </c:strCache>
            </c:strRef>
          </c:tx>
          <c:spPr>
            <a:solidFill>
              <a:srgbClr val="1A62BA">
                <a:lumMod val="40000"/>
                <a:lumOff val="60000"/>
              </a:srgbClr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Приокское</c:v>
                </c:pt>
                <c:pt idx="1">
                  <c:v>Владимирское</c:v>
                </c:pt>
                <c:pt idx="2">
                  <c:v>Чебоксарское</c:v>
                </c:pt>
                <c:pt idx="3">
                  <c:v>Ивановское</c:v>
                </c:pt>
                <c:pt idx="4">
                  <c:v>Починковское</c:v>
                </c:pt>
                <c:pt idx="5">
                  <c:v>Арзамасское</c:v>
                </c:pt>
                <c:pt idx="6">
                  <c:v>Заволжское</c:v>
                </c:pt>
                <c:pt idx="7">
                  <c:v>Торбеевское</c:v>
                </c:pt>
                <c:pt idx="8">
                  <c:v>Кировское</c:v>
                </c:pt>
                <c:pt idx="9">
                  <c:v>Волжское</c:v>
                </c:pt>
                <c:pt idx="10">
                  <c:v>Пензенское</c:v>
                </c:pt>
                <c:pt idx="11">
                  <c:v>Семеновское</c:v>
                </c:pt>
                <c:pt idx="12">
                  <c:v>Сеченовское</c:v>
                </c:pt>
                <c:pt idx="13">
                  <c:v>Моркинское</c:v>
                </c:pt>
                <c:pt idx="14">
                  <c:v>Вятское</c:v>
                </c:pt>
                <c:pt idx="15">
                  <c:v>Пильнинское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22</c:v>
                </c:pt>
                <c:pt idx="1">
                  <c:v>27</c:v>
                </c:pt>
                <c:pt idx="2">
                  <c:v>12</c:v>
                </c:pt>
                <c:pt idx="3">
                  <c:v>22</c:v>
                </c:pt>
                <c:pt idx="4">
                  <c:v>19</c:v>
                </c:pt>
                <c:pt idx="5">
                  <c:v>19</c:v>
                </c:pt>
                <c:pt idx="6">
                  <c:v>15</c:v>
                </c:pt>
                <c:pt idx="7">
                  <c:v>13</c:v>
                </c:pt>
                <c:pt idx="8">
                  <c:v>18</c:v>
                </c:pt>
                <c:pt idx="9">
                  <c:v>15</c:v>
                </c:pt>
                <c:pt idx="10">
                  <c:v>9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0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372608"/>
        <c:axId val="116374144"/>
      </c:barChart>
      <c:catAx>
        <c:axId val="11637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6374144"/>
        <c:crosses val="autoZero"/>
        <c:auto val="1"/>
        <c:lblAlgn val="ctr"/>
        <c:lblOffset val="100"/>
        <c:noMultiLvlLbl val="0"/>
      </c:catAx>
      <c:valAx>
        <c:axId val="1163741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116372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6852867030574861"/>
          <c:y val="1.1194783054800667E-2"/>
          <c:w val="0.32716615861302217"/>
          <c:h val="0.312406140852701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206AB7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11675608756618"/>
          <c:y val="9.5029628149706155E-3"/>
          <c:w val="0.70758328419938754"/>
          <c:h val="0.97858340704080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протяженность водных переходов , км</c:v>
                </c:pt>
              </c:strCache>
            </c:strRef>
          </c:tx>
          <c:spPr>
            <a:solidFill>
              <a:srgbClr val="1A62BA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79632430388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47689175491613E-3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47689175491613E-3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5.35926486077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359264860777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Заволжское</c:v>
                </c:pt>
                <c:pt idx="1">
                  <c:v>Волжское</c:v>
                </c:pt>
                <c:pt idx="2">
                  <c:v>Приокское</c:v>
                </c:pt>
                <c:pt idx="3">
                  <c:v>Починковское</c:v>
                </c:pt>
                <c:pt idx="4">
                  <c:v>Чебоксарское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Ивановское</c:v>
                </c:pt>
                <c:pt idx="8">
                  <c:v>Моркинское</c:v>
                </c:pt>
                <c:pt idx="9">
                  <c:v>Вятское</c:v>
                </c:pt>
                <c:pt idx="10">
                  <c:v>Пензенское</c:v>
                </c:pt>
                <c:pt idx="11">
                  <c:v>Сеченовское</c:v>
                </c:pt>
                <c:pt idx="12">
                  <c:v>Пильнинское</c:v>
                </c:pt>
                <c:pt idx="13">
                  <c:v>Торбеевское</c:v>
                </c:pt>
              </c:strCache>
            </c:strRef>
          </c:cat>
          <c:val>
            <c:numRef>
              <c:f>Лист1!$B$2:$B$15</c:f>
              <c:numCache>
                <c:formatCode>0.00</c:formatCode>
                <c:ptCount val="14"/>
                <c:pt idx="0">
                  <c:v>76</c:v>
                </c:pt>
                <c:pt idx="1">
                  <c:v>73</c:v>
                </c:pt>
                <c:pt idx="2">
                  <c:v>56.46</c:v>
                </c:pt>
                <c:pt idx="3">
                  <c:v>51.3</c:v>
                </c:pt>
                <c:pt idx="4">
                  <c:v>41.8</c:v>
                </c:pt>
                <c:pt idx="5">
                  <c:v>41.2</c:v>
                </c:pt>
                <c:pt idx="6">
                  <c:v>27.85</c:v>
                </c:pt>
                <c:pt idx="7">
                  <c:v>25.48</c:v>
                </c:pt>
                <c:pt idx="8">
                  <c:v>19.3</c:v>
                </c:pt>
                <c:pt idx="9">
                  <c:v>16.2</c:v>
                </c:pt>
                <c:pt idx="10">
                  <c:v>7.58</c:v>
                </c:pt>
                <c:pt idx="11">
                  <c:v>3.8</c:v>
                </c:pt>
                <c:pt idx="12">
                  <c:v>0.2</c:v>
                </c:pt>
                <c:pt idx="1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водных переходов , шт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Заволжское</c:v>
                </c:pt>
                <c:pt idx="1">
                  <c:v>Волжское</c:v>
                </c:pt>
                <c:pt idx="2">
                  <c:v>Приокское</c:v>
                </c:pt>
                <c:pt idx="3">
                  <c:v>Починковское</c:v>
                </c:pt>
                <c:pt idx="4">
                  <c:v>Чебоксарское</c:v>
                </c:pt>
                <c:pt idx="5">
                  <c:v>Владимирское</c:v>
                </c:pt>
                <c:pt idx="6">
                  <c:v>Кировское</c:v>
                </c:pt>
                <c:pt idx="7">
                  <c:v>Ивановское</c:v>
                </c:pt>
                <c:pt idx="8">
                  <c:v>Моркинское</c:v>
                </c:pt>
                <c:pt idx="9">
                  <c:v>Вятское</c:v>
                </c:pt>
                <c:pt idx="10">
                  <c:v>Пензенское</c:v>
                </c:pt>
                <c:pt idx="11">
                  <c:v>Сеченовское</c:v>
                </c:pt>
                <c:pt idx="12">
                  <c:v>Пильнинское</c:v>
                </c:pt>
                <c:pt idx="13">
                  <c:v>Торбеевское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10</c:v>
                </c:pt>
                <c:pt idx="1">
                  <c:v>26</c:v>
                </c:pt>
                <c:pt idx="2">
                  <c:v>13</c:v>
                </c:pt>
                <c:pt idx="3">
                  <c:v>10</c:v>
                </c:pt>
                <c:pt idx="4">
                  <c:v>15</c:v>
                </c:pt>
                <c:pt idx="5">
                  <c:v>16</c:v>
                </c:pt>
                <c:pt idx="6">
                  <c:v>7</c:v>
                </c:pt>
                <c:pt idx="7">
                  <c:v>15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676480"/>
        <c:axId val="116678016"/>
      </c:barChart>
      <c:catAx>
        <c:axId val="11667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678016"/>
        <c:crosses val="autoZero"/>
        <c:auto val="1"/>
        <c:lblAlgn val="ctr"/>
        <c:lblOffset val="100"/>
        <c:noMultiLvlLbl val="0"/>
      </c:catAx>
      <c:valAx>
        <c:axId val="11667801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one"/>
        <c:crossAx val="116676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494338213299538"/>
          <c:y val="0"/>
          <c:w val="0.50231174494381436"/>
          <c:h val="0.271051006958822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53475760810024"/>
          <c:y val="2.6480643564856429E-4"/>
          <c:w val="0.70758328419938754"/>
          <c:h val="0.97858340704080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участков, шт.</c:v>
                </c:pt>
              </c:strCache>
            </c:strRef>
          </c:tx>
          <c:spPr>
            <a:solidFill>
              <a:srgbClr val="1A62BA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79632430388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47689175491613E-3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47689175491613E-3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5.35926486077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359264860777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Кировское</c:v>
                </c:pt>
                <c:pt idx="1">
                  <c:v>Пензенское</c:v>
                </c:pt>
                <c:pt idx="2">
                  <c:v>Семеновское</c:v>
                </c:pt>
                <c:pt idx="3">
                  <c:v>Вятское</c:v>
                </c:pt>
                <c:pt idx="4">
                  <c:v>Владимирское</c:v>
                </c:pt>
                <c:pt idx="5">
                  <c:v>Ивановское</c:v>
                </c:pt>
                <c:pt idx="6">
                  <c:v>Приокское</c:v>
                </c:pt>
                <c:pt idx="7">
                  <c:v>Арзамасское</c:v>
                </c:pt>
                <c:pt idx="8">
                  <c:v>Моркинское</c:v>
                </c:pt>
                <c:pt idx="9">
                  <c:v>Чебоксарское</c:v>
                </c:pt>
                <c:pt idx="10">
                  <c:v>Пильнинское</c:v>
                </c:pt>
                <c:pt idx="11">
                  <c:v>Починковское</c:v>
                </c:pt>
                <c:pt idx="12">
                  <c:v>Сеченовское</c:v>
                </c:pt>
                <c:pt idx="13">
                  <c:v>Заволжское</c:v>
                </c:pt>
                <c:pt idx="14">
                  <c:v>Торбеевское</c:v>
                </c:pt>
                <c:pt idx="15">
                  <c:v>Волжское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протяженность, км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Кировское</c:v>
                </c:pt>
                <c:pt idx="1">
                  <c:v>Пензенское</c:v>
                </c:pt>
                <c:pt idx="2">
                  <c:v>Семеновское</c:v>
                </c:pt>
                <c:pt idx="3">
                  <c:v>Вятское</c:v>
                </c:pt>
                <c:pt idx="4">
                  <c:v>Владимирское</c:v>
                </c:pt>
                <c:pt idx="5">
                  <c:v>Ивановское</c:v>
                </c:pt>
                <c:pt idx="6">
                  <c:v>Приокское</c:v>
                </c:pt>
                <c:pt idx="7">
                  <c:v>Арзамасское</c:v>
                </c:pt>
                <c:pt idx="8">
                  <c:v>Моркинское</c:v>
                </c:pt>
                <c:pt idx="9">
                  <c:v>Чебоксарское</c:v>
                </c:pt>
                <c:pt idx="10">
                  <c:v>Пильнинское</c:v>
                </c:pt>
                <c:pt idx="11">
                  <c:v>Починковское</c:v>
                </c:pt>
                <c:pt idx="12">
                  <c:v>Сеченовское</c:v>
                </c:pt>
                <c:pt idx="13">
                  <c:v>Заволжское</c:v>
                </c:pt>
                <c:pt idx="14">
                  <c:v>Торбеевское</c:v>
                </c:pt>
                <c:pt idx="15">
                  <c:v>Волжское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59</c:v>
                </c:pt>
                <c:pt idx="5">
                  <c:v>60</c:v>
                </c:pt>
                <c:pt idx="6">
                  <c:v>60</c:v>
                </c:pt>
                <c:pt idx="7">
                  <c:v>84</c:v>
                </c:pt>
                <c:pt idx="8">
                  <c:v>120</c:v>
                </c:pt>
                <c:pt idx="9">
                  <c:v>120</c:v>
                </c:pt>
                <c:pt idx="10">
                  <c:v>133</c:v>
                </c:pt>
                <c:pt idx="11">
                  <c:v>180</c:v>
                </c:pt>
                <c:pt idx="12">
                  <c:v>180</c:v>
                </c:pt>
                <c:pt idx="13">
                  <c:v>180</c:v>
                </c:pt>
                <c:pt idx="14">
                  <c:v>210</c:v>
                </c:pt>
                <c:pt idx="15">
                  <c:v>240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832896"/>
        <c:axId val="116842880"/>
      </c:barChart>
      <c:catAx>
        <c:axId val="116832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842880"/>
        <c:crosses val="autoZero"/>
        <c:auto val="1"/>
        <c:lblAlgn val="ctr"/>
        <c:lblOffset val="100"/>
        <c:noMultiLvlLbl val="0"/>
      </c:catAx>
      <c:valAx>
        <c:axId val="11684288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one"/>
        <c:crossAx val="116832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494338213299538"/>
          <c:y val="0"/>
          <c:w val="0.50231174494381436"/>
          <c:h val="0.226958683883608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53475760810024"/>
          <c:y val="2.6480643564856429E-4"/>
          <c:w val="0.70758328419938754"/>
          <c:h val="0.97858340704080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пересечений</c:v>
                </c:pt>
              </c:strCache>
            </c:strRef>
          </c:tx>
          <c:spPr>
            <a:solidFill>
              <a:srgbClr val="1A62BA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8"/>
              <c:layout>
                <c:manualLayout>
                  <c:x val="0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79632430388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47689175491613E-3"/>
                  <c:y val="8.038897291165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47689175491613E-3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5.3592648607772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1.071852972155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5.359264860777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Вятское</c:v>
                </c:pt>
                <c:pt idx="1">
                  <c:v>Пильнинское</c:v>
                </c:pt>
                <c:pt idx="2">
                  <c:v>Заволжское</c:v>
                </c:pt>
                <c:pt idx="3">
                  <c:v>Моркинское </c:v>
                </c:pt>
                <c:pt idx="4">
                  <c:v>Кировское</c:v>
                </c:pt>
                <c:pt idx="5">
                  <c:v>Семёновское</c:v>
                </c:pt>
                <c:pt idx="6">
                  <c:v>Торбеевское</c:v>
                </c:pt>
                <c:pt idx="7">
                  <c:v>Сеченовское</c:v>
                </c:pt>
                <c:pt idx="8">
                  <c:v>Владимирское </c:v>
                </c:pt>
                <c:pt idx="9">
                  <c:v>Арзамаское</c:v>
                </c:pt>
                <c:pt idx="10">
                  <c:v>Пензенское</c:v>
                </c:pt>
                <c:pt idx="11">
                  <c:v>Починковское</c:v>
                </c:pt>
                <c:pt idx="12">
                  <c:v>Чебоксарское</c:v>
                </c:pt>
                <c:pt idx="13">
                  <c:v>Приокское</c:v>
                </c:pt>
                <c:pt idx="14">
                  <c:v>Волжское</c:v>
                </c:pt>
                <c:pt idx="15">
                  <c:v>Ивановское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17</c:v>
                </c:pt>
                <c:pt idx="3">
                  <c:v>19</c:v>
                </c:pt>
                <c:pt idx="4">
                  <c:v>21</c:v>
                </c:pt>
                <c:pt idx="5">
                  <c:v>36</c:v>
                </c:pt>
                <c:pt idx="6">
                  <c:v>48</c:v>
                </c:pt>
                <c:pt idx="7">
                  <c:v>53</c:v>
                </c:pt>
                <c:pt idx="8">
                  <c:v>86</c:v>
                </c:pt>
                <c:pt idx="9">
                  <c:v>87</c:v>
                </c:pt>
                <c:pt idx="10">
                  <c:v>87</c:v>
                </c:pt>
                <c:pt idx="11">
                  <c:v>119</c:v>
                </c:pt>
                <c:pt idx="12">
                  <c:v>179</c:v>
                </c:pt>
                <c:pt idx="13">
                  <c:v>185</c:v>
                </c:pt>
                <c:pt idx="14">
                  <c:v>264</c:v>
                </c:pt>
                <c:pt idx="15">
                  <c:v>319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КИП (БСЗ)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Вятское</c:v>
                </c:pt>
                <c:pt idx="1">
                  <c:v>Пильнинское</c:v>
                </c:pt>
                <c:pt idx="2">
                  <c:v>Заволжское</c:v>
                </c:pt>
                <c:pt idx="3">
                  <c:v>Моркинское </c:v>
                </c:pt>
                <c:pt idx="4">
                  <c:v>Кировское</c:v>
                </c:pt>
                <c:pt idx="5">
                  <c:v>Семёновское</c:v>
                </c:pt>
                <c:pt idx="6">
                  <c:v>Торбеевское</c:v>
                </c:pt>
                <c:pt idx="7">
                  <c:v>Сеченовское</c:v>
                </c:pt>
                <c:pt idx="8">
                  <c:v>Владимирское </c:v>
                </c:pt>
                <c:pt idx="9">
                  <c:v>Арзамаское</c:v>
                </c:pt>
                <c:pt idx="10">
                  <c:v>Пензенское</c:v>
                </c:pt>
                <c:pt idx="11">
                  <c:v>Починковское</c:v>
                </c:pt>
                <c:pt idx="12">
                  <c:v>Чебоксарское</c:v>
                </c:pt>
                <c:pt idx="13">
                  <c:v>Приокское</c:v>
                </c:pt>
                <c:pt idx="14">
                  <c:v>Волжское</c:v>
                </c:pt>
                <c:pt idx="15">
                  <c:v>Ивановское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23</c:v>
                </c:pt>
                <c:pt idx="9">
                  <c:v>37</c:v>
                </c:pt>
                <c:pt idx="10">
                  <c:v>9</c:v>
                </c:pt>
                <c:pt idx="11">
                  <c:v>0</c:v>
                </c:pt>
                <c:pt idx="12">
                  <c:v>2</c:v>
                </c:pt>
                <c:pt idx="13">
                  <c:v>105</c:v>
                </c:pt>
                <c:pt idx="14">
                  <c:v>42</c:v>
                </c:pt>
                <c:pt idx="15">
                  <c:v>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301440"/>
        <c:axId val="118302976"/>
      </c:barChart>
      <c:catAx>
        <c:axId val="118301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8302976"/>
        <c:crosses val="autoZero"/>
        <c:auto val="1"/>
        <c:lblAlgn val="ctr"/>
        <c:lblOffset val="100"/>
        <c:noMultiLvlLbl val="0"/>
      </c:catAx>
      <c:valAx>
        <c:axId val="118302976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one"/>
        <c:crossAx val="118301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494338213299538"/>
          <c:y val="4.4029038364199885E-2"/>
          <c:w val="0.50231174494381436"/>
          <c:h val="0.2270219844731191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rgbClr val="206AB7"/>
          </a:solidFill>
          <a:latin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4174533571718"/>
          <c:y val="0.12157333274517156"/>
          <c:w val="0.57773662528188363"/>
          <c:h val="0.82474065161646848"/>
        </c:manualLayout>
      </c:layout>
      <c:lineChart>
        <c:grouping val="standard"/>
        <c:varyColors val="0"/>
        <c:ser>
          <c:idx val="0"/>
          <c:order val="0"/>
          <c:tx>
            <c:v>Потенциал до установки ПАЗ,В</c:v>
          </c:tx>
          <c:marker>
            <c:symbol val="none"/>
          </c:marker>
          <c:cat>
            <c:numRef>
              <c:f>'E-II'!$B$14:$B$138</c:f>
              <c:numCache>
                <c:formatCode>0.000</c:formatCode>
                <c:ptCount val="125"/>
                <c:pt idx="0">
                  <c:v>2627</c:v>
                </c:pt>
                <c:pt idx="1">
                  <c:v>2627.0050000000001</c:v>
                </c:pt>
                <c:pt idx="2">
                  <c:v>2627.01</c:v>
                </c:pt>
                <c:pt idx="3">
                  <c:v>2627.0149999999999</c:v>
                </c:pt>
                <c:pt idx="4">
                  <c:v>2627.02</c:v>
                </c:pt>
                <c:pt idx="5">
                  <c:v>2627.0250000000001</c:v>
                </c:pt>
                <c:pt idx="6">
                  <c:v>2627.03</c:v>
                </c:pt>
                <c:pt idx="7">
                  <c:v>2627.0349999999999</c:v>
                </c:pt>
                <c:pt idx="8">
                  <c:v>2627.04</c:v>
                </c:pt>
                <c:pt idx="9">
                  <c:v>2627.0450000000001</c:v>
                </c:pt>
                <c:pt idx="10">
                  <c:v>2627.05</c:v>
                </c:pt>
                <c:pt idx="11">
                  <c:v>2627.0549999999998</c:v>
                </c:pt>
                <c:pt idx="12">
                  <c:v>2627.06</c:v>
                </c:pt>
                <c:pt idx="13">
                  <c:v>2627.0650000000001</c:v>
                </c:pt>
                <c:pt idx="14">
                  <c:v>2627.07</c:v>
                </c:pt>
                <c:pt idx="15">
                  <c:v>2627.0749999999998</c:v>
                </c:pt>
                <c:pt idx="16">
                  <c:v>2627.08</c:v>
                </c:pt>
                <c:pt idx="17">
                  <c:v>2627.085</c:v>
                </c:pt>
                <c:pt idx="18">
                  <c:v>2627.09</c:v>
                </c:pt>
                <c:pt idx="19">
                  <c:v>2627.0949999999998</c:v>
                </c:pt>
                <c:pt idx="20">
                  <c:v>2627.1</c:v>
                </c:pt>
                <c:pt idx="21">
                  <c:v>2627.105</c:v>
                </c:pt>
                <c:pt idx="22">
                  <c:v>2627.11</c:v>
                </c:pt>
                <c:pt idx="23">
                  <c:v>2627.1149999999998</c:v>
                </c:pt>
                <c:pt idx="24">
                  <c:v>2627.12</c:v>
                </c:pt>
                <c:pt idx="25">
                  <c:v>2627.125</c:v>
                </c:pt>
                <c:pt idx="26">
                  <c:v>2627.13</c:v>
                </c:pt>
                <c:pt idx="27">
                  <c:v>2627.1350000000002</c:v>
                </c:pt>
                <c:pt idx="28">
                  <c:v>2627.14</c:v>
                </c:pt>
                <c:pt idx="29">
                  <c:v>2627.145</c:v>
                </c:pt>
                <c:pt idx="30">
                  <c:v>2627.15</c:v>
                </c:pt>
                <c:pt idx="31">
                  <c:v>2627.1550000000002</c:v>
                </c:pt>
                <c:pt idx="32">
                  <c:v>2627.16</c:v>
                </c:pt>
                <c:pt idx="33">
                  <c:v>2627.165</c:v>
                </c:pt>
                <c:pt idx="34">
                  <c:v>2627.17</c:v>
                </c:pt>
                <c:pt idx="35">
                  <c:v>2627.1750000000002</c:v>
                </c:pt>
                <c:pt idx="36">
                  <c:v>2627.18</c:v>
                </c:pt>
                <c:pt idx="37">
                  <c:v>2627.1849999999999</c:v>
                </c:pt>
                <c:pt idx="38">
                  <c:v>2627.19</c:v>
                </c:pt>
                <c:pt idx="39">
                  <c:v>2627.1950000000002</c:v>
                </c:pt>
                <c:pt idx="40">
                  <c:v>2627.2</c:v>
                </c:pt>
                <c:pt idx="41">
                  <c:v>2627.2049999999999</c:v>
                </c:pt>
                <c:pt idx="42">
                  <c:v>2627.21</c:v>
                </c:pt>
                <c:pt idx="43">
                  <c:v>2627.2150000000001</c:v>
                </c:pt>
                <c:pt idx="44">
                  <c:v>2627.22</c:v>
                </c:pt>
                <c:pt idx="45">
                  <c:v>2627.2249999999999</c:v>
                </c:pt>
                <c:pt idx="46">
                  <c:v>2627.23000000001</c:v>
                </c:pt>
                <c:pt idx="47">
                  <c:v>2627.2350000000101</c:v>
                </c:pt>
                <c:pt idx="48">
                  <c:v>2627.2400000000098</c:v>
                </c:pt>
                <c:pt idx="49">
                  <c:v>2627.2450000000099</c:v>
                </c:pt>
                <c:pt idx="50">
                  <c:v>2627.25000000001</c:v>
                </c:pt>
                <c:pt idx="51">
                  <c:v>2627.2550000000101</c:v>
                </c:pt>
                <c:pt idx="52">
                  <c:v>2627.2600000000102</c:v>
                </c:pt>
                <c:pt idx="53">
                  <c:v>2627.2650000000099</c:v>
                </c:pt>
                <c:pt idx="54">
                  <c:v>2627.27000000001</c:v>
                </c:pt>
                <c:pt idx="55">
                  <c:v>2627.2750000000101</c:v>
                </c:pt>
                <c:pt idx="56">
                  <c:v>2627.2800000000102</c:v>
                </c:pt>
                <c:pt idx="57">
                  <c:v>2627.2850000000099</c:v>
                </c:pt>
                <c:pt idx="58">
                  <c:v>2627.29000000001</c:v>
                </c:pt>
                <c:pt idx="59">
                  <c:v>2627.2950000000101</c:v>
                </c:pt>
                <c:pt idx="60">
                  <c:v>2627.3000000000102</c:v>
                </c:pt>
                <c:pt idx="61">
                  <c:v>2627.3050000000098</c:v>
                </c:pt>
                <c:pt idx="62">
                  <c:v>2627.3100000000099</c:v>
                </c:pt>
                <c:pt idx="63">
                  <c:v>2627.3150000000101</c:v>
                </c:pt>
                <c:pt idx="64">
                  <c:v>2627.3200000000102</c:v>
                </c:pt>
                <c:pt idx="65">
                  <c:v>2627.3250000000098</c:v>
                </c:pt>
                <c:pt idx="66">
                  <c:v>2627.3300000000099</c:v>
                </c:pt>
                <c:pt idx="67">
                  <c:v>2627.33500000001</c:v>
                </c:pt>
                <c:pt idx="68">
                  <c:v>2627.3400000000101</c:v>
                </c:pt>
                <c:pt idx="69">
                  <c:v>2627.3450000000098</c:v>
                </c:pt>
                <c:pt idx="70">
                  <c:v>2627.3500000000099</c:v>
                </c:pt>
                <c:pt idx="71">
                  <c:v>2627.35500000001</c:v>
                </c:pt>
                <c:pt idx="72">
                  <c:v>2627.3600000000101</c:v>
                </c:pt>
                <c:pt idx="73">
                  <c:v>2627.3650000000098</c:v>
                </c:pt>
                <c:pt idx="74">
                  <c:v>2627.3700000000099</c:v>
                </c:pt>
                <c:pt idx="75">
                  <c:v>2627.37500000001</c:v>
                </c:pt>
                <c:pt idx="76">
                  <c:v>2627.3800000000101</c:v>
                </c:pt>
                <c:pt idx="77">
                  <c:v>2627.3850000000102</c:v>
                </c:pt>
                <c:pt idx="78">
                  <c:v>2627.3900000000099</c:v>
                </c:pt>
                <c:pt idx="79">
                  <c:v>2627.39500000001</c:v>
                </c:pt>
                <c:pt idx="80">
                  <c:v>2627.4000000000101</c:v>
                </c:pt>
                <c:pt idx="81">
                  <c:v>2627.4050000000102</c:v>
                </c:pt>
                <c:pt idx="82">
                  <c:v>2627.4100000000099</c:v>
                </c:pt>
                <c:pt idx="83">
                  <c:v>2627.41500000001</c:v>
                </c:pt>
                <c:pt idx="84">
                  <c:v>2627.4200000000101</c:v>
                </c:pt>
                <c:pt idx="85">
                  <c:v>2627.4250000000102</c:v>
                </c:pt>
                <c:pt idx="86">
                  <c:v>2627.4300000000098</c:v>
                </c:pt>
                <c:pt idx="87">
                  <c:v>2627.4350000000099</c:v>
                </c:pt>
                <c:pt idx="88">
                  <c:v>2627.4400000000101</c:v>
                </c:pt>
                <c:pt idx="89">
                  <c:v>2627.4450000000102</c:v>
                </c:pt>
                <c:pt idx="90">
                  <c:v>2627.4500000000098</c:v>
                </c:pt>
                <c:pt idx="91">
                  <c:v>2627.4550000000099</c:v>
                </c:pt>
                <c:pt idx="92">
                  <c:v>2627.46000000001</c:v>
                </c:pt>
                <c:pt idx="93">
                  <c:v>2627.4650000000101</c:v>
                </c:pt>
                <c:pt idx="94">
                  <c:v>2627.4700000000098</c:v>
                </c:pt>
                <c:pt idx="95">
                  <c:v>2627.4750000000099</c:v>
                </c:pt>
                <c:pt idx="96">
                  <c:v>2627.48000000001</c:v>
                </c:pt>
                <c:pt idx="97">
                  <c:v>2627.4850000000101</c:v>
                </c:pt>
                <c:pt idx="98">
                  <c:v>2627.4900000000098</c:v>
                </c:pt>
                <c:pt idx="99">
                  <c:v>2627.4950000000099</c:v>
                </c:pt>
                <c:pt idx="100">
                  <c:v>2627.50000000001</c:v>
                </c:pt>
                <c:pt idx="101">
                  <c:v>2627.5050000000101</c:v>
                </c:pt>
                <c:pt idx="102">
                  <c:v>2627.5100000000102</c:v>
                </c:pt>
                <c:pt idx="103">
                  <c:v>2627.5150000000099</c:v>
                </c:pt>
                <c:pt idx="104">
                  <c:v>2627.52000000001</c:v>
                </c:pt>
                <c:pt idx="105">
                  <c:v>2627.5250000000101</c:v>
                </c:pt>
                <c:pt idx="106">
                  <c:v>2627.5300000000102</c:v>
                </c:pt>
                <c:pt idx="107">
                  <c:v>2627.5350000000099</c:v>
                </c:pt>
                <c:pt idx="108">
                  <c:v>2627.54000000001</c:v>
                </c:pt>
                <c:pt idx="109">
                  <c:v>2627.5450000000101</c:v>
                </c:pt>
                <c:pt idx="110">
                  <c:v>2627.5500000000102</c:v>
                </c:pt>
                <c:pt idx="111">
                  <c:v>2627.5550000000098</c:v>
                </c:pt>
                <c:pt idx="112">
                  <c:v>2627.5600000000099</c:v>
                </c:pt>
                <c:pt idx="113">
                  <c:v>2627.5650000000101</c:v>
                </c:pt>
                <c:pt idx="114">
                  <c:v>2627.5700000000102</c:v>
                </c:pt>
                <c:pt idx="115">
                  <c:v>2627.5750000000098</c:v>
                </c:pt>
                <c:pt idx="116">
                  <c:v>2627.5800000000099</c:v>
                </c:pt>
                <c:pt idx="117">
                  <c:v>2627.58500000001</c:v>
                </c:pt>
                <c:pt idx="118">
                  <c:v>2627.5900000000101</c:v>
                </c:pt>
                <c:pt idx="119">
                  <c:v>2627.5950000000098</c:v>
                </c:pt>
                <c:pt idx="120">
                  <c:v>2627.6000000000099</c:v>
                </c:pt>
                <c:pt idx="121">
                  <c:v>2627.60500000001</c:v>
                </c:pt>
                <c:pt idx="122">
                  <c:v>2627.6100000000101</c:v>
                </c:pt>
                <c:pt idx="123">
                  <c:v>2627.6150000000098</c:v>
                </c:pt>
                <c:pt idx="124">
                  <c:v>2627.6200000000099</c:v>
                </c:pt>
              </c:numCache>
            </c:numRef>
          </c:cat>
          <c:val>
            <c:numRef>
              <c:f>'E-II'!$D$14:$D$138</c:f>
              <c:numCache>
                <c:formatCode>0.00</c:formatCode>
                <c:ptCount val="125"/>
                <c:pt idx="0">
                  <c:v>-1.75</c:v>
                </c:pt>
                <c:pt idx="1">
                  <c:v>-1.75</c:v>
                </c:pt>
                <c:pt idx="2">
                  <c:v>-1.75</c:v>
                </c:pt>
                <c:pt idx="3">
                  <c:v>-1.75</c:v>
                </c:pt>
                <c:pt idx="4">
                  <c:v>-1.74</c:v>
                </c:pt>
                <c:pt idx="5">
                  <c:v>-1.73</c:v>
                </c:pt>
                <c:pt idx="6">
                  <c:v>-1.72</c:v>
                </c:pt>
                <c:pt idx="7">
                  <c:v>-1.71</c:v>
                </c:pt>
                <c:pt idx="8">
                  <c:v>-1.7</c:v>
                </c:pt>
                <c:pt idx="9">
                  <c:v>-1.69</c:v>
                </c:pt>
                <c:pt idx="10">
                  <c:v>-1.68</c:v>
                </c:pt>
                <c:pt idx="11">
                  <c:v>-1.67</c:v>
                </c:pt>
                <c:pt idx="12">
                  <c:v>-1.65</c:v>
                </c:pt>
                <c:pt idx="13">
                  <c:v>-1.64</c:v>
                </c:pt>
                <c:pt idx="14">
                  <c:v>-1.62</c:v>
                </c:pt>
                <c:pt idx="15">
                  <c:v>-1.6</c:v>
                </c:pt>
                <c:pt idx="16">
                  <c:v>-1.58</c:v>
                </c:pt>
                <c:pt idx="17">
                  <c:v>-1.57</c:v>
                </c:pt>
                <c:pt idx="18">
                  <c:v>-1.56</c:v>
                </c:pt>
                <c:pt idx="19">
                  <c:v>-1.54</c:v>
                </c:pt>
                <c:pt idx="20">
                  <c:v>-1.5</c:v>
                </c:pt>
                <c:pt idx="21">
                  <c:v>-0.96</c:v>
                </c:pt>
                <c:pt idx="22">
                  <c:v>-0.96</c:v>
                </c:pt>
                <c:pt idx="23">
                  <c:v>-0.96</c:v>
                </c:pt>
                <c:pt idx="24">
                  <c:v>-0.94</c:v>
                </c:pt>
                <c:pt idx="25">
                  <c:v>-0.88</c:v>
                </c:pt>
                <c:pt idx="26">
                  <c:v>-0.85</c:v>
                </c:pt>
                <c:pt idx="27">
                  <c:v>-1.4</c:v>
                </c:pt>
                <c:pt idx="28">
                  <c:v>-1.07</c:v>
                </c:pt>
                <c:pt idx="29">
                  <c:v>-1.25</c:v>
                </c:pt>
                <c:pt idx="30">
                  <c:v>-1.32</c:v>
                </c:pt>
                <c:pt idx="31">
                  <c:v>-1.3</c:v>
                </c:pt>
                <c:pt idx="32">
                  <c:v>-1.28</c:v>
                </c:pt>
                <c:pt idx="33">
                  <c:v>-1.26</c:v>
                </c:pt>
                <c:pt idx="34">
                  <c:v>-1.23</c:v>
                </c:pt>
                <c:pt idx="35">
                  <c:v>-1.2</c:v>
                </c:pt>
                <c:pt idx="36">
                  <c:v>-1.17</c:v>
                </c:pt>
                <c:pt idx="37">
                  <c:v>-1.1399999999999999</c:v>
                </c:pt>
                <c:pt idx="38">
                  <c:v>-1.08</c:v>
                </c:pt>
                <c:pt idx="39">
                  <c:v>-1.06</c:v>
                </c:pt>
                <c:pt idx="40">
                  <c:v>-0.96</c:v>
                </c:pt>
                <c:pt idx="41">
                  <c:v>-0.95</c:v>
                </c:pt>
                <c:pt idx="42">
                  <c:v>-0.93</c:v>
                </c:pt>
                <c:pt idx="43">
                  <c:v>-0.92</c:v>
                </c:pt>
                <c:pt idx="44">
                  <c:v>-0.91</c:v>
                </c:pt>
                <c:pt idx="45">
                  <c:v>-0.91</c:v>
                </c:pt>
                <c:pt idx="46">
                  <c:v>-0.9</c:v>
                </c:pt>
                <c:pt idx="47">
                  <c:v>-0.92</c:v>
                </c:pt>
                <c:pt idx="48">
                  <c:v>-0.93</c:v>
                </c:pt>
                <c:pt idx="49">
                  <c:v>-0.93</c:v>
                </c:pt>
                <c:pt idx="50">
                  <c:v>-0.94</c:v>
                </c:pt>
                <c:pt idx="51">
                  <c:v>-0.91</c:v>
                </c:pt>
                <c:pt idx="52">
                  <c:v>-0.91</c:v>
                </c:pt>
                <c:pt idx="53">
                  <c:v>-0.91</c:v>
                </c:pt>
                <c:pt idx="54">
                  <c:v>-0.95</c:v>
                </c:pt>
                <c:pt idx="55">
                  <c:v>-0.94</c:v>
                </c:pt>
                <c:pt idx="56">
                  <c:v>-0.94</c:v>
                </c:pt>
                <c:pt idx="57">
                  <c:v>-0.94</c:v>
                </c:pt>
                <c:pt idx="58">
                  <c:v>-0.94</c:v>
                </c:pt>
                <c:pt idx="59">
                  <c:v>-0.95</c:v>
                </c:pt>
                <c:pt idx="60">
                  <c:v>-0.95</c:v>
                </c:pt>
                <c:pt idx="61">
                  <c:v>-0.95</c:v>
                </c:pt>
                <c:pt idx="62">
                  <c:v>-0.9</c:v>
                </c:pt>
                <c:pt idx="63">
                  <c:v>-0.94</c:v>
                </c:pt>
                <c:pt idx="64">
                  <c:v>-0.94</c:v>
                </c:pt>
                <c:pt idx="65">
                  <c:v>-0.95</c:v>
                </c:pt>
                <c:pt idx="66">
                  <c:v>-0.95</c:v>
                </c:pt>
                <c:pt idx="67">
                  <c:v>-0.95</c:v>
                </c:pt>
                <c:pt idx="68">
                  <c:v>-0.94</c:v>
                </c:pt>
                <c:pt idx="69">
                  <c:v>-0.94</c:v>
                </c:pt>
                <c:pt idx="70">
                  <c:v>-0.94</c:v>
                </c:pt>
                <c:pt idx="71">
                  <c:v>-0.94</c:v>
                </c:pt>
                <c:pt idx="72">
                  <c:v>-0.95</c:v>
                </c:pt>
                <c:pt idx="73">
                  <c:v>-0.95</c:v>
                </c:pt>
                <c:pt idx="74">
                  <c:v>-0.95</c:v>
                </c:pt>
                <c:pt idx="75">
                  <c:v>-0.95</c:v>
                </c:pt>
                <c:pt idx="76">
                  <c:v>-0.95</c:v>
                </c:pt>
                <c:pt idx="77">
                  <c:v>-0.95</c:v>
                </c:pt>
                <c:pt idx="78">
                  <c:v>-0.95</c:v>
                </c:pt>
                <c:pt idx="79">
                  <c:v>-0.96</c:v>
                </c:pt>
                <c:pt idx="80">
                  <c:v>-0.99</c:v>
                </c:pt>
                <c:pt idx="81">
                  <c:v>-1.01</c:v>
                </c:pt>
                <c:pt idx="82">
                  <c:v>-1</c:v>
                </c:pt>
                <c:pt idx="83">
                  <c:v>-0.98</c:v>
                </c:pt>
                <c:pt idx="84">
                  <c:v>-0.98</c:v>
                </c:pt>
                <c:pt idx="85">
                  <c:v>-1</c:v>
                </c:pt>
                <c:pt idx="86">
                  <c:v>-1.04</c:v>
                </c:pt>
                <c:pt idx="87">
                  <c:v>-1.1200000000000001</c:v>
                </c:pt>
                <c:pt idx="88">
                  <c:v>-1.1200000000000001</c:v>
                </c:pt>
                <c:pt idx="89">
                  <c:v>-1.1299999999999999</c:v>
                </c:pt>
                <c:pt idx="90">
                  <c:v>-1.1299999999999999</c:v>
                </c:pt>
                <c:pt idx="91">
                  <c:v>-1.1299999999999999</c:v>
                </c:pt>
                <c:pt idx="92">
                  <c:v>-1.1299999999999999</c:v>
                </c:pt>
                <c:pt idx="93">
                  <c:v>-1.1499999999999999</c:v>
                </c:pt>
                <c:pt idx="94">
                  <c:v>-1.0900000000000001</c:v>
                </c:pt>
                <c:pt idx="95">
                  <c:v>-1.06</c:v>
                </c:pt>
                <c:pt idx="96">
                  <c:v>-1.08</c:v>
                </c:pt>
                <c:pt idx="97">
                  <c:v>-1.05</c:v>
                </c:pt>
                <c:pt idx="98">
                  <c:v>-0.99</c:v>
                </c:pt>
                <c:pt idx="99">
                  <c:v>-1</c:v>
                </c:pt>
                <c:pt idx="100">
                  <c:v>-1.05</c:v>
                </c:pt>
                <c:pt idx="101">
                  <c:v>-1.0900000000000001</c:v>
                </c:pt>
                <c:pt idx="102">
                  <c:v>-1.08</c:v>
                </c:pt>
                <c:pt idx="103">
                  <c:v>-1.08</c:v>
                </c:pt>
                <c:pt idx="104">
                  <c:v>-1.1000000000000001</c:v>
                </c:pt>
                <c:pt idx="105">
                  <c:v>-1.17</c:v>
                </c:pt>
                <c:pt idx="106">
                  <c:v>-1.1599999999999999</c:v>
                </c:pt>
                <c:pt idx="107">
                  <c:v>-0.82</c:v>
                </c:pt>
                <c:pt idx="108">
                  <c:v>-0.83</c:v>
                </c:pt>
                <c:pt idx="109">
                  <c:v>-0.83</c:v>
                </c:pt>
                <c:pt idx="110">
                  <c:v>-0.81</c:v>
                </c:pt>
                <c:pt idx="111">
                  <c:v>-0.8</c:v>
                </c:pt>
                <c:pt idx="112">
                  <c:v>-0.85</c:v>
                </c:pt>
                <c:pt idx="113">
                  <c:v>-0.87</c:v>
                </c:pt>
                <c:pt idx="114">
                  <c:v>-0.9</c:v>
                </c:pt>
                <c:pt idx="115">
                  <c:v>-0.94</c:v>
                </c:pt>
                <c:pt idx="116">
                  <c:v>-0.99</c:v>
                </c:pt>
                <c:pt idx="117">
                  <c:v>-1</c:v>
                </c:pt>
                <c:pt idx="118">
                  <c:v>-1.3</c:v>
                </c:pt>
                <c:pt idx="119">
                  <c:v>-1.33</c:v>
                </c:pt>
                <c:pt idx="120">
                  <c:v>-1.34</c:v>
                </c:pt>
                <c:pt idx="121">
                  <c:v>-1.37</c:v>
                </c:pt>
                <c:pt idx="122">
                  <c:v>-1.38</c:v>
                </c:pt>
                <c:pt idx="123">
                  <c:v>-1.4</c:v>
                </c:pt>
                <c:pt idx="124">
                  <c:v>-1.42</c:v>
                </c:pt>
              </c:numCache>
            </c:numRef>
          </c:val>
          <c:smooth val="0"/>
        </c:ser>
        <c:ser>
          <c:idx val="1"/>
          <c:order val="1"/>
          <c:tx>
            <c:v>Потенциал после установки ПАЗ, В</c:v>
          </c:tx>
          <c:marker>
            <c:symbol val="none"/>
          </c:marker>
          <c:val>
            <c:numRef>
              <c:f>'E-II'!$F$14:$F$138</c:f>
              <c:numCache>
                <c:formatCode>General</c:formatCode>
                <c:ptCount val="125"/>
                <c:pt idx="0">
                  <c:v>-3.5</c:v>
                </c:pt>
                <c:pt idx="1">
                  <c:v>-3.5</c:v>
                </c:pt>
                <c:pt idx="2">
                  <c:v>-3.49</c:v>
                </c:pt>
                <c:pt idx="3">
                  <c:v>-3.49</c:v>
                </c:pt>
                <c:pt idx="4">
                  <c:v>-3.47</c:v>
                </c:pt>
                <c:pt idx="5">
                  <c:v>-3.42</c:v>
                </c:pt>
                <c:pt idx="6">
                  <c:v>-3.38</c:v>
                </c:pt>
                <c:pt idx="7">
                  <c:v>-3.3</c:v>
                </c:pt>
                <c:pt idx="8">
                  <c:v>-3.26</c:v>
                </c:pt>
                <c:pt idx="9">
                  <c:v>-3.22</c:v>
                </c:pt>
                <c:pt idx="10">
                  <c:v>-3.18</c:v>
                </c:pt>
                <c:pt idx="11">
                  <c:v>-3.16</c:v>
                </c:pt>
                <c:pt idx="12">
                  <c:v>-3.12</c:v>
                </c:pt>
                <c:pt idx="13">
                  <c:v>-3.1</c:v>
                </c:pt>
                <c:pt idx="14">
                  <c:v>-3.08</c:v>
                </c:pt>
                <c:pt idx="15">
                  <c:v>-3.06</c:v>
                </c:pt>
                <c:pt idx="16">
                  <c:v>-3.02</c:v>
                </c:pt>
                <c:pt idx="17">
                  <c:v>-3</c:v>
                </c:pt>
                <c:pt idx="18">
                  <c:v>-2.98</c:v>
                </c:pt>
                <c:pt idx="19">
                  <c:v>-2.87</c:v>
                </c:pt>
                <c:pt idx="20">
                  <c:v>-2.85</c:v>
                </c:pt>
                <c:pt idx="21">
                  <c:v>-2.8</c:v>
                </c:pt>
                <c:pt idx="22">
                  <c:v>-2.79</c:v>
                </c:pt>
                <c:pt idx="23">
                  <c:v>-2.76</c:v>
                </c:pt>
                <c:pt idx="24">
                  <c:v>-2.71</c:v>
                </c:pt>
                <c:pt idx="25">
                  <c:v>-2.68</c:v>
                </c:pt>
                <c:pt idx="26">
                  <c:v>-2.65</c:v>
                </c:pt>
                <c:pt idx="27">
                  <c:v>-2.59</c:v>
                </c:pt>
                <c:pt idx="28">
                  <c:v>-2.5299999999999998</c:v>
                </c:pt>
                <c:pt idx="29">
                  <c:v>-2.48</c:v>
                </c:pt>
                <c:pt idx="30">
                  <c:v>-2.4</c:v>
                </c:pt>
                <c:pt idx="31">
                  <c:v>-2.2999999999999998</c:v>
                </c:pt>
                <c:pt idx="32">
                  <c:v>-2.2200000000000002</c:v>
                </c:pt>
                <c:pt idx="33">
                  <c:v>-2.19</c:v>
                </c:pt>
                <c:pt idx="34">
                  <c:v>-1.98</c:v>
                </c:pt>
                <c:pt idx="35">
                  <c:v>-1.88</c:v>
                </c:pt>
                <c:pt idx="36">
                  <c:v>-1.72</c:v>
                </c:pt>
                <c:pt idx="37">
                  <c:v>-1.65</c:v>
                </c:pt>
                <c:pt idx="38">
                  <c:v>-1.54</c:v>
                </c:pt>
                <c:pt idx="39">
                  <c:v>-1.42</c:v>
                </c:pt>
                <c:pt idx="40">
                  <c:v>-1.27</c:v>
                </c:pt>
                <c:pt idx="41">
                  <c:v>-1.27</c:v>
                </c:pt>
                <c:pt idx="42">
                  <c:v>-1.25</c:v>
                </c:pt>
                <c:pt idx="43">
                  <c:v>-1.24</c:v>
                </c:pt>
                <c:pt idx="44">
                  <c:v>-1.23</c:v>
                </c:pt>
                <c:pt idx="45">
                  <c:v>-1.23</c:v>
                </c:pt>
                <c:pt idx="46">
                  <c:v>-1.22</c:v>
                </c:pt>
                <c:pt idx="47">
                  <c:v>-1.24</c:v>
                </c:pt>
                <c:pt idx="48">
                  <c:v>-1.25</c:v>
                </c:pt>
                <c:pt idx="49">
                  <c:v>-1.25</c:v>
                </c:pt>
                <c:pt idx="50">
                  <c:v>-1.27</c:v>
                </c:pt>
                <c:pt idx="51">
                  <c:v>-1.3</c:v>
                </c:pt>
                <c:pt idx="52">
                  <c:v>-1.31</c:v>
                </c:pt>
                <c:pt idx="53">
                  <c:v>-1.3</c:v>
                </c:pt>
                <c:pt idx="54">
                  <c:v>-1.29</c:v>
                </c:pt>
                <c:pt idx="55">
                  <c:v>-1.32</c:v>
                </c:pt>
                <c:pt idx="56">
                  <c:v>-1.33</c:v>
                </c:pt>
                <c:pt idx="57">
                  <c:v>-1.35</c:v>
                </c:pt>
                <c:pt idx="58">
                  <c:v>-1.33</c:v>
                </c:pt>
                <c:pt idx="59">
                  <c:v>-1.34</c:v>
                </c:pt>
                <c:pt idx="60">
                  <c:v>-1.35</c:v>
                </c:pt>
                <c:pt idx="61">
                  <c:v>-1.36</c:v>
                </c:pt>
                <c:pt idx="62">
                  <c:v>-1.38</c:v>
                </c:pt>
                <c:pt idx="63">
                  <c:v>-1.39</c:v>
                </c:pt>
                <c:pt idx="64">
                  <c:v>-1.4</c:v>
                </c:pt>
                <c:pt idx="65">
                  <c:v>-1.41</c:v>
                </c:pt>
                <c:pt idx="66">
                  <c:v>-1.4</c:v>
                </c:pt>
                <c:pt idx="67">
                  <c:v>-1.42</c:v>
                </c:pt>
                <c:pt idx="68">
                  <c:v>-1.44</c:v>
                </c:pt>
                <c:pt idx="69">
                  <c:v>-1.4</c:v>
                </c:pt>
                <c:pt idx="70">
                  <c:v>-1.39</c:v>
                </c:pt>
                <c:pt idx="71">
                  <c:v>-1.38</c:v>
                </c:pt>
                <c:pt idx="72">
                  <c:v>-1.36</c:v>
                </c:pt>
                <c:pt idx="73">
                  <c:v>-1.4</c:v>
                </c:pt>
                <c:pt idx="74">
                  <c:v>-1.42</c:v>
                </c:pt>
                <c:pt idx="75">
                  <c:v>-1.44</c:v>
                </c:pt>
                <c:pt idx="76">
                  <c:v>-1.46</c:v>
                </c:pt>
                <c:pt idx="77">
                  <c:v>-1.47</c:v>
                </c:pt>
                <c:pt idx="78">
                  <c:v>-1.5</c:v>
                </c:pt>
                <c:pt idx="79">
                  <c:v>-1.5</c:v>
                </c:pt>
                <c:pt idx="80">
                  <c:v>-1.49</c:v>
                </c:pt>
                <c:pt idx="81">
                  <c:v>-1.51</c:v>
                </c:pt>
                <c:pt idx="82">
                  <c:v>-1.52</c:v>
                </c:pt>
                <c:pt idx="83">
                  <c:v>-1.53</c:v>
                </c:pt>
                <c:pt idx="84">
                  <c:v>-1.54</c:v>
                </c:pt>
                <c:pt idx="85">
                  <c:v>-1.55</c:v>
                </c:pt>
                <c:pt idx="86">
                  <c:v>-1.56</c:v>
                </c:pt>
                <c:pt idx="87">
                  <c:v>-1.57</c:v>
                </c:pt>
                <c:pt idx="88">
                  <c:v>-1.63</c:v>
                </c:pt>
                <c:pt idx="89">
                  <c:v>-1.64</c:v>
                </c:pt>
                <c:pt idx="90">
                  <c:v>-1.67</c:v>
                </c:pt>
                <c:pt idx="91">
                  <c:v>-1.69</c:v>
                </c:pt>
                <c:pt idx="92">
                  <c:v>-1.68</c:v>
                </c:pt>
                <c:pt idx="93">
                  <c:v>-1.69</c:v>
                </c:pt>
                <c:pt idx="94">
                  <c:v>-1.69</c:v>
                </c:pt>
                <c:pt idx="95">
                  <c:v>-1.7</c:v>
                </c:pt>
                <c:pt idx="96">
                  <c:v>-1.72</c:v>
                </c:pt>
                <c:pt idx="97">
                  <c:v>-1.73</c:v>
                </c:pt>
                <c:pt idx="98">
                  <c:v>-1.74</c:v>
                </c:pt>
                <c:pt idx="99">
                  <c:v>-1.75</c:v>
                </c:pt>
                <c:pt idx="100">
                  <c:v>-1.77</c:v>
                </c:pt>
                <c:pt idx="101">
                  <c:v>-1.79</c:v>
                </c:pt>
                <c:pt idx="102">
                  <c:v>-1.76</c:v>
                </c:pt>
                <c:pt idx="103">
                  <c:v>-1.75</c:v>
                </c:pt>
                <c:pt idx="104">
                  <c:v>-1.77</c:v>
                </c:pt>
                <c:pt idx="105">
                  <c:v>-1.77</c:v>
                </c:pt>
                <c:pt idx="106">
                  <c:v>-1.76</c:v>
                </c:pt>
                <c:pt idx="107">
                  <c:v>-1.74</c:v>
                </c:pt>
                <c:pt idx="108">
                  <c:v>-1.78</c:v>
                </c:pt>
                <c:pt idx="109">
                  <c:v>-1.79</c:v>
                </c:pt>
                <c:pt idx="110">
                  <c:v>-1.8</c:v>
                </c:pt>
                <c:pt idx="111">
                  <c:v>-1.78</c:v>
                </c:pt>
                <c:pt idx="112">
                  <c:v>-1.76</c:v>
                </c:pt>
                <c:pt idx="113">
                  <c:v>-1.81</c:v>
                </c:pt>
                <c:pt idx="114">
                  <c:v>-1.8</c:v>
                </c:pt>
                <c:pt idx="115">
                  <c:v>-1.82</c:v>
                </c:pt>
                <c:pt idx="116">
                  <c:v>-1.83</c:v>
                </c:pt>
                <c:pt idx="117">
                  <c:v>-1.81</c:v>
                </c:pt>
                <c:pt idx="118">
                  <c:v>-1.83</c:v>
                </c:pt>
                <c:pt idx="119">
                  <c:v>-1.83</c:v>
                </c:pt>
                <c:pt idx="120">
                  <c:v>-1.82</c:v>
                </c:pt>
                <c:pt idx="121">
                  <c:v>-1.84</c:v>
                </c:pt>
                <c:pt idx="122">
                  <c:v>-1.86</c:v>
                </c:pt>
                <c:pt idx="123">
                  <c:v>-1.85</c:v>
                </c:pt>
                <c:pt idx="124">
                  <c:v>-1.87</c:v>
                </c:pt>
              </c:numCache>
            </c:numRef>
          </c:val>
          <c:smooth val="0"/>
        </c:ser>
        <c:ser>
          <c:idx val="2"/>
          <c:order val="2"/>
          <c:tx>
            <c:v>min= - 0.9 В</c:v>
          </c:tx>
          <c:spPr>
            <a:ln w="15875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'E-II'!$G$14:$G$138</c:f>
              <c:numCache>
                <c:formatCode>General</c:formatCode>
                <c:ptCount val="125"/>
                <c:pt idx="0">
                  <c:v>-0.9</c:v>
                </c:pt>
                <c:pt idx="1">
                  <c:v>-0.9</c:v>
                </c:pt>
                <c:pt idx="2">
                  <c:v>-0.9</c:v>
                </c:pt>
                <c:pt idx="3">
                  <c:v>-0.9</c:v>
                </c:pt>
                <c:pt idx="4">
                  <c:v>-0.9</c:v>
                </c:pt>
                <c:pt idx="5">
                  <c:v>-0.9</c:v>
                </c:pt>
                <c:pt idx="6">
                  <c:v>-0.9</c:v>
                </c:pt>
                <c:pt idx="7">
                  <c:v>-0.9</c:v>
                </c:pt>
                <c:pt idx="8">
                  <c:v>-0.9</c:v>
                </c:pt>
                <c:pt idx="9">
                  <c:v>-0.9</c:v>
                </c:pt>
                <c:pt idx="10">
                  <c:v>-0.9</c:v>
                </c:pt>
                <c:pt idx="11">
                  <c:v>-0.9</c:v>
                </c:pt>
                <c:pt idx="12">
                  <c:v>-0.9</c:v>
                </c:pt>
                <c:pt idx="13">
                  <c:v>-0.9</c:v>
                </c:pt>
                <c:pt idx="14">
                  <c:v>-0.9</c:v>
                </c:pt>
                <c:pt idx="15">
                  <c:v>-0.9</c:v>
                </c:pt>
                <c:pt idx="16">
                  <c:v>-0.9</c:v>
                </c:pt>
                <c:pt idx="17">
                  <c:v>-0.9</c:v>
                </c:pt>
                <c:pt idx="18">
                  <c:v>-0.9</c:v>
                </c:pt>
                <c:pt idx="19">
                  <c:v>-0.9</c:v>
                </c:pt>
                <c:pt idx="20">
                  <c:v>-0.9</c:v>
                </c:pt>
                <c:pt idx="21">
                  <c:v>-0.9</c:v>
                </c:pt>
                <c:pt idx="22">
                  <c:v>-0.9</c:v>
                </c:pt>
                <c:pt idx="23">
                  <c:v>-0.9</c:v>
                </c:pt>
                <c:pt idx="24">
                  <c:v>-0.9</c:v>
                </c:pt>
                <c:pt idx="25">
                  <c:v>-0.9</c:v>
                </c:pt>
                <c:pt idx="26">
                  <c:v>-0.9</c:v>
                </c:pt>
                <c:pt idx="27">
                  <c:v>-0.9</c:v>
                </c:pt>
                <c:pt idx="28">
                  <c:v>-0.9</c:v>
                </c:pt>
                <c:pt idx="29">
                  <c:v>-0.9</c:v>
                </c:pt>
                <c:pt idx="30">
                  <c:v>-0.9</c:v>
                </c:pt>
                <c:pt idx="31">
                  <c:v>-0.9</c:v>
                </c:pt>
                <c:pt idx="32">
                  <c:v>-0.9</c:v>
                </c:pt>
                <c:pt idx="33">
                  <c:v>-0.9</c:v>
                </c:pt>
                <c:pt idx="34">
                  <c:v>-0.9</c:v>
                </c:pt>
                <c:pt idx="35">
                  <c:v>-0.9</c:v>
                </c:pt>
                <c:pt idx="36">
                  <c:v>-0.9</c:v>
                </c:pt>
                <c:pt idx="37">
                  <c:v>-0.9</c:v>
                </c:pt>
                <c:pt idx="38">
                  <c:v>-0.9</c:v>
                </c:pt>
                <c:pt idx="39">
                  <c:v>-0.9</c:v>
                </c:pt>
                <c:pt idx="40">
                  <c:v>-0.9</c:v>
                </c:pt>
                <c:pt idx="41">
                  <c:v>-0.9</c:v>
                </c:pt>
                <c:pt idx="42">
                  <c:v>-0.9</c:v>
                </c:pt>
                <c:pt idx="43">
                  <c:v>-0.9</c:v>
                </c:pt>
                <c:pt idx="44">
                  <c:v>-0.9</c:v>
                </c:pt>
                <c:pt idx="45">
                  <c:v>-0.9</c:v>
                </c:pt>
                <c:pt idx="46">
                  <c:v>-0.9</c:v>
                </c:pt>
                <c:pt idx="47">
                  <c:v>-0.9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-0.9</c:v>
                </c:pt>
                <c:pt idx="52">
                  <c:v>-0.9</c:v>
                </c:pt>
                <c:pt idx="53">
                  <c:v>-0.9</c:v>
                </c:pt>
                <c:pt idx="54">
                  <c:v>-0.9</c:v>
                </c:pt>
                <c:pt idx="55">
                  <c:v>-0.9</c:v>
                </c:pt>
                <c:pt idx="56">
                  <c:v>-0.9</c:v>
                </c:pt>
                <c:pt idx="57">
                  <c:v>-0.9</c:v>
                </c:pt>
                <c:pt idx="58">
                  <c:v>-0.9</c:v>
                </c:pt>
                <c:pt idx="59">
                  <c:v>-0.9</c:v>
                </c:pt>
                <c:pt idx="60">
                  <c:v>-0.9</c:v>
                </c:pt>
                <c:pt idx="61">
                  <c:v>-0.9</c:v>
                </c:pt>
                <c:pt idx="62">
                  <c:v>-0.9</c:v>
                </c:pt>
                <c:pt idx="63">
                  <c:v>-0.9</c:v>
                </c:pt>
                <c:pt idx="64">
                  <c:v>-0.9</c:v>
                </c:pt>
                <c:pt idx="65">
                  <c:v>-0.9</c:v>
                </c:pt>
                <c:pt idx="66">
                  <c:v>-0.9</c:v>
                </c:pt>
                <c:pt idx="67">
                  <c:v>-0.9</c:v>
                </c:pt>
                <c:pt idx="68">
                  <c:v>-0.9</c:v>
                </c:pt>
                <c:pt idx="69">
                  <c:v>-0.9</c:v>
                </c:pt>
                <c:pt idx="70">
                  <c:v>-0.9</c:v>
                </c:pt>
                <c:pt idx="71">
                  <c:v>-0.9</c:v>
                </c:pt>
                <c:pt idx="72">
                  <c:v>-0.9</c:v>
                </c:pt>
                <c:pt idx="73">
                  <c:v>-0.9</c:v>
                </c:pt>
                <c:pt idx="74">
                  <c:v>-0.9</c:v>
                </c:pt>
                <c:pt idx="75">
                  <c:v>-0.9</c:v>
                </c:pt>
                <c:pt idx="76">
                  <c:v>-0.9</c:v>
                </c:pt>
                <c:pt idx="77">
                  <c:v>-0.9</c:v>
                </c:pt>
                <c:pt idx="78">
                  <c:v>-0.9</c:v>
                </c:pt>
                <c:pt idx="79">
                  <c:v>-0.9</c:v>
                </c:pt>
                <c:pt idx="80">
                  <c:v>-0.9</c:v>
                </c:pt>
                <c:pt idx="81">
                  <c:v>-0.9</c:v>
                </c:pt>
                <c:pt idx="82">
                  <c:v>-0.9</c:v>
                </c:pt>
                <c:pt idx="83">
                  <c:v>-0.9</c:v>
                </c:pt>
                <c:pt idx="84">
                  <c:v>-0.9</c:v>
                </c:pt>
                <c:pt idx="85">
                  <c:v>-0.9</c:v>
                </c:pt>
                <c:pt idx="86">
                  <c:v>-0.9</c:v>
                </c:pt>
                <c:pt idx="87">
                  <c:v>-0.9</c:v>
                </c:pt>
                <c:pt idx="88">
                  <c:v>-0.9</c:v>
                </c:pt>
                <c:pt idx="89">
                  <c:v>-0.9</c:v>
                </c:pt>
                <c:pt idx="90">
                  <c:v>-0.9</c:v>
                </c:pt>
                <c:pt idx="91">
                  <c:v>-0.9</c:v>
                </c:pt>
                <c:pt idx="92">
                  <c:v>-0.9</c:v>
                </c:pt>
                <c:pt idx="93">
                  <c:v>-0.9</c:v>
                </c:pt>
                <c:pt idx="94">
                  <c:v>-0.9</c:v>
                </c:pt>
                <c:pt idx="95">
                  <c:v>-0.9</c:v>
                </c:pt>
                <c:pt idx="96">
                  <c:v>-0.9</c:v>
                </c:pt>
                <c:pt idx="97">
                  <c:v>-0.9</c:v>
                </c:pt>
                <c:pt idx="98">
                  <c:v>-0.9</c:v>
                </c:pt>
                <c:pt idx="99">
                  <c:v>-0.9</c:v>
                </c:pt>
                <c:pt idx="100">
                  <c:v>-0.9</c:v>
                </c:pt>
                <c:pt idx="101">
                  <c:v>-0.9</c:v>
                </c:pt>
                <c:pt idx="102">
                  <c:v>-0.9</c:v>
                </c:pt>
                <c:pt idx="103">
                  <c:v>-0.9</c:v>
                </c:pt>
                <c:pt idx="104">
                  <c:v>-0.9</c:v>
                </c:pt>
                <c:pt idx="105">
                  <c:v>-0.9</c:v>
                </c:pt>
                <c:pt idx="106">
                  <c:v>-0.9</c:v>
                </c:pt>
                <c:pt idx="107">
                  <c:v>-0.9</c:v>
                </c:pt>
                <c:pt idx="108">
                  <c:v>-0.9</c:v>
                </c:pt>
                <c:pt idx="109">
                  <c:v>-0.9</c:v>
                </c:pt>
                <c:pt idx="110">
                  <c:v>-0.9</c:v>
                </c:pt>
                <c:pt idx="111">
                  <c:v>-0.9</c:v>
                </c:pt>
                <c:pt idx="112">
                  <c:v>-0.9</c:v>
                </c:pt>
                <c:pt idx="113">
                  <c:v>-0.9</c:v>
                </c:pt>
                <c:pt idx="114">
                  <c:v>-0.9</c:v>
                </c:pt>
                <c:pt idx="115">
                  <c:v>-0.9</c:v>
                </c:pt>
                <c:pt idx="116">
                  <c:v>-0.9</c:v>
                </c:pt>
                <c:pt idx="117">
                  <c:v>-0.9</c:v>
                </c:pt>
                <c:pt idx="118">
                  <c:v>-0.9</c:v>
                </c:pt>
                <c:pt idx="119">
                  <c:v>-0.9</c:v>
                </c:pt>
                <c:pt idx="120">
                  <c:v>-0.9</c:v>
                </c:pt>
                <c:pt idx="121">
                  <c:v>-0.9</c:v>
                </c:pt>
                <c:pt idx="122">
                  <c:v>-0.9</c:v>
                </c:pt>
                <c:pt idx="123">
                  <c:v>-0.9</c:v>
                </c:pt>
                <c:pt idx="124">
                  <c:v>-0.9</c:v>
                </c:pt>
              </c:numCache>
            </c:numRef>
          </c:val>
          <c:smooth val="0"/>
        </c:ser>
        <c:ser>
          <c:idx val="3"/>
          <c:order val="3"/>
          <c:tx>
            <c:v>max=-3.5B</c:v>
          </c:tx>
          <c:spPr>
            <a:ln w="15875">
              <a:solidFill>
                <a:srgbClr val="002060"/>
              </a:solidFill>
              <a:prstDash val="dash"/>
            </a:ln>
          </c:spPr>
          <c:marker>
            <c:symbol val="none"/>
          </c:marker>
          <c:val>
            <c:numRef>
              <c:f>'E-II'!$H$14:$H$138</c:f>
              <c:numCache>
                <c:formatCode>General</c:formatCode>
                <c:ptCount val="125"/>
                <c:pt idx="0">
                  <c:v>-3.5</c:v>
                </c:pt>
                <c:pt idx="1">
                  <c:v>-3.5</c:v>
                </c:pt>
                <c:pt idx="2">
                  <c:v>-3.5</c:v>
                </c:pt>
                <c:pt idx="3">
                  <c:v>-3.5</c:v>
                </c:pt>
                <c:pt idx="4">
                  <c:v>-3.5</c:v>
                </c:pt>
                <c:pt idx="5">
                  <c:v>-3.5</c:v>
                </c:pt>
                <c:pt idx="6">
                  <c:v>-3.5</c:v>
                </c:pt>
                <c:pt idx="7">
                  <c:v>-3.5</c:v>
                </c:pt>
                <c:pt idx="8">
                  <c:v>-3.5</c:v>
                </c:pt>
                <c:pt idx="9">
                  <c:v>-3.5</c:v>
                </c:pt>
                <c:pt idx="10">
                  <c:v>-3.5</c:v>
                </c:pt>
                <c:pt idx="11">
                  <c:v>-3.5</c:v>
                </c:pt>
                <c:pt idx="12">
                  <c:v>-3.5</c:v>
                </c:pt>
                <c:pt idx="13">
                  <c:v>-3.5</c:v>
                </c:pt>
                <c:pt idx="14">
                  <c:v>-3.5</c:v>
                </c:pt>
                <c:pt idx="15">
                  <c:v>-3.5</c:v>
                </c:pt>
                <c:pt idx="16">
                  <c:v>-3.5</c:v>
                </c:pt>
                <c:pt idx="17">
                  <c:v>-3.5</c:v>
                </c:pt>
                <c:pt idx="18">
                  <c:v>-3.5</c:v>
                </c:pt>
                <c:pt idx="19">
                  <c:v>-3.5</c:v>
                </c:pt>
                <c:pt idx="20">
                  <c:v>-3.5</c:v>
                </c:pt>
                <c:pt idx="21">
                  <c:v>-3.5</c:v>
                </c:pt>
                <c:pt idx="22">
                  <c:v>-3.5</c:v>
                </c:pt>
                <c:pt idx="23">
                  <c:v>-3.5</c:v>
                </c:pt>
                <c:pt idx="24">
                  <c:v>-3.5</c:v>
                </c:pt>
                <c:pt idx="25">
                  <c:v>-3.5</c:v>
                </c:pt>
                <c:pt idx="26">
                  <c:v>-3.5</c:v>
                </c:pt>
                <c:pt idx="27">
                  <c:v>-3.5</c:v>
                </c:pt>
                <c:pt idx="28">
                  <c:v>-3.5</c:v>
                </c:pt>
                <c:pt idx="29">
                  <c:v>-3.5</c:v>
                </c:pt>
                <c:pt idx="30">
                  <c:v>-3.5</c:v>
                </c:pt>
                <c:pt idx="31">
                  <c:v>-3.5</c:v>
                </c:pt>
                <c:pt idx="32">
                  <c:v>-3.5</c:v>
                </c:pt>
                <c:pt idx="33">
                  <c:v>-3.5</c:v>
                </c:pt>
                <c:pt idx="34">
                  <c:v>-3.5</c:v>
                </c:pt>
                <c:pt idx="35">
                  <c:v>-3.5</c:v>
                </c:pt>
                <c:pt idx="36">
                  <c:v>-3.5</c:v>
                </c:pt>
                <c:pt idx="37">
                  <c:v>-3.5</c:v>
                </c:pt>
                <c:pt idx="38">
                  <c:v>-3.5</c:v>
                </c:pt>
                <c:pt idx="39">
                  <c:v>-3.5</c:v>
                </c:pt>
                <c:pt idx="40">
                  <c:v>-3.5</c:v>
                </c:pt>
                <c:pt idx="41">
                  <c:v>-3.5</c:v>
                </c:pt>
                <c:pt idx="42">
                  <c:v>-3.5</c:v>
                </c:pt>
                <c:pt idx="43">
                  <c:v>-3.5</c:v>
                </c:pt>
                <c:pt idx="44">
                  <c:v>-3.5</c:v>
                </c:pt>
                <c:pt idx="45">
                  <c:v>-3.5</c:v>
                </c:pt>
                <c:pt idx="46">
                  <c:v>-3.5</c:v>
                </c:pt>
                <c:pt idx="47">
                  <c:v>-3.5</c:v>
                </c:pt>
                <c:pt idx="48">
                  <c:v>-3.5</c:v>
                </c:pt>
                <c:pt idx="49">
                  <c:v>-3.5</c:v>
                </c:pt>
                <c:pt idx="50">
                  <c:v>-3.5</c:v>
                </c:pt>
                <c:pt idx="51">
                  <c:v>-3.5</c:v>
                </c:pt>
                <c:pt idx="52">
                  <c:v>-3.5</c:v>
                </c:pt>
                <c:pt idx="53">
                  <c:v>-3.5</c:v>
                </c:pt>
                <c:pt idx="54">
                  <c:v>-3.5</c:v>
                </c:pt>
                <c:pt idx="55">
                  <c:v>-3.5</c:v>
                </c:pt>
                <c:pt idx="56">
                  <c:v>-3.5</c:v>
                </c:pt>
                <c:pt idx="57">
                  <c:v>-3.5</c:v>
                </c:pt>
                <c:pt idx="58">
                  <c:v>-3.5</c:v>
                </c:pt>
                <c:pt idx="59">
                  <c:v>-3.5</c:v>
                </c:pt>
                <c:pt idx="60">
                  <c:v>-3.5</c:v>
                </c:pt>
                <c:pt idx="61">
                  <c:v>-3.5</c:v>
                </c:pt>
                <c:pt idx="62">
                  <c:v>-3.5</c:v>
                </c:pt>
                <c:pt idx="63">
                  <c:v>-3.5</c:v>
                </c:pt>
                <c:pt idx="64">
                  <c:v>-3.5</c:v>
                </c:pt>
                <c:pt idx="65">
                  <c:v>-3.5</c:v>
                </c:pt>
                <c:pt idx="66">
                  <c:v>-3.5</c:v>
                </c:pt>
                <c:pt idx="67">
                  <c:v>-3.5</c:v>
                </c:pt>
                <c:pt idx="68">
                  <c:v>-3.5</c:v>
                </c:pt>
                <c:pt idx="69">
                  <c:v>-3.5</c:v>
                </c:pt>
                <c:pt idx="70">
                  <c:v>-3.5</c:v>
                </c:pt>
                <c:pt idx="71">
                  <c:v>-3.5</c:v>
                </c:pt>
                <c:pt idx="72">
                  <c:v>-3.5</c:v>
                </c:pt>
                <c:pt idx="73">
                  <c:v>-3.5</c:v>
                </c:pt>
                <c:pt idx="74">
                  <c:v>-3.5</c:v>
                </c:pt>
                <c:pt idx="75">
                  <c:v>-3.5</c:v>
                </c:pt>
                <c:pt idx="76">
                  <c:v>-3.5</c:v>
                </c:pt>
                <c:pt idx="77">
                  <c:v>-3.5</c:v>
                </c:pt>
                <c:pt idx="78">
                  <c:v>-3.5</c:v>
                </c:pt>
                <c:pt idx="79">
                  <c:v>-3.5</c:v>
                </c:pt>
                <c:pt idx="80">
                  <c:v>-3.5</c:v>
                </c:pt>
                <c:pt idx="81">
                  <c:v>-3.5</c:v>
                </c:pt>
                <c:pt idx="82">
                  <c:v>-3.5</c:v>
                </c:pt>
                <c:pt idx="83">
                  <c:v>-3.5</c:v>
                </c:pt>
                <c:pt idx="84">
                  <c:v>-3.5</c:v>
                </c:pt>
                <c:pt idx="85">
                  <c:v>-3.5</c:v>
                </c:pt>
                <c:pt idx="86">
                  <c:v>-3.5</c:v>
                </c:pt>
                <c:pt idx="87">
                  <c:v>-3.5</c:v>
                </c:pt>
                <c:pt idx="88">
                  <c:v>-3.5</c:v>
                </c:pt>
                <c:pt idx="89">
                  <c:v>-3.5</c:v>
                </c:pt>
                <c:pt idx="90">
                  <c:v>-3.5</c:v>
                </c:pt>
                <c:pt idx="91">
                  <c:v>-3.5</c:v>
                </c:pt>
                <c:pt idx="92">
                  <c:v>-3.5</c:v>
                </c:pt>
                <c:pt idx="93">
                  <c:v>-3.5</c:v>
                </c:pt>
                <c:pt idx="94">
                  <c:v>-3.5</c:v>
                </c:pt>
                <c:pt idx="95">
                  <c:v>-3.5</c:v>
                </c:pt>
                <c:pt idx="96">
                  <c:v>-3.5</c:v>
                </c:pt>
                <c:pt idx="97">
                  <c:v>-3.5</c:v>
                </c:pt>
                <c:pt idx="98">
                  <c:v>-3.5</c:v>
                </c:pt>
                <c:pt idx="99">
                  <c:v>-3.5</c:v>
                </c:pt>
                <c:pt idx="100">
                  <c:v>-3.5</c:v>
                </c:pt>
                <c:pt idx="101">
                  <c:v>-3.5</c:v>
                </c:pt>
                <c:pt idx="102">
                  <c:v>-3.5</c:v>
                </c:pt>
                <c:pt idx="103">
                  <c:v>-3.5</c:v>
                </c:pt>
                <c:pt idx="104">
                  <c:v>-3.5</c:v>
                </c:pt>
                <c:pt idx="105">
                  <c:v>-3.5</c:v>
                </c:pt>
                <c:pt idx="106">
                  <c:v>-3.5</c:v>
                </c:pt>
                <c:pt idx="107">
                  <c:v>-3.5</c:v>
                </c:pt>
                <c:pt idx="108">
                  <c:v>-3.5</c:v>
                </c:pt>
                <c:pt idx="109">
                  <c:v>-3.5</c:v>
                </c:pt>
                <c:pt idx="110">
                  <c:v>-3.5</c:v>
                </c:pt>
                <c:pt idx="111">
                  <c:v>-3.5</c:v>
                </c:pt>
                <c:pt idx="112">
                  <c:v>-3.5</c:v>
                </c:pt>
                <c:pt idx="113">
                  <c:v>-3.5</c:v>
                </c:pt>
                <c:pt idx="114">
                  <c:v>-3.5</c:v>
                </c:pt>
                <c:pt idx="115">
                  <c:v>-3.5</c:v>
                </c:pt>
                <c:pt idx="116">
                  <c:v>-3.5</c:v>
                </c:pt>
                <c:pt idx="117">
                  <c:v>-3.5</c:v>
                </c:pt>
                <c:pt idx="118">
                  <c:v>-3.5</c:v>
                </c:pt>
                <c:pt idx="119">
                  <c:v>-3.5</c:v>
                </c:pt>
                <c:pt idx="120">
                  <c:v>-3.5</c:v>
                </c:pt>
                <c:pt idx="121">
                  <c:v>-3.5</c:v>
                </c:pt>
                <c:pt idx="122">
                  <c:v>-3.5</c:v>
                </c:pt>
                <c:pt idx="123">
                  <c:v>-3.5</c:v>
                </c:pt>
                <c:pt idx="124">
                  <c:v>-3.5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70304"/>
        <c:axId val="118772096"/>
      </c:lineChart>
      <c:catAx>
        <c:axId val="118770304"/>
        <c:scaling>
          <c:orientation val="minMax"/>
        </c:scaling>
        <c:delete val="1"/>
        <c:axPos val="t"/>
        <c:numFmt formatCode="0.000" sourceLinked="1"/>
        <c:majorTickMark val="in"/>
        <c:minorTickMark val="none"/>
        <c:tickLblPos val="high"/>
        <c:crossAx val="118772096"/>
        <c:crosses val="autoZero"/>
        <c:auto val="0"/>
        <c:lblAlgn val="ctr"/>
        <c:lblOffset val="100"/>
        <c:tickLblSkip val="1"/>
        <c:noMultiLvlLbl val="0"/>
      </c:catAx>
      <c:valAx>
        <c:axId val="118772096"/>
        <c:scaling>
          <c:orientation val="maxMin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41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206AB7"/>
                </a:solidFill>
              </a:defRPr>
            </a:pPr>
            <a:endParaRPr lang="ru-RU"/>
          </a:p>
        </c:txPr>
        <c:crossAx val="118770304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71803712953336651"/>
          <c:y val="0.28246056312677353"/>
          <c:w val="0.25804357079359341"/>
          <c:h val="0.61053518746473079"/>
        </c:manualLayout>
      </c:layout>
      <c:overlay val="0"/>
      <c:txPr>
        <a:bodyPr/>
        <a:lstStyle/>
        <a:p>
          <a:pPr>
            <a:defRPr>
              <a:solidFill>
                <a:srgbClr val="206AB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/>
            </a:pPr>
            <a:r>
              <a:rPr lang="ru-RU" sz="1200" b="1" u="sng" dirty="0" smtClean="0"/>
              <a:t>КОМПЛЕКСНЫЙ ПОКАЗАТЕЛЬ ЗАЩИЩЕННОСТИ</a:t>
            </a:r>
            <a:endParaRPr lang="ru-RU" sz="1200" b="1" dirty="0"/>
          </a:p>
        </c:rich>
      </c:tx>
      <c:layout>
        <c:manualLayout>
          <c:xMode val="edge"/>
          <c:yMode val="edge"/>
          <c:x val="0.19339326281754135"/>
          <c:y val="1.9055554578210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31739640678494"/>
          <c:y val="0.34015516133128132"/>
          <c:w val="0.45847555890980185"/>
          <c:h val="0.54810065113827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ЛЧ на пониженном давлении, км</c:v>
                </c:pt>
              </c:strCache>
            </c:strRef>
          </c:tx>
          <c:spPr>
            <a:solidFill>
              <a:srgbClr val="85BFF5"/>
            </a:solidFill>
            <a:ln>
              <a:solidFill>
                <a:srgbClr val="206AB7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81175147843688E-2"/>
                  <c:y val="-2.6221044883901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000" sourceLinked="0"/>
              <c:spPr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c:spPr>
              <c:txPr>
                <a:bodyPr/>
                <a:lstStyle/>
                <a:p>
                  <a:pPr algn="ctr">
                    <a:defRPr lang="ru-RU" sz="1200" b="1" i="0" u="none" strike="noStrike" kern="1200" baseline="0">
                      <a:solidFill>
                        <a:srgbClr val="206AB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rgbClr val="206AB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
(прогноз)</c:v>
                </c:pt>
              </c:strCache>
            </c:strRef>
          </c:cat>
          <c:val>
            <c:numRef>
              <c:f>Лист1!$B$2:$B$7</c:f>
              <c:numCache>
                <c:formatCode>0.0000</c:formatCode>
                <c:ptCount val="6"/>
                <c:pt idx="0">
                  <c:v>0.88800000000000001</c:v>
                </c:pt>
                <c:pt idx="1">
                  <c:v>0.874</c:v>
                </c:pt>
                <c:pt idx="2">
                  <c:v>0.86599999999999999</c:v>
                </c:pt>
                <c:pt idx="3">
                  <c:v>0.99819999999999998</c:v>
                </c:pt>
                <c:pt idx="4">
                  <c:v>0.99990000000000001</c:v>
                </c:pt>
                <c:pt idx="5">
                  <c:v>0.99990000000000001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18859648"/>
        <c:axId val="118861184"/>
      </c:barChart>
      <c:catAx>
        <c:axId val="1188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0"/>
          <a:lstStyle/>
          <a:p>
            <a:pPr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8861184"/>
        <c:crosses val="autoZero"/>
        <c:auto val="1"/>
        <c:lblAlgn val="ctr"/>
        <c:lblOffset val="0"/>
        <c:noMultiLvlLbl val="0"/>
      </c:catAx>
      <c:valAx>
        <c:axId val="118861184"/>
        <c:scaling>
          <c:orientation val="minMax"/>
        </c:scaling>
        <c:delete val="1"/>
        <c:axPos val="l"/>
        <c:numFmt formatCode="0.0000" sourceLinked="1"/>
        <c:majorTickMark val="out"/>
        <c:minorTickMark val="none"/>
        <c:tickLblPos val="none"/>
        <c:crossAx val="1188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 u="sng"/>
            </a:pPr>
            <a:r>
              <a:rPr lang="ru-RU" sz="1200" b="0" u="sng" dirty="0" smtClean="0"/>
              <a:t>СУММАРНОЕ ВРЕМЯ ПРОСТОЯ </a:t>
            </a:r>
          </a:p>
          <a:p>
            <a:pPr algn="l">
              <a:defRPr sz="1600" b="0" u="sng"/>
            </a:pPr>
            <a:r>
              <a:rPr lang="ru-RU" sz="1200" b="0" u="sng" dirty="0" smtClean="0"/>
              <a:t>УСТАНОВОК ЭХЗ</a:t>
            </a:r>
            <a:r>
              <a:rPr lang="ru-RU" sz="1200" b="0" u="none" dirty="0" smtClean="0"/>
              <a:t>, тыс.</a:t>
            </a:r>
            <a:r>
              <a:rPr lang="ru-RU" sz="1200" b="0" u="none" baseline="0" dirty="0" smtClean="0"/>
              <a:t> </a:t>
            </a:r>
            <a:r>
              <a:rPr lang="ru-RU" sz="1200" b="0" u="none" dirty="0" smtClean="0"/>
              <a:t>час</a:t>
            </a:r>
            <a:endParaRPr lang="ru-RU" sz="1200" b="0" u="none" dirty="0"/>
          </a:p>
        </c:rich>
      </c:tx>
      <c:layout>
        <c:manualLayout>
          <c:xMode val="edge"/>
          <c:yMode val="edge"/>
          <c:x val="0.18730320920375415"/>
          <c:y val="4.600938060022316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66779785068371"/>
          <c:y val="0.42807612066213691"/>
          <c:w val="0.75017947630913095"/>
          <c:h val="0.3523395104655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206AB7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2E8AE4"/>
              </a:solidFill>
              <a:ln>
                <a:solidFill>
                  <a:srgbClr val="206AB7"/>
                </a:solidFill>
              </a:ln>
            </c:spPr>
          </c:dPt>
          <c:dLbls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206AB7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200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
прогноз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2.9289700000000001</c:v>
                </c:pt>
                <c:pt idx="1">
                  <c:v>2.3360400000000001</c:v>
                </c:pt>
                <c:pt idx="2">
                  <c:v>4.9397599999999997</c:v>
                </c:pt>
                <c:pt idx="3">
                  <c:v>1.6040000000000001</c:v>
                </c:pt>
                <c:pt idx="4">
                  <c:v>0.98599999999999999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40032"/>
        <c:axId val="118941568"/>
      </c:barChart>
      <c:catAx>
        <c:axId val="1189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8941568"/>
        <c:crosses val="autoZero"/>
        <c:auto val="1"/>
        <c:lblAlgn val="ctr"/>
        <c:lblOffset val="0"/>
        <c:noMultiLvlLbl val="0"/>
      </c:catAx>
      <c:valAx>
        <c:axId val="118941568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one"/>
        <c:crossAx val="11894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 u="sng"/>
            </a:pPr>
            <a:r>
              <a:rPr lang="ru-RU" sz="1200" b="0" u="sng" dirty="0" smtClean="0"/>
              <a:t>УДЕЛЬНЫЙ ПОКАЗАТЕЛЬ ЗОН ВКО</a:t>
            </a:r>
            <a:r>
              <a:rPr lang="ru-RU" sz="1200" b="0" u="none" dirty="0" smtClean="0"/>
              <a:t>, </a:t>
            </a:r>
            <a:r>
              <a:rPr lang="ru-RU" sz="1200" b="0" u="none" dirty="0" err="1" smtClean="0"/>
              <a:t>отн</a:t>
            </a:r>
            <a:r>
              <a:rPr lang="ru-RU" sz="1200" b="0" u="none" dirty="0" smtClean="0"/>
              <a:t>. ед.</a:t>
            </a:r>
            <a:endParaRPr lang="ru-RU" sz="1200" b="0" u="none" dirty="0"/>
          </a:p>
        </c:rich>
      </c:tx>
      <c:layout>
        <c:manualLayout>
          <c:xMode val="edge"/>
          <c:yMode val="edge"/>
          <c:x val="0.18730320920375415"/>
          <c:y val="4.600938060022316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766779785068371"/>
          <c:y val="0.25614340599206531"/>
          <c:w val="0.75017947630913095"/>
          <c:h val="0.66905766906835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E8AE4"/>
            </a:solidFill>
            <a:ln>
              <a:solidFill>
                <a:srgbClr val="206AB7"/>
              </a:solidFill>
            </a:ln>
          </c:spPr>
          <c:invertIfNegative val="0"/>
          <c:dLbls>
            <c:dLbl>
              <c:idx val="5"/>
              <c:numFmt formatCode="#,##0.00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206AB7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txPr>
              <a:bodyPr/>
              <a:lstStyle/>
              <a:p>
                <a:pPr>
                  <a:defRPr sz="1200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
прогноз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1.0500000000000001E-2</c:v>
                </c:pt>
                <c:pt idx="1">
                  <c:v>1.0500000000000001E-2</c:v>
                </c:pt>
                <c:pt idx="2">
                  <c:v>1.0500000000000001E-2</c:v>
                </c:pt>
                <c:pt idx="3">
                  <c:v>1.8E-3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54656"/>
        <c:axId val="119427072"/>
      </c:barChart>
      <c:catAx>
        <c:axId val="1196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9427072"/>
        <c:crosses val="autoZero"/>
        <c:auto val="1"/>
        <c:lblAlgn val="ctr"/>
        <c:lblOffset val="0"/>
        <c:noMultiLvlLbl val="0"/>
      </c:catAx>
      <c:valAx>
        <c:axId val="119427072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one"/>
        <c:crossAx val="11965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206AB7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 rtl="0">
              <a:defRPr lang="ru-RU" sz="1600" b="1" i="0" u="none" strike="noStrike" kern="1200" baseline="0" dirty="0">
                <a:solidFill>
                  <a:srgbClr val="206AB7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sng" strike="noStrike" kern="1200" baseline="0" dirty="0" smtClean="0">
                <a:solidFill>
                  <a:srgbClr val="206AB7"/>
                </a:solidFill>
                <a:latin typeface="+mn-lt"/>
                <a:ea typeface="+mn-ea"/>
                <a:cs typeface="+mn-cs"/>
              </a:rPr>
              <a:t>ПРИЧИНЫ</a:t>
            </a:r>
            <a:endParaRPr lang="ru-RU" sz="1600" b="1" i="0" u="none" strike="noStrike" kern="1200" baseline="0" dirty="0" smtClean="0">
              <a:solidFill>
                <a:srgbClr val="206AB7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732524059492564"/>
          <c:y val="0.5025984120731689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64924934383202104"/>
          <c:y val="2.9367587092976729E-3"/>
          <c:w val="0.20459536307961504"/>
          <c:h val="0.468184655179231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5"/>
          <c:dPt>
            <c:idx val="0"/>
            <c:bubble3D val="0"/>
            <c:spPr>
              <a:solidFill>
                <a:srgbClr val="2E8AE4"/>
              </a:solidFill>
              <a:ln>
                <a:solidFill>
                  <a:srgbClr val="2E8AE4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85BFF5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4.3055555555555659E-2"/>
                  <c:y val="-0.14302152555292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08E-2"/>
                  <c:y val="7.627814696156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77777777777777E-2"/>
                  <c:y val="8.89911714551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8888888888889E-2"/>
                  <c:y val="-0.19520373622776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1A62B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Участки с пленочной изоляцией без сквозных дефектов ИП
- масимальная скорость коррозии в 2017г. - 0,26 мм/год</c:v>
                </c:pt>
                <c:pt idx="1">
                  <c:v>Участки с минимальными защитными потенциалами и дефектами ИП
- максимальная скорость коррозии в 2017г. - 0,05 мм/год</c:v>
                </c:pt>
                <c:pt idx="2">
                  <c:v>Участки со сквозными дефектами ИП и эффективной ЭХЗ
- скорость коррозии в 2017 г.  → 0,00 мм/год</c:v>
                </c:pt>
                <c:pt idx="3">
                  <c:v>Участки газопроводов без отклонений ПКЗ
- скорость коррозии 2017 г → 0,00 мм/год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6094.2650000000003</c:v>
                </c:pt>
                <c:pt idx="1">
                  <c:v>47.06</c:v>
                </c:pt>
                <c:pt idx="2">
                  <c:v>72.7</c:v>
                </c:pt>
                <c:pt idx="3">
                  <c:v>7351.54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effectLst>
          <a:glow>
            <a:schemeClr val="accent1"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5.5555555555555558E-3"/>
          <c:y val="9.5112442697543639E-2"/>
          <c:w val="0.563096019247594"/>
          <c:h val="0.40930408203204183"/>
        </c:manualLayout>
      </c:layout>
      <c:overlay val="0"/>
      <c:txPr>
        <a:bodyPr/>
        <a:lstStyle/>
        <a:p>
          <a:pPr>
            <a:defRPr sz="1200">
              <a:solidFill>
                <a:srgbClr val="1A62BA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>
                <a:solidFill>
                  <a:srgbClr val="1A62BA"/>
                </a:solidFill>
              </a:defRPr>
            </a:pPr>
            <a:r>
              <a:rPr lang="ru-RU" dirty="0" smtClean="0">
                <a:solidFill>
                  <a:srgbClr val="1A62BA"/>
                </a:solidFill>
              </a:rPr>
              <a:t>Структура СКЗ </a:t>
            </a:r>
          </a:p>
          <a:p>
            <a:pPr algn="ctr" rtl="0">
              <a:defRPr>
                <a:solidFill>
                  <a:srgbClr val="1A62BA"/>
                </a:solidFill>
              </a:defRPr>
            </a:pPr>
            <a:r>
              <a:rPr lang="ru-RU" dirty="0" smtClean="0">
                <a:solidFill>
                  <a:srgbClr val="1A62BA"/>
                </a:solidFill>
              </a:rPr>
              <a:t>по сроку службы – 1953</a:t>
            </a:r>
            <a:r>
              <a:rPr lang="ru-RU" baseline="0" dirty="0" smtClean="0">
                <a:solidFill>
                  <a:srgbClr val="1A62BA"/>
                </a:solidFill>
              </a:rPr>
              <a:t> ед.</a:t>
            </a:r>
            <a:endParaRPr lang="ru-RU" dirty="0">
              <a:solidFill>
                <a:srgbClr val="1A62BA"/>
              </a:solidFill>
            </a:endParaRPr>
          </a:p>
          <a:p>
            <a:pPr algn="ctr" rtl="0">
              <a:defRPr>
                <a:solidFill>
                  <a:srgbClr val="1A62BA"/>
                </a:solidFill>
              </a:defRPr>
            </a:pPr>
            <a:endParaRPr lang="ru-RU" dirty="0">
              <a:solidFill>
                <a:srgbClr val="1A62BA"/>
              </a:solidFill>
            </a:endParaRPr>
          </a:p>
        </c:rich>
      </c:tx>
      <c:layout>
        <c:manualLayout>
          <c:xMode val="edge"/>
          <c:yMode val="edge"/>
          <c:x val="0.18362298124995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69640974562295"/>
          <c:y val="0.26474257171321874"/>
          <c:w val="0.64440247585908039"/>
          <c:h val="0.47217143771865711"/>
        </c:manualLayout>
      </c:layout>
      <c:pieChart>
        <c:varyColors val="1"/>
        <c:ser>
          <c:idx val="0"/>
          <c:order val="0"/>
          <c:spPr>
            <a:solidFill>
              <a:srgbClr val="FF9900"/>
            </a:solidFill>
          </c:spPr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66CCFF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4.7264963345757787E-3"/>
                  <c:y val="1.22611226838931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844005499035E-2"/>
                  <c:y val="1.81742116758956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92145766095557E-2"/>
                  <c:y val="-0.155030404003597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'2012'!$A$2:$B$2</c:f>
              <c:strCache>
                <c:ptCount val="2"/>
                <c:pt idx="0">
                  <c:v>Ресурс не выработан</c:v>
                </c:pt>
                <c:pt idx="1">
                  <c:v>Ресурс выработан</c:v>
                </c:pt>
              </c:strCache>
            </c:strRef>
          </c:cat>
          <c:val>
            <c:numRef>
              <c:f>'2012'!$A$1:$B$1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0434604823369029"/>
          <c:y val="0.77507514117272891"/>
          <c:w val="0.56292233583923157"/>
          <c:h val="0.16494961802798391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A62BA"/>
                </a:solidFill>
              </a:defRPr>
            </a:pPr>
            <a:r>
              <a:rPr lang="ru-RU" dirty="0">
                <a:solidFill>
                  <a:srgbClr val="1A62BA"/>
                </a:solidFill>
              </a:rPr>
              <a:t>Основные конструкции </a:t>
            </a:r>
            <a:r>
              <a:rPr lang="ru-RU" dirty="0" smtClean="0">
                <a:solidFill>
                  <a:srgbClr val="1A62BA"/>
                </a:solidFill>
              </a:rPr>
              <a:t>изоляционных </a:t>
            </a:r>
            <a:r>
              <a:rPr lang="ru-RU" dirty="0">
                <a:solidFill>
                  <a:srgbClr val="1A62BA"/>
                </a:solidFill>
              </a:rPr>
              <a:t>покрытий </a:t>
            </a:r>
            <a:r>
              <a:rPr lang="ru-RU" dirty="0" smtClean="0">
                <a:solidFill>
                  <a:srgbClr val="1A62BA"/>
                </a:solidFill>
              </a:rPr>
              <a:t>газопроводов - 13565,6 км </a:t>
            </a:r>
            <a:endParaRPr lang="ru-RU" dirty="0">
              <a:solidFill>
                <a:srgbClr val="1A62BA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8261011122220988"/>
          <c:y val="0.2949879939298336"/>
          <c:w val="0.57233850710354672"/>
          <c:h val="0.451927577373492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66CCFF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2.3383241970404374E-2"/>
                  <c:y val="-9.0419696267018845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 smtClean="0"/>
                      <a:t>6094,3 км (</a:t>
                    </a:r>
                    <a:r>
                      <a:rPr lang="en-US" sz="1050" b="1" dirty="0" smtClean="0"/>
                      <a:t>48,0%</a:t>
                    </a:r>
                    <a:r>
                      <a:rPr lang="ru-RU" sz="1050" b="1" dirty="0" smtClean="0"/>
                      <a:t>)</a:t>
                    </a:r>
                  </a:p>
                  <a:p>
                    <a:r>
                      <a:rPr lang="ru-RU" sz="1050" b="1" dirty="0" smtClean="0"/>
                      <a:t>20 ÷39 лет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571516443972346E-3"/>
                  <c:y val="-1.9724028883036968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 smtClean="0"/>
                      <a:t>5658,9 км (</a:t>
                    </a:r>
                    <a:r>
                      <a:rPr lang="en-US" sz="1050" b="1" dirty="0" smtClean="0"/>
                      <a:t>44,6%</a:t>
                    </a:r>
                    <a:r>
                      <a:rPr lang="ru-RU" sz="1050" b="1" dirty="0" smtClean="0"/>
                      <a:t>)</a:t>
                    </a:r>
                  </a:p>
                  <a:p>
                    <a:r>
                      <a:rPr lang="ru-RU" sz="1050" b="1" dirty="0" smtClean="0"/>
                      <a:t>25 ÷ 61 год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825331060776442E-2"/>
                  <c:y val="1.1247031914375778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 smtClean="0"/>
                      <a:t>1482,5 км</a:t>
                    </a:r>
                    <a:r>
                      <a:rPr lang="ru-RU" sz="1050" b="1" baseline="0" dirty="0" smtClean="0"/>
                      <a:t> (</a:t>
                    </a:r>
                    <a:r>
                      <a:rPr lang="en-US" sz="1050" b="1" dirty="0" smtClean="0"/>
                      <a:t>11,7%</a:t>
                    </a:r>
                    <a:r>
                      <a:rPr lang="ru-RU" sz="1050" b="1" dirty="0" smtClean="0"/>
                      <a:t>)</a:t>
                    </a:r>
                  </a:p>
                  <a:p>
                    <a:r>
                      <a:rPr lang="ru-RU" sz="1050" b="1" dirty="0" smtClean="0"/>
                      <a:t>1 ÷ 15 лет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6789191444853E-3"/>
                  <c:y val="5.6005147980364494E-4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 smtClean="0"/>
                      <a:t>329,9 км (</a:t>
                    </a:r>
                    <a:r>
                      <a:rPr lang="en-US" sz="1050" b="1" dirty="0" smtClean="0"/>
                      <a:t>2,6%</a:t>
                    </a:r>
                    <a:r>
                      <a:rPr lang="ru-RU" sz="1050" b="1" dirty="0" smtClean="0"/>
                      <a:t>)</a:t>
                    </a:r>
                  </a:p>
                  <a:p>
                    <a:r>
                      <a:rPr lang="ru-RU" sz="1050" b="1" dirty="0" smtClean="0"/>
                      <a:t>1 – 35 лет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'85459 (2)'!$A$22:$A$25</c:f>
              <c:strCache>
                <c:ptCount val="4"/>
                <c:pt idx="0">
                  <c:v>Полимерное ленточное</c:v>
                </c:pt>
                <c:pt idx="1">
                  <c:v>Мастичное битумно-резиновое</c:v>
                </c:pt>
                <c:pt idx="2">
                  <c:v>Полимерное заводского нанесения</c:v>
                </c:pt>
                <c:pt idx="3">
                  <c:v>Комбинированное битумно-полимерное</c:v>
                </c:pt>
              </c:strCache>
            </c:strRef>
          </c:cat>
          <c:val>
            <c:numRef>
              <c:f>'85459 (2)'!$H$22:$H$25</c:f>
              <c:numCache>
                <c:formatCode>0.0%</c:formatCode>
                <c:ptCount val="4"/>
                <c:pt idx="0">
                  <c:v>0.48046529155816464</c:v>
                </c:pt>
                <c:pt idx="1">
                  <c:v>0.44614394883669228</c:v>
                </c:pt>
                <c:pt idx="2">
                  <c:v>0.11687791556193625</c:v>
                </c:pt>
                <c:pt idx="3">
                  <c:v>2.6007384053566316E-2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8943985647685238E-2"/>
          <c:y val="0.77600149772875182"/>
          <c:w val="0.85474332885779547"/>
          <c:h val="0.2040368233194849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70C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13389,5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КМ</a:t>
            </a:r>
            <a:endParaRPr lang="ru-RU" sz="1400" dirty="0"/>
          </a:p>
        </c:rich>
      </c:tx>
      <c:layout>
        <c:manualLayout>
          <c:xMode val="edge"/>
          <c:yMode val="edge"/>
          <c:x val="0.33331658050456892"/>
          <c:y val="0.364258306604037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738445639698554"/>
          <c:y val="6.9404820485140767E-2"/>
          <c:w val="0.50572927842319837"/>
          <c:h val="0.796973923754834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13389,5 км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2E8AE4"/>
              </a:solidFill>
            </c:spPr>
          </c:dPt>
          <c:dPt>
            <c:idx val="2"/>
            <c:bubble3D val="0"/>
            <c:spPr>
              <a:solidFill>
                <a:srgbClr val="85BFF5"/>
              </a:solidFill>
            </c:spPr>
          </c:dPt>
          <c:dLbls>
            <c:dLbl>
              <c:idx val="0"/>
              <c:layout>
                <c:manualLayout>
                  <c:x val="0.17031695429604879"/>
                  <c:y val="-8.3076455498493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ru-RU" dirty="0" smtClean="0"/>
                      <a:t>46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9*</a:t>
                    </a:r>
                    <a:r>
                      <a:rPr lang="en-US" dirty="0" smtClean="0"/>
                      <a:t>; 1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382046408975262"/>
                  <c:y val="0.1278099315361445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8937814834114985E-2"/>
                  <c:y val="0.2556198630722891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ВКО</c:v>
                </c:pt>
                <c:pt idx="1">
                  <c:v>ПКО</c:v>
                </c:pt>
                <c:pt idx="2">
                  <c:v>УКО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1946.88</c:v>
                </c:pt>
                <c:pt idx="1">
                  <c:v>3138.85</c:v>
                </c:pt>
                <c:pt idx="2">
                  <c:v>8303.7520000000004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908438357797643"/>
          <c:y val="0.4047831470298252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842356269357605"/>
          <c:y val="9.8185222708602804E-2"/>
          <c:w val="0.51952357597123366"/>
          <c:h val="0.719086690086071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54 КЦ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2E8AE4"/>
              </a:solidFill>
            </c:spPr>
          </c:dPt>
          <c:dPt>
            <c:idx val="2"/>
            <c:bubble3D val="0"/>
            <c:spPr>
              <a:solidFill>
                <a:srgbClr val="85BFF5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36950846431255724"/>
                  <c:y val="-0.56257453482719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ВКО</c:v>
                </c:pt>
                <c:pt idx="1">
                  <c:v>ПКО</c:v>
                </c:pt>
                <c:pt idx="2">
                  <c:v>УКО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0</c:v>
                </c:pt>
                <c:pt idx="1">
                  <c:v>54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3963949805035207E-2"/>
          <c:y val="0.84770760655587063"/>
          <c:w val="0.92927886061440323"/>
          <c:h val="0.1165678772839428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184599917456758"/>
          <c:y val="0.4345537692820100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518291233997162"/>
          <c:y val="8.3100105367715213E-2"/>
          <c:w val="0.63382069882571557"/>
          <c:h val="0.790535624250877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376 ГРС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2E8AE4"/>
              </a:solidFill>
            </c:spPr>
          </c:dPt>
          <c:dPt>
            <c:idx val="2"/>
            <c:bubble3D val="0"/>
            <c:spPr>
              <a:solidFill>
                <a:srgbClr val="85BFF5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36950846431255724"/>
                  <c:y val="-0.56257453482719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ВКО</c:v>
                </c:pt>
                <c:pt idx="1">
                  <c:v>ПКО</c:v>
                </c:pt>
                <c:pt idx="2">
                  <c:v>УКО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0</c:v>
                </c:pt>
                <c:pt idx="1">
                  <c:v>376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сроку службы</c:v>
                </c:pt>
              </c:strCache>
            </c:strRef>
          </c:tx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3.1937796280396592E-2"/>
                  <c:y val="-4.838045440431142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329080925064167E-2"/>
                  <c:y val="6.14125400643134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991982559821549E-2"/>
                  <c:y val="1.94647434041903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свыше 20 до 29 лет</c:v>
                </c:pt>
                <c:pt idx="1">
                  <c:v>свыше 30 до 39 лет</c:v>
                </c:pt>
                <c:pt idx="2">
                  <c:v>свыше 40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620.01</c:v>
                </c:pt>
                <c:pt idx="1">
                  <c:v>1249.56</c:v>
                </c:pt>
                <c:pt idx="2">
                  <c:v>77.31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 </a:t>
            </a:r>
            <a:r>
              <a:rPr lang="ru-RU" dirty="0" smtClean="0"/>
              <a:t>материалу изоляции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материалу изоляционного покрытия</c:v>
                </c:pt>
              </c:strCache>
            </c:strRef>
          </c:tx>
          <c:dPt>
            <c:idx val="1"/>
            <c:bubble3D val="0"/>
            <c:spPr>
              <a:solidFill>
                <a:srgbClr val="1A62BA"/>
              </a:solidFill>
            </c:spPr>
          </c:dPt>
          <c:dLbls>
            <c:dLbl>
              <c:idx val="0"/>
              <c:layout>
                <c:manualLayout>
                  <c:x val="9.0513272178318529E-3"/>
                  <c:y val="-2.67091535283958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358210312074526E-2"/>
                  <c:y val="-2.20306960842734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862788974659338"/>
                  <c:y val="8.205947675611951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Пленочное полимерное</c:v>
                </c:pt>
                <c:pt idx="1">
                  <c:v>Мастичное битумно-резиновое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1769.65</c:v>
                </c:pt>
                <c:pt idx="1">
                  <c:v>177.63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40418906877324"/>
          <c:y val="0.30836791539259084"/>
          <c:w val="0.34175001752120066"/>
          <c:h val="0.400398406374501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 </a:t>
            </a:r>
            <a:r>
              <a:rPr lang="ru-RU" dirty="0" smtClean="0"/>
              <a:t>оборудованию для ВТД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возможности контроля ВТД</c:v>
                </c:pt>
              </c:strCache>
            </c:strRef>
          </c:tx>
          <c:dPt>
            <c:idx val="1"/>
            <c:bubble3D val="0"/>
            <c:spPr>
              <a:solidFill>
                <a:srgbClr val="1A62BA"/>
              </a:solidFill>
            </c:spPr>
          </c:dPt>
          <c:dLbls>
            <c:dLbl>
              <c:idx val="0"/>
              <c:layout>
                <c:manualLayout>
                  <c:x val="-1.4634485057215865E-2"/>
                  <c:y val="-2.047941642847764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872166981446526E-2"/>
                  <c:y val="-6.312745553524355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06AB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Оборудован для проведения ВТД</c:v>
                </c:pt>
                <c:pt idx="1">
                  <c:v>Не оборудован для провеждения ВТД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1687.68</c:v>
                </c:pt>
                <c:pt idx="1">
                  <c:v>259.2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02254187895848"/>
          <c:y val="0.24913046277686313"/>
          <c:w val="0.32388278450905966"/>
          <c:h val="0.615709365626041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1A62BA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27D08-F12C-401D-B537-2C6B5FE016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87E0F-B6D0-4458-AA5E-25F55E67E00C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206AB7"/>
              </a:solidFill>
            </a:rPr>
            <a:t>МГ Саратов – Горький. Оптимизация режимов работы соседних УКЗ</a:t>
          </a:r>
          <a:endParaRPr lang="ru-RU" sz="1600" dirty="0">
            <a:solidFill>
              <a:srgbClr val="206AB7"/>
            </a:solidFill>
          </a:endParaRPr>
        </a:p>
      </dgm:t>
    </dgm:pt>
    <dgm:pt modelId="{E944D2EA-3E36-40AC-9086-BE0816512FF7}" type="sibTrans" cxnId="{9CBC9541-434E-4629-B18B-83DAD9C0865A}">
      <dgm:prSet/>
      <dgm:spPr/>
      <dgm:t>
        <a:bodyPr/>
        <a:lstStyle/>
        <a:p>
          <a:endParaRPr lang="ru-RU">
            <a:solidFill>
              <a:srgbClr val="206AB7"/>
            </a:solidFill>
          </a:endParaRPr>
        </a:p>
      </dgm:t>
    </dgm:pt>
    <dgm:pt modelId="{A3CF1107-753B-4DA2-A3A9-4AD55A6A289F}" type="parTrans" cxnId="{9CBC9541-434E-4629-B18B-83DAD9C0865A}">
      <dgm:prSet/>
      <dgm:spPr/>
      <dgm:t>
        <a:bodyPr/>
        <a:lstStyle/>
        <a:p>
          <a:endParaRPr lang="ru-RU">
            <a:solidFill>
              <a:srgbClr val="206AB7"/>
            </a:solidFill>
          </a:endParaRPr>
        </a:p>
      </dgm:t>
    </dgm:pt>
    <dgm:pt modelId="{F9612559-C43E-4AC7-9457-1BE07C4E1455}" type="pres">
      <dgm:prSet presAssocID="{72927D08-F12C-401D-B537-2C6B5FE01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C0008-5447-41F0-BD16-F7706D71DDF9}" type="pres">
      <dgm:prSet presAssocID="{71687E0F-B6D0-4458-AA5E-25F55E67E00C}" presName="parentText" presStyleLbl="node1" presStyleIdx="0" presStyleCnt="1" custScaleX="119834" custScaleY="112586" custLinFactNeighborX="-3862" custLinFactNeighborY="-12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ED61D-9EFE-454D-8A6D-155ECB26532C}" type="presOf" srcId="{72927D08-F12C-401D-B537-2C6B5FE0165B}" destId="{F9612559-C43E-4AC7-9457-1BE07C4E1455}" srcOrd="0" destOrd="0" presId="urn:microsoft.com/office/officeart/2005/8/layout/vList2"/>
    <dgm:cxn modelId="{9CBC9541-434E-4629-B18B-83DAD9C0865A}" srcId="{72927D08-F12C-401D-B537-2C6B5FE0165B}" destId="{71687E0F-B6D0-4458-AA5E-25F55E67E00C}" srcOrd="0" destOrd="0" parTransId="{A3CF1107-753B-4DA2-A3A9-4AD55A6A289F}" sibTransId="{E944D2EA-3E36-40AC-9086-BE0816512FF7}"/>
    <dgm:cxn modelId="{2D426D2B-9BBF-4635-A3C8-2208A4956281}" type="presOf" srcId="{71687E0F-B6D0-4458-AA5E-25F55E67E00C}" destId="{17FC0008-5447-41F0-BD16-F7706D71DDF9}" srcOrd="0" destOrd="0" presId="urn:microsoft.com/office/officeart/2005/8/layout/vList2"/>
    <dgm:cxn modelId="{1F123842-5C8E-4855-9991-7915C659724B}" type="presParOf" srcId="{F9612559-C43E-4AC7-9457-1BE07C4E1455}" destId="{17FC0008-5447-41F0-BD16-F7706D71DD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0008-5447-41F0-BD16-F7706D71DDF9}">
      <dsp:nvSpPr>
        <dsp:cNvPr id="0" name=""/>
        <dsp:cNvSpPr/>
      </dsp:nvSpPr>
      <dsp:spPr>
        <a:xfrm>
          <a:off x="0" y="72008"/>
          <a:ext cx="5929579" cy="23664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06AB7"/>
              </a:solidFill>
            </a:rPr>
            <a:t>МГ Саратов – Горький. Оптимизация режимов работы соседних УКЗ</a:t>
          </a:r>
          <a:endParaRPr lang="ru-RU" sz="1600" kern="1200" dirty="0">
            <a:solidFill>
              <a:srgbClr val="206AB7"/>
            </a:solidFill>
          </a:endParaRPr>
        </a:p>
      </dsp:txBody>
      <dsp:txXfrm>
        <a:off x="11552" y="83560"/>
        <a:ext cx="5906475" cy="2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0.00565</cdr:y>
    </cdr:from>
    <cdr:to>
      <cdr:x>1</cdr:x>
      <cdr:y>0.13668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21602"/>
          <a:ext cx="4464495" cy="500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0" tIns="0" rIns="0" bIns="0" numCol="1" anchor="b" anchorCtr="0" compatLnSpc="1">
          <a:prstTxWarp prst="textNoShape">
            <a:avLst/>
          </a:prstTxWarp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+mj-lt"/>
              <a:ea typeface="+mj-ea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5pPr>
          <a:lvl6pPr marL="457200" algn="l" rtl="0" fontAlgn="base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6pPr>
          <a:lvl7pPr marL="914400" algn="l" rtl="0" fontAlgn="base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7pPr>
          <a:lvl8pPr marL="1371600" algn="l" rtl="0" fontAlgn="base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8pPr>
          <a:lvl9pPr marL="1828800" algn="l" rtl="0" fontAlgn="base">
            <a:spcBef>
              <a:spcPct val="0"/>
            </a:spcBef>
            <a:spcAft>
              <a:spcPct val="0"/>
            </a:spcAft>
            <a:defRPr sz="2600">
              <a:solidFill>
                <a:schemeClr val="bg1"/>
              </a:solidFill>
              <a:latin typeface="Arial Narrow" pitchFamily="34" charset="0"/>
            </a:defRPr>
          </a:lvl9pPr>
        </a:lstStyle>
        <a:p xmlns:a="http://schemas.openxmlformats.org/drawingml/2006/main">
          <a:pPr algn="ctr">
            <a:defRPr sz="216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 smtClean="0">
              <a:solidFill>
                <a:srgbClr val="1A62BA"/>
              </a:solidFill>
              <a:latin typeface="+mn-lt"/>
              <a:ea typeface="+mn-ea"/>
              <a:cs typeface="+mn-cs"/>
            </a:rPr>
            <a:t>Структура ВЛ </a:t>
          </a:r>
          <a:r>
            <a:rPr lang="ru-RU" sz="1200" b="1" kern="1200" dirty="0">
              <a:solidFill>
                <a:srgbClr val="1A62BA"/>
              </a:solidFill>
              <a:latin typeface="+mn-lt"/>
              <a:ea typeface="+mn-ea"/>
              <a:cs typeface="+mn-cs"/>
            </a:rPr>
            <a:t>– 6(10) кВ по </a:t>
          </a:r>
        </a:p>
        <a:p xmlns:a="http://schemas.openxmlformats.org/drawingml/2006/main">
          <a:pPr algn="ctr">
            <a:defRPr sz="216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 smtClean="0">
              <a:solidFill>
                <a:srgbClr val="1A62BA"/>
              </a:solidFill>
              <a:latin typeface="+mn-lt"/>
              <a:ea typeface="+mn-ea"/>
              <a:cs typeface="+mn-cs"/>
            </a:rPr>
            <a:t>сроку эксплуатации – 2857,877 км</a:t>
          </a:r>
          <a:endParaRPr lang="ru-RU" sz="1200" b="1" kern="1200" dirty="0">
            <a:solidFill>
              <a:srgbClr val="1A62BA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</cdr:x>
      <cdr:y>0.32002</cdr:y>
    </cdr:from>
    <cdr:to>
      <cdr:x>0.04353</cdr:x>
      <cdr:y>0.63612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399034" y="1623170"/>
          <a:ext cx="1138011" cy="195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206AB7"/>
              </a:solidFill>
            </a:rPr>
            <a:t>Потенциал, В</a:t>
          </a:r>
        </a:p>
      </cdr:txBody>
    </cdr:sp>
  </cdr:relSizeAnchor>
  <cdr:relSizeAnchor xmlns:cdr="http://schemas.openxmlformats.org/drawingml/2006/chartDrawing">
    <cdr:from>
      <cdr:x>0.32621</cdr:x>
      <cdr:y>0.89051</cdr:y>
    </cdr:from>
    <cdr:to>
      <cdr:x>0.37727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2035004" y="2089028"/>
          <a:ext cx="260177" cy="314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206AB7"/>
              </a:solidFill>
            </a:rPr>
            <a:t>р. Рудня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0.54529</cdr:x>
      <cdr:y>0.50457</cdr:y>
    </cdr:from>
    <cdr:to>
      <cdr:x>0.96265</cdr:x>
      <cdr:y>0.5893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4986087" y="2016224"/>
          <a:ext cx="3816424" cy="3385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u="sng" dirty="0" smtClean="0">
              <a:solidFill>
                <a:srgbClr val="1A62BA"/>
              </a:solidFill>
            </a:rPr>
            <a:t>МЕРОПРИЯТИЯ</a:t>
          </a:r>
          <a:r>
            <a:rPr lang="ru-RU" sz="1600" dirty="0" smtClean="0">
              <a:solidFill>
                <a:srgbClr val="1A62BA"/>
              </a:solidFill>
            </a:rPr>
            <a:t> по компенсации отклонений </a:t>
          </a:r>
          <a:endParaRPr lang="ru-RU" sz="1600" dirty="0">
            <a:solidFill>
              <a:srgbClr val="1A62BA"/>
            </a:solidFill>
          </a:endParaRPr>
        </a:p>
      </cdr:txBody>
    </cdr:sp>
  </cdr:relSizeAnchor>
  <cdr:relSizeAnchor xmlns:cdr="http://schemas.openxmlformats.org/drawingml/2006/chartDrawing">
    <cdr:from>
      <cdr:x>0.09838</cdr:x>
      <cdr:y>0</cdr:y>
    </cdr:from>
    <cdr:to>
      <cdr:x>0.30313</cdr:x>
      <cdr:y>0.08473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899592" y="-843558"/>
          <a:ext cx="187220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u="sng" dirty="0" smtClean="0">
              <a:solidFill>
                <a:srgbClr val="1A62BA"/>
              </a:solidFill>
            </a:rPr>
            <a:t>СТРУКТУРА</a:t>
          </a:r>
          <a:r>
            <a:rPr lang="ru-RU" sz="1600" dirty="0" smtClean="0">
              <a:solidFill>
                <a:srgbClr val="1A62BA"/>
              </a:solidFill>
            </a:rPr>
            <a:t> г/п, км</a:t>
          </a:r>
          <a:endParaRPr lang="ru-RU" sz="1600" dirty="0">
            <a:solidFill>
              <a:srgbClr val="1A62BA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8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1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7D2CD62-AAB9-4C23-A050-1BA625AE8098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946247" cy="49681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B10A539-8965-473A-A9C5-490307608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8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7B13DDE-86ED-4824-9086-509B30EC828C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4325549-FC3E-47AA-90C4-500EAD6A7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5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</a:p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r>
              <a:rPr lang="ru-RU" sz="14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временной дополнительной УКЗ в точке минимального защитного потенциала.</a:t>
            </a:r>
            <a:endParaRPr lang="ru-RU" sz="1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образования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коррозионных дефектов связан прежде всего с наличием в эксплуатации участков с дефектами типа отслоений на участках с пленочной полимерной изоляции трассового нанесения для которых ЭХЗ малоэффективна. Коррозионные процессы неконтролируемы и выявляются ВТД как уже развывшиеся дефекты требующие ремонта. Максимальная скорость коррозии зафиксированная за время эксплуатации – 0,42 мм/год. По результатам шурфовок и коррозионного анализа за 2017 года максимальная скорость составила 0,26 мм/год.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образования на участках со сквозными дефектами, в особенности на протяженных участках связан со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нижением на них уровня защитных потенциалов вследствие ухудшения диэлектрических свойств прежде всего мастичной битумно-резиновой изоляции (охрупчивание и растрескивание с отслаиванием от трубы), а также ухудшением адгезионных свойств ленточных покрытий, разрушением элементов футеровки и появлением контактов металла газопроводов с балластирующими устройствами. Для таких участков важно обеспечение надежной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ЭХЗ.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Максимальная скорость коррозии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2017 году составила 0,05 мм/год.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повышения эффективности противокоррозионной защиты объектов общества в 2017 году выполнен ряд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мероприятий, позволивших снизить долю участков со скоростью коррозии свыше 0,3  мм год до 0, что обеспечило повышение комплексного показателя защищенности с 0,9982 до 0,9999.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rgbClr val="1A62BA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Периодические коррозионные</a:t>
            </a:r>
            <a:r>
              <a:rPr lang="ru-RU" sz="1200" b="0" kern="1200" baseline="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обследования для локализации участков с неудовлетворительным состоянием изоляционного покрытия и низкой эффективностью ЭХЗ</a:t>
            </a:r>
            <a:endParaRPr lang="ru-RU" sz="1200" b="0" kern="1200" dirty="0" smtClean="0">
              <a:solidFill>
                <a:srgbClr val="1A62BA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Контрольные </a:t>
            </a:r>
            <a:r>
              <a:rPr lang="ru-RU" sz="1200" b="0" kern="1200" dirty="0" err="1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шурфовки</a:t>
            </a:r>
            <a:r>
              <a:rPr lang="ru-RU" sz="1200" b="0" kern="120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для оценки коррозионного состояния по результатам</a:t>
            </a:r>
            <a:r>
              <a:rPr lang="ru-RU" sz="1200" b="0" kern="1200" baseline="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КО и ВТД</a:t>
            </a:r>
            <a:endParaRPr lang="ru-RU" sz="1200" b="0" kern="1200" dirty="0" smtClean="0">
              <a:solidFill>
                <a:srgbClr val="1A62BA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Выполнение ремонта изоляционного покрытия по программам</a:t>
            </a:r>
            <a:r>
              <a:rPr lang="ru-RU" sz="1200" b="0" kern="1200" baseline="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err="1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ТОиР</a:t>
            </a:r>
            <a:r>
              <a:rPr lang="ru-RU" sz="1200" b="0" kern="1200" baseline="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ЛЧ МГ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Выполнение программ</a:t>
            </a:r>
            <a:r>
              <a:rPr lang="ru-RU" sz="1200" b="0" kern="1200" baseline="0" dirty="0" smtClean="0">
                <a:solidFill>
                  <a:srgbClr val="1A62BA"/>
                </a:solidFill>
                <a:latin typeface="+mn-lt"/>
                <a:ea typeface="+mn-ea"/>
                <a:cs typeface="+mn-cs"/>
              </a:rPr>
              <a:t> ремонта средств ЭХЗ</a:t>
            </a:r>
            <a:endParaRPr lang="ru-RU" sz="1200" b="0" kern="1200" dirty="0" smtClean="0">
              <a:solidFill>
                <a:srgbClr val="1A62BA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rgbClr val="1A62BA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2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6"/>
            <a:ext cx="5438775" cy="4900245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«Газпром трансгаз Нижний Новгород» осуществляет деятельность в 16-ти субъектах Российской Федерации.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Квалификация персонала, производственная инфраструктура, техническое состояние объектов газотранспортной системы в границах эксплуатационной ответственности, гарантируют выполнение установленных заданий.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r>
              <a:rPr lang="ru-RU" i="0" dirty="0" smtClean="0"/>
              <a:t>Изоляционные</a:t>
            </a:r>
            <a:r>
              <a:rPr lang="ru-RU" i="0" baseline="0" dirty="0" smtClean="0"/>
              <a:t> покрытия представлены в основном конструкциями на основе полимерных липких лент (48%) и битумно-резиновой мастики (44%). Также применены полимерные покрытия заводского нанесения и битумно-полимерные покрытия трассового нанесения, применяемые при переизоляции.</a:t>
            </a:r>
          </a:p>
          <a:p>
            <a:r>
              <a:rPr lang="ru-RU" i="0" baseline="0" dirty="0" smtClean="0"/>
              <a:t>Основное оборудование ЭХЗ – станции катодной защиты характеризуются длительными сроками эксплуатации. </a:t>
            </a:r>
            <a:r>
              <a:rPr lang="ru-RU" i="1" baseline="0" dirty="0" smtClean="0"/>
              <a:t>Основной риск – отсутствие ЗИП и элементной базы для ремонта</a:t>
            </a:r>
            <a:r>
              <a:rPr lang="ru-RU" i="0" baseline="0" dirty="0" smtClean="0"/>
              <a:t>. Оборудование с выработанным заводским ресурсом подлежит процедуре технического освидетельствования и продления срока службы в соответствии с ПТЭЭП.</a:t>
            </a:r>
          </a:p>
          <a:p>
            <a:r>
              <a:rPr lang="ru-RU" i="0" baseline="0" dirty="0" smtClean="0"/>
              <a:t>Сроки эксплуатации ВЛ 6(10) кВ смещаются к отметке в 30 лет. Требуемая надежность электроснабжения обеспечивается выборочными ремонтами на основании периодических осмотров и испытаний.  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0" dirty="0" smtClean="0"/>
              <a:t>По состоянию</a:t>
            </a:r>
            <a:r>
              <a:rPr lang="ru-RU" i="0" baseline="0" dirty="0" smtClean="0"/>
              <a:t> на 01.01.2018 у</a:t>
            </a:r>
            <a:r>
              <a:rPr lang="ru-RU" i="0" dirty="0" smtClean="0"/>
              <a:t>частки ВКО со скоростью свыше 0,3 мм на объектах Общества отсутствуют.</a:t>
            </a:r>
            <a:r>
              <a:rPr lang="ru-RU" i="0" baseline="0" dirty="0" smtClean="0"/>
              <a:t> </a:t>
            </a:r>
            <a:r>
              <a:rPr lang="ru-RU" sz="1200" dirty="0" smtClean="0">
                <a:solidFill>
                  <a:srgbClr val="206AB7"/>
                </a:solidFill>
              </a:rPr>
              <a:t>По результатам </a:t>
            </a:r>
            <a:r>
              <a:rPr lang="ru-RU" sz="1200" dirty="0" err="1" smtClean="0">
                <a:solidFill>
                  <a:srgbClr val="206AB7"/>
                </a:solidFill>
              </a:rPr>
              <a:t>шурфовок</a:t>
            </a:r>
            <a:r>
              <a:rPr lang="ru-RU" sz="1200" dirty="0" smtClean="0">
                <a:solidFill>
                  <a:srgbClr val="206AB7"/>
                </a:solidFill>
              </a:rPr>
              <a:t> и коррозионного анализа за 2017 года максимальная скорость составила 0,26 мм/год. </a:t>
            </a:r>
            <a:r>
              <a:rPr lang="ru-RU" i="0" baseline="0" dirty="0" smtClean="0"/>
              <a:t>При этом общая протяженность всех выявленных участков с коррозионными проявлениями высокой опасности составляет – 1947 км. На площадках КС и ГРС показатели, характеризующие высокую скорость коррозии не зафиксированы.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6"/>
            <a:ext cx="5438775" cy="4900245"/>
          </a:xfrm>
        </p:spPr>
        <p:txBody>
          <a:bodyPr>
            <a:normAutofit/>
          </a:bodyPr>
          <a:lstStyle/>
          <a:p>
            <a:pPr algn="just"/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6"/>
            <a:ext cx="5438775" cy="4900245"/>
          </a:xfrm>
        </p:spPr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3725"/>
            <a:ext cx="5438775" cy="4900246"/>
          </a:xfrm>
        </p:spPr>
        <p:txBody>
          <a:bodyPr>
            <a:normAutofit/>
          </a:bodyPr>
          <a:lstStyle/>
          <a:p>
            <a:pPr indent="-453612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14 ЛПУМГ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3612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6" y="4583724"/>
            <a:ext cx="5438775" cy="4900245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/>
              <a:t>Низко температурные пленки</a:t>
            </a:r>
          </a:p>
          <a:p>
            <a:pPr algn="just"/>
            <a:r>
              <a:rPr lang="ru-RU" sz="1400" b="1" i="1" dirty="0" smtClean="0"/>
              <a:t>Саратов</a:t>
            </a:r>
            <a:r>
              <a:rPr lang="ru-RU" sz="1400" b="1" i="1" baseline="0" dirty="0" smtClean="0"/>
              <a:t> Горький.</a:t>
            </a: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E3C4-503D-4CCE-B8B5-8B0A79660E77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238C-4AB2-4273-A899-611CBB6847BA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ED2-1CE7-4C27-A36D-E0CEB5671174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2F65-3E44-4B27-BE62-8C6B53F642E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3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CF0-DEE4-4638-A983-7CCA2C82527E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9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E0EF-7797-44B4-BB36-DBA340961523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0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7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0C98-7729-4B42-98A9-9AC28F4A9F0F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2F65-3E44-4B27-BE62-8C6B53F642E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82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9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FF50-51F1-40A3-8B88-82C3DE79AE7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90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51720" y="1"/>
            <a:ext cx="7056784" cy="7895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96" y="4767267"/>
            <a:ext cx="2016224" cy="273844"/>
          </a:xfrm>
        </p:spPr>
        <p:txBody>
          <a:bodyPr/>
          <a:lstStyle/>
          <a:p>
            <a:fld id="{D4A34CFB-5906-4134-867A-8D1F67D1B56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23728" y="4767267"/>
            <a:ext cx="698477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4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3D7-862B-445A-A504-E67764ACDBA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69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17D3-0418-4567-96A7-76799F8550B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F2C4-4C15-4B42-BF06-DBE758BAF2F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AB8-05A8-4702-9407-DDA810C26EED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B9FC-638F-44E5-807B-AF8237DF19C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2C4E-5264-40AD-95DD-7C08C4FEC3E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37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2D7D-F9FB-4851-B185-5BA248C722F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8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73B2-9DD2-4B29-A949-F18220E4993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70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F420-DE78-4BA4-B833-E976B4C175E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2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FFB0-7B5D-49B3-8F99-E5AAFA4BAC2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2015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A0C1-10DD-4EEA-B674-139190D2612F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6F1-5347-4A4E-940D-F883BB10FDD0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6CD9-E7D5-4AE4-89B5-16C429E3EBA1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2CF2-E99A-4950-AB1A-14CE60BCA5E6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2B39-D054-4828-807F-F06354AFEE60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2B39-D054-4828-807F-F06354AFEE60}" type="datetime1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Совещание  по рассмотрению результатов ПХД за 2016 год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31.05.2018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038CA5C8-243B-4AA1-AED2-CF0715BF8B4C}" type="datetime1">
              <a:rPr lang="ru-RU" smtClean="0">
                <a:solidFill>
                  <a:srgbClr val="1A62BA">
                    <a:tint val="75000"/>
                  </a:srgbClr>
                </a:solidFill>
                <a:cs typeface="Arial" panose="020B0604020202020204" pitchFamily="34" charset="0"/>
              </a:rPr>
              <a:pPr defTabSz="1072866"/>
              <a:t>31.05.2018</a:t>
            </a:fld>
            <a:endParaRPr lang="ru-RU">
              <a:solidFill>
                <a:srgbClr val="1A62BA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>
              <a:defRPr/>
            </a:pPr>
            <a:endParaRPr lang="ru-RU" dirty="0">
              <a:solidFill>
                <a:srgbClr val="1A62BA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cs typeface="Arial" panose="020B0604020202020204" pitchFamily="34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536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0.png"/><Relationship Id="rId5" Type="http://schemas.openxmlformats.org/officeDocument/2006/relationships/image" Target="../media/image21.png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tif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D:\РАБОТА\2018\БК 2018\Оформление-1-1.jpg"/>
          <p:cNvPicPr>
            <a:picLocks noChangeAspect="1" noChangeArrowheads="1"/>
          </p:cNvPicPr>
          <p:nvPr/>
        </p:nvPicPr>
        <p:blipFill>
          <a:blip r:embed="rId3" cstate="print"/>
          <a:srcRect l="5658"/>
          <a:stretch>
            <a:fillRect/>
          </a:stretch>
        </p:blipFill>
        <p:spPr bwMode="auto">
          <a:xfrm>
            <a:off x="0" y="785800"/>
            <a:ext cx="9144033" cy="407196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28489" y="142858"/>
            <a:ext cx="7301229" cy="57150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206AB7"/>
                </a:solidFill>
                <a:cs typeface="Arial" panose="020B0604020202020204" pitchFamily="34" charset="0"/>
              </a:rPr>
              <a:t>ОТРАСЛЕВОЕ СОВЕЩАНИЕ РУКОВОДИТЕЛЕЙ ПОДРАЗДЕЛЕНИЙ  ЗАЩИТЫ ОТ КОРРОЗИИ ОРГАНИЗАЦИЙ ГРУППЫ ГАЗПРОМ</a:t>
            </a:r>
            <a:endParaRPr lang="ru-RU" sz="1400" spc="-50" dirty="0">
              <a:solidFill>
                <a:srgbClr val="206AB7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0869" y="1556087"/>
            <a:ext cx="7380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06AB7"/>
                </a:solidFill>
              </a:rPr>
              <a:t>О СОСТОЯНИИ</a:t>
            </a:r>
          </a:p>
          <a:p>
            <a:r>
              <a:rPr lang="ru-RU" sz="2000" b="1" dirty="0" smtClean="0">
                <a:solidFill>
                  <a:srgbClr val="206AB7"/>
                </a:solidFill>
              </a:rPr>
              <a:t>ПРОТИВОКОРРОЗИОННОЙ ЗАЩИТЫ ОБЪЕКТОВ </a:t>
            </a:r>
          </a:p>
          <a:p>
            <a:r>
              <a:rPr lang="ru-RU" sz="2000" b="1" spc="-30" dirty="0" smtClean="0">
                <a:solidFill>
                  <a:srgbClr val="206AB7"/>
                </a:solidFill>
              </a:rPr>
              <a:t>ООО «ГАЗПРОМ ТРАНСГАЗ НИЖНИЙ НОВГОРОД»</a:t>
            </a:r>
            <a:endParaRPr lang="ru-RU" sz="2000" b="1" spc="-30" dirty="0">
              <a:solidFill>
                <a:srgbClr val="206AB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486114"/>
            <a:ext cx="41764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ru-RU" b="1" dirty="0" smtClean="0">
                <a:solidFill>
                  <a:srgbClr val="206AB7"/>
                </a:solidFill>
              </a:rPr>
              <a:t>НАЧАЛЬНИК ПО ЗАЩИТЫ ОТ КОРРОЗИИ</a:t>
            </a:r>
            <a:r>
              <a:rPr lang="ru-RU" b="1" dirty="0">
                <a:solidFill>
                  <a:srgbClr val="206AB7"/>
                </a:solidFill>
              </a:rPr>
              <a:t/>
            </a:r>
            <a:br>
              <a:rPr lang="ru-RU" b="1" dirty="0">
                <a:solidFill>
                  <a:srgbClr val="206AB7"/>
                </a:solidFill>
              </a:rPr>
            </a:br>
            <a:r>
              <a:rPr lang="ru-RU" spc="30" dirty="0" smtClean="0">
                <a:solidFill>
                  <a:srgbClr val="206AB7"/>
                </a:solidFill>
              </a:rPr>
              <a:t>Александр Николаевич Воробьев</a:t>
            </a:r>
            <a:endParaRPr lang="ru-RU" spc="30" dirty="0">
              <a:solidFill>
                <a:srgbClr val="206AB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9909" y="4878830"/>
            <a:ext cx="3071675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400" b="1" dirty="0" smtClean="0">
                <a:solidFill>
                  <a:srgbClr val="206AB7"/>
                </a:solidFill>
                <a:cs typeface="Arial" panose="020B0604020202020204" pitchFamily="34" charset="0"/>
              </a:rPr>
              <a:t>г. Нижний Новгород,  23 мая 2018 года</a:t>
            </a:r>
            <a:endParaRPr lang="ru-RU" sz="1400" b="1" dirty="0">
              <a:solidFill>
                <a:srgbClr val="206AB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030709" y="0"/>
            <a:ext cx="6985000" cy="78955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ru-RU" sz="2400" kern="0" dirty="0">
              <a:solidFill>
                <a:srgbClr val="206AB7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10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409" y="0"/>
            <a:ext cx="7735591" cy="7895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1A62BA"/>
                </a:solidFill>
              </a:rPr>
              <a:t>СТРУКТУРА </a:t>
            </a:r>
            <a:r>
              <a:rPr lang="ru-RU" sz="1600" b="1" dirty="0" smtClean="0">
                <a:solidFill>
                  <a:srgbClr val="1A62BA"/>
                </a:solidFill>
              </a:rPr>
              <a:t>ОБЪКТОВ </a:t>
            </a:r>
            <a:r>
              <a:rPr lang="ru-RU" sz="1600" b="1" dirty="0">
                <a:solidFill>
                  <a:srgbClr val="1A62BA"/>
                </a:solidFill>
              </a:rPr>
              <a:t>С ПОВЫШЕННОЙ КОРРОЗИОННОЙ ОПАСНОСТЬЮ.</a:t>
            </a:r>
            <a:br>
              <a:rPr lang="ru-RU" sz="1600" b="1" dirty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ПЕРЕСЕЧЕНИЯ С ДРУГИМИ СООРУЖЕНИЯМИ.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9916" y="778195"/>
            <a:ext cx="2599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ПРОВОДИМЫЕ МЕРОПРИЯТИЯ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</a:t>
            </a:r>
            <a:endParaRPr lang="ru-RU" sz="1300" dirty="0">
              <a:solidFill>
                <a:srgbClr val="1A62BA"/>
              </a:solidFill>
            </a:endParaRPr>
          </a:p>
        </p:txBody>
      </p:sp>
      <p:sp>
        <p:nvSpPr>
          <p:cNvPr id="10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10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15" name="Нижний колонтитул 2"/>
          <p:cNvSpPr txBox="1">
            <a:spLocks/>
          </p:cNvSpPr>
          <p:nvPr/>
        </p:nvSpPr>
        <p:spPr>
          <a:xfrm>
            <a:off x="0" y="4857766"/>
            <a:ext cx="9144000" cy="271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206AB7"/>
                </a:solidFill>
              </a:rPr>
              <a:t>О 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19440"/>
              </p:ext>
            </p:extLst>
          </p:nvPr>
        </p:nvGraphicFramePr>
        <p:xfrm>
          <a:off x="5006981" y="1278244"/>
          <a:ext cx="394252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922"/>
                <a:gridCol w="811602"/>
              </a:tblGrid>
              <a:tr h="35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ЭХЗ, БСЗ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366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Совместная проверка взаимного вредного влияния ЭХЗ пересекающихся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сооружений</a:t>
                      </a: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1529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Коррозионные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обследования, км.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1071,8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68144" y="2931790"/>
            <a:ext cx="2599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ПРОБЛЕМНЫЕ ВОПРОСЫ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</a:t>
            </a:r>
            <a:endParaRPr lang="ru-RU" sz="1300" dirty="0">
              <a:solidFill>
                <a:srgbClr val="1A62B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3261" y="356002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Взаимодействие организаций при проектировании, строительстве </a:t>
            </a:r>
            <a:r>
              <a:rPr lang="ru-RU" sz="1200" dirty="0">
                <a:solidFill>
                  <a:srgbClr val="1A62BA"/>
                </a:solidFill>
              </a:rPr>
              <a:t>и </a:t>
            </a:r>
            <a:r>
              <a:rPr lang="ru-RU" sz="1200" dirty="0" smtClean="0">
                <a:solidFill>
                  <a:srgbClr val="1A62BA"/>
                </a:solidFill>
              </a:rPr>
              <a:t>эксплуатации средств ПКЗ.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Различие требований ведомственных нормативных документов.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272034226"/>
              </p:ext>
            </p:extLst>
          </p:nvPr>
        </p:nvGraphicFramePr>
        <p:xfrm>
          <a:off x="107504" y="1270638"/>
          <a:ext cx="4680932" cy="346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115616" y="778194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КОЛИЧЕСТВО: 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1529 пересечений с другими трубопроводами, в </a:t>
            </a:r>
            <a:r>
              <a:rPr lang="ru-RU" sz="1300" dirty="0" err="1" smtClean="0">
                <a:solidFill>
                  <a:srgbClr val="1A62BA"/>
                </a:solidFill>
              </a:rPr>
              <a:t>т.ч</a:t>
            </a:r>
            <a:r>
              <a:rPr lang="ru-RU" sz="1300" dirty="0" smtClean="0">
                <a:solidFill>
                  <a:srgbClr val="1A62BA"/>
                </a:solidFill>
              </a:rPr>
              <a:t>.:</a:t>
            </a:r>
            <a:endParaRPr lang="ru-RU" sz="13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11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1"/>
            <a:ext cx="7740352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ПОЛОЖИТЕЛЬНЫЙ ОПЫТ РАБОТ НА УЧАСТКАХ С МИНИМАЛЬНЫМИ ПОТЕНЦИАЛАМИ.</a:t>
            </a:r>
            <a:br>
              <a:rPr lang="ru-RU" sz="1600" b="1" dirty="0" smtClean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ПОДКЛЮЧЕНИЕ ВРЕМЕННЫХ УКЗ.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98" y="915566"/>
            <a:ext cx="2670618" cy="36004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54536252"/>
              </p:ext>
            </p:extLst>
          </p:nvPr>
        </p:nvGraphicFramePr>
        <p:xfrm>
          <a:off x="3106916" y="771550"/>
          <a:ext cx="592958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 descr="E:\КОНКУРС молодых специалистов\Игонин\Игонин (основной)\Доклад 19.10.2015\1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34" y="3151682"/>
            <a:ext cx="59682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КОНКУРС молодых специалистов\Игонин\Игонин (основной)\Доклад 19.10.2015\1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34" y="1547505"/>
            <a:ext cx="5976664" cy="14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5976" y="3046503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6AB7"/>
                </a:solidFill>
              </a:rPr>
              <a:t>После установки временной УКЗ</a:t>
            </a:r>
            <a:endParaRPr lang="ru-RU" sz="1600" dirty="0">
              <a:solidFill>
                <a:srgbClr val="206AB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20895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06AB7"/>
                </a:solidFill>
              </a:rPr>
              <a:t>До установки временной УКЗ</a:t>
            </a:r>
            <a:endParaRPr lang="ru-RU" sz="1600" dirty="0">
              <a:solidFill>
                <a:srgbClr val="206AB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9718" y="2139702"/>
            <a:ext cx="146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6AB7"/>
                </a:solidFill>
              </a:rPr>
              <a:t>U</a:t>
            </a:r>
            <a:r>
              <a:rPr lang="ru-RU" sz="1200" b="1" dirty="0" smtClean="0">
                <a:solidFill>
                  <a:srgbClr val="206AB7"/>
                </a:solidFill>
              </a:rPr>
              <a:t>мин </a:t>
            </a:r>
            <a:r>
              <a:rPr lang="en-US" sz="1400" b="1" dirty="0" smtClean="0">
                <a:solidFill>
                  <a:srgbClr val="206AB7"/>
                </a:solidFill>
              </a:rPr>
              <a:t>=</a:t>
            </a:r>
            <a:r>
              <a:rPr lang="ru-RU" sz="1400" b="1" dirty="0" smtClean="0">
                <a:solidFill>
                  <a:srgbClr val="206AB7"/>
                </a:solidFill>
              </a:rPr>
              <a:t> - 0,95В</a:t>
            </a:r>
            <a:endParaRPr lang="ru-RU" sz="1400" b="1" dirty="0">
              <a:solidFill>
                <a:srgbClr val="206AB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9718" y="3776141"/>
            <a:ext cx="1612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rgbClr val="206AB7"/>
                </a:solidFill>
              </a:rPr>
              <a:t>U</a:t>
            </a:r>
            <a:r>
              <a:rPr lang="ru-RU" sz="1200" b="1" dirty="0" smtClean="0">
                <a:solidFill>
                  <a:srgbClr val="206AB7"/>
                </a:solidFill>
              </a:rPr>
              <a:t>мин </a:t>
            </a:r>
            <a:r>
              <a:rPr lang="en-US" sz="1400" b="1" dirty="0" smtClean="0">
                <a:solidFill>
                  <a:srgbClr val="206AB7"/>
                </a:solidFill>
              </a:rPr>
              <a:t>=</a:t>
            </a:r>
            <a:r>
              <a:rPr lang="ru-RU" sz="1400" b="1" dirty="0" smtClean="0">
                <a:solidFill>
                  <a:srgbClr val="206AB7"/>
                </a:solidFill>
              </a:rPr>
              <a:t> </a:t>
            </a:r>
            <a:r>
              <a:rPr lang="ru-RU" sz="1400" b="1" dirty="0">
                <a:solidFill>
                  <a:srgbClr val="206AB7"/>
                </a:solidFill>
              </a:rPr>
              <a:t>- </a:t>
            </a:r>
            <a:r>
              <a:rPr lang="ru-RU" sz="1400" b="1" dirty="0" smtClean="0">
                <a:solidFill>
                  <a:srgbClr val="206AB7"/>
                </a:solidFill>
              </a:rPr>
              <a:t>1,37В</a:t>
            </a:r>
            <a:endParaRPr lang="ru-RU" sz="1400" b="1" dirty="0">
              <a:solidFill>
                <a:srgbClr val="206AB7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5076056" y="2119957"/>
            <a:ext cx="3841576" cy="1974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5076056" y="3795886"/>
            <a:ext cx="3841576" cy="1974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Группа 9"/>
          <p:cNvGrpSpPr/>
          <p:nvPr/>
        </p:nvGrpSpPr>
        <p:grpSpPr>
          <a:xfrm>
            <a:off x="7201317" y="3414545"/>
            <a:ext cx="648072" cy="215444"/>
            <a:chOff x="3275856" y="915566"/>
            <a:chExt cx="1224136" cy="42031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75856" y="915566"/>
              <a:ext cx="360040" cy="360040"/>
              <a:chOff x="3275856" y="915566"/>
              <a:chExt cx="360040" cy="36004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275856" y="915566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Прямоугольный треугольник 3"/>
              <p:cNvSpPr/>
              <p:nvPr/>
            </p:nvSpPr>
            <p:spPr>
              <a:xfrm>
                <a:off x="3275856" y="915566"/>
                <a:ext cx="360040" cy="360040"/>
              </a:xfrm>
              <a:prstGeom prst="rtTriangle">
                <a:avLst/>
              </a:prstGeom>
              <a:solidFill>
                <a:srgbClr val="206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707903" y="915566"/>
              <a:ext cx="792089" cy="42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rgbClr val="206AB7"/>
                  </a:solidFill>
                </a:rPr>
                <a:t>ВУКЗ</a:t>
              </a:r>
              <a:endParaRPr lang="ru-RU" sz="800" b="1" dirty="0">
                <a:solidFill>
                  <a:srgbClr val="206AB7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16668" y="1378228"/>
            <a:ext cx="407660" cy="335763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12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1"/>
            <a:ext cx="7740352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ПОЛОЖИТЕЛЬНЫЙ ОПЫТ РАБОТ 2017 ГОДА.</a:t>
            </a:r>
            <a:br>
              <a:rPr lang="ru-RU" sz="1600" b="1" dirty="0" smtClean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ПРИМЕНЕНИЕ ПРОТЯЖЕННЫХ ЭЛЕКТРОДОВ АНОДНОГО ЗАЗЕМЛЕНИЯ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24815"/>
              </p:ext>
            </p:extLst>
          </p:nvPr>
        </p:nvGraphicFramePr>
        <p:xfrm>
          <a:off x="2843808" y="1707654"/>
          <a:ext cx="615539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372200" y="1334604"/>
            <a:ext cx="2771800" cy="282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solidFill>
                <a:srgbClr val="1A62BA"/>
              </a:solidFill>
            </a:endParaRPr>
          </a:p>
        </p:txBody>
      </p:sp>
      <p:pic>
        <p:nvPicPr>
          <p:cNvPr id="1026" name="Picture 2" descr="W:\com\Zvezdink\ehz\Протяженный анод Рудня\Фото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" y="1707654"/>
            <a:ext cx="1711769" cy="22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com\Zvezdink\ehz\Протяженный анод Рудня\Фото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5204"/>
            <a:ext cx="1576743" cy="22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0" y="776082"/>
            <a:ext cx="9144000" cy="85956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400" u="sng" kern="0" dirty="0">
                <a:solidFill>
                  <a:srgbClr val="206AB7"/>
                </a:solidFill>
              </a:rPr>
              <a:t>Участок газопровода Ямбург-Елец 2 в пойме р. </a:t>
            </a:r>
            <a:r>
              <a:rPr lang="ru-RU" sz="1400" u="sng" kern="0" dirty="0" smtClean="0">
                <a:solidFill>
                  <a:srgbClr val="206AB7"/>
                </a:solidFill>
              </a:rPr>
              <a:t>Рудня</a:t>
            </a:r>
            <a:r>
              <a:rPr lang="ru-RU" sz="1400" kern="0" dirty="0" smtClean="0">
                <a:solidFill>
                  <a:srgbClr val="206AB7"/>
                </a:solidFill>
              </a:rPr>
              <a:t>. </a:t>
            </a:r>
          </a:p>
          <a:p>
            <a:pPr marL="216000" lvl="0"/>
            <a:r>
              <a:rPr lang="ru-RU" sz="1400" kern="0" dirty="0" smtClean="0">
                <a:solidFill>
                  <a:srgbClr val="206AB7"/>
                </a:solidFill>
              </a:rPr>
              <a:t>Протяженность </a:t>
            </a:r>
            <a:r>
              <a:rPr lang="ru-RU" sz="1400" kern="0" dirty="0">
                <a:solidFill>
                  <a:srgbClr val="206AB7"/>
                </a:solidFill>
              </a:rPr>
              <a:t>участка с минимальными защитными потенциалами </a:t>
            </a:r>
            <a:r>
              <a:rPr lang="ru-RU" sz="1400" kern="0" dirty="0" smtClean="0">
                <a:solidFill>
                  <a:srgbClr val="206AB7"/>
                </a:solidFill>
              </a:rPr>
              <a:t>- 620м</a:t>
            </a:r>
            <a:r>
              <a:rPr lang="ru-RU" sz="1400" kern="0" dirty="0">
                <a:solidFill>
                  <a:srgbClr val="206AB7"/>
                </a:solidFill>
              </a:rPr>
              <a:t>. </a:t>
            </a:r>
          </a:p>
          <a:p>
            <a:pPr marL="216000" lvl="0"/>
            <a:r>
              <a:rPr lang="ru-RU" sz="1400" kern="0" dirty="0" smtClean="0">
                <a:solidFill>
                  <a:srgbClr val="206AB7"/>
                </a:solidFill>
              </a:rPr>
              <a:t>Результат </a:t>
            </a:r>
            <a:r>
              <a:rPr lang="ru-RU" sz="1400" kern="0" dirty="0">
                <a:solidFill>
                  <a:srgbClr val="206AB7"/>
                </a:solidFill>
              </a:rPr>
              <a:t>применения ПАЗ</a:t>
            </a:r>
            <a:r>
              <a:rPr lang="ru-RU" sz="1400" kern="0" dirty="0" smtClean="0">
                <a:solidFill>
                  <a:srgbClr val="206AB7"/>
                </a:solidFill>
              </a:rPr>
              <a:t>: Устранение </a:t>
            </a:r>
            <a:r>
              <a:rPr lang="ru-RU" sz="1400" kern="0" dirty="0">
                <a:solidFill>
                  <a:srgbClr val="206AB7"/>
                </a:solidFill>
              </a:rPr>
              <a:t>участков с минимальными защитными потенциалами;</a:t>
            </a:r>
          </a:p>
          <a:p>
            <a:pPr marL="216000" lvl="0"/>
            <a:r>
              <a:rPr lang="ru-RU" sz="1400" kern="0" dirty="0">
                <a:solidFill>
                  <a:srgbClr val="206AB7"/>
                </a:solidFill>
              </a:rPr>
              <a:t>Уменьшение режимов работы </a:t>
            </a:r>
            <a:r>
              <a:rPr lang="ru-RU" sz="1400" kern="0" dirty="0" smtClean="0">
                <a:solidFill>
                  <a:srgbClr val="206AB7"/>
                </a:solidFill>
              </a:rPr>
              <a:t>УКЗ - экономия </a:t>
            </a:r>
            <a:r>
              <a:rPr lang="ru-RU" sz="1400" kern="0" dirty="0">
                <a:solidFill>
                  <a:srgbClr val="206AB7"/>
                </a:solidFill>
              </a:rPr>
              <a:t>электроэнергии</a:t>
            </a:r>
            <a:r>
              <a:rPr lang="ru-RU" sz="1400" kern="0" dirty="0" smtClean="0">
                <a:solidFill>
                  <a:srgbClr val="206AB7"/>
                </a:solidFill>
              </a:rPr>
              <a:t>..</a:t>
            </a:r>
            <a:endParaRPr lang="ru-RU" sz="1400" kern="0" dirty="0">
              <a:solidFill>
                <a:srgbClr val="206AB7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63928" y="4119922"/>
            <a:ext cx="899708" cy="72008"/>
            <a:chOff x="4499992" y="4371950"/>
            <a:chExt cx="1799416" cy="147012"/>
          </a:xfrm>
          <a:solidFill>
            <a:schemeClr val="accent6">
              <a:lumMod val="50000"/>
            </a:schemeClr>
          </a:solidFill>
        </p:grpSpPr>
        <p:sp>
          <p:nvSpPr>
            <p:cNvPr id="3" name="Овал 2"/>
            <p:cNvSpPr/>
            <p:nvPr/>
          </p:nvSpPr>
          <p:spPr>
            <a:xfrm>
              <a:off x="4499992" y="4371950"/>
              <a:ext cx="144016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32040" y="4373448"/>
              <a:ext cx="144016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292080" y="4373448"/>
              <a:ext cx="144016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24128" y="4373448"/>
              <a:ext cx="144016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55392" y="4374946"/>
              <a:ext cx="144016" cy="14401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6"/>
              <a:endCxn id="16" idx="2"/>
            </p:cNvCxnSpPr>
            <p:nvPr/>
          </p:nvCxnSpPr>
          <p:spPr>
            <a:xfrm>
              <a:off x="4644008" y="4443958"/>
              <a:ext cx="1511384" cy="29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3563888" y="3971904"/>
            <a:ext cx="3600400" cy="0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4742462" y="3705475"/>
            <a:ext cx="109291" cy="621957"/>
          </a:xfrm>
          <a:custGeom>
            <a:avLst/>
            <a:gdLst>
              <a:gd name="connsiteX0" fmla="*/ 23031 w 152594"/>
              <a:gd name="connsiteY0" fmla="*/ 0 h 2651760"/>
              <a:gd name="connsiteX1" fmla="*/ 61131 w 152594"/>
              <a:gd name="connsiteY1" fmla="*/ 647700 h 2651760"/>
              <a:gd name="connsiteX2" fmla="*/ 171 w 152594"/>
              <a:gd name="connsiteY2" fmla="*/ 868680 h 2651760"/>
              <a:gd name="connsiteX3" fmla="*/ 83991 w 152594"/>
              <a:gd name="connsiteY3" fmla="*/ 1242060 h 2651760"/>
              <a:gd name="connsiteX4" fmla="*/ 76371 w 152594"/>
              <a:gd name="connsiteY4" fmla="*/ 1592580 h 2651760"/>
              <a:gd name="connsiteX5" fmla="*/ 83991 w 152594"/>
              <a:gd name="connsiteY5" fmla="*/ 1981200 h 2651760"/>
              <a:gd name="connsiteX6" fmla="*/ 152571 w 152594"/>
              <a:gd name="connsiteY6" fmla="*/ 2194560 h 2651760"/>
              <a:gd name="connsiteX7" fmla="*/ 91611 w 152594"/>
              <a:gd name="connsiteY7" fmla="*/ 2537460 h 2651760"/>
              <a:gd name="connsiteX8" fmla="*/ 76371 w 152594"/>
              <a:gd name="connsiteY8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94" h="2651760">
                <a:moveTo>
                  <a:pt x="23031" y="0"/>
                </a:moveTo>
                <a:cubicBezTo>
                  <a:pt x="43986" y="251460"/>
                  <a:pt x="64941" y="502920"/>
                  <a:pt x="61131" y="647700"/>
                </a:cubicBezTo>
                <a:cubicBezTo>
                  <a:pt x="57321" y="792480"/>
                  <a:pt x="-3639" y="769620"/>
                  <a:pt x="171" y="868680"/>
                </a:cubicBezTo>
                <a:cubicBezTo>
                  <a:pt x="3981" y="967740"/>
                  <a:pt x="71291" y="1121410"/>
                  <a:pt x="83991" y="1242060"/>
                </a:cubicBezTo>
                <a:cubicBezTo>
                  <a:pt x="96691" y="1362710"/>
                  <a:pt x="76371" y="1469390"/>
                  <a:pt x="76371" y="1592580"/>
                </a:cubicBezTo>
                <a:cubicBezTo>
                  <a:pt x="76371" y="1715770"/>
                  <a:pt x="71291" y="1880870"/>
                  <a:pt x="83991" y="1981200"/>
                </a:cubicBezTo>
                <a:cubicBezTo>
                  <a:pt x="96691" y="2081530"/>
                  <a:pt x="151301" y="2101850"/>
                  <a:pt x="152571" y="2194560"/>
                </a:cubicBezTo>
                <a:cubicBezTo>
                  <a:pt x="153841" y="2287270"/>
                  <a:pt x="104311" y="2461260"/>
                  <a:pt x="91611" y="2537460"/>
                </a:cubicBezTo>
                <a:cubicBezTo>
                  <a:pt x="78911" y="2613660"/>
                  <a:pt x="77641" y="2632710"/>
                  <a:pt x="76371" y="265176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85028" y="3998278"/>
            <a:ext cx="177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206AB7"/>
                </a:solidFill>
              </a:rPr>
              <a:t>МГ Ямбург-Елец 2 </a:t>
            </a:r>
            <a:endParaRPr lang="ru-RU" sz="1000" dirty="0">
              <a:solidFill>
                <a:srgbClr val="206AB7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640813" y="4259771"/>
            <a:ext cx="1862374" cy="338554"/>
            <a:chOff x="3275856" y="915566"/>
            <a:chExt cx="3517817" cy="66049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275856" y="915566"/>
              <a:ext cx="360040" cy="360040"/>
              <a:chOff x="3275856" y="915566"/>
              <a:chExt cx="360040" cy="36004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3275856" y="915566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>
                  <a:solidFill>
                    <a:srgbClr val="206AB7"/>
                  </a:solidFill>
                </a:endParaRPr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>
                <a:off x="3275856" y="915566"/>
                <a:ext cx="360040" cy="360040"/>
              </a:xfrm>
              <a:prstGeom prst="rtTriangle">
                <a:avLst/>
              </a:prstGeom>
              <a:solidFill>
                <a:srgbClr val="206A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>
                  <a:solidFill>
                    <a:srgbClr val="206AB7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707903" y="915566"/>
              <a:ext cx="3085770" cy="66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rgbClr val="206AB7"/>
                  </a:solidFill>
                </a:rPr>
                <a:t>Временная УКЗ с протяженным анодом ПВЕК</a:t>
              </a:r>
              <a:endParaRPr lang="ru-RU" sz="800" b="1" dirty="0">
                <a:solidFill>
                  <a:srgbClr val="206AB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13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1"/>
            <a:ext cx="7740352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ОЦЕНКА ЭФФЕКТИВНОСТИ ПРОТИВОКОРРОЗИОННЫХ МЕРОПРИЯТИЙ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67731971"/>
              </p:ext>
            </p:extLst>
          </p:nvPr>
        </p:nvGraphicFramePr>
        <p:xfrm>
          <a:off x="2699792" y="871422"/>
          <a:ext cx="6264696" cy="110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15623197"/>
              </p:ext>
            </p:extLst>
          </p:nvPr>
        </p:nvGraphicFramePr>
        <p:xfrm>
          <a:off x="4932040" y="3044693"/>
          <a:ext cx="4000528" cy="170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54" y="871422"/>
            <a:ext cx="2723762" cy="3876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1840" y="1295252"/>
                <a:ext cx="2304256" cy="356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П</m:t>
                          </m:r>
                        </m:e>
                        <m:sub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кпз</m:t>
                          </m:r>
                        </m:sub>
                      </m:sSub>
                      <m:r>
                        <a:rPr lang="ru-RU" sz="1100" i="1" kern="1400" spc="30" smtClean="0">
                          <a:solidFill>
                            <a:srgbClr val="1A62BA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П</m:t>
                          </m:r>
                        </m:e>
                        <m:sub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кс</m:t>
                          </m:r>
                        </m:sub>
                      </m:sSub>
                      <m:r>
                        <a:rPr lang="ru-RU" sz="1100" i="1" kern="1400" spc="30" smtClean="0">
                          <a:solidFill>
                            <a:srgbClr val="1A62BA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П</m:t>
                          </m:r>
                        </m:e>
                        <m:sub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ко</m:t>
                          </m:r>
                        </m:sub>
                      </m:sSub>
                    </m:oMath>
                  </m:oMathPara>
                </a14:m>
                <a:endParaRPr lang="ru-RU" sz="1100" kern="1400" spc="30" dirty="0" smtClean="0">
                  <a:solidFill>
                    <a:srgbClr val="1A62BA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кс</m:t>
                        </m:r>
                      </m:sub>
                    </m:sSub>
                  </m:oMath>
                </a14:m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– показатель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состояния</a:t>
                </a: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системы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ПКЗ;</a:t>
                </a:r>
                <a:endParaRPr lang="ru-RU" sz="1100" i="1" kern="1400" spc="30" dirty="0">
                  <a:solidFill>
                    <a:srgbClr val="1A62BA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ко</m:t>
                        </m:r>
                      </m:sub>
                    </m:sSub>
                  </m:oMath>
                </a14:m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– показатель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качества</a:t>
                </a: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обслуживания систем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ПКЗ.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   П</m:t>
                        </m:r>
                      </m:e>
                      <m:sub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КС</m:t>
                        </m:r>
                      </m:sub>
                    </m:sSub>
                    <m:r>
                      <a:rPr lang="ru-RU" sz="1100" kern="1400" spc="30" smtClean="0">
                        <a:solidFill>
                          <a:srgbClr val="1A62BA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100" i="1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1100" kern="1400" spc="30" smtClean="0">
                        <a:solidFill>
                          <a:srgbClr val="1A62BA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ru-RU" sz="1100" i="1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  <m:r>
                      <a:rPr lang="ru-RU" sz="1100" kern="1400" spc="30" smtClean="0">
                        <a:solidFill>
                          <a:srgbClr val="1A62BA"/>
                        </a:solidFill>
                        <a:latin typeface="Cambria Math"/>
                      </a:rPr>
                      <m:t>∗(1−</m:t>
                    </m:r>
                    <m:sSub>
                      <m:sSubPr>
                        <m:ctrlPr>
                          <a:rPr lang="ru-RU" sz="1100" i="1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sz="1100" kern="1400" spc="30" smtClean="0">
                            <a:solidFill>
                              <a:srgbClr val="1A62BA"/>
                            </a:solidFill>
                            <a:latin typeface="Cambria Math"/>
                          </a:rPr>
                          <m:t>ВКО</m:t>
                        </m:r>
                      </m:sub>
                    </m:sSub>
                    <m:r>
                      <a:rPr lang="ru-RU" sz="1100" kern="1400" spc="30" smtClean="0">
                        <a:solidFill>
                          <a:srgbClr val="1A62BA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1100" kern="1400" spc="30" dirty="0" smtClean="0">
                    <a:solidFill>
                      <a:srgbClr val="1A62BA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1100" i="1" kern="1400" spc="30" dirty="0">
                    <a:solidFill>
                      <a:srgbClr val="1A62BA"/>
                    </a:solidFill>
                  </a:rPr>
                  <a:t>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–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защищённость по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протяженности;</a:t>
                </a:r>
                <a:endParaRPr lang="ru-RU" sz="1100" i="1" kern="1400" spc="30" dirty="0">
                  <a:solidFill>
                    <a:srgbClr val="1A62BA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 –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защищённость по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времени;</a:t>
                </a:r>
                <a:endParaRPr lang="ru-RU" sz="1100" i="1" kern="1400" spc="30" dirty="0">
                  <a:solidFill>
                    <a:srgbClr val="1A62BA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sz="1100" kern="1400" spc="30">
                            <a:solidFill>
                              <a:srgbClr val="1A62BA"/>
                            </a:solidFill>
                            <a:latin typeface="Cambria Math"/>
                          </a:rPr>
                          <m:t>ВКО</m:t>
                        </m:r>
                      </m:sub>
                    </m:sSub>
                  </m:oMath>
                </a14:m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–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удельный показатель </a:t>
                </a:r>
                <a:endParaRPr lang="ru-RU" sz="1100" i="1" kern="1400" spc="30" dirty="0" smtClean="0">
                  <a:solidFill>
                    <a:srgbClr val="1A62BA"/>
                  </a:solidFill>
                </a:endParaRP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протяженности </a:t>
                </a:r>
                <a:r>
                  <a:rPr lang="ru-RU" sz="1100" i="1" kern="1400" spc="30" dirty="0">
                    <a:solidFill>
                      <a:srgbClr val="1A62BA"/>
                    </a:solidFill>
                  </a:rPr>
                  <a:t>зон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ВКО.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П</m:t>
                          </m:r>
                        </m:e>
                        <m:sub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КО</m:t>
                          </m:r>
                        </m:sub>
                      </m:sSub>
                      <m:r>
                        <a:rPr lang="ru-RU" sz="1100" i="1" kern="1400" spc="30" smtClean="0">
                          <a:solidFill>
                            <a:srgbClr val="1A62BA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100" i="1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ru-RU" sz="1100" kern="1400" spc="30" smtClean="0">
                              <a:solidFill>
                                <a:srgbClr val="1A62BA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ru-RU" sz="1100" kern="1400" spc="30" dirty="0">
                              <a:solidFill>
                                <a:srgbClr val="1A62BA"/>
                              </a:solidFill>
                              <a:sym typeface="Symbol"/>
                            </a:rPr>
                            <m:t></m:t>
                          </m:r>
                          <m:r>
                            <m:rPr>
                              <m:nor/>
                            </m:rPr>
                            <a:rPr lang="ru-RU" sz="1100" kern="1400" spc="30" dirty="0">
                              <a:solidFill>
                                <a:srgbClr val="1A62BA"/>
                              </a:solidFill>
                            </a:rPr>
                            <m:t>То/</m:t>
                          </m:r>
                          <m:r>
                            <m:rPr>
                              <m:nor/>
                            </m:rPr>
                            <a:rPr lang="ru-RU" sz="1100" kern="1400" spc="30" dirty="0">
                              <a:solidFill>
                                <a:srgbClr val="1A62BA"/>
                              </a:solidFill>
                              <a:sym typeface="Symbol"/>
                            </a:rPr>
                            <m:t></m:t>
                          </m:r>
                          <m:r>
                            <m:rPr>
                              <m:nor/>
                            </m:rPr>
                            <a:rPr lang="ru-RU" sz="1100" kern="1400" spc="30" dirty="0">
                              <a:solidFill>
                                <a:srgbClr val="1A62BA"/>
                              </a:solidFill>
                            </a:rPr>
                            <m:t>Т</m:t>
                          </m:r>
                        </m:e>
                      </m:d>
                    </m:oMath>
                  </m:oMathPara>
                </a14:m>
                <a:endParaRPr lang="ru-RU" sz="1100" kern="1400" spc="30" dirty="0" smtClean="0">
                  <a:solidFill>
                    <a:srgbClr val="1A62BA"/>
                  </a:solidFill>
                </a:endParaRPr>
              </a:p>
              <a:p>
                <a:r>
                  <a:rPr lang="ru-RU" sz="1100" kern="1400" spc="30" dirty="0" smtClean="0">
                    <a:solidFill>
                      <a:srgbClr val="1A62BA"/>
                    </a:solidFill>
                    <a:sym typeface="Symbol"/>
                  </a:rPr>
                  <a:t></a:t>
                </a:r>
                <a:r>
                  <a:rPr lang="ru-RU" sz="1100" kern="1400" spc="30" dirty="0" smtClean="0">
                    <a:solidFill>
                      <a:srgbClr val="1A62BA"/>
                    </a:solidFill>
                  </a:rPr>
                  <a:t>То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- суммарная </a:t>
                </a: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продолжительность внеплановых простоев;</a:t>
                </a:r>
              </a:p>
              <a:p>
                <a:r>
                  <a:rPr lang="ru-RU" sz="1100" kern="1400" spc="30" dirty="0" smtClean="0">
                    <a:solidFill>
                      <a:srgbClr val="1A62BA"/>
                    </a:solidFill>
                    <a:sym typeface="Symbol"/>
                  </a:rPr>
                  <a:t></a:t>
                </a:r>
                <a:r>
                  <a:rPr lang="ru-RU" sz="1100" kern="1400" spc="30" dirty="0">
                    <a:solidFill>
                      <a:srgbClr val="1A62BA"/>
                    </a:solidFill>
                  </a:rPr>
                  <a:t>Т </a:t>
                </a:r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- произведение суммарного</a:t>
                </a: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годового времени на суммарное</a:t>
                </a:r>
              </a:p>
              <a:p>
                <a:r>
                  <a:rPr lang="ru-RU" sz="1100" i="1" kern="1400" spc="30" dirty="0" smtClean="0">
                    <a:solidFill>
                      <a:srgbClr val="1A62BA"/>
                    </a:solidFill>
                  </a:rPr>
                  <a:t>количество УКЗ и УДЗ.</a:t>
                </a:r>
                <a:endParaRPr lang="ru-RU" sz="1100" i="1" kern="1400" spc="30" dirty="0">
                  <a:solidFill>
                    <a:srgbClr val="1A62BA"/>
                  </a:solidFill>
                </a:endParaRPr>
              </a:p>
              <a:p>
                <a:endParaRPr lang="ru-RU" sz="1100" dirty="0">
                  <a:solidFill>
                    <a:srgbClr val="1A62BA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295252"/>
                <a:ext cx="2304256" cy="35625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92008244"/>
              </p:ext>
            </p:extLst>
          </p:nvPr>
        </p:nvGraphicFramePr>
        <p:xfrm>
          <a:off x="4932040" y="1995686"/>
          <a:ext cx="4000528" cy="108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166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14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1"/>
            <a:ext cx="7740352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ВЫВОДЫ 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42299"/>
            <a:ext cx="83766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1600" dirty="0" smtClean="0">
                <a:solidFill>
                  <a:srgbClr val="206AB7"/>
                </a:solidFill>
              </a:rPr>
              <a:t>Риск </a:t>
            </a:r>
            <a:r>
              <a:rPr lang="ru-RU" sz="1600" dirty="0">
                <a:solidFill>
                  <a:srgbClr val="206AB7"/>
                </a:solidFill>
              </a:rPr>
              <a:t>образования коррозионных дефектов связан прежде всего с наличием в эксплуатации участков с дефектами типа отслоений на участках с пленочной полимерной изоляции трассового </a:t>
            </a:r>
            <a:r>
              <a:rPr lang="ru-RU" sz="1600" dirty="0" smtClean="0">
                <a:solidFill>
                  <a:srgbClr val="206AB7"/>
                </a:solidFill>
              </a:rPr>
              <a:t>нанесения. </a:t>
            </a:r>
            <a:r>
              <a:rPr lang="ru-RU" sz="1600" dirty="0">
                <a:solidFill>
                  <a:srgbClr val="206AB7"/>
                </a:solidFill>
              </a:rPr>
              <a:t>Коррозионные процессы </a:t>
            </a:r>
            <a:r>
              <a:rPr lang="ru-RU" sz="1600" dirty="0" smtClean="0">
                <a:solidFill>
                  <a:srgbClr val="206AB7"/>
                </a:solidFill>
              </a:rPr>
              <a:t>выявляются </a:t>
            </a:r>
            <a:r>
              <a:rPr lang="ru-RU" sz="1600" dirty="0">
                <a:solidFill>
                  <a:srgbClr val="206AB7"/>
                </a:solidFill>
              </a:rPr>
              <a:t>ВТД как уже </a:t>
            </a:r>
            <a:r>
              <a:rPr lang="ru-RU" sz="1600" dirty="0" err="1" smtClean="0">
                <a:solidFill>
                  <a:srgbClr val="206AB7"/>
                </a:solidFill>
              </a:rPr>
              <a:t>развившиеся</a:t>
            </a:r>
            <a:r>
              <a:rPr lang="ru-RU" sz="1600" dirty="0" smtClean="0">
                <a:solidFill>
                  <a:srgbClr val="206AB7"/>
                </a:solidFill>
              </a:rPr>
              <a:t> </a:t>
            </a:r>
            <a:r>
              <a:rPr lang="ru-RU" sz="1600" dirty="0">
                <a:solidFill>
                  <a:srgbClr val="206AB7"/>
                </a:solidFill>
              </a:rPr>
              <a:t>дефекты требующие ремонта. </a:t>
            </a:r>
            <a:r>
              <a:rPr lang="ru-RU" sz="1600" dirty="0" smtClean="0">
                <a:solidFill>
                  <a:srgbClr val="206AB7"/>
                </a:solidFill>
              </a:rPr>
              <a:t>Максимальная скорость коррозии зафиксированная за время эксплуатации – 0,42 мм/год. По результатам </a:t>
            </a:r>
            <a:r>
              <a:rPr lang="ru-RU" sz="1600" dirty="0" err="1" smtClean="0">
                <a:solidFill>
                  <a:srgbClr val="206AB7"/>
                </a:solidFill>
              </a:rPr>
              <a:t>шурфовок</a:t>
            </a:r>
            <a:r>
              <a:rPr lang="ru-RU" sz="1600" dirty="0" smtClean="0">
                <a:solidFill>
                  <a:srgbClr val="206AB7"/>
                </a:solidFill>
              </a:rPr>
              <a:t> и коррозионного анализа за 2017 года максимальная скорость составила 0,26 мм/год. </a:t>
            </a:r>
          </a:p>
          <a:p>
            <a:pPr marL="457200" lvl="0" indent="-457200" algn="just">
              <a:buAutoNum type="arabicPeriod"/>
            </a:pPr>
            <a:r>
              <a:rPr lang="ru-RU" sz="1600" dirty="0" smtClean="0">
                <a:solidFill>
                  <a:srgbClr val="206AB7"/>
                </a:solidFill>
              </a:rPr>
              <a:t>Риск образования на участках со сквозными дефектами, в особенности на протяженных участках связан со снижением на них уровня защитных потенциалов вследствие ухудшения диэлектрических свойств прежде всего мастичной битумно-резиновой изоляции, а также ухудшением адгезионных свойств ленточных покрытий, разрушением элементов футеровки и появлением контактов металла газопроводов с балластирующими устройствами. Для таких участков важно обеспечение надежной ЭХЗ. Максимальная скорость коррозии в 2017 году составила 0,05 мм/год.</a:t>
            </a:r>
          </a:p>
          <a:p>
            <a:pPr marL="457200" lvl="0" indent="-457200" algn="just">
              <a:buAutoNum type="arabicPeriod"/>
            </a:pPr>
            <a:r>
              <a:rPr lang="ru-RU" sz="1600" dirty="0" err="1" smtClean="0">
                <a:solidFill>
                  <a:srgbClr val="206AB7"/>
                </a:solidFill>
              </a:rPr>
              <a:t>Пофакторный</a:t>
            </a:r>
            <a:r>
              <a:rPr lang="ru-RU" sz="1600" dirty="0" smtClean="0">
                <a:solidFill>
                  <a:srgbClr val="206AB7"/>
                </a:solidFill>
              </a:rPr>
              <a:t> анализ коррозионного состояния позволяет разработать целевые противокоррозионные мероприятия по выявлению и уточнению опасности коррозии и предупреждению ее перехода в статус «высокая».</a:t>
            </a:r>
          </a:p>
        </p:txBody>
      </p:sp>
    </p:spTree>
    <p:extLst>
      <p:ext uri="{BB962C8B-B14F-4D97-AF65-F5344CB8AC3E}">
        <p14:creationId xmlns:p14="http://schemas.microsoft.com/office/powerpoint/2010/main" val="23581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15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1"/>
            <a:ext cx="7740352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ВЫВОДЫ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15566"/>
            <a:ext cx="8376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206AB7"/>
                </a:solidFill>
              </a:rPr>
              <a:t>4</a:t>
            </a:r>
            <a:r>
              <a:rPr lang="ru-RU" sz="1600" dirty="0" smtClean="0">
                <a:solidFill>
                  <a:srgbClr val="206AB7"/>
                </a:solidFill>
              </a:rPr>
              <a:t>. Проводимые опытные работы по включению временных дополнительных автономных установок ЭХЗ демонстрируют положительные результаты применения на участках с минимальными потенциалами снижая энергопотребление штатных УКЗ. </a:t>
            </a:r>
          </a:p>
          <a:p>
            <a:pPr lvl="0" algn="just"/>
            <a:r>
              <a:rPr lang="ru-RU" sz="1600" dirty="0" smtClean="0">
                <a:solidFill>
                  <a:srgbClr val="206AB7"/>
                </a:solidFill>
              </a:rPr>
              <a:t>5. Получены положительные результаты применения протяженных электродов анодного заземления позволившие снизить нагрузку дополнительной УКЗ и обеспечить запас по регулированию  выходного тока. </a:t>
            </a:r>
          </a:p>
          <a:p>
            <a:pPr lvl="0" algn="just"/>
            <a:r>
              <a:rPr lang="ru-RU" sz="1600" dirty="0">
                <a:solidFill>
                  <a:srgbClr val="206AB7"/>
                </a:solidFill>
              </a:rPr>
              <a:t>6</a:t>
            </a:r>
            <a:r>
              <a:rPr lang="ru-RU" sz="1600" dirty="0" smtClean="0">
                <a:solidFill>
                  <a:srgbClr val="206AB7"/>
                </a:solidFill>
              </a:rPr>
              <a:t>. Проведенный комплекс мероприятий включающий проведение ремонта коррозионных дефектов и последующий диагностический контроль скорости коррозии в </a:t>
            </a:r>
            <a:r>
              <a:rPr lang="ru-RU" sz="1600" dirty="0">
                <a:solidFill>
                  <a:srgbClr val="206AB7"/>
                </a:solidFill>
              </a:rPr>
              <a:t>2017 году </a:t>
            </a:r>
            <a:r>
              <a:rPr lang="ru-RU" sz="1600" dirty="0" smtClean="0">
                <a:solidFill>
                  <a:srgbClr val="206AB7"/>
                </a:solidFill>
              </a:rPr>
              <a:t>позволил </a:t>
            </a:r>
            <a:r>
              <a:rPr lang="ru-RU" sz="1600" dirty="0">
                <a:solidFill>
                  <a:srgbClr val="206AB7"/>
                </a:solidFill>
              </a:rPr>
              <a:t>снизить долю участков со скоростью коррозии свыше 0,3  мм год до </a:t>
            </a:r>
            <a:r>
              <a:rPr lang="ru-RU" sz="1600" dirty="0" smtClean="0">
                <a:solidFill>
                  <a:srgbClr val="206AB7"/>
                </a:solidFill>
              </a:rPr>
              <a:t>нулевого значения, </a:t>
            </a:r>
            <a:r>
              <a:rPr lang="ru-RU" sz="1600" dirty="0">
                <a:solidFill>
                  <a:srgbClr val="206AB7"/>
                </a:solidFill>
              </a:rPr>
              <a:t>что обеспечило повышение комплексного показателя </a:t>
            </a:r>
            <a:r>
              <a:rPr lang="ru-RU" sz="1600" dirty="0" smtClean="0">
                <a:solidFill>
                  <a:srgbClr val="206AB7"/>
                </a:solidFill>
              </a:rPr>
              <a:t>защищенности газопроводов Общества </a:t>
            </a:r>
            <a:r>
              <a:rPr lang="ru-RU" sz="1600" dirty="0">
                <a:solidFill>
                  <a:srgbClr val="206AB7"/>
                </a:solidFill>
              </a:rPr>
              <a:t>с 0,9982 до 0,9999</a:t>
            </a:r>
            <a:r>
              <a:rPr lang="ru-RU" sz="1600" dirty="0" smtClean="0">
                <a:solidFill>
                  <a:srgbClr val="206AB7"/>
                </a:solidFill>
              </a:rPr>
              <a:t>.</a:t>
            </a:r>
          </a:p>
          <a:p>
            <a:pPr lvl="0" algn="just"/>
            <a:endParaRPr lang="ru-RU" sz="1600" dirty="0" smtClean="0">
              <a:solidFill>
                <a:srgbClr val="206AB7"/>
              </a:solidFill>
            </a:endParaRPr>
          </a:p>
          <a:p>
            <a:pPr lvl="0" algn="just"/>
            <a:r>
              <a:rPr lang="ru-RU" sz="1600" dirty="0">
                <a:solidFill>
                  <a:srgbClr val="206AB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9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030709" y="0"/>
            <a:ext cx="6985000" cy="78955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ru-RU" sz="2400" kern="0" dirty="0">
              <a:solidFill>
                <a:srgbClr val="206AB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429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206AB7"/>
                </a:solidFill>
              </a:rPr>
              <a:t>Начальник ПО ЗоК</a:t>
            </a:r>
          </a:p>
          <a:p>
            <a:pPr algn="r"/>
            <a:r>
              <a:rPr lang="ru-RU" dirty="0" smtClean="0">
                <a:solidFill>
                  <a:srgbClr val="206AB7"/>
                </a:solidFill>
              </a:rPr>
              <a:t>ООО «Газпром трансгаз Нижний Новгород» </a:t>
            </a:r>
            <a:r>
              <a:rPr lang="ru-RU" dirty="0">
                <a:solidFill>
                  <a:srgbClr val="206AB7"/>
                </a:solidFill>
              </a:rPr>
              <a:t/>
            </a:r>
            <a:br>
              <a:rPr lang="ru-RU" dirty="0">
                <a:solidFill>
                  <a:srgbClr val="206AB7"/>
                </a:solidFill>
              </a:rPr>
            </a:br>
            <a:r>
              <a:rPr lang="ru-RU" dirty="0" smtClean="0">
                <a:solidFill>
                  <a:srgbClr val="206AB7"/>
                </a:solidFill>
              </a:rPr>
              <a:t>Александр Николаевич Воробьев</a:t>
            </a:r>
            <a:endParaRPr lang="ru-RU" dirty="0">
              <a:solidFill>
                <a:srgbClr val="206AB7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16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69" y="17076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A62BA"/>
                </a:solidFill>
                <a:latin typeface="+mn-lt"/>
              </a:rPr>
              <a:t>СПАСИБО ЗА ВНИМАНИЕ</a:t>
            </a:r>
            <a:endParaRPr lang="ru-RU" sz="2800" dirty="0">
              <a:solidFill>
                <a:srgbClr val="1A62BA"/>
              </a:solidFill>
              <a:latin typeface="+mn-lt"/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87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1" name="TextBox 88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2" name="TextBox 89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3" name="TextBox 9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4" name="TextBox 91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5" name="TextBox 9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6" name="TextBox 93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7" name="TextBox 94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8" name="TextBox 9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29" name="TextBox 96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0" name="TextBox 9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1" name="TextBox 98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2" name="TextBox 9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3" name="TextBox 10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4" name="TextBox 101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5" name="TextBox 10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6" name="TextBox 103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7" name="TextBox 104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8" name="TextBox 10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39" name="TextBox 106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0" name="TextBox 10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1" name="TextBox 108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2" name="TextBox 10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3" name="TextBox 11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4" name="TextBox 111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5" name="TextBox 112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6" name="TextBox 113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7" name="TextBox 114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8" name="TextBox 11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49" name="TextBox 116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0" name="TextBox 117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1" name="TextBox 118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2" name="TextBox 119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3" name="TextBox 12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4" name="TextBox 121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5" name="TextBox 12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6" name="TextBox 123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7" name="TextBox 124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8" name="TextBox 12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59" name="TextBox 126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0" name="TextBox 12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1" name="TextBox 128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2" name="TextBox 12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3" name="TextBox 13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4" name="TextBox 131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5" name="TextBox 13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6" name="TextBox 133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7" name="TextBox 134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8" name="TextBox 13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69" name="TextBox 136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0" name="TextBox 13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1" name="TextBox 138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2" name="TextBox 13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3" name="TextBox 14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4" name="TextBox 141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5" name="TextBox 14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6" name="TextBox 143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7" name="TextBox 144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8" name="TextBox 14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79" name="TextBox 146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0" name="TextBox 14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1" name="TextBox 148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2" name="TextBox 14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3" name="TextBox 15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4" name="TextBox 151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5" name="TextBox 15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6" name="TextBox 153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7" name="TextBox 154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8" name="TextBox 15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89" name="TextBox 156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0" name="TextBox 157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1" name="TextBox 158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2" name="TextBox 159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3" name="TextBox 160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4" name="TextBox 161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5" name="TextBox 162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6" name="TextBox 163"/>
          <p:cNvSpPr txBox="1"/>
          <p:nvPr/>
        </p:nvSpPr>
        <p:spPr>
          <a:xfrm>
            <a:off x="9839348" y="11798328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7" name="TextBox 164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8" name="TextBox 165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199" name="TextBox 166"/>
          <p:cNvSpPr txBox="1"/>
          <p:nvPr/>
        </p:nvSpPr>
        <p:spPr>
          <a:xfrm>
            <a:off x="9839348" y="12398400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0" name="TextBox 167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1" name="TextBox 168"/>
          <p:cNvSpPr txBox="1"/>
          <p:nvPr/>
        </p:nvSpPr>
        <p:spPr>
          <a:xfrm>
            <a:off x="9839348" y="12941333"/>
            <a:ext cx="184359" cy="2614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91256" tIns="45628" rIns="91256" bIns="45628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6" name="TextBox 87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7" name="TextBox 88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8" name="TextBox 89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09" name="TextBox 9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0" name="TextBox 91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1" name="TextBox 9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2" name="TextBox 93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3" name="TextBox 94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4" name="TextBox 9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5" name="TextBox 96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6" name="TextBox 9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7" name="TextBox 98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8" name="TextBox 9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19" name="TextBox 10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0" name="TextBox 101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1" name="TextBox 10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2" name="TextBox 103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3" name="TextBox 104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4" name="TextBox 10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5" name="TextBox 106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6" name="TextBox 10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7" name="TextBox 108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8" name="TextBox 10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29" name="TextBox 11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0" name="TextBox 111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1" name="TextBox 112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2" name="TextBox 113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3" name="TextBox 114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4" name="TextBox 11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5" name="TextBox 116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6" name="TextBox 117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7" name="TextBox 118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8" name="TextBox 119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39" name="TextBox 12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0" name="TextBox 121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1" name="TextBox 12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2" name="TextBox 123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3" name="TextBox 124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4" name="TextBox 12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5" name="TextBox 126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6" name="TextBox 12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7" name="TextBox 128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8" name="TextBox 12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49" name="TextBox 13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0" name="TextBox 131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1" name="TextBox 13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2" name="TextBox 133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3" name="TextBox 134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4" name="TextBox 13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5" name="TextBox 136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6" name="TextBox 13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7" name="TextBox 138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8" name="TextBox 13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59" name="TextBox 14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0" name="TextBox 141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1" name="TextBox 14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2" name="TextBox 143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3" name="TextBox 144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4" name="TextBox 14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5" name="TextBox 146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6" name="TextBox 14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7" name="TextBox 148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8" name="TextBox 14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69" name="TextBox 15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0" name="TextBox 151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1" name="TextBox 15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2" name="TextBox 153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3" name="TextBox 154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4" name="TextBox 15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5" name="TextBox 156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6" name="TextBox 157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7" name="TextBox 158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8" name="TextBox 159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79" name="TextBox 160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0" name="TextBox 161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1" name="TextBox 162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2" name="TextBox 163"/>
          <p:cNvSpPr txBox="1"/>
          <p:nvPr/>
        </p:nvSpPr>
        <p:spPr>
          <a:xfrm>
            <a:off x="6894299" y="6857151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3" name="TextBox 164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4" name="TextBox 165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5" name="TextBox 166"/>
          <p:cNvSpPr txBox="1"/>
          <p:nvPr/>
        </p:nvSpPr>
        <p:spPr>
          <a:xfrm>
            <a:off x="6894299" y="7178623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6" name="TextBox 167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87" name="TextBox 168"/>
          <p:cNvSpPr txBox="1"/>
          <p:nvPr/>
        </p:nvSpPr>
        <p:spPr>
          <a:xfrm>
            <a:off x="6894299" y="7469474"/>
            <a:ext cx="117603" cy="228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58201" tIns="29105" rIns="58201" bIns="29105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A62BA"/>
              </a:solidFill>
            </a:endParaRPr>
          </a:p>
        </p:txBody>
      </p:sp>
      <p:sp>
        <p:nvSpPr>
          <p:cNvPr id="292" name="Номер слайда 2"/>
          <p:cNvSpPr txBox="1">
            <a:spLocks/>
          </p:cNvSpPr>
          <p:nvPr/>
        </p:nvSpPr>
        <p:spPr bwMode="auto">
          <a:xfrm>
            <a:off x="71405" y="4872052"/>
            <a:ext cx="1487487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fld id="{3CCC7D2F-167E-4020-BC78-B481D2D7DFBE}" type="slidenum">
              <a:rPr lang="ru-RU" altLang="ru-RU" sz="1400" smtClean="0">
                <a:solidFill>
                  <a:srgbClr val="206AB7"/>
                </a:solidFill>
              </a:rPr>
              <a:pPr/>
              <a:t>17</a:t>
            </a:fld>
            <a:endParaRPr lang="ru-RU" alt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2" name="Диаграм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03000"/>
              </p:ext>
            </p:extLst>
          </p:nvPr>
        </p:nvGraphicFramePr>
        <p:xfrm>
          <a:off x="0" y="843558"/>
          <a:ext cx="9144000" cy="399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8" name="Таблица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06234"/>
              </p:ext>
            </p:extLst>
          </p:nvPr>
        </p:nvGraphicFramePr>
        <p:xfrm>
          <a:off x="4489258" y="3178165"/>
          <a:ext cx="4521174" cy="153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64790"/>
              </a:tblGrid>
              <a:tr h="40663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Периодические коррозионные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2443,449 км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Контрольные шурфовки по КО и ВТД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2082 шт.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Выполнение ремонта ИП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4322,78 м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Выполнение р</a:t>
                      </a:r>
                      <a:r>
                        <a:rPr lang="ru-RU" sz="1200" b="0" kern="1200" baseline="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емонта средств ЭХЗ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55 объектов 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Включение</a:t>
                      </a:r>
                      <a:r>
                        <a:rPr lang="ru-RU" sz="1200" b="0" kern="1200" baseline="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 временных УКЗ 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2 шт.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9" name="Таблица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89877"/>
              </p:ext>
            </p:extLst>
          </p:nvPr>
        </p:nvGraphicFramePr>
        <p:xfrm>
          <a:off x="71405" y="3147814"/>
          <a:ext cx="424805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059"/>
              </a:tblGrid>
              <a:tr h="476053">
                <a:tc>
                  <a:txBody>
                    <a:bodyPr/>
                    <a:lstStyle/>
                    <a:p>
                      <a:pPr algn="l" rtl="0">
                        <a:defRPr lang="ru-RU" sz="1600" b="1" i="0" u="none" strike="noStrike" kern="1200" baseline="0" dirty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Ухудшение адгезионных свойств ленточных покрытий трассового нанесения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диэлектрических свойств битумной изоляции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053">
                <a:tc>
                  <a:txBody>
                    <a:bodyPr/>
                    <a:lstStyle/>
                    <a:p>
                      <a:pPr algn="l" rtl="0">
                        <a:defRPr lang="ru-RU" sz="1600" b="1" i="0" u="none" strike="noStrike" kern="1200" baseline="0" dirty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Низкая стойкость ранее применяемых изоляционных материалов к эксплуатационным нагрузкам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defRPr lang="ru-RU" sz="1600" b="1" i="0" u="none" strike="noStrike" kern="1200" baseline="0" dirty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Снижение</a:t>
                      </a:r>
                      <a:r>
                        <a:rPr lang="ru-RU" sz="1200" b="0" kern="1200" baseline="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 эффективности </a:t>
                      </a: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анодного заземления УКЗ</a:t>
                      </a:r>
                      <a:endParaRPr lang="ru-RU" sz="1200" b="0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179512" y="1198072"/>
            <a:ext cx="5292682" cy="1656000"/>
          </a:xfrm>
          <a:prstGeom prst="homePlate">
            <a:avLst>
              <a:gd name="adj" fmla="val 27767"/>
            </a:avLst>
          </a:prstGeom>
          <a:solidFill>
            <a:srgbClr val="85BFF5">
              <a:alpha val="25098"/>
            </a:srgbClr>
          </a:solidFill>
          <a:ln w="635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03648" y="1612"/>
            <a:ext cx="7740352" cy="76993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СТРУКТУРА</a:t>
            </a:r>
            <a:r>
              <a:rPr lang="ru-RU" sz="1600" b="1" baseline="0" dirty="0" smtClean="0">
                <a:solidFill>
                  <a:srgbClr val="1A62BA"/>
                </a:solidFill>
              </a:rPr>
              <a:t>  ГАЗОПРОВОДОВ ПО РИСКАМ ОБРАЗОВАНИЯ КОРРОЗИОННЫХ ДЕФЕКТОВ</a:t>
            </a:r>
            <a:endParaRPr lang="ru-RU" sz="1600" b="1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18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5893" y="0"/>
            <a:ext cx="7758107" cy="7858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ВЫПОЛНЕНИЕ КОМПЛЕКСНОЙ ПРОГРАММЫ ПОВЫШЕНИЯ НАДЕЖНОСТИ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4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0" y="818990"/>
            <a:ext cx="4727863" cy="30536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14350" lvl="0" indent="-334963" fontAlgn="base">
              <a:spcBef>
                <a:spcPct val="0"/>
              </a:spcBef>
            </a:pPr>
            <a:r>
              <a:rPr lang="ru-RU" sz="1400" b="1" dirty="0" smtClean="0">
                <a:solidFill>
                  <a:srgbClr val="206AB7"/>
                </a:solidFill>
              </a:rPr>
              <a:t>ЗАЩИТА ОТ КОРРОЗИИ</a:t>
            </a:r>
            <a:endParaRPr lang="ru-RU" sz="1400" kern="500" dirty="0">
              <a:solidFill>
                <a:srgbClr val="206AB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94867" y="1173981"/>
            <a:ext cx="76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A62BA"/>
                </a:solidFill>
              </a:rPr>
              <a:t>100</a:t>
            </a:r>
            <a:endParaRPr lang="ru-RU" sz="2400" b="1" dirty="0">
              <a:solidFill>
                <a:srgbClr val="1A62BA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9322" y="785800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1A62BA"/>
                </a:solidFill>
              </a:rPr>
              <a:t>РЕЗУЛЬТАТЫ 2017 года</a:t>
            </a:r>
            <a:endParaRPr lang="ru-RU" sz="1400" b="1" u="sng" dirty="0">
              <a:solidFill>
                <a:srgbClr val="1A62BA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9174" y="1894061"/>
            <a:ext cx="101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A62BA"/>
                </a:solidFill>
              </a:rPr>
              <a:t>0,9999</a:t>
            </a:r>
            <a:r>
              <a:rPr lang="ru-RU" sz="700" dirty="0" smtClean="0">
                <a:solidFill>
                  <a:srgbClr val="1A62BA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6753" y="1185282"/>
            <a:ext cx="22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A62BA"/>
                </a:solidFill>
              </a:rPr>
              <a:t>Интегральный</a:t>
            </a:r>
          </a:p>
          <a:p>
            <a:r>
              <a:rPr lang="ru-RU" sz="1200" dirty="0" smtClean="0">
                <a:solidFill>
                  <a:srgbClr val="1A62BA"/>
                </a:solidFill>
              </a:rPr>
              <a:t>показатель защищенности, </a:t>
            </a:r>
            <a:r>
              <a:rPr lang="ru-RU" sz="1200" b="1" dirty="0" smtClean="0">
                <a:solidFill>
                  <a:srgbClr val="1A62BA"/>
                </a:solidFill>
              </a:rPr>
              <a:t>%</a:t>
            </a:r>
            <a:endParaRPr lang="ru-RU" sz="1200" b="1" dirty="0">
              <a:solidFill>
                <a:srgbClr val="1A62B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6753" y="1894061"/>
            <a:ext cx="226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1A62BA"/>
                </a:solidFill>
              </a:defRPr>
            </a:lvl1pPr>
          </a:lstStyle>
          <a:p>
            <a:r>
              <a:rPr lang="ru-RU" sz="1200" dirty="0"/>
              <a:t>Комплексный показатель </a:t>
            </a:r>
            <a:r>
              <a:rPr lang="ru-RU" sz="1200" dirty="0" smtClean="0"/>
              <a:t>защищенности, </a:t>
            </a:r>
            <a:r>
              <a:rPr lang="ru-RU" sz="1200" b="1" dirty="0" err="1" smtClean="0"/>
              <a:t>отн.ед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34966"/>
              </p:ext>
            </p:extLst>
          </p:nvPr>
        </p:nvGraphicFramePr>
        <p:xfrm>
          <a:off x="0" y="830229"/>
          <a:ext cx="5429286" cy="21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97"/>
                <a:gridCol w="1128163"/>
                <a:gridCol w="1128163"/>
                <a:gridCol w="1128163"/>
              </a:tblGrid>
              <a:tr h="288000"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1A62BA"/>
                        </a:solidFill>
                        <a:latin typeface="Arial Narrow"/>
                      </a:endParaRP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A62BA"/>
                          </a:solidFill>
                          <a:latin typeface="Arial Narrow"/>
                        </a:rPr>
                        <a:t>2015</a:t>
                      </a:r>
                    </a:p>
                  </a:txBody>
                  <a:tcPr marL="3810" marR="3810" marT="381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A62BA"/>
                          </a:solidFill>
                          <a:latin typeface="Arial Narrow"/>
                        </a:rPr>
                        <a:t>2016</a:t>
                      </a:r>
                    </a:p>
                  </a:txBody>
                  <a:tcPr marL="3810" marR="3810" marT="381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A62BA"/>
                          </a:solidFill>
                          <a:latin typeface="Arial Narrow"/>
                        </a:rPr>
                        <a:t>2017</a:t>
                      </a:r>
                    </a:p>
                  </a:txBody>
                  <a:tcPr marL="3810" marR="3810" marT="381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КОРРОЗИОННЫЕ  </a:t>
                      </a:r>
                      <a:r>
                        <a:rPr lang="ru-RU" sz="1100" b="1" i="0" u="none" strike="noStrike" kern="1200" dirty="0" err="1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обсл</a:t>
                      </a:r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 км</a:t>
                      </a:r>
                      <a:endParaRPr lang="ru-RU" sz="1100" b="0" i="0" u="none" strike="noStrike" kern="1200" dirty="0">
                        <a:solidFill>
                          <a:srgbClr val="1A62BA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2 237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2 385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2 442,8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КР СТАНЦИЙ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КЗ, 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шт.</a:t>
                      </a:r>
                      <a:endParaRPr lang="ru-RU" sz="1100" b="0" i="0" u="none" strike="noStrike" kern="1200" dirty="0">
                        <a:solidFill>
                          <a:srgbClr val="1A62BA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КР  КИП, 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шт.</a:t>
                      </a:r>
                      <a:endParaRPr lang="ru-RU" sz="1100" b="0" i="0" u="none" strike="noStrike" kern="1200" dirty="0">
                        <a:solidFill>
                          <a:srgbClr val="1A62BA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КР ВЛ-10кВ, 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Arial Narrow"/>
                          <a:ea typeface="+mn-ea"/>
                          <a:cs typeface="+mn-cs"/>
                        </a:rPr>
                        <a:t>шт.</a:t>
                      </a:r>
                      <a:endParaRPr lang="ru-RU" sz="1100" b="0" i="0" u="none" strike="noStrike" kern="1200" dirty="0">
                        <a:solidFill>
                          <a:srgbClr val="1A62BA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54,9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МОНТАЖ ПЗУ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компл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1441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КР КРУН на ВЛ, </a:t>
                      </a:r>
                      <a:r>
                        <a:rPr lang="ru-RU" sz="1100" b="0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 персонала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, чел.</a:t>
                      </a:r>
                      <a:endParaRPr lang="ru-RU" sz="1100" b="0" i="0" u="none" strike="noStrike" kern="1200" dirty="0" smtClean="0">
                        <a:solidFill>
                          <a:srgbClr val="1A62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468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0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7" y="849469"/>
            <a:ext cx="4931501" cy="3954529"/>
          </a:xfrm>
          <a:prstGeom prst="rect">
            <a:avLst/>
          </a:prstGeom>
          <a:ln>
            <a:noFill/>
          </a:ln>
          <a:effectLst>
            <a:outerShdw blurRad="177800" dist="38100" dir="2700000" algn="tl" rotWithShape="0">
              <a:srgbClr val="66CCFF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15206" y="4007004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ДАТА ОСНОВАНИЯ </a:t>
            </a:r>
            <a:r>
              <a:rPr lang="ru-RU" sz="1600" dirty="0" smtClean="0">
                <a:solidFill>
                  <a:srgbClr val="0070C0"/>
                </a:solidFill>
              </a:rPr>
              <a:t>предприятия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14</a:t>
            </a:r>
            <a:r>
              <a:rPr lang="ru-RU" sz="1600" dirty="0" smtClean="0">
                <a:solidFill>
                  <a:srgbClr val="0070C0"/>
                </a:solidFill>
              </a:rPr>
              <a:t> ноября </a:t>
            </a:r>
            <a:r>
              <a:rPr lang="ru-RU" b="1" dirty="0" smtClean="0">
                <a:solidFill>
                  <a:srgbClr val="0070C0"/>
                </a:solidFill>
              </a:rPr>
              <a:t>1960</a:t>
            </a:r>
            <a:r>
              <a:rPr lang="ru-RU" sz="1600" dirty="0" smtClean="0">
                <a:solidFill>
                  <a:srgbClr val="0070C0"/>
                </a:solidFill>
              </a:rPr>
              <a:t> года</a:t>
            </a:r>
            <a:endParaRPr lang="ru-RU" sz="1600" dirty="0">
              <a:solidFill>
                <a:srgbClr val="0070C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21826"/>
              </p:ext>
            </p:extLst>
          </p:nvPr>
        </p:nvGraphicFramePr>
        <p:xfrm>
          <a:off x="0" y="785801"/>
          <a:ext cx="5006248" cy="407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86"/>
                <a:gridCol w="3774662"/>
                <a:gridCol w="720000"/>
              </a:tblGrid>
              <a:tr h="370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РЕГИОНЫ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присутствия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ФИЛИАЛЫ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МАГИСТРАЛЬНЫЕ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ГАЗОПРОВОДЫ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км.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8 162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ГАЗОПРОВОДЫ ОТВОДЫ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км.</a:t>
                      </a: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5 404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ГРС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 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376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КОМПРЕССОРНЫЕ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ЦЕХА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АГНКС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spc="-7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ГАЗОПРОВОДЫ</a:t>
                      </a:r>
                      <a:r>
                        <a:rPr lang="ru-RU" sz="1400" b="1" kern="1200" spc="-70" baseline="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 СЕТЕЙ ГАЗОРАСПРЕДЕЛЕНИЯ</a:t>
                      </a:r>
                      <a:r>
                        <a:rPr lang="ru-RU" sz="1400" b="0" kern="1200" spc="-70" baseline="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, км</a:t>
                      </a:r>
                      <a:endParaRPr lang="ru-RU" sz="1400" b="1" kern="1200" spc="-70" dirty="0" smtClean="0">
                        <a:solidFill>
                          <a:srgbClr val="1A62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1A62BA"/>
                          </a:solidFill>
                        </a:rPr>
                        <a:t>156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МАГИСТРАЛЬНЫЙ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ТРАНСПОРТ ГАЗА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млрд. м</a:t>
                      </a:r>
                      <a:r>
                        <a:rPr lang="ru-RU" sz="1400" b="0" kern="1200" spc="-70" baseline="30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197,9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ПОДАЧА 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ГАЗА </a:t>
                      </a:r>
                      <a:r>
                        <a:rPr lang="ru-RU" sz="1400" b="0" kern="1200" spc="-70" baseline="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потребителям РФ</a:t>
                      </a:r>
                      <a:r>
                        <a:rPr lang="ru-RU" sz="1400" b="0" spc="-7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spc="-7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млрд. м</a:t>
                      </a:r>
                      <a:r>
                        <a:rPr lang="ru-RU" sz="1400" b="0" kern="1200" spc="-70" baseline="300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spc="-7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/год</a:t>
                      </a:r>
                      <a:endParaRPr lang="ru-RU" sz="1400" b="0" kern="1200" spc="-70" dirty="0" smtClean="0">
                        <a:solidFill>
                          <a:srgbClr val="1A62B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28,5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ПЕРСОНАЛ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70C0"/>
                          </a:solidFill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10 962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6" descr="D:\РАБОТА\2018\БК 2018\Значки для презентации\ГРС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071816"/>
            <a:ext cx="270001" cy="270000"/>
          </a:xfrm>
          <a:prstGeom prst="rect">
            <a:avLst/>
          </a:prstGeom>
          <a:noFill/>
        </p:spPr>
      </p:pic>
      <p:pic>
        <p:nvPicPr>
          <p:cNvPr id="18" name="Picture 7" descr="D:\РАБОТА\2018\БК 2018\Значки для презентации\ГРС-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2301750"/>
            <a:ext cx="270001" cy="270000"/>
          </a:xfrm>
          <a:prstGeom prst="rect">
            <a:avLst/>
          </a:prstGeom>
          <a:noFill/>
        </p:spPr>
      </p:pic>
      <p:pic>
        <p:nvPicPr>
          <p:cNvPr id="20" name="Picture 9" descr="D:\РАБОТА\2018\БК 2018\Значки для презентации\КС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14626"/>
            <a:ext cx="270000" cy="270000"/>
          </a:xfrm>
          <a:prstGeom prst="rect">
            <a:avLst/>
          </a:prstGeom>
          <a:noFill/>
        </p:spPr>
      </p:pic>
      <p:pic>
        <p:nvPicPr>
          <p:cNvPr id="21" name="Picture 10" descr="D:\РАБОТА\2018\БК 2018\Значки для презентации\МГ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71618"/>
            <a:ext cx="270000" cy="270000"/>
          </a:xfrm>
          <a:prstGeom prst="rect">
            <a:avLst/>
          </a:prstGeom>
          <a:noFill/>
        </p:spPr>
      </p:pic>
      <p:pic>
        <p:nvPicPr>
          <p:cNvPr id="22" name="Picture 11" descr="D:\РАБОТА\2018\БК 2018\Значки для презентации\Персонал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533998"/>
            <a:ext cx="270001" cy="270000"/>
          </a:xfrm>
          <a:prstGeom prst="rect">
            <a:avLst/>
          </a:prstGeom>
          <a:noFill/>
        </p:spPr>
      </p:pic>
      <p:pic>
        <p:nvPicPr>
          <p:cNvPr id="23" name="Picture 12" descr="D:\РАБОТА\2018\БК 2018\Значки для презентации\ФИЛИАЛ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214428"/>
            <a:ext cx="270001" cy="270000"/>
          </a:xfrm>
          <a:prstGeom prst="rect">
            <a:avLst/>
          </a:prstGeom>
          <a:noFill/>
        </p:spPr>
      </p:pic>
      <p:pic>
        <p:nvPicPr>
          <p:cNvPr id="24" name="Picture 14" descr="D:\РАБОТА\2018\БК 2018\Значки для презентации\КАРТА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5655" y="857238"/>
            <a:ext cx="270000" cy="270000"/>
          </a:xfrm>
          <a:prstGeom prst="rect">
            <a:avLst/>
          </a:prstGeom>
          <a:noFill/>
        </p:spPr>
      </p:pic>
      <p:pic>
        <p:nvPicPr>
          <p:cNvPr id="25" name="Picture 1" descr="D:\РАБОТА\2018\БК 2018\Значки для презентации\Домовл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5655" y="4173958"/>
            <a:ext cx="270000" cy="270000"/>
          </a:xfrm>
          <a:prstGeom prst="rect">
            <a:avLst/>
          </a:prstGeom>
          <a:noFill/>
        </p:spPr>
      </p:pic>
      <p:pic>
        <p:nvPicPr>
          <p:cNvPr id="26" name="Picture 2" descr="D:\РАБОТА\2018\БК 2018\Значки для презентации\Фабрик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3795886"/>
            <a:ext cx="270000" cy="270000"/>
          </a:xfrm>
          <a:prstGeom prst="rect">
            <a:avLst/>
          </a:prstGeom>
          <a:noFill/>
        </p:spPr>
      </p:pic>
      <p:pic>
        <p:nvPicPr>
          <p:cNvPr id="27" name="Picture 3" descr="D:\РАБОТА\2018\БК 2018\Значки для презентации\ГПО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944560"/>
            <a:ext cx="270000" cy="270000"/>
          </a:xfrm>
          <a:prstGeom prst="rect">
            <a:avLst/>
          </a:prstGeom>
          <a:noFill/>
        </p:spPr>
      </p:pic>
      <p:sp>
        <p:nvSpPr>
          <p:cNvPr id="2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2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3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7740352" cy="7715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ХАРАКТЕРИСТИКА ОБЪЕКТОВ</a:t>
            </a:r>
            <a:r>
              <a:rPr lang="ru-RU" sz="1600" b="1" baseline="0" dirty="0" smtClean="0">
                <a:solidFill>
                  <a:srgbClr val="1A62BA"/>
                </a:solidFill>
              </a:rPr>
              <a:t> ООО «ГАЗПРОМ ТРАНСГАЗ НИЖНИЙ НОВГОРОД»</a:t>
            </a:r>
            <a:endParaRPr lang="ru-RU" sz="1600" b="1" dirty="0">
              <a:solidFill>
                <a:srgbClr val="1A62BA"/>
              </a:solidFill>
            </a:endParaRPr>
          </a:p>
        </p:txBody>
      </p:sp>
      <p:pic>
        <p:nvPicPr>
          <p:cNvPr id="28" name="Picture 3" descr="D:\РАБОТА\2018\БК 2018\Значки для презентации\ГПО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536" y="3435846"/>
            <a:ext cx="270000" cy="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5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3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1"/>
            <a:ext cx="7668344" cy="83807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ХАРАКТЕРИСТИКА СРЕДСТВ ПКЗ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1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61104"/>
              </p:ext>
            </p:extLst>
          </p:nvPr>
        </p:nvGraphicFramePr>
        <p:xfrm>
          <a:off x="5868144" y="877585"/>
          <a:ext cx="3127642" cy="401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60938"/>
              </p:ext>
            </p:extLst>
          </p:nvPr>
        </p:nvGraphicFramePr>
        <p:xfrm>
          <a:off x="3059832" y="1059582"/>
          <a:ext cx="2783034" cy="379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91521"/>
              </p:ext>
            </p:extLst>
          </p:nvPr>
        </p:nvGraphicFramePr>
        <p:xfrm>
          <a:off x="107504" y="987574"/>
          <a:ext cx="3240360" cy="373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82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4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041"/>
            <a:ext cx="7812360" cy="75850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КОРРОЗИОННОЕ СОСТОЯНИЕ ОБЪЕКТОВ ОБЩЕСТВА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843559"/>
            <a:ext cx="3059832" cy="216023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400" b="1" kern="0" dirty="0" smtClean="0">
                <a:solidFill>
                  <a:srgbClr val="206AB7"/>
                </a:solidFill>
              </a:rPr>
              <a:t>ЛИНЕЙНАЯ ЧАСТЬ </a:t>
            </a:r>
            <a:endParaRPr lang="ru-RU" sz="1400" b="1" kern="0" dirty="0">
              <a:solidFill>
                <a:srgbClr val="206AB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044294" y="837977"/>
            <a:ext cx="2952328" cy="221606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400" b="1" kern="0" dirty="0" smtClean="0">
                <a:solidFill>
                  <a:srgbClr val="206AB7"/>
                </a:solidFill>
              </a:rPr>
              <a:t>КОМПРЕССОРНЫЕ СТАНЦИИ</a:t>
            </a:r>
            <a:endParaRPr lang="ru-RU" sz="1400" b="1" kern="0" dirty="0">
              <a:solidFill>
                <a:srgbClr val="206AB7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76905"/>
              </p:ext>
            </p:extLst>
          </p:nvPr>
        </p:nvGraphicFramePr>
        <p:xfrm>
          <a:off x="216800" y="3147814"/>
          <a:ext cx="8856985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771397"/>
                <a:gridCol w="1771397"/>
                <a:gridCol w="1771397"/>
                <a:gridCol w="1771397"/>
              </a:tblGrid>
              <a:tr h="2111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Степень</a:t>
                      </a:r>
                      <a:r>
                        <a:rPr lang="ru-RU" sz="100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коррозионной опасности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Критерии оценки по СТО Газпром 9.2-002-2009 и СТО Газпром 9.4-023-2013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502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Наличие коррозионных отказов</a:t>
                      </a:r>
                      <a:endParaRPr lang="ru-RU" sz="1000" b="1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Скорость коррозии, мм/год</a:t>
                      </a:r>
                      <a:endParaRPr lang="ru-RU" sz="1000" b="1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Глубина коррозионного дефекта,</a:t>
                      </a:r>
                      <a:r>
                        <a:rPr lang="ru-RU" sz="1000" b="1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 %</a:t>
                      </a:r>
                      <a:endParaRPr lang="ru-RU" sz="1000" b="1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Наличие коррозионных факторов среды и техногенной опасности</a:t>
                      </a:r>
                      <a:endParaRPr lang="ru-RU" sz="1000" b="1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18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Высокая (ВКО)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Более 0,3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Более 15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18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Повышенная (ПКО)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0,1 ÷ 0,3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5 ÷ 15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18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Умеренная (УКО)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Менее 0,1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Менее 5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6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940152" y="822256"/>
            <a:ext cx="3203848" cy="23732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400" b="1" kern="0" dirty="0" smtClean="0">
                <a:solidFill>
                  <a:srgbClr val="206AB7"/>
                </a:solidFill>
              </a:rPr>
              <a:t>ГАЗОРАСПРЕДЕЛИТЕЛЬНЫЕ СТАНЦИИ</a:t>
            </a:r>
            <a:endParaRPr lang="ru-RU" sz="1400" b="1" kern="0" dirty="0">
              <a:solidFill>
                <a:srgbClr val="206AB7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7764363"/>
              </p:ext>
            </p:extLst>
          </p:nvPr>
        </p:nvGraphicFramePr>
        <p:xfrm>
          <a:off x="7785" y="1059582"/>
          <a:ext cx="3044262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49190142"/>
              </p:ext>
            </p:extLst>
          </p:nvPr>
        </p:nvGraphicFramePr>
        <p:xfrm>
          <a:off x="2915816" y="1066632"/>
          <a:ext cx="2952328" cy="213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60543194"/>
              </p:ext>
            </p:extLst>
          </p:nvPr>
        </p:nvGraphicFramePr>
        <p:xfrm>
          <a:off x="6302725" y="1059582"/>
          <a:ext cx="2478701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800" y="457260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A62BA"/>
                </a:solidFill>
              </a:rPr>
              <a:t>*</a:t>
            </a:r>
            <a:r>
              <a:rPr lang="ru-RU" sz="1000" dirty="0" smtClean="0">
                <a:solidFill>
                  <a:srgbClr val="1A62BA"/>
                </a:solidFill>
              </a:rPr>
              <a:t> - участки ВКО со скоростью свыше 0,3 мм/год по состоянию на 01.01.2018 г. отсутствуют</a:t>
            </a:r>
            <a:endParaRPr lang="ru-RU" sz="10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5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7715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1A62BA"/>
                </a:solidFill>
              </a:rPr>
              <a:t>СТРУКТУРА ОБЪЕКТОВ С ВЫСОКОЙ КОРРОЗИОННОЙ ОПАСНОСТЬЮ (ВКО)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27" y="843558"/>
            <a:ext cx="8671629" cy="72008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kern="0" dirty="0" smtClean="0">
                <a:solidFill>
                  <a:srgbClr val="206AB7"/>
                </a:solidFill>
              </a:rPr>
              <a:t>Протяженность участков с высокой коррозионной опасностью – 1946,9 км</a:t>
            </a:r>
          </a:p>
          <a:p>
            <a:pPr marL="216000" lvl="0"/>
            <a:r>
              <a:rPr lang="ru-RU" kern="0" dirty="0" smtClean="0">
                <a:solidFill>
                  <a:srgbClr val="206AB7"/>
                </a:solidFill>
              </a:rPr>
              <a:t>Участки со скоростью коррозии свыше 0,3 мм по состоянию на 01.01.2018 - отсутствуют </a:t>
            </a:r>
            <a:endParaRPr lang="ru-RU" kern="0" dirty="0">
              <a:solidFill>
                <a:srgbClr val="206AB7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4744955"/>
              </p:ext>
            </p:extLst>
          </p:nvPr>
        </p:nvGraphicFramePr>
        <p:xfrm>
          <a:off x="4827" y="1635646"/>
          <a:ext cx="2982997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66099988"/>
              </p:ext>
            </p:extLst>
          </p:nvPr>
        </p:nvGraphicFramePr>
        <p:xfrm>
          <a:off x="2991132" y="1635646"/>
          <a:ext cx="280500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2746369"/>
              </p:ext>
            </p:extLst>
          </p:nvPr>
        </p:nvGraphicFramePr>
        <p:xfrm>
          <a:off x="5940152" y="1635646"/>
          <a:ext cx="28803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87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6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434"/>
            <a:ext cx="7740352" cy="76811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1A62BA"/>
                </a:solidFill>
              </a:rPr>
              <a:t>СТРУКТУРА </a:t>
            </a:r>
            <a:r>
              <a:rPr lang="ru-RU" sz="1600" b="1" dirty="0" smtClean="0">
                <a:solidFill>
                  <a:srgbClr val="1A62BA"/>
                </a:solidFill>
              </a:rPr>
              <a:t>ОБЪЕКТОВ С </a:t>
            </a:r>
            <a:r>
              <a:rPr lang="ru-RU" sz="1600" b="1" dirty="0">
                <a:solidFill>
                  <a:srgbClr val="1A62BA"/>
                </a:solidFill>
              </a:rPr>
              <a:t>ПОВЫШЕННОЙ КОРРОЗИОННОЙ ОПАСНОСТЬЮ.</a:t>
            </a:r>
            <a:br>
              <a:rPr lang="ru-RU" sz="1600" b="1" dirty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УЧАСТКИ ВЛИЯНИЯ</a:t>
            </a:r>
            <a:r>
              <a:rPr lang="ru-RU" sz="1600" b="1" baseline="0" dirty="0" smtClean="0">
                <a:solidFill>
                  <a:srgbClr val="1A62BA"/>
                </a:solidFill>
              </a:rPr>
              <a:t> БЛУЖДАЮЩИХ ТОКОВ.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4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30512"/>
              </p:ext>
            </p:extLst>
          </p:nvPr>
        </p:nvGraphicFramePr>
        <p:xfrm>
          <a:off x="5021964" y="1278244"/>
          <a:ext cx="394252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922"/>
                <a:gridCol w="811602"/>
              </a:tblGrid>
              <a:tr h="22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(ППР), УДЗ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17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                                                            УКЗ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112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Специальные коррозионные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 , км.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988,6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A62BA"/>
                          </a:solidFill>
                        </a:rPr>
                        <a:t>Замена оборудования для поддержания автоматического режима стабилизации защитного потенциала, СКЗ</a:t>
                      </a:r>
                      <a:endParaRPr lang="ru-RU" sz="1200" dirty="0" smtClean="0">
                        <a:solidFill>
                          <a:srgbClr val="1A62BA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112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822404" y="793823"/>
            <a:ext cx="3214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ПРОВОДИМЫЕ МЕРОПРИЯТИЯ: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 (итоги 2017 г.)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4048" y="2940278"/>
            <a:ext cx="3945443" cy="49556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200" kern="0" dirty="0" smtClean="0">
                <a:solidFill>
                  <a:srgbClr val="206AB7"/>
                </a:solidFill>
              </a:rPr>
              <a:t>Минимальный защитный потенциал:</a:t>
            </a:r>
          </a:p>
          <a:p>
            <a:pPr marL="501750" lvl="0" indent="-285750">
              <a:buFontTx/>
              <a:buChar char="-"/>
            </a:pPr>
            <a:r>
              <a:rPr lang="ru-RU" sz="1200" kern="0" dirty="0" smtClean="0">
                <a:solidFill>
                  <a:srgbClr val="206AB7"/>
                </a:solidFill>
              </a:rPr>
              <a:t>Поляризационный – минус 0,95 В</a:t>
            </a:r>
          </a:p>
          <a:p>
            <a:pPr marL="501750" lvl="0" indent="-285750">
              <a:buFontTx/>
              <a:buChar char="-"/>
            </a:pPr>
            <a:r>
              <a:rPr lang="ru-RU" sz="1200" kern="0" dirty="0" smtClean="0">
                <a:solidFill>
                  <a:srgbClr val="206AB7"/>
                </a:solidFill>
              </a:rPr>
              <a:t>С омической составляющей – минус 1,05 В  </a:t>
            </a:r>
            <a:endParaRPr lang="ru-RU" sz="1200" kern="0" dirty="0">
              <a:solidFill>
                <a:srgbClr val="206AB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0552" y="3512661"/>
            <a:ext cx="2599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ПРОБЛЕМНЫЕ ВОПРОСЫ: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579" y="380504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Отсутствие дистанционного контроля установок ЭХЗ;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Отсутствие на рынке измерительного оборудования с возможностью оперативной камеральной обработки результатов измерений</a:t>
            </a:r>
            <a:endParaRPr lang="ru-RU" sz="1000" dirty="0">
              <a:solidFill>
                <a:srgbClr val="1A62BA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4040821"/>
              </p:ext>
            </p:extLst>
          </p:nvPr>
        </p:nvGraphicFramePr>
        <p:xfrm>
          <a:off x="35496" y="1487524"/>
          <a:ext cx="4626808" cy="310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9592" y="793822"/>
            <a:ext cx="34807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КОЛИЧЕСТВО: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55 участков/988,6 км (7,4% общей протяженности)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(на 01.01.2018), в </a:t>
            </a:r>
            <a:r>
              <a:rPr lang="ru-RU" sz="1300" dirty="0" err="1" smtClean="0">
                <a:solidFill>
                  <a:srgbClr val="1A62BA"/>
                </a:solidFill>
              </a:rPr>
              <a:t>т.ч</a:t>
            </a:r>
            <a:r>
              <a:rPr lang="ru-RU" sz="1300" dirty="0" smtClean="0">
                <a:solidFill>
                  <a:srgbClr val="1A62BA"/>
                </a:solidFill>
              </a:rPr>
              <a:t>.:</a:t>
            </a:r>
            <a:endParaRPr lang="ru-RU" sz="13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7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77155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1A62BA"/>
                </a:solidFill>
              </a:rPr>
              <a:t>СТРУКТУРА </a:t>
            </a:r>
            <a:r>
              <a:rPr lang="ru-RU" sz="1600" b="1" dirty="0" smtClean="0">
                <a:solidFill>
                  <a:srgbClr val="1A62BA"/>
                </a:solidFill>
              </a:rPr>
              <a:t>ОБЪЕКТОВ С </a:t>
            </a:r>
            <a:r>
              <a:rPr lang="ru-RU" sz="1600" b="1" dirty="0">
                <a:solidFill>
                  <a:srgbClr val="1A62BA"/>
                </a:solidFill>
              </a:rPr>
              <a:t>ПОВЫШЕННОЙ КОРРОЗИОННОЙ ОПАСНОСТЬЮ.</a:t>
            </a:r>
            <a:br>
              <a:rPr lang="ru-RU" sz="1600" b="1" dirty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УЧАСТКИ НА ПЕРЕХОДАХ ПОД ДОРОГАМИ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3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8145" y="785801"/>
            <a:ext cx="3189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ПРОВОДИМЫЕ МЕРОПРИЯТИЯ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 (итоги 2017 г.)</a:t>
            </a:r>
            <a:endParaRPr lang="ru-RU" sz="1300" dirty="0">
              <a:solidFill>
                <a:srgbClr val="1A62BA"/>
              </a:solidFill>
            </a:endParaRPr>
          </a:p>
        </p:txBody>
      </p:sp>
      <p:sp>
        <p:nvSpPr>
          <p:cNvPr id="7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7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8" name="Нижний колонтитул 2"/>
          <p:cNvSpPr txBox="1">
            <a:spLocks/>
          </p:cNvSpPr>
          <p:nvPr/>
        </p:nvSpPr>
        <p:spPr>
          <a:xfrm>
            <a:off x="0" y="4857766"/>
            <a:ext cx="9144000" cy="271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206AB7"/>
                </a:solidFill>
              </a:rPr>
              <a:t>О 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19147"/>
              </p:ext>
            </p:extLst>
          </p:nvPr>
        </p:nvGraphicFramePr>
        <p:xfrm>
          <a:off x="5114891" y="1347614"/>
          <a:ext cx="3942524" cy="129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922"/>
                <a:gridCol w="811602"/>
              </a:tblGrid>
              <a:tr h="213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ЭХЗ футляров,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шт.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1672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Специальные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к</a:t>
                      </a: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 , км.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221,6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Устранение непосредственных контактов «газопровод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– футляр», шт.</a:t>
                      </a: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-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Организация ЭХЗ футляров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1672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82866" y="2910028"/>
            <a:ext cx="2599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ПРОБЛЕМНЫЕ ВОПРОСЫ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456" y="3228694"/>
            <a:ext cx="4107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Наличие в эксплуатации футляров не имеющих изоляционного покрытия, защищаемых только средствами ЭХЗ.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Неоднозначность критериев для классификации «прямого» контакта и контакта через электролит.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Планируемый запрет на применение совместной (через регулируемую перемычку) ЭХЗ футляра с газопроводом в проектах НД.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65600191"/>
              </p:ext>
            </p:extLst>
          </p:nvPr>
        </p:nvGraphicFramePr>
        <p:xfrm>
          <a:off x="216800" y="1434515"/>
          <a:ext cx="4355200" cy="340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44012" y="785799"/>
            <a:ext cx="36724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КОЛИЧЕСТВО: 2217 переходов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2015 под автодорогами/ 202 под железными дорогами 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(на 01.01.2018), в </a:t>
            </a:r>
            <a:r>
              <a:rPr lang="ru-RU" sz="1300" dirty="0" err="1" smtClean="0">
                <a:solidFill>
                  <a:srgbClr val="1A62BA"/>
                </a:solidFill>
              </a:rPr>
              <a:t>т.ч</a:t>
            </a:r>
            <a:r>
              <a:rPr lang="ru-RU" sz="1300" dirty="0" smtClean="0">
                <a:solidFill>
                  <a:srgbClr val="1A62BA"/>
                </a:solidFill>
              </a:rPr>
              <a:t>.:</a:t>
            </a:r>
            <a:endParaRPr lang="ru-RU" sz="13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8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185"/>
            <a:ext cx="7740352" cy="81637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1A62BA"/>
                </a:solidFill>
              </a:rPr>
              <a:t>СТРУКТУРА </a:t>
            </a:r>
            <a:r>
              <a:rPr lang="ru-RU" sz="1600" b="1" dirty="0" smtClean="0">
                <a:solidFill>
                  <a:srgbClr val="1A62BA"/>
                </a:solidFill>
              </a:rPr>
              <a:t>ОБЪЕКТОВ С </a:t>
            </a:r>
            <a:r>
              <a:rPr lang="ru-RU" sz="1600" b="1" dirty="0">
                <a:solidFill>
                  <a:srgbClr val="1A62BA"/>
                </a:solidFill>
              </a:rPr>
              <a:t>ПОВЫШЕННОЙ КОРРОЗИОННОЙ ОПАСНОСТЬЮ.</a:t>
            </a:r>
            <a:br>
              <a:rPr lang="ru-RU" sz="1600" b="1" dirty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УЧАСТКИ НА ПЕРЕХОДАХ ЧЕРЕЗ ВОДНЫЕ ПРЕГРАДЫ.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785801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ПРОВОДИМЫЕ МЕРОПРИЯТИЯ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 (итоги 2017 г.)</a:t>
            </a:r>
            <a:endParaRPr lang="ru-RU" sz="1300" dirty="0">
              <a:solidFill>
                <a:srgbClr val="1A62BA"/>
              </a:solidFill>
            </a:endParaRPr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8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0" y="4857766"/>
            <a:ext cx="9144000" cy="271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206AB7"/>
                </a:solidFill>
              </a:rPr>
              <a:t>О 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37226"/>
              </p:ext>
            </p:extLst>
          </p:nvPr>
        </p:nvGraphicFramePr>
        <p:xfrm>
          <a:off x="5004048" y="1278244"/>
          <a:ext cx="39425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922"/>
                <a:gridCol w="811602"/>
              </a:tblGrid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защищенности водных переходов, шт.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132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Проверка перекрытия зонами защиты установок ЭХЗ русловой части переходов (2 раза в год)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62BA"/>
                          </a:solidFill>
                          <a:latin typeface="+mj-lt"/>
                        </a:rPr>
                        <a:t>132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Специальные коррозионные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обследования, км.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A62BA"/>
                          </a:solidFill>
                          <a:latin typeface="+mn-lt"/>
                          <a:ea typeface="+mn-ea"/>
                          <a:cs typeface="+mn-cs"/>
                        </a:rPr>
                        <a:t>240,3</a:t>
                      </a:r>
                      <a:endParaRPr lang="ru-RU" sz="1200" b="1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Обследования русловой части переходов</a:t>
                      </a:r>
                      <a:r>
                        <a:rPr lang="ru-RU" sz="1200" b="0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dirty="0" err="1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шт</a:t>
                      </a:r>
                      <a:endParaRPr lang="ru-RU" sz="1200" b="0" kern="1200" baseline="0" dirty="0" smtClean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  <a:endParaRPr lang="ru-RU" sz="1200" b="1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Установка дополнительных временных УКЗ, шт.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A62BA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rgbClr val="1A62BA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6036" y="3236926"/>
            <a:ext cx="2599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ПРОБЛЕМНЫЕ ВОПРОСЫ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7932" y="365187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Низкое переходное сопротивление защитных покрытий пойменных и русловых участков из-за высокой поврежденности средствами балластировки.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Экстремальные параметры ЭХЗ на переходах и прилегающих сухопутных участках.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41658998"/>
              </p:ext>
            </p:extLst>
          </p:nvPr>
        </p:nvGraphicFramePr>
        <p:xfrm>
          <a:off x="35084" y="1563638"/>
          <a:ext cx="46809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33540" y="778195"/>
            <a:ext cx="36724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КОЛИЧЕСТВО: 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132 перехода/ 440,37 км 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(на 01.01.2018), в </a:t>
            </a:r>
            <a:r>
              <a:rPr lang="ru-RU" sz="1300" dirty="0" err="1" smtClean="0">
                <a:solidFill>
                  <a:srgbClr val="1A62BA"/>
                </a:solidFill>
              </a:rPr>
              <a:t>т.ч</a:t>
            </a:r>
            <a:r>
              <a:rPr lang="ru-RU" sz="1300" dirty="0" smtClean="0">
                <a:solidFill>
                  <a:srgbClr val="1A62BA"/>
                </a:solidFill>
              </a:rPr>
              <a:t>.:</a:t>
            </a:r>
            <a:endParaRPr lang="ru-RU" sz="13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030709" y="0"/>
            <a:ext cx="6985000" cy="78955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endParaRPr lang="ru-RU" sz="2400" kern="0" dirty="0">
              <a:solidFill>
                <a:srgbClr val="206AB7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9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409" y="0"/>
            <a:ext cx="7735591" cy="7895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1A62BA"/>
                </a:solidFill>
              </a:rPr>
              <a:t>СТРУКТУРА </a:t>
            </a:r>
            <a:r>
              <a:rPr lang="ru-RU" sz="1600" b="1" dirty="0" smtClean="0">
                <a:solidFill>
                  <a:srgbClr val="1A62BA"/>
                </a:solidFill>
              </a:rPr>
              <a:t>ОБЪКТОВ </a:t>
            </a:r>
            <a:r>
              <a:rPr lang="ru-RU" sz="1600" b="1" dirty="0">
                <a:solidFill>
                  <a:srgbClr val="1A62BA"/>
                </a:solidFill>
              </a:rPr>
              <a:t>С ПОВЫШЕННОЙ КОРРОЗИОННОЙ ОПАСНОСТЬЮ.</a:t>
            </a:r>
            <a:br>
              <a:rPr lang="ru-RU" sz="1600" b="1" dirty="0">
                <a:solidFill>
                  <a:srgbClr val="1A62BA"/>
                </a:solidFill>
              </a:rPr>
            </a:br>
            <a:r>
              <a:rPr lang="ru-RU" sz="1600" b="1" dirty="0" smtClean="0">
                <a:solidFill>
                  <a:srgbClr val="1A62BA"/>
                </a:solidFill>
              </a:rPr>
              <a:t>УЧАСТКИ С ПОВЫШЕННОЙ ТЕМПЕРАТУРОЙ.</a:t>
            </a:r>
            <a:endParaRPr lang="ru-RU" sz="1600" b="1" dirty="0">
              <a:solidFill>
                <a:srgbClr val="1A62BA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4857766"/>
            <a:ext cx="9144000" cy="271448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206AB7"/>
                </a:solidFill>
              </a:rPr>
              <a:t>О </a:t>
            </a:r>
            <a:r>
              <a:rPr lang="ru-RU" sz="1400" dirty="0" smtClean="0">
                <a:solidFill>
                  <a:srgbClr val="206AB7"/>
                </a:solidFill>
              </a:rPr>
              <a:t>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sp>
        <p:nvSpPr>
          <p:cNvPr id="10" name="Номер слайда 9"/>
          <p:cNvSpPr txBox="1">
            <a:spLocks/>
          </p:cNvSpPr>
          <p:nvPr/>
        </p:nvSpPr>
        <p:spPr bwMode="auto">
          <a:xfrm>
            <a:off x="216800" y="4857766"/>
            <a:ext cx="1602473" cy="2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6938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2pPr>
            <a:lvl3pPr marL="913905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3pPr>
            <a:lvl4pPr marL="1370852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4pPr>
            <a:lvl5pPr marL="1827809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5pPr>
            <a:lvl6pPr marL="2284746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6pPr>
            <a:lvl7pPr marL="2741684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7pPr>
            <a:lvl8pPr marL="3198640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8pPr>
            <a:lvl9pPr marL="3655588" algn="l" defTabSz="913905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918A352-8BEB-4201-BE17-A2DDDDE58CF6}" type="slidenum">
              <a:rPr lang="ru-RU" sz="1400" b="0" smtClean="0">
                <a:solidFill>
                  <a:srgbClr val="206AB7"/>
                </a:solidFill>
              </a:rPr>
              <a:pPr>
                <a:defRPr/>
              </a:pPr>
              <a:t>9</a:t>
            </a:fld>
            <a:endParaRPr lang="ru-RU" sz="1400" b="0" dirty="0">
              <a:solidFill>
                <a:srgbClr val="206AB7"/>
              </a:solidFill>
            </a:endParaRPr>
          </a:p>
        </p:txBody>
      </p:sp>
      <p:sp>
        <p:nvSpPr>
          <p:cNvPr id="15" name="Нижний колонтитул 2"/>
          <p:cNvSpPr txBox="1">
            <a:spLocks/>
          </p:cNvSpPr>
          <p:nvPr/>
        </p:nvSpPr>
        <p:spPr>
          <a:xfrm>
            <a:off x="0" y="4857766"/>
            <a:ext cx="9144000" cy="271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smtClean="0">
                <a:solidFill>
                  <a:srgbClr val="206AB7"/>
                </a:solidFill>
              </a:rPr>
              <a:t>О состоянии противокоррозионной защиты  объектов ООО «Газпром трансгаз Нижний Новгород»</a:t>
            </a:r>
            <a:endParaRPr lang="ru-RU" sz="1400" dirty="0">
              <a:solidFill>
                <a:srgbClr val="206AB7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60581"/>
              </p:ext>
            </p:extLst>
          </p:nvPr>
        </p:nvGraphicFramePr>
        <p:xfrm>
          <a:off x="4716016" y="1993356"/>
          <a:ext cx="418852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284"/>
                <a:gridCol w="862243"/>
              </a:tblGrid>
              <a:tr h="2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температуры, участок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54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Уточнение границ участков с повышенной температурой эксплуатации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54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Эксплуатационный контроль (ППР), УКЗ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272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Коррозионные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обследования , км.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kern="1200" baseline="0" dirty="0" smtClean="0">
                          <a:solidFill>
                            <a:srgbClr val="206AB7"/>
                          </a:solidFill>
                          <a:latin typeface="+mn-lt"/>
                          <a:ea typeface="+mn-ea"/>
                          <a:cs typeface="+mn-cs"/>
                        </a:rPr>
                        <a:t> 443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Применение</a:t>
                      </a:r>
                      <a:r>
                        <a:rPr lang="ru-RU" sz="1200" b="0" baseline="0" dirty="0" smtClean="0">
                          <a:solidFill>
                            <a:srgbClr val="1A62BA"/>
                          </a:solidFill>
                          <a:latin typeface="+mj-lt"/>
                        </a:rPr>
                        <a:t> высокотемпературных изоляционных материалов, км</a:t>
                      </a:r>
                      <a:endParaRPr lang="ru-RU" sz="1200" b="0" dirty="0">
                        <a:solidFill>
                          <a:srgbClr val="1A62BA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206AB7"/>
                          </a:solidFill>
                          <a:latin typeface="+mj-lt"/>
                        </a:rPr>
                        <a:t>1643</a:t>
                      </a:r>
                      <a:endParaRPr lang="ru-RU" sz="1200" b="1" dirty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5BF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66336" y="1500912"/>
            <a:ext cx="2599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ПРОВОДИМЫЕ МЕРОПРИЯТИЯ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по повышению надежности ПКЗ</a:t>
            </a:r>
            <a:endParaRPr lang="ru-RU" sz="1300" dirty="0">
              <a:solidFill>
                <a:srgbClr val="1A62B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88024" y="778195"/>
            <a:ext cx="4355976" cy="722718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16000" lvl="0"/>
            <a:r>
              <a:rPr lang="ru-RU" sz="1200" kern="0" dirty="0" smtClean="0">
                <a:solidFill>
                  <a:srgbClr val="206AB7"/>
                </a:solidFill>
              </a:rPr>
              <a:t>Минимальный защитный потенциал:</a:t>
            </a:r>
          </a:p>
          <a:p>
            <a:pPr marL="501750" lvl="0" indent="-285750">
              <a:buFontTx/>
              <a:buChar char="-"/>
            </a:pPr>
            <a:r>
              <a:rPr lang="ru-RU" sz="1200" kern="0" dirty="0" smtClean="0">
                <a:solidFill>
                  <a:srgbClr val="206AB7"/>
                </a:solidFill>
              </a:rPr>
              <a:t>Поляризационный – минус 0,95 В</a:t>
            </a:r>
          </a:p>
          <a:p>
            <a:pPr marL="501750" lvl="0" indent="-285750">
              <a:buFontTx/>
              <a:buChar char="-"/>
            </a:pPr>
            <a:r>
              <a:rPr lang="ru-RU" sz="1200" kern="0" dirty="0" smtClean="0">
                <a:solidFill>
                  <a:srgbClr val="206AB7"/>
                </a:solidFill>
              </a:rPr>
              <a:t>С омической составляющей – минус 1,05 В  </a:t>
            </a:r>
            <a:endParaRPr lang="ru-RU" sz="1200" kern="0" dirty="0">
              <a:solidFill>
                <a:srgbClr val="206AB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3256" y="3725524"/>
            <a:ext cx="2599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ПРОБЛЕМНЫЕ ВОПРОСЫ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8024" y="40179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1A62BA"/>
                </a:solidFill>
              </a:rPr>
              <a:t>Значительная протяженность участков с изоляционным покрытием не соответствующим температурным условиям, в </a:t>
            </a:r>
            <a:r>
              <a:rPr lang="ru-RU" sz="1200" dirty="0" err="1" smtClean="0">
                <a:solidFill>
                  <a:srgbClr val="1A62BA"/>
                </a:solidFill>
              </a:rPr>
              <a:t>т.ч</a:t>
            </a:r>
            <a:r>
              <a:rPr lang="ru-RU" sz="1200" dirty="0" smtClean="0">
                <a:solidFill>
                  <a:srgbClr val="1A62BA"/>
                </a:solidFill>
              </a:rPr>
              <a:t>. поврежденным.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40003975"/>
              </p:ext>
            </p:extLst>
          </p:nvPr>
        </p:nvGraphicFramePr>
        <p:xfrm>
          <a:off x="107504" y="1270638"/>
          <a:ext cx="4680932" cy="346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3540" y="778195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rgbClr val="1A62BA"/>
                </a:solidFill>
              </a:rPr>
              <a:t>КОЛИЧЕСТВО: </a:t>
            </a:r>
          </a:p>
          <a:p>
            <a:r>
              <a:rPr lang="ru-RU" sz="1300" dirty="0" smtClean="0">
                <a:solidFill>
                  <a:srgbClr val="1A62BA"/>
                </a:solidFill>
              </a:rPr>
              <a:t>54 участка/ 1643 км (на 01.01.2018), в </a:t>
            </a:r>
            <a:r>
              <a:rPr lang="ru-RU" sz="1300" dirty="0" err="1" smtClean="0">
                <a:solidFill>
                  <a:srgbClr val="1A62BA"/>
                </a:solidFill>
              </a:rPr>
              <a:t>т.ч</a:t>
            </a:r>
            <a:r>
              <a:rPr lang="ru-RU" sz="1300" dirty="0" smtClean="0">
                <a:solidFill>
                  <a:srgbClr val="1A62BA"/>
                </a:solidFill>
              </a:rPr>
              <a:t>.:</a:t>
            </a:r>
            <a:endParaRPr lang="ru-RU" sz="1300" dirty="0">
              <a:solidFill>
                <a:srgbClr val="1A6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9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B5855AC3603342A79FFF4F652F69CC" ma:contentTypeVersion="1" ma:contentTypeDescription="Создание документа." ma:contentTypeScope="" ma:versionID="b45b096f03eaffbab5670a49d45918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2c916068211e4acbb61b7c7cc9ed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440A9-4271-40AF-BE8E-28FE478DE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8C6577-EC0E-449F-AB54-BBAA72D9FD6B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099CE3-B0C5-42FC-B211-AE8E1AEAE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2317</Words>
  <Application>Microsoft Office PowerPoint</Application>
  <PresentationFormat>Экран (16:9)</PresentationFormat>
  <Paragraphs>412</Paragraphs>
  <Slides>18</Slides>
  <Notes>18</Notes>
  <HiddenSlides>2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1_Тема по умолчанию</vt:lpstr>
      <vt:lpstr>Тема БК 16х9</vt:lpstr>
      <vt:lpstr>2_Тема по умолчанию</vt:lpstr>
      <vt:lpstr>31_Тема по умолчанию</vt:lpstr>
      <vt:lpstr>Презентация PowerPoint</vt:lpstr>
      <vt:lpstr>ХАРАКТЕРИСТИКА ОБЪЕКТОВ ООО «ГАЗПРОМ ТРАНСГАЗ НИЖНИЙ НОВГОРОД»</vt:lpstr>
      <vt:lpstr>ХАРАКТЕРИСТИКА СРЕДСТВ ПКЗ</vt:lpstr>
      <vt:lpstr>КОРРОЗИОННОЕ СОСТОЯНИЕ ОБЪЕКТОВ ОБЩЕСТВА</vt:lpstr>
      <vt:lpstr>СТРУКТУРА ОБЪЕКТОВ С ВЫСОКОЙ КОРРОЗИОННОЙ ОПАСНОСТЬЮ (ВКО)</vt:lpstr>
      <vt:lpstr>СТРУКТУРА ОБЪЕКТОВ С ПОВЫШЕННОЙ КОРРОЗИОННОЙ ОПАСНОСТЬЮ. УЧАСТКИ ВЛИЯНИЯ БЛУЖДАЮЩИХ ТОКОВ.</vt:lpstr>
      <vt:lpstr>СТРУКТУРА ОБЪЕКТОВ С ПОВЫШЕННОЙ КОРРОЗИОННОЙ ОПАСНОСТЬЮ. УЧАСТКИ НА ПЕРЕХОДАХ ПОД ДОРОГАМИ</vt:lpstr>
      <vt:lpstr>СТРУКТУРА ОБЪЕКТОВ С ПОВЫШЕННОЙ КОРРОЗИОННОЙ ОПАСНОСТЬЮ. УЧАСТКИ НА ПЕРЕХОДАХ ЧЕРЕЗ ВОДНЫЕ ПРЕГРАДЫ.</vt:lpstr>
      <vt:lpstr>СТРУКТУРА ОБЪКТОВ С ПОВЫШЕННОЙ КОРРОЗИОННОЙ ОПАСНОСТЬЮ. УЧАСТКИ С ПОВЫШЕННОЙ ТЕМПЕРАТУРОЙ.</vt:lpstr>
      <vt:lpstr>СТРУКТУРА ОБЪКТОВ С ПОВЫШЕННОЙ КОРРОЗИОННОЙ ОПАСНОСТЬЮ. ПЕРЕСЕЧЕНИЯ С ДРУГИМИ СООРУЖЕНИЯМИ.</vt:lpstr>
      <vt:lpstr>ПОЛОЖИТЕЛЬНЫЙ ОПЫТ РАБОТ НА УЧАСТКАХ С МИНИМАЛЬНЫМИ ПОТЕНЦИАЛАМИ. ПОДКЛЮЧЕНИЕ ВРЕМЕННЫХ УКЗ.</vt:lpstr>
      <vt:lpstr>ПОЛОЖИТЕЛЬНЫЙ ОПЫТ РАБОТ 2017 ГОДА. ПРИМЕНЕНИЕ ПРОТЯЖЕННЫХ ЭЛЕКТРОДОВ АНОДНОГО ЗАЗЕМЛЕНИЯ</vt:lpstr>
      <vt:lpstr>ОЦЕНКА ЭФФЕКТИВНОСТИ ПРОТИВОКОРРОЗИОННЫХ МЕРОПРИЯТИЙ</vt:lpstr>
      <vt:lpstr>ВЫВОДЫ </vt:lpstr>
      <vt:lpstr>ВЫВОДЫ</vt:lpstr>
      <vt:lpstr>СПАСИБО ЗА ВНИМАНИЕ</vt:lpstr>
      <vt:lpstr>СТРУКТУРА  ГАЗОПРОВОДОВ ПО РИСКАМ ОБРАЗОВАНИЯ КОРРОЗИОННЫХ ДЕФЕКТОВ</vt:lpstr>
      <vt:lpstr>ВЫПОЛНЕНИЕ КОМПЛЕКСНОЙ ПРОГРАММЫ ПОВЫШЕНИЯ НАДЕЖНОСТИ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Аиша Гулиева</cp:lastModifiedBy>
  <cp:revision>1727</cp:revision>
  <cp:lastPrinted>2018-05-23T04:15:54Z</cp:lastPrinted>
  <dcterms:created xsi:type="dcterms:W3CDTF">2016-04-22T13:19:16Z</dcterms:created>
  <dcterms:modified xsi:type="dcterms:W3CDTF">2018-05-31T12:52:36Z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0x010100E6B5855AC3603342A79FFF4F652F69CC</vt:lpwstr>
  </property>
</Properties>
</file>