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0" r:id="rId3"/>
    <p:sldId id="291" r:id="rId4"/>
    <p:sldId id="258" r:id="rId5"/>
    <p:sldId id="288" r:id="rId6"/>
    <p:sldId id="287" r:id="rId7"/>
    <p:sldId id="292" r:id="rId8"/>
    <p:sldId id="273" r:id="rId9"/>
    <p:sldId id="275" r:id="rId10"/>
    <p:sldId id="293" r:id="rId11"/>
    <p:sldId id="295" r:id="rId12"/>
    <p:sldId id="294" r:id="rId13"/>
    <p:sldId id="267" r:id="rId14"/>
    <p:sldId id="296" r:id="rId15"/>
    <p:sldId id="297" r:id="rId16"/>
    <p:sldId id="298" r:id="rId17"/>
    <p:sldId id="262" r:id="rId18"/>
    <p:sldId id="269" r:id="rId19"/>
    <p:sldId id="280" r:id="rId20"/>
    <p:sldId id="282" r:id="rId21"/>
    <p:sldId id="268" r:id="rId22"/>
    <p:sldId id="283" r:id="rId23"/>
    <p:sldId id="284" r:id="rId24"/>
    <p:sldId id="285" r:id="rId25"/>
    <p:sldId id="299" r:id="rId26"/>
    <p:sldId id="265" r:id="rId27"/>
    <p:sldId id="270" r:id="rId28"/>
    <p:sldId id="271" r:id="rId29"/>
    <p:sldId id="276" r:id="rId30"/>
    <p:sldId id="274" r:id="rId31"/>
    <p:sldId id="277" r:id="rId32"/>
    <p:sldId id="278" r:id="rId33"/>
    <p:sldId id="279" r:id="rId34"/>
    <p:sldId id="281" r:id="rId35"/>
    <p:sldId id="272" r:id="rId36"/>
    <p:sldId id="289" r:id="rId37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7" userDrawn="1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pos="28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  <a:srgbClr val="FFC1C1"/>
    <a:srgbClr val="FFB9B9"/>
    <a:srgbClr val="F20000"/>
    <a:srgbClr val="DED900"/>
    <a:srgbClr val="EBE600"/>
    <a:srgbClr val="F0EA00"/>
    <a:srgbClr val="FF3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286" autoAdjust="0"/>
  </p:normalViewPr>
  <p:slideViewPr>
    <p:cSldViewPr>
      <p:cViewPr varScale="1">
        <p:scale>
          <a:sx n="65" d="100"/>
          <a:sy n="65" d="100"/>
        </p:scale>
        <p:origin x="1260" y="19"/>
      </p:cViewPr>
      <p:guideLst>
        <p:guide orient="horz" pos="2160"/>
        <p:guide pos="567"/>
        <p:guide orient="horz" pos="1570"/>
        <p:guide pos="28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675343-3F09-46A3-84B7-CE6E77923E3A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7BCFD9-5BE9-4734-A2A5-451E31624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51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4F7988-78B5-4EAE-B337-2C422CC21FCC}" type="datetimeFigureOut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677B57-09EC-46C9-8681-52AE472B7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3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D8CC5-2EA8-4691-9381-1FB60308F8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17A14B-B8D5-43C9-8324-A5F3BB6706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D8CC5-2EA8-4691-9381-1FB60308F8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17A14B-B8D5-43C9-8324-A5F3BB6706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AF346-11FC-4FD3-89B8-584AAC434B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AF346-11FC-4FD3-89B8-584AAC434B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AF346-11FC-4FD3-89B8-584AAC434B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D8CC5-2EA8-4691-9381-1FB60308F8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E34B4-86C5-4B5F-ACB2-2BBDFC80F7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7908E4-6281-49FC-B8BA-62888A345F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402A9-41F0-4759-B9B4-0E1F11FE82E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D8CC5-2EA8-4691-9381-1FB60308F8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2BB49-256C-4F64-BC44-8D4D0AA828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2BB49-256C-4F64-BC44-8D4D0AA828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2BB49-256C-4F64-BC44-8D4D0AA828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43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2BB49-256C-4F64-BC44-8D4D0AA828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47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2BB49-256C-4F64-BC44-8D4D0AA828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7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D8CC5-2EA8-4691-9381-1FB60308F8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B5F1A-22AD-48A7-911C-83D2BFB4E0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8B655-6148-42A3-98B5-62CD57B9D8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6EE0A-BADC-42DB-B54E-241FAECEA3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1F70E-2143-4C5F-8363-438368A692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470DD-EEF2-4E08-A2C9-3A7A8B7843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9A56CD-EEA3-44E5-AFAF-A771C2F6429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C5FB9-3AD3-41A6-A539-60523F1A01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E364A-E1B2-418A-8A8F-86B69936FA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D400C-21A7-4A93-B255-668161D13CE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EA1A3-DC53-4358-BDC5-B4EC006290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A76E8-D62E-4801-8840-9A5EADEBE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470DD-EEF2-4E08-A2C9-3A7A8B7843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470DD-EEF2-4E08-A2C9-3A7A8B7843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470DD-EEF2-4E08-A2C9-3A7A8B7843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D8CC5-2EA8-4691-9381-1FB60308F8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7194E-E47C-4FD6-98FF-E86D150ACF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17A14B-B8D5-43C9-8324-A5F3BB6706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1"/>
          <p:cNvGrpSpPr>
            <a:grpSpLocks/>
          </p:cNvGrpSpPr>
          <p:nvPr userDrawn="1"/>
        </p:nvGrpSpPr>
        <p:grpSpPr bwMode="auto">
          <a:xfrm>
            <a:off x="7295356" y="6248400"/>
            <a:ext cx="887413" cy="198438"/>
            <a:chOff x="5698205" y="6238110"/>
            <a:chExt cx="849542" cy="198446"/>
          </a:xfrm>
        </p:grpSpPr>
        <p:cxnSp>
          <p:nvCxnSpPr>
            <p:cNvPr id="6" name="Прямая соединительная линия 144"/>
            <p:cNvCxnSpPr/>
            <p:nvPr/>
          </p:nvCxnSpPr>
          <p:spPr>
            <a:xfrm>
              <a:off x="5698205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145"/>
            <p:cNvCxnSpPr/>
            <p:nvPr/>
          </p:nvCxnSpPr>
          <p:spPr>
            <a:xfrm>
              <a:off x="6122976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146"/>
            <p:cNvCxnSpPr/>
            <p:nvPr/>
          </p:nvCxnSpPr>
          <p:spPr>
            <a:xfrm>
              <a:off x="5783818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47"/>
            <p:cNvCxnSpPr/>
            <p:nvPr/>
          </p:nvCxnSpPr>
          <p:spPr>
            <a:xfrm>
              <a:off x="5867785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48"/>
            <p:cNvCxnSpPr/>
            <p:nvPr/>
          </p:nvCxnSpPr>
          <p:spPr>
            <a:xfrm>
              <a:off x="5953397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57"/>
            <p:cNvCxnSpPr/>
            <p:nvPr/>
          </p:nvCxnSpPr>
          <p:spPr>
            <a:xfrm>
              <a:off x="6037363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45"/>
            <p:cNvCxnSpPr/>
            <p:nvPr/>
          </p:nvCxnSpPr>
          <p:spPr>
            <a:xfrm>
              <a:off x="6547747" y="6238110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46"/>
            <p:cNvCxnSpPr/>
            <p:nvPr/>
          </p:nvCxnSpPr>
          <p:spPr>
            <a:xfrm>
              <a:off x="6208589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47"/>
            <p:cNvCxnSpPr/>
            <p:nvPr/>
          </p:nvCxnSpPr>
          <p:spPr>
            <a:xfrm>
              <a:off x="6292556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8"/>
            <p:cNvCxnSpPr/>
            <p:nvPr/>
          </p:nvCxnSpPr>
          <p:spPr>
            <a:xfrm>
              <a:off x="6378168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7"/>
            <p:cNvCxnSpPr/>
            <p:nvPr/>
          </p:nvCxnSpPr>
          <p:spPr>
            <a:xfrm>
              <a:off x="6462134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</p:spPr>
        <p:txBody>
          <a:bodyPr/>
          <a:lstStyle/>
          <a:p>
            <a:fld id="{28EBF4C5-2152-424F-933A-12AC530B12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7" name="Группа 10"/>
          <p:cNvGrpSpPr/>
          <p:nvPr userDrawn="1"/>
        </p:nvGrpSpPr>
        <p:grpSpPr>
          <a:xfrm>
            <a:off x="17140" y="777876"/>
            <a:ext cx="546061" cy="5963492"/>
            <a:chOff x="2060848" y="992560"/>
            <a:chExt cx="576064" cy="6408712"/>
          </a:xfrm>
        </p:grpSpPr>
        <p:cxnSp>
          <p:nvCxnSpPr>
            <p:cNvPr id="68" name="Прямая соединительная линия 64"/>
            <p:cNvCxnSpPr/>
            <p:nvPr/>
          </p:nvCxnSpPr>
          <p:spPr>
            <a:xfrm>
              <a:off x="2276872" y="6255277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75"/>
            <p:cNvCxnSpPr/>
            <p:nvPr/>
          </p:nvCxnSpPr>
          <p:spPr>
            <a:xfrm>
              <a:off x="2276872" y="5527196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76"/>
            <p:cNvCxnSpPr/>
            <p:nvPr/>
          </p:nvCxnSpPr>
          <p:spPr>
            <a:xfrm>
              <a:off x="2276872" y="6109660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80"/>
            <p:cNvCxnSpPr/>
            <p:nvPr/>
          </p:nvCxnSpPr>
          <p:spPr>
            <a:xfrm>
              <a:off x="2276872" y="5964044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81"/>
            <p:cNvCxnSpPr/>
            <p:nvPr/>
          </p:nvCxnSpPr>
          <p:spPr>
            <a:xfrm>
              <a:off x="2276872" y="5818428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82"/>
            <p:cNvCxnSpPr/>
            <p:nvPr/>
          </p:nvCxnSpPr>
          <p:spPr>
            <a:xfrm>
              <a:off x="2276872" y="5672812"/>
              <a:ext cx="167606" cy="268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83"/>
            <p:cNvCxnSpPr/>
            <p:nvPr/>
          </p:nvCxnSpPr>
          <p:spPr>
            <a:xfrm>
              <a:off x="2276872" y="4799115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84"/>
            <p:cNvCxnSpPr/>
            <p:nvPr/>
          </p:nvCxnSpPr>
          <p:spPr>
            <a:xfrm>
              <a:off x="2276872" y="5381580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85"/>
            <p:cNvCxnSpPr/>
            <p:nvPr/>
          </p:nvCxnSpPr>
          <p:spPr>
            <a:xfrm>
              <a:off x="2276872" y="5235963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86"/>
            <p:cNvCxnSpPr/>
            <p:nvPr/>
          </p:nvCxnSpPr>
          <p:spPr>
            <a:xfrm>
              <a:off x="2276872" y="5090347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87"/>
            <p:cNvCxnSpPr/>
            <p:nvPr/>
          </p:nvCxnSpPr>
          <p:spPr>
            <a:xfrm>
              <a:off x="2276872" y="4944731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88"/>
            <p:cNvCxnSpPr/>
            <p:nvPr/>
          </p:nvCxnSpPr>
          <p:spPr>
            <a:xfrm>
              <a:off x="2060848" y="4071034"/>
              <a:ext cx="383630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89"/>
            <p:cNvCxnSpPr/>
            <p:nvPr/>
          </p:nvCxnSpPr>
          <p:spPr>
            <a:xfrm>
              <a:off x="2276872" y="4653499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90"/>
            <p:cNvCxnSpPr/>
            <p:nvPr/>
          </p:nvCxnSpPr>
          <p:spPr>
            <a:xfrm>
              <a:off x="2276872" y="4507882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91"/>
            <p:cNvCxnSpPr/>
            <p:nvPr/>
          </p:nvCxnSpPr>
          <p:spPr>
            <a:xfrm>
              <a:off x="2276872" y="4362266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92"/>
            <p:cNvCxnSpPr/>
            <p:nvPr/>
          </p:nvCxnSpPr>
          <p:spPr>
            <a:xfrm>
              <a:off x="2278077" y="4216650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93"/>
            <p:cNvCxnSpPr/>
            <p:nvPr/>
          </p:nvCxnSpPr>
          <p:spPr>
            <a:xfrm>
              <a:off x="2276872" y="3925418"/>
              <a:ext cx="354387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94"/>
            <p:cNvCxnSpPr/>
            <p:nvPr/>
          </p:nvCxnSpPr>
          <p:spPr>
            <a:xfrm>
              <a:off x="2276872" y="3779802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95"/>
            <p:cNvCxnSpPr/>
            <p:nvPr/>
          </p:nvCxnSpPr>
          <p:spPr>
            <a:xfrm>
              <a:off x="2276872" y="3634185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96"/>
            <p:cNvCxnSpPr/>
            <p:nvPr/>
          </p:nvCxnSpPr>
          <p:spPr>
            <a:xfrm>
              <a:off x="2276872" y="3488569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98"/>
            <p:cNvCxnSpPr/>
            <p:nvPr/>
          </p:nvCxnSpPr>
          <p:spPr>
            <a:xfrm>
              <a:off x="2276872" y="3342952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99"/>
            <p:cNvCxnSpPr/>
            <p:nvPr/>
          </p:nvCxnSpPr>
          <p:spPr>
            <a:xfrm>
              <a:off x="2276872" y="2614872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100"/>
            <p:cNvCxnSpPr/>
            <p:nvPr/>
          </p:nvCxnSpPr>
          <p:spPr>
            <a:xfrm>
              <a:off x="2276872" y="3197336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101"/>
            <p:cNvCxnSpPr/>
            <p:nvPr/>
          </p:nvCxnSpPr>
          <p:spPr>
            <a:xfrm>
              <a:off x="2276872" y="3051720"/>
              <a:ext cx="168811" cy="1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102"/>
            <p:cNvCxnSpPr/>
            <p:nvPr/>
          </p:nvCxnSpPr>
          <p:spPr>
            <a:xfrm>
              <a:off x="2276872" y="2906104"/>
              <a:ext cx="168811" cy="1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103"/>
            <p:cNvCxnSpPr/>
            <p:nvPr/>
          </p:nvCxnSpPr>
          <p:spPr>
            <a:xfrm>
              <a:off x="2276872" y="2760488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104"/>
            <p:cNvCxnSpPr/>
            <p:nvPr/>
          </p:nvCxnSpPr>
          <p:spPr>
            <a:xfrm>
              <a:off x="2278077" y="2469255"/>
              <a:ext cx="167606" cy="1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105"/>
            <p:cNvCxnSpPr/>
            <p:nvPr/>
          </p:nvCxnSpPr>
          <p:spPr>
            <a:xfrm>
              <a:off x="2276872" y="2323639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107"/>
            <p:cNvCxnSpPr/>
            <p:nvPr/>
          </p:nvCxnSpPr>
          <p:spPr>
            <a:xfrm>
              <a:off x="2276872" y="2176298"/>
              <a:ext cx="168811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108"/>
            <p:cNvCxnSpPr/>
            <p:nvPr/>
          </p:nvCxnSpPr>
          <p:spPr>
            <a:xfrm>
              <a:off x="2276872" y="7274303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116"/>
            <p:cNvCxnSpPr/>
            <p:nvPr/>
          </p:nvCxnSpPr>
          <p:spPr>
            <a:xfrm>
              <a:off x="2276872" y="6546222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118"/>
            <p:cNvCxnSpPr/>
            <p:nvPr/>
          </p:nvCxnSpPr>
          <p:spPr>
            <a:xfrm>
              <a:off x="2276872" y="7128687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119"/>
            <p:cNvCxnSpPr/>
            <p:nvPr/>
          </p:nvCxnSpPr>
          <p:spPr>
            <a:xfrm>
              <a:off x="2276872" y="6983070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20"/>
            <p:cNvCxnSpPr/>
            <p:nvPr/>
          </p:nvCxnSpPr>
          <p:spPr>
            <a:xfrm>
              <a:off x="2276872" y="6837454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24"/>
            <p:cNvCxnSpPr/>
            <p:nvPr/>
          </p:nvCxnSpPr>
          <p:spPr>
            <a:xfrm>
              <a:off x="2276872" y="6691838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27"/>
            <p:cNvCxnSpPr/>
            <p:nvPr/>
          </p:nvCxnSpPr>
          <p:spPr>
            <a:xfrm>
              <a:off x="2276872" y="6400606"/>
              <a:ext cx="167606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28"/>
            <p:cNvCxnSpPr/>
            <p:nvPr/>
          </p:nvCxnSpPr>
          <p:spPr>
            <a:xfrm>
              <a:off x="2278077" y="1573424"/>
              <a:ext cx="166498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29"/>
            <p:cNvCxnSpPr/>
            <p:nvPr/>
          </p:nvCxnSpPr>
          <p:spPr>
            <a:xfrm rot="16200000">
              <a:off x="2361880" y="1926470"/>
              <a:ext cx="0" cy="167606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41"/>
            <p:cNvCxnSpPr/>
            <p:nvPr/>
          </p:nvCxnSpPr>
          <p:spPr>
            <a:xfrm rot="16200000">
              <a:off x="2361880" y="1780854"/>
              <a:ext cx="0" cy="167606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42"/>
            <p:cNvCxnSpPr/>
            <p:nvPr/>
          </p:nvCxnSpPr>
          <p:spPr>
            <a:xfrm rot="16200000">
              <a:off x="2360772" y="1635237"/>
              <a:ext cx="0" cy="167606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43"/>
            <p:cNvCxnSpPr/>
            <p:nvPr/>
          </p:nvCxnSpPr>
          <p:spPr>
            <a:xfrm rot="16200000">
              <a:off x="2360772" y="1344005"/>
              <a:ext cx="0" cy="167606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44"/>
            <p:cNvCxnSpPr/>
            <p:nvPr/>
          </p:nvCxnSpPr>
          <p:spPr>
            <a:xfrm rot="16200000">
              <a:off x="2361880" y="1198389"/>
              <a:ext cx="0" cy="167606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45"/>
            <p:cNvCxnSpPr/>
            <p:nvPr/>
          </p:nvCxnSpPr>
          <p:spPr>
            <a:xfrm>
              <a:off x="2276872" y="992560"/>
              <a:ext cx="360040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46"/>
            <p:cNvCxnSpPr/>
            <p:nvPr/>
          </p:nvCxnSpPr>
          <p:spPr>
            <a:xfrm rot="16200000">
              <a:off x="2360675" y="1052773"/>
              <a:ext cx="0" cy="167606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47"/>
            <p:cNvCxnSpPr/>
            <p:nvPr/>
          </p:nvCxnSpPr>
          <p:spPr>
            <a:xfrm>
              <a:off x="2276872" y="7401272"/>
              <a:ext cx="354387" cy="0"/>
            </a:xfrm>
            <a:prstGeom prst="line">
              <a:avLst/>
            </a:prstGeom>
            <a:ln w="19050">
              <a:solidFill>
                <a:srgbClr val="FF38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3" name="Picture 2" descr="C:\Users\Butskih\Desktop\новый логотип бакс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64" y="61959"/>
            <a:ext cx="1560173" cy="7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4" name="Прямая соединительная линия 113"/>
          <p:cNvCxnSpPr/>
          <p:nvPr userDrawn="1"/>
        </p:nvCxnSpPr>
        <p:spPr>
          <a:xfrm>
            <a:off x="223056" y="777876"/>
            <a:ext cx="96067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8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1"/>
          <p:cNvGrpSpPr>
            <a:grpSpLocks/>
          </p:cNvGrpSpPr>
          <p:nvPr userDrawn="1"/>
        </p:nvGrpSpPr>
        <p:grpSpPr bwMode="auto">
          <a:xfrm>
            <a:off x="7295356" y="6248400"/>
            <a:ext cx="887413" cy="198438"/>
            <a:chOff x="5698205" y="6238110"/>
            <a:chExt cx="849542" cy="198446"/>
          </a:xfrm>
        </p:grpSpPr>
        <p:cxnSp>
          <p:nvCxnSpPr>
            <p:cNvPr id="6" name="Прямая соединительная линия 144"/>
            <p:cNvCxnSpPr/>
            <p:nvPr/>
          </p:nvCxnSpPr>
          <p:spPr>
            <a:xfrm>
              <a:off x="5698205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145"/>
            <p:cNvCxnSpPr/>
            <p:nvPr/>
          </p:nvCxnSpPr>
          <p:spPr>
            <a:xfrm>
              <a:off x="6122976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146"/>
            <p:cNvCxnSpPr/>
            <p:nvPr/>
          </p:nvCxnSpPr>
          <p:spPr>
            <a:xfrm>
              <a:off x="5783818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47"/>
            <p:cNvCxnSpPr/>
            <p:nvPr/>
          </p:nvCxnSpPr>
          <p:spPr>
            <a:xfrm>
              <a:off x="5867785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48"/>
            <p:cNvCxnSpPr/>
            <p:nvPr/>
          </p:nvCxnSpPr>
          <p:spPr>
            <a:xfrm>
              <a:off x="5953397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57"/>
            <p:cNvCxnSpPr/>
            <p:nvPr/>
          </p:nvCxnSpPr>
          <p:spPr>
            <a:xfrm>
              <a:off x="6037363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45"/>
            <p:cNvCxnSpPr/>
            <p:nvPr/>
          </p:nvCxnSpPr>
          <p:spPr>
            <a:xfrm>
              <a:off x="6547747" y="6238110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46"/>
            <p:cNvCxnSpPr/>
            <p:nvPr/>
          </p:nvCxnSpPr>
          <p:spPr>
            <a:xfrm>
              <a:off x="6208589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47"/>
            <p:cNvCxnSpPr/>
            <p:nvPr/>
          </p:nvCxnSpPr>
          <p:spPr>
            <a:xfrm>
              <a:off x="6292556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8"/>
            <p:cNvCxnSpPr/>
            <p:nvPr/>
          </p:nvCxnSpPr>
          <p:spPr>
            <a:xfrm>
              <a:off x="6378168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7"/>
            <p:cNvCxnSpPr/>
            <p:nvPr/>
          </p:nvCxnSpPr>
          <p:spPr>
            <a:xfrm>
              <a:off x="6462134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874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ru-RU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ru-RU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98A6C-B65B-4A3A-8CCF-14D1A6568954}" type="datetime1">
              <a:rPr lang="ru-RU"/>
              <a:pPr>
                <a:defRPr/>
              </a:pPr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9F808A-2A26-4C49-8C95-DEB547CEE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26" Type="http://schemas.openxmlformats.org/officeDocument/2006/relationships/image" Target="../media/image38.jpe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5" Type="http://schemas.microsoft.com/office/2007/relationships/hdphoto" Target="../media/hdphoto2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24" Type="http://schemas.openxmlformats.org/officeDocument/2006/relationships/image" Target="../media/image37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23" Type="http://schemas.microsoft.com/office/2007/relationships/hdphoto" Target="../media/hdphoto1.wdp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Relationship Id="rId22" Type="http://schemas.openxmlformats.org/officeDocument/2006/relationships/image" Target="../media/image36.png"/><Relationship Id="rId27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54" y="5085184"/>
            <a:ext cx="9867546" cy="173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oup 101"/>
          <p:cNvGrpSpPr>
            <a:grpSpLocks/>
          </p:cNvGrpSpPr>
          <p:nvPr/>
        </p:nvGrpSpPr>
        <p:grpSpPr bwMode="auto">
          <a:xfrm>
            <a:off x="7295356" y="6248400"/>
            <a:ext cx="887413" cy="198438"/>
            <a:chOff x="5698205" y="6238110"/>
            <a:chExt cx="849542" cy="198446"/>
          </a:xfrm>
        </p:grpSpPr>
        <p:cxnSp>
          <p:nvCxnSpPr>
            <p:cNvPr id="34" name="Прямая соединительная линия 144"/>
            <p:cNvCxnSpPr/>
            <p:nvPr/>
          </p:nvCxnSpPr>
          <p:spPr>
            <a:xfrm>
              <a:off x="5698205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145"/>
            <p:cNvCxnSpPr/>
            <p:nvPr/>
          </p:nvCxnSpPr>
          <p:spPr>
            <a:xfrm>
              <a:off x="6122976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146"/>
            <p:cNvCxnSpPr/>
            <p:nvPr/>
          </p:nvCxnSpPr>
          <p:spPr>
            <a:xfrm>
              <a:off x="5783818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147"/>
            <p:cNvCxnSpPr/>
            <p:nvPr/>
          </p:nvCxnSpPr>
          <p:spPr>
            <a:xfrm>
              <a:off x="5867785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148"/>
            <p:cNvCxnSpPr/>
            <p:nvPr/>
          </p:nvCxnSpPr>
          <p:spPr>
            <a:xfrm>
              <a:off x="5953397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157"/>
            <p:cNvCxnSpPr/>
            <p:nvPr/>
          </p:nvCxnSpPr>
          <p:spPr>
            <a:xfrm>
              <a:off x="6037363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145"/>
            <p:cNvCxnSpPr/>
            <p:nvPr/>
          </p:nvCxnSpPr>
          <p:spPr>
            <a:xfrm>
              <a:off x="6547747" y="6238110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146"/>
            <p:cNvCxnSpPr/>
            <p:nvPr/>
          </p:nvCxnSpPr>
          <p:spPr>
            <a:xfrm>
              <a:off x="6208589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147"/>
            <p:cNvCxnSpPr/>
            <p:nvPr/>
          </p:nvCxnSpPr>
          <p:spPr>
            <a:xfrm>
              <a:off x="6292556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148"/>
            <p:cNvCxnSpPr/>
            <p:nvPr/>
          </p:nvCxnSpPr>
          <p:spPr>
            <a:xfrm>
              <a:off x="6378168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57"/>
            <p:cNvCxnSpPr/>
            <p:nvPr/>
          </p:nvCxnSpPr>
          <p:spPr>
            <a:xfrm>
              <a:off x="6462134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Placeholder 1"/>
          <p:cNvSpPr txBox="1">
            <a:spLocks/>
          </p:cNvSpPr>
          <p:nvPr/>
        </p:nvSpPr>
        <p:spPr>
          <a:xfrm>
            <a:off x="776536" y="2451813"/>
            <a:ext cx="8424936" cy="1239582"/>
          </a:xfrm>
          <a:prstGeom prst="rect">
            <a:avLst/>
          </a:prstGeom>
        </p:spPr>
        <p:txBody>
          <a:bodyPr vert="horz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all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36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приборный контроль степени </a:t>
            </a:r>
            <a:r>
              <a:rPr lang="ru-RU" sz="3600" spc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одоризации</a:t>
            </a:r>
            <a:r>
              <a:rPr lang="ru-RU" sz="36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природного газа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3737" y="6235727"/>
            <a:ext cx="1851790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 Самара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6" name="Рисунок 75" descr="C:\Users\Butskih\AppData\Local\Temp\logo11_2014-12-10-08-22-53-4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8" y="-782"/>
            <a:ext cx="2023200" cy="8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 txBox="1">
            <a:spLocks/>
          </p:cNvSpPr>
          <p:nvPr/>
        </p:nvSpPr>
        <p:spPr>
          <a:xfrm>
            <a:off x="9273481" y="6492876"/>
            <a:ext cx="483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10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5275" y="170712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Проблемы анализа содержания одоранта в газе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0804" y="1055010"/>
            <a:ext cx="7215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383B"/>
              </a:buClr>
            </a:pPr>
            <a:r>
              <a:rPr lang="ru-RU" altLang="ru-RU" sz="2000" b="1" dirty="0">
                <a:solidFill>
                  <a:srgbClr val="FF0000"/>
                </a:solidFill>
              </a:rPr>
              <a:t>Органолептический метод </a:t>
            </a:r>
            <a:r>
              <a:rPr lang="ru-RU" altLang="ru-RU" sz="2000" dirty="0"/>
              <a:t>определения интенсивности запаха природного газа по </a:t>
            </a:r>
            <a:r>
              <a:rPr lang="ru-RU" altLang="ru-RU" sz="2000" b="1" dirty="0"/>
              <a:t>ГОСТ 22387.5-2014</a:t>
            </a:r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Picture 6" descr="C:\Users\Prokopov.BACS\Google Диск\РАБОТА\МАРКЕТИНГ\Рекламные материалы\Картинки\Иконки\Нос_к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53" y="1080107"/>
            <a:ext cx="787154" cy="7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3114" y="1911645"/>
            <a:ext cx="741334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 err="1">
                <a:cs typeface="Times New Roman" panose="02020603050405020304" pitchFamily="18" charset="0"/>
              </a:rPr>
              <a:t>Нетехнологичность</a:t>
            </a:r>
            <a:r>
              <a:rPr lang="ru-RU" dirty="0">
                <a:cs typeface="Times New Roman" panose="02020603050405020304" pitchFamily="18" charset="0"/>
              </a:rPr>
              <a:t> и </a:t>
            </a:r>
            <a:r>
              <a:rPr lang="ru-RU" dirty="0" err="1">
                <a:cs typeface="Times New Roman" panose="02020603050405020304" pitchFamily="18" charset="0"/>
              </a:rPr>
              <a:t>неоперативность</a:t>
            </a:r>
            <a:r>
              <a:rPr lang="ru-RU" dirty="0">
                <a:cs typeface="Times New Roman" panose="02020603050405020304" pitchFamily="18" charset="0"/>
              </a:rPr>
              <a:t> контроля;</a:t>
            </a:r>
          </a:p>
          <a:p>
            <a:pPr marL="285750" lvl="0" indent="-285750" algn="just">
              <a:spcAft>
                <a:spcPts val="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Невозможен постоянный мониторинг степени одоризации газа, пригоден в качестве арбитражного метода;</a:t>
            </a:r>
          </a:p>
          <a:p>
            <a:pPr marL="285750" lvl="0" indent="-285750" algn="just">
              <a:spcAft>
                <a:spcPts val="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Токсичность вдыхаемого газа негативно влияет на здоровье людей, проводящих испытания;</a:t>
            </a:r>
          </a:p>
          <a:p>
            <a:pPr marL="285750" lvl="0" indent="-285750" algn="just">
              <a:spcAft>
                <a:spcPts val="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Субъективность восприятия запаха различными людьми.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6081" y="3882901"/>
            <a:ext cx="7215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383B"/>
              </a:buClr>
            </a:pPr>
            <a:r>
              <a:rPr lang="ru-RU" altLang="ru-RU" sz="2000" b="1" dirty="0">
                <a:solidFill>
                  <a:srgbClr val="FF0000"/>
                </a:solidFill>
              </a:rPr>
              <a:t>Отбор проб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газа с последующим лабораторным анализом концентрации меркаптановой серы по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/>
              <a:t>ГОСТ 22387.2-97 </a:t>
            </a:r>
            <a:r>
              <a:rPr lang="ru-RU" altLang="ru-RU" sz="2000" dirty="0"/>
              <a:t>(титрование) или </a:t>
            </a:r>
            <a:r>
              <a:rPr lang="ru-RU" altLang="ru-RU" sz="2000" b="1" dirty="0"/>
              <a:t>ГОСТ Р 53367-2009 </a:t>
            </a:r>
            <a:r>
              <a:rPr lang="ru-RU" altLang="ru-RU" sz="2000" dirty="0"/>
              <a:t>(газовая хроматография)</a:t>
            </a:r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098" name="Picture 2" descr="C:\Users\Prokopov.BACS\Google Диск\РАБОТА\МАРКЕТИНГ\Рекламные материалы\Картинки\Иконки\Балл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6" y="3978841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3114" y="5132534"/>
            <a:ext cx="7782384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Дополнительные затраты материальных, временных и людских ресурсов для периодического отбора, транспортировки и анализа проб газа;</a:t>
            </a:r>
          </a:p>
          <a:p>
            <a:pPr marL="285750" lvl="0" indent="-285750" algn="just">
              <a:spcAft>
                <a:spcPts val="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Возможны потери меркаптанов при транспортировке и хранении проб из-за их высокой реакционной способности;</a:t>
            </a:r>
          </a:p>
          <a:p>
            <a:pPr marL="285750" lvl="0" indent="-285750" algn="just">
              <a:spcAft>
                <a:spcPts val="4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Низкая оперативность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25928117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101"/>
          <p:cNvGrpSpPr>
            <a:grpSpLocks/>
          </p:cNvGrpSpPr>
          <p:nvPr/>
        </p:nvGrpSpPr>
        <p:grpSpPr bwMode="auto">
          <a:xfrm>
            <a:off x="7295356" y="6248400"/>
            <a:ext cx="887413" cy="198438"/>
            <a:chOff x="5698205" y="6238110"/>
            <a:chExt cx="849542" cy="198446"/>
          </a:xfrm>
        </p:grpSpPr>
        <p:cxnSp>
          <p:nvCxnSpPr>
            <p:cNvPr id="34" name="Прямая соединительная линия 144"/>
            <p:cNvCxnSpPr/>
            <p:nvPr/>
          </p:nvCxnSpPr>
          <p:spPr>
            <a:xfrm>
              <a:off x="5698205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145"/>
            <p:cNvCxnSpPr/>
            <p:nvPr/>
          </p:nvCxnSpPr>
          <p:spPr>
            <a:xfrm>
              <a:off x="6122976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146"/>
            <p:cNvCxnSpPr/>
            <p:nvPr/>
          </p:nvCxnSpPr>
          <p:spPr>
            <a:xfrm>
              <a:off x="5783818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147"/>
            <p:cNvCxnSpPr/>
            <p:nvPr/>
          </p:nvCxnSpPr>
          <p:spPr>
            <a:xfrm>
              <a:off x="5867785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148"/>
            <p:cNvCxnSpPr/>
            <p:nvPr/>
          </p:nvCxnSpPr>
          <p:spPr>
            <a:xfrm>
              <a:off x="5953397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157"/>
            <p:cNvCxnSpPr/>
            <p:nvPr/>
          </p:nvCxnSpPr>
          <p:spPr>
            <a:xfrm>
              <a:off x="6037363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145"/>
            <p:cNvCxnSpPr/>
            <p:nvPr/>
          </p:nvCxnSpPr>
          <p:spPr>
            <a:xfrm>
              <a:off x="6547747" y="6238110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146"/>
            <p:cNvCxnSpPr/>
            <p:nvPr/>
          </p:nvCxnSpPr>
          <p:spPr>
            <a:xfrm>
              <a:off x="6208589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147"/>
            <p:cNvCxnSpPr/>
            <p:nvPr/>
          </p:nvCxnSpPr>
          <p:spPr>
            <a:xfrm>
              <a:off x="6292556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148"/>
            <p:cNvCxnSpPr/>
            <p:nvPr/>
          </p:nvCxnSpPr>
          <p:spPr>
            <a:xfrm>
              <a:off x="6378168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57"/>
            <p:cNvCxnSpPr/>
            <p:nvPr/>
          </p:nvCxnSpPr>
          <p:spPr>
            <a:xfrm>
              <a:off x="6462134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35"/>
          <p:cNvSpPr/>
          <p:nvPr/>
        </p:nvSpPr>
        <p:spPr>
          <a:xfrm>
            <a:off x="0" y="-3"/>
            <a:ext cx="9906000" cy="6858001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49" descr="ill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1" y="2406463"/>
            <a:ext cx="8893958" cy="3778882"/>
          </a:xfrm>
          <a:prstGeom prst="rect">
            <a:avLst/>
          </a:prstGeom>
        </p:spPr>
      </p:pic>
      <p:pic>
        <p:nvPicPr>
          <p:cNvPr id="23" name="Picture 1" descr="logo-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9" y="1"/>
            <a:ext cx="2022456" cy="843933"/>
          </a:xfrm>
          <a:prstGeom prst="rect">
            <a:avLst/>
          </a:prstGeom>
        </p:spPr>
      </p:pic>
      <p:sp>
        <p:nvSpPr>
          <p:cNvPr id="24" name="Text Placeholder 1"/>
          <p:cNvSpPr txBox="1">
            <a:spLocks/>
          </p:cNvSpPr>
          <p:nvPr/>
        </p:nvSpPr>
        <p:spPr>
          <a:xfrm>
            <a:off x="2173808" y="2627156"/>
            <a:ext cx="5807010" cy="87385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all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400" spc="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решение</a:t>
            </a:r>
            <a:endParaRPr lang="ru-RU" sz="44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6808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3209">
            <a:off x="9050976" y="1080592"/>
            <a:ext cx="338330" cy="5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9273481" y="6492876"/>
            <a:ext cx="483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12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95275" y="14507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Комплексное решение для контроля степени одоризации</a:t>
            </a:r>
          </a:p>
        </p:txBody>
      </p:sp>
      <p:sp>
        <p:nvSpPr>
          <p:cNvPr id="13" name="Rectangle 10"/>
          <p:cNvSpPr/>
          <p:nvPr/>
        </p:nvSpPr>
        <p:spPr>
          <a:xfrm rot="10800000">
            <a:off x="605623" y="4253380"/>
            <a:ext cx="615020" cy="116608"/>
          </a:xfrm>
          <a:custGeom>
            <a:avLst/>
            <a:gdLst>
              <a:gd name="connsiteX0" fmla="*/ 0 w 1112851"/>
              <a:gd name="connsiteY0" fmla="*/ 0 h 368424"/>
              <a:gd name="connsiteX1" fmla="*/ 1112851 w 1112851"/>
              <a:gd name="connsiteY1" fmla="*/ 0 h 368424"/>
              <a:gd name="connsiteX2" fmla="*/ 1112851 w 1112851"/>
              <a:gd name="connsiteY2" fmla="*/ 368424 h 368424"/>
              <a:gd name="connsiteX3" fmla="*/ 0 w 1112851"/>
              <a:gd name="connsiteY3" fmla="*/ 368424 h 368424"/>
              <a:gd name="connsiteX4" fmla="*/ 0 w 1112851"/>
              <a:gd name="connsiteY4" fmla="*/ 0 h 368424"/>
              <a:gd name="connsiteX0" fmla="*/ 0 w 1112851"/>
              <a:gd name="connsiteY0" fmla="*/ 4763 h 373187"/>
              <a:gd name="connsiteX1" fmla="*/ 822338 w 1112851"/>
              <a:gd name="connsiteY1" fmla="*/ 0 h 373187"/>
              <a:gd name="connsiteX2" fmla="*/ 1112851 w 1112851"/>
              <a:gd name="connsiteY2" fmla="*/ 373187 h 373187"/>
              <a:gd name="connsiteX3" fmla="*/ 0 w 1112851"/>
              <a:gd name="connsiteY3" fmla="*/ 373187 h 373187"/>
              <a:gd name="connsiteX4" fmla="*/ 0 w 1112851"/>
              <a:gd name="connsiteY4" fmla="*/ 4763 h 373187"/>
              <a:gd name="connsiteX0" fmla="*/ 0 w 836626"/>
              <a:gd name="connsiteY0" fmla="*/ 4763 h 373187"/>
              <a:gd name="connsiteX1" fmla="*/ 822338 w 836626"/>
              <a:gd name="connsiteY1" fmla="*/ 0 h 373187"/>
              <a:gd name="connsiteX2" fmla="*/ 836626 w 836626"/>
              <a:gd name="connsiteY2" fmla="*/ 373187 h 373187"/>
              <a:gd name="connsiteX3" fmla="*/ 0 w 836626"/>
              <a:gd name="connsiteY3" fmla="*/ 373187 h 373187"/>
              <a:gd name="connsiteX4" fmla="*/ 0 w 836626"/>
              <a:gd name="connsiteY4" fmla="*/ 4763 h 373187"/>
              <a:gd name="connsiteX0" fmla="*/ 0 w 903933"/>
              <a:gd name="connsiteY0" fmla="*/ 4763 h 373187"/>
              <a:gd name="connsiteX1" fmla="*/ 822338 w 903933"/>
              <a:gd name="connsiteY1" fmla="*/ 0 h 373187"/>
              <a:gd name="connsiteX2" fmla="*/ 836626 w 903933"/>
              <a:gd name="connsiteY2" fmla="*/ 373187 h 373187"/>
              <a:gd name="connsiteX3" fmla="*/ 0 w 903933"/>
              <a:gd name="connsiteY3" fmla="*/ 373187 h 373187"/>
              <a:gd name="connsiteX4" fmla="*/ 0 w 903933"/>
              <a:gd name="connsiteY4" fmla="*/ 4763 h 373187"/>
              <a:gd name="connsiteX0" fmla="*/ 0 w 902807"/>
              <a:gd name="connsiteY0" fmla="*/ 4763 h 373187"/>
              <a:gd name="connsiteX1" fmla="*/ 817576 w 902807"/>
              <a:gd name="connsiteY1" fmla="*/ 0 h 373187"/>
              <a:gd name="connsiteX2" fmla="*/ 836626 w 902807"/>
              <a:gd name="connsiteY2" fmla="*/ 373187 h 373187"/>
              <a:gd name="connsiteX3" fmla="*/ 0 w 902807"/>
              <a:gd name="connsiteY3" fmla="*/ 373187 h 373187"/>
              <a:gd name="connsiteX4" fmla="*/ 0 w 902807"/>
              <a:gd name="connsiteY4" fmla="*/ 4763 h 373187"/>
              <a:gd name="connsiteX0" fmla="*/ 0 w 885560"/>
              <a:gd name="connsiteY0" fmla="*/ 4763 h 373187"/>
              <a:gd name="connsiteX1" fmla="*/ 817576 w 885560"/>
              <a:gd name="connsiteY1" fmla="*/ 0 h 373187"/>
              <a:gd name="connsiteX2" fmla="*/ 836626 w 885560"/>
              <a:gd name="connsiteY2" fmla="*/ 373187 h 373187"/>
              <a:gd name="connsiteX3" fmla="*/ 0 w 885560"/>
              <a:gd name="connsiteY3" fmla="*/ 373187 h 373187"/>
              <a:gd name="connsiteX4" fmla="*/ 0 w 885560"/>
              <a:gd name="connsiteY4" fmla="*/ 4763 h 373187"/>
              <a:gd name="connsiteX0" fmla="*/ 0 w 877859"/>
              <a:gd name="connsiteY0" fmla="*/ 4763 h 373187"/>
              <a:gd name="connsiteX1" fmla="*/ 817576 w 877859"/>
              <a:gd name="connsiteY1" fmla="*/ 0 h 373187"/>
              <a:gd name="connsiteX2" fmla="*/ 836626 w 877859"/>
              <a:gd name="connsiteY2" fmla="*/ 373187 h 373187"/>
              <a:gd name="connsiteX3" fmla="*/ 0 w 877859"/>
              <a:gd name="connsiteY3" fmla="*/ 373187 h 373187"/>
              <a:gd name="connsiteX4" fmla="*/ 0 w 877859"/>
              <a:gd name="connsiteY4" fmla="*/ 4763 h 373187"/>
              <a:gd name="connsiteX0" fmla="*/ 0 w 870723"/>
              <a:gd name="connsiteY0" fmla="*/ 4763 h 373187"/>
              <a:gd name="connsiteX1" fmla="*/ 817576 w 870723"/>
              <a:gd name="connsiteY1" fmla="*/ 0 h 373187"/>
              <a:gd name="connsiteX2" fmla="*/ 836626 w 870723"/>
              <a:gd name="connsiteY2" fmla="*/ 373187 h 373187"/>
              <a:gd name="connsiteX3" fmla="*/ 0 w 870723"/>
              <a:gd name="connsiteY3" fmla="*/ 373187 h 373187"/>
              <a:gd name="connsiteX4" fmla="*/ 0 w 870723"/>
              <a:gd name="connsiteY4" fmla="*/ 4763 h 373187"/>
              <a:gd name="connsiteX0" fmla="*/ 0 w 875827"/>
              <a:gd name="connsiteY0" fmla="*/ 4763 h 373187"/>
              <a:gd name="connsiteX1" fmla="*/ 817576 w 875827"/>
              <a:gd name="connsiteY1" fmla="*/ 0 h 373187"/>
              <a:gd name="connsiteX2" fmla="*/ 836626 w 875827"/>
              <a:gd name="connsiteY2" fmla="*/ 373187 h 373187"/>
              <a:gd name="connsiteX3" fmla="*/ 0 w 875827"/>
              <a:gd name="connsiteY3" fmla="*/ 373187 h 373187"/>
              <a:gd name="connsiteX4" fmla="*/ 0 w 875827"/>
              <a:gd name="connsiteY4" fmla="*/ 4763 h 373187"/>
              <a:gd name="connsiteX0" fmla="*/ 0 w 880093"/>
              <a:gd name="connsiteY0" fmla="*/ 4763 h 373187"/>
              <a:gd name="connsiteX1" fmla="*/ 817576 w 880093"/>
              <a:gd name="connsiteY1" fmla="*/ 0 h 373187"/>
              <a:gd name="connsiteX2" fmla="*/ 836626 w 880093"/>
              <a:gd name="connsiteY2" fmla="*/ 373187 h 373187"/>
              <a:gd name="connsiteX3" fmla="*/ 0 w 880093"/>
              <a:gd name="connsiteY3" fmla="*/ 373187 h 373187"/>
              <a:gd name="connsiteX4" fmla="*/ 0 w 880093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74281"/>
              <a:gd name="connsiteY0" fmla="*/ 4763 h 373187"/>
              <a:gd name="connsiteX1" fmla="*/ 817576 w 874281"/>
              <a:gd name="connsiteY1" fmla="*/ 0 h 373187"/>
              <a:gd name="connsiteX2" fmla="*/ 836626 w 874281"/>
              <a:gd name="connsiteY2" fmla="*/ 373187 h 373187"/>
              <a:gd name="connsiteX3" fmla="*/ 0 w 874281"/>
              <a:gd name="connsiteY3" fmla="*/ 373187 h 373187"/>
              <a:gd name="connsiteX4" fmla="*/ 0 w 874281"/>
              <a:gd name="connsiteY4" fmla="*/ 4763 h 373187"/>
              <a:gd name="connsiteX0" fmla="*/ 0 w 859365"/>
              <a:gd name="connsiteY0" fmla="*/ 4763 h 373187"/>
              <a:gd name="connsiteX1" fmla="*/ 817576 w 859365"/>
              <a:gd name="connsiteY1" fmla="*/ 0 h 373187"/>
              <a:gd name="connsiteX2" fmla="*/ 836626 w 859365"/>
              <a:gd name="connsiteY2" fmla="*/ 373187 h 373187"/>
              <a:gd name="connsiteX3" fmla="*/ 0 w 859365"/>
              <a:gd name="connsiteY3" fmla="*/ 373187 h 373187"/>
              <a:gd name="connsiteX4" fmla="*/ 0 w 859365"/>
              <a:gd name="connsiteY4" fmla="*/ 4763 h 373187"/>
              <a:gd name="connsiteX0" fmla="*/ 0 w 870462"/>
              <a:gd name="connsiteY0" fmla="*/ 4763 h 373187"/>
              <a:gd name="connsiteX1" fmla="*/ 817576 w 870462"/>
              <a:gd name="connsiteY1" fmla="*/ 0 h 373187"/>
              <a:gd name="connsiteX2" fmla="*/ 836626 w 870462"/>
              <a:gd name="connsiteY2" fmla="*/ 373187 h 373187"/>
              <a:gd name="connsiteX3" fmla="*/ 0 w 870462"/>
              <a:gd name="connsiteY3" fmla="*/ 373187 h 373187"/>
              <a:gd name="connsiteX4" fmla="*/ 0 w 870462"/>
              <a:gd name="connsiteY4" fmla="*/ 4763 h 373187"/>
              <a:gd name="connsiteX0" fmla="*/ 0 w 862991"/>
              <a:gd name="connsiteY0" fmla="*/ 4763 h 373187"/>
              <a:gd name="connsiteX1" fmla="*/ 817576 w 862991"/>
              <a:gd name="connsiteY1" fmla="*/ 0 h 373187"/>
              <a:gd name="connsiteX2" fmla="*/ 836626 w 862991"/>
              <a:gd name="connsiteY2" fmla="*/ 373187 h 373187"/>
              <a:gd name="connsiteX3" fmla="*/ 0 w 862991"/>
              <a:gd name="connsiteY3" fmla="*/ 373187 h 373187"/>
              <a:gd name="connsiteX4" fmla="*/ 0 w 862991"/>
              <a:gd name="connsiteY4" fmla="*/ 4763 h 373187"/>
              <a:gd name="connsiteX0" fmla="*/ 0 w 850763"/>
              <a:gd name="connsiteY0" fmla="*/ 4763 h 373187"/>
              <a:gd name="connsiteX1" fmla="*/ 817576 w 850763"/>
              <a:gd name="connsiteY1" fmla="*/ 0 h 373187"/>
              <a:gd name="connsiteX2" fmla="*/ 836626 w 850763"/>
              <a:gd name="connsiteY2" fmla="*/ 373187 h 373187"/>
              <a:gd name="connsiteX3" fmla="*/ 0 w 850763"/>
              <a:gd name="connsiteY3" fmla="*/ 373187 h 373187"/>
              <a:gd name="connsiteX4" fmla="*/ 0 w 850763"/>
              <a:gd name="connsiteY4" fmla="*/ 4763 h 3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763" h="373187">
                <a:moveTo>
                  <a:pt x="0" y="4763"/>
                </a:moveTo>
                <a:lnTo>
                  <a:pt x="817576" y="0"/>
                </a:lnTo>
                <a:cubicBezTo>
                  <a:pt x="731852" y="224408"/>
                  <a:pt x="898538" y="229741"/>
                  <a:pt x="836626" y="373187"/>
                </a:cubicBezTo>
                <a:lnTo>
                  <a:pt x="0" y="373187"/>
                </a:lnTo>
                <a:lnTo>
                  <a:pt x="0" y="4763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Prokopov.BACS\Documents\ПРОЕКТЫ\АнОд\Фото\Новые фото АнОд\!АнОд - общий вид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81" y="3763141"/>
            <a:ext cx="814266" cy="69125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gazprommash.ru/sites/default/files/page/st6_im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43" y="3443654"/>
            <a:ext cx="1004637" cy="101074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3248147" y="4247824"/>
            <a:ext cx="379108" cy="124546"/>
            <a:chOff x="3152800" y="4248291"/>
            <a:chExt cx="504056" cy="12454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3152800" y="4248291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152800" y="4372837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 rot="16200000">
            <a:off x="2547146" y="3167066"/>
            <a:ext cx="2281303" cy="124545"/>
            <a:chOff x="3022127" y="4248294"/>
            <a:chExt cx="2556352" cy="124545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5400000" flipV="1">
              <a:off x="4365639" y="3035453"/>
              <a:ext cx="0" cy="242568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V="1">
              <a:off x="4229234" y="3165732"/>
              <a:ext cx="0" cy="2414214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 rot="16200000">
            <a:off x="2729768" y="5265750"/>
            <a:ext cx="1916055" cy="124543"/>
            <a:chOff x="1509783" y="4248293"/>
            <a:chExt cx="2147071" cy="124543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rot="5400000" flipV="1">
              <a:off x="2583319" y="3174757"/>
              <a:ext cx="0" cy="214707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V="1">
              <a:off x="2654387" y="3370371"/>
              <a:ext cx="0" cy="200493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2223862" y="4252403"/>
            <a:ext cx="207638" cy="124546"/>
            <a:chOff x="3152800" y="4248291"/>
            <a:chExt cx="504056" cy="124546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3152800" y="4248291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152800" y="4372837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622494" y="2090564"/>
            <a:ext cx="449822" cy="124546"/>
            <a:chOff x="3152800" y="4248291"/>
            <a:chExt cx="504056" cy="124546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3152800" y="4248291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290417" y="4372837"/>
              <a:ext cx="36643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 flipV="1">
            <a:off x="3625642" y="6160726"/>
            <a:ext cx="449822" cy="124546"/>
            <a:chOff x="3152800" y="4248291"/>
            <a:chExt cx="504056" cy="12454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3152800" y="4248291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290417" y="4372837"/>
              <a:ext cx="366439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1"/>
          <p:cNvSpPr/>
          <p:nvPr/>
        </p:nvSpPr>
        <p:spPr>
          <a:xfrm>
            <a:off x="1059420" y="2986635"/>
            <a:ext cx="2342548" cy="202654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5" name="Полилиния 4104"/>
          <p:cNvSpPr/>
          <p:nvPr/>
        </p:nvSpPr>
        <p:spPr>
          <a:xfrm>
            <a:off x="4044580" y="2093887"/>
            <a:ext cx="29077" cy="120869"/>
          </a:xfrm>
          <a:custGeom>
            <a:avLst/>
            <a:gdLst>
              <a:gd name="connsiteX0" fmla="*/ 35813 w 47229"/>
              <a:gd name="connsiteY0" fmla="*/ 0 h 127089"/>
              <a:gd name="connsiteX1" fmla="*/ 94 w 47229"/>
              <a:gd name="connsiteY1" fmla="*/ 54769 h 127089"/>
              <a:gd name="connsiteX2" fmla="*/ 45338 w 47229"/>
              <a:gd name="connsiteY2" fmla="*/ 76200 h 127089"/>
              <a:gd name="connsiteX3" fmla="*/ 38194 w 47229"/>
              <a:gd name="connsiteY3" fmla="*/ 123825 h 127089"/>
              <a:gd name="connsiteX4" fmla="*/ 33431 w 47229"/>
              <a:gd name="connsiteY4" fmla="*/ 119062 h 127089"/>
              <a:gd name="connsiteX0" fmla="*/ 21732 w 32245"/>
              <a:gd name="connsiteY0" fmla="*/ 0 h 127089"/>
              <a:gd name="connsiteX1" fmla="*/ 300 w 32245"/>
              <a:gd name="connsiteY1" fmla="*/ 47625 h 127089"/>
              <a:gd name="connsiteX2" fmla="*/ 31257 w 32245"/>
              <a:gd name="connsiteY2" fmla="*/ 76200 h 127089"/>
              <a:gd name="connsiteX3" fmla="*/ 24113 w 32245"/>
              <a:gd name="connsiteY3" fmla="*/ 123825 h 127089"/>
              <a:gd name="connsiteX4" fmla="*/ 19350 w 32245"/>
              <a:gd name="connsiteY4" fmla="*/ 119062 h 127089"/>
              <a:gd name="connsiteX0" fmla="*/ 21534 w 27773"/>
              <a:gd name="connsiteY0" fmla="*/ 0 h 126384"/>
              <a:gd name="connsiteX1" fmla="*/ 102 w 27773"/>
              <a:gd name="connsiteY1" fmla="*/ 47625 h 126384"/>
              <a:gd name="connsiteX2" fmla="*/ 26297 w 27773"/>
              <a:gd name="connsiteY2" fmla="*/ 85725 h 126384"/>
              <a:gd name="connsiteX3" fmla="*/ 23915 w 27773"/>
              <a:gd name="connsiteY3" fmla="*/ 123825 h 126384"/>
              <a:gd name="connsiteX4" fmla="*/ 19152 w 27773"/>
              <a:gd name="connsiteY4" fmla="*/ 119062 h 126384"/>
              <a:gd name="connsiteX0" fmla="*/ 15017 w 20740"/>
              <a:gd name="connsiteY0" fmla="*/ 0 h 126384"/>
              <a:gd name="connsiteX1" fmla="*/ 818 w 20740"/>
              <a:gd name="connsiteY1" fmla="*/ 45142 h 126384"/>
              <a:gd name="connsiteX2" fmla="*/ 19780 w 20740"/>
              <a:gd name="connsiteY2" fmla="*/ 85725 h 126384"/>
              <a:gd name="connsiteX3" fmla="*/ 17398 w 20740"/>
              <a:gd name="connsiteY3" fmla="*/ 123825 h 126384"/>
              <a:gd name="connsiteX4" fmla="*/ 12635 w 20740"/>
              <a:gd name="connsiteY4" fmla="*/ 119062 h 126384"/>
              <a:gd name="connsiteX0" fmla="*/ 10846 w 16075"/>
              <a:gd name="connsiteY0" fmla="*/ 0 h 126384"/>
              <a:gd name="connsiteX1" fmla="*/ 3880 w 16075"/>
              <a:gd name="connsiteY1" fmla="*/ 47625 h 126384"/>
              <a:gd name="connsiteX2" fmla="*/ 15609 w 16075"/>
              <a:gd name="connsiteY2" fmla="*/ 85725 h 126384"/>
              <a:gd name="connsiteX3" fmla="*/ 13227 w 16075"/>
              <a:gd name="connsiteY3" fmla="*/ 123825 h 126384"/>
              <a:gd name="connsiteX4" fmla="*/ 8464 w 16075"/>
              <a:gd name="connsiteY4" fmla="*/ 119062 h 126384"/>
              <a:gd name="connsiteX0" fmla="*/ 12239 w 17662"/>
              <a:gd name="connsiteY0" fmla="*/ 0 h 126384"/>
              <a:gd name="connsiteX1" fmla="*/ 2380 w 17662"/>
              <a:gd name="connsiteY1" fmla="*/ 52590 h 126384"/>
              <a:gd name="connsiteX2" fmla="*/ 17002 w 17662"/>
              <a:gd name="connsiteY2" fmla="*/ 85725 h 126384"/>
              <a:gd name="connsiteX3" fmla="*/ 14620 w 17662"/>
              <a:gd name="connsiteY3" fmla="*/ 123825 h 126384"/>
              <a:gd name="connsiteX4" fmla="*/ 9857 w 17662"/>
              <a:gd name="connsiteY4" fmla="*/ 119062 h 126384"/>
              <a:gd name="connsiteX0" fmla="*/ 12621 w 23498"/>
              <a:gd name="connsiteY0" fmla="*/ 0 h 126384"/>
              <a:gd name="connsiteX1" fmla="*/ 2762 w 23498"/>
              <a:gd name="connsiteY1" fmla="*/ 52590 h 126384"/>
              <a:gd name="connsiteX2" fmla="*/ 23170 w 23498"/>
              <a:gd name="connsiteY2" fmla="*/ 85725 h 126384"/>
              <a:gd name="connsiteX3" fmla="*/ 15002 w 23498"/>
              <a:gd name="connsiteY3" fmla="*/ 123825 h 126384"/>
              <a:gd name="connsiteX4" fmla="*/ 10239 w 23498"/>
              <a:gd name="connsiteY4" fmla="*/ 119062 h 126384"/>
              <a:gd name="connsiteX0" fmla="*/ 15445 w 26526"/>
              <a:gd name="connsiteY0" fmla="*/ 0 h 126384"/>
              <a:gd name="connsiteX1" fmla="*/ 1246 w 26526"/>
              <a:gd name="connsiteY1" fmla="*/ 40176 h 126384"/>
              <a:gd name="connsiteX2" fmla="*/ 25994 w 26526"/>
              <a:gd name="connsiteY2" fmla="*/ 85725 h 126384"/>
              <a:gd name="connsiteX3" fmla="*/ 17826 w 26526"/>
              <a:gd name="connsiteY3" fmla="*/ 123825 h 126384"/>
              <a:gd name="connsiteX4" fmla="*/ 13063 w 26526"/>
              <a:gd name="connsiteY4" fmla="*/ 119062 h 126384"/>
              <a:gd name="connsiteX0" fmla="*/ 15017 w 20740"/>
              <a:gd name="connsiteY0" fmla="*/ 0 h 126016"/>
              <a:gd name="connsiteX1" fmla="*/ 818 w 20740"/>
              <a:gd name="connsiteY1" fmla="*/ 40176 h 126016"/>
              <a:gd name="connsiteX2" fmla="*/ 19780 w 20740"/>
              <a:gd name="connsiteY2" fmla="*/ 90691 h 126016"/>
              <a:gd name="connsiteX3" fmla="*/ 17398 w 20740"/>
              <a:gd name="connsiteY3" fmla="*/ 123825 h 126016"/>
              <a:gd name="connsiteX4" fmla="*/ 12635 w 20740"/>
              <a:gd name="connsiteY4" fmla="*/ 119062 h 126016"/>
              <a:gd name="connsiteX0" fmla="*/ 12240 w 17663"/>
              <a:gd name="connsiteY0" fmla="*/ 0 h 126016"/>
              <a:gd name="connsiteX1" fmla="*/ 2381 w 17663"/>
              <a:gd name="connsiteY1" fmla="*/ 47623 h 126016"/>
              <a:gd name="connsiteX2" fmla="*/ 17003 w 17663"/>
              <a:gd name="connsiteY2" fmla="*/ 90691 h 126016"/>
              <a:gd name="connsiteX3" fmla="*/ 14621 w 17663"/>
              <a:gd name="connsiteY3" fmla="*/ 123825 h 126016"/>
              <a:gd name="connsiteX4" fmla="*/ 9858 w 17663"/>
              <a:gd name="connsiteY4" fmla="*/ 119062 h 1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3" h="126016">
                <a:moveTo>
                  <a:pt x="12240" y="0"/>
                </a:moveTo>
                <a:cubicBezTo>
                  <a:pt x="-6413" y="21034"/>
                  <a:pt x="1587" y="32508"/>
                  <a:pt x="2381" y="47623"/>
                </a:cubicBezTo>
                <a:cubicBezTo>
                  <a:pt x="3175" y="62738"/>
                  <a:pt x="14963" y="77991"/>
                  <a:pt x="17003" y="90691"/>
                </a:cubicBezTo>
                <a:cubicBezTo>
                  <a:pt x="19043" y="103391"/>
                  <a:pt x="15812" y="119097"/>
                  <a:pt x="14621" y="123825"/>
                </a:cubicBezTo>
                <a:cubicBezTo>
                  <a:pt x="13430" y="128553"/>
                  <a:pt x="11247" y="125015"/>
                  <a:pt x="9858" y="119062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4161825" y="2088687"/>
            <a:ext cx="28986" cy="126340"/>
          </a:xfrm>
          <a:custGeom>
            <a:avLst/>
            <a:gdLst>
              <a:gd name="connsiteX0" fmla="*/ 35813 w 47229"/>
              <a:gd name="connsiteY0" fmla="*/ 0 h 127089"/>
              <a:gd name="connsiteX1" fmla="*/ 94 w 47229"/>
              <a:gd name="connsiteY1" fmla="*/ 54769 h 127089"/>
              <a:gd name="connsiteX2" fmla="*/ 45338 w 47229"/>
              <a:gd name="connsiteY2" fmla="*/ 76200 h 127089"/>
              <a:gd name="connsiteX3" fmla="*/ 38194 w 47229"/>
              <a:gd name="connsiteY3" fmla="*/ 123825 h 127089"/>
              <a:gd name="connsiteX4" fmla="*/ 33431 w 47229"/>
              <a:gd name="connsiteY4" fmla="*/ 119062 h 127089"/>
              <a:gd name="connsiteX0" fmla="*/ 21732 w 32245"/>
              <a:gd name="connsiteY0" fmla="*/ 0 h 127089"/>
              <a:gd name="connsiteX1" fmla="*/ 300 w 32245"/>
              <a:gd name="connsiteY1" fmla="*/ 47625 h 127089"/>
              <a:gd name="connsiteX2" fmla="*/ 31257 w 32245"/>
              <a:gd name="connsiteY2" fmla="*/ 76200 h 127089"/>
              <a:gd name="connsiteX3" fmla="*/ 24113 w 32245"/>
              <a:gd name="connsiteY3" fmla="*/ 123825 h 127089"/>
              <a:gd name="connsiteX4" fmla="*/ 19350 w 32245"/>
              <a:gd name="connsiteY4" fmla="*/ 119062 h 127089"/>
              <a:gd name="connsiteX0" fmla="*/ 21534 w 27773"/>
              <a:gd name="connsiteY0" fmla="*/ 0 h 126384"/>
              <a:gd name="connsiteX1" fmla="*/ 102 w 27773"/>
              <a:gd name="connsiteY1" fmla="*/ 47625 h 126384"/>
              <a:gd name="connsiteX2" fmla="*/ 26297 w 27773"/>
              <a:gd name="connsiteY2" fmla="*/ 85725 h 126384"/>
              <a:gd name="connsiteX3" fmla="*/ 23915 w 27773"/>
              <a:gd name="connsiteY3" fmla="*/ 123825 h 126384"/>
              <a:gd name="connsiteX4" fmla="*/ 19152 w 27773"/>
              <a:gd name="connsiteY4" fmla="*/ 119062 h 126384"/>
              <a:gd name="connsiteX0" fmla="*/ 15017 w 20740"/>
              <a:gd name="connsiteY0" fmla="*/ 0 h 126384"/>
              <a:gd name="connsiteX1" fmla="*/ 818 w 20740"/>
              <a:gd name="connsiteY1" fmla="*/ 45142 h 126384"/>
              <a:gd name="connsiteX2" fmla="*/ 19780 w 20740"/>
              <a:gd name="connsiteY2" fmla="*/ 85725 h 126384"/>
              <a:gd name="connsiteX3" fmla="*/ 17398 w 20740"/>
              <a:gd name="connsiteY3" fmla="*/ 123825 h 126384"/>
              <a:gd name="connsiteX4" fmla="*/ 12635 w 20740"/>
              <a:gd name="connsiteY4" fmla="*/ 119062 h 126384"/>
              <a:gd name="connsiteX0" fmla="*/ 10846 w 16075"/>
              <a:gd name="connsiteY0" fmla="*/ 0 h 126384"/>
              <a:gd name="connsiteX1" fmla="*/ 3880 w 16075"/>
              <a:gd name="connsiteY1" fmla="*/ 47625 h 126384"/>
              <a:gd name="connsiteX2" fmla="*/ 15609 w 16075"/>
              <a:gd name="connsiteY2" fmla="*/ 85725 h 126384"/>
              <a:gd name="connsiteX3" fmla="*/ 13227 w 16075"/>
              <a:gd name="connsiteY3" fmla="*/ 123825 h 126384"/>
              <a:gd name="connsiteX4" fmla="*/ 8464 w 16075"/>
              <a:gd name="connsiteY4" fmla="*/ 119062 h 126384"/>
              <a:gd name="connsiteX0" fmla="*/ 12239 w 17662"/>
              <a:gd name="connsiteY0" fmla="*/ 0 h 126384"/>
              <a:gd name="connsiteX1" fmla="*/ 2380 w 17662"/>
              <a:gd name="connsiteY1" fmla="*/ 52590 h 126384"/>
              <a:gd name="connsiteX2" fmla="*/ 17002 w 17662"/>
              <a:gd name="connsiteY2" fmla="*/ 85725 h 126384"/>
              <a:gd name="connsiteX3" fmla="*/ 14620 w 17662"/>
              <a:gd name="connsiteY3" fmla="*/ 123825 h 126384"/>
              <a:gd name="connsiteX4" fmla="*/ 9857 w 17662"/>
              <a:gd name="connsiteY4" fmla="*/ 119062 h 126384"/>
              <a:gd name="connsiteX0" fmla="*/ 12621 w 23498"/>
              <a:gd name="connsiteY0" fmla="*/ 0 h 126384"/>
              <a:gd name="connsiteX1" fmla="*/ 2762 w 23498"/>
              <a:gd name="connsiteY1" fmla="*/ 52590 h 126384"/>
              <a:gd name="connsiteX2" fmla="*/ 23170 w 23498"/>
              <a:gd name="connsiteY2" fmla="*/ 85725 h 126384"/>
              <a:gd name="connsiteX3" fmla="*/ 15002 w 23498"/>
              <a:gd name="connsiteY3" fmla="*/ 123825 h 126384"/>
              <a:gd name="connsiteX4" fmla="*/ 10239 w 23498"/>
              <a:gd name="connsiteY4" fmla="*/ 119062 h 126384"/>
              <a:gd name="connsiteX0" fmla="*/ 15445 w 26526"/>
              <a:gd name="connsiteY0" fmla="*/ 0 h 126384"/>
              <a:gd name="connsiteX1" fmla="*/ 1246 w 26526"/>
              <a:gd name="connsiteY1" fmla="*/ 40176 h 126384"/>
              <a:gd name="connsiteX2" fmla="*/ 25994 w 26526"/>
              <a:gd name="connsiteY2" fmla="*/ 85725 h 126384"/>
              <a:gd name="connsiteX3" fmla="*/ 17826 w 26526"/>
              <a:gd name="connsiteY3" fmla="*/ 123825 h 126384"/>
              <a:gd name="connsiteX4" fmla="*/ 13063 w 26526"/>
              <a:gd name="connsiteY4" fmla="*/ 119062 h 126384"/>
              <a:gd name="connsiteX0" fmla="*/ 15017 w 20740"/>
              <a:gd name="connsiteY0" fmla="*/ 0 h 126016"/>
              <a:gd name="connsiteX1" fmla="*/ 818 w 20740"/>
              <a:gd name="connsiteY1" fmla="*/ 40176 h 126016"/>
              <a:gd name="connsiteX2" fmla="*/ 19780 w 20740"/>
              <a:gd name="connsiteY2" fmla="*/ 90691 h 126016"/>
              <a:gd name="connsiteX3" fmla="*/ 17398 w 20740"/>
              <a:gd name="connsiteY3" fmla="*/ 123825 h 126016"/>
              <a:gd name="connsiteX4" fmla="*/ 12635 w 20740"/>
              <a:gd name="connsiteY4" fmla="*/ 119062 h 126016"/>
              <a:gd name="connsiteX0" fmla="*/ 12240 w 17663"/>
              <a:gd name="connsiteY0" fmla="*/ 0 h 126016"/>
              <a:gd name="connsiteX1" fmla="*/ 2381 w 17663"/>
              <a:gd name="connsiteY1" fmla="*/ 47623 h 126016"/>
              <a:gd name="connsiteX2" fmla="*/ 17003 w 17663"/>
              <a:gd name="connsiteY2" fmla="*/ 90691 h 126016"/>
              <a:gd name="connsiteX3" fmla="*/ 14621 w 17663"/>
              <a:gd name="connsiteY3" fmla="*/ 123825 h 126016"/>
              <a:gd name="connsiteX4" fmla="*/ 9858 w 17663"/>
              <a:gd name="connsiteY4" fmla="*/ 119062 h 126016"/>
              <a:gd name="connsiteX0" fmla="*/ 12240 w 17608"/>
              <a:gd name="connsiteY0" fmla="*/ 0 h 131720"/>
              <a:gd name="connsiteX1" fmla="*/ 2381 w 17608"/>
              <a:gd name="connsiteY1" fmla="*/ 47623 h 131720"/>
              <a:gd name="connsiteX2" fmla="*/ 17003 w 17608"/>
              <a:gd name="connsiteY2" fmla="*/ 90691 h 131720"/>
              <a:gd name="connsiteX3" fmla="*/ 14621 w 17608"/>
              <a:gd name="connsiteY3" fmla="*/ 123825 h 131720"/>
              <a:gd name="connsiteX4" fmla="*/ 12751 w 17608"/>
              <a:gd name="connsiteY4" fmla="*/ 128993 h 1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8" h="131720">
                <a:moveTo>
                  <a:pt x="12240" y="0"/>
                </a:moveTo>
                <a:cubicBezTo>
                  <a:pt x="-6413" y="21034"/>
                  <a:pt x="1587" y="32508"/>
                  <a:pt x="2381" y="47623"/>
                </a:cubicBezTo>
                <a:cubicBezTo>
                  <a:pt x="3175" y="62738"/>
                  <a:pt x="14963" y="77991"/>
                  <a:pt x="17003" y="90691"/>
                </a:cubicBezTo>
                <a:cubicBezTo>
                  <a:pt x="19043" y="103391"/>
                  <a:pt x="15330" y="117441"/>
                  <a:pt x="14621" y="123825"/>
                </a:cubicBezTo>
                <a:cubicBezTo>
                  <a:pt x="13912" y="130209"/>
                  <a:pt x="14140" y="134946"/>
                  <a:pt x="12751" y="128993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10" y="1658516"/>
            <a:ext cx="1658044" cy="69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Газораспределительный пункт в г. Алмат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2" t="47014" r="27313" b="18845"/>
          <a:stretch/>
        </p:blipFill>
        <p:spPr bwMode="auto">
          <a:xfrm>
            <a:off x="4461180" y="5700271"/>
            <a:ext cx="1633304" cy="7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Группа 83"/>
          <p:cNvGrpSpPr/>
          <p:nvPr/>
        </p:nvGrpSpPr>
        <p:grpSpPr>
          <a:xfrm>
            <a:off x="4179944" y="2090986"/>
            <a:ext cx="268866" cy="124546"/>
            <a:chOff x="3152800" y="4248291"/>
            <a:chExt cx="504056" cy="124546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3152800" y="4248291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3152800" y="4372837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Полилиния 86"/>
          <p:cNvSpPr/>
          <p:nvPr/>
        </p:nvSpPr>
        <p:spPr>
          <a:xfrm>
            <a:off x="4051794" y="6164403"/>
            <a:ext cx="29077" cy="120869"/>
          </a:xfrm>
          <a:custGeom>
            <a:avLst/>
            <a:gdLst>
              <a:gd name="connsiteX0" fmla="*/ 35813 w 47229"/>
              <a:gd name="connsiteY0" fmla="*/ 0 h 127089"/>
              <a:gd name="connsiteX1" fmla="*/ 94 w 47229"/>
              <a:gd name="connsiteY1" fmla="*/ 54769 h 127089"/>
              <a:gd name="connsiteX2" fmla="*/ 45338 w 47229"/>
              <a:gd name="connsiteY2" fmla="*/ 76200 h 127089"/>
              <a:gd name="connsiteX3" fmla="*/ 38194 w 47229"/>
              <a:gd name="connsiteY3" fmla="*/ 123825 h 127089"/>
              <a:gd name="connsiteX4" fmla="*/ 33431 w 47229"/>
              <a:gd name="connsiteY4" fmla="*/ 119062 h 127089"/>
              <a:gd name="connsiteX0" fmla="*/ 21732 w 32245"/>
              <a:gd name="connsiteY0" fmla="*/ 0 h 127089"/>
              <a:gd name="connsiteX1" fmla="*/ 300 w 32245"/>
              <a:gd name="connsiteY1" fmla="*/ 47625 h 127089"/>
              <a:gd name="connsiteX2" fmla="*/ 31257 w 32245"/>
              <a:gd name="connsiteY2" fmla="*/ 76200 h 127089"/>
              <a:gd name="connsiteX3" fmla="*/ 24113 w 32245"/>
              <a:gd name="connsiteY3" fmla="*/ 123825 h 127089"/>
              <a:gd name="connsiteX4" fmla="*/ 19350 w 32245"/>
              <a:gd name="connsiteY4" fmla="*/ 119062 h 127089"/>
              <a:gd name="connsiteX0" fmla="*/ 21534 w 27773"/>
              <a:gd name="connsiteY0" fmla="*/ 0 h 126384"/>
              <a:gd name="connsiteX1" fmla="*/ 102 w 27773"/>
              <a:gd name="connsiteY1" fmla="*/ 47625 h 126384"/>
              <a:gd name="connsiteX2" fmla="*/ 26297 w 27773"/>
              <a:gd name="connsiteY2" fmla="*/ 85725 h 126384"/>
              <a:gd name="connsiteX3" fmla="*/ 23915 w 27773"/>
              <a:gd name="connsiteY3" fmla="*/ 123825 h 126384"/>
              <a:gd name="connsiteX4" fmla="*/ 19152 w 27773"/>
              <a:gd name="connsiteY4" fmla="*/ 119062 h 126384"/>
              <a:gd name="connsiteX0" fmla="*/ 15017 w 20740"/>
              <a:gd name="connsiteY0" fmla="*/ 0 h 126384"/>
              <a:gd name="connsiteX1" fmla="*/ 818 w 20740"/>
              <a:gd name="connsiteY1" fmla="*/ 45142 h 126384"/>
              <a:gd name="connsiteX2" fmla="*/ 19780 w 20740"/>
              <a:gd name="connsiteY2" fmla="*/ 85725 h 126384"/>
              <a:gd name="connsiteX3" fmla="*/ 17398 w 20740"/>
              <a:gd name="connsiteY3" fmla="*/ 123825 h 126384"/>
              <a:gd name="connsiteX4" fmla="*/ 12635 w 20740"/>
              <a:gd name="connsiteY4" fmla="*/ 119062 h 126384"/>
              <a:gd name="connsiteX0" fmla="*/ 10846 w 16075"/>
              <a:gd name="connsiteY0" fmla="*/ 0 h 126384"/>
              <a:gd name="connsiteX1" fmla="*/ 3880 w 16075"/>
              <a:gd name="connsiteY1" fmla="*/ 47625 h 126384"/>
              <a:gd name="connsiteX2" fmla="*/ 15609 w 16075"/>
              <a:gd name="connsiteY2" fmla="*/ 85725 h 126384"/>
              <a:gd name="connsiteX3" fmla="*/ 13227 w 16075"/>
              <a:gd name="connsiteY3" fmla="*/ 123825 h 126384"/>
              <a:gd name="connsiteX4" fmla="*/ 8464 w 16075"/>
              <a:gd name="connsiteY4" fmla="*/ 119062 h 126384"/>
              <a:gd name="connsiteX0" fmla="*/ 12239 w 17662"/>
              <a:gd name="connsiteY0" fmla="*/ 0 h 126384"/>
              <a:gd name="connsiteX1" fmla="*/ 2380 w 17662"/>
              <a:gd name="connsiteY1" fmla="*/ 52590 h 126384"/>
              <a:gd name="connsiteX2" fmla="*/ 17002 w 17662"/>
              <a:gd name="connsiteY2" fmla="*/ 85725 h 126384"/>
              <a:gd name="connsiteX3" fmla="*/ 14620 w 17662"/>
              <a:gd name="connsiteY3" fmla="*/ 123825 h 126384"/>
              <a:gd name="connsiteX4" fmla="*/ 9857 w 17662"/>
              <a:gd name="connsiteY4" fmla="*/ 119062 h 126384"/>
              <a:gd name="connsiteX0" fmla="*/ 12621 w 23498"/>
              <a:gd name="connsiteY0" fmla="*/ 0 h 126384"/>
              <a:gd name="connsiteX1" fmla="*/ 2762 w 23498"/>
              <a:gd name="connsiteY1" fmla="*/ 52590 h 126384"/>
              <a:gd name="connsiteX2" fmla="*/ 23170 w 23498"/>
              <a:gd name="connsiteY2" fmla="*/ 85725 h 126384"/>
              <a:gd name="connsiteX3" fmla="*/ 15002 w 23498"/>
              <a:gd name="connsiteY3" fmla="*/ 123825 h 126384"/>
              <a:gd name="connsiteX4" fmla="*/ 10239 w 23498"/>
              <a:gd name="connsiteY4" fmla="*/ 119062 h 126384"/>
              <a:gd name="connsiteX0" fmla="*/ 15445 w 26526"/>
              <a:gd name="connsiteY0" fmla="*/ 0 h 126384"/>
              <a:gd name="connsiteX1" fmla="*/ 1246 w 26526"/>
              <a:gd name="connsiteY1" fmla="*/ 40176 h 126384"/>
              <a:gd name="connsiteX2" fmla="*/ 25994 w 26526"/>
              <a:gd name="connsiteY2" fmla="*/ 85725 h 126384"/>
              <a:gd name="connsiteX3" fmla="*/ 17826 w 26526"/>
              <a:gd name="connsiteY3" fmla="*/ 123825 h 126384"/>
              <a:gd name="connsiteX4" fmla="*/ 13063 w 26526"/>
              <a:gd name="connsiteY4" fmla="*/ 119062 h 126384"/>
              <a:gd name="connsiteX0" fmla="*/ 15017 w 20740"/>
              <a:gd name="connsiteY0" fmla="*/ 0 h 126016"/>
              <a:gd name="connsiteX1" fmla="*/ 818 w 20740"/>
              <a:gd name="connsiteY1" fmla="*/ 40176 h 126016"/>
              <a:gd name="connsiteX2" fmla="*/ 19780 w 20740"/>
              <a:gd name="connsiteY2" fmla="*/ 90691 h 126016"/>
              <a:gd name="connsiteX3" fmla="*/ 17398 w 20740"/>
              <a:gd name="connsiteY3" fmla="*/ 123825 h 126016"/>
              <a:gd name="connsiteX4" fmla="*/ 12635 w 20740"/>
              <a:gd name="connsiteY4" fmla="*/ 119062 h 126016"/>
              <a:gd name="connsiteX0" fmla="*/ 12240 w 17663"/>
              <a:gd name="connsiteY0" fmla="*/ 0 h 126016"/>
              <a:gd name="connsiteX1" fmla="*/ 2381 w 17663"/>
              <a:gd name="connsiteY1" fmla="*/ 47623 h 126016"/>
              <a:gd name="connsiteX2" fmla="*/ 17003 w 17663"/>
              <a:gd name="connsiteY2" fmla="*/ 90691 h 126016"/>
              <a:gd name="connsiteX3" fmla="*/ 14621 w 17663"/>
              <a:gd name="connsiteY3" fmla="*/ 123825 h 126016"/>
              <a:gd name="connsiteX4" fmla="*/ 9858 w 17663"/>
              <a:gd name="connsiteY4" fmla="*/ 119062 h 1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3" h="126016">
                <a:moveTo>
                  <a:pt x="12240" y="0"/>
                </a:moveTo>
                <a:cubicBezTo>
                  <a:pt x="-6413" y="21034"/>
                  <a:pt x="1587" y="32508"/>
                  <a:pt x="2381" y="47623"/>
                </a:cubicBezTo>
                <a:cubicBezTo>
                  <a:pt x="3175" y="62738"/>
                  <a:pt x="14963" y="77991"/>
                  <a:pt x="17003" y="90691"/>
                </a:cubicBezTo>
                <a:cubicBezTo>
                  <a:pt x="19043" y="103391"/>
                  <a:pt x="15812" y="119097"/>
                  <a:pt x="14621" y="123825"/>
                </a:cubicBezTo>
                <a:cubicBezTo>
                  <a:pt x="13430" y="128553"/>
                  <a:pt x="11247" y="125015"/>
                  <a:pt x="9858" y="119062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4169039" y="6159203"/>
            <a:ext cx="28986" cy="126340"/>
          </a:xfrm>
          <a:custGeom>
            <a:avLst/>
            <a:gdLst>
              <a:gd name="connsiteX0" fmla="*/ 35813 w 47229"/>
              <a:gd name="connsiteY0" fmla="*/ 0 h 127089"/>
              <a:gd name="connsiteX1" fmla="*/ 94 w 47229"/>
              <a:gd name="connsiteY1" fmla="*/ 54769 h 127089"/>
              <a:gd name="connsiteX2" fmla="*/ 45338 w 47229"/>
              <a:gd name="connsiteY2" fmla="*/ 76200 h 127089"/>
              <a:gd name="connsiteX3" fmla="*/ 38194 w 47229"/>
              <a:gd name="connsiteY3" fmla="*/ 123825 h 127089"/>
              <a:gd name="connsiteX4" fmla="*/ 33431 w 47229"/>
              <a:gd name="connsiteY4" fmla="*/ 119062 h 127089"/>
              <a:gd name="connsiteX0" fmla="*/ 21732 w 32245"/>
              <a:gd name="connsiteY0" fmla="*/ 0 h 127089"/>
              <a:gd name="connsiteX1" fmla="*/ 300 w 32245"/>
              <a:gd name="connsiteY1" fmla="*/ 47625 h 127089"/>
              <a:gd name="connsiteX2" fmla="*/ 31257 w 32245"/>
              <a:gd name="connsiteY2" fmla="*/ 76200 h 127089"/>
              <a:gd name="connsiteX3" fmla="*/ 24113 w 32245"/>
              <a:gd name="connsiteY3" fmla="*/ 123825 h 127089"/>
              <a:gd name="connsiteX4" fmla="*/ 19350 w 32245"/>
              <a:gd name="connsiteY4" fmla="*/ 119062 h 127089"/>
              <a:gd name="connsiteX0" fmla="*/ 21534 w 27773"/>
              <a:gd name="connsiteY0" fmla="*/ 0 h 126384"/>
              <a:gd name="connsiteX1" fmla="*/ 102 w 27773"/>
              <a:gd name="connsiteY1" fmla="*/ 47625 h 126384"/>
              <a:gd name="connsiteX2" fmla="*/ 26297 w 27773"/>
              <a:gd name="connsiteY2" fmla="*/ 85725 h 126384"/>
              <a:gd name="connsiteX3" fmla="*/ 23915 w 27773"/>
              <a:gd name="connsiteY3" fmla="*/ 123825 h 126384"/>
              <a:gd name="connsiteX4" fmla="*/ 19152 w 27773"/>
              <a:gd name="connsiteY4" fmla="*/ 119062 h 126384"/>
              <a:gd name="connsiteX0" fmla="*/ 15017 w 20740"/>
              <a:gd name="connsiteY0" fmla="*/ 0 h 126384"/>
              <a:gd name="connsiteX1" fmla="*/ 818 w 20740"/>
              <a:gd name="connsiteY1" fmla="*/ 45142 h 126384"/>
              <a:gd name="connsiteX2" fmla="*/ 19780 w 20740"/>
              <a:gd name="connsiteY2" fmla="*/ 85725 h 126384"/>
              <a:gd name="connsiteX3" fmla="*/ 17398 w 20740"/>
              <a:gd name="connsiteY3" fmla="*/ 123825 h 126384"/>
              <a:gd name="connsiteX4" fmla="*/ 12635 w 20740"/>
              <a:gd name="connsiteY4" fmla="*/ 119062 h 126384"/>
              <a:gd name="connsiteX0" fmla="*/ 10846 w 16075"/>
              <a:gd name="connsiteY0" fmla="*/ 0 h 126384"/>
              <a:gd name="connsiteX1" fmla="*/ 3880 w 16075"/>
              <a:gd name="connsiteY1" fmla="*/ 47625 h 126384"/>
              <a:gd name="connsiteX2" fmla="*/ 15609 w 16075"/>
              <a:gd name="connsiteY2" fmla="*/ 85725 h 126384"/>
              <a:gd name="connsiteX3" fmla="*/ 13227 w 16075"/>
              <a:gd name="connsiteY3" fmla="*/ 123825 h 126384"/>
              <a:gd name="connsiteX4" fmla="*/ 8464 w 16075"/>
              <a:gd name="connsiteY4" fmla="*/ 119062 h 126384"/>
              <a:gd name="connsiteX0" fmla="*/ 12239 w 17662"/>
              <a:gd name="connsiteY0" fmla="*/ 0 h 126384"/>
              <a:gd name="connsiteX1" fmla="*/ 2380 w 17662"/>
              <a:gd name="connsiteY1" fmla="*/ 52590 h 126384"/>
              <a:gd name="connsiteX2" fmla="*/ 17002 w 17662"/>
              <a:gd name="connsiteY2" fmla="*/ 85725 h 126384"/>
              <a:gd name="connsiteX3" fmla="*/ 14620 w 17662"/>
              <a:gd name="connsiteY3" fmla="*/ 123825 h 126384"/>
              <a:gd name="connsiteX4" fmla="*/ 9857 w 17662"/>
              <a:gd name="connsiteY4" fmla="*/ 119062 h 126384"/>
              <a:gd name="connsiteX0" fmla="*/ 12621 w 23498"/>
              <a:gd name="connsiteY0" fmla="*/ 0 h 126384"/>
              <a:gd name="connsiteX1" fmla="*/ 2762 w 23498"/>
              <a:gd name="connsiteY1" fmla="*/ 52590 h 126384"/>
              <a:gd name="connsiteX2" fmla="*/ 23170 w 23498"/>
              <a:gd name="connsiteY2" fmla="*/ 85725 h 126384"/>
              <a:gd name="connsiteX3" fmla="*/ 15002 w 23498"/>
              <a:gd name="connsiteY3" fmla="*/ 123825 h 126384"/>
              <a:gd name="connsiteX4" fmla="*/ 10239 w 23498"/>
              <a:gd name="connsiteY4" fmla="*/ 119062 h 126384"/>
              <a:gd name="connsiteX0" fmla="*/ 15445 w 26526"/>
              <a:gd name="connsiteY0" fmla="*/ 0 h 126384"/>
              <a:gd name="connsiteX1" fmla="*/ 1246 w 26526"/>
              <a:gd name="connsiteY1" fmla="*/ 40176 h 126384"/>
              <a:gd name="connsiteX2" fmla="*/ 25994 w 26526"/>
              <a:gd name="connsiteY2" fmla="*/ 85725 h 126384"/>
              <a:gd name="connsiteX3" fmla="*/ 17826 w 26526"/>
              <a:gd name="connsiteY3" fmla="*/ 123825 h 126384"/>
              <a:gd name="connsiteX4" fmla="*/ 13063 w 26526"/>
              <a:gd name="connsiteY4" fmla="*/ 119062 h 126384"/>
              <a:gd name="connsiteX0" fmla="*/ 15017 w 20740"/>
              <a:gd name="connsiteY0" fmla="*/ 0 h 126016"/>
              <a:gd name="connsiteX1" fmla="*/ 818 w 20740"/>
              <a:gd name="connsiteY1" fmla="*/ 40176 h 126016"/>
              <a:gd name="connsiteX2" fmla="*/ 19780 w 20740"/>
              <a:gd name="connsiteY2" fmla="*/ 90691 h 126016"/>
              <a:gd name="connsiteX3" fmla="*/ 17398 w 20740"/>
              <a:gd name="connsiteY3" fmla="*/ 123825 h 126016"/>
              <a:gd name="connsiteX4" fmla="*/ 12635 w 20740"/>
              <a:gd name="connsiteY4" fmla="*/ 119062 h 126016"/>
              <a:gd name="connsiteX0" fmla="*/ 12240 w 17663"/>
              <a:gd name="connsiteY0" fmla="*/ 0 h 126016"/>
              <a:gd name="connsiteX1" fmla="*/ 2381 w 17663"/>
              <a:gd name="connsiteY1" fmla="*/ 47623 h 126016"/>
              <a:gd name="connsiteX2" fmla="*/ 17003 w 17663"/>
              <a:gd name="connsiteY2" fmla="*/ 90691 h 126016"/>
              <a:gd name="connsiteX3" fmla="*/ 14621 w 17663"/>
              <a:gd name="connsiteY3" fmla="*/ 123825 h 126016"/>
              <a:gd name="connsiteX4" fmla="*/ 9858 w 17663"/>
              <a:gd name="connsiteY4" fmla="*/ 119062 h 126016"/>
              <a:gd name="connsiteX0" fmla="*/ 12240 w 17608"/>
              <a:gd name="connsiteY0" fmla="*/ 0 h 131720"/>
              <a:gd name="connsiteX1" fmla="*/ 2381 w 17608"/>
              <a:gd name="connsiteY1" fmla="*/ 47623 h 131720"/>
              <a:gd name="connsiteX2" fmla="*/ 17003 w 17608"/>
              <a:gd name="connsiteY2" fmla="*/ 90691 h 131720"/>
              <a:gd name="connsiteX3" fmla="*/ 14621 w 17608"/>
              <a:gd name="connsiteY3" fmla="*/ 123825 h 131720"/>
              <a:gd name="connsiteX4" fmla="*/ 12751 w 17608"/>
              <a:gd name="connsiteY4" fmla="*/ 128993 h 1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8" h="131720">
                <a:moveTo>
                  <a:pt x="12240" y="0"/>
                </a:moveTo>
                <a:cubicBezTo>
                  <a:pt x="-6413" y="21034"/>
                  <a:pt x="1587" y="32508"/>
                  <a:pt x="2381" y="47623"/>
                </a:cubicBezTo>
                <a:cubicBezTo>
                  <a:pt x="3175" y="62738"/>
                  <a:pt x="14963" y="77991"/>
                  <a:pt x="17003" y="90691"/>
                </a:cubicBezTo>
                <a:cubicBezTo>
                  <a:pt x="19043" y="103391"/>
                  <a:pt x="15330" y="117441"/>
                  <a:pt x="14621" y="123825"/>
                </a:cubicBezTo>
                <a:cubicBezTo>
                  <a:pt x="13912" y="130209"/>
                  <a:pt x="14140" y="134946"/>
                  <a:pt x="12751" y="128993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Группа 88"/>
          <p:cNvGrpSpPr/>
          <p:nvPr/>
        </p:nvGrpSpPr>
        <p:grpSpPr>
          <a:xfrm>
            <a:off x="4187158" y="6161502"/>
            <a:ext cx="268866" cy="124546"/>
            <a:chOff x="3152800" y="4248291"/>
            <a:chExt cx="504056" cy="124546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3152800" y="4248291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3152800" y="4372837"/>
              <a:ext cx="504056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8" name="AutoShape 13" descr="Картинки по запросу газорегуляторный пун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235" y="1008896"/>
            <a:ext cx="75484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059" y="1068328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41" y="2135138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41" y="2647900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5" y="3162300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41" y="3162300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5" y="2647900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5" y="3671819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41" y="3671819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4" y="4185270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40" y="4185270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4" y="4694789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40" y="4694789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3" y="5208999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39" y="5208999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3" y="5718518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39" y="5718518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37" name="Группа 4136"/>
          <p:cNvGrpSpPr/>
          <p:nvPr/>
        </p:nvGrpSpPr>
        <p:grpSpPr>
          <a:xfrm>
            <a:off x="4764659" y="2346790"/>
            <a:ext cx="2574595" cy="528640"/>
            <a:chOff x="5025009" y="2346790"/>
            <a:chExt cx="2574595" cy="528640"/>
          </a:xfrm>
        </p:grpSpPr>
        <p:grpSp>
          <p:nvGrpSpPr>
            <p:cNvPr id="120" name="Группа 119"/>
            <p:cNvGrpSpPr/>
            <p:nvPr/>
          </p:nvGrpSpPr>
          <p:grpSpPr>
            <a:xfrm rot="16200000">
              <a:off x="5481281" y="2397655"/>
              <a:ext cx="146106" cy="44376"/>
              <a:chOff x="3382942" y="4248292"/>
              <a:chExt cx="273912" cy="44376"/>
            </a:xfrm>
          </p:grpSpPr>
          <p:cxnSp>
            <p:nvCxnSpPr>
              <p:cNvPr id="121" name="Прямая соединительная линия 120"/>
              <p:cNvCxnSpPr/>
              <p:nvPr/>
            </p:nvCxnSpPr>
            <p:spPr>
              <a:xfrm rot="5400000" flipV="1">
                <a:off x="3519898" y="4111336"/>
                <a:ext cx="0" cy="27391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5400000" flipV="1">
                <a:off x="3519898" y="4155714"/>
                <a:ext cx="0" cy="27390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Группа 126"/>
            <p:cNvGrpSpPr/>
            <p:nvPr/>
          </p:nvGrpSpPr>
          <p:grpSpPr>
            <a:xfrm>
              <a:off x="5025009" y="2490437"/>
              <a:ext cx="1237589" cy="45714"/>
              <a:chOff x="3382942" y="4248292"/>
              <a:chExt cx="662220" cy="44371"/>
            </a:xfrm>
          </p:grpSpPr>
          <p:cxnSp>
            <p:nvCxnSpPr>
              <p:cNvPr id="128" name="Прямая соединительная линия 127"/>
              <p:cNvCxnSpPr/>
              <p:nvPr/>
            </p:nvCxnSpPr>
            <p:spPr>
              <a:xfrm rot="5400000" flipV="1">
                <a:off x="3519898" y="4111336"/>
                <a:ext cx="0" cy="27391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3406693" y="4292663"/>
                <a:ext cx="638469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Группа 129"/>
            <p:cNvGrpSpPr/>
            <p:nvPr/>
          </p:nvGrpSpPr>
          <p:grpSpPr>
            <a:xfrm rot="5400000">
              <a:off x="4856627" y="2657878"/>
              <a:ext cx="389378" cy="45725"/>
              <a:chOff x="3382944" y="4248286"/>
              <a:chExt cx="273910" cy="44382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>
              <a:xfrm rot="16200000">
                <a:off x="3537516" y="4128948"/>
                <a:ext cx="0" cy="23867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rot="5400000" flipV="1">
                <a:off x="3519898" y="4155714"/>
                <a:ext cx="0" cy="27390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Группа 136"/>
            <p:cNvGrpSpPr/>
            <p:nvPr/>
          </p:nvGrpSpPr>
          <p:grpSpPr>
            <a:xfrm rot="5400000">
              <a:off x="6137211" y="2660902"/>
              <a:ext cx="296491" cy="45720"/>
              <a:chOff x="3448286" y="4248291"/>
              <a:chExt cx="208568" cy="44377"/>
            </a:xfrm>
          </p:grpSpPr>
          <p:cxnSp>
            <p:nvCxnSpPr>
              <p:cNvPr id="138" name="Прямая соединительная линия 137"/>
              <p:cNvCxnSpPr/>
              <p:nvPr/>
            </p:nvCxnSpPr>
            <p:spPr>
              <a:xfrm rot="16200000">
                <a:off x="3552570" y="4144007"/>
                <a:ext cx="0" cy="20856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rot="16200000">
                <a:off x="3552793" y="4188609"/>
                <a:ext cx="0" cy="20811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29" name="Группа 4128"/>
            <p:cNvGrpSpPr/>
            <p:nvPr/>
          </p:nvGrpSpPr>
          <p:grpSpPr>
            <a:xfrm>
              <a:off x="5576520" y="2487765"/>
              <a:ext cx="2023081" cy="47745"/>
              <a:chOff x="5576520" y="2487765"/>
              <a:chExt cx="2023081" cy="47745"/>
            </a:xfrm>
          </p:grpSpPr>
          <p:cxnSp>
            <p:nvCxnSpPr>
              <p:cNvPr id="143" name="Прямая соединительная линия 142"/>
              <p:cNvCxnSpPr/>
              <p:nvPr/>
            </p:nvCxnSpPr>
            <p:spPr>
              <a:xfrm flipH="1">
                <a:off x="5576520" y="2487765"/>
                <a:ext cx="2023081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 flipH="1">
                <a:off x="6308316" y="2535510"/>
                <a:ext cx="12455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Группа 152"/>
            <p:cNvGrpSpPr/>
            <p:nvPr/>
          </p:nvGrpSpPr>
          <p:grpSpPr>
            <a:xfrm rot="16200000" flipH="1">
              <a:off x="7401226" y="2645043"/>
              <a:ext cx="351038" cy="45719"/>
              <a:chOff x="3409914" y="4248292"/>
              <a:chExt cx="246939" cy="44376"/>
            </a:xfrm>
          </p:grpSpPr>
          <p:cxnSp>
            <p:nvCxnSpPr>
              <p:cNvPr id="154" name="Прямая соединительная линия 153"/>
              <p:cNvCxnSpPr/>
              <p:nvPr/>
            </p:nvCxnSpPr>
            <p:spPr>
              <a:xfrm rot="16200000" flipH="1">
                <a:off x="3548776" y="4140214"/>
                <a:ext cx="0" cy="2161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16200000" flipH="1">
                <a:off x="3533383" y="4169199"/>
                <a:ext cx="0" cy="24693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36" name="Группа 4135"/>
          <p:cNvGrpSpPr/>
          <p:nvPr/>
        </p:nvGrpSpPr>
        <p:grpSpPr>
          <a:xfrm flipV="1">
            <a:off x="4766968" y="5171072"/>
            <a:ext cx="2574595" cy="528640"/>
            <a:chOff x="5114486" y="3760306"/>
            <a:chExt cx="2574595" cy="528640"/>
          </a:xfrm>
        </p:grpSpPr>
        <p:grpSp>
          <p:nvGrpSpPr>
            <p:cNvPr id="162" name="Группа 161"/>
            <p:cNvGrpSpPr/>
            <p:nvPr/>
          </p:nvGrpSpPr>
          <p:grpSpPr>
            <a:xfrm rot="16200000">
              <a:off x="5570758" y="3811171"/>
              <a:ext cx="146106" cy="44376"/>
              <a:chOff x="3382942" y="4248292"/>
              <a:chExt cx="273912" cy="44376"/>
            </a:xfrm>
          </p:grpSpPr>
          <p:cxnSp>
            <p:nvCxnSpPr>
              <p:cNvPr id="163" name="Прямая соединительная линия 162"/>
              <p:cNvCxnSpPr/>
              <p:nvPr/>
            </p:nvCxnSpPr>
            <p:spPr>
              <a:xfrm rot="5400000" flipV="1">
                <a:off x="3519898" y="4111336"/>
                <a:ext cx="0" cy="27391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/>
              <p:cNvCxnSpPr/>
              <p:nvPr/>
            </p:nvCxnSpPr>
            <p:spPr>
              <a:xfrm rot="5400000" flipV="1">
                <a:off x="3519898" y="4155714"/>
                <a:ext cx="0" cy="27390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Группа 164"/>
            <p:cNvGrpSpPr/>
            <p:nvPr/>
          </p:nvGrpSpPr>
          <p:grpSpPr>
            <a:xfrm>
              <a:off x="5114486" y="3904031"/>
              <a:ext cx="1237589" cy="45653"/>
              <a:chOff x="3382942" y="4248292"/>
              <a:chExt cx="662220" cy="44311"/>
            </a:xfrm>
          </p:grpSpPr>
          <p:cxnSp>
            <p:nvCxnSpPr>
              <p:cNvPr id="166" name="Прямая соединительная линия 165"/>
              <p:cNvCxnSpPr/>
              <p:nvPr/>
            </p:nvCxnSpPr>
            <p:spPr>
              <a:xfrm rot="5400000" flipV="1">
                <a:off x="3519898" y="4111336"/>
                <a:ext cx="0" cy="27391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я соединительная линия 166"/>
              <p:cNvCxnSpPr/>
              <p:nvPr/>
            </p:nvCxnSpPr>
            <p:spPr>
              <a:xfrm>
                <a:off x="3406693" y="4292603"/>
                <a:ext cx="638469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Группа 167"/>
            <p:cNvGrpSpPr/>
            <p:nvPr/>
          </p:nvGrpSpPr>
          <p:grpSpPr>
            <a:xfrm rot="5400000">
              <a:off x="4946104" y="4071394"/>
              <a:ext cx="389378" cy="45725"/>
              <a:chOff x="3382944" y="4248286"/>
              <a:chExt cx="273910" cy="44382"/>
            </a:xfrm>
          </p:grpSpPr>
          <p:cxnSp>
            <p:nvCxnSpPr>
              <p:cNvPr id="169" name="Прямая соединительная линия 168"/>
              <p:cNvCxnSpPr/>
              <p:nvPr/>
            </p:nvCxnSpPr>
            <p:spPr>
              <a:xfrm rot="16200000">
                <a:off x="3537516" y="4128948"/>
                <a:ext cx="0" cy="23867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 rot="5400000" flipV="1">
                <a:off x="3519898" y="4155714"/>
                <a:ext cx="0" cy="27390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Группа 170"/>
            <p:cNvGrpSpPr/>
            <p:nvPr/>
          </p:nvGrpSpPr>
          <p:grpSpPr>
            <a:xfrm rot="5400000">
              <a:off x="6226688" y="4074418"/>
              <a:ext cx="296491" cy="45720"/>
              <a:chOff x="3448286" y="4248291"/>
              <a:chExt cx="208568" cy="44377"/>
            </a:xfrm>
          </p:grpSpPr>
          <p:cxnSp>
            <p:nvCxnSpPr>
              <p:cNvPr id="172" name="Прямая соединительная линия 171"/>
              <p:cNvCxnSpPr/>
              <p:nvPr/>
            </p:nvCxnSpPr>
            <p:spPr>
              <a:xfrm rot="16200000">
                <a:off x="3552570" y="4144007"/>
                <a:ext cx="0" cy="20856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 rot="16200000">
                <a:off x="3552793" y="4188609"/>
                <a:ext cx="0" cy="20811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Группа 173"/>
            <p:cNvGrpSpPr/>
            <p:nvPr/>
          </p:nvGrpSpPr>
          <p:grpSpPr>
            <a:xfrm>
              <a:off x="5665997" y="3901281"/>
              <a:ext cx="2023081" cy="47745"/>
              <a:chOff x="5576520" y="2487765"/>
              <a:chExt cx="2023081" cy="47745"/>
            </a:xfrm>
          </p:grpSpPr>
          <p:cxnSp>
            <p:nvCxnSpPr>
              <p:cNvPr id="175" name="Прямая соединительная линия 174"/>
              <p:cNvCxnSpPr/>
              <p:nvPr/>
            </p:nvCxnSpPr>
            <p:spPr>
              <a:xfrm flipH="1">
                <a:off x="5576520" y="2487765"/>
                <a:ext cx="2023081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 flipH="1">
                <a:off x="6308316" y="2535510"/>
                <a:ext cx="1245566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Группа 176"/>
            <p:cNvGrpSpPr/>
            <p:nvPr/>
          </p:nvGrpSpPr>
          <p:grpSpPr>
            <a:xfrm rot="16200000" flipH="1">
              <a:off x="7490703" y="4058559"/>
              <a:ext cx="351038" cy="45719"/>
              <a:chOff x="3409914" y="4248292"/>
              <a:chExt cx="246939" cy="44376"/>
            </a:xfrm>
          </p:grpSpPr>
          <p:cxnSp>
            <p:nvCxnSpPr>
              <p:cNvPr id="178" name="Прямая соединительная линия 177"/>
              <p:cNvCxnSpPr/>
              <p:nvPr/>
            </p:nvCxnSpPr>
            <p:spPr>
              <a:xfrm rot="16200000" flipH="1">
                <a:off x="3548776" y="4140214"/>
                <a:ext cx="0" cy="2161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 rot="16200000" flipH="1">
                <a:off x="3533383" y="4169199"/>
                <a:ext cx="0" cy="24693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22" name="Picture 2" descr="Картинки по запросу газорегуляторный пункт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0738" r="17435" b="7457"/>
          <a:stretch/>
        </p:blipFill>
        <p:spPr bwMode="auto">
          <a:xfrm>
            <a:off x="4247428" y="4531789"/>
            <a:ext cx="893027" cy="70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Картинки по запросу газорегуляторный пункт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5718" r="13987" b="11623"/>
          <a:stretch/>
        </p:blipFill>
        <p:spPr bwMode="auto">
          <a:xfrm>
            <a:off x="5559988" y="4549636"/>
            <a:ext cx="966999" cy="6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Картинки по запросу газорегуляторный пункт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r="12700" b="11053"/>
          <a:stretch/>
        </p:blipFill>
        <p:spPr bwMode="auto">
          <a:xfrm>
            <a:off x="6890298" y="4544271"/>
            <a:ext cx="940523" cy="6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Картинки по запросу газорегуляторный пункт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20493" r="27727" b="11172"/>
          <a:stretch/>
        </p:blipFill>
        <p:spPr bwMode="auto">
          <a:xfrm>
            <a:off x="6865714" y="2845636"/>
            <a:ext cx="952407" cy="6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Картинки по запросу газорегуляторный пункт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t="9949" r="14455" b="11581"/>
          <a:stretch/>
        </p:blipFill>
        <p:spPr bwMode="auto">
          <a:xfrm>
            <a:off x="4176318" y="2875430"/>
            <a:ext cx="1035248" cy="6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Картинки по запросу газорегуляторный пункт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4572" r="15445" b="14311"/>
          <a:stretch/>
        </p:blipFill>
        <p:spPr bwMode="auto">
          <a:xfrm>
            <a:off x="5609972" y="2832004"/>
            <a:ext cx="896570" cy="7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Rectangle 21"/>
          <p:cNvSpPr/>
          <p:nvPr/>
        </p:nvSpPr>
        <p:spPr>
          <a:xfrm>
            <a:off x="8625408" y="2088686"/>
            <a:ext cx="1224136" cy="440418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59" name="Группа 4158"/>
          <p:cNvGrpSpPr/>
          <p:nvPr/>
        </p:nvGrpSpPr>
        <p:grpSpPr>
          <a:xfrm>
            <a:off x="4676418" y="4108770"/>
            <a:ext cx="3918238" cy="440866"/>
            <a:chOff x="4936768" y="4108770"/>
            <a:chExt cx="3918238" cy="440866"/>
          </a:xfrm>
        </p:grpSpPr>
        <p:cxnSp>
          <p:nvCxnSpPr>
            <p:cNvPr id="4144" name="Прямая соединительная линия 4143"/>
            <p:cNvCxnSpPr/>
            <p:nvPr/>
          </p:nvCxnSpPr>
          <p:spPr>
            <a:xfrm flipH="1" flipV="1">
              <a:off x="4949529" y="4108770"/>
              <a:ext cx="1" cy="42301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193"/>
            <p:cNvCxnSpPr/>
            <p:nvPr/>
          </p:nvCxnSpPr>
          <p:spPr>
            <a:xfrm flipH="1">
              <a:off x="4936768" y="4108770"/>
              <a:ext cx="3918238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/>
            <p:cNvCxnSpPr/>
            <p:nvPr/>
          </p:nvCxnSpPr>
          <p:spPr>
            <a:xfrm flipV="1">
              <a:off x="6249294" y="4253381"/>
              <a:ext cx="0" cy="2962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/>
            <p:cNvCxnSpPr/>
            <p:nvPr/>
          </p:nvCxnSpPr>
          <p:spPr>
            <a:xfrm flipH="1">
              <a:off x="6234152" y="4253380"/>
              <a:ext cx="2620854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единительная линия 206"/>
            <p:cNvCxnSpPr/>
            <p:nvPr/>
          </p:nvCxnSpPr>
          <p:spPr>
            <a:xfrm flipV="1">
              <a:off x="7533801" y="4406927"/>
              <a:ext cx="0" cy="1348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Прямая соединительная линия 207"/>
            <p:cNvCxnSpPr/>
            <p:nvPr/>
          </p:nvCxnSpPr>
          <p:spPr>
            <a:xfrm flipH="1">
              <a:off x="7521042" y="4404544"/>
              <a:ext cx="1333964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Группа 212"/>
          <p:cNvGrpSpPr/>
          <p:nvPr/>
        </p:nvGrpSpPr>
        <p:grpSpPr>
          <a:xfrm flipV="1">
            <a:off x="4673219" y="3498627"/>
            <a:ext cx="3921437" cy="452003"/>
            <a:chOff x="4936768" y="4108770"/>
            <a:chExt cx="3921437" cy="452003"/>
          </a:xfrm>
        </p:grpSpPr>
        <p:cxnSp>
          <p:nvCxnSpPr>
            <p:cNvPr id="214" name="Прямая соединительная линия 213"/>
            <p:cNvCxnSpPr/>
            <p:nvPr/>
          </p:nvCxnSpPr>
          <p:spPr>
            <a:xfrm flipV="1">
              <a:off x="4951433" y="4111151"/>
              <a:ext cx="1" cy="44962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единительная линия 214"/>
            <p:cNvCxnSpPr/>
            <p:nvPr/>
          </p:nvCxnSpPr>
          <p:spPr>
            <a:xfrm flipH="1" flipV="1">
              <a:off x="4936768" y="4108770"/>
              <a:ext cx="3921437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единительная линия 215"/>
            <p:cNvCxnSpPr/>
            <p:nvPr/>
          </p:nvCxnSpPr>
          <p:spPr>
            <a:xfrm flipV="1">
              <a:off x="6246913" y="4253380"/>
              <a:ext cx="0" cy="2653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Прямая соединительная линия 216"/>
            <p:cNvCxnSpPr/>
            <p:nvPr/>
          </p:nvCxnSpPr>
          <p:spPr>
            <a:xfrm flipH="1" flipV="1">
              <a:off x="6234152" y="4253380"/>
              <a:ext cx="2624053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/>
            <p:cNvCxnSpPr/>
            <p:nvPr/>
          </p:nvCxnSpPr>
          <p:spPr>
            <a:xfrm flipV="1">
              <a:off x="7536182" y="4397403"/>
              <a:ext cx="0" cy="13486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/>
            <p:cNvCxnSpPr/>
            <p:nvPr/>
          </p:nvCxnSpPr>
          <p:spPr>
            <a:xfrm flipH="1" flipV="1">
              <a:off x="7521042" y="4404544"/>
              <a:ext cx="1337163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Прямоугольник 224"/>
          <p:cNvSpPr/>
          <p:nvPr/>
        </p:nvSpPr>
        <p:spPr>
          <a:xfrm>
            <a:off x="4235584" y="6528346"/>
            <a:ext cx="1390317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Головной ГРП</a:t>
            </a:r>
            <a:endParaRPr lang="ru-RU" sz="1600" dirty="0"/>
          </a:p>
        </p:txBody>
      </p:sp>
      <p:sp>
        <p:nvSpPr>
          <p:cNvPr id="226" name="Прямоугольник 225"/>
          <p:cNvSpPr/>
          <p:nvPr/>
        </p:nvSpPr>
        <p:spPr>
          <a:xfrm>
            <a:off x="3834269" y="2354476"/>
            <a:ext cx="1016817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Головной</a:t>
            </a:r>
          </a:p>
          <a:p>
            <a:pPr algn="ctr">
              <a:lnSpc>
                <a:spcPct val="80000"/>
              </a:lnSpc>
            </a:pPr>
            <a:r>
              <a:rPr lang="ru-RU" sz="1600" b="1" dirty="0"/>
              <a:t>ГРП</a:t>
            </a:r>
            <a:endParaRPr lang="ru-RU" sz="1600" dirty="0"/>
          </a:p>
        </p:txBody>
      </p:sp>
      <p:sp>
        <p:nvSpPr>
          <p:cNvPr id="232" name="Прямоугольник 231"/>
          <p:cNvSpPr/>
          <p:nvPr/>
        </p:nvSpPr>
        <p:spPr>
          <a:xfrm>
            <a:off x="3819624" y="3877698"/>
            <a:ext cx="511679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ГРП</a:t>
            </a:r>
            <a:endParaRPr lang="ru-RU" sz="1600" dirty="0"/>
          </a:p>
        </p:txBody>
      </p:sp>
      <p:cxnSp>
        <p:nvCxnSpPr>
          <p:cNvPr id="233" name="Прямая со стрелкой 232"/>
          <p:cNvCxnSpPr/>
          <p:nvPr/>
        </p:nvCxnSpPr>
        <p:spPr>
          <a:xfrm flipV="1">
            <a:off x="4198025" y="3542358"/>
            <a:ext cx="257999" cy="3353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 стрелкой 235"/>
          <p:cNvCxnSpPr/>
          <p:nvPr/>
        </p:nvCxnSpPr>
        <p:spPr>
          <a:xfrm>
            <a:off x="4247428" y="4108770"/>
            <a:ext cx="301206" cy="365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 стрелкой 239"/>
          <p:cNvCxnSpPr/>
          <p:nvPr/>
        </p:nvCxnSpPr>
        <p:spPr>
          <a:xfrm>
            <a:off x="460375" y="4443878"/>
            <a:ext cx="381125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Прямоугольник 243"/>
          <p:cNvSpPr/>
          <p:nvPr/>
        </p:nvSpPr>
        <p:spPr>
          <a:xfrm>
            <a:off x="403716" y="5064395"/>
            <a:ext cx="1609735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Магистральный</a:t>
            </a:r>
          </a:p>
          <a:p>
            <a:pPr algn="ctr">
              <a:lnSpc>
                <a:spcPct val="80000"/>
              </a:lnSpc>
            </a:pPr>
            <a:r>
              <a:rPr lang="ru-RU" sz="1600" b="1" dirty="0"/>
              <a:t>природный газ</a:t>
            </a:r>
            <a:endParaRPr lang="ru-RU" sz="1600" dirty="0"/>
          </a:p>
        </p:txBody>
      </p:sp>
      <p:cxnSp>
        <p:nvCxnSpPr>
          <p:cNvPr id="245" name="Прямая со стрелкой 244"/>
          <p:cNvCxnSpPr/>
          <p:nvPr/>
        </p:nvCxnSpPr>
        <p:spPr>
          <a:xfrm flipH="1" flipV="1">
            <a:off x="650937" y="4549636"/>
            <a:ext cx="220180" cy="5355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Прямоугольник 247"/>
          <p:cNvSpPr/>
          <p:nvPr/>
        </p:nvSpPr>
        <p:spPr>
          <a:xfrm>
            <a:off x="1059420" y="4465237"/>
            <a:ext cx="1275607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Установка</a:t>
            </a:r>
          </a:p>
          <a:p>
            <a:pPr algn="ctr">
              <a:lnSpc>
                <a:spcPct val="80000"/>
              </a:lnSpc>
            </a:pPr>
            <a:r>
              <a:rPr lang="ru-RU" sz="1600" b="1" dirty="0"/>
              <a:t>одоризации</a:t>
            </a:r>
            <a:endParaRPr lang="ru-RU" sz="1600" dirty="0"/>
          </a:p>
        </p:txBody>
      </p:sp>
      <p:sp>
        <p:nvSpPr>
          <p:cNvPr id="249" name="Прямоугольник 248"/>
          <p:cNvSpPr/>
          <p:nvPr/>
        </p:nvSpPr>
        <p:spPr>
          <a:xfrm>
            <a:off x="2379249" y="4529538"/>
            <a:ext cx="898131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«АнОд»</a:t>
            </a:r>
            <a:endParaRPr lang="ru-RU" sz="1600" dirty="0"/>
          </a:p>
        </p:txBody>
      </p:sp>
      <p:pic>
        <p:nvPicPr>
          <p:cNvPr id="5144" name="Picture 24" descr="Картинки по запросу компактная установка одоризаци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95" y="816533"/>
            <a:ext cx="567728" cy="894173"/>
          </a:xfrm>
          <a:prstGeom prst="rect">
            <a:avLst/>
          </a:prstGeom>
          <a:noFill/>
          <a:ln w="95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2" descr="C:\Users\Prokopov.BACS\Documents\ПРОЕКТЫ\АнОд\Фото\Новые фото АнОд\!АнОд - общий вид-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30" y="847647"/>
            <a:ext cx="692756" cy="5881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75" y="845607"/>
            <a:ext cx="281251" cy="32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Прямоугольник 255"/>
          <p:cNvSpPr/>
          <p:nvPr/>
        </p:nvSpPr>
        <p:spPr>
          <a:xfrm>
            <a:off x="2337901" y="1068328"/>
            <a:ext cx="150445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Блок</a:t>
            </a:r>
          </a:p>
          <a:p>
            <a:pPr algn="ctr">
              <a:lnSpc>
                <a:spcPct val="80000"/>
              </a:lnSpc>
            </a:pPr>
            <a:r>
              <a:rPr lang="ru-RU" sz="1600" b="1" dirty="0" err="1"/>
              <a:t>доодоризации</a:t>
            </a:r>
            <a:endParaRPr lang="ru-RU" sz="1600" dirty="0"/>
          </a:p>
        </p:txBody>
      </p:sp>
      <p:cxnSp>
        <p:nvCxnSpPr>
          <p:cNvPr id="257" name="Прямая со стрелкой 256"/>
          <p:cNvCxnSpPr>
            <a:endCxn id="5144" idx="1"/>
          </p:cNvCxnSpPr>
          <p:nvPr/>
        </p:nvCxnSpPr>
        <p:spPr>
          <a:xfrm flipV="1">
            <a:off x="3819624" y="1263620"/>
            <a:ext cx="661171" cy="161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Группа 185"/>
          <p:cNvGrpSpPr/>
          <p:nvPr/>
        </p:nvGrpSpPr>
        <p:grpSpPr>
          <a:xfrm rot="754227">
            <a:off x="6259418" y="1269451"/>
            <a:ext cx="1433084" cy="130783"/>
            <a:chOff x="1496616" y="2486052"/>
            <a:chExt cx="1120145" cy="127719"/>
          </a:xfrm>
        </p:grpSpPr>
        <p:cxnSp>
          <p:nvCxnSpPr>
            <p:cNvPr id="125" name="Прямая соединительная линия 124"/>
            <p:cNvCxnSpPr/>
            <p:nvPr/>
          </p:nvCxnSpPr>
          <p:spPr>
            <a:xfrm>
              <a:off x="1496616" y="2486052"/>
              <a:ext cx="720080" cy="438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Прямая соединительная линия 269"/>
            <p:cNvCxnSpPr/>
            <p:nvPr/>
          </p:nvCxnSpPr>
          <p:spPr>
            <a:xfrm flipV="1">
              <a:off x="1905841" y="2492896"/>
              <a:ext cx="310855" cy="12087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Прямая соединительная линия 273"/>
            <p:cNvCxnSpPr/>
            <p:nvPr/>
          </p:nvCxnSpPr>
          <p:spPr>
            <a:xfrm>
              <a:off x="1905841" y="2613771"/>
              <a:ext cx="71092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8" name="Прямоугольник 297"/>
          <p:cNvSpPr/>
          <p:nvPr/>
        </p:nvSpPr>
        <p:spPr>
          <a:xfrm>
            <a:off x="8564176" y="6171875"/>
            <a:ext cx="1339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/>
              <a:t>Потребители</a:t>
            </a:r>
            <a:endParaRPr lang="ru-RU" sz="1600" dirty="0"/>
          </a:p>
        </p:txBody>
      </p:sp>
      <p:sp>
        <p:nvSpPr>
          <p:cNvPr id="188" name="Прямоугольник 187"/>
          <p:cNvSpPr/>
          <p:nvPr/>
        </p:nvSpPr>
        <p:spPr>
          <a:xfrm>
            <a:off x="6810897" y="936881"/>
            <a:ext cx="593431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GSM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2" name="Picture 24" descr="Картинки по запросу компактная установка одоризаци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44" y="5649902"/>
            <a:ext cx="567728" cy="894173"/>
          </a:xfrm>
          <a:prstGeom prst="rect">
            <a:avLst/>
          </a:prstGeom>
          <a:noFill/>
          <a:ln w="95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Picture 2" descr="C:\Users\Prokopov.BACS\Documents\ПРОЕКТЫ\АнОд\Фото\Новые фото АнОд\!АнОд - общий вид-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9" y="5795316"/>
            <a:ext cx="692756" cy="5881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17" y="5635650"/>
            <a:ext cx="281251" cy="32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" name="Группа 5119"/>
          <p:cNvGrpSpPr/>
          <p:nvPr/>
        </p:nvGrpSpPr>
        <p:grpSpPr>
          <a:xfrm>
            <a:off x="4991013" y="2549774"/>
            <a:ext cx="654935" cy="436861"/>
            <a:chOff x="6584722" y="1754793"/>
            <a:chExt cx="654935" cy="436861"/>
          </a:xfrm>
        </p:grpSpPr>
        <p:pic>
          <p:nvPicPr>
            <p:cNvPr id="309" name="Picture 2" descr="C:\Users\Prokopov.BACS\Documents\ПРОЕКТЫ\АнОд\Фото\Новые фото АнОд\!АнОд - общий вид-1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722" y="1821454"/>
              <a:ext cx="436076" cy="3702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" name="Picture 2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638" y="1754793"/>
              <a:ext cx="178019" cy="20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4" name="Группа 313"/>
          <p:cNvGrpSpPr/>
          <p:nvPr/>
        </p:nvGrpSpPr>
        <p:grpSpPr>
          <a:xfrm>
            <a:off x="6263028" y="2549774"/>
            <a:ext cx="654935" cy="436861"/>
            <a:chOff x="6584722" y="1754793"/>
            <a:chExt cx="654935" cy="436861"/>
          </a:xfrm>
        </p:grpSpPr>
        <p:pic>
          <p:nvPicPr>
            <p:cNvPr id="315" name="Picture 2" descr="C:\Users\Prokopov.BACS\Documents\ПРОЕКТЫ\АнОд\Фото\Новые фото АнОд\!АнОд - общий вид-1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722" y="1821454"/>
              <a:ext cx="436076" cy="3702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6" name="Picture 2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638" y="1754793"/>
              <a:ext cx="178019" cy="20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" name="Группа 316"/>
          <p:cNvGrpSpPr/>
          <p:nvPr/>
        </p:nvGrpSpPr>
        <p:grpSpPr>
          <a:xfrm>
            <a:off x="7552709" y="2549774"/>
            <a:ext cx="654935" cy="436861"/>
            <a:chOff x="6584722" y="1754793"/>
            <a:chExt cx="654935" cy="436861"/>
          </a:xfrm>
        </p:grpSpPr>
        <p:pic>
          <p:nvPicPr>
            <p:cNvPr id="318" name="Picture 2" descr="C:\Users\Prokopov.BACS\Documents\ПРОЕКТЫ\АнОд\Фото\Новые фото АнОд\!АнОд - общий вид-1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722" y="1821454"/>
              <a:ext cx="436076" cy="3702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9" name="Picture 2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638" y="1754793"/>
              <a:ext cx="178019" cy="20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0" name="Группа 319"/>
          <p:cNvGrpSpPr/>
          <p:nvPr/>
        </p:nvGrpSpPr>
        <p:grpSpPr>
          <a:xfrm>
            <a:off x="5020609" y="4435301"/>
            <a:ext cx="654935" cy="436861"/>
            <a:chOff x="6584722" y="1754793"/>
            <a:chExt cx="654935" cy="436861"/>
          </a:xfrm>
        </p:grpSpPr>
        <p:pic>
          <p:nvPicPr>
            <p:cNvPr id="321" name="Picture 2" descr="C:\Users\Prokopov.BACS\Documents\ПРОЕКТЫ\АнОд\Фото\Новые фото АнОд\!АнОд - общий вид-1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722" y="1821454"/>
              <a:ext cx="436076" cy="3702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2" name="Picture 2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638" y="1754793"/>
              <a:ext cx="178019" cy="20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3" name="Группа 322"/>
          <p:cNvGrpSpPr/>
          <p:nvPr/>
        </p:nvGrpSpPr>
        <p:grpSpPr>
          <a:xfrm>
            <a:off x="6292624" y="4435301"/>
            <a:ext cx="654935" cy="436861"/>
            <a:chOff x="6584722" y="1754793"/>
            <a:chExt cx="654935" cy="436861"/>
          </a:xfrm>
        </p:grpSpPr>
        <p:pic>
          <p:nvPicPr>
            <p:cNvPr id="324" name="Picture 2" descr="C:\Users\Prokopov.BACS\Documents\ПРОЕКТЫ\АнОд\Фото\Новые фото АнОд\!АнОд - общий вид-1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722" y="1821454"/>
              <a:ext cx="436076" cy="3702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" name="Picture 2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638" y="1754793"/>
              <a:ext cx="178019" cy="20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6" name="Группа 325"/>
          <p:cNvGrpSpPr/>
          <p:nvPr/>
        </p:nvGrpSpPr>
        <p:grpSpPr>
          <a:xfrm>
            <a:off x="7582305" y="4435301"/>
            <a:ext cx="654935" cy="436861"/>
            <a:chOff x="6584722" y="1754793"/>
            <a:chExt cx="654935" cy="436861"/>
          </a:xfrm>
        </p:grpSpPr>
        <p:pic>
          <p:nvPicPr>
            <p:cNvPr id="327" name="Picture 2" descr="C:\Users\Prokopov.BACS\Documents\ПРОЕКТЫ\АнОд\Фото\Новые фото АнОд\!АнОд - общий вид-1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722" y="1821454"/>
              <a:ext cx="436076" cy="3702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8" name="Picture 2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638" y="1754793"/>
              <a:ext cx="178019" cy="20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9" name="Группа 328"/>
          <p:cNvGrpSpPr/>
          <p:nvPr/>
        </p:nvGrpSpPr>
        <p:grpSpPr>
          <a:xfrm rot="19572315">
            <a:off x="5585945" y="2061532"/>
            <a:ext cx="1937610" cy="214506"/>
            <a:chOff x="1496616" y="2486052"/>
            <a:chExt cx="1120145" cy="127719"/>
          </a:xfrm>
        </p:grpSpPr>
        <p:cxnSp>
          <p:nvCxnSpPr>
            <p:cNvPr id="330" name="Прямая соединительная линия 329"/>
            <p:cNvCxnSpPr/>
            <p:nvPr/>
          </p:nvCxnSpPr>
          <p:spPr>
            <a:xfrm>
              <a:off x="1496616" y="2486052"/>
              <a:ext cx="720080" cy="438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Прямая соединительная линия 330"/>
            <p:cNvCxnSpPr/>
            <p:nvPr/>
          </p:nvCxnSpPr>
          <p:spPr>
            <a:xfrm flipV="1">
              <a:off x="1905841" y="2492896"/>
              <a:ext cx="310855" cy="12087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Прямая соединительная линия 331"/>
            <p:cNvCxnSpPr/>
            <p:nvPr/>
          </p:nvCxnSpPr>
          <p:spPr>
            <a:xfrm>
              <a:off x="1905841" y="2613771"/>
              <a:ext cx="71092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Группа 332"/>
          <p:cNvGrpSpPr/>
          <p:nvPr/>
        </p:nvGrpSpPr>
        <p:grpSpPr>
          <a:xfrm rot="18403435">
            <a:off x="6785348" y="2181352"/>
            <a:ext cx="846319" cy="196300"/>
            <a:chOff x="1496616" y="2486052"/>
            <a:chExt cx="1120145" cy="127719"/>
          </a:xfrm>
        </p:grpSpPr>
        <p:cxnSp>
          <p:nvCxnSpPr>
            <p:cNvPr id="334" name="Прямая соединительная линия 333"/>
            <p:cNvCxnSpPr/>
            <p:nvPr/>
          </p:nvCxnSpPr>
          <p:spPr>
            <a:xfrm>
              <a:off x="1496616" y="2486052"/>
              <a:ext cx="720080" cy="438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 flipV="1">
              <a:off x="1905841" y="2492896"/>
              <a:ext cx="310855" cy="12087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Прямая соединительная линия 335"/>
            <p:cNvCxnSpPr/>
            <p:nvPr/>
          </p:nvCxnSpPr>
          <p:spPr>
            <a:xfrm>
              <a:off x="1905841" y="2613771"/>
              <a:ext cx="71092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Группа 336"/>
          <p:cNvGrpSpPr/>
          <p:nvPr/>
        </p:nvGrpSpPr>
        <p:grpSpPr>
          <a:xfrm rot="14588519">
            <a:off x="7813360" y="2242244"/>
            <a:ext cx="523161" cy="96085"/>
            <a:chOff x="1496616" y="2486052"/>
            <a:chExt cx="1120145" cy="127719"/>
          </a:xfrm>
        </p:grpSpPr>
        <p:cxnSp>
          <p:nvCxnSpPr>
            <p:cNvPr id="338" name="Прямая соединительная линия 337"/>
            <p:cNvCxnSpPr/>
            <p:nvPr/>
          </p:nvCxnSpPr>
          <p:spPr>
            <a:xfrm>
              <a:off x="1496616" y="2486052"/>
              <a:ext cx="720080" cy="4386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Прямая соединительная линия 338"/>
            <p:cNvCxnSpPr/>
            <p:nvPr/>
          </p:nvCxnSpPr>
          <p:spPr>
            <a:xfrm flipV="1">
              <a:off x="1905841" y="2492896"/>
              <a:ext cx="310855" cy="120875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Прямая соединительная линия 339"/>
            <p:cNvCxnSpPr/>
            <p:nvPr/>
          </p:nvCxnSpPr>
          <p:spPr>
            <a:xfrm>
              <a:off x="1905841" y="2613771"/>
              <a:ext cx="710920" cy="0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8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47" y="955109"/>
            <a:ext cx="508878" cy="64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3209">
            <a:off x="2525884" y="3197316"/>
            <a:ext cx="338330" cy="51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3774" r="95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94" y="3025055"/>
            <a:ext cx="626004" cy="6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" name="Picture 2" descr="C:\Users\Prokopov.BACS\Documents\РАБОТА\ПРОЕКТЫ\S-Хром\Схемы и картинки\Фото S-хром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77" y="5795316"/>
            <a:ext cx="788023" cy="6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Прямоугольник 5133"/>
          <p:cNvSpPr/>
          <p:nvPr/>
        </p:nvSpPr>
        <p:spPr>
          <a:xfrm>
            <a:off x="7583340" y="6507209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</a:t>
            </a:r>
            <a:r>
              <a:rPr lang="en-US" b="1" dirty="0"/>
              <a:t>S-</a:t>
            </a:r>
            <a:r>
              <a:rPr lang="ru-RU" b="1" dirty="0"/>
              <a:t>Хром»</a:t>
            </a:r>
            <a:endParaRPr lang="ru-RU" dirty="0"/>
          </a:p>
        </p:txBody>
      </p:sp>
      <p:sp>
        <p:nvSpPr>
          <p:cNvPr id="5136" name="Овальная выноска 5135"/>
          <p:cNvSpPr/>
          <p:nvPr/>
        </p:nvSpPr>
        <p:spPr>
          <a:xfrm rot="11676129">
            <a:off x="7661909" y="5611677"/>
            <a:ext cx="924927" cy="984811"/>
          </a:xfrm>
          <a:prstGeom prst="wedgeEllipseCallout">
            <a:avLst>
              <a:gd name="adj1" fmla="val -3426"/>
              <a:gd name="adj2" fmla="val 177289"/>
            </a:avLst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85" y="2139132"/>
            <a:ext cx="4333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871">
            <a:off x="8470765" y="2013426"/>
            <a:ext cx="309286" cy="65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Прямоугольник 192"/>
          <p:cNvSpPr/>
          <p:nvPr/>
        </p:nvSpPr>
        <p:spPr>
          <a:xfrm>
            <a:off x="8005118" y="1538866"/>
            <a:ext cx="1589987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 dirty="0"/>
              <a:t>Диспетчерский </a:t>
            </a:r>
          </a:p>
          <a:p>
            <a:pPr algn="ctr">
              <a:lnSpc>
                <a:spcPct val="80000"/>
              </a:lnSpc>
            </a:pPr>
            <a:r>
              <a:rPr lang="ru-RU" sz="1600" b="1" dirty="0"/>
              <a:t>пункт ГРО</a:t>
            </a:r>
            <a:endParaRPr lang="ru-RU" sz="1600" dirty="0"/>
          </a:p>
        </p:txBody>
      </p:sp>
      <p:sp>
        <p:nvSpPr>
          <p:cNvPr id="191" name="Rectangle 21"/>
          <p:cNvSpPr/>
          <p:nvPr/>
        </p:nvSpPr>
        <p:spPr>
          <a:xfrm>
            <a:off x="7758286" y="908719"/>
            <a:ext cx="2097455" cy="109483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149" name="Группа 5148"/>
          <p:cNvGrpSpPr/>
          <p:nvPr/>
        </p:nvGrpSpPr>
        <p:grpSpPr>
          <a:xfrm>
            <a:off x="584823" y="3577972"/>
            <a:ext cx="406800" cy="340825"/>
            <a:chOff x="584823" y="3577972"/>
            <a:chExt cx="406800" cy="340825"/>
          </a:xfrm>
        </p:grpSpPr>
        <p:sp>
          <p:nvSpPr>
            <p:cNvPr id="224" name="Прямоугольник 223"/>
            <p:cNvSpPr/>
            <p:nvPr/>
          </p:nvSpPr>
          <p:spPr>
            <a:xfrm>
              <a:off x="637380" y="3599351"/>
              <a:ext cx="301685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5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5138" name="Выноска-облако 5137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7722"/>
                <a:gd name="adj2" fmla="val 17026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0" name="Прямоугольник 369"/>
          <p:cNvSpPr/>
          <p:nvPr/>
        </p:nvSpPr>
        <p:spPr>
          <a:xfrm>
            <a:off x="2013451" y="3068609"/>
            <a:ext cx="490840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ГРС</a:t>
            </a:r>
            <a:endParaRPr lang="ru-RU" sz="1600" dirty="0"/>
          </a:p>
        </p:txBody>
      </p:sp>
      <p:grpSp>
        <p:nvGrpSpPr>
          <p:cNvPr id="5150" name="Группа 5149"/>
          <p:cNvGrpSpPr/>
          <p:nvPr/>
        </p:nvGrpSpPr>
        <p:grpSpPr>
          <a:xfrm>
            <a:off x="1432471" y="2540796"/>
            <a:ext cx="557551" cy="340825"/>
            <a:chOff x="1432471" y="2540796"/>
            <a:chExt cx="557551" cy="340825"/>
          </a:xfrm>
        </p:grpSpPr>
        <p:sp>
          <p:nvSpPr>
            <p:cNvPr id="371" name="Прямоугольник 370"/>
            <p:cNvSpPr/>
            <p:nvPr/>
          </p:nvSpPr>
          <p:spPr>
            <a:xfrm>
              <a:off x="1432471" y="2562175"/>
              <a:ext cx="534122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+11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72" name="Выноска-облако 371"/>
            <p:cNvSpPr/>
            <p:nvPr/>
          </p:nvSpPr>
          <p:spPr>
            <a:xfrm>
              <a:off x="1496132" y="2540796"/>
              <a:ext cx="493890" cy="326637"/>
            </a:xfrm>
            <a:prstGeom prst="cloudCallout">
              <a:avLst>
                <a:gd name="adj1" fmla="val -12351"/>
                <a:gd name="adj2" fmla="val 233249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3" name="Прямоугольник 372"/>
          <p:cNvSpPr/>
          <p:nvPr/>
        </p:nvSpPr>
        <p:spPr>
          <a:xfrm>
            <a:off x="621890" y="5779375"/>
            <a:ext cx="301685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4" name="Выноска-облако 373"/>
          <p:cNvSpPr/>
          <p:nvPr/>
        </p:nvSpPr>
        <p:spPr>
          <a:xfrm>
            <a:off x="569333" y="5757995"/>
            <a:ext cx="406800" cy="326637"/>
          </a:xfrm>
          <a:prstGeom prst="cloudCallout">
            <a:avLst>
              <a:gd name="adj1" fmla="val 42853"/>
              <a:gd name="adj2" fmla="val 8627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5" name="Прямоугольник 374"/>
          <p:cNvSpPr/>
          <p:nvPr/>
        </p:nvSpPr>
        <p:spPr>
          <a:xfrm>
            <a:off x="874254" y="5697004"/>
            <a:ext cx="1644296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/>
              <a:t>Концентрация </a:t>
            </a:r>
          </a:p>
          <a:p>
            <a:pPr algn="ctr">
              <a:lnSpc>
                <a:spcPct val="80000"/>
              </a:lnSpc>
            </a:pPr>
            <a:r>
              <a:rPr lang="ru-RU" sz="1600" dirty="0"/>
              <a:t>одоранта, мг/м</a:t>
            </a:r>
            <a:r>
              <a:rPr lang="ru-RU" sz="1600" baseline="30000" dirty="0"/>
              <a:t>3</a:t>
            </a:r>
            <a:endParaRPr lang="ru-RU" sz="1600" dirty="0"/>
          </a:p>
        </p:txBody>
      </p:sp>
      <p:sp>
        <p:nvSpPr>
          <p:cNvPr id="376" name="Прямоугольник 375"/>
          <p:cNvSpPr/>
          <p:nvPr/>
        </p:nvSpPr>
        <p:spPr>
          <a:xfrm>
            <a:off x="569308" y="6305046"/>
            <a:ext cx="417102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FF0000"/>
                </a:solidFill>
              </a:rPr>
              <a:t>+5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7" name="Выноска-облако 376"/>
          <p:cNvSpPr/>
          <p:nvPr/>
        </p:nvSpPr>
        <p:spPr>
          <a:xfrm>
            <a:off x="574459" y="6283666"/>
            <a:ext cx="406800" cy="326637"/>
          </a:xfrm>
          <a:prstGeom prst="cloudCallout">
            <a:avLst>
              <a:gd name="adj1" fmla="val 44726"/>
              <a:gd name="adj2" fmla="val 111938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" name="Прямоугольник 377"/>
          <p:cNvSpPr/>
          <p:nvPr/>
        </p:nvSpPr>
        <p:spPr>
          <a:xfrm>
            <a:off x="915110" y="6222675"/>
            <a:ext cx="1892890" cy="491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/>
              <a:t>Ввод одоранта при </a:t>
            </a:r>
          </a:p>
          <a:p>
            <a:pPr algn="ctr">
              <a:lnSpc>
                <a:spcPct val="80000"/>
              </a:lnSpc>
            </a:pPr>
            <a:r>
              <a:rPr lang="ru-RU" sz="1600" dirty="0"/>
              <a:t>одоризации, мг/м</a:t>
            </a:r>
            <a:r>
              <a:rPr lang="ru-RU" sz="1600" baseline="30000" dirty="0"/>
              <a:t>3</a:t>
            </a:r>
            <a:endParaRPr lang="ru-RU" sz="1600" dirty="0"/>
          </a:p>
        </p:txBody>
      </p:sp>
      <p:grpSp>
        <p:nvGrpSpPr>
          <p:cNvPr id="382" name="Группа 381"/>
          <p:cNvGrpSpPr/>
          <p:nvPr/>
        </p:nvGrpSpPr>
        <p:grpSpPr>
          <a:xfrm>
            <a:off x="3145180" y="2525274"/>
            <a:ext cx="459622" cy="340825"/>
            <a:chOff x="571912" y="3577972"/>
            <a:chExt cx="419711" cy="340825"/>
          </a:xfrm>
        </p:grpSpPr>
        <p:sp>
          <p:nvSpPr>
            <p:cNvPr id="383" name="Прямоугольник 382"/>
            <p:cNvSpPr/>
            <p:nvPr/>
          </p:nvSpPr>
          <p:spPr>
            <a:xfrm>
              <a:off x="571912" y="3599351"/>
              <a:ext cx="418704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16</a:t>
              </a:r>
            </a:p>
          </p:txBody>
        </p:sp>
        <p:sp>
          <p:nvSpPr>
            <p:cNvPr id="384" name="Выноска-облако 383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35908"/>
                <a:gd name="adj2" fmla="val 335894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51" name="Прямоугольник 5150"/>
          <p:cNvSpPr/>
          <p:nvPr/>
        </p:nvSpPr>
        <p:spPr>
          <a:xfrm>
            <a:off x="3602811" y="1779286"/>
            <a:ext cx="686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10 км</a:t>
            </a:r>
            <a:endParaRPr lang="ru-RU" sz="1600" dirty="0"/>
          </a:p>
        </p:txBody>
      </p:sp>
      <p:sp>
        <p:nvSpPr>
          <p:cNvPr id="386" name="Прямоугольник 385"/>
          <p:cNvSpPr/>
          <p:nvPr/>
        </p:nvSpPr>
        <p:spPr>
          <a:xfrm>
            <a:off x="3706194" y="5868881"/>
            <a:ext cx="686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15 км</a:t>
            </a:r>
            <a:endParaRPr lang="ru-RU" sz="1600" dirty="0"/>
          </a:p>
        </p:txBody>
      </p:sp>
      <p:grpSp>
        <p:nvGrpSpPr>
          <p:cNvPr id="387" name="Группа 386"/>
          <p:cNvGrpSpPr/>
          <p:nvPr/>
        </p:nvGrpSpPr>
        <p:grpSpPr>
          <a:xfrm>
            <a:off x="3974180" y="1460993"/>
            <a:ext cx="418704" cy="340825"/>
            <a:chOff x="578871" y="3577972"/>
            <a:chExt cx="418704" cy="340825"/>
          </a:xfrm>
        </p:grpSpPr>
        <p:sp>
          <p:nvSpPr>
            <p:cNvPr id="388" name="Прямоугольник 387"/>
            <p:cNvSpPr/>
            <p:nvPr/>
          </p:nvSpPr>
          <p:spPr>
            <a:xfrm>
              <a:off x="578871" y="3599351"/>
              <a:ext cx="418704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12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89" name="Выноска-облако 388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33488"/>
                <a:gd name="adj2" fmla="val 16326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0" name="Группа 389"/>
          <p:cNvGrpSpPr/>
          <p:nvPr/>
        </p:nvGrpSpPr>
        <p:grpSpPr>
          <a:xfrm>
            <a:off x="3930754" y="832462"/>
            <a:ext cx="417102" cy="340825"/>
            <a:chOff x="579672" y="3577972"/>
            <a:chExt cx="417102" cy="340825"/>
          </a:xfrm>
        </p:grpSpPr>
        <p:sp>
          <p:nvSpPr>
            <p:cNvPr id="391" name="Прямоугольник 390"/>
            <p:cNvSpPr/>
            <p:nvPr/>
          </p:nvSpPr>
          <p:spPr>
            <a:xfrm>
              <a:off x="579672" y="3599351"/>
              <a:ext cx="417102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+4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92" name="Выноска-облако 391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115907"/>
                <a:gd name="adj2" fmla="val 8161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5" name="Группа 394"/>
          <p:cNvGrpSpPr/>
          <p:nvPr/>
        </p:nvGrpSpPr>
        <p:grpSpPr>
          <a:xfrm>
            <a:off x="5151883" y="1428474"/>
            <a:ext cx="418704" cy="340825"/>
            <a:chOff x="578871" y="3577972"/>
            <a:chExt cx="418704" cy="340825"/>
          </a:xfrm>
        </p:grpSpPr>
        <p:sp>
          <p:nvSpPr>
            <p:cNvPr id="396" name="Прямоугольник 395"/>
            <p:cNvSpPr/>
            <p:nvPr/>
          </p:nvSpPr>
          <p:spPr>
            <a:xfrm>
              <a:off x="578871" y="3599351"/>
              <a:ext cx="418704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16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97" name="Выноска-облако 396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17088"/>
                <a:gd name="adj2" fmla="val 24258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8" name="Группа 397"/>
          <p:cNvGrpSpPr/>
          <p:nvPr/>
        </p:nvGrpSpPr>
        <p:grpSpPr>
          <a:xfrm>
            <a:off x="5211566" y="3393418"/>
            <a:ext cx="418704" cy="340825"/>
            <a:chOff x="578871" y="3577972"/>
            <a:chExt cx="418704" cy="340825"/>
          </a:xfrm>
        </p:grpSpPr>
        <p:sp>
          <p:nvSpPr>
            <p:cNvPr id="399" name="Прямоугольник 398"/>
            <p:cNvSpPr/>
            <p:nvPr/>
          </p:nvSpPr>
          <p:spPr>
            <a:xfrm>
              <a:off x="578871" y="3599351"/>
              <a:ext cx="418704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14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00" name="Выноска-облако 399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48931"/>
                <a:gd name="adj2" fmla="val -179668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1" name="Группа 400"/>
          <p:cNvGrpSpPr/>
          <p:nvPr/>
        </p:nvGrpSpPr>
        <p:grpSpPr>
          <a:xfrm>
            <a:off x="6506861" y="3370304"/>
            <a:ext cx="418704" cy="340825"/>
            <a:chOff x="578871" y="3577972"/>
            <a:chExt cx="418704" cy="340825"/>
          </a:xfrm>
        </p:grpSpPr>
        <p:sp>
          <p:nvSpPr>
            <p:cNvPr id="402" name="Прямоугольник 401"/>
            <p:cNvSpPr/>
            <p:nvPr/>
          </p:nvSpPr>
          <p:spPr>
            <a:xfrm>
              <a:off x="578871" y="3599351"/>
              <a:ext cx="418704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12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03" name="Выноска-облако 402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48931"/>
                <a:gd name="adj2" fmla="val -179668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4" name="Группа 403"/>
          <p:cNvGrpSpPr/>
          <p:nvPr/>
        </p:nvGrpSpPr>
        <p:grpSpPr>
          <a:xfrm>
            <a:off x="8187856" y="2903782"/>
            <a:ext cx="406800" cy="340825"/>
            <a:chOff x="584823" y="3577972"/>
            <a:chExt cx="406800" cy="340825"/>
          </a:xfrm>
        </p:grpSpPr>
        <p:sp>
          <p:nvSpPr>
            <p:cNvPr id="405" name="Прямоугольник 404"/>
            <p:cNvSpPr/>
            <p:nvPr/>
          </p:nvSpPr>
          <p:spPr>
            <a:xfrm>
              <a:off x="637380" y="3599351"/>
              <a:ext cx="301685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9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06" name="Выноска-облако 405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125731"/>
                <a:gd name="adj2" fmla="val -3736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7" name="Группа 406"/>
          <p:cNvGrpSpPr/>
          <p:nvPr/>
        </p:nvGrpSpPr>
        <p:grpSpPr>
          <a:xfrm>
            <a:off x="4032489" y="5496241"/>
            <a:ext cx="406800" cy="335311"/>
            <a:chOff x="584823" y="3577972"/>
            <a:chExt cx="406800" cy="335311"/>
          </a:xfrm>
        </p:grpSpPr>
        <p:sp>
          <p:nvSpPr>
            <p:cNvPr id="408" name="Прямоугольник 407"/>
            <p:cNvSpPr/>
            <p:nvPr/>
          </p:nvSpPr>
          <p:spPr>
            <a:xfrm>
              <a:off x="637379" y="3599351"/>
              <a:ext cx="301686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9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09" name="Выноска-облако 408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33488"/>
                <a:gd name="adj2" fmla="val 16326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0" name="Группа 409"/>
          <p:cNvGrpSpPr/>
          <p:nvPr/>
        </p:nvGrpSpPr>
        <p:grpSpPr>
          <a:xfrm>
            <a:off x="5612851" y="6496003"/>
            <a:ext cx="417102" cy="340825"/>
            <a:chOff x="579672" y="3577972"/>
            <a:chExt cx="417102" cy="340825"/>
          </a:xfrm>
        </p:grpSpPr>
        <p:sp>
          <p:nvSpPr>
            <p:cNvPr id="411" name="Прямоугольник 410"/>
            <p:cNvSpPr/>
            <p:nvPr/>
          </p:nvSpPr>
          <p:spPr>
            <a:xfrm>
              <a:off x="579672" y="3599351"/>
              <a:ext cx="417102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+7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12" name="Выноска-облако 411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89683"/>
                <a:gd name="adj2" fmla="val -5836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3" name="Группа 412"/>
          <p:cNvGrpSpPr/>
          <p:nvPr/>
        </p:nvGrpSpPr>
        <p:grpSpPr>
          <a:xfrm>
            <a:off x="6533434" y="6497518"/>
            <a:ext cx="418704" cy="340825"/>
            <a:chOff x="578871" y="3577972"/>
            <a:chExt cx="418704" cy="340825"/>
          </a:xfrm>
        </p:grpSpPr>
        <p:sp>
          <p:nvSpPr>
            <p:cNvPr id="414" name="Прямоугольник 413"/>
            <p:cNvSpPr/>
            <p:nvPr/>
          </p:nvSpPr>
          <p:spPr>
            <a:xfrm>
              <a:off x="578871" y="3599351"/>
              <a:ext cx="418704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16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15" name="Выноска-облако 414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37234"/>
                <a:gd name="adj2" fmla="val -10035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6" name="Группа 415"/>
          <p:cNvGrpSpPr/>
          <p:nvPr/>
        </p:nvGrpSpPr>
        <p:grpSpPr>
          <a:xfrm>
            <a:off x="5145931" y="5139562"/>
            <a:ext cx="418704" cy="340825"/>
            <a:chOff x="578871" y="3577972"/>
            <a:chExt cx="418704" cy="340825"/>
          </a:xfrm>
        </p:grpSpPr>
        <p:sp>
          <p:nvSpPr>
            <p:cNvPr id="417" name="Прямоугольник 416"/>
            <p:cNvSpPr/>
            <p:nvPr/>
          </p:nvSpPr>
          <p:spPr>
            <a:xfrm>
              <a:off x="578871" y="3599351"/>
              <a:ext cx="418704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15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18" name="Выноска-облако 417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47058"/>
                <a:gd name="adj2" fmla="val -15634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9" name="Группа 418"/>
          <p:cNvGrpSpPr/>
          <p:nvPr/>
        </p:nvGrpSpPr>
        <p:grpSpPr>
          <a:xfrm>
            <a:off x="6498743" y="5139562"/>
            <a:ext cx="418704" cy="340825"/>
            <a:chOff x="578871" y="3577972"/>
            <a:chExt cx="418704" cy="340825"/>
          </a:xfrm>
        </p:grpSpPr>
        <p:sp>
          <p:nvSpPr>
            <p:cNvPr id="420" name="Прямоугольник 419"/>
            <p:cNvSpPr/>
            <p:nvPr/>
          </p:nvSpPr>
          <p:spPr>
            <a:xfrm>
              <a:off x="578871" y="3599351"/>
              <a:ext cx="418704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13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21" name="Выноска-облако 420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-45184"/>
                <a:gd name="adj2" fmla="val -161005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2" name="Группа 421"/>
          <p:cNvGrpSpPr/>
          <p:nvPr/>
        </p:nvGrpSpPr>
        <p:grpSpPr>
          <a:xfrm>
            <a:off x="7367688" y="5231356"/>
            <a:ext cx="418704" cy="340825"/>
            <a:chOff x="578871" y="3577972"/>
            <a:chExt cx="418704" cy="340825"/>
          </a:xfrm>
        </p:grpSpPr>
        <p:sp>
          <p:nvSpPr>
            <p:cNvPr id="423" name="Прямоугольник 422"/>
            <p:cNvSpPr/>
            <p:nvPr/>
          </p:nvSpPr>
          <p:spPr>
            <a:xfrm>
              <a:off x="578871" y="3599351"/>
              <a:ext cx="418704" cy="319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solidFill>
                    <a:srgbClr val="FF0000"/>
                  </a:solidFill>
                </a:rPr>
                <a:t>10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24" name="Выноска-облако 423"/>
            <p:cNvSpPr/>
            <p:nvPr/>
          </p:nvSpPr>
          <p:spPr>
            <a:xfrm>
              <a:off x="584823" y="3577972"/>
              <a:ext cx="406800" cy="326637"/>
            </a:xfrm>
            <a:prstGeom prst="cloudCallout">
              <a:avLst>
                <a:gd name="adj1" fmla="val 93429"/>
                <a:gd name="adj2" fmla="val -17500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5" name="Группа 424"/>
          <p:cNvGrpSpPr/>
          <p:nvPr/>
        </p:nvGrpSpPr>
        <p:grpSpPr>
          <a:xfrm rot="14588519">
            <a:off x="2250754" y="3495853"/>
            <a:ext cx="325574" cy="275137"/>
            <a:chOff x="1710806" y="2190494"/>
            <a:chExt cx="697093" cy="365719"/>
          </a:xfrm>
        </p:grpSpPr>
        <p:cxnSp>
          <p:nvCxnSpPr>
            <p:cNvPr id="426" name="Прямая соединительная линия 425"/>
            <p:cNvCxnSpPr/>
            <p:nvPr/>
          </p:nvCxnSpPr>
          <p:spPr>
            <a:xfrm rot="7011481" flipH="1" flipV="1">
              <a:off x="1808158" y="2265811"/>
              <a:ext cx="193050" cy="387753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Прямая соединительная линия 427"/>
            <p:cNvCxnSpPr/>
            <p:nvPr/>
          </p:nvCxnSpPr>
          <p:spPr>
            <a:xfrm rot="7011481" flipH="1" flipV="1">
              <a:off x="2183369" y="2245126"/>
              <a:ext cx="279161" cy="16989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14015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8210" y="906562"/>
            <a:ext cx="872727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sz="2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На газораспределительной станции (ГРС)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Газоанализатор </a:t>
            </a:r>
            <a:r>
              <a:rPr lang="ru-RU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«АнОд»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измеряет концентрацию одоранта в газе после одоризационной установки;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Выдает сигнал тревоги при нештатной работе установки;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С помощью обратной связи корректирует работу одоризационной установки в зависимости от реального содержания одоранта в газе.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sz="2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На газорегуляторных пунктах (ГРП)</a:t>
            </a:r>
            <a:endParaRPr lang="ru-RU" sz="2200" u="sng" dirty="0">
              <a:latin typeface="+mj-lt"/>
              <a:cs typeface="+mn-cs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Times New Roman" panose="02020603050405020304" pitchFamily="18" charset="0"/>
              </a:rPr>
              <a:t>Газоанализатор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«АнОд»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измеряет концентрацию одоранта и рассчитывает интенсивность запаха в баллах по </a:t>
            </a:r>
            <a:r>
              <a:rPr lang="ru-RU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СТО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Газпром Газораспределение;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Передает данные по беспроводному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GSM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каналу в диспетчерский пункт в систему верхнего уровня газораспределительной организации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(ГРО).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У потребителя</a:t>
            </a:r>
            <a:endParaRPr lang="en-US" sz="2200" dirty="0">
              <a:latin typeface="+mn-lt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Периодический анализ содержания одоранта в природном газе с помощью переносного газового хроматографа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«</a:t>
            </a: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-Хром»</a:t>
            </a:r>
            <a:r>
              <a:rPr lang="ru-RU" sz="2000" dirty="0">
                <a:cs typeface="Times New Roman" panose="02020603050405020304" pitchFamily="18" charset="0"/>
              </a:rPr>
              <a:t>.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9129465" y="6492876"/>
            <a:ext cx="62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13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95275" y="14507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Комплексное решение для контроля степени одоризации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9129465" y="6492876"/>
            <a:ext cx="62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14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95275" y="14507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Комплексное решение для контроля степени одоризации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7661" y="906562"/>
            <a:ext cx="9177677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На головных (вводных) ГРП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Times New Roman" panose="02020603050405020304" pitchFamily="18" charset="0"/>
              </a:rPr>
              <a:t>При необходимости возможна установка блоков </a:t>
            </a:r>
            <a:r>
              <a:rPr lang="ru-RU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доодоризации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природного газа для обеспечения требуемой интенсивности запаха у потребителя;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Times New Roman" panose="02020603050405020304" pitchFamily="18" charset="0"/>
              </a:rPr>
              <a:t>Норма ввода одоранта для установок </a:t>
            </a:r>
            <a:r>
              <a:rPr lang="ru-RU" sz="2000" dirty="0" err="1">
                <a:cs typeface="Times New Roman" panose="02020603050405020304" pitchFamily="18" charset="0"/>
              </a:rPr>
              <a:t>доодоризаци</a:t>
            </a:r>
            <a:r>
              <a:rPr lang="ru-RU" sz="2000" dirty="0">
                <a:cs typeface="Times New Roman" panose="02020603050405020304" pitchFamily="18" charset="0"/>
              </a:rPr>
              <a:t> на ГРП определяется индивидуально на основании анализа массива данных о распределении одоранта по газораспределительной сети.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 диспетчерском пункте ГРО</a:t>
            </a:r>
            <a:endParaRPr lang="ru-RU" sz="2200" dirty="0"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Times New Roman" panose="02020603050405020304" pitchFamily="18" charset="0"/>
              </a:rPr>
              <a:t>Сбор, обработка и анализ массива данных, полученных с газоанализаторов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«АнОд» </a:t>
            </a:r>
            <a:r>
              <a:rPr lang="ru-RU" sz="2000" dirty="0">
                <a:cs typeface="Times New Roman" panose="02020603050405020304" pitchFamily="18" charset="0"/>
              </a:rPr>
              <a:t>по беспроводному каналу, результатов анализа концентрации одоранта у потребителя, а также звонков от населения;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Расчет</a:t>
            </a:r>
            <a:r>
              <a:rPr lang="ru-RU" sz="2000" dirty="0">
                <a:cs typeface="Times New Roman" panose="02020603050405020304" pitchFamily="18" charset="0"/>
              </a:rPr>
              <a:t> индивидуальных норм ввода одоранта для установок </a:t>
            </a:r>
            <a:r>
              <a:rPr lang="ru-RU" sz="2000" dirty="0" err="1">
                <a:cs typeface="Times New Roman" panose="02020603050405020304" pitchFamily="18" charset="0"/>
              </a:rPr>
              <a:t>доодоризации</a:t>
            </a:r>
            <a:r>
              <a:rPr lang="ru-RU" sz="2000" dirty="0">
                <a:cs typeface="Times New Roman" panose="02020603050405020304" pitchFamily="18" charset="0"/>
              </a:rPr>
              <a:t> на ГРП и удаленное управление ими с помощью беспроводной связи;</a:t>
            </a:r>
          </a:p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Times New Roman" panose="02020603050405020304" pitchFamily="18" charset="0"/>
              </a:rPr>
              <a:t>В случае необходимости связь с газотранспортной организацией для корректировки нормы ввода одоранта на ГРС.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871122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 txBox="1">
            <a:spLocks/>
          </p:cNvSpPr>
          <p:nvPr/>
        </p:nvSpPr>
        <p:spPr>
          <a:xfrm>
            <a:off x="9129465" y="6492876"/>
            <a:ext cx="62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15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95275" y="14507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Эффект от внедрения решения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2" y="1033686"/>
            <a:ext cx="720080" cy="81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5464" y="958156"/>
            <a:ext cx="8404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Значительное повышение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безопасности</a:t>
            </a:r>
            <a:r>
              <a:rPr lang="ru-RU" sz="2000" dirty="0">
                <a:cs typeface="Times New Roman" panose="02020603050405020304" pitchFamily="18" charset="0"/>
              </a:rPr>
              <a:t> использования природного газа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2342" y="128841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dirty="0">
                <a:cs typeface="Times New Roman" panose="02020603050405020304" pitchFamily="18" charset="0"/>
              </a:rPr>
              <a:t>За счет обеспечения и контроля требуемой степени одоризации на всем протяжении газораспределительной цепочки – от ГРС до потребителя</a:t>
            </a:r>
          </a:p>
        </p:txBody>
      </p:sp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4" y="1973178"/>
            <a:ext cx="413396" cy="62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07070" y="2087538"/>
            <a:ext cx="8404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Снижение числа ложных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вызовов</a:t>
            </a:r>
            <a:r>
              <a:rPr lang="ru-RU" sz="2000" dirty="0">
                <a:cs typeface="Times New Roman" panose="02020603050405020304" pitchFamily="18" charset="0"/>
              </a:rPr>
              <a:t> газовых служб населением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87" y="2815282"/>
            <a:ext cx="664430" cy="63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93714" y="2618995"/>
            <a:ext cx="8404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Более рациональное расходование </a:t>
            </a: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одоранта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2342" y="295560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dirty="0">
                <a:cs typeface="Times New Roman" panose="02020603050405020304" pitchFamily="18" charset="0"/>
              </a:rPr>
              <a:t>За счет учета содержащихся в магистральном газе меркаптанов и контроля работы одоризационной установки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3714" y="3702174"/>
            <a:ext cx="7704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cs typeface="Times New Roman" pitchFamily="18" charset="0"/>
              </a:rPr>
              <a:t>Снижение </a:t>
            </a:r>
            <a:r>
              <a:rPr lang="ru-RU" altLang="ru-RU" sz="2000" dirty="0">
                <a:solidFill>
                  <a:srgbClr val="FF0000"/>
                </a:solidFill>
                <a:cs typeface="Times New Roman" pitchFamily="18" charset="0"/>
              </a:rPr>
              <a:t>затрат</a:t>
            </a:r>
            <a:r>
              <a:rPr lang="ru-RU" altLang="ru-RU" sz="2000" dirty="0">
                <a:cs typeface="Times New Roman" pitchFamily="18" charset="0"/>
              </a:rPr>
              <a:t> на отбор проб</a:t>
            </a:r>
            <a:r>
              <a:rPr lang="en-US" altLang="ru-RU" sz="2000" dirty="0">
                <a:cs typeface="Times New Roman" pitchFamily="18" charset="0"/>
              </a:rPr>
              <a:t> </a:t>
            </a:r>
            <a:r>
              <a:rPr lang="ru-RU" altLang="ru-RU" sz="2000" dirty="0">
                <a:cs typeface="Times New Roman" pitchFamily="18" charset="0"/>
              </a:rPr>
              <a:t>на ГРП, их транспортировку и анализ содержания одоранта в лаборатории</a:t>
            </a:r>
            <a:endParaRPr lang="ru-RU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4" y="3737298"/>
            <a:ext cx="606136" cy="60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0" y="4575161"/>
            <a:ext cx="456484" cy="8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319734" y="4623359"/>
            <a:ext cx="8378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itchFamily="18" charset="0"/>
              </a:rPr>
              <a:t>Возможность оперативно </a:t>
            </a: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реагировать</a:t>
            </a:r>
            <a:r>
              <a:rPr lang="ru-RU" sz="2000" dirty="0">
                <a:cs typeface="Times New Roman" pitchFamily="18" charset="0"/>
              </a:rPr>
              <a:t> на нештатные ситуации и аварии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12342" y="495158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dirty="0">
                <a:cs typeface="Times New Roman" panose="02020603050405020304" pitchFamily="18" charset="0"/>
              </a:rPr>
              <a:t>За счет постоянного мониторинга и беспроводной передачи данных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3" y="5589393"/>
            <a:ext cx="817418" cy="75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319734" y="5661401"/>
            <a:ext cx="8378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itchFamily="18" charset="0"/>
              </a:rPr>
              <a:t>Повышение уровня </a:t>
            </a: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автоматизации</a:t>
            </a:r>
            <a:r>
              <a:rPr lang="ru-RU" sz="2000" dirty="0">
                <a:cs typeface="Times New Roman" pitchFamily="18" charset="0"/>
              </a:rPr>
              <a:t> и надежности процесса одоризации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12342" y="602302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3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dirty="0">
                <a:cs typeface="Times New Roman" panose="02020603050405020304" pitchFamily="18" charset="0"/>
              </a:rPr>
              <a:t>За счет внедрения системы интеллектуального контроля и управления процессом одоризации как на ГРС, так и на ГРП</a:t>
            </a:r>
          </a:p>
        </p:txBody>
      </p:sp>
    </p:spTree>
    <p:extLst>
      <p:ext uri="{BB962C8B-B14F-4D97-AF65-F5344CB8AC3E}">
        <p14:creationId xmlns:p14="http://schemas.microsoft.com/office/powerpoint/2010/main" val="22650515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101"/>
          <p:cNvGrpSpPr>
            <a:grpSpLocks/>
          </p:cNvGrpSpPr>
          <p:nvPr/>
        </p:nvGrpSpPr>
        <p:grpSpPr bwMode="auto">
          <a:xfrm>
            <a:off x="7295356" y="6248400"/>
            <a:ext cx="887413" cy="198438"/>
            <a:chOff x="5698205" y="6238110"/>
            <a:chExt cx="849542" cy="198446"/>
          </a:xfrm>
        </p:grpSpPr>
        <p:cxnSp>
          <p:nvCxnSpPr>
            <p:cNvPr id="34" name="Прямая соединительная линия 144"/>
            <p:cNvCxnSpPr/>
            <p:nvPr/>
          </p:nvCxnSpPr>
          <p:spPr>
            <a:xfrm>
              <a:off x="5698205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145"/>
            <p:cNvCxnSpPr/>
            <p:nvPr/>
          </p:nvCxnSpPr>
          <p:spPr>
            <a:xfrm>
              <a:off x="6122976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146"/>
            <p:cNvCxnSpPr/>
            <p:nvPr/>
          </p:nvCxnSpPr>
          <p:spPr>
            <a:xfrm>
              <a:off x="5783818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147"/>
            <p:cNvCxnSpPr/>
            <p:nvPr/>
          </p:nvCxnSpPr>
          <p:spPr>
            <a:xfrm>
              <a:off x="5867785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148"/>
            <p:cNvCxnSpPr/>
            <p:nvPr/>
          </p:nvCxnSpPr>
          <p:spPr>
            <a:xfrm>
              <a:off x="5953397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157"/>
            <p:cNvCxnSpPr/>
            <p:nvPr/>
          </p:nvCxnSpPr>
          <p:spPr>
            <a:xfrm>
              <a:off x="6037363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145"/>
            <p:cNvCxnSpPr/>
            <p:nvPr/>
          </p:nvCxnSpPr>
          <p:spPr>
            <a:xfrm>
              <a:off x="6547747" y="6238110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146"/>
            <p:cNvCxnSpPr/>
            <p:nvPr/>
          </p:nvCxnSpPr>
          <p:spPr>
            <a:xfrm>
              <a:off x="6208589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147"/>
            <p:cNvCxnSpPr/>
            <p:nvPr/>
          </p:nvCxnSpPr>
          <p:spPr>
            <a:xfrm>
              <a:off x="6292556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148"/>
            <p:cNvCxnSpPr/>
            <p:nvPr/>
          </p:nvCxnSpPr>
          <p:spPr>
            <a:xfrm>
              <a:off x="6378168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57"/>
            <p:cNvCxnSpPr/>
            <p:nvPr/>
          </p:nvCxnSpPr>
          <p:spPr>
            <a:xfrm>
              <a:off x="6462134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35"/>
          <p:cNvSpPr/>
          <p:nvPr/>
        </p:nvSpPr>
        <p:spPr>
          <a:xfrm>
            <a:off x="0" y="-3"/>
            <a:ext cx="9906000" cy="6858001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49" descr="ill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1" y="2406463"/>
            <a:ext cx="8893958" cy="3778882"/>
          </a:xfrm>
          <a:prstGeom prst="rect">
            <a:avLst/>
          </a:prstGeom>
        </p:spPr>
      </p:pic>
      <p:pic>
        <p:nvPicPr>
          <p:cNvPr id="23" name="Picture 1" descr="logo-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9" y="1"/>
            <a:ext cx="2022456" cy="843933"/>
          </a:xfrm>
          <a:prstGeom prst="rect">
            <a:avLst/>
          </a:prstGeom>
        </p:spPr>
      </p:pic>
      <p:sp>
        <p:nvSpPr>
          <p:cNvPr id="24" name="Text Placeholder 1"/>
          <p:cNvSpPr txBox="1">
            <a:spLocks/>
          </p:cNvSpPr>
          <p:nvPr/>
        </p:nvSpPr>
        <p:spPr>
          <a:xfrm>
            <a:off x="1784648" y="2627156"/>
            <a:ext cx="6196170" cy="87385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all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400" spc="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Технические аспекты</a:t>
            </a:r>
            <a:endParaRPr lang="ru-RU" sz="44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3480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754" y="1768873"/>
            <a:ext cx="8660871" cy="2374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sz="2000" b="1" dirty="0">
                <a:latin typeface="+mn-lt"/>
                <a:cs typeface="+mn-cs"/>
              </a:rPr>
              <a:t>Аналитический цикл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dirty="0">
                <a:latin typeface="+mn-lt"/>
                <a:cs typeface="+mn-cs"/>
              </a:rPr>
              <a:t>Отбор пробы в дозирующую петлю</a:t>
            </a:r>
            <a:endParaRPr lang="ru-RU" u="sng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Times New Roman" panose="02020603050405020304" pitchFamily="18" charset="0"/>
              </a:rPr>
              <a:t>Ввод пробы с помощью воздуха, подаваемого насосом</a:t>
            </a: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Times New Roman" panose="02020603050405020304" pitchFamily="18" charset="0"/>
              </a:rPr>
              <a:t>Выход пика сероводорода (не измеряется)</a:t>
            </a: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Times New Roman" panose="02020603050405020304" pitchFamily="18" charset="0"/>
              </a:rPr>
              <a:t>Переключение клапанов на обратную отдувку</a:t>
            </a:r>
          </a:p>
          <a:p>
            <a:pPr marL="285750" indent="-285750" fontAlgn="auto">
              <a:spcBef>
                <a:spcPts val="10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cs typeface="Times New Roman" panose="02020603050405020304" pitchFamily="18" charset="0"/>
              </a:rPr>
              <a:t>Выход меркаптанов одним пиком и измерение их суммарной концентрации 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989426" y="801688"/>
            <a:ext cx="7955756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Times New Roman" pitchFamily="18" charset="0"/>
              </a:rPr>
              <a:t>Основан на определении концентрации </a:t>
            </a:r>
            <a:r>
              <a:rPr lang="ru-RU" altLang="ru-RU" sz="1800" b="1" dirty="0">
                <a:solidFill>
                  <a:srgbClr val="FF0000"/>
                </a:solidFill>
                <a:cs typeface="Times New Roman" pitchFamily="18" charset="0"/>
              </a:rPr>
              <a:t>меркаптановой серы</a:t>
            </a:r>
            <a:r>
              <a:rPr lang="ru-RU" altLang="ru-RU" sz="1800" dirty="0">
                <a:cs typeface="Times New Roman" pitchFamily="18" charset="0"/>
              </a:rPr>
              <a:t> в природном газе с использованием </a:t>
            </a:r>
            <a:r>
              <a:rPr lang="ru-RU" altLang="ru-RU" sz="1800" b="1" dirty="0">
                <a:solidFill>
                  <a:srgbClr val="FF0000"/>
                </a:solidFill>
                <a:cs typeface="Times New Roman" pitchFamily="18" charset="0"/>
              </a:rPr>
              <a:t>электрохимического</a:t>
            </a:r>
            <a:r>
              <a:rPr lang="ru-RU" altLang="ru-RU" sz="1800" b="1" dirty="0">
                <a:cs typeface="Times New Roman" pitchFamily="18" charset="0"/>
              </a:rPr>
              <a:t> </a:t>
            </a:r>
            <a:r>
              <a:rPr lang="ru-RU" altLang="ru-RU" sz="1800" dirty="0">
                <a:cs typeface="Times New Roman" pitchFamily="18" charset="0"/>
              </a:rPr>
              <a:t>детектора </a:t>
            </a:r>
            <a:r>
              <a:rPr lang="ru-RU" altLang="ru-RU" sz="1800" b="1" dirty="0">
                <a:cs typeface="Times New Roman" pitchFamily="18" charset="0"/>
              </a:rPr>
              <a:t>(ЭХД) </a:t>
            </a:r>
            <a:r>
              <a:rPr lang="ru-RU" altLang="ru-RU" sz="1800" dirty="0">
                <a:cs typeface="Times New Roman" pitchFamily="18" charset="0"/>
              </a:rPr>
              <a:t> с отделением мешающего  компонента – </a:t>
            </a:r>
            <a:r>
              <a:rPr lang="ru-RU" altLang="ru-RU" sz="1800" dirty="0">
                <a:solidFill>
                  <a:srgbClr val="FF0000"/>
                </a:solidFill>
                <a:cs typeface="Times New Roman" pitchFamily="18" charset="0"/>
              </a:rPr>
              <a:t>сероводорода</a:t>
            </a:r>
            <a:r>
              <a:rPr lang="ru-RU" altLang="ru-RU" sz="1800" dirty="0">
                <a:cs typeface="Times New Roman" pitchFamily="18" charset="0"/>
              </a:rPr>
              <a:t>.</a:t>
            </a:r>
            <a:endParaRPr lang="ru-RU" altLang="ru-RU" sz="1800" dirty="0"/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6512852" y="5086351"/>
            <a:ext cx="314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383B"/>
              </a:buClr>
              <a:buFontTx/>
              <a:buNone/>
            </a:pPr>
            <a:r>
              <a:rPr lang="ru-RU" altLang="ru-RU" sz="1800" u="sng" dirty="0">
                <a:solidFill>
                  <a:srgbClr val="0D0D0D"/>
                </a:solidFill>
                <a:cs typeface="Times New Roman" pitchFamily="18" charset="0"/>
              </a:rPr>
              <a:t>Длительность аналитического</a:t>
            </a:r>
          </a:p>
          <a:p>
            <a:pPr eaLnBrk="1" hangingPunct="1">
              <a:spcBef>
                <a:spcPct val="0"/>
              </a:spcBef>
              <a:buClr>
                <a:srgbClr val="FF383B"/>
              </a:buClr>
              <a:buFontTx/>
              <a:buNone/>
            </a:pPr>
            <a:r>
              <a:rPr lang="ru-RU" altLang="ru-RU" sz="1800" u="sng" dirty="0">
                <a:solidFill>
                  <a:srgbClr val="0D0D0D"/>
                </a:solidFill>
                <a:cs typeface="Times New Roman" pitchFamily="18" charset="0"/>
              </a:rPr>
              <a:t> цикла – от </a:t>
            </a:r>
            <a:r>
              <a:rPr lang="ru-RU" altLang="ru-RU" sz="1800" u="sng" dirty="0">
                <a:solidFill>
                  <a:srgbClr val="FF0000"/>
                </a:solidFill>
                <a:cs typeface="Times New Roman" pitchFamily="18" charset="0"/>
              </a:rPr>
              <a:t>5 минут</a:t>
            </a:r>
          </a:p>
        </p:txBody>
      </p:sp>
      <p:grpSp>
        <p:nvGrpSpPr>
          <p:cNvPr id="9223" name="Группа 106"/>
          <p:cNvGrpSpPr>
            <a:grpSpLocks/>
          </p:cNvGrpSpPr>
          <p:nvPr/>
        </p:nvGrpSpPr>
        <p:grpSpPr bwMode="auto">
          <a:xfrm>
            <a:off x="818621" y="4162718"/>
            <a:ext cx="5694231" cy="2238375"/>
            <a:chOff x="560512" y="4218088"/>
            <a:chExt cx="5008296" cy="1958196"/>
          </a:xfrm>
        </p:grpSpPr>
        <p:pic>
          <p:nvPicPr>
            <p:cNvPr id="9224" name="Picture 2" descr="C:\Users\Prokopov.BACS\Documents\АнОд\Испытания\АнОд_хром\Типовая хроматограмм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12" y="4218088"/>
              <a:ext cx="5008296" cy="195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Box 108"/>
            <p:cNvSpPr txBox="1">
              <a:spLocks noChangeArrowheads="1"/>
            </p:cNvSpPr>
            <p:nvPr/>
          </p:nvSpPr>
          <p:spPr bwMode="auto">
            <a:xfrm>
              <a:off x="1260390" y="4436047"/>
              <a:ext cx="423253" cy="296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 b="1">
                  <a:solidFill>
                    <a:srgbClr val="FF383B"/>
                  </a:solidFill>
                </a:rPr>
                <a:t>H</a:t>
              </a:r>
              <a:r>
                <a:rPr lang="en-US" altLang="ru-RU" sz="1600" b="1" baseline="-25000">
                  <a:solidFill>
                    <a:srgbClr val="FF383B"/>
                  </a:solidFill>
                </a:rPr>
                <a:t>2</a:t>
              </a:r>
              <a:r>
                <a:rPr lang="en-US" altLang="ru-RU" sz="1600" b="1">
                  <a:solidFill>
                    <a:srgbClr val="FF383B"/>
                  </a:solidFill>
                </a:rPr>
                <a:t>S</a:t>
              </a:r>
              <a:endParaRPr lang="ru-RU" altLang="ru-RU" sz="1600" b="1">
                <a:solidFill>
                  <a:srgbClr val="FF383B"/>
                </a:solidFill>
              </a:endParaRPr>
            </a:p>
          </p:txBody>
        </p:sp>
        <p:cxnSp>
          <p:nvCxnSpPr>
            <p:cNvPr id="110" name="Straight Arrow Connector 73"/>
            <p:cNvCxnSpPr/>
            <p:nvPr/>
          </p:nvCxnSpPr>
          <p:spPr>
            <a:xfrm>
              <a:off x="1197327" y="4506957"/>
              <a:ext cx="0" cy="263870"/>
            </a:xfrm>
            <a:prstGeom prst="straightConnector1">
              <a:avLst/>
            </a:prstGeom>
            <a:ln w="19050">
              <a:solidFill>
                <a:srgbClr val="FF38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TextBox 110"/>
            <p:cNvSpPr txBox="1">
              <a:spLocks noChangeArrowheads="1"/>
            </p:cNvSpPr>
            <p:nvPr/>
          </p:nvSpPr>
          <p:spPr bwMode="auto">
            <a:xfrm>
              <a:off x="3201347" y="4270545"/>
              <a:ext cx="561086" cy="296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 b="1">
                  <a:solidFill>
                    <a:srgbClr val="FF383B"/>
                  </a:solidFill>
                </a:rPr>
                <a:t>∑RSH</a:t>
              </a:r>
              <a:endParaRPr lang="ru-RU" altLang="ru-RU" sz="1600" b="1">
                <a:solidFill>
                  <a:srgbClr val="FF383B"/>
                </a:solidFill>
              </a:endParaRPr>
            </a:p>
          </p:txBody>
        </p:sp>
        <p:cxnSp>
          <p:nvCxnSpPr>
            <p:cNvPr id="112" name="Straight Arrow Connector 75"/>
            <p:cNvCxnSpPr/>
            <p:nvPr/>
          </p:nvCxnSpPr>
          <p:spPr>
            <a:xfrm>
              <a:off x="3153148" y="4326414"/>
              <a:ext cx="0" cy="263870"/>
            </a:xfrm>
            <a:prstGeom prst="straightConnector1">
              <a:avLst/>
            </a:prstGeom>
            <a:ln w="19050">
              <a:solidFill>
                <a:srgbClr val="FF38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"/>
          <p:cNvSpPr txBox="1">
            <a:spLocks/>
          </p:cNvSpPr>
          <p:nvPr/>
        </p:nvSpPr>
        <p:spPr>
          <a:xfrm>
            <a:off x="9201473" y="6492876"/>
            <a:ext cx="555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17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95275" y="14507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Принцип работы газоанализатора «АнОд»</a:t>
            </a:r>
          </a:p>
        </p:txBody>
      </p:sp>
      <p:pic>
        <p:nvPicPr>
          <p:cNvPr id="14" name="Picture 2" descr="C:\Users\Prokopov.BACS\Documents\ПРОЕКТЫ\АнОд\Фото\Новые фото АнОд\!АнОд - общий вид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96" y="1428274"/>
            <a:ext cx="2835756" cy="240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1231" y="850854"/>
            <a:ext cx="8963554" cy="59246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Автономная работа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>
                <a:latin typeface="+mn-lt"/>
                <a:cs typeface="+mn-cs"/>
              </a:rPr>
              <a:t>Прибор работает в автоматическом режиме без вмешательства оператора, не требуея постоянного подключение к ПК.</a:t>
            </a:r>
            <a:endParaRPr lang="ru-RU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Автоматическая калибровка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>
                <a:latin typeface="+mn-lt"/>
                <a:cs typeface="+mn-cs"/>
              </a:rPr>
              <a:t>Заявленная точность анализа достигается благодаря регулярной автоматической калибровке прибора по встроенному источнику микропотока этилмеркаптана.</a:t>
            </a:r>
            <a:endParaRPr lang="ru-RU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Отсутствие мешающих компонентов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>
                <a:latin typeface="+mn-lt"/>
                <a:cs typeface="+mn-cs"/>
              </a:rPr>
              <a:t>ЭХД избирателен к серосодержащим соединениям и не чувствителен к другим компонентам природного газа. При этом происходит отделение сероводорода.</a:t>
            </a:r>
            <a:endParaRPr lang="ru-RU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Обработка и передача данных</a:t>
            </a: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>
                <a:latin typeface="+mn-lt"/>
                <a:cs typeface="+mn-cs"/>
              </a:rPr>
              <a:t>Данные хранятся в памяти прибора, отображаются на встроенном дисплее и могут передаваться внешним устройствам при помощи различных интерфейсов.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Удобство монтажа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>
                <a:latin typeface="+mn-lt"/>
                <a:cs typeface="+mn-cs"/>
              </a:rPr>
              <a:t>Компактный взрывозащищенный корпус анализатора легко монтируется прямо на трубу после установки одоризации на ГРС или на ГРП.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F383B"/>
              </a:buClr>
              <a:buSzPct val="100000"/>
              <a:buFont typeface="Calibri" pitchFamily="34" charset="0"/>
              <a:buChar char="●"/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Низкая стоимость владения</a:t>
            </a: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383B"/>
              </a:buClr>
              <a:buSzPct val="100000"/>
              <a:defRPr/>
            </a:pPr>
            <a:r>
              <a:rPr lang="ru-RU" dirty="0">
                <a:latin typeface="+mn-lt"/>
                <a:cs typeface="+mn-cs"/>
              </a:rPr>
              <a:t>Прибор не требует подключения дополнительных газов, отличается низким энергопотреблением и может эксплуатироваться в широком диапазоне температур: от -40 до +50°С.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9273481" y="6492876"/>
            <a:ext cx="483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18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Достоинства и преимущества анализатора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69130"/>
              </p:ext>
            </p:extLst>
          </p:nvPr>
        </p:nvGraphicFramePr>
        <p:xfrm>
          <a:off x="679319" y="867838"/>
          <a:ext cx="9144132" cy="5581858"/>
        </p:xfrm>
        <a:graphic>
          <a:graphicData uri="http://schemas.openxmlformats.org/drawingml/2006/table">
            <a:tbl>
              <a:tblPr/>
              <a:tblGrid>
                <a:gridCol w="177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Прибор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«АНКАТ-7670»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«АнОд»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Производитель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ФГУП СПО «Аналитприбор», Смоленск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ООО НТФ «БАКС», Самара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Принцип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Электрохимический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Электрохимический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Исполнение, установка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Блок отбора проб (БОП) – в месте отбора пробы, блок питания и сигнализации (БПС) – во взрывобезопасной зоне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Одноблочное, устанавливается в месте отбора пробы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Взрывозащита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БОП: 1ExibdIIBT4;   БПС: [Exib]IIB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ExdII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Защита корпуса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БОП: IР54;   БПС: IР20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IP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Диапазон изм.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0-80 мг/м</a:t>
                      </a:r>
                      <a:r>
                        <a:rPr kumimoji="0" lang="ru-RU" altLang="ru-RU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(меркаптанов)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0-100 мг/м</a:t>
                      </a:r>
                      <a:r>
                        <a:rPr kumimoji="0" lang="ru-RU" altLang="ru-RU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(меркаптанов)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Мешающие компоненты</a:t>
                      </a: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более 1 мг/м</a:t>
                      </a:r>
                      <a:r>
                        <a:rPr kumimoji="0" lang="ru-RU" altLang="ru-RU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сероводорода в газе</a:t>
                      </a: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Нет, сероводород отделяется</a:t>
                      </a: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Цикл анализа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20 – 120 мин.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От 5 мин.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Отображение данных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 ПК, на ЖК дисплее БПС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 ПК, встроенном ЖК дисплее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Калибровка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Ручная, по ПГС или источнику микропотока не реже 1 раза в 6 месяцев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Автоматическая, по встроенному ИМ этилмеркаптана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Интерфейсы связи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RS232, RS485, 4-20 мА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232/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RS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485, 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Ethernet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4-20 мА, дискретные выходы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Температура эксплуатации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БОП: от -45 до +40°С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БПС: от +5 до +40°С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от -40 до +50°С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76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Габариты,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ДхШхВ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вес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БОП: 250×400×670 мм, 25 кг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БПС: 480×290×220 мм, 8 кг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435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275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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мм, 39 кг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1192" marR="6119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19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Сравнение газоанализаторов «АНКАТ-7670» и «АнОд»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101"/>
          <p:cNvGrpSpPr>
            <a:grpSpLocks/>
          </p:cNvGrpSpPr>
          <p:nvPr/>
        </p:nvGrpSpPr>
        <p:grpSpPr bwMode="auto">
          <a:xfrm>
            <a:off x="7295356" y="6248400"/>
            <a:ext cx="887413" cy="198438"/>
            <a:chOff x="5698205" y="6238110"/>
            <a:chExt cx="849542" cy="198446"/>
          </a:xfrm>
        </p:grpSpPr>
        <p:cxnSp>
          <p:nvCxnSpPr>
            <p:cNvPr id="34" name="Прямая соединительная линия 144"/>
            <p:cNvCxnSpPr/>
            <p:nvPr/>
          </p:nvCxnSpPr>
          <p:spPr>
            <a:xfrm>
              <a:off x="5698205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145"/>
            <p:cNvCxnSpPr/>
            <p:nvPr/>
          </p:nvCxnSpPr>
          <p:spPr>
            <a:xfrm>
              <a:off x="6122976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146"/>
            <p:cNvCxnSpPr/>
            <p:nvPr/>
          </p:nvCxnSpPr>
          <p:spPr>
            <a:xfrm>
              <a:off x="5783818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147"/>
            <p:cNvCxnSpPr/>
            <p:nvPr/>
          </p:nvCxnSpPr>
          <p:spPr>
            <a:xfrm>
              <a:off x="5867785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148"/>
            <p:cNvCxnSpPr/>
            <p:nvPr/>
          </p:nvCxnSpPr>
          <p:spPr>
            <a:xfrm>
              <a:off x="5953397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157"/>
            <p:cNvCxnSpPr/>
            <p:nvPr/>
          </p:nvCxnSpPr>
          <p:spPr>
            <a:xfrm>
              <a:off x="6037363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145"/>
            <p:cNvCxnSpPr/>
            <p:nvPr/>
          </p:nvCxnSpPr>
          <p:spPr>
            <a:xfrm>
              <a:off x="6547747" y="6238110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146"/>
            <p:cNvCxnSpPr/>
            <p:nvPr/>
          </p:nvCxnSpPr>
          <p:spPr>
            <a:xfrm>
              <a:off x="6208589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147"/>
            <p:cNvCxnSpPr/>
            <p:nvPr/>
          </p:nvCxnSpPr>
          <p:spPr>
            <a:xfrm>
              <a:off x="6292556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148"/>
            <p:cNvCxnSpPr/>
            <p:nvPr/>
          </p:nvCxnSpPr>
          <p:spPr>
            <a:xfrm>
              <a:off x="6378168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57"/>
            <p:cNvCxnSpPr/>
            <p:nvPr/>
          </p:nvCxnSpPr>
          <p:spPr>
            <a:xfrm>
              <a:off x="6462134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35"/>
          <p:cNvSpPr/>
          <p:nvPr/>
        </p:nvSpPr>
        <p:spPr>
          <a:xfrm>
            <a:off x="0" y="-3"/>
            <a:ext cx="9906000" cy="6858001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49" descr="ill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1" y="2406463"/>
            <a:ext cx="8893958" cy="3778882"/>
          </a:xfrm>
          <a:prstGeom prst="rect">
            <a:avLst/>
          </a:prstGeom>
        </p:spPr>
      </p:pic>
      <p:pic>
        <p:nvPicPr>
          <p:cNvPr id="23" name="Picture 1" descr="logo-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9" y="1"/>
            <a:ext cx="2022456" cy="843933"/>
          </a:xfrm>
          <a:prstGeom prst="rect">
            <a:avLst/>
          </a:prstGeom>
        </p:spPr>
      </p:pic>
      <p:sp>
        <p:nvSpPr>
          <p:cNvPr id="24" name="Text Placeholder 1"/>
          <p:cNvSpPr txBox="1">
            <a:spLocks/>
          </p:cNvSpPr>
          <p:nvPr/>
        </p:nvSpPr>
        <p:spPr>
          <a:xfrm>
            <a:off x="2746390" y="2627156"/>
            <a:ext cx="4366850" cy="72008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all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400" spc="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проблематика</a:t>
            </a:r>
            <a:endParaRPr lang="ru-RU" sz="44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9897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07751_2">
            <a:extLst>
              <a:ext uri="{FF2B5EF4-FFF2-40B4-BE49-F238E27FC236}">
                <a16:creationId xmlns:a16="http://schemas.microsoft.com/office/drawing/2014/main" id="{1AE79EA8-EB95-470A-B39F-7D9B09230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14365" r="12202" b="8711"/>
          <a:stretch>
            <a:fillRect/>
          </a:stretch>
        </p:blipFill>
        <p:spPr bwMode="auto">
          <a:xfrm>
            <a:off x="6723975" y="908720"/>
            <a:ext cx="295042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0749" y="850525"/>
            <a:ext cx="63967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Упрощенная и удешевленная версия анализатора степени </a:t>
            </a:r>
            <a:r>
              <a:rPr lang="ru-RU" sz="2000" dirty="0" err="1"/>
              <a:t>одоризации</a:t>
            </a:r>
            <a:r>
              <a:rPr lang="ru-RU" sz="2000" dirty="0"/>
              <a:t> для оперативного контроля содержания </a:t>
            </a:r>
            <a:r>
              <a:rPr lang="ru-RU" sz="2000" dirty="0" err="1"/>
              <a:t>меркаптановой</a:t>
            </a:r>
            <a:r>
              <a:rPr lang="ru-RU" sz="2000" dirty="0"/>
              <a:t> серы в различных точках газораспределительной сети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63898" y="314096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Оптимальное решение для установки на ГРП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2640" y="2281989"/>
            <a:ext cx="3402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2000" b="1" dirty="0">
                <a:solidFill>
                  <a:srgbClr val="FF383B"/>
                </a:solidFill>
                <a:ea typeface="Arial Unicode MS" pitchFamily="34" charset="-128"/>
                <a:cs typeface="Arial Unicode MS" pitchFamily="34" charset="-128"/>
              </a:rPr>
              <a:t>Отличительные особенности</a:t>
            </a:r>
            <a:endParaRPr lang="ru-RU" sz="2000" dirty="0">
              <a:solidFill>
                <a:srgbClr val="FF383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279" y="2628851"/>
            <a:ext cx="79568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8000" algn="just" eaLnBrk="1" hangingPunct="1"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Автоматическая работа без вмешательства оператора</a:t>
            </a:r>
            <a:r>
              <a:rPr lang="ru-RU" altLang="ru-RU" dirty="0">
                <a:cs typeface="Times New Roman" pitchFamily="18" charset="0"/>
              </a:rPr>
              <a:t>;</a:t>
            </a:r>
          </a:p>
          <a:p>
            <a:pPr marL="288000" indent="-288000" algn="just" eaLnBrk="1" hangingPunct="1"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Удаление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aseline="-25000" dirty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ru-RU" dirty="0">
                <a:ea typeface="Arial Unicode MS" pitchFamily="34" charset="-128"/>
                <a:cs typeface="Arial Unicode MS" pitchFamily="34" charset="-128"/>
              </a:rPr>
              <a:t>с помощью фильтра</a:t>
            </a:r>
            <a:r>
              <a:rPr lang="ru-RU" altLang="ru-RU" dirty="0">
                <a:cs typeface="Times New Roman" pitchFamily="18" charset="0"/>
              </a:rPr>
              <a:t>;</a:t>
            </a:r>
          </a:p>
          <a:p>
            <a:pPr marL="288000" indent="-288000" algn="just" eaLnBrk="1" hangingPunct="1"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Высокая скорость анализа;</a:t>
            </a:r>
          </a:p>
          <a:p>
            <a:pPr marL="288000" indent="-288000" algn="just" eaLnBrk="1" hangingPunct="1"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Автоматическая калибровка по ПГС;</a:t>
            </a:r>
          </a:p>
          <a:p>
            <a:pPr marL="288000" indent="-288000" algn="just" eaLnBrk="1" hangingPunct="1"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dirty="0">
                <a:ea typeface="Arial Unicode MS" pitchFamily="34" charset="-128"/>
                <a:cs typeface="Arial Unicode MS" pitchFamily="34" charset="-128"/>
              </a:rPr>
              <a:t>Результаты измерения не хранятся в памяти прибора, а передаются внешним устройствам </a:t>
            </a:r>
            <a:r>
              <a:rPr lang="ru-RU" dirty="0">
                <a:ea typeface="Arial Unicode MS" pitchFamily="34" charset="-128"/>
                <a:cs typeface="Arial Unicode MS" pitchFamily="34" charset="-128"/>
              </a:rPr>
              <a:t>по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RS</a:t>
            </a:r>
            <a:r>
              <a:rPr lang="ru-RU" dirty="0">
                <a:ea typeface="Arial Unicode MS" pitchFamily="34" charset="-128"/>
                <a:cs typeface="Arial Unicode MS" pitchFamily="34" charset="-128"/>
              </a:rPr>
              <a:t>485 или 4-20 мА</a:t>
            </a:r>
            <a:r>
              <a:rPr lang="ru-RU" altLang="ru-RU" dirty="0"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88000" indent="-288000" algn="just" eaLnBrk="1" hangingPunct="1"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Температура в месте установки:  от +5 до +50°С</a:t>
            </a:r>
            <a:endParaRPr lang="ru-RU" altLang="ru-RU" dirty="0">
              <a:ea typeface="Arial Unicode MS" pitchFamily="34" charset="-128"/>
              <a:cs typeface="Arial Unicode MS" pitchFamily="34" charset="-128"/>
            </a:endParaRPr>
          </a:p>
          <a:p>
            <a:pPr marL="288000" indent="-288000" algn="just" eaLnBrk="1" hangingPunct="1"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Питание от 24 В;</a:t>
            </a:r>
          </a:p>
          <a:p>
            <a:pPr marL="288000" indent="-288000" algn="just" eaLnBrk="1" hangingPunct="1"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dirty="0">
                <a:ea typeface="Arial Unicode MS" pitchFamily="34" charset="-128"/>
                <a:cs typeface="Arial Unicode MS" pitchFamily="34" charset="-128"/>
              </a:rPr>
              <a:t>Низкое энергопотребление: до 15 Вт;</a:t>
            </a:r>
          </a:p>
          <a:p>
            <a:pPr marL="288000" indent="-288000" algn="just"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dirty="0">
                <a:ea typeface="Arial Unicode MS" pitchFamily="34" charset="-128"/>
                <a:cs typeface="Arial Unicode MS" pitchFamily="34" charset="-128"/>
              </a:rPr>
              <a:t>Малые габариты: </a:t>
            </a:r>
            <a:r>
              <a:rPr lang="ru-RU" kern="50" dirty="0"/>
              <a:t>264х282х186 мм (</a:t>
            </a:r>
            <a:r>
              <a:rPr lang="ru-RU" dirty="0" err="1">
                <a:ea typeface="Times New Roman"/>
              </a:rPr>
              <a:t>ДхШхВ</a:t>
            </a:r>
            <a:r>
              <a:rPr lang="ru-RU" dirty="0">
                <a:ea typeface="Times New Roman"/>
              </a:rPr>
              <a:t>) и вес: до 5,5 кг;</a:t>
            </a:r>
          </a:p>
          <a:p>
            <a:pPr marL="288000" indent="-288000" algn="just"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kern="50" dirty="0"/>
              <a:t>Низкая стоимость приобретения, владения и обслуживания.</a:t>
            </a:r>
            <a:endParaRPr lang="en-US" altLang="ru-RU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20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Исполнение: «АнОд-трансмиттер»</a:t>
            </a:r>
          </a:p>
        </p:txBody>
      </p:sp>
    </p:spTree>
    <p:extLst>
      <p:ext uri="{BB962C8B-B14F-4D97-AF65-F5344CB8AC3E}">
        <p14:creationId xmlns:p14="http://schemas.microsoft.com/office/powerpoint/2010/main" val="1067834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Таблица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90345"/>
              </p:ext>
            </p:extLst>
          </p:nvPr>
        </p:nvGraphicFramePr>
        <p:xfrm>
          <a:off x="574410" y="920750"/>
          <a:ext cx="4306582" cy="2659414"/>
        </p:xfrm>
        <a:graphic>
          <a:graphicData uri="http://schemas.openxmlformats.org/drawingml/2006/table">
            <a:tbl>
              <a:tblPr/>
              <a:tblGrid>
                <a:gridCol w="2081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20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kibastuz Lt"/>
                          <a:cs typeface="Times New Roman" pitchFamily="18" charset="0"/>
                        </a:rPr>
                        <a:t>Метрологические характеристики</a:t>
                      </a:r>
                    </a:p>
                  </a:txBody>
                  <a:tcPr marL="99068" marR="99068" marT="45610" marB="456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8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Принцип действия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Электрохимический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Диапазон измерений, мг/м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0-100 по меркаптанам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Диапазон показаний, мг/м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0-50 по меркаптан. сере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Пределы допускаемой основной погрешности , %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диапазоне 0-10 мг/м</a:t>
                      </a:r>
                      <a:r>
                        <a:rPr kumimoji="0" lang="ru-RU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 20 приведенной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диапазоне 10-100 мг/м</a:t>
                      </a:r>
                      <a:r>
                        <a:rPr kumimoji="0" lang="ru-RU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± 20 относительной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Время цикла анализа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 5 мин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8" name="Таблица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22993"/>
              </p:ext>
            </p:extLst>
          </p:nvPr>
        </p:nvGraphicFramePr>
        <p:xfrm>
          <a:off x="574410" y="3933056"/>
          <a:ext cx="4320340" cy="1168092"/>
        </p:xfrm>
        <a:graphic>
          <a:graphicData uri="http://schemas.openxmlformats.org/drawingml/2006/table">
            <a:tbl>
              <a:tblPr/>
              <a:tblGrid>
                <a:gridCol w="227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Ekibastuz Lt"/>
                          <a:cs typeface="Times New Roman" pitchFamily="18" charset="0"/>
                        </a:rPr>
                        <a:t>Параметры окружающей среды в месте установки</a:t>
                      </a:r>
                    </a:p>
                  </a:txBody>
                  <a:tcPr marL="99068" marR="99068" marT="45536" marB="455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8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Температура воздуха, °С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+5 (-40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до +50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Атмосферное давление, кПа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84,0-106,7 кПа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Влажность воздуха, %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До 95 (без конденсации)</a:t>
                      </a:r>
                    </a:p>
                  </a:txBody>
                  <a:tcPr marL="56446" marR="5644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46" name="TextBox 110"/>
          <p:cNvSpPr txBox="1">
            <a:spLocks noChangeArrowheads="1"/>
          </p:cNvSpPr>
          <p:nvPr/>
        </p:nvSpPr>
        <p:spPr bwMode="auto">
          <a:xfrm>
            <a:off x="574410" y="5301208"/>
            <a:ext cx="4609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cs typeface="Times New Roman" pitchFamily="18" charset="0"/>
              </a:rPr>
              <a:t>*При использовании обогреваемого газового ввода, только для стационарного исполнения анализатора</a:t>
            </a:r>
            <a:endParaRPr lang="ru-RU" altLang="ru-RU" sz="1400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21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Спецификации газоанализатора «АнОд»</a:t>
            </a:r>
          </a:p>
        </p:txBody>
      </p:sp>
      <p:graphicFrame>
        <p:nvGraphicFramePr>
          <p:cNvPr id="10" name="Group 70">
            <a:extLst>
              <a:ext uri="{FF2B5EF4-FFF2-40B4-BE49-F238E27FC236}">
                <a16:creationId xmlns:a16="http://schemas.microsoft.com/office/drawing/2014/main" id="{842EB208-E1E7-4ECF-976C-C4F566A69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5108"/>
              </p:ext>
            </p:extLst>
          </p:nvPr>
        </p:nvGraphicFramePr>
        <p:xfrm>
          <a:off x="4949131" y="905760"/>
          <a:ext cx="4932000" cy="58023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960796860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pPr marL="936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Технические характеристики</a:t>
                      </a:r>
                    </a:p>
                  </a:txBody>
                  <a:tcPr marL="14937" marR="14937" marT="18384" marB="18384" anchor="ctr" horzOverflow="overflow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936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Параметр</a:t>
                      </a: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Пром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анализатор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Трансмиттер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>
                      <a:lvl1pPr marL="936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Цикл анализа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Периодический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937" marR="14937" marT="18384" marB="1838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Давление анализ. газа</a:t>
                      </a: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0,2 – 1,2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МПа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/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0,05 – 0,1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МПа</a:t>
                      </a:r>
                      <a:endParaRPr lang="ru-RU" dirty="0"/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 анализ. газа</a:t>
                      </a:r>
                    </a:p>
                  </a:txBody>
                  <a:tcPr marL="14937" marR="14937" marT="18384" marB="18384" anchor="ctr" horzOverflow="overflow"/>
                </a:tc>
                <a:tc gridSpan="2"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0,2 </a:t>
                      </a:r>
                      <a:r>
                        <a:rPr lang="ru-RU" sz="14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нл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/мин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937" marR="14937" marT="18384" marB="1838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n-lt"/>
                        </a:rPr>
                        <a:t>Взрывозащита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</a:endParaRPr>
                    </a:p>
                  </a:txBody>
                  <a:tcPr marL="14937" marR="14937" marT="18384" marB="18384" anchor="ctr" horzOverflow="overflow"/>
                </a:tc>
                <a:tc gridSpan="2"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 Е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x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IIC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T4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Gb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937" marR="14937" marT="18384" marB="1838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>
                      <a:lvl1pPr marL="936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just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Время прогрева</a:t>
                      </a: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не более 60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мин</a:t>
                      </a:r>
                      <a:endParaRPr kumimoji="0" lang="ru-RU" sz="1400" u="none" strike="noStrike" kern="1200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/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не более 30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мин</a:t>
                      </a:r>
                      <a:endParaRPr lang="ru-RU" dirty="0"/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>
                      <a:lvl1pPr marL="936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Калибровка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Автоматическая по встроенному ИМ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/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Автоматическая по ПГС</a:t>
                      </a:r>
                      <a:endParaRPr lang="ru-RU" dirty="0"/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>
                      <a:lvl1pPr marL="936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Тип ПО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Встроенное и внешнее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/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Встроенное</a:t>
                      </a:r>
                      <a:endParaRPr lang="ru-RU" dirty="0"/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>
                      <a:lvl1pPr marL="936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Хранение данных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Память на 35 суток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/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Нет, только передача</a:t>
                      </a:r>
                      <a:endParaRPr lang="ru-RU" dirty="0"/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000">
                <a:tc>
                  <a:txBody>
                    <a:bodyPr/>
                    <a:lstStyle>
                      <a:lvl1pPr marL="936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Интерфейсы передачи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данных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6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RS232/RS485, Ethernet</a:t>
                      </a: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4-20 мА, </a:t>
                      </a: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 / GPRS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/>
                      <a:r>
                        <a:rPr kumimoji="0" lang="en-US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RS485</a:t>
                      </a:r>
                      <a:r>
                        <a:rPr kumimoji="0" lang="ru-RU" sz="1400" u="none" strike="noStrike" kern="1200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, 4-20 мА, дискретные выходы</a:t>
                      </a:r>
                      <a:endParaRPr lang="ru-RU"/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1000">
                <a:tc>
                  <a:txBody>
                    <a:bodyPr/>
                    <a:lstStyle>
                      <a:lvl1pPr marL="936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Напряжение питания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6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220 В, 50 Гц</a:t>
                      </a: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/>
                      <a:r>
                        <a:rPr kumimoji="0" lang="ru-RU" sz="14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В</a:t>
                      </a:r>
                      <a:endParaRPr lang="ru-RU"/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Потребляемая мощность, Вт</a:t>
                      </a: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до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90 при прогреве</a:t>
                      </a:r>
                    </a:p>
                    <a:p>
                      <a:pPr marL="360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до 30 при работе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/>
                      <a:r>
                        <a:rPr kumimoji="0" lang="ru-RU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15</a:t>
                      </a:r>
                      <a:endParaRPr lang="ru-RU" dirty="0"/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Габариты,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ДхШхВ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435 х 275 х 425</a:t>
                      </a:r>
                      <a:r>
                        <a:rPr lang="ru-RU" sz="1400" kern="50" dirty="0">
                          <a:effectLst/>
                          <a:latin typeface="+mn-lt"/>
                        </a:rPr>
                        <a:t> мм</a:t>
                      </a:r>
                      <a:endParaRPr lang="ru-RU" sz="1400" b="0" dirty="0">
                        <a:solidFill>
                          <a:srgbClr val="243A7A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 х 284 х 196</a:t>
                      </a:r>
                      <a:r>
                        <a:rPr lang="ru-RU" sz="1400" kern="5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мм</a:t>
                      </a:r>
                      <a:endParaRPr lang="ru-RU"/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Вес, не более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43A7A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effectLst/>
                          <a:latin typeface="+mn-lt"/>
                        </a:rPr>
                        <a:t>39 кг</a:t>
                      </a:r>
                      <a:endParaRPr lang="ru-RU" sz="1400" b="0" dirty="0">
                        <a:solidFill>
                          <a:srgbClr val="243A7A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14937" marR="14937" marT="18384" marB="18384" anchor="ctr" horzOverflow="overflow"/>
                </a:tc>
                <a:tc>
                  <a:txBody>
                    <a:bodyPr/>
                    <a:lstStyle/>
                    <a:p>
                      <a:pPr marL="36000"/>
                      <a:r>
                        <a:rPr lang="ru-RU" sz="14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кг</a:t>
                      </a:r>
                      <a:endParaRPr lang="ru-RU" dirty="0"/>
                    </a:p>
                  </a:txBody>
                  <a:tcPr marL="14937" marR="14937" marT="18384" marB="18384"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62895" y="962782"/>
            <a:ext cx="5628959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buClr>
                <a:srgbClr val="C00000"/>
              </a:buClr>
            </a:pPr>
            <a:r>
              <a:rPr lang="ru-RU" b="1" dirty="0">
                <a:solidFill>
                  <a:srgbClr val="C00000"/>
                </a:solidFill>
              </a:rPr>
              <a:t>    </a:t>
            </a:r>
            <a:r>
              <a:rPr lang="ru-RU" sz="2000" b="1" dirty="0">
                <a:solidFill>
                  <a:srgbClr val="C00000"/>
                </a:solidFill>
              </a:rPr>
              <a:t>Назначение</a:t>
            </a:r>
            <a:endParaRPr lang="ru-RU" b="1" dirty="0">
              <a:solidFill>
                <a:srgbClr val="C00000"/>
              </a:solidFill>
            </a:endParaRPr>
          </a:p>
          <a:p>
            <a:pPr algn="just">
              <a:spcAft>
                <a:spcPts val="300"/>
              </a:spcAft>
              <a:buClr>
                <a:srgbClr val="C00000"/>
              </a:buClr>
            </a:pPr>
            <a:r>
              <a:rPr lang="ru-RU" dirty="0"/>
              <a:t>Определение содержания сероводорода и меркаптанов в различных средах, включая:</a:t>
            </a:r>
            <a:endParaRPr lang="ru-RU" dirty="0"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3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Газ горючий природный (по ГОСТ Р 53637-2009);</a:t>
            </a:r>
          </a:p>
          <a:p>
            <a:pPr marL="285750" lvl="0" indent="-285750" algn="just">
              <a:spcAft>
                <a:spcPts val="3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Попутный нефтяного газ;</a:t>
            </a:r>
          </a:p>
          <a:p>
            <a:pPr marL="285750" lvl="0" indent="-285750" algn="just">
              <a:spcAft>
                <a:spcPts val="3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Сжиженные углеводородные газы;</a:t>
            </a:r>
          </a:p>
          <a:p>
            <a:pPr marL="285750" indent="-285750" algn="just">
              <a:spcAft>
                <a:spcPts val="3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dirty="0"/>
              <a:t>Нефть и нефтепродукты.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09" y="3569472"/>
            <a:ext cx="3900433" cy="25946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2415" y="3356992"/>
            <a:ext cx="517138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0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Принцип действия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Газовая хроматография с капиллярной колонкой и </a:t>
            </a:r>
            <a:r>
              <a:rPr lang="ru-RU" dirty="0">
                <a:solidFill>
                  <a:srgbClr val="C00000"/>
                </a:solidFill>
              </a:rPr>
              <a:t>электрохимическим детектором</a:t>
            </a:r>
            <a:r>
              <a:rPr lang="ru-RU" dirty="0"/>
              <a:t>.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2415" y="4625089"/>
            <a:ext cx="478134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  <a:buClr>
                <a:srgbClr val="C00000"/>
              </a:buClr>
            </a:pPr>
            <a:r>
              <a:rPr lang="ru-RU" sz="2000" b="1" dirty="0">
                <a:solidFill>
                  <a:srgbClr val="C00000"/>
                </a:solidFill>
              </a:rPr>
              <a:t>    Область применения</a:t>
            </a:r>
            <a:endParaRPr lang="ru-RU" sz="2000" dirty="0"/>
          </a:p>
          <a:p>
            <a:pPr algn="just">
              <a:spcAft>
                <a:spcPts val="300"/>
              </a:spcAft>
              <a:buClr>
                <a:srgbClr val="C00000"/>
              </a:buClr>
            </a:pPr>
            <a:r>
              <a:rPr lang="ru-RU" dirty="0"/>
              <a:t>Хроматограф </a:t>
            </a:r>
            <a:r>
              <a:rPr lang="ru-RU" dirty="0">
                <a:solidFill>
                  <a:srgbClr val="C00000"/>
                </a:solidFill>
              </a:rPr>
              <a:t>предназначен</a:t>
            </a:r>
            <a:r>
              <a:rPr lang="ru-RU" dirty="0"/>
              <a:t> для использования в передвижных и стационарных </a:t>
            </a:r>
            <a:r>
              <a:rPr lang="ru-RU" dirty="0">
                <a:solidFill>
                  <a:srgbClr val="C00000"/>
                </a:solidFill>
              </a:rPr>
              <a:t>лабораториях</a:t>
            </a:r>
            <a:r>
              <a:rPr lang="ru-RU" dirty="0"/>
              <a:t>, мобильных пунктах контроля  качества углеводородов.</a:t>
            </a:r>
          </a:p>
        </p:txBody>
      </p:sp>
      <p:pic>
        <p:nvPicPr>
          <p:cNvPr id="17" name="Picture 2" descr="C:\Users\Prokopov.BACS\Documents\РАБОТА\ПРОЕКТЫ\S-Хром\Схемы и картинки\Фото S-хр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21" y="901245"/>
            <a:ext cx="3042338" cy="256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22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Портативный газовый хроматограф «</a:t>
            </a:r>
            <a:r>
              <a:rPr lang="en-US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S-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Хром»</a:t>
            </a:r>
          </a:p>
        </p:txBody>
      </p:sp>
    </p:spTree>
    <p:extLst>
      <p:ext uri="{BB962C8B-B14F-4D97-AF65-F5344CB8AC3E}">
        <p14:creationId xmlns:p14="http://schemas.microsoft.com/office/powerpoint/2010/main" val="379870952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50309" y="5755075"/>
            <a:ext cx="9255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Хроматограф  успешно </a:t>
            </a:r>
            <a:r>
              <a:rPr lang="ru-RU" dirty="0"/>
              <a:t> прошел испытания в лабораториях </a:t>
            </a:r>
            <a:r>
              <a:rPr lang="ru-RU" dirty="0">
                <a:solidFill>
                  <a:srgbClr val="C00000"/>
                </a:solidFill>
              </a:rPr>
              <a:t>ЗАО «</a:t>
            </a:r>
            <a:r>
              <a:rPr lang="ru-RU" dirty="0" err="1">
                <a:solidFill>
                  <a:srgbClr val="C00000"/>
                </a:solidFill>
              </a:rPr>
              <a:t>Новокуйбышевская</a:t>
            </a:r>
            <a:r>
              <a:rPr lang="ru-RU" dirty="0">
                <a:solidFill>
                  <a:srgbClr val="C00000"/>
                </a:solidFill>
              </a:rPr>
              <a:t> нефтехимическая компания САНОРС», ВНИУС </a:t>
            </a:r>
            <a:r>
              <a:rPr lang="ru-RU" dirty="0"/>
              <a:t>и</a:t>
            </a:r>
            <a:r>
              <a:rPr lang="ru-RU" dirty="0">
                <a:solidFill>
                  <a:srgbClr val="C00000"/>
                </a:solidFill>
              </a:rPr>
              <a:t> ВНИИНП</a:t>
            </a:r>
            <a:r>
              <a:rPr lang="ru-RU" dirty="0"/>
              <a:t>.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0308" y="5414945"/>
            <a:ext cx="8970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Хроматограф </a:t>
            </a: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ru-RU" dirty="0">
                <a:solidFill>
                  <a:srgbClr val="C00000"/>
                </a:solidFill>
              </a:rPr>
              <a:t>-Хром»</a:t>
            </a:r>
            <a:r>
              <a:rPr lang="ru-RU" dirty="0"/>
              <a:t> внесен в Государственный реестр средств измерений.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990" y="2966643"/>
            <a:ext cx="1804297" cy="23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09742" y="813258"/>
            <a:ext cx="7742082" cy="45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sz="20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Особенности и преимущества</a:t>
            </a:r>
            <a:endParaRPr lang="ru-RU" b="1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Возможность анализа газов, сжиженных газов и нефти;</a:t>
            </a: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/>
              <a:t>Специализированный узел ввода с одинаковым коэффициентом деления газовых и жидких проб;</a:t>
            </a:r>
            <a:endParaRPr lang="ru-RU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Возможность анализа высоких концентраций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aseline="-25000" dirty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ru-RU" dirty="0">
                <a:ea typeface="Arial Unicode MS" pitchFamily="34" charset="-128"/>
                <a:cs typeface="Arial Unicode MS" pitchFamily="34" charset="-128"/>
              </a:rPr>
              <a:t>за счет деления выходного сигнала детектора на заданных участках хроматограмм;</a:t>
            </a:r>
          </a:p>
          <a:p>
            <a:pPr marL="285750" indent="-285750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Малое время анализа;</a:t>
            </a: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Газ-носитель – воздух;</a:t>
            </a: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Автономное газовое питание от встроенного </a:t>
            </a:r>
            <a:r>
              <a:rPr lang="ru-RU" dirty="0" err="1">
                <a:ea typeface="Arial Unicode MS" pitchFamily="34" charset="-128"/>
                <a:cs typeface="Arial Unicode MS" pitchFamily="34" charset="-128"/>
              </a:rPr>
              <a:t>микрокомпрессора</a:t>
            </a:r>
            <a:r>
              <a:rPr lang="ru-RU" dirty="0"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Встроенный измеритель расхода газа (при настройке не требуется дополнительных приборов и устройств);</a:t>
            </a: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Малые габариты и энергопотребление;</a:t>
            </a: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Высокая мобильность, удобство и простота работы;</a:t>
            </a:r>
          </a:p>
          <a:p>
            <a:pPr marL="285750" indent="-285750" fontAlgn="auto">
              <a:spcBef>
                <a:spcPts val="432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>
                <a:ea typeface="Arial Unicode MS" pitchFamily="34" charset="-128"/>
                <a:cs typeface="Arial Unicode MS" pitchFamily="34" charset="-128"/>
              </a:rPr>
              <a:t>Низкая стоимость владения и обслуживания.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23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Портативный газовый хроматограф «</a:t>
            </a:r>
            <a:r>
              <a:rPr lang="en-US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S-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Хром»</a:t>
            </a:r>
          </a:p>
        </p:txBody>
      </p:sp>
    </p:spTree>
    <p:extLst>
      <p:ext uri="{BB962C8B-B14F-4D97-AF65-F5344CB8AC3E}">
        <p14:creationId xmlns:p14="http://schemas.microsoft.com/office/powerpoint/2010/main" val="278105426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97766"/>
              </p:ext>
            </p:extLst>
          </p:nvPr>
        </p:nvGraphicFramePr>
        <p:xfrm>
          <a:off x="1255514" y="934873"/>
          <a:ext cx="7597920" cy="195693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9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9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Метрологические характеристики</a:t>
                      </a:r>
                    </a:p>
                  </a:txBody>
                  <a:tcPr marL="12799" marR="12799" marT="11814" marB="11814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r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814" marR="11814" marT="11814" marB="118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Тип детектора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4285" marR="74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Электрохимический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4285" marR="7428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0" dirty="0">
                          <a:effectLst/>
                        </a:rPr>
                        <a:t>Анализируемые компоненты</a:t>
                      </a:r>
                      <a:endParaRPr lang="ru-RU" sz="1400" b="0" baseline="-25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99" marR="12799" marT="11814" marB="11814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r"/>
                        </a:tabLst>
                      </a:pPr>
                      <a:r>
                        <a:rPr lang="en-US" sz="1400" b="0" dirty="0">
                          <a:effectLst/>
                        </a:rPr>
                        <a:t>H</a:t>
                      </a:r>
                      <a:r>
                        <a:rPr lang="en-US" sz="1400" b="0" baseline="-25000" dirty="0">
                          <a:effectLst/>
                        </a:rPr>
                        <a:t>2</a:t>
                      </a:r>
                      <a:r>
                        <a:rPr lang="en-US" sz="1400" b="0" baseline="0" dirty="0">
                          <a:effectLst/>
                        </a:rPr>
                        <a:t>S</a:t>
                      </a:r>
                      <a:r>
                        <a:rPr lang="ru-RU" sz="1400" b="0" dirty="0">
                          <a:effectLst/>
                        </a:rPr>
                        <a:t>, меркаптаны</a:t>
                      </a:r>
                      <a:endParaRPr lang="ru-RU" sz="1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799" marR="12799" marT="11814" marB="118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Диапазон измерения</a:t>
                      </a:r>
                      <a:endParaRPr lang="ru-RU" sz="1400" b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99" marR="12799" marT="11814" marB="11814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0,2 - 700 мг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</a:t>
                      </a:r>
                      <a:r>
                        <a:rPr lang="ru-RU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99" marR="12799" marT="11814" marB="118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 обнаружения</a:t>
                      </a:r>
                    </a:p>
                  </a:txBody>
                  <a:tcPr marL="12799" marR="12799" marT="11814" marB="11814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0,05 мг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/м</a:t>
                      </a:r>
                      <a:r>
                        <a:rPr lang="ru-RU" sz="14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99" marR="12799" marT="11814" marB="1181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выходного сигнала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99" marR="12799" marT="11814" marB="11814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3%</a:t>
                      </a:r>
                    </a:p>
                  </a:txBody>
                  <a:tcPr marL="12799" marR="12799" marT="11814" marB="1181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286500" algn="r"/>
                        </a:tabLs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Длительность анализа, мин</a:t>
                      </a:r>
                    </a:p>
                  </a:txBody>
                  <a:tcPr marL="12799" marR="12799" marT="11814" marB="11814" anchor="ctr"/>
                </a:tc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86500" algn="r"/>
                        </a:tabLst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6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(до </a:t>
                      </a:r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EtSH</a:t>
                      </a: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20 (до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BuSH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99" marR="12799" marT="11814" marB="1181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36529"/>
              </p:ext>
            </p:extLst>
          </p:nvPr>
        </p:nvGraphicFramePr>
        <p:xfrm>
          <a:off x="1255514" y="3033264"/>
          <a:ext cx="7597920" cy="313204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19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Технические характеристики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74285" marR="74285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Анализируемая среда</a:t>
                      </a:r>
                    </a:p>
                  </a:txBody>
                  <a:tcPr marL="74285" marR="7428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Газ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(сжиженный газ, нефть – 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опциоанально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4285" marR="7428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Температура колонок, °С</a:t>
                      </a:r>
                    </a:p>
                  </a:txBody>
                  <a:tcPr marL="74285" marR="742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От 40 до 160</a:t>
                      </a:r>
                    </a:p>
                  </a:txBody>
                  <a:tcPr marL="74285" marR="742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Температура испарителя, °С</a:t>
                      </a:r>
                    </a:p>
                  </a:txBody>
                  <a:tcPr marL="74285" marR="742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От 40 до 160</a:t>
                      </a:r>
                    </a:p>
                  </a:txBody>
                  <a:tcPr marL="74285" marR="7428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Температура детектора, °С</a:t>
                      </a:r>
                    </a:p>
                  </a:txBody>
                  <a:tcPr marL="74285" marR="742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От 40 до 50</a:t>
                      </a:r>
                    </a:p>
                  </a:txBody>
                  <a:tcPr marL="74285" marR="7428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Газ-носитель</a:t>
                      </a:r>
                    </a:p>
                  </a:txBody>
                  <a:tcPr marL="56439" marR="56439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Воздух с расходом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не более 40 мл/мин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85" marR="7428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Интерфейсы связи</a:t>
                      </a:r>
                    </a:p>
                  </a:txBody>
                  <a:tcPr marL="74285" marR="742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RS-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485,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Ethernet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4285" marR="7428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Напряжение питания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4285" marR="742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 В, 50 Гц</a:t>
                      </a:r>
                    </a:p>
                  </a:txBody>
                  <a:tcPr marL="74285" marR="7428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Потребляемая</a:t>
                      </a:r>
                      <a:r>
                        <a:rPr lang="ru-RU" sz="1400" baseline="0" dirty="0">
                          <a:effectLst/>
                        </a:rPr>
                        <a:t> мощность, Вт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439" marR="5643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до</a:t>
                      </a:r>
                      <a:r>
                        <a:rPr lang="ru-RU" sz="1400" baseline="0" dirty="0">
                          <a:effectLst/>
                        </a:rPr>
                        <a:t> 120</a:t>
                      </a:r>
                      <a:r>
                        <a:rPr lang="ru-RU" sz="1400" dirty="0">
                          <a:effectLst/>
                        </a:rPr>
                        <a:t> пр</a:t>
                      </a:r>
                      <a:r>
                        <a:rPr lang="ru-RU" sz="1400" baseline="0" dirty="0">
                          <a:effectLst/>
                        </a:rPr>
                        <a:t>и </a:t>
                      </a:r>
                      <a:r>
                        <a:rPr lang="ru-RU" sz="1400" dirty="0">
                          <a:effectLst/>
                        </a:rPr>
                        <a:t>прогреве;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до 15 в рабочем</a:t>
                      </a:r>
                      <a:r>
                        <a:rPr lang="ru-RU" sz="1400" baseline="0" dirty="0">
                          <a:effectLst/>
                        </a:rPr>
                        <a:t> режиме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439" marR="5643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Габариты Д</a:t>
                      </a:r>
                      <a:r>
                        <a:rPr lang="ru-RU" sz="1400" dirty="0">
                          <a:effectLst/>
                          <a:sym typeface="Symbol"/>
                        </a:rPr>
                        <a:t></a:t>
                      </a:r>
                      <a:r>
                        <a:rPr lang="ru-RU" sz="1400" dirty="0">
                          <a:effectLst/>
                        </a:rPr>
                        <a:t>Ш</a:t>
                      </a:r>
                      <a:r>
                        <a:rPr lang="ru-RU" sz="1400" dirty="0">
                          <a:effectLst/>
                          <a:sym typeface="Symbol"/>
                        </a:rPr>
                        <a:t></a:t>
                      </a:r>
                      <a:r>
                        <a:rPr lang="ru-RU" sz="1400" dirty="0">
                          <a:effectLst/>
                        </a:rPr>
                        <a:t>В, вес, 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439" marR="56439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  <a:sym typeface="Symbol"/>
                        </a:rPr>
                        <a:t>360155285 </a:t>
                      </a:r>
                      <a:r>
                        <a:rPr lang="ru-RU" sz="1400" dirty="0">
                          <a:effectLst/>
                        </a:rPr>
                        <a:t>мм, не более</a:t>
                      </a:r>
                      <a:r>
                        <a:rPr lang="ru-RU" sz="1400" baseline="0" dirty="0">
                          <a:effectLst/>
                        </a:rPr>
                        <a:t> 10 кг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439" marR="5643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службы, лет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4285" marR="7428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менее 8</a:t>
                      </a:r>
                      <a:endParaRPr lang="ru-RU" sz="14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4285" marR="7428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Температура в месте установки, °С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85" marR="742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от </a:t>
                      </a:r>
                      <a:r>
                        <a:rPr lang="en-US" sz="1400" dirty="0">
                          <a:effectLst/>
                        </a:rPr>
                        <a:t>+</a:t>
                      </a:r>
                      <a:r>
                        <a:rPr lang="ru-RU" sz="1400" dirty="0">
                          <a:effectLst/>
                        </a:rPr>
                        <a:t>10 до +40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85" marR="7428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24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Характеристики хроматографа «</a:t>
            </a:r>
            <a:r>
              <a:rPr lang="en-US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S-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Хром»</a:t>
            </a:r>
          </a:p>
        </p:txBody>
      </p:sp>
    </p:spTree>
    <p:extLst>
      <p:ext uri="{BB962C8B-B14F-4D97-AF65-F5344CB8AC3E}">
        <p14:creationId xmlns:p14="http://schemas.microsoft.com/office/powerpoint/2010/main" val="354315120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101"/>
          <p:cNvGrpSpPr>
            <a:grpSpLocks/>
          </p:cNvGrpSpPr>
          <p:nvPr/>
        </p:nvGrpSpPr>
        <p:grpSpPr bwMode="auto">
          <a:xfrm>
            <a:off x="7295356" y="6248400"/>
            <a:ext cx="887413" cy="198438"/>
            <a:chOff x="5698205" y="6238110"/>
            <a:chExt cx="849542" cy="198446"/>
          </a:xfrm>
        </p:grpSpPr>
        <p:cxnSp>
          <p:nvCxnSpPr>
            <p:cNvPr id="34" name="Прямая соединительная линия 144"/>
            <p:cNvCxnSpPr/>
            <p:nvPr/>
          </p:nvCxnSpPr>
          <p:spPr>
            <a:xfrm>
              <a:off x="5698205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145"/>
            <p:cNvCxnSpPr/>
            <p:nvPr/>
          </p:nvCxnSpPr>
          <p:spPr>
            <a:xfrm>
              <a:off x="6122976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146"/>
            <p:cNvCxnSpPr/>
            <p:nvPr/>
          </p:nvCxnSpPr>
          <p:spPr>
            <a:xfrm>
              <a:off x="5783818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147"/>
            <p:cNvCxnSpPr/>
            <p:nvPr/>
          </p:nvCxnSpPr>
          <p:spPr>
            <a:xfrm>
              <a:off x="5867785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148"/>
            <p:cNvCxnSpPr/>
            <p:nvPr/>
          </p:nvCxnSpPr>
          <p:spPr>
            <a:xfrm>
              <a:off x="5953397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157"/>
            <p:cNvCxnSpPr/>
            <p:nvPr/>
          </p:nvCxnSpPr>
          <p:spPr>
            <a:xfrm>
              <a:off x="6037363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145"/>
            <p:cNvCxnSpPr/>
            <p:nvPr/>
          </p:nvCxnSpPr>
          <p:spPr>
            <a:xfrm>
              <a:off x="6547747" y="6238110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146"/>
            <p:cNvCxnSpPr/>
            <p:nvPr/>
          </p:nvCxnSpPr>
          <p:spPr>
            <a:xfrm>
              <a:off x="6208589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147"/>
            <p:cNvCxnSpPr/>
            <p:nvPr/>
          </p:nvCxnSpPr>
          <p:spPr>
            <a:xfrm>
              <a:off x="6292556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148"/>
            <p:cNvCxnSpPr/>
            <p:nvPr/>
          </p:nvCxnSpPr>
          <p:spPr>
            <a:xfrm>
              <a:off x="6378168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57"/>
            <p:cNvCxnSpPr/>
            <p:nvPr/>
          </p:nvCxnSpPr>
          <p:spPr>
            <a:xfrm>
              <a:off x="6462134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35"/>
          <p:cNvSpPr/>
          <p:nvPr/>
        </p:nvSpPr>
        <p:spPr>
          <a:xfrm>
            <a:off x="0" y="-3"/>
            <a:ext cx="9906000" cy="6858001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49" descr="ill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1" y="2406463"/>
            <a:ext cx="8893958" cy="3778882"/>
          </a:xfrm>
          <a:prstGeom prst="rect">
            <a:avLst/>
          </a:prstGeom>
        </p:spPr>
      </p:pic>
      <p:pic>
        <p:nvPicPr>
          <p:cNvPr id="23" name="Picture 1" descr="logo-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9" y="1"/>
            <a:ext cx="2022456" cy="843933"/>
          </a:xfrm>
          <a:prstGeom prst="rect">
            <a:avLst/>
          </a:prstGeom>
        </p:spPr>
      </p:pic>
      <p:sp>
        <p:nvSpPr>
          <p:cNvPr id="24" name="Text Placeholder 1"/>
          <p:cNvSpPr txBox="1">
            <a:spLocks/>
          </p:cNvSpPr>
          <p:nvPr/>
        </p:nvSpPr>
        <p:spPr>
          <a:xfrm>
            <a:off x="1506339" y="2406463"/>
            <a:ext cx="7128792" cy="224200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all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400" spc="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Сертификация, испытания и внедрение</a:t>
            </a:r>
            <a:endParaRPr lang="ru-RU" sz="44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10709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1" y="1889125"/>
            <a:ext cx="3210852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3" descr="D:\Прокопов\Одориметр\Документы\Сертификат по взрывозащите\Уменьшенные\Сертификат по взрывозащите на АнОкс и АнО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1900238"/>
            <a:ext cx="3300281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622565" y="784226"/>
            <a:ext cx="901686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1800">
                <a:cs typeface="Times New Roman" pitchFamily="18" charset="0"/>
              </a:rPr>
              <a:t>Сертификат соответствия Таможенного союза по взрывозащите  № </a:t>
            </a:r>
            <a:r>
              <a:rPr lang="en-US" altLang="ru-RU" sz="1800">
                <a:cs typeface="Times New Roman" pitchFamily="18" charset="0"/>
              </a:rPr>
              <a:t>RU C</a:t>
            </a:r>
            <a:r>
              <a:rPr lang="ru-RU" altLang="ru-RU" sz="1800">
                <a:cs typeface="Times New Roman" pitchFamily="18" charset="0"/>
              </a:rPr>
              <a:t>-</a:t>
            </a:r>
            <a:r>
              <a:rPr lang="en-US" altLang="ru-RU" sz="1800">
                <a:cs typeface="Times New Roman" pitchFamily="18" charset="0"/>
              </a:rPr>
              <a:t>RU</a:t>
            </a:r>
            <a:r>
              <a:rPr lang="ru-RU" altLang="ru-RU" sz="1800">
                <a:cs typeface="Times New Roman" pitchFamily="18" charset="0"/>
              </a:rPr>
              <a:t>.ГБ04.В.00006</a:t>
            </a:r>
            <a:endParaRPr lang="ru-RU" altLang="ru-RU" sz="1800" u="sng"/>
          </a:p>
          <a:p>
            <a:pPr eaLnBrk="1" hangingPunct="1">
              <a:spcBef>
                <a:spcPts val="60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1800">
                <a:cs typeface="Times New Roman" pitchFamily="18" charset="0"/>
              </a:rPr>
              <a:t>Свидетельство об утверждении типа средств измерений </a:t>
            </a:r>
            <a:r>
              <a:rPr lang="en-US" altLang="ru-RU" sz="1800">
                <a:cs typeface="Times New Roman" pitchFamily="18" charset="0"/>
              </a:rPr>
              <a:t>RU.C.31.001.A </a:t>
            </a:r>
            <a:r>
              <a:rPr lang="ru-RU" altLang="ru-RU" sz="1800">
                <a:cs typeface="Times New Roman" pitchFamily="18" charset="0"/>
              </a:rPr>
              <a:t>№ 54712</a:t>
            </a:r>
            <a:endParaRPr lang="ru-RU" altLang="ru-RU" sz="180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26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Сертификаты газоанализатора «АнОд»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62121" y="1227139"/>
            <a:ext cx="616373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sz="1800" dirty="0">
                <a:cs typeface="Times New Roman" pitchFamily="18" charset="0"/>
              </a:rPr>
              <a:t>На ГРП </a:t>
            </a:r>
            <a:r>
              <a:rPr lang="ru-RU" altLang="ru-RU" sz="1800" dirty="0">
                <a:solidFill>
                  <a:srgbClr val="C00000"/>
                </a:solidFill>
                <a:cs typeface="Times New Roman" pitchFamily="18" charset="0"/>
              </a:rPr>
              <a:t>ООО «</a:t>
            </a:r>
            <a:r>
              <a:rPr lang="ru-RU" altLang="ru-RU" sz="1800" dirty="0" err="1">
                <a:solidFill>
                  <a:srgbClr val="C00000"/>
                </a:solidFill>
                <a:cs typeface="Times New Roman" pitchFamily="18" charset="0"/>
              </a:rPr>
              <a:t>Средневолжская</a:t>
            </a:r>
            <a:r>
              <a:rPr lang="ru-RU" altLang="ru-RU" sz="1800" dirty="0">
                <a:solidFill>
                  <a:srgbClr val="C00000"/>
                </a:solidFill>
                <a:cs typeface="Times New Roman" pitchFamily="18" charset="0"/>
              </a:rPr>
              <a:t> газовая компания»</a:t>
            </a:r>
            <a:r>
              <a:rPr lang="ru-RU" altLang="ru-RU" sz="1800" dirty="0">
                <a:cs typeface="Times New Roman" pitchFamily="18" charset="0"/>
              </a:rPr>
              <a:t> в период с октября 2013 по июнь 2014 г.</a:t>
            </a:r>
          </a:p>
          <a:p>
            <a:pPr algn="just" eaLnBrk="1" hangingPunct="1">
              <a:spcBef>
                <a:spcPts val="600"/>
              </a:spcBef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sz="1800" dirty="0">
                <a:ea typeface="Arial Unicode MS" pitchFamily="34" charset="-128"/>
                <a:cs typeface="Arial Unicode MS" pitchFamily="34" charset="-128"/>
              </a:rPr>
              <a:t>На ГРС «Дубки» </a:t>
            </a:r>
            <a:r>
              <a:rPr lang="ru-RU" altLang="ru-RU" sz="1800" dirty="0">
                <a:solidFill>
                  <a:srgbClr val="C00000"/>
                </a:solidFill>
                <a:cs typeface="Times New Roman" pitchFamily="18" charset="0"/>
              </a:rPr>
              <a:t>ООО «Газпром трансгаз Саратов»</a:t>
            </a:r>
            <a:r>
              <a:rPr lang="ru-RU" altLang="ru-RU" sz="18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1800" dirty="0"/>
              <a:t>совместно с одоризационной установкой БОЭ-200 производства </a:t>
            </a:r>
            <a:r>
              <a:rPr lang="ru-RU" altLang="ru-RU" sz="1800" dirty="0">
                <a:solidFill>
                  <a:srgbClr val="C00000"/>
                </a:solidFill>
              </a:rPr>
              <a:t>ООО Фирма «СГПА»</a:t>
            </a:r>
            <a:r>
              <a:rPr lang="ru-RU" altLang="ru-RU" sz="1800" dirty="0"/>
              <a:t> с ноября 2014 г. по май 2015 г.</a:t>
            </a:r>
            <a:endParaRPr lang="ru-RU" altLang="ru-RU" sz="1800" dirty="0">
              <a:cs typeface="Times New Roman" pitchFamily="18" charset="0"/>
            </a:endParaRPr>
          </a:p>
        </p:txBody>
      </p:sp>
      <p:sp>
        <p:nvSpPr>
          <p:cNvPr id="17413" name="Прямоугольник 105"/>
          <p:cNvSpPr>
            <a:spLocks noChangeArrowheads="1"/>
          </p:cNvSpPr>
          <p:nvPr/>
        </p:nvSpPr>
        <p:spPr bwMode="auto">
          <a:xfrm>
            <a:off x="735298" y="857832"/>
            <a:ext cx="84252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cs typeface="Times New Roman" pitchFamily="18" charset="0"/>
              </a:rPr>
              <a:t>Анализатор успешно прошел опытно-промышленные испытания:</a:t>
            </a:r>
            <a:endParaRPr lang="ru-RU" altLang="ru-RU" sz="2000" b="1" dirty="0"/>
          </a:p>
        </p:txBody>
      </p:sp>
      <p:pic>
        <p:nvPicPr>
          <p:cNvPr id="109" name="Picture 2" descr="C:\Users\Prokopov.BACS\Documents\АнОд\Фото\АнОд на ГРС Дубки_cu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6185" y="1576416"/>
            <a:ext cx="2979794" cy="467000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575" y="3153154"/>
            <a:ext cx="4680520" cy="324036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27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Испытания газоанализатора «АнОд»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84730" y="794703"/>
            <a:ext cx="901686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383B"/>
              </a:buClr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cs typeface="Times New Roman" pitchFamily="18" charset="0"/>
              </a:rPr>
              <a:t>Правильность </a:t>
            </a:r>
            <a:r>
              <a:rPr lang="ru-RU" altLang="ru-RU" sz="1800" dirty="0">
                <a:cs typeface="Times New Roman" pitchFamily="18" charset="0"/>
              </a:rPr>
              <a:t>работы анализатора подтверждена серией сравнительных измерений на хроматографах </a:t>
            </a:r>
            <a:r>
              <a:rPr lang="ru-RU" altLang="ru-RU" sz="1800" b="1" dirty="0">
                <a:cs typeface="Times New Roman" pitchFamily="18" charset="0"/>
              </a:rPr>
              <a:t>Кристалл 5000 </a:t>
            </a:r>
            <a:r>
              <a:rPr lang="ru-RU" altLang="ru-RU" sz="1800" dirty="0">
                <a:cs typeface="Times New Roman" pitchFamily="18" charset="0"/>
              </a:rPr>
              <a:t>с ПФД в лаборатории ООО «СВГК» и </a:t>
            </a:r>
            <a:r>
              <a:rPr lang="ru-RU" altLang="ru-RU" sz="1800" b="1" dirty="0">
                <a:cs typeface="Times New Roman" pitchFamily="18" charset="0"/>
              </a:rPr>
              <a:t>МАГ-С </a:t>
            </a:r>
            <a:r>
              <a:rPr lang="ru-RU" altLang="ru-RU" sz="1800" dirty="0">
                <a:cs typeface="Times New Roman" pitchFamily="18" charset="0"/>
              </a:rPr>
              <a:t>с ЭХД в лаборатории ООО НТФ «БАКС» по ГОСТ Р 53367-2009.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6" y="1585886"/>
            <a:ext cx="9721983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28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Испытания газоанализатора «АнОд»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84730" y="820605"/>
            <a:ext cx="901686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383B"/>
              </a:buClr>
              <a:buFontTx/>
              <a:buNone/>
            </a:pPr>
            <a:r>
              <a:rPr lang="ru-RU" altLang="ru-RU" sz="1800" dirty="0">
                <a:cs typeface="Times New Roman" pitchFamily="18" charset="0"/>
              </a:rPr>
              <a:t>На </a:t>
            </a:r>
            <a:r>
              <a:rPr lang="ru-RU" altLang="ru-RU" sz="1800" b="1" dirty="0">
                <a:cs typeface="Times New Roman" pitchFamily="18" charset="0"/>
              </a:rPr>
              <a:t>ГРС «Дубки» </a:t>
            </a:r>
            <a:r>
              <a:rPr lang="ru-RU" altLang="ru-RU" sz="1800" dirty="0">
                <a:solidFill>
                  <a:srgbClr val="FF0000"/>
                </a:solidFill>
                <a:cs typeface="Times New Roman" pitchFamily="18" charset="0"/>
              </a:rPr>
              <a:t>правильность</a:t>
            </a:r>
            <a:r>
              <a:rPr lang="ru-RU" altLang="ru-RU" sz="1800" dirty="0">
                <a:cs typeface="Times New Roman" pitchFamily="18" charset="0"/>
              </a:rPr>
              <a:t> работы анализатора контролировалась проведением сравнительных анализов на портативном хроматографе «</a:t>
            </a:r>
            <a:r>
              <a:rPr lang="en-US" altLang="ru-RU" sz="1800" dirty="0">
                <a:cs typeface="Times New Roman" pitchFamily="18" charset="0"/>
              </a:rPr>
              <a:t>S-</a:t>
            </a:r>
            <a:r>
              <a:rPr lang="ru-RU" altLang="ru-RU" sz="1800" dirty="0">
                <a:cs typeface="Times New Roman" pitchFamily="18" charset="0"/>
              </a:rPr>
              <a:t>Хром» с ЭХД по ГОСТ Р 53367-2009.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94796" y="1917700"/>
          <a:ext cx="8782975" cy="2951162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195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7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535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Дата и время анализа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Концентрация меркаптановой серы, мг/м</a:t>
                      </a:r>
                      <a:r>
                        <a:rPr lang="ru-RU" sz="1800" baseline="300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Концентрация одоранта, мг/м</a:t>
                      </a:r>
                      <a:r>
                        <a:rPr lang="ru-RU" sz="1800" baseline="300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Относительная погрешность, 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16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05.02.2015 14:25</a:t>
                      </a:r>
                      <a:endParaRPr lang="ru-RU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5,90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13,41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1,29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116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05.02.2015 14:35</a:t>
                      </a:r>
                      <a:endParaRPr lang="ru-RU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5,44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12,37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-6,61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116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05.02.2015 14:45</a:t>
                      </a:r>
                      <a:endParaRPr lang="ru-RU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5,78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13,14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-0,77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116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05.02.2015 14:55</a:t>
                      </a:r>
                      <a:endParaRPr lang="ru-RU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5,26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11,95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-9,75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116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05.02.2015 15:05</a:t>
                      </a:r>
                      <a:endParaRPr lang="ru-RU" sz="18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5,37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12,21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-7,80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116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Среднее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5,55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12,62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-4,73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116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СКО, %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4,98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4,98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4294" marR="742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508" name="Rectangle 4"/>
          <p:cNvSpPr>
            <a:spLocks noChangeArrowheads="1"/>
          </p:cNvSpPr>
          <p:nvPr/>
        </p:nvSpPr>
        <p:spPr bwMode="auto">
          <a:xfrm>
            <a:off x="734352" y="5013326"/>
            <a:ext cx="901686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383B"/>
              </a:buClr>
              <a:buFontTx/>
              <a:buNone/>
            </a:pPr>
            <a:r>
              <a:rPr lang="ru-RU" altLang="ru-RU" sz="1800">
                <a:cs typeface="Times New Roman" pitchFamily="18" charset="0"/>
              </a:rPr>
              <a:t>Соредняя концентрация одоранта по результатам 3-х анализов на хроматографе «</a:t>
            </a:r>
            <a:r>
              <a:rPr lang="en-US" altLang="ru-RU" sz="1800">
                <a:cs typeface="Times New Roman" pitchFamily="18" charset="0"/>
              </a:rPr>
              <a:t>S-</a:t>
            </a:r>
            <a:r>
              <a:rPr lang="ru-RU" altLang="ru-RU" sz="1800">
                <a:cs typeface="Times New Roman" pitchFamily="18" charset="0"/>
              </a:rPr>
              <a:t>Хром» составила </a:t>
            </a:r>
            <a:r>
              <a:rPr lang="ru-RU" altLang="ru-RU" sz="1800" b="1">
                <a:solidFill>
                  <a:srgbClr val="FF0000"/>
                </a:solidFill>
                <a:cs typeface="Times New Roman" pitchFamily="18" charset="0"/>
              </a:rPr>
              <a:t>13,24 мг/м</a:t>
            </a:r>
            <a:r>
              <a:rPr lang="ru-RU" altLang="ru-RU" sz="1800" b="1" baseline="3000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ru-RU" altLang="ru-RU" sz="18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29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Испытания газоанализатора «АнОд»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21" y="3667022"/>
            <a:ext cx="3836091" cy="287706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08121" y="6492876"/>
            <a:ext cx="349117" cy="365125"/>
          </a:xfrm>
        </p:spPr>
        <p:txBody>
          <a:bodyPr/>
          <a:lstStyle/>
          <a:p>
            <a:pPr>
              <a:defRPr/>
            </a:pPr>
            <a:fld id="{BE9A7F51-A64D-40CA-835F-8D429219FD03}" type="slidenum">
              <a:rPr lang="ru-RU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5275" y="171450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Одоризация природного газа</a:t>
            </a:r>
          </a:p>
        </p:txBody>
      </p:sp>
      <p:pic>
        <p:nvPicPr>
          <p:cNvPr id="1026" name="Picture 2" descr="Картинки по запросу ethyl mercaptan molec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46" y="5320059"/>
            <a:ext cx="18573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5966" y="1260753"/>
            <a:ext cx="5956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</a:rPr>
              <a:t>Природный газ </a:t>
            </a:r>
            <a:r>
              <a:rPr lang="ru-RU" altLang="ru-RU" sz="2400" dirty="0"/>
              <a:t>не имеет цвета и запаха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9612" y="3613707"/>
            <a:ext cx="42650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Для</a:t>
            </a:r>
            <a:r>
              <a:rPr lang="ru-RU" altLang="ru-RU" sz="2000" dirty="0">
                <a:solidFill>
                  <a:srgbClr val="C00000"/>
                </a:solidFill>
              </a:rPr>
              <a:t> </a:t>
            </a:r>
            <a:r>
              <a:rPr lang="ru-RU" altLang="ru-RU" sz="2000" dirty="0"/>
              <a:t>своевременного обнаружения утечек газа его </a:t>
            </a:r>
            <a:r>
              <a:rPr lang="ru-RU" altLang="ru-RU" sz="2000" b="1" dirty="0" err="1">
                <a:solidFill>
                  <a:srgbClr val="FF0000"/>
                </a:solidFill>
              </a:rPr>
              <a:t>одорируют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– добавляют в него </a:t>
            </a:r>
            <a:r>
              <a:rPr lang="ru-RU" altLang="ru-RU" sz="2000" dirty="0" err="1"/>
              <a:t>сильнопахнущие</a:t>
            </a:r>
            <a:r>
              <a:rPr lang="ru-RU" altLang="ru-RU" sz="2000" dirty="0"/>
              <a:t> серосодержащие соединения – </a:t>
            </a:r>
            <a:r>
              <a:rPr lang="ru-RU" altLang="ru-RU" sz="2000" dirty="0">
                <a:solidFill>
                  <a:srgbClr val="FF0000"/>
                </a:solidFill>
              </a:rPr>
              <a:t>меркаптаны</a:t>
            </a:r>
            <a:endParaRPr lang="ru-RU" sz="2000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156890" y="5877272"/>
            <a:ext cx="1326147" cy="613707"/>
          </a:xfrm>
          <a:prstGeom prst="stripedRightArrow">
            <a:avLst>
              <a:gd name="adj1" fmla="val 55570"/>
              <a:gd name="adj2" fmla="val 101391"/>
            </a:avLst>
          </a:prstGeom>
          <a:gradFill flip="none" rotWithShape="1">
            <a:gsLst>
              <a:gs pos="0">
                <a:srgbClr val="FFFF00">
                  <a:alpha val="70000"/>
                </a:srgbClr>
              </a:gs>
              <a:gs pos="50000">
                <a:srgbClr val="F0EA00"/>
              </a:gs>
              <a:gs pos="100000">
                <a:srgbClr val="DED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95966" y="1965885"/>
            <a:ext cx="579609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</a:rPr>
              <a:t>Природный газ </a:t>
            </a:r>
            <a:r>
              <a:rPr lang="ru-RU" altLang="ru-RU" sz="2400" dirty="0"/>
              <a:t>образует взрывоопасные смеси с воздухом при концентрации от </a:t>
            </a:r>
            <a:r>
              <a:rPr lang="ru-RU" altLang="ru-RU" sz="2400" dirty="0">
                <a:solidFill>
                  <a:srgbClr val="FF0000"/>
                </a:solidFill>
              </a:rPr>
              <a:t>5</a:t>
            </a:r>
            <a:r>
              <a:rPr lang="ru-RU" altLang="ru-RU" sz="2400" dirty="0">
                <a:solidFill>
                  <a:srgbClr val="C00000"/>
                </a:solidFill>
              </a:rPr>
              <a:t> </a:t>
            </a:r>
            <a:r>
              <a:rPr lang="ru-RU" altLang="ru-RU" sz="2400" dirty="0"/>
              <a:t>до</a:t>
            </a:r>
            <a:r>
              <a:rPr lang="ru-RU" altLang="ru-RU" sz="2400" dirty="0">
                <a:solidFill>
                  <a:srgbClr val="C00000"/>
                </a:solidFill>
              </a:rPr>
              <a:t> </a:t>
            </a:r>
            <a:r>
              <a:rPr lang="ru-RU" altLang="ru-RU" sz="2400" dirty="0">
                <a:solidFill>
                  <a:srgbClr val="FF0000"/>
                </a:solidFill>
              </a:rPr>
              <a:t>15%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2" descr="Картинки по запросу natural g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4" y="1052641"/>
            <a:ext cx="2845840" cy="237912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9612" y="5372478"/>
            <a:ext cx="3298361" cy="1077218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Одоризация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– основа безопасного использования </a:t>
            </a:r>
            <a:r>
              <a:rPr lang="ru-RU" altLang="ru-RU" sz="2000" dirty="0">
                <a:solidFill>
                  <a:srgbClr val="FF0000"/>
                </a:solidFill>
              </a:rPr>
              <a:t>природного газа</a:t>
            </a:r>
            <a:r>
              <a:rPr lang="ru-RU" altLang="ru-RU" sz="2000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122481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84730" y="811795"/>
            <a:ext cx="901686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FF383B"/>
              </a:buClr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cs typeface="Times New Roman" pitchFamily="18" charset="0"/>
              </a:rPr>
              <a:t>Вариация показаний </a:t>
            </a:r>
            <a:r>
              <a:rPr lang="ru-RU" altLang="ru-RU" sz="1800" dirty="0">
                <a:cs typeface="Times New Roman" pitchFamily="18" charset="0"/>
              </a:rPr>
              <a:t>анализатора оценивалась при</a:t>
            </a:r>
            <a:r>
              <a:rPr lang="ru-RU" altLang="ru-RU" sz="1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altLang="ru-RU" sz="1800" dirty="0"/>
              <a:t>изменении нормы ввода одоранта одоризационной установкой в большую и в меньшую сторону с последующим возвратом к первоначальной величине.</a:t>
            </a:r>
            <a:endParaRPr lang="ru-RU" altLang="ru-RU" sz="1800" dirty="0">
              <a:cs typeface="Times New Roman" pitchFamily="18" charset="0"/>
            </a:endParaRPr>
          </a:p>
        </p:txBody>
      </p:sp>
      <p:pic>
        <p:nvPicPr>
          <p:cNvPr id="20485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12" y="1748791"/>
            <a:ext cx="822748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818541" y="6164739"/>
            <a:ext cx="89386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Вариация показаний до и после изменения нормы ввода одоранта не превышает </a:t>
            </a:r>
            <a:r>
              <a:rPr lang="ru-RU" altLang="ru-RU" sz="1600" b="1" dirty="0">
                <a:solidFill>
                  <a:srgbClr val="FF0000"/>
                </a:solidFill>
              </a:rPr>
              <a:t>1,5%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30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Испытания газоанализатора «АнОд»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84730" y="786156"/>
            <a:ext cx="901686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FF383B"/>
              </a:buClr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cs typeface="Times New Roman" pitchFamily="18" charset="0"/>
              </a:rPr>
              <a:t>Стабильность </a:t>
            </a:r>
            <a:r>
              <a:rPr lang="ru-RU" altLang="ru-RU" sz="1800" dirty="0">
                <a:cs typeface="Times New Roman" pitchFamily="18" charset="0"/>
              </a:rPr>
              <a:t>работы анализатора подтверждена результатами измерения концентрации одоранта, с высокой точностью дозируемого в поток природного газа одоризационной установкой БОЭ-200 </a:t>
            </a:r>
            <a:r>
              <a:rPr lang="ru-RU" altLang="ru-RU" sz="1800" dirty="0"/>
              <a:t>производства ООО Фирма «СГПА» в течение длительного периода времени</a:t>
            </a:r>
            <a:r>
              <a:rPr lang="ru-RU" altLang="ru-RU" sz="1800" dirty="0">
                <a:cs typeface="Times New Roman" pitchFamily="18" charset="0"/>
              </a:rPr>
              <a:t>.</a:t>
            </a:r>
          </a:p>
        </p:txBody>
      </p:sp>
      <p:pic>
        <p:nvPicPr>
          <p:cNvPr id="21509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0" y="1952122"/>
            <a:ext cx="889476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2"/>
          <p:cNvSpPr>
            <a:spLocks noChangeArrowheads="1"/>
          </p:cNvSpPr>
          <p:nvPr/>
        </p:nvSpPr>
        <p:spPr bwMode="auto">
          <a:xfrm>
            <a:off x="584729" y="5813293"/>
            <a:ext cx="91725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/>
              <a:t>Примечание: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/>
              <a:t>Периодические падения измеренной концентрации одоранта были сымитированы в соответствии с регламентом проводимых испытаний для оценки возможностей оперативного реагирования анализатора на нештатные ситуации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31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Испытания газоанализатора «АнОд»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15" y="1577129"/>
            <a:ext cx="811225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584730" y="726335"/>
            <a:ext cx="901686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FF383B"/>
              </a:buClr>
              <a:buFontTx/>
              <a:buNone/>
            </a:pPr>
            <a:r>
              <a:rPr lang="ru-RU" altLang="ru-RU" sz="1800" dirty="0"/>
              <a:t>Для контроля </a:t>
            </a:r>
            <a:r>
              <a:rPr lang="ru-RU" altLang="ru-RU" sz="1800" dirty="0">
                <a:solidFill>
                  <a:srgbClr val="FF0000"/>
                </a:solidFill>
              </a:rPr>
              <a:t>стабильности градуировки</a:t>
            </a:r>
            <a:r>
              <a:rPr lang="ru-RU" altLang="ru-RU" sz="1800" dirty="0"/>
              <a:t> анализатора построена контрольная карта </a:t>
            </a:r>
            <a:r>
              <a:rPr lang="ru-RU" altLang="ru-RU" sz="1800" dirty="0" err="1"/>
              <a:t>Шухарта</a:t>
            </a:r>
            <a:r>
              <a:rPr lang="ru-RU" altLang="ru-RU" sz="1800" dirty="0"/>
              <a:t>, показывающая разброс градуировочных коэффициентов относительно среднего значения за 1 месяц непрерывной работы прибора</a:t>
            </a:r>
            <a:endParaRPr lang="ru-RU" altLang="ru-RU" sz="1800" dirty="0">
              <a:cs typeface="Times New Roman" pitchFamily="18" charset="0"/>
            </a:endParaRPr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933045" y="5993951"/>
            <a:ext cx="631851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µ</a:t>
            </a:r>
            <a:r>
              <a:rPr lang="ru-RU" altLang="ru-RU" sz="1600" dirty="0"/>
              <a:t> – среднее значение градуировочных коэффициентов за месяц;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σ</a:t>
            </a:r>
            <a:r>
              <a:rPr lang="ru-RU" altLang="ru-RU" sz="1600" dirty="0"/>
              <a:t> – СКО градуировочных коэффициентов за месяц.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32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Испытания газоанализатора «АнОд»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794544" y="5449626"/>
            <a:ext cx="575270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Концентрация одоранта определена по результатам анализов ГГП на хроматографе «</a:t>
            </a:r>
            <a:r>
              <a:rPr lang="en-US" altLang="ru-RU" sz="1800" dirty="0"/>
              <a:t>S-</a:t>
            </a:r>
            <a:r>
              <a:rPr lang="ru-RU" altLang="ru-RU" sz="1800" dirty="0"/>
              <a:t>Хром».</a:t>
            </a:r>
          </a:p>
        </p:txBody>
      </p:sp>
      <p:sp>
        <p:nvSpPr>
          <p:cNvPr id="3" name="Rectangle 2"/>
          <p:cNvSpPr/>
          <p:nvPr/>
        </p:nvSpPr>
        <p:spPr>
          <a:xfrm>
            <a:off x="847055" y="2678749"/>
            <a:ext cx="1171178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2018233" y="3397886"/>
            <a:ext cx="1088629" cy="3683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4278039" y="3393123"/>
            <a:ext cx="670719" cy="373063"/>
          </a:xfrm>
          <a:custGeom>
            <a:avLst/>
            <a:gdLst>
              <a:gd name="connsiteX0" fmla="*/ 0 w 1112851"/>
              <a:gd name="connsiteY0" fmla="*/ 0 h 368424"/>
              <a:gd name="connsiteX1" fmla="*/ 1112851 w 1112851"/>
              <a:gd name="connsiteY1" fmla="*/ 0 h 368424"/>
              <a:gd name="connsiteX2" fmla="*/ 1112851 w 1112851"/>
              <a:gd name="connsiteY2" fmla="*/ 368424 h 368424"/>
              <a:gd name="connsiteX3" fmla="*/ 0 w 1112851"/>
              <a:gd name="connsiteY3" fmla="*/ 368424 h 368424"/>
              <a:gd name="connsiteX4" fmla="*/ 0 w 1112851"/>
              <a:gd name="connsiteY4" fmla="*/ 0 h 368424"/>
              <a:gd name="connsiteX0" fmla="*/ 0 w 1112851"/>
              <a:gd name="connsiteY0" fmla="*/ 4763 h 373187"/>
              <a:gd name="connsiteX1" fmla="*/ 822338 w 1112851"/>
              <a:gd name="connsiteY1" fmla="*/ 0 h 373187"/>
              <a:gd name="connsiteX2" fmla="*/ 1112851 w 1112851"/>
              <a:gd name="connsiteY2" fmla="*/ 373187 h 373187"/>
              <a:gd name="connsiteX3" fmla="*/ 0 w 1112851"/>
              <a:gd name="connsiteY3" fmla="*/ 373187 h 373187"/>
              <a:gd name="connsiteX4" fmla="*/ 0 w 1112851"/>
              <a:gd name="connsiteY4" fmla="*/ 4763 h 373187"/>
              <a:gd name="connsiteX0" fmla="*/ 0 w 836626"/>
              <a:gd name="connsiteY0" fmla="*/ 4763 h 373187"/>
              <a:gd name="connsiteX1" fmla="*/ 822338 w 836626"/>
              <a:gd name="connsiteY1" fmla="*/ 0 h 373187"/>
              <a:gd name="connsiteX2" fmla="*/ 836626 w 836626"/>
              <a:gd name="connsiteY2" fmla="*/ 373187 h 373187"/>
              <a:gd name="connsiteX3" fmla="*/ 0 w 836626"/>
              <a:gd name="connsiteY3" fmla="*/ 373187 h 373187"/>
              <a:gd name="connsiteX4" fmla="*/ 0 w 836626"/>
              <a:gd name="connsiteY4" fmla="*/ 4763 h 373187"/>
              <a:gd name="connsiteX0" fmla="*/ 0 w 903933"/>
              <a:gd name="connsiteY0" fmla="*/ 4763 h 373187"/>
              <a:gd name="connsiteX1" fmla="*/ 822338 w 903933"/>
              <a:gd name="connsiteY1" fmla="*/ 0 h 373187"/>
              <a:gd name="connsiteX2" fmla="*/ 836626 w 903933"/>
              <a:gd name="connsiteY2" fmla="*/ 373187 h 373187"/>
              <a:gd name="connsiteX3" fmla="*/ 0 w 903933"/>
              <a:gd name="connsiteY3" fmla="*/ 373187 h 373187"/>
              <a:gd name="connsiteX4" fmla="*/ 0 w 903933"/>
              <a:gd name="connsiteY4" fmla="*/ 4763 h 373187"/>
              <a:gd name="connsiteX0" fmla="*/ 0 w 902807"/>
              <a:gd name="connsiteY0" fmla="*/ 4763 h 373187"/>
              <a:gd name="connsiteX1" fmla="*/ 817576 w 902807"/>
              <a:gd name="connsiteY1" fmla="*/ 0 h 373187"/>
              <a:gd name="connsiteX2" fmla="*/ 836626 w 902807"/>
              <a:gd name="connsiteY2" fmla="*/ 373187 h 373187"/>
              <a:gd name="connsiteX3" fmla="*/ 0 w 902807"/>
              <a:gd name="connsiteY3" fmla="*/ 373187 h 373187"/>
              <a:gd name="connsiteX4" fmla="*/ 0 w 902807"/>
              <a:gd name="connsiteY4" fmla="*/ 4763 h 373187"/>
              <a:gd name="connsiteX0" fmla="*/ 0 w 885560"/>
              <a:gd name="connsiteY0" fmla="*/ 4763 h 373187"/>
              <a:gd name="connsiteX1" fmla="*/ 817576 w 885560"/>
              <a:gd name="connsiteY1" fmla="*/ 0 h 373187"/>
              <a:gd name="connsiteX2" fmla="*/ 836626 w 885560"/>
              <a:gd name="connsiteY2" fmla="*/ 373187 h 373187"/>
              <a:gd name="connsiteX3" fmla="*/ 0 w 885560"/>
              <a:gd name="connsiteY3" fmla="*/ 373187 h 373187"/>
              <a:gd name="connsiteX4" fmla="*/ 0 w 885560"/>
              <a:gd name="connsiteY4" fmla="*/ 4763 h 373187"/>
              <a:gd name="connsiteX0" fmla="*/ 0 w 877859"/>
              <a:gd name="connsiteY0" fmla="*/ 4763 h 373187"/>
              <a:gd name="connsiteX1" fmla="*/ 817576 w 877859"/>
              <a:gd name="connsiteY1" fmla="*/ 0 h 373187"/>
              <a:gd name="connsiteX2" fmla="*/ 836626 w 877859"/>
              <a:gd name="connsiteY2" fmla="*/ 373187 h 373187"/>
              <a:gd name="connsiteX3" fmla="*/ 0 w 877859"/>
              <a:gd name="connsiteY3" fmla="*/ 373187 h 373187"/>
              <a:gd name="connsiteX4" fmla="*/ 0 w 877859"/>
              <a:gd name="connsiteY4" fmla="*/ 4763 h 373187"/>
              <a:gd name="connsiteX0" fmla="*/ 0 w 870723"/>
              <a:gd name="connsiteY0" fmla="*/ 4763 h 373187"/>
              <a:gd name="connsiteX1" fmla="*/ 817576 w 870723"/>
              <a:gd name="connsiteY1" fmla="*/ 0 h 373187"/>
              <a:gd name="connsiteX2" fmla="*/ 836626 w 870723"/>
              <a:gd name="connsiteY2" fmla="*/ 373187 h 373187"/>
              <a:gd name="connsiteX3" fmla="*/ 0 w 870723"/>
              <a:gd name="connsiteY3" fmla="*/ 373187 h 373187"/>
              <a:gd name="connsiteX4" fmla="*/ 0 w 870723"/>
              <a:gd name="connsiteY4" fmla="*/ 4763 h 373187"/>
              <a:gd name="connsiteX0" fmla="*/ 0 w 875827"/>
              <a:gd name="connsiteY0" fmla="*/ 4763 h 373187"/>
              <a:gd name="connsiteX1" fmla="*/ 817576 w 875827"/>
              <a:gd name="connsiteY1" fmla="*/ 0 h 373187"/>
              <a:gd name="connsiteX2" fmla="*/ 836626 w 875827"/>
              <a:gd name="connsiteY2" fmla="*/ 373187 h 373187"/>
              <a:gd name="connsiteX3" fmla="*/ 0 w 875827"/>
              <a:gd name="connsiteY3" fmla="*/ 373187 h 373187"/>
              <a:gd name="connsiteX4" fmla="*/ 0 w 875827"/>
              <a:gd name="connsiteY4" fmla="*/ 4763 h 373187"/>
              <a:gd name="connsiteX0" fmla="*/ 0 w 880093"/>
              <a:gd name="connsiteY0" fmla="*/ 4763 h 373187"/>
              <a:gd name="connsiteX1" fmla="*/ 817576 w 880093"/>
              <a:gd name="connsiteY1" fmla="*/ 0 h 373187"/>
              <a:gd name="connsiteX2" fmla="*/ 836626 w 880093"/>
              <a:gd name="connsiteY2" fmla="*/ 373187 h 373187"/>
              <a:gd name="connsiteX3" fmla="*/ 0 w 880093"/>
              <a:gd name="connsiteY3" fmla="*/ 373187 h 373187"/>
              <a:gd name="connsiteX4" fmla="*/ 0 w 880093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74281"/>
              <a:gd name="connsiteY0" fmla="*/ 4763 h 373187"/>
              <a:gd name="connsiteX1" fmla="*/ 817576 w 874281"/>
              <a:gd name="connsiteY1" fmla="*/ 0 h 373187"/>
              <a:gd name="connsiteX2" fmla="*/ 836626 w 874281"/>
              <a:gd name="connsiteY2" fmla="*/ 373187 h 373187"/>
              <a:gd name="connsiteX3" fmla="*/ 0 w 874281"/>
              <a:gd name="connsiteY3" fmla="*/ 373187 h 373187"/>
              <a:gd name="connsiteX4" fmla="*/ 0 w 874281"/>
              <a:gd name="connsiteY4" fmla="*/ 4763 h 373187"/>
              <a:gd name="connsiteX0" fmla="*/ 0 w 859365"/>
              <a:gd name="connsiteY0" fmla="*/ 4763 h 373187"/>
              <a:gd name="connsiteX1" fmla="*/ 817576 w 859365"/>
              <a:gd name="connsiteY1" fmla="*/ 0 h 373187"/>
              <a:gd name="connsiteX2" fmla="*/ 836626 w 859365"/>
              <a:gd name="connsiteY2" fmla="*/ 373187 h 373187"/>
              <a:gd name="connsiteX3" fmla="*/ 0 w 859365"/>
              <a:gd name="connsiteY3" fmla="*/ 373187 h 373187"/>
              <a:gd name="connsiteX4" fmla="*/ 0 w 859365"/>
              <a:gd name="connsiteY4" fmla="*/ 4763 h 373187"/>
              <a:gd name="connsiteX0" fmla="*/ 0 w 870462"/>
              <a:gd name="connsiteY0" fmla="*/ 4763 h 373187"/>
              <a:gd name="connsiteX1" fmla="*/ 817576 w 870462"/>
              <a:gd name="connsiteY1" fmla="*/ 0 h 373187"/>
              <a:gd name="connsiteX2" fmla="*/ 836626 w 870462"/>
              <a:gd name="connsiteY2" fmla="*/ 373187 h 373187"/>
              <a:gd name="connsiteX3" fmla="*/ 0 w 870462"/>
              <a:gd name="connsiteY3" fmla="*/ 373187 h 373187"/>
              <a:gd name="connsiteX4" fmla="*/ 0 w 870462"/>
              <a:gd name="connsiteY4" fmla="*/ 4763 h 373187"/>
              <a:gd name="connsiteX0" fmla="*/ 0 w 862991"/>
              <a:gd name="connsiteY0" fmla="*/ 4763 h 373187"/>
              <a:gd name="connsiteX1" fmla="*/ 817576 w 862991"/>
              <a:gd name="connsiteY1" fmla="*/ 0 h 373187"/>
              <a:gd name="connsiteX2" fmla="*/ 836626 w 862991"/>
              <a:gd name="connsiteY2" fmla="*/ 373187 h 373187"/>
              <a:gd name="connsiteX3" fmla="*/ 0 w 862991"/>
              <a:gd name="connsiteY3" fmla="*/ 373187 h 373187"/>
              <a:gd name="connsiteX4" fmla="*/ 0 w 862991"/>
              <a:gd name="connsiteY4" fmla="*/ 4763 h 373187"/>
              <a:gd name="connsiteX0" fmla="*/ 0 w 850763"/>
              <a:gd name="connsiteY0" fmla="*/ 4763 h 373187"/>
              <a:gd name="connsiteX1" fmla="*/ 817576 w 850763"/>
              <a:gd name="connsiteY1" fmla="*/ 0 h 373187"/>
              <a:gd name="connsiteX2" fmla="*/ 836626 w 850763"/>
              <a:gd name="connsiteY2" fmla="*/ 373187 h 373187"/>
              <a:gd name="connsiteX3" fmla="*/ 0 w 850763"/>
              <a:gd name="connsiteY3" fmla="*/ 373187 h 373187"/>
              <a:gd name="connsiteX4" fmla="*/ 0 w 850763"/>
              <a:gd name="connsiteY4" fmla="*/ 4763 h 3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763" h="373187">
                <a:moveTo>
                  <a:pt x="0" y="4763"/>
                </a:moveTo>
                <a:lnTo>
                  <a:pt x="817576" y="0"/>
                </a:lnTo>
                <a:cubicBezTo>
                  <a:pt x="731852" y="224408"/>
                  <a:pt x="898538" y="229741"/>
                  <a:pt x="836626" y="373187"/>
                </a:cubicBezTo>
                <a:lnTo>
                  <a:pt x="0" y="373187"/>
                </a:lnTo>
                <a:lnTo>
                  <a:pt x="0" y="4763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Rectangle 10"/>
          <p:cNvSpPr/>
          <p:nvPr/>
        </p:nvSpPr>
        <p:spPr>
          <a:xfrm rot="10800000">
            <a:off x="5026149" y="3393123"/>
            <a:ext cx="624284" cy="373063"/>
          </a:xfrm>
          <a:custGeom>
            <a:avLst/>
            <a:gdLst>
              <a:gd name="connsiteX0" fmla="*/ 0 w 1112851"/>
              <a:gd name="connsiteY0" fmla="*/ 0 h 368424"/>
              <a:gd name="connsiteX1" fmla="*/ 1112851 w 1112851"/>
              <a:gd name="connsiteY1" fmla="*/ 0 h 368424"/>
              <a:gd name="connsiteX2" fmla="*/ 1112851 w 1112851"/>
              <a:gd name="connsiteY2" fmla="*/ 368424 h 368424"/>
              <a:gd name="connsiteX3" fmla="*/ 0 w 1112851"/>
              <a:gd name="connsiteY3" fmla="*/ 368424 h 368424"/>
              <a:gd name="connsiteX4" fmla="*/ 0 w 1112851"/>
              <a:gd name="connsiteY4" fmla="*/ 0 h 368424"/>
              <a:gd name="connsiteX0" fmla="*/ 0 w 1112851"/>
              <a:gd name="connsiteY0" fmla="*/ 4763 h 373187"/>
              <a:gd name="connsiteX1" fmla="*/ 822338 w 1112851"/>
              <a:gd name="connsiteY1" fmla="*/ 0 h 373187"/>
              <a:gd name="connsiteX2" fmla="*/ 1112851 w 1112851"/>
              <a:gd name="connsiteY2" fmla="*/ 373187 h 373187"/>
              <a:gd name="connsiteX3" fmla="*/ 0 w 1112851"/>
              <a:gd name="connsiteY3" fmla="*/ 373187 h 373187"/>
              <a:gd name="connsiteX4" fmla="*/ 0 w 1112851"/>
              <a:gd name="connsiteY4" fmla="*/ 4763 h 373187"/>
              <a:gd name="connsiteX0" fmla="*/ 0 w 836626"/>
              <a:gd name="connsiteY0" fmla="*/ 4763 h 373187"/>
              <a:gd name="connsiteX1" fmla="*/ 822338 w 836626"/>
              <a:gd name="connsiteY1" fmla="*/ 0 h 373187"/>
              <a:gd name="connsiteX2" fmla="*/ 836626 w 836626"/>
              <a:gd name="connsiteY2" fmla="*/ 373187 h 373187"/>
              <a:gd name="connsiteX3" fmla="*/ 0 w 836626"/>
              <a:gd name="connsiteY3" fmla="*/ 373187 h 373187"/>
              <a:gd name="connsiteX4" fmla="*/ 0 w 836626"/>
              <a:gd name="connsiteY4" fmla="*/ 4763 h 373187"/>
              <a:gd name="connsiteX0" fmla="*/ 0 w 903933"/>
              <a:gd name="connsiteY0" fmla="*/ 4763 h 373187"/>
              <a:gd name="connsiteX1" fmla="*/ 822338 w 903933"/>
              <a:gd name="connsiteY1" fmla="*/ 0 h 373187"/>
              <a:gd name="connsiteX2" fmla="*/ 836626 w 903933"/>
              <a:gd name="connsiteY2" fmla="*/ 373187 h 373187"/>
              <a:gd name="connsiteX3" fmla="*/ 0 w 903933"/>
              <a:gd name="connsiteY3" fmla="*/ 373187 h 373187"/>
              <a:gd name="connsiteX4" fmla="*/ 0 w 903933"/>
              <a:gd name="connsiteY4" fmla="*/ 4763 h 373187"/>
              <a:gd name="connsiteX0" fmla="*/ 0 w 902807"/>
              <a:gd name="connsiteY0" fmla="*/ 4763 h 373187"/>
              <a:gd name="connsiteX1" fmla="*/ 817576 w 902807"/>
              <a:gd name="connsiteY1" fmla="*/ 0 h 373187"/>
              <a:gd name="connsiteX2" fmla="*/ 836626 w 902807"/>
              <a:gd name="connsiteY2" fmla="*/ 373187 h 373187"/>
              <a:gd name="connsiteX3" fmla="*/ 0 w 902807"/>
              <a:gd name="connsiteY3" fmla="*/ 373187 h 373187"/>
              <a:gd name="connsiteX4" fmla="*/ 0 w 902807"/>
              <a:gd name="connsiteY4" fmla="*/ 4763 h 373187"/>
              <a:gd name="connsiteX0" fmla="*/ 0 w 885560"/>
              <a:gd name="connsiteY0" fmla="*/ 4763 h 373187"/>
              <a:gd name="connsiteX1" fmla="*/ 817576 w 885560"/>
              <a:gd name="connsiteY1" fmla="*/ 0 h 373187"/>
              <a:gd name="connsiteX2" fmla="*/ 836626 w 885560"/>
              <a:gd name="connsiteY2" fmla="*/ 373187 h 373187"/>
              <a:gd name="connsiteX3" fmla="*/ 0 w 885560"/>
              <a:gd name="connsiteY3" fmla="*/ 373187 h 373187"/>
              <a:gd name="connsiteX4" fmla="*/ 0 w 885560"/>
              <a:gd name="connsiteY4" fmla="*/ 4763 h 373187"/>
              <a:gd name="connsiteX0" fmla="*/ 0 w 877859"/>
              <a:gd name="connsiteY0" fmla="*/ 4763 h 373187"/>
              <a:gd name="connsiteX1" fmla="*/ 817576 w 877859"/>
              <a:gd name="connsiteY1" fmla="*/ 0 h 373187"/>
              <a:gd name="connsiteX2" fmla="*/ 836626 w 877859"/>
              <a:gd name="connsiteY2" fmla="*/ 373187 h 373187"/>
              <a:gd name="connsiteX3" fmla="*/ 0 w 877859"/>
              <a:gd name="connsiteY3" fmla="*/ 373187 h 373187"/>
              <a:gd name="connsiteX4" fmla="*/ 0 w 877859"/>
              <a:gd name="connsiteY4" fmla="*/ 4763 h 373187"/>
              <a:gd name="connsiteX0" fmla="*/ 0 w 870723"/>
              <a:gd name="connsiteY0" fmla="*/ 4763 h 373187"/>
              <a:gd name="connsiteX1" fmla="*/ 817576 w 870723"/>
              <a:gd name="connsiteY1" fmla="*/ 0 h 373187"/>
              <a:gd name="connsiteX2" fmla="*/ 836626 w 870723"/>
              <a:gd name="connsiteY2" fmla="*/ 373187 h 373187"/>
              <a:gd name="connsiteX3" fmla="*/ 0 w 870723"/>
              <a:gd name="connsiteY3" fmla="*/ 373187 h 373187"/>
              <a:gd name="connsiteX4" fmla="*/ 0 w 870723"/>
              <a:gd name="connsiteY4" fmla="*/ 4763 h 373187"/>
              <a:gd name="connsiteX0" fmla="*/ 0 w 875827"/>
              <a:gd name="connsiteY0" fmla="*/ 4763 h 373187"/>
              <a:gd name="connsiteX1" fmla="*/ 817576 w 875827"/>
              <a:gd name="connsiteY1" fmla="*/ 0 h 373187"/>
              <a:gd name="connsiteX2" fmla="*/ 836626 w 875827"/>
              <a:gd name="connsiteY2" fmla="*/ 373187 h 373187"/>
              <a:gd name="connsiteX3" fmla="*/ 0 w 875827"/>
              <a:gd name="connsiteY3" fmla="*/ 373187 h 373187"/>
              <a:gd name="connsiteX4" fmla="*/ 0 w 875827"/>
              <a:gd name="connsiteY4" fmla="*/ 4763 h 373187"/>
              <a:gd name="connsiteX0" fmla="*/ 0 w 880093"/>
              <a:gd name="connsiteY0" fmla="*/ 4763 h 373187"/>
              <a:gd name="connsiteX1" fmla="*/ 817576 w 880093"/>
              <a:gd name="connsiteY1" fmla="*/ 0 h 373187"/>
              <a:gd name="connsiteX2" fmla="*/ 836626 w 880093"/>
              <a:gd name="connsiteY2" fmla="*/ 373187 h 373187"/>
              <a:gd name="connsiteX3" fmla="*/ 0 w 880093"/>
              <a:gd name="connsiteY3" fmla="*/ 373187 h 373187"/>
              <a:gd name="connsiteX4" fmla="*/ 0 w 880093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74281"/>
              <a:gd name="connsiteY0" fmla="*/ 4763 h 373187"/>
              <a:gd name="connsiteX1" fmla="*/ 817576 w 874281"/>
              <a:gd name="connsiteY1" fmla="*/ 0 h 373187"/>
              <a:gd name="connsiteX2" fmla="*/ 836626 w 874281"/>
              <a:gd name="connsiteY2" fmla="*/ 373187 h 373187"/>
              <a:gd name="connsiteX3" fmla="*/ 0 w 874281"/>
              <a:gd name="connsiteY3" fmla="*/ 373187 h 373187"/>
              <a:gd name="connsiteX4" fmla="*/ 0 w 874281"/>
              <a:gd name="connsiteY4" fmla="*/ 4763 h 373187"/>
              <a:gd name="connsiteX0" fmla="*/ 0 w 859365"/>
              <a:gd name="connsiteY0" fmla="*/ 4763 h 373187"/>
              <a:gd name="connsiteX1" fmla="*/ 817576 w 859365"/>
              <a:gd name="connsiteY1" fmla="*/ 0 h 373187"/>
              <a:gd name="connsiteX2" fmla="*/ 836626 w 859365"/>
              <a:gd name="connsiteY2" fmla="*/ 373187 h 373187"/>
              <a:gd name="connsiteX3" fmla="*/ 0 w 859365"/>
              <a:gd name="connsiteY3" fmla="*/ 373187 h 373187"/>
              <a:gd name="connsiteX4" fmla="*/ 0 w 859365"/>
              <a:gd name="connsiteY4" fmla="*/ 4763 h 373187"/>
              <a:gd name="connsiteX0" fmla="*/ 0 w 870462"/>
              <a:gd name="connsiteY0" fmla="*/ 4763 h 373187"/>
              <a:gd name="connsiteX1" fmla="*/ 817576 w 870462"/>
              <a:gd name="connsiteY1" fmla="*/ 0 h 373187"/>
              <a:gd name="connsiteX2" fmla="*/ 836626 w 870462"/>
              <a:gd name="connsiteY2" fmla="*/ 373187 h 373187"/>
              <a:gd name="connsiteX3" fmla="*/ 0 w 870462"/>
              <a:gd name="connsiteY3" fmla="*/ 373187 h 373187"/>
              <a:gd name="connsiteX4" fmla="*/ 0 w 870462"/>
              <a:gd name="connsiteY4" fmla="*/ 4763 h 373187"/>
              <a:gd name="connsiteX0" fmla="*/ 0 w 862991"/>
              <a:gd name="connsiteY0" fmla="*/ 4763 h 373187"/>
              <a:gd name="connsiteX1" fmla="*/ 817576 w 862991"/>
              <a:gd name="connsiteY1" fmla="*/ 0 h 373187"/>
              <a:gd name="connsiteX2" fmla="*/ 836626 w 862991"/>
              <a:gd name="connsiteY2" fmla="*/ 373187 h 373187"/>
              <a:gd name="connsiteX3" fmla="*/ 0 w 862991"/>
              <a:gd name="connsiteY3" fmla="*/ 373187 h 373187"/>
              <a:gd name="connsiteX4" fmla="*/ 0 w 862991"/>
              <a:gd name="connsiteY4" fmla="*/ 4763 h 373187"/>
              <a:gd name="connsiteX0" fmla="*/ 0 w 850763"/>
              <a:gd name="connsiteY0" fmla="*/ 4763 h 373187"/>
              <a:gd name="connsiteX1" fmla="*/ 817576 w 850763"/>
              <a:gd name="connsiteY1" fmla="*/ 0 h 373187"/>
              <a:gd name="connsiteX2" fmla="*/ 836626 w 850763"/>
              <a:gd name="connsiteY2" fmla="*/ 373187 h 373187"/>
              <a:gd name="connsiteX3" fmla="*/ 0 w 850763"/>
              <a:gd name="connsiteY3" fmla="*/ 373187 h 373187"/>
              <a:gd name="connsiteX4" fmla="*/ 0 w 850763"/>
              <a:gd name="connsiteY4" fmla="*/ 4763 h 3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763" h="373187">
                <a:moveTo>
                  <a:pt x="0" y="4763"/>
                </a:moveTo>
                <a:lnTo>
                  <a:pt x="817576" y="0"/>
                </a:lnTo>
                <a:cubicBezTo>
                  <a:pt x="731852" y="224408"/>
                  <a:pt x="898538" y="229741"/>
                  <a:pt x="836626" y="373187"/>
                </a:cubicBezTo>
                <a:lnTo>
                  <a:pt x="0" y="373187"/>
                </a:lnTo>
                <a:lnTo>
                  <a:pt x="0" y="4763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Rectangle 10"/>
          <p:cNvSpPr/>
          <p:nvPr/>
        </p:nvSpPr>
        <p:spPr>
          <a:xfrm>
            <a:off x="6821612" y="3580448"/>
            <a:ext cx="670719" cy="190500"/>
          </a:xfrm>
          <a:custGeom>
            <a:avLst/>
            <a:gdLst>
              <a:gd name="connsiteX0" fmla="*/ 0 w 1112851"/>
              <a:gd name="connsiteY0" fmla="*/ 0 h 368424"/>
              <a:gd name="connsiteX1" fmla="*/ 1112851 w 1112851"/>
              <a:gd name="connsiteY1" fmla="*/ 0 h 368424"/>
              <a:gd name="connsiteX2" fmla="*/ 1112851 w 1112851"/>
              <a:gd name="connsiteY2" fmla="*/ 368424 h 368424"/>
              <a:gd name="connsiteX3" fmla="*/ 0 w 1112851"/>
              <a:gd name="connsiteY3" fmla="*/ 368424 h 368424"/>
              <a:gd name="connsiteX4" fmla="*/ 0 w 1112851"/>
              <a:gd name="connsiteY4" fmla="*/ 0 h 368424"/>
              <a:gd name="connsiteX0" fmla="*/ 0 w 1112851"/>
              <a:gd name="connsiteY0" fmla="*/ 4763 h 373187"/>
              <a:gd name="connsiteX1" fmla="*/ 822338 w 1112851"/>
              <a:gd name="connsiteY1" fmla="*/ 0 h 373187"/>
              <a:gd name="connsiteX2" fmla="*/ 1112851 w 1112851"/>
              <a:gd name="connsiteY2" fmla="*/ 373187 h 373187"/>
              <a:gd name="connsiteX3" fmla="*/ 0 w 1112851"/>
              <a:gd name="connsiteY3" fmla="*/ 373187 h 373187"/>
              <a:gd name="connsiteX4" fmla="*/ 0 w 1112851"/>
              <a:gd name="connsiteY4" fmla="*/ 4763 h 373187"/>
              <a:gd name="connsiteX0" fmla="*/ 0 w 836626"/>
              <a:gd name="connsiteY0" fmla="*/ 4763 h 373187"/>
              <a:gd name="connsiteX1" fmla="*/ 822338 w 836626"/>
              <a:gd name="connsiteY1" fmla="*/ 0 h 373187"/>
              <a:gd name="connsiteX2" fmla="*/ 836626 w 836626"/>
              <a:gd name="connsiteY2" fmla="*/ 373187 h 373187"/>
              <a:gd name="connsiteX3" fmla="*/ 0 w 836626"/>
              <a:gd name="connsiteY3" fmla="*/ 373187 h 373187"/>
              <a:gd name="connsiteX4" fmla="*/ 0 w 836626"/>
              <a:gd name="connsiteY4" fmla="*/ 4763 h 373187"/>
              <a:gd name="connsiteX0" fmla="*/ 0 w 903933"/>
              <a:gd name="connsiteY0" fmla="*/ 4763 h 373187"/>
              <a:gd name="connsiteX1" fmla="*/ 822338 w 903933"/>
              <a:gd name="connsiteY1" fmla="*/ 0 h 373187"/>
              <a:gd name="connsiteX2" fmla="*/ 836626 w 903933"/>
              <a:gd name="connsiteY2" fmla="*/ 373187 h 373187"/>
              <a:gd name="connsiteX3" fmla="*/ 0 w 903933"/>
              <a:gd name="connsiteY3" fmla="*/ 373187 h 373187"/>
              <a:gd name="connsiteX4" fmla="*/ 0 w 903933"/>
              <a:gd name="connsiteY4" fmla="*/ 4763 h 373187"/>
              <a:gd name="connsiteX0" fmla="*/ 0 w 902807"/>
              <a:gd name="connsiteY0" fmla="*/ 4763 h 373187"/>
              <a:gd name="connsiteX1" fmla="*/ 817576 w 902807"/>
              <a:gd name="connsiteY1" fmla="*/ 0 h 373187"/>
              <a:gd name="connsiteX2" fmla="*/ 836626 w 902807"/>
              <a:gd name="connsiteY2" fmla="*/ 373187 h 373187"/>
              <a:gd name="connsiteX3" fmla="*/ 0 w 902807"/>
              <a:gd name="connsiteY3" fmla="*/ 373187 h 373187"/>
              <a:gd name="connsiteX4" fmla="*/ 0 w 902807"/>
              <a:gd name="connsiteY4" fmla="*/ 4763 h 373187"/>
              <a:gd name="connsiteX0" fmla="*/ 0 w 885560"/>
              <a:gd name="connsiteY0" fmla="*/ 4763 h 373187"/>
              <a:gd name="connsiteX1" fmla="*/ 817576 w 885560"/>
              <a:gd name="connsiteY1" fmla="*/ 0 h 373187"/>
              <a:gd name="connsiteX2" fmla="*/ 836626 w 885560"/>
              <a:gd name="connsiteY2" fmla="*/ 373187 h 373187"/>
              <a:gd name="connsiteX3" fmla="*/ 0 w 885560"/>
              <a:gd name="connsiteY3" fmla="*/ 373187 h 373187"/>
              <a:gd name="connsiteX4" fmla="*/ 0 w 885560"/>
              <a:gd name="connsiteY4" fmla="*/ 4763 h 373187"/>
              <a:gd name="connsiteX0" fmla="*/ 0 w 877859"/>
              <a:gd name="connsiteY0" fmla="*/ 4763 h 373187"/>
              <a:gd name="connsiteX1" fmla="*/ 817576 w 877859"/>
              <a:gd name="connsiteY1" fmla="*/ 0 h 373187"/>
              <a:gd name="connsiteX2" fmla="*/ 836626 w 877859"/>
              <a:gd name="connsiteY2" fmla="*/ 373187 h 373187"/>
              <a:gd name="connsiteX3" fmla="*/ 0 w 877859"/>
              <a:gd name="connsiteY3" fmla="*/ 373187 h 373187"/>
              <a:gd name="connsiteX4" fmla="*/ 0 w 877859"/>
              <a:gd name="connsiteY4" fmla="*/ 4763 h 373187"/>
              <a:gd name="connsiteX0" fmla="*/ 0 w 870723"/>
              <a:gd name="connsiteY0" fmla="*/ 4763 h 373187"/>
              <a:gd name="connsiteX1" fmla="*/ 817576 w 870723"/>
              <a:gd name="connsiteY1" fmla="*/ 0 h 373187"/>
              <a:gd name="connsiteX2" fmla="*/ 836626 w 870723"/>
              <a:gd name="connsiteY2" fmla="*/ 373187 h 373187"/>
              <a:gd name="connsiteX3" fmla="*/ 0 w 870723"/>
              <a:gd name="connsiteY3" fmla="*/ 373187 h 373187"/>
              <a:gd name="connsiteX4" fmla="*/ 0 w 870723"/>
              <a:gd name="connsiteY4" fmla="*/ 4763 h 373187"/>
              <a:gd name="connsiteX0" fmla="*/ 0 w 875827"/>
              <a:gd name="connsiteY0" fmla="*/ 4763 h 373187"/>
              <a:gd name="connsiteX1" fmla="*/ 817576 w 875827"/>
              <a:gd name="connsiteY1" fmla="*/ 0 h 373187"/>
              <a:gd name="connsiteX2" fmla="*/ 836626 w 875827"/>
              <a:gd name="connsiteY2" fmla="*/ 373187 h 373187"/>
              <a:gd name="connsiteX3" fmla="*/ 0 w 875827"/>
              <a:gd name="connsiteY3" fmla="*/ 373187 h 373187"/>
              <a:gd name="connsiteX4" fmla="*/ 0 w 875827"/>
              <a:gd name="connsiteY4" fmla="*/ 4763 h 373187"/>
              <a:gd name="connsiteX0" fmla="*/ 0 w 880093"/>
              <a:gd name="connsiteY0" fmla="*/ 4763 h 373187"/>
              <a:gd name="connsiteX1" fmla="*/ 817576 w 880093"/>
              <a:gd name="connsiteY1" fmla="*/ 0 h 373187"/>
              <a:gd name="connsiteX2" fmla="*/ 836626 w 880093"/>
              <a:gd name="connsiteY2" fmla="*/ 373187 h 373187"/>
              <a:gd name="connsiteX3" fmla="*/ 0 w 880093"/>
              <a:gd name="connsiteY3" fmla="*/ 373187 h 373187"/>
              <a:gd name="connsiteX4" fmla="*/ 0 w 880093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74281"/>
              <a:gd name="connsiteY0" fmla="*/ 4763 h 373187"/>
              <a:gd name="connsiteX1" fmla="*/ 817576 w 874281"/>
              <a:gd name="connsiteY1" fmla="*/ 0 h 373187"/>
              <a:gd name="connsiteX2" fmla="*/ 836626 w 874281"/>
              <a:gd name="connsiteY2" fmla="*/ 373187 h 373187"/>
              <a:gd name="connsiteX3" fmla="*/ 0 w 874281"/>
              <a:gd name="connsiteY3" fmla="*/ 373187 h 373187"/>
              <a:gd name="connsiteX4" fmla="*/ 0 w 874281"/>
              <a:gd name="connsiteY4" fmla="*/ 4763 h 373187"/>
              <a:gd name="connsiteX0" fmla="*/ 0 w 859365"/>
              <a:gd name="connsiteY0" fmla="*/ 4763 h 373187"/>
              <a:gd name="connsiteX1" fmla="*/ 817576 w 859365"/>
              <a:gd name="connsiteY1" fmla="*/ 0 h 373187"/>
              <a:gd name="connsiteX2" fmla="*/ 836626 w 859365"/>
              <a:gd name="connsiteY2" fmla="*/ 373187 h 373187"/>
              <a:gd name="connsiteX3" fmla="*/ 0 w 859365"/>
              <a:gd name="connsiteY3" fmla="*/ 373187 h 373187"/>
              <a:gd name="connsiteX4" fmla="*/ 0 w 859365"/>
              <a:gd name="connsiteY4" fmla="*/ 4763 h 373187"/>
              <a:gd name="connsiteX0" fmla="*/ 0 w 870462"/>
              <a:gd name="connsiteY0" fmla="*/ 4763 h 373187"/>
              <a:gd name="connsiteX1" fmla="*/ 817576 w 870462"/>
              <a:gd name="connsiteY1" fmla="*/ 0 h 373187"/>
              <a:gd name="connsiteX2" fmla="*/ 836626 w 870462"/>
              <a:gd name="connsiteY2" fmla="*/ 373187 h 373187"/>
              <a:gd name="connsiteX3" fmla="*/ 0 w 870462"/>
              <a:gd name="connsiteY3" fmla="*/ 373187 h 373187"/>
              <a:gd name="connsiteX4" fmla="*/ 0 w 870462"/>
              <a:gd name="connsiteY4" fmla="*/ 4763 h 373187"/>
              <a:gd name="connsiteX0" fmla="*/ 0 w 862991"/>
              <a:gd name="connsiteY0" fmla="*/ 4763 h 373187"/>
              <a:gd name="connsiteX1" fmla="*/ 817576 w 862991"/>
              <a:gd name="connsiteY1" fmla="*/ 0 h 373187"/>
              <a:gd name="connsiteX2" fmla="*/ 836626 w 862991"/>
              <a:gd name="connsiteY2" fmla="*/ 373187 h 373187"/>
              <a:gd name="connsiteX3" fmla="*/ 0 w 862991"/>
              <a:gd name="connsiteY3" fmla="*/ 373187 h 373187"/>
              <a:gd name="connsiteX4" fmla="*/ 0 w 862991"/>
              <a:gd name="connsiteY4" fmla="*/ 4763 h 373187"/>
              <a:gd name="connsiteX0" fmla="*/ 0 w 850763"/>
              <a:gd name="connsiteY0" fmla="*/ 4763 h 373187"/>
              <a:gd name="connsiteX1" fmla="*/ 817576 w 850763"/>
              <a:gd name="connsiteY1" fmla="*/ 0 h 373187"/>
              <a:gd name="connsiteX2" fmla="*/ 836626 w 850763"/>
              <a:gd name="connsiteY2" fmla="*/ 373187 h 373187"/>
              <a:gd name="connsiteX3" fmla="*/ 0 w 850763"/>
              <a:gd name="connsiteY3" fmla="*/ 373187 h 373187"/>
              <a:gd name="connsiteX4" fmla="*/ 0 w 850763"/>
              <a:gd name="connsiteY4" fmla="*/ 4763 h 3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763" h="373187">
                <a:moveTo>
                  <a:pt x="0" y="4763"/>
                </a:moveTo>
                <a:lnTo>
                  <a:pt x="817576" y="0"/>
                </a:lnTo>
                <a:cubicBezTo>
                  <a:pt x="731852" y="224408"/>
                  <a:pt x="898538" y="229741"/>
                  <a:pt x="836626" y="373187"/>
                </a:cubicBezTo>
                <a:lnTo>
                  <a:pt x="0" y="373187"/>
                </a:lnTo>
                <a:lnTo>
                  <a:pt x="0" y="4763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Rectangle 10"/>
          <p:cNvSpPr/>
          <p:nvPr/>
        </p:nvSpPr>
        <p:spPr>
          <a:xfrm rot="10800000">
            <a:off x="7538764" y="3580448"/>
            <a:ext cx="624285" cy="195263"/>
          </a:xfrm>
          <a:custGeom>
            <a:avLst/>
            <a:gdLst>
              <a:gd name="connsiteX0" fmla="*/ 0 w 1112851"/>
              <a:gd name="connsiteY0" fmla="*/ 0 h 368424"/>
              <a:gd name="connsiteX1" fmla="*/ 1112851 w 1112851"/>
              <a:gd name="connsiteY1" fmla="*/ 0 h 368424"/>
              <a:gd name="connsiteX2" fmla="*/ 1112851 w 1112851"/>
              <a:gd name="connsiteY2" fmla="*/ 368424 h 368424"/>
              <a:gd name="connsiteX3" fmla="*/ 0 w 1112851"/>
              <a:gd name="connsiteY3" fmla="*/ 368424 h 368424"/>
              <a:gd name="connsiteX4" fmla="*/ 0 w 1112851"/>
              <a:gd name="connsiteY4" fmla="*/ 0 h 368424"/>
              <a:gd name="connsiteX0" fmla="*/ 0 w 1112851"/>
              <a:gd name="connsiteY0" fmla="*/ 4763 h 373187"/>
              <a:gd name="connsiteX1" fmla="*/ 822338 w 1112851"/>
              <a:gd name="connsiteY1" fmla="*/ 0 h 373187"/>
              <a:gd name="connsiteX2" fmla="*/ 1112851 w 1112851"/>
              <a:gd name="connsiteY2" fmla="*/ 373187 h 373187"/>
              <a:gd name="connsiteX3" fmla="*/ 0 w 1112851"/>
              <a:gd name="connsiteY3" fmla="*/ 373187 h 373187"/>
              <a:gd name="connsiteX4" fmla="*/ 0 w 1112851"/>
              <a:gd name="connsiteY4" fmla="*/ 4763 h 373187"/>
              <a:gd name="connsiteX0" fmla="*/ 0 w 836626"/>
              <a:gd name="connsiteY0" fmla="*/ 4763 h 373187"/>
              <a:gd name="connsiteX1" fmla="*/ 822338 w 836626"/>
              <a:gd name="connsiteY1" fmla="*/ 0 h 373187"/>
              <a:gd name="connsiteX2" fmla="*/ 836626 w 836626"/>
              <a:gd name="connsiteY2" fmla="*/ 373187 h 373187"/>
              <a:gd name="connsiteX3" fmla="*/ 0 w 836626"/>
              <a:gd name="connsiteY3" fmla="*/ 373187 h 373187"/>
              <a:gd name="connsiteX4" fmla="*/ 0 w 836626"/>
              <a:gd name="connsiteY4" fmla="*/ 4763 h 373187"/>
              <a:gd name="connsiteX0" fmla="*/ 0 w 903933"/>
              <a:gd name="connsiteY0" fmla="*/ 4763 h 373187"/>
              <a:gd name="connsiteX1" fmla="*/ 822338 w 903933"/>
              <a:gd name="connsiteY1" fmla="*/ 0 h 373187"/>
              <a:gd name="connsiteX2" fmla="*/ 836626 w 903933"/>
              <a:gd name="connsiteY2" fmla="*/ 373187 h 373187"/>
              <a:gd name="connsiteX3" fmla="*/ 0 w 903933"/>
              <a:gd name="connsiteY3" fmla="*/ 373187 h 373187"/>
              <a:gd name="connsiteX4" fmla="*/ 0 w 903933"/>
              <a:gd name="connsiteY4" fmla="*/ 4763 h 373187"/>
              <a:gd name="connsiteX0" fmla="*/ 0 w 902807"/>
              <a:gd name="connsiteY0" fmla="*/ 4763 h 373187"/>
              <a:gd name="connsiteX1" fmla="*/ 817576 w 902807"/>
              <a:gd name="connsiteY1" fmla="*/ 0 h 373187"/>
              <a:gd name="connsiteX2" fmla="*/ 836626 w 902807"/>
              <a:gd name="connsiteY2" fmla="*/ 373187 h 373187"/>
              <a:gd name="connsiteX3" fmla="*/ 0 w 902807"/>
              <a:gd name="connsiteY3" fmla="*/ 373187 h 373187"/>
              <a:gd name="connsiteX4" fmla="*/ 0 w 902807"/>
              <a:gd name="connsiteY4" fmla="*/ 4763 h 373187"/>
              <a:gd name="connsiteX0" fmla="*/ 0 w 885560"/>
              <a:gd name="connsiteY0" fmla="*/ 4763 h 373187"/>
              <a:gd name="connsiteX1" fmla="*/ 817576 w 885560"/>
              <a:gd name="connsiteY1" fmla="*/ 0 h 373187"/>
              <a:gd name="connsiteX2" fmla="*/ 836626 w 885560"/>
              <a:gd name="connsiteY2" fmla="*/ 373187 h 373187"/>
              <a:gd name="connsiteX3" fmla="*/ 0 w 885560"/>
              <a:gd name="connsiteY3" fmla="*/ 373187 h 373187"/>
              <a:gd name="connsiteX4" fmla="*/ 0 w 885560"/>
              <a:gd name="connsiteY4" fmla="*/ 4763 h 373187"/>
              <a:gd name="connsiteX0" fmla="*/ 0 w 877859"/>
              <a:gd name="connsiteY0" fmla="*/ 4763 h 373187"/>
              <a:gd name="connsiteX1" fmla="*/ 817576 w 877859"/>
              <a:gd name="connsiteY1" fmla="*/ 0 h 373187"/>
              <a:gd name="connsiteX2" fmla="*/ 836626 w 877859"/>
              <a:gd name="connsiteY2" fmla="*/ 373187 h 373187"/>
              <a:gd name="connsiteX3" fmla="*/ 0 w 877859"/>
              <a:gd name="connsiteY3" fmla="*/ 373187 h 373187"/>
              <a:gd name="connsiteX4" fmla="*/ 0 w 877859"/>
              <a:gd name="connsiteY4" fmla="*/ 4763 h 373187"/>
              <a:gd name="connsiteX0" fmla="*/ 0 w 870723"/>
              <a:gd name="connsiteY0" fmla="*/ 4763 h 373187"/>
              <a:gd name="connsiteX1" fmla="*/ 817576 w 870723"/>
              <a:gd name="connsiteY1" fmla="*/ 0 h 373187"/>
              <a:gd name="connsiteX2" fmla="*/ 836626 w 870723"/>
              <a:gd name="connsiteY2" fmla="*/ 373187 h 373187"/>
              <a:gd name="connsiteX3" fmla="*/ 0 w 870723"/>
              <a:gd name="connsiteY3" fmla="*/ 373187 h 373187"/>
              <a:gd name="connsiteX4" fmla="*/ 0 w 870723"/>
              <a:gd name="connsiteY4" fmla="*/ 4763 h 373187"/>
              <a:gd name="connsiteX0" fmla="*/ 0 w 875827"/>
              <a:gd name="connsiteY0" fmla="*/ 4763 h 373187"/>
              <a:gd name="connsiteX1" fmla="*/ 817576 w 875827"/>
              <a:gd name="connsiteY1" fmla="*/ 0 h 373187"/>
              <a:gd name="connsiteX2" fmla="*/ 836626 w 875827"/>
              <a:gd name="connsiteY2" fmla="*/ 373187 h 373187"/>
              <a:gd name="connsiteX3" fmla="*/ 0 w 875827"/>
              <a:gd name="connsiteY3" fmla="*/ 373187 h 373187"/>
              <a:gd name="connsiteX4" fmla="*/ 0 w 875827"/>
              <a:gd name="connsiteY4" fmla="*/ 4763 h 373187"/>
              <a:gd name="connsiteX0" fmla="*/ 0 w 880093"/>
              <a:gd name="connsiteY0" fmla="*/ 4763 h 373187"/>
              <a:gd name="connsiteX1" fmla="*/ 817576 w 880093"/>
              <a:gd name="connsiteY1" fmla="*/ 0 h 373187"/>
              <a:gd name="connsiteX2" fmla="*/ 836626 w 880093"/>
              <a:gd name="connsiteY2" fmla="*/ 373187 h 373187"/>
              <a:gd name="connsiteX3" fmla="*/ 0 w 880093"/>
              <a:gd name="connsiteY3" fmla="*/ 373187 h 373187"/>
              <a:gd name="connsiteX4" fmla="*/ 0 w 880093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74281"/>
              <a:gd name="connsiteY0" fmla="*/ 4763 h 373187"/>
              <a:gd name="connsiteX1" fmla="*/ 817576 w 874281"/>
              <a:gd name="connsiteY1" fmla="*/ 0 h 373187"/>
              <a:gd name="connsiteX2" fmla="*/ 836626 w 874281"/>
              <a:gd name="connsiteY2" fmla="*/ 373187 h 373187"/>
              <a:gd name="connsiteX3" fmla="*/ 0 w 874281"/>
              <a:gd name="connsiteY3" fmla="*/ 373187 h 373187"/>
              <a:gd name="connsiteX4" fmla="*/ 0 w 874281"/>
              <a:gd name="connsiteY4" fmla="*/ 4763 h 373187"/>
              <a:gd name="connsiteX0" fmla="*/ 0 w 859365"/>
              <a:gd name="connsiteY0" fmla="*/ 4763 h 373187"/>
              <a:gd name="connsiteX1" fmla="*/ 817576 w 859365"/>
              <a:gd name="connsiteY1" fmla="*/ 0 h 373187"/>
              <a:gd name="connsiteX2" fmla="*/ 836626 w 859365"/>
              <a:gd name="connsiteY2" fmla="*/ 373187 h 373187"/>
              <a:gd name="connsiteX3" fmla="*/ 0 w 859365"/>
              <a:gd name="connsiteY3" fmla="*/ 373187 h 373187"/>
              <a:gd name="connsiteX4" fmla="*/ 0 w 859365"/>
              <a:gd name="connsiteY4" fmla="*/ 4763 h 373187"/>
              <a:gd name="connsiteX0" fmla="*/ 0 w 870462"/>
              <a:gd name="connsiteY0" fmla="*/ 4763 h 373187"/>
              <a:gd name="connsiteX1" fmla="*/ 817576 w 870462"/>
              <a:gd name="connsiteY1" fmla="*/ 0 h 373187"/>
              <a:gd name="connsiteX2" fmla="*/ 836626 w 870462"/>
              <a:gd name="connsiteY2" fmla="*/ 373187 h 373187"/>
              <a:gd name="connsiteX3" fmla="*/ 0 w 870462"/>
              <a:gd name="connsiteY3" fmla="*/ 373187 h 373187"/>
              <a:gd name="connsiteX4" fmla="*/ 0 w 870462"/>
              <a:gd name="connsiteY4" fmla="*/ 4763 h 373187"/>
              <a:gd name="connsiteX0" fmla="*/ 0 w 862991"/>
              <a:gd name="connsiteY0" fmla="*/ 4763 h 373187"/>
              <a:gd name="connsiteX1" fmla="*/ 817576 w 862991"/>
              <a:gd name="connsiteY1" fmla="*/ 0 h 373187"/>
              <a:gd name="connsiteX2" fmla="*/ 836626 w 862991"/>
              <a:gd name="connsiteY2" fmla="*/ 373187 h 373187"/>
              <a:gd name="connsiteX3" fmla="*/ 0 w 862991"/>
              <a:gd name="connsiteY3" fmla="*/ 373187 h 373187"/>
              <a:gd name="connsiteX4" fmla="*/ 0 w 862991"/>
              <a:gd name="connsiteY4" fmla="*/ 4763 h 373187"/>
              <a:gd name="connsiteX0" fmla="*/ 0 w 850763"/>
              <a:gd name="connsiteY0" fmla="*/ 4763 h 373187"/>
              <a:gd name="connsiteX1" fmla="*/ 817576 w 850763"/>
              <a:gd name="connsiteY1" fmla="*/ 0 h 373187"/>
              <a:gd name="connsiteX2" fmla="*/ 836626 w 850763"/>
              <a:gd name="connsiteY2" fmla="*/ 373187 h 373187"/>
              <a:gd name="connsiteX3" fmla="*/ 0 w 850763"/>
              <a:gd name="connsiteY3" fmla="*/ 373187 h 373187"/>
              <a:gd name="connsiteX4" fmla="*/ 0 w 850763"/>
              <a:gd name="connsiteY4" fmla="*/ 4763 h 3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763" h="373187">
                <a:moveTo>
                  <a:pt x="0" y="4763"/>
                </a:moveTo>
                <a:lnTo>
                  <a:pt x="817576" y="0"/>
                </a:lnTo>
                <a:cubicBezTo>
                  <a:pt x="731852" y="224408"/>
                  <a:pt x="898538" y="229741"/>
                  <a:pt x="836626" y="373187"/>
                </a:cubicBezTo>
                <a:lnTo>
                  <a:pt x="0" y="373187"/>
                </a:lnTo>
                <a:lnTo>
                  <a:pt x="0" y="4763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3106862" y="2678749"/>
            <a:ext cx="1171178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5650433" y="2678749"/>
            <a:ext cx="1171179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8168208" y="2678749"/>
            <a:ext cx="1482460" cy="11525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663037" y="1742124"/>
            <a:ext cx="3812779" cy="309721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7" name="TextBox 8"/>
          <p:cNvSpPr txBox="1">
            <a:spLocks noChangeArrowheads="1"/>
          </p:cNvSpPr>
          <p:nvPr/>
        </p:nvSpPr>
        <p:spPr bwMode="auto">
          <a:xfrm>
            <a:off x="1113622" y="3004186"/>
            <a:ext cx="584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БОЭ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200</a:t>
            </a:r>
          </a:p>
        </p:txBody>
      </p:sp>
      <p:sp>
        <p:nvSpPr>
          <p:cNvPr id="23568" name="TextBox 23"/>
          <p:cNvSpPr txBox="1">
            <a:spLocks noChangeArrowheads="1"/>
          </p:cNvSpPr>
          <p:nvPr/>
        </p:nvSpPr>
        <p:spPr bwMode="auto">
          <a:xfrm>
            <a:off x="783422" y="1813562"/>
            <a:ext cx="159596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ГРС «Дубки»</a:t>
            </a:r>
          </a:p>
        </p:txBody>
      </p:sp>
      <p:sp>
        <p:nvSpPr>
          <p:cNvPr id="23569" name="TextBox 24"/>
          <p:cNvSpPr txBox="1">
            <a:spLocks noChangeArrowheads="1"/>
          </p:cNvSpPr>
          <p:nvPr/>
        </p:nvSpPr>
        <p:spPr bwMode="auto">
          <a:xfrm>
            <a:off x="3196291" y="3143887"/>
            <a:ext cx="953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«АнОд»</a:t>
            </a:r>
          </a:p>
        </p:txBody>
      </p:sp>
      <p:sp>
        <p:nvSpPr>
          <p:cNvPr id="23570" name="TextBox 25"/>
          <p:cNvSpPr txBox="1">
            <a:spLocks noChangeArrowheads="1"/>
          </p:cNvSpPr>
          <p:nvPr/>
        </p:nvSpPr>
        <p:spPr bwMode="auto">
          <a:xfrm>
            <a:off x="5645274" y="3004186"/>
            <a:ext cx="1213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ГРП в пос.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Дубки</a:t>
            </a:r>
          </a:p>
        </p:txBody>
      </p:sp>
      <p:sp>
        <p:nvSpPr>
          <p:cNvPr id="23571" name="TextBox 26"/>
          <p:cNvSpPr txBox="1">
            <a:spLocks noChangeArrowheads="1"/>
          </p:cNvSpPr>
          <p:nvPr/>
        </p:nvSpPr>
        <p:spPr bwMode="auto">
          <a:xfrm>
            <a:off x="8142412" y="3004186"/>
            <a:ext cx="1449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Потребитель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 пос. Дубки</a:t>
            </a:r>
          </a:p>
        </p:txBody>
      </p:sp>
      <p:sp>
        <p:nvSpPr>
          <p:cNvPr id="23572" name="TextBox 27"/>
          <p:cNvSpPr txBox="1">
            <a:spLocks noChangeArrowheads="1"/>
          </p:cNvSpPr>
          <p:nvPr/>
        </p:nvSpPr>
        <p:spPr bwMode="auto">
          <a:xfrm>
            <a:off x="2025112" y="3029586"/>
            <a:ext cx="1058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4 кгс/см</a:t>
            </a:r>
            <a:r>
              <a:rPr lang="ru-RU" altLang="ru-RU" sz="1800" baseline="30000"/>
              <a:t>2</a:t>
            </a:r>
            <a:endParaRPr lang="ru-RU" altLang="ru-RU" sz="1800"/>
          </a:p>
        </p:txBody>
      </p:sp>
      <p:sp>
        <p:nvSpPr>
          <p:cNvPr id="23573" name="TextBox 28"/>
          <p:cNvSpPr txBox="1">
            <a:spLocks noChangeArrowheads="1"/>
          </p:cNvSpPr>
          <p:nvPr/>
        </p:nvSpPr>
        <p:spPr bwMode="auto">
          <a:xfrm>
            <a:off x="2231488" y="3821748"/>
            <a:ext cx="6270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18 м</a:t>
            </a:r>
          </a:p>
        </p:txBody>
      </p:sp>
      <p:sp>
        <p:nvSpPr>
          <p:cNvPr id="23574" name="TextBox 29"/>
          <p:cNvSpPr txBox="1">
            <a:spLocks noChangeArrowheads="1"/>
          </p:cNvSpPr>
          <p:nvPr/>
        </p:nvSpPr>
        <p:spPr bwMode="auto">
          <a:xfrm>
            <a:off x="4467216" y="3039111"/>
            <a:ext cx="1058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4 кгс/см</a:t>
            </a:r>
            <a:r>
              <a:rPr lang="ru-RU" altLang="ru-RU" sz="1800" baseline="30000"/>
              <a:t>2</a:t>
            </a:r>
            <a:endParaRPr lang="ru-RU" altLang="ru-RU" sz="1800"/>
          </a:p>
        </p:txBody>
      </p:sp>
      <p:sp>
        <p:nvSpPr>
          <p:cNvPr id="23575" name="TextBox 30"/>
          <p:cNvSpPr txBox="1">
            <a:spLocks noChangeArrowheads="1"/>
          </p:cNvSpPr>
          <p:nvPr/>
        </p:nvSpPr>
        <p:spPr bwMode="auto">
          <a:xfrm>
            <a:off x="4570403" y="3831273"/>
            <a:ext cx="960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~ 1,5</a:t>
            </a:r>
            <a:r>
              <a:rPr lang="ru-RU" altLang="ru-RU" sz="1800"/>
              <a:t> км</a:t>
            </a:r>
          </a:p>
        </p:txBody>
      </p:sp>
      <p:sp>
        <p:nvSpPr>
          <p:cNvPr id="23576" name="TextBox 31"/>
          <p:cNvSpPr txBox="1">
            <a:spLocks noChangeArrowheads="1"/>
          </p:cNvSpPr>
          <p:nvPr/>
        </p:nvSpPr>
        <p:spPr bwMode="auto">
          <a:xfrm>
            <a:off x="6859448" y="3039111"/>
            <a:ext cx="12270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&lt; 2</a:t>
            </a:r>
            <a:r>
              <a:rPr lang="ru-RU" altLang="ru-RU" sz="1800"/>
              <a:t> кгс/см</a:t>
            </a:r>
            <a:r>
              <a:rPr lang="ru-RU" altLang="ru-RU" sz="1800" baseline="30000"/>
              <a:t>2</a:t>
            </a:r>
            <a:endParaRPr lang="ru-RU" altLang="ru-RU" sz="1800"/>
          </a:p>
        </p:txBody>
      </p:sp>
      <p:sp>
        <p:nvSpPr>
          <p:cNvPr id="23577" name="TextBox 32"/>
          <p:cNvSpPr txBox="1">
            <a:spLocks noChangeArrowheads="1"/>
          </p:cNvSpPr>
          <p:nvPr/>
        </p:nvSpPr>
        <p:spPr bwMode="auto">
          <a:xfrm>
            <a:off x="7065822" y="3831273"/>
            <a:ext cx="7857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~ 1 </a:t>
            </a:r>
            <a:r>
              <a:rPr lang="ru-RU" altLang="ru-RU" sz="1800"/>
              <a:t>км</a:t>
            </a:r>
          </a:p>
        </p:txBody>
      </p:sp>
      <p:sp>
        <p:nvSpPr>
          <p:cNvPr id="23578" name="TextBox 33"/>
          <p:cNvSpPr txBox="1">
            <a:spLocks noChangeArrowheads="1"/>
          </p:cNvSpPr>
          <p:nvPr/>
        </p:nvSpPr>
        <p:spPr bwMode="auto">
          <a:xfrm>
            <a:off x="824697" y="3831273"/>
            <a:ext cx="11897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Ввод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одоранта: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16 мг/м</a:t>
            </a:r>
            <a:r>
              <a:rPr lang="ru-RU" altLang="ru-RU" sz="1800" b="1" baseline="30000"/>
              <a:t>3</a:t>
            </a:r>
            <a:endParaRPr lang="ru-RU" altLang="ru-RU" sz="1800" b="1"/>
          </a:p>
        </p:txBody>
      </p:sp>
      <p:sp>
        <p:nvSpPr>
          <p:cNvPr id="23579" name="TextBox 34"/>
          <p:cNvSpPr txBox="1">
            <a:spLocks noChangeArrowheads="1"/>
          </p:cNvSpPr>
          <p:nvPr/>
        </p:nvSpPr>
        <p:spPr bwMode="auto">
          <a:xfrm>
            <a:off x="3044949" y="3831274"/>
            <a:ext cx="12378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Конц-я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одоранта: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12,4 мг/м</a:t>
            </a:r>
            <a:r>
              <a:rPr lang="ru-RU" altLang="ru-RU" sz="1800" b="1" baseline="30000"/>
              <a:t>3</a:t>
            </a:r>
            <a:endParaRPr lang="ru-RU" altLang="ru-RU" sz="1800" b="1"/>
          </a:p>
        </p:txBody>
      </p:sp>
      <p:sp>
        <p:nvSpPr>
          <p:cNvPr id="23580" name="TextBox 35"/>
          <p:cNvSpPr txBox="1">
            <a:spLocks noChangeArrowheads="1"/>
          </p:cNvSpPr>
          <p:nvPr/>
        </p:nvSpPr>
        <p:spPr bwMode="auto">
          <a:xfrm>
            <a:off x="5598839" y="3831273"/>
            <a:ext cx="12378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Конц-я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одоранта: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11,7 мг/м</a:t>
            </a:r>
            <a:r>
              <a:rPr lang="ru-RU" altLang="ru-RU" sz="1800" b="1" baseline="30000"/>
              <a:t>3</a:t>
            </a:r>
            <a:endParaRPr lang="ru-RU" altLang="ru-RU" sz="1800" b="1"/>
          </a:p>
        </p:txBody>
      </p:sp>
      <p:sp>
        <p:nvSpPr>
          <p:cNvPr id="23581" name="TextBox 36"/>
          <p:cNvSpPr txBox="1">
            <a:spLocks noChangeArrowheads="1"/>
          </p:cNvSpPr>
          <p:nvPr/>
        </p:nvSpPr>
        <p:spPr bwMode="auto">
          <a:xfrm>
            <a:off x="8304073" y="3831273"/>
            <a:ext cx="11897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Конц-я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одоранта: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4,9 мг/м</a:t>
            </a:r>
            <a:r>
              <a:rPr lang="ru-RU" altLang="ru-RU" sz="1800" b="1" baseline="30000"/>
              <a:t>3</a:t>
            </a:r>
            <a:endParaRPr lang="ru-RU" altLang="ru-RU" sz="1800" b="1"/>
          </a:p>
        </p:txBody>
      </p:sp>
      <p:sp>
        <p:nvSpPr>
          <p:cNvPr id="23582" name="TextBox 37"/>
          <p:cNvSpPr txBox="1">
            <a:spLocks noChangeArrowheads="1"/>
          </p:cNvSpPr>
          <p:nvPr/>
        </p:nvSpPr>
        <p:spPr bwMode="auto">
          <a:xfrm>
            <a:off x="794545" y="4998379"/>
            <a:ext cx="829283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Концентрация одоранта в газе </a:t>
            </a:r>
            <a:r>
              <a:rPr lang="ru-RU" altLang="ru-RU" sz="1800" dirty="0">
                <a:solidFill>
                  <a:srgbClr val="FF0000"/>
                </a:solidFill>
              </a:rPr>
              <a:t>до</a:t>
            </a:r>
            <a:r>
              <a:rPr lang="ru-RU" altLang="ru-RU" sz="1800" dirty="0"/>
              <a:t> установки </a:t>
            </a:r>
            <a:r>
              <a:rPr lang="ru-RU" altLang="ru-RU" sz="1800" dirty="0">
                <a:solidFill>
                  <a:srgbClr val="FF0000"/>
                </a:solidFill>
              </a:rPr>
              <a:t>одоризации</a:t>
            </a:r>
            <a:r>
              <a:rPr lang="ru-RU" altLang="ru-RU" sz="1800" dirty="0"/>
              <a:t> БОЭ-200:</a:t>
            </a:r>
            <a:r>
              <a:rPr lang="ru-RU" altLang="ru-RU" sz="1800" b="1" dirty="0"/>
              <a:t> 0,1 мг/м</a:t>
            </a:r>
            <a:r>
              <a:rPr lang="ru-RU" altLang="ru-RU" sz="1800" b="1" baseline="30000" dirty="0"/>
              <a:t>3</a:t>
            </a:r>
            <a:endParaRPr lang="ru-RU" altLang="ru-RU" sz="1800" b="1" dirty="0"/>
          </a:p>
        </p:txBody>
      </p:sp>
      <p:sp>
        <p:nvSpPr>
          <p:cNvPr id="39" name="Rectangle 10"/>
          <p:cNvSpPr/>
          <p:nvPr/>
        </p:nvSpPr>
        <p:spPr>
          <a:xfrm rot="10800000">
            <a:off x="544372" y="3397886"/>
            <a:ext cx="311282" cy="373062"/>
          </a:xfrm>
          <a:custGeom>
            <a:avLst/>
            <a:gdLst>
              <a:gd name="connsiteX0" fmla="*/ 0 w 1112851"/>
              <a:gd name="connsiteY0" fmla="*/ 0 h 368424"/>
              <a:gd name="connsiteX1" fmla="*/ 1112851 w 1112851"/>
              <a:gd name="connsiteY1" fmla="*/ 0 h 368424"/>
              <a:gd name="connsiteX2" fmla="*/ 1112851 w 1112851"/>
              <a:gd name="connsiteY2" fmla="*/ 368424 h 368424"/>
              <a:gd name="connsiteX3" fmla="*/ 0 w 1112851"/>
              <a:gd name="connsiteY3" fmla="*/ 368424 h 368424"/>
              <a:gd name="connsiteX4" fmla="*/ 0 w 1112851"/>
              <a:gd name="connsiteY4" fmla="*/ 0 h 368424"/>
              <a:gd name="connsiteX0" fmla="*/ 0 w 1112851"/>
              <a:gd name="connsiteY0" fmla="*/ 4763 h 373187"/>
              <a:gd name="connsiteX1" fmla="*/ 822338 w 1112851"/>
              <a:gd name="connsiteY1" fmla="*/ 0 h 373187"/>
              <a:gd name="connsiteX2" fmla="*/ 1112851 w 1112851"/>
              <a:gd name="connsiteY2" fmla="*/ 373187 h 373187"/>
              <a:gd name="connsiteX3" fmla="*/ 0 w 1112851"/>
              <a:gd name="connsiteY3" fmla="*/ 373187 h 373187"/>
              <a:gd name="connsiteX4" fmla="*/ 0 w 1112851"/>
              <a:gd name="connsiteY4" fmla="*/ 4763 h 373187"/>
              <a:gd name="connsiteX0" fmla="*/ 0 w 836626"/>
              <a:gd name="connsiteY0" fmla="*/ 4763 h 373187"/>
              <a:gd name="connsiteX1" fmla="*/ 822338 w 836626"/>
              <a:gd name="connsiteY1" fmla="*/ 0 h 373187"/>
              <a:gd name="connsiteX2" fmla="*/ 836626 w 836626"/>
              <a:gd name="connsiteY2" fmla="*/ 373187 h 373187"/>
              <a:gd name="connsiteX3" fmla="*/ 0 w 836626"/>
              <a:gd name="connsiteY3" fmla="*/ 373187 h 373187"/>
              <a:gd name="connsiteX4" fmla="*/ 0 w 836626"/>
              <a:gd name="connsiteY4" fmla="*/ 4763 h 373187"/>
              <a:gd name="connsiteX0" fmla="*/ 0 w 903933"/>
              <a:gd name="connsiteY0" fmla="*/ 4763 h 373187"/>
              <a:gd name="connsiteX1" fmla="*/ 822338 w 903933"/>
              <a:gd name="connsiteY1" fmla="*/ 0 h 373187"/>
              <a:gd name="connsiteX2" fmla="*/ 836626 w 903933"/>
              <a:gd name="connsiteY2" fmla="*/ 373187 h 373187"/>
              <a:gd name="connsiteX3" fmla="*/ 0 w 903933"/>
              <a:gd name="connsiteY3" fmla="*/ 373187 h 373187"/>
              <a:gd name="connsiteX4" fmla="*/ 0 w 903933"/>
              <a:gd name="connsiteY4" fmla="*/ 4763 h 373187"/>
              <a:gd name="connsiteX0" fmla="*/ 0 w 902807"/>
              <a:gd name="connsiteY0" fmla="*/ 4763 h 373187"/>
              <a:gd name="connsiteX1" fmla="*/ 817576 w 902807"/>
              <a:gd name="connsiteY1" fmla="*/ 0 h 373187"/>
              <a:gd name="connsiteX2" fmla="*/ 836626 w 902807"/>
              <a:gd name="connsiteY2" fmla="*/ 373187 h 373187"/>
              <a:gd name="connsiteX3" fmla="*/ 0 w 902807"/>
              <a:gd name="connsiteY3" fmla="*/ 373187 h 373187"/>
              <a:gd name="connsiteX4" fmla="*/ 0 w 902807"/>
              <a:gd name="connsiteY4" fmla="*/ 4763 h 373187"/>
              <a:gd name="connsiteX0" fmla="*/ 0 w 885560"/>
              <a:gd name="connsiteY0" fmla="*/ 4763 h 373187"/>
              <a:gd name="connsiteX1" fmla="*/ 817576 w 885560"/>
              <a:gd name="connsiteY1" fmla="*/ 0 h 373187"/>
              <a:gd name="connsiteX2" fmla="*/ 836626 w 885560"/>
              <a:gd name="connsiteY2" fmla="*/ 373187 h 373187"/>
              <a:gd name="connsiteX3" fmla="*/ 0 w 885560"/>
              <a:gd name="connsiteY3" fmla="*/ 373187 h 373187"/>
              <a:gd name="connsiteX4" fmla="*/ 0 w 885560"/>
              <a:gd name="connsiteY4" fmla="*/ 4763 h 373187"/>
              <a:gd name="connsiteX0" fmla="*/ 0 w 877859"/>
              <a:gd name="connsiteY0" fmla="*/ 4763 h 373187"/>
              <a:gd name="connsiteX1" fmla="*/ 817576 w 877859"/>
              <a:gd name="connsiteY1" fmla="*/ 0 h 373187"/>
              <a:gd name="connsiteX2" fmla="*/ 836626 w 877859"/>
              <a:gd name="connsiteY2" fmla="*/ 373187 h 373187"/>
              <a:gd name="connsiteX3" fmla="*/ 0 w 877859"/>
              <a:gd name="connsiteY3" fmla="*/ 373187 h 373187"/>
              <a:gd name="connsiteX4" fmla="*/ 0 w 877859"/>
              <a:gd name="connsiteY4" fmla="*/ 4763 h 373187"/>
              <a:gd name="connsiteX0" fmla="*/ 0 w 870723"/>
              <a:gd name="connsiteY0" fmla="*/ 4763 h 373187"/>
              <a:gd name="connsiteX1" fmla="*/ 817576 w 870723"/>
              <a:gd name="connsiteY1" fmla="*/ 0 h 373187"/>
              <a:gd name="connsiteX2" fmla="*/ 836626 w 870723"/>
              <a:gd name="connsiteY2" fmla="*/ 373187 h 373187"/>
              <a:gd name="connsiteX3" fmla="*/ 0 w 870723"/>
              <a:gd name="connsiteY3" fmla="*/ 373187 h 373187"/>
              <a:gd name="connsiteX4" fmla="*/ 0 w 870723"/>
              <a:gd name="connsiteY4" fmla="*/ 4763 h 373187"/>
              <a:gd name="connsiteX0" fmla="*/ 0 w 875827"/>
              <a:gd name="connsiteY0" fmla="*/ 4763 h 373187"/>
              <a:gd name="connsiteX1" fmla="*/ 817576 w 875827"/>
              <a:gd name="connsiteY1" fmla="*/ 0 h 373187"/>
              <a:gd name="connsiteX2" fmla="*/ 836626 w 875827"/>
              <a:gd name="connsiteY2" fmla="*/ 373187 h 373187"/>
              <a:gd name="connsiteX3" fmla="*/ 0 w 875827"/>
              <a:gd name="connsiteY3" fmla="*/ 373187 h 373187"/>
              <a:gd name="connsiteX4" fmla="*/ 0 w 875827"/>
              <a:gd name="connsiteY4" fmla="*/ 4763 h 373187"/>
              <a:gd name="connsiteX0" fmla="*/ 0 w 880093"/>
              <a:gd name="connsiteY0" fmla="*/ 4763 h 373187"/>
              <a:gd name="connsiteX1" fmla="*/ 817576 w 880093"/>
              <a:gd name="connsiteY1" fmla="*/ 0 h 373187"/>
              <a:gd name="connsiteX2" fmla="*/ 836626 w 880093"/>
              <a:gd name="connsiteY2" fmla="*/ 373187 h 373187"/>
              <a:gd name="connsiteX3" fmla="*/ 0 w 880093"/>
              <a:gd name="connsiteY3" fmla="*/ 373187 h 373187"/>
              <a:gd name="connsiteX4" fmla="*/ 0 w 880093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52418"/>
              <a:gd name="connsiteY0" fmla="*/ 4763 h 373187"/>
              <a:gd name="connsiteX1" fmla="*/ 817576 w 852418"/>
              <a:gd name="connsiteY1" fmla="*/ 0 h 373187"/>
              <a:gd name="connsiteX2" fmla="*/ 836626 w 852418"/>
              <a:gd name="connsiteY2" fmla="*/ 373187 h 373187"/>
              <a:gd name="connsiteX3" fmla="*/ 0 w 852418"/>
              <a:gd name="connsiteY3" fmla="*/ 373187 h 373187"/>
              <a:gd name="connsiteX4" fmla="*/ 0 w 852418"/>
              <a:gd name="connsiteY4" fmla="*/ 4763 h 373187"/>
              <a:gd name="connsiteX0" fmla="*/ 0 w 874281"/>
              <a:gd name="connsiteY0" fmla="*/ 4763 h 373187"/>
              <a:gd name="connsiteX1" fmla="*/ 817576 w 874281"/>
              <a:gd name="connsiteY1" fmla="*/ 0 h 373187"/>
              <a:gd name="connsiteX2" fmla="*/ 836626 w 874281"/>
              <a:gd name="connsiteY2" fmla="*/ 373187 h 373187"/>
              <a:gd name="connsiteX3" fmla="*/ 0 w 874281"/>
              <a:gd name="connsiteY3" fmla="*/ 373187 h 373187"/>
              <a:gd name="connsiteX4" fmla="*/ 0 w 874281"/>
              <a:gd name="connsiteY4" fmla="*/ 4763 h 373187"/>
              <a:gd name="connsiteX0" fmla="*/ 0 w 859365"/>
              <a:gd name="connsiteY0" fmla="*/ 4763 h 373187"/>
              <a:gd name="connsiteX1" fmla="*/ 817576 w 859365"/>
              <a:gd name="connsiteY1" fmla="*/ 0 h 373187"/>
              <a:gd name="connsiteX2" fmla="*/ 836626 w 859365"/>
              <a:gd name="connsiteY2" fmla="*/ 373187 h 373187"/>
              <a:gd name="connsiteX3" fmla="*/ 0 w 859365"/>
              <a:gd name="connsiteY3" fmla="*/ 373187 h 373187"/>
              <a:gd name="connsiteX4" fmla="*/ 0 w 859365"/>
              <a:gd name="connsiteY4" fmla="*/ 4763 h 373187"/>
              <a:gd name="connsiteX0" fmla="*/ 0 w 870462"/>
              <a:gd name="connsiteY0" fmla="*/ 4763 h 373187"/>
              <a:gd name="connsiteX1" fmla="*/ 817576 w 870462"/>
              <a:gd name="connsiteY1" fmla="*/ 0 h 373187"/>
              <a:gd name="connsiteX2" fmla="*/ 836626 w 870462"/>
              <a:gd name="connsiteY2" fmla="*/ 373187 h 373187"/>
              <a:gd name="connsiteX3" fmla="*/ 0 w 870462"/>
              <a:gd name="connsiteY3" fmla="*/ 373187 h 373187"/>
              <a:gd name="connsiteX4" fmla="*/ 0 w 870462"/>
              <a:gd name="connsiteY4" fmla="*/ 4763 h 373187"/>
              <a:gd name="connsiteX0" fmla="*/ 0 w 862991"/>
              <a:gd name="connsiteY0" fmla="*/ 4763 h 373187"/>
              <a:gd name="connsiteX1" fmla="*/ 817576 w 862991"/>
              <a:gd name="connsiteY1" fmla="*/ 0 h 373187"/>
              <a:gd name="connsiteX2" fmla="*/ 836626 w 862991"/>
              <a:gd name="connsiteY2" fmla="*/ 373187 h 373187"/>
              <a:gd name="connsiteX3" fmla="*/ 0 w 862991"/>
              <a:gd name="connsiteY3" fmla="*/ 373187 h 373187"/>
              <a:gd name="connsiteX4" fmla="*/ 0 w 862991"/>
              <a:gd name="connsiteY4" fmla="*/ 4763 h 373187"/>
              <a:gd name="connsiteX0" fmla="*/ 0 w 850763"/>
              <a:gd name="connsiteY0" fmla="*/ 4763 h 373187"/>
              <a:gd name="connsiteX1" fmla="*/ 817576 w 850763"/>
              <a:gd name="connsiteY1" fmla="*/ 0 h 373187"/>
              <a:gd name="connsiteX2" fmla="*/ 836626 w 850763"/>
              <a:gd name="connsiteY2" fmla="*/ 373187 h 373187"/>
              <a:gd name="connsiteX3" fmla="*/ 0 w 850763"/>
              <a:gd name="connsiteY3" fmla="*/ 373187 h 373187"/>
              <a:gd name="connsiteX4" fmla="*/ 0 w 850763"/>
              <a:gd name="connsiteY4" fmla="*/ 4763 h 3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763" h="373187">
                <a:moveTo>
                  <a:pt x="0" y="4763"/>
                </a:moveTo>
                <a:lnTo>
                  <a:pt x="817576" y="0"/>
                </a:lnTo>
                <a:cubicBezTo>
                  <a:pt x="731852" y="224408"/>
                  <a:pt x="898538" y="229741"/>
                  <a:pt x="836626" y="373187"/>
                </a:cubicBezTo>
                <a:lnTo>
                  <a:pt x="0" y="373187"/>
                </a:lnTo>
                <a:lnTo>
                  <a:pt x="0" y="4763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33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272480" y="149324"/>
            <a:ext cx="7869931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Концентрация одоранта в различных точках газораспределительной сети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kopov.BACS\Documents\Одориметр\Фото\АНОД ГРП Самара\Анод на ГРП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147" y="3913590"/>
            <a:ext cx="3555884" cy="22484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832379" y="1507701"/>
            <a:ext cx="862819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sz="1800" dirty="0">
                <a:cs typeface="Times New Roman" pitchFamily="18" charset="0"/>
              </a:rPr>
              <a:t>Анализаторы осуществляют постоянный мониторинг содержания </a:t>
            </a:r>
            <a:r>
              <a:rPr lang="ru-RU" altLang="ru-RU" sz="1800" dirty="0" err="1">
                <a:cs typeface="Times New Roman" pitchFamily="18" charset="0"/>
              </a:rPr>
              <a:t>одоранта</a:t>
            </a:r>
            <a:r>
              <a:rPr lang="ru-RU" altLang="ru-RU" sz="1800" dirty="0">
                <a:cs typeface="Times New Roman" pitchFamily="18" charset="0"/>
              </a:rPr>
              <a:t> на нескольких ГРП;</a:t>
            </a:r>
          </a:p>
          <a:p>
            <a:pPr algn="just" eaLnBrk="1" hangingPunct="1"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sz="1800" dirty="0">
                <a:cs typeface="Times New Roman" pitchFamily="18" charset="0"/>
              </a:rPr>
              <a:t>Данные передаются  в режиме реального времени в диспетчерский пункт по </a:t>
            </a:r>
            <a:r>
              <a:rPr lang="en-US" altLang="ru-RU" sz="1800" dirty="0">
                <a:cs typeface="Times New Roman" pitchFamily="18" charset="0"/>
              </a:rPr>
              <a:t>GSM-</a:t>
            </a:r>
            <a:r>
              <a:rPr lang="ru-RU" altLang="ru-RU" sz="1800" dirty="0">
                <a:cs typeface="Times New Roman" pitchFamily="18" charset="0"/>
              </a:rPr>
              <a:t>каналу;</a:t>
            </a:r>
            <a:endParaRPr lang="en-US" altLang="ru-RU" sz="1800" dirty="0"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sz="1800" dirty="0">
                <a:ea typeface="Arial Unicode MS" pitchFamily="34" charset="-128"/>
                <a:cs typeface="Arial Unicode MS" pitchFamily="34" charset="-128"/>
              </a:rPr>
              <a:t>Результаты обрабатываются, хранятся и передаются в систему </a:t>
            </a:r>
            <a:r>
              <a:rPr lang="en-US" altLang="ru-RU" sz="1800" dirty="0">
                <a:ea typeface="Arial Unicode MS" pitchFamily="34" charset="-128"/>
                <a:cs typeface="Arial Unicode MS" pitchFamily="34" charset="-128"/>
              </a:rPr>
              <a:t>SCADA </a:t>
            </a:r>
            <a:r>
              <a:rPr lang="ru-RU" altLang="ru-RU" sz="1800" dirty="0">
                <a:ea typeface="Arial Unicode MS" pitchFamily="34" charset="-128"/>
                <a:cs typeface="Arial Unicode MS" pitchFamily="34" charset="-128"/>
              </a:rPr>
              <a:t>с помощью ПО «Х-Сервер», разработанного ООО НТФ «БАКС».</a:t>
            </a:r>
          </a:p>
        </p:txBody>
      </p:sp>
      <p:sp>
        <p:nvSpPr>
          <p:cNvPr id="24582" name="Прямоугольник 105"/>
          <p:cNvSpPr>
            <a:spLocks noChangeArrowheads="1"/>
          </p:cNvSpPr>
          <p:nvPr/>
        </p:nvSpPr>
        <p:spPr bwMode="auto">
          <a:xfrm>
            <a:off x="1052513" y="837433"/>
            <a:ext cx="842526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cs typeface="Times New Roman" pitchFamily="18" charset="0"/>
              </a:rPr>
              <a:t>Анализаторы «АнОд» успешно внедрены в эксплуатацию на ГРП ООО «СВГК», г.Самара</a:t>
            </a:r>
            <a:endParaRPr lang="ru-RU" altLang="ru-RU" sz="2000" b="1" dirty="0"/>
          </a:p>
        </p:txBody>
      </p:sp>
      <p:sp>
        <p:nvSpPr>
          <p:cNvPr id="24583" name="Прямоугольник 2"/>
          <p:cNvSpPr>
            <a:spLocks noChangeArrowheads="1"/>
          </p:cNvSpPr>
          <p:nvPr/>
        </p:nvSpPr>
        <p:spPr bwMode="auto">
          <a:xfrm>
            <a:off x="896013" y="3463263"/>
            <a:ext cx="5482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  <a:t>Экономический эффект от внедрения анализаторов: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832380" y="3966872"/>
            <a:ext cx="536919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sz="1800" dirty="0">
                <a:cs typeface="Times New Roman" pitchFamily="18" charset="0"/>
              </a:rPr>
              <a:t>Снижение затрат на отбор проб</a:t>
            </a:r>
            <a:r>
              <a:rPr lang="en-US" altLang="ru-RU" sz="1800" dirty="0">
                <a:cs typeface="Times New Roman" pitchFamily="18" charset="0"/>
              </a:rPr>
              <a:t> </a:t>
            </a:r>
            <a:r>
              <a:rPr lang="ru-RU" altLang="ru-RU" sz="1800" dirty="0">
                <a:cs typeface="Times New Roman" pitchFamily="18" charset="0"/>
              </a:rPr>
              <a:t>на ГРП и анализ содержания одоранта в лаборатории;</a:t>
            </a:r>
          </a:p>
          <a:p>
            <a:pPr algn="just" eaLnBrk="1" hangingPunct="1">
              <a:spcBef>
                <a:spcPct val="0"/>
              </a:spcBef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sz="1800" dirty="0">
                <a:cs typeface="Times New Roman" pitchFamily="18" charset="0"/>
              </a:rPr>
              <a:t> Уменьшение числа вызовов аварийных служб населением;</a:t>
            </a:r>
          </a:p>
          <a:p>
            <a:pPr algn="just" eaLnBrk="1" hangingPunct="1">
              <a:spcBef>
                <a:spcPct val="0"/>
              </a:spcBef>
              <a:spcAft>
                <a:spcPts val="400"/>
              </a:spcAft>
              <a:buClr>
                <a:srgbClr val="FF383B"/>
              </a:buClr>
              <a:buFont typeface="Wingdings" pitchFamily="2" charset="2"/>
              <a:buChar char="ü"/>
            </a:pPr>
            <a:r>
              <a:rPr lang="ru-RU" altLang="ru-RU" sz="1800" dirty="0">
                <a:cs typeface="Times New Roman" pitchFamily="18" charset="0"/>
              </a:rPr>
              <a:t>Предотвращение чрезвычайных ситуаций благодаря повышению безопасности использования газа потребителем.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34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Внедрение газоанализатора «АнОд»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03953" y="815344"/>
            <a:ext cx="8098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FF383B"/>
              </a:buClr>
              <a:buFontTx/>
              <a:buNone/>
            </a:pPr>
            <a:r>
              <a:rPr lang="ru-RU" altLang="ru-RU" sz="2000" dirty="0"/>
              <a:t>Таким образом, применение </a:t>
            </a:r>
            <a:r>
              <a:rPr lang="ru-RU" altLang="ru-RU" sz="2000" b="1" dirty="0">
                <a:solidFill>
                  <a:srgbClr val="FF0000"/>
                </a:solidFill>
              </a:rPr>
              <a:t>газоанализатора «АнОд» </a:t>
            </a:r>
            <a:r>
              <a:rPr lang="ru-RU" altLang="ru-RU" sz="2000" dirty="0"/>
              <a:t>позволяет:</a:t>
            </a:r>
            <a:endParaRPr lang="ru-RU" altLang="ru-RU" sz="2000" dirty="0"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2120" y="1203395"/>
            <a:ext cx="8674629" cy="563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52000">
              <a:spcBef>
                <a:spcPts val="600"/>
              </a:spcBef>
              <a:buClr>
                <a:srgbClr val="FF383B"/>
              </a:buClr>
              <a:buSzPct val="100000"/>
              <a:defRPr/>
            </a:pPr>
            <a:r>
              <a:rPr lang="ru-RU" sz="2200" dirty="0"/>
              <a:t>На </a:t>
            </a:r>
            <a:r>
              <a:rPr lang="ru-RU" sz="2200" b="1" dirty="0">
                <a:solidFill>
                  <a:srgbClr val="FF0000"/>
                </a:solidFill>
              </a:rPr>
              <a:t>ГРС </a:t>
            </a:r>
            <a:r>
              <a:rPr lang="ru-RU" sz="2200" dirty="0"/>
              <a:t>в комлпексе с автоматизированной </a:t>
            </a:r>
            <a:r>
              <a:rPr lang="ru-RU" sz="2200" dirty="0" err="1"/>
              <a:t>одоризационной</a:t>
            </a:r>
            <a:r>
              <a:rPr lang="ru-RU" sz="2200" dirty="0"/>
              <a:t> установкой:</a:t>
            </a: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0000"/>
                </a:solidFill>
              </a:rPr>
              <a:t>Контролировать</a:t>
            </a:r>
            <a:r>
              <a:rPr lang="ru-RU" sz="2000" dirty="0"/>
              <a:t> степень одоризации газа и </a:t>
            </a:r>
            <a:r>
              <a:rPr lang="ru-RU" sz="2000" dirty="0">
                <a:solidFill>
                  <a:srgbClr val="FF0000"/>
                </a:solidFill>
              </a:rPr>
              <a:t>корректировать</a:t>
            </a:r>
            <a:r>
              <a:rPr lang="ru-RU" sz="2000" dirty="0"/>
              <a:t> работу одоризационной установки с учетом таких факторов, как:</a:t>
            </a:r>
          </a:p>
          <a:p>
            <a:pPr marL="457200" indent="457200">
              <a:spcBef>
                <a:spcPts val="300"/>
              </a:spcBef>
              <a:buClr>
                <a:srgbClr val="FF383B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содержание меркаптанов в исходном газе;</a:t>
            </a:r>
          </a:p>
          <a:p>
            <a:pPr marL="457200" indent="457200">
              <a:spcBef>
                <a:spcPts val="300"/>
              </a:spcBef>
              <a:buClr>
                <a:srgbClr val="FF383B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качество применяемого одоранта;</a:t>
            </a:r>
          </a:p>
          <a:p>
            <a:pPr marL="457200" indent="457200">
              <a:spcBef>
                <a:spcPts val="300"/>
              </a:spcBef>
              <a:buClr>
                <a:srgbClr val="FF383B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000" dirty="0"/>
              <a:t>изменение этих показателей с течением времени.</a:t>
            </a: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0000"/>
                </a:solidFill>
              </a:rPr>
              <a:t>Отслеживать </a:t>
            </a:r>
            <a:r>
              <a:rPr lang="ru-RU" sz="2000" dirty="0"/>
              <a:t>сбои и аварийные ситуации в работе одоризационной установки и своевременно на них </a:t>
            </a:r>
            <a:r>
              <a:rPr lang="ru-RU" sz="2000" dirty="0">
                <a:solidFill>
                  <a:srgbClr val="FF0000"/>
                </a:solidFill>
              </a:rPr>
              <a:t>реагировать</a:t>
            </a:r>
            <a:r>
              <a:rPr lang="ru-RU" sz="2000" dirty="0"/>
              <a:t>.</a:t>
            </a:r>
          </a:p>
          <a:p>
            <a:pPr marL="252000">
              <a:spcBef>
                <a:spcPts val="800"/>
              </a:spcBef>
              <a:buClr>
                <a:srgbClr val="FF383B"/>
              </a:buClr>
              <a:buSzPct val="100000"/>
              <a:defRPr/>
            </a:pPr>
            <a:r>
              <a:rPr lang="ru-RU" sz="2200" dirty="0">
                <a:cs typeface="Times New Roman" pitchFamily="18" charset="0"/>
              </a:rPr>
              <a:t>На</a:t>
            </a:r>
            <a:r>
              <a:rPr lang="ru-RU" sz="2200" b="1" dirty="0">
                <a:solidFill>
                  <a:srgbClr val="FF0000"/>
                </a:solidFill>
                <a:cs typeface="Times New Roman" pitchFamily="18" charset="0"/>
              </a:rPr>
              <a:t> ГРП </a:t>
            </a:r>
            <a:r>
              <a:rPr lang="ru-RU" sz="2200" dirty="0">
                <a:cs typeface="Times New Roman" pitchFamily="18" charset="0"/>
              </a:rPr>
              <a:t>или в других точках газораспределительной сети:</a:t>
            </a: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0000"/>
                </a:solidFill>
              </a:rPr>
              <a:t>Контролировать</a:t>
            </a:r>
            <a:r>
              <a:rPr lang="ru-RU" sz="2000" dirty="0"/>
              <a:t> степень одоризации газа перед подачей потребителю;</a:t>
            </a: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0000"/>
                </a:solidFill>
              </a:rPr>
              <a:t>Передавать</a:t>
            </a:r>
            <a:r>
              <a:rPr lang="ru-RU" sz="2000" dirty="0"/>
              <a:t> данные в систему верхнего уровня для формирования картины распределения одоранта по сети;</a:t>
            </a: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Устанавливать</a:t>
            </a:r>
            <a:r>
              <a:rPr lang="ru-RU" sz="2000" dirty="0">
                <a:cs typeface="Times New Roman" pitchFamily="18" charset="0"/>
              </a:rPr>
              <a:t> индивидуальную норму ввода одоранта с учетом </a:t>
            </a:r>
            <a:r>
              <a:rPr lang="ru-RU" sz="2000" dirty="0">
                <a:solidFill>
                  <a:srgbClr val="FF0000"/>
                </a:solidFill>
                <a:cs typeface="Times New Roman" pitchFamily="18" charset="0"/>
              </a:rPr>
              <a:t>изменеия</a:t>
            </a:r>
            <a:r>
              <a:rPr lang="ru-RU" sz="2000" dirty="0">
                <a:cs typeface="Times New Roman" pitchFamily="18" charset="0"/>
              </a:rPr>
              <a:t> степени одоризации газа при транспортировке;</a:t>
            </a:r>
            <a:endParaRPr lang="en-US" sz="2000" dirty="0">
              <a:cs typeface="Times New Roman" pitchFamily="18" charset="0"/>
            </a:endParaRPr>
          </a:p>
          <a:p>
            <a:pPr marL="457200" indent="-457200">
              <a:spcBef>
                <a:spcPts val="400"/>
              </a:spcBef>
              <a:buClr>
                <a:srgbClr val="FF383B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Повысить безопасность</a:t>
            </a:r>
            <a:r>
              <a:rPr lang="ru-RU" sz="2000" dirty="0">
                <a:cs typeface="Times New Roman" panose="02020603050405020304" pitchFamily="18" charset="0"/>
              </a:rPr>
              <a:t> использования природного газа.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9165468" y="6492876"/>
            <a:ext cx="591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35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72480" y="14932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Заключение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/>
          <p:nvPr/>
        </p:nvSpPr>
        <p:spPr>
          <a:xfrm>
            <a:off x="0" y="-2"/>
            <a:ext cx="9906000" cy="6858001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1" descr="logo-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9" y="1"/>
            <a:ext cx="2022456" cy="843933"/>
          </a:xfrm>
          <a:prstGeom prst="rect">
            <a:avLst/>
          </a:prstGeom>
        </p:spPr>
      </p:pic>
      <p:pic>
        <p:nvPicPr>
          <p:cNvPr id="4" name="Picture 49" descr="ill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0" y="2242406"/>
            <a:ext cx="9635121" cy="3778882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350489" y="2626788"/>
            <a:ext cx="9384036" cy="65819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all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solidFill>
                  <a:srgbClr val="FFFFFF"/>
                </a:solidFill>
              </a:rPr>
              <a:t>Благодарим за внимание!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767" y="5229200"/>
            <a:ext cx="56115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0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Адрес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ООО НТФ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«БАКС»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443022,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Россия,</a:t>
            </a:r>
          </a:p>
          <a:p>
            <a:pPr defTabSz="914290">
              <a:defRPr/>
            </a:pPr>
            <a:r>
              <a:rPr lang="ru-RU" sz="2000" dirty="0">
                <a:solidFill>
                  <a:schemeClr val="bg1"/>
                </a:solidFill>
              </a:rPr>
              <a:t>г. Самара, Пр. Кирова 22</a:t>
            </a:r>
          </a:p>
          <a:p>
            <a:pPr defTabSz="914290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</a:rPr>
              <a:t>Тел./факс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+7 (846) 267-38-12 (-13 / -14)</a:t>
            </a:r>
          </a:p>
          <a:p>
            <a:pPr defTabSz="914290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E-mail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info@bacs.ru</a:t>
            </a:r>
          </a:p>
          <a:p>
            <a:pPr defTabSz="914290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Web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www.bacs.ru</a:t>
            </a:r>
          </a:p>
        </p:txBody>
      </p:sp>
    </p:spTree>
    <p:extLst>
      <p:ext uri="{BB962C8B-B14F-4D97-AF65-F5344CB8AC3E}">
        <p14:creationId xmlns:p14="http://schemas.microsoft.com/office/powerpoint/2010/main" val="32957928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08121" y="6492876"/>
            <a:ext cx="349117" cy="365125"/>
          </a:xfrm>
        </p:spPr>
        <p:txBody>
          <a:bodyPr/>
          <a:lstStyle/>
          <a:p>
            <a:pPr>
              <a:defRPr/>
            </a:pPr>
            <a:fld id="{BE9A7F51-A64D-40CA-835F-8D429219FD03}" type="slidenum">
              <a:rPr lang="ru-RU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4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5275" y="171450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Одоризация природного газа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80919" y="935075"/>
            <a:ext cx="3728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Человек с нормальным обонянием должен чувствовать </a:t>
            </a:r>
            <a:r>
              <a:rPr lang="ru-RU" altLang="ru-RU" sz="2400" b="1" dirty="0">
                <a:solidFill>
                  <a:srgbClr val="FF0000"/>
                </a:solidFill>
              </a:rPr>
              <a:t>1%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природного газа в воздухе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8504" y="2136496"/>
            <a:ext cx="465465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FF383B"/>
              </a:buClr>
            </a:pPr>
            <a:r>
              <a:rPr lang="ru-RU" altLang="ru-RU" sz="2400" b="1" dirty="0">
                <a:solidFill>
                  <a:srgbClr val="FF0000"/>
                </a:solidFill>
              </a:rPr>
              <a:t>При недостатке одоранта</a:t>
            </a:r>
          </a:p>
          <a:p>
            <a:pPr marL="285750" indent="-285750" eaLnBrk="1" hangingPunct="1">
              <a:spcBef>
                <a:spcPts val="400"/>
              </a:spcBef>
              <a:buClr>
                <a:srgbClr val="FF383B"/>
              </a:buClr>
              <a:buFont typeface="Wingdings" panose="05000000000000000000" pitchFamily="2" charset="2"/>
              <a:buChar char="Ø"/>
            </a:pPr>
            <a:r>
              <a:rPr lang="ru-RU" altLang="ru-RU" sz="2000" dirty="0"/>
              <a:t>Утечки газа сложнее обнаружить</a:t>
            </a:r>
          </a:p>
          <a:p>
            <a:pPr marL="285750" indent="-285750" eaLnBrk="1" hangingPunct="1">
              <a:spcBef>
                <a:spcPts val="400"/>
              </a:spcBef>
              <a:buClr>
                <a:srgbClr val="FF383B"/>
              </a:buClr>
              <a:buFont typeface="Wingdings" panose="05000000000000000000" pitchFamily="2" charset="2"/>
              <a:buChar char="Ø"/>
            </a:pPr>
            <a:r>
              <a:rPr lang="ru-RU" altLang="ru-RU" sz="2000" dirty="0"/>
              <a:t>Снижается безопасность эксплуатации оборудования и трубопроводов</a:t>
            </a:r>
          </a:p>
          <a:p>
            <a:pPr marL="285750" indent="-285750" eaLnBrk="1" hangingPunct="1">
              <a:spcBef>
                <a:spcPts val="400"/>
              </a:spcBef>
              <a:buClr>
                <a:srgbClr val="FF383B"/>
              </a:buClr>
              <a:buFont typeface="Wingdings" panose="05000000000000000000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Возрастает вероятность взрыва газа</a:t>
            </a:r>
            <a:endParaRPr lang="en-US" altLang="ru-RU" sz="2000" dirty="0"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65432" y="2136496"/>
            <a:ext cx="46121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buClr>
                <a:srgbClr val="FF383B"/>
              </a:buClr>
            </a:pPr>
            <a:r>
              <a:rPr lang="ru-RU" altLang="ru-RU" sz="2400" b="1" dirty="0">
                <a:solidFill>
                  <a:srgbClr val="FF0000"/>
                </a:solidFill>
              </a:rPr>
              <a:t>При избытке одоранта</a:t>
            </a:r>
          </a:p>
          <a:p>
            <a:pPr marL="285750" indent="-285750">
              <a:spcBef>
                <a:spcPts val="400"/>
              </a:spcBef>
              <a:buClr>
                <a:srgbClr val="FF383B"/>
              </a:buClr>
              <a:buFont typeface="Wingdings" panose="05000000000000000000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Увеличение токсичности природного газа и продуктов его сгорания</a:t>
            </a:r>
          </a:p>
          <a:p>
            <a:pPr marL="285750" indent="-285750" eaLnBrk="1" hangingPunct="1">
              <a:spcBef>
                <a:spcPts val="400"/>
              </a:spcBef>
              <a:buClr>
                <a:srgbClr val="FF383B"/>
              </a:buClr>
              <a:buFont typeface="Wingdings" panose="05000000000000000000" pitchFamily="2" charset="2"/>
              <a:buChar char="Ø"/>
            </a:pPr>
            <a:r>
              <a:rPr lang="ru-RU" altLang="ru-RU" sz="2000" dirty="0"/>
              <a:t>Повышенная коррозия трубопроводов и арматуры</a:t>
            </a:r>
          </a:p>
          <a:p>
            <a:pPr marL="285750" indent="-285750">
              <a:spcBef>
                <a:spcPts val="400"/>
              </a:spcBef>
              <a:buClr>
                <a:srgbClr val="FF383B"/>
              </a:buClr>
              <a:buFont typeface="Wingdings" panose="05000000000000000000" pitchFamily="2" charset="2"/>
              <a:buChar char="Ø"/>
            </a:pPr>
            <a:r>
              <a:rPr lang="ru-RU" altLang="ru-RU" sz="2000" dirty="0"/>
              <a:t>Ложные вызовы газовых служб населением</a:t>
            </a:r>
          </a:p>
          <a:p>
            <a:pPr marL="285750" indent="-285750" eaLnBrk="1" hangingPunct="1">
              <a:spcBef>
                <a:spcPts val="400"/>
              </a:spcBef>
              <a:buClr>
                <a:srgbClr val="FF383B"/>
              </a:buClr>
              <a:buFont typeface="Wingdings" panose="05000000000000000000" pitchFamily="2" charset="2"/>
              <a:buChar char="Ø"/>
            </a:pPr>
            <a:r>
              <a:rPr lang="ru-RU" altLang="ru-RU" sz="2000" dirty="0">
                <a:cs typeface="Times New Roman" pitchFamily="18" charset="0"/>
              </a:rPr>
              <a:t>Дополнительные материальные затраты на перерасход одоранта </a:t>
            </a:r>
            <a:endParaRPr lang="en-US" altLang="ru-RU" sz="2000" dirty="0"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4624" y="935075"/>
            <a:ext cx="3776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Одорант</a:t>
            </a: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000" dirty="0"/>
              <a:t>должен добавляться в природный газ в строго определенном количестве 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t="6657" r="11440" b="7128"/>
          <a:stretch/>
        </p:blipFill>
        <p:spPr bwMode="auto">
          <a:xfrm>
            <a:off x="517416" y="1107196"/>
            <a:ext cx="475144" cy="77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Prokopov.BACS\Google Диск\РАБОТА\МАРКЕТИНГ\Рекламные материалы\Картинки\Иконки\Нос_к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66" y="1101183"/>
            <a:ext cx="787154" cy="7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29160" y="4489368"/>
            <a:ext cx="2998466" cy="769441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15</a:t>
            </a: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случаев </a:t>
            </a:r>
            <a:r>
              <a:rPr lang="ru-RU" altLang="ru-RU" sz="2000" dirty="0">
                <a:solidFill>
                  <a:srgbClr val="FF0000"/>
                </a:solidFill>
              </a:rPr>
              <a:t>взрыва</a:t>
            </a:r>
            <a:r>
              <a:rPr lang="ru-RU" altLang="ru-RU" sz="2000" dirty="0"/>
              <a:t> бытового газа за 2015 год </a:t>
            </a:r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5" y="4425911"/>
            <a:ext cx="787153" cy="84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623705" y="5379899"/>
            <a:ext cx="3960440" cy="707886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0000"/>
                </a:solidFill>
              </a:rPr>
              <a:t>Меркаптаны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– вещества </a:t>
            </a:r>
            <a:r>
              <a:rPr lang="ru-RU" altLang="ru-RU" sz="2000" dirty="0">
                <a:solidFill>
                  <a:srgbClr val="FF0000"/>
                </a:solidFill>
              </a:rPr>
              <a:t>2-го</a:t>
            </a:r>
            <a:r>
              <a:rPr lang="ru-RU" altLang="ru-RU" sz="2000" dirty="0"/>
              <a:t> класса опасности, ПДК до 1 мг/м</a:t>
            </a:r>
            <a:r>
              <a:rPr lang="ru-RU" altLang="ru-RU" sz="2000" baseline="30000" dirty="0"/>
              <a:t>3</a:t>
            </a:r>
            <a:endParaRPr lang="ru-RU" baseline="300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26" y="5365076"/>
            <a:ext cx="676981" cy="72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Картинки по запросу коррозия трубопроводо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73" y="5452491"/>
            <a:ext cx="1525103" cy="130587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94226" y="6105439"/>
            <a:ext cx="541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F0000"/>
                </a:solidFill>
              </a:rPr>
              <a:t>Меркаптаны </a:t>
            </a:r>
            <a:r>
              <a:rPr lang="ru-RU" altLang="ru-RU" sz="2000" dirty="0"/>
              <a:t>– химические активные вещества, ускоряющие коррозию металлов</a:t>
            </a:r>
            <a:endParaRPr lang="ru-RU" sz="2000" baseline="300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72" y="1195247"/>
            <a:ext cx="4393832" cy="329550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08121" y="6492876"/>
            <a:ext cx="349117" cy="365125"/>
          </a:xfrm>
        </p:spPr>
        <p:txBody>
          <a:bodyPr/>
          <a:lstStyle/>
          <a:p>
            <a:pPr>
              <a:defRPr/>
            </a:pPr>
            <a:fld id="{BE9A7F51-A64D-40CA-835F-8D429219FD03}" type="slidenum">
              <a:rPr lang="ru-RU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5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5275" y="171450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Проблемы Одоризации природного газа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2283" y="815980"/>
            <a:ext cx="6683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</a:rPr>
              <a:t>Одоризация</a:t>
            </a:r>
            <a:r>
              <a:rPr lang="ru-RU" altLang="ru-RU" sz="2400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природного газа происходит на ГРС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777947" y="3501008"/>
            <a:ext cx="482859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99282" y="1319080"/>
            <a:ext cx="3651640" cy="16312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</a:rPr>
              <a:t>Неоднородность концентрации </a:t>
            </a:r>
            <a:r>
              <a:rPr lang="ru-RU" altLang="ru-RU" sz="2000" dirty="0"/>
              <a:t>серосодержащих соединений (ССС) в исходном газе, сезонные изменения их содержания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9278" y="3089593"/>
            <a:ext cx="3651644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Ухудшение </a:t>
            </a:r>
            <a:r>
              <a:rPr lang="ru-RU" altLang="ru-RU" sz="2000" dirty="0">
                <a:solidFill>
                  <a:srgbClr val="FF0000"/>
                </a:solidFill>
                <a:cs typeface="Times New Roman" pitchFamily="18" charset="0"/>
              </a:rPr>
              <a:t>качества одоранта 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в процессе его транспортировки и хранения в емкости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9278" y="4289456"/>
            <a:ext cx="3409068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  <a:cs typeface="Times New Roman" pitchFamily="18" charset="0"/>
              </a:rPr>
              <a:t>Неравномерность 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процесса одоризации (особенно для установок капельного типа)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99278" y="5508097"/>
            <a:ext cx="3409068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  <a:cs typeface="Times New Roman" pitchFamily="18" charset="0"/>
              </a:rPr>
              <a:t>Нештатные ситуации </a:t>
            </a:r>
            <a:r>
              <a:rPr lang="ru-RU" altLang="ru-RU" sz="2000" dirty="0">
                <a:cs typeface="Times New Roman" pitchFamily="18" charset="0"/>
              </a:rPr>
              <a:t>в работе одоризационной установки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74640" y="4584768"/>
            <a:ext cx="2847315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</a:rPr>
              <a:t>Дозирование </a:t>
            </a:r>
            <a:r>
              <a:rPr lang="ru-RU" altLang="ru-RU" sz="2000" dirty="0"/>
              <a:t>одоранта только на основании данных о </a:t>
            </a:r>
            <a:r>
              <a:rPr lang="ru-RU" altLang="ru-RU" sz="2000" dirty="0">
                <a:solidFill>
                  <a:srgbClr val="FF0000"/>
                </a:solidFill>
              </a:rPr>
              <a:t>расходе</a:t>
            </a:r>
            <a:r>
              <a:rPr lang="ru-RU" altLang="ru-RU" sz="2000" dirty="0"/>
              <a:t>, без учета исходного содержания и качества одоранта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11544" y="4584768"/>
            <a:ext cx="2706306" cy="163121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b="1" dirty="0"/>
              <a:t>В результате </a:t>
            </a:r>
            <a:r>
              <a:rPr lang="ru-RU" altLang="ru-RU" sz="2000" b="1" dirty="0">
                <a:solidFill>
                  <a:srgbClr val="FF0000"/>
                </a:solidFill>
              </a:rPr>
              <a:t>реальное содержание</a:t>
            </a:r>
            <a:r>
              <a:rPr lang="ru-RU" altLang="ru-RU" sz="2000" b="1" dirty="0"/>
              <a:t> одоранта в газе после установки одоризации остается </a:t>
            </a:r>
            <a:r>
              <a:rPr lang="ru-RU" altLang="ru-RU" sz="2000" b="1" dirty="0">
                <a:solidFill>
                  <a:srgbClr val="FF0000"/>
                </a:solidFill>
              </a:rPr>
              <a:t>неизвестным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33124" y="3925699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</a:rPr>
              <a:t>?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30280" y="1260651"/>
            <a:ext cx="1925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err="1">
                <a:solidFill>
                  <a:srgbClr val="FF0000"/>
                </a:solidFill>
              </a:rPr>
              <a:t>Одоризационная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altLang="ru-RU" dirty="0">
                <a:solidFill>
                  <a:srgbClr val="FF0000"/>
                </a:solidFill>
              </a:rPr>
              <a:t>установка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983226" y="1772816"/>
            <a:ext cx="625958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8266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газопровод газораспредел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00" y="1523682"/>
            <a:ext cx="4716002" cy="32649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08121" y="6492876"/>
            <a:ext cx="349117" cy="365125"/>
          </a:xfrm>
        </p:spPr>
        <p:txBody>
          <a:bodyPr/>
          <a:lstStyle/>
          <a:p>
            <a:pPr>
              <a:defRPr/>
            </a:pPr>
            <a:fld id="{BE9A7F51-A64D-40CA-835F-8D429219FD03}" type="slidenum">
              <a:rPr lang="ru-RU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6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5275" y="171450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Проблемы Одоризации природного газа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64602" y="747612"/>
            <a:ext cx="717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Транспортировка </a:t>
            </a:r>
            <a:r>
              <a:rPr lang="ru-RU" altLang="ru-RU" sz="2400" b="1" dirty="0" err="1">
                <a:solidFill>
                  <a:srgbClr val="FF0000"/>
                </a:solidFill>
              </a:rPr>
              <a:t>одорированного</a:t>
            </a:r>
            <a:r>
              <a:rPr lang="ru-RU" altLang="ru-RU" sz="2400" b="1" dirty="0">
                <a:solidFill>
                  <a:srgbClr val="FF0000"/>
                </a:solidFill>
              </a:rPr>
              <a:t>  природного газа от ГРС к ГРП и далее потребителю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33086" y="1599174"/>
            <a:ext cx="3900433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</a:rPr>
              <a:t>Уменьшение концентрации </a:t>
            </a:r>
            <a:r>
              <a:rPr lang="ru-RU" altLang="ru-RU" sz="2000" dirty="0"/>
              <a:t>одоранта при транспортировке вследствие его окисления и адсорбции на стенках труб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33088" y="3172778"/>
            <a:ext cx="3900432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FF0000"/>
                </a:solidFill>
              </a:rPr>
              <a:t>Изменение содержания одоранта в газе </a:t>
            </a:r>
            <a:r>
              <a:rPr lang="ru-RU" altLang="ru-RU" sz="2000" dirty="0"/>
              <a:t>в зависимости от состояния и длины труб, времени года, давления и расхода газа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69047" y="4839046"/>
            <a:ext cx="8964472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2000" b="1" dirty="0"/>
              <a:t>В результате </a:t>
            </a:r>
            <a:r>
              <a:rPr lang="ru-RU" altLang="ru-RU" sz="2000" b="1" dirty="0">
                <a:solidFill>
                  <a:srgbClr val="FF0000"/>
                </a:solidFill>
              </a:rPr>
              <a:t>содержание одоранта </a:t>
            </a:r>
            <a:r>
              <a:rPr lang="ru-RU" altLang="ru-RU" sz="2000" dirty="0"/>
              <a:t>в газе на </a:t>
            </a:r>
            <a:r>
              <a:rPr lang="ru-RU" altLang="ru-RU" sz="2000" dirty="0">
                <a:solidFill>
                  <a:srgbClr val="FF0000"/>
                </a:solidFill>
              </a:rPr>
              <a:t>ГРП </a:t>
            </a:r>
            <a:r>
              <a:rPr lang="ru-RU" altLang="ru-RU" sz="2000" dirty="0"/>
              <a:t>в различных точках газораспределительной сети может существенно отличаться друг от друга и от нормы ввода одоранта на </a:t>
            </a:r>
            <a:r>
              <a:rPr lang="ru-RU" altLang="ru-RU" sz="2000" dirty="0">
                <a:solidFill>
                  <a:srgbClr val="FF0000"/>
                </a:solidFill>
              </a:rPr>
              <a:t>ГРС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9787" y="5849849"/>
            <a:ext cx="9117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000" b="1" dirty="0"/>
              <a:t>Таким образом, для обеспечения требуемого уровня </a:t>
            </a:r>
            <a:r>
              <a:rPr lang="ru-RU" altLang="ru-RU" sz="2000" b="1" dirty="0">
                <a:solidFill>
                  <a:srgbClr val="FF0000"/>
                </a:solidFill>
              </a:rPr>
              <a:t>одоризации </a:t>
            </a:r>
            <a:r>
              <a:rPr lang="ru-RU" altLang="ru-RU" sz="2000" b="1" dirty="0"/>
              <a:t>газа и </a:t>
            </a:r>
            <a:r>
              <a:rPr lang="ru-RU" altLang="ru-RU" sz="2000" b="1" dirty="0">
                <a:solidFill>
                  <a:srgbClr val="FF0000"/>
                </a:solidFill>
              </a:rPr>
              <a:t>безопасности </a:t>
            </a:r>
            <a:r>
              <a:rPr lang="ru-RU" altLang="ru-RU" sz="2000" b="1" dirty="0"/>
              <a:t>его использования необходим постоянный </a:t>
            </a:r>
            <a:r>
              <a:rPr lang="ru-RU" altLang="ru-RU" sz="2000" b="1" dirty="0">
                <a:solidFill>
                  <a:srgbClr val="FF0000"/>
                </a:solidFill>
              </a:rPr>
              <a:t>инструментальный контроль </a:t>
            </a:r>
            <a:r>
              <a:rPr lang="ru-RU" altLang="ru-RU" sz="2000" b="1" dirty="0"/>
              <a:t>содержания одоранта в газе, как на </a:t>
            </a:r>
            <a:r>
              <a:rPr lang="ru-RU" altLang="ru-RU" sz="2000" b="1" dirty="0">
                <a:solidFill>
                  <a:srgbClr val="FF0000"/>
                </a:solidFill>
              </a:rPr>
              <a:t>ГРС</a:t>
            </a:r>
            <a:r>
              <a:rPr lang="ru-RU" altLang="ru-RU" sz="2000" b="1" dirty="0"/>
              <a:t>, так и на </a:t>
            </a:r>
            <a:r>
              <a:rPr lang="ru-RU" altLang="ru-RU" sz="2000" b="1" dirty="0">
                <a:solidFill>
                  <a:srgbClr val="FF0000"/>
                </a:solidFill>
              </a:rPr>
              <a:t>ГРП.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8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101"/>
          <p:cNvGrpSpPr>
            <a:grpSpLocks/>
          </p:cNvGrpSpPr>
          <p:nvPr/>
        </p:nvGrpSpPr>
        <p:grpSpPr bwMode="auto">
          <a:xfrm>
            <a:off x="7295356" y="6248400"/>
            <a:ext cx="887413" cy="198438"/>
            <a:chOff x="5698205" y="6238110"/>
            <a:chExt cx="849542" cy="198446"/>
          </a:xfrm>
        </p:grpSpPr>
        <p:cxnSp>
          <p:nvCxnSpPr>
            <p:cNvPr id="34" name="Прямая соединительная линия 144"/>
            <p:cNvCxnSpPr/>
            <p:nvPr/>
          </p:nvCxnSpPr>
          <p:spPr>
            <a:xfrm>
              <a:off x="5698205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145"/>
            <p:cNvCxnSpPr/>
            <p:nvPr/>
          </p:nvCxnSpPr>
          <p:spPr>
            <a:xfrm>
              <a:off x="6122976" y="6239698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146"/>
            <p:cNvCxnSpPr/>
            <p:nvPr/>
          </p:nvCxnSpPr>
          <p:spPr>
            <a:xfrm>
              <a:off x="5783818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147"/>
            <p:cNvCxnSpPr/>
            <p:nvPr/>
          </p:nvCxnSpPr>
          <p:spPr>
            <a:xfrm>
              <a:off x="5867785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148"/>
            <p:cNvCxnSpPr/>
            <p:nvPr/>
          </p:nvCxnSpPr>
          <p:spPr>
            <a:xfrm>
              <a:off x="5953397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157"/>
            <p:cNvCxnSpPr/>
            <p:nvPr/>
          </p:nvCxnSpPr>
          <p:spPr>
            <a:xfrm>
              <a:off x="6037363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145"/>
            <p:cNvCxnSpPr/>
            <p:nvPr/>
          </p:nvCxnSpPr>
          <p:spPr>
            <a:xfrm>
              <a:off x="6547747" y="6238110"/>
              <a:ext cx="0" cy="1968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146"/>
            <p:cNvCxnSpPr/>
            <p:nvPr/>
          </p:nvCxnSpPr>
          <p:spPr>
            <a:xfrm>
              <a:off x="6208589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147"/>
            <p:cNvCxnSpPr/>
            <p:nvPr/>
          </p:nvCxnSpPr>
          <p:spPr>
            <a:xfrm>
              <a:off x="6292556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148"/>
            <p:cNvCxnSpPr/>
            <p:nvPr/>
          </p:nvCxnSpPr>
          <p:spPr>
            <a:xfrm>
              <a:off x="6378168" y="6238110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57"/>
            <p:cNvCxnSpPr/>
            <p:nvPr/>
          </p:nvCxnSpPr>
          <p:spPr>
            <a:xfrm>
              <a:off x="6462134" y="6239698"/>
              <a:ext cx="0" cy="12065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35"/>
          <p:cNvSpPr/>
          <p:nvPr/>
        </p:nvSpPr>
        <p:spPr>
          <a:xfrm>
            <a:off x="0" y="-3"/>
            <a:ext cx="9906000" cy="6858001"/>
          </a:xfrm>
          <a:prstGeom prst="rect">
            <a:avLst/>
          </a:prstGeom>
          <a:solidFill>
            <a:srgbClr val="F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49" descr="ill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1" y="2406463"/>
            <a:ext cx="8893958" cy="3778882"/>
          </a:xfrm>
          <a:prstGeom prst="rect">
            <a:avLst/>
          </a:prstGeom>
        </p:spPr>
      </p:pic>
      <p:pic>
        <p:nvPicPr>
          <p:cNvPr id="23" name="Picture 1" descr="logo-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59" y="1"/>
            <a:ext cx="2022456" cy="843933"/>
          </a:xfrm>
          <a:prstGeom prst="rect">
            <a:avLst/>
          </a:prstGeom>
        </p:spPr>
      </p:pic>
      <p:sp>
        <p:nvSpPr>
          <p:cNvPr id="24" name="Text Placeholder 1"/>
          <p:cNvSpPr txBox="1">
            <a:spLocks/>
          </p:cNvSpPr>
          <p:nvPr/>
        </p:nvSpPr>
        <p:spPr>
          <a:xfrm>
            <a:off x="2344728" y="2627156"/>
            <a:ext cx="5807010" cy="87385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cap="all" spc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4400" spc="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Текущее состояние</a:t>
            </a:r>
            <a:endParaRPr lang="ru-RU" sz="44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6725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3"/>
          <p:cNvSpPr>
            <a:spLocks noChangeArrowheads="1"/>
          </p:cNvSpPr>
          <p:nvPr/>
        </p:nvSpPr>
        <p:spPr bwMode="auto">
          <a:xfrm>
            <a:off x="740532" y="1323676"/>
            <a:ext cx="8813933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2000" b="1" dirty="0"/>
              <a:t>СТО Газпром 089-2010</a:t>
            </a:r>
            <a:r>
              <a:rPr lang="ru-RU" altLang="ru-RU" sz="2000" dirty="0"/>
              <a:t> – н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е более </a:t>
            </a:r>
            <a:r>
              <a:rPr lang="ru-RU" altLang="ru-RU" sz="2000" u="sng" dirty="0">
                <a:solidFill>
                  <a:srgbClr val="FF0000"/>
                </a:solidFill>
                <a:cs typeface="Times New Roman" pitchFamily="18" charset="0"/>
              </a:rPr>
              <a:t>16 мг/м</a:t>
            </a:r>
            <a:r>
              <a:rPr lang="ru-RU" altLang="ru-RU" sz="2000" u="sng" baseline="30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0D0D0D"/>
                </a:solidFill>
                <a:cs typeface="Times New Roman" pitchFamily="18" charset="0"/>
              </a:rPr>
              <a:t>меркаптановой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 серы в магистральном газе (до </a:t>
            </a:r>
            <a:r>
              <a:rPr lang="ru-RU" altLang="ru-RU" sz="2000" dirty="0" err="1">
                <a:solidFill>
                  <a:srgbClr val="0D0D0D"/>
                </a:solidFill>
                <a:cs typeface="Times New Roman" pitchFamily="18" charset="0"/>
              </a:rPr>
              <a:t>одоризации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)</a:t>
            </a:r>
            <a:endParaRPr lang="ru-RU" altLang="ru-RU" sz="2000" b="1" dirty="0">
              <a:solidFill>
                <a:srgbClr val="0D0D0D"/>
              </a:solidFill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2000" b="1" dirty="0"/>
              <a:t>ГОСТ 5542-2014</a:t>
            </a:r>
            <a:r>
              <a:rPr lang="ru-RU" altLang="ru-RU" sz="2000" b="1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2000" dirty="0"/>
              <a:t>–</a:t>
            </a:r>
            <a:r>
              <a:rPr lang="ru-RU" altLang="ru-RU" sz="2000" b="1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не более </a:t>
            </a:r>
            <a:r>
              <a:rPr lang="ru-RU" altLang="ru-RU" sz="2000" u="sng" dirty="0">
                <a:solidFill>
                  <a:srgbClr val="FF0000"/>
                </a:solidFill>
                <a:cs typeface="Times New Roman" pitchFamily="18" charset="0"/>
              </a:rPr>
              <a:t>36 мг/м</a:t>
            </a:r>
            <a:r>
              <a:rPr lang="ru-RU" altLang="ru-RU" sz="2000" u="sng" baseline="30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0D0D0D"/>
                </a:solidFill>
                <a:cs typeface="Times New Roman" pitchFamily="18" charset="0"/>
              </a:rPr>
              <a:t>меркаптановой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 серы в газе коммунально-бытового потребления (после </a:t>
            </a:r>
            <a:r>
              <a:rPr lang="ru-RU" altLang="ru-RU" sz="2000" dirty="0" err="1">
                <a:solidFill>
                  <a:srgbClr val="0D0D0D"/>
                </a:solidFill>
                <a:cs typeface="Times New Roman" pitchFamily="18" charset="0"/>
              </a:rPr>
              <a:t>одоризации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При этом </a:t>
            </a:r>
            <a:r>
              <a:rPr lang="ru-RU" altLang="ru-RU" sz="2000" dirty="0"/>
              <a:t>интенсивность запаха газа при его объемной доле 1% в воздухе должна быть на уровне </a:t>
            </a:r>
            <a:r>
              <a:rPr lang="ru-RU" altLang="ru-RU" sz="2000" u="sng" dirty="0">
                <a:solidFill>
                  <a:srgbClr val="FF0000"/>
                </a:solidFill>
              </a:rPr>
              <a:t>3-х баллов</a:t>
            </a:r>
            <a:r>
              <a:rPr lang="ru-RU" altLang="ru-RU" sz="2000" dirty="0"/>
              <a:t> (по </a:t>
            </a:r>
            <a:r>
              <a:rPr lang="ru-RU" altLang="ru-RU" sz="2000" b="1" dirty="0"/>
              <a:t>ГОСТ 22387.5-2014</a:t>
            </a:r>
            <a:r>
              <a:rPr lang="ru-RU" altLang="ru-RU" sz="2000" dirty="0"/>
              <a:t>)</a:t>
            </a:r>
            <a:endParaRPr lang="ru-RU" altLang="ru-RU" sz="2000" dirty="0">
              <a:solidFill>
                <a:srgbClr val="0D0D0D"/>
              </a:solidFill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2000" b="1" dirty="0"/>
              <a:t>Положение по технической эксплуатации газораспределительных  станций магистральных газопроводов ВРД 39-1.10-069-2002</a:t>
            </a:r>
            <a:r>
              <a:rPr lang="ru-RU" altLang="ru-RU" sz="2000" dirty="0"/>
              <a:t> – норма ввода в газ </a:t>
            </a:r>
            <a:r>
              <a:rPr lang="ru-RU" altLang="ru-RU" sz="2000" dirty="0" err="1"/>
              <a:t>одоранта</a:t>
            </a:r>
            <a:r>
              <a:rPr lang="ru-RU" altLang="ru-RU" sz="2000" dirty="0"/>
              <a:t> – </a:t>
            </a:r>
            <a:r>
              <a:rPr lang="ru-RU" altLang="ru-RU" sz="2000" dirty="0">
                <a:solidFill>
                  <a:srgbClr val="FF0000"/>
                </a:solidFill>
              </a:rPr>
              <a:t>16 </a:t>
            </a:r>
            <a:r>
              <a:rPr lang="ru-RU" altLang="ru-RU" sz="2000" dirty="0">
                <a:solidFill>
                  <a:srgbClr val="FF0000"/>
                </a:solidFill>
                <a:cs typeface="Times New Roman" pitchFamily="18" charset="0"/>
              </a:rPr>
              <a:t>мг/м</a:t>
            </a:r>
            <a:r>
              <a:rPr lang="ru-RU" altLang="ru-RU" sz="2000" baseline="30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altLang="ru-RU" sz="2000" baseline="300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 (около </a:t>
            </a:r>
            <a:r>
              <a:rPr lang="ru-RU" altLang="ru-RU" sz="2000" u="sng" dirty="0">
                <a:solidFill>
                  <a:srgbClr val="FF0000"/>
                </a:solidFill>
                <a:cs typeface="Times New Roman" pitchFamily="18" charset="0"/>
              </a:rPr>
              <a:t>8 мг/м</a:t>
            </a:r>
            <a:r>
              <a:rPr lang="ru-RU" altLang="ru-RU" sz="2000" u="sng" baseline="30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altLang="ru-RU" sz="2000" dirty="0" err="1">
                <a:solidFill>
                  <a:srgbClr val="0D0D0D"/>
                </a:solidFill>
                <a:cs typeface="Times New Roman" pitchFamily="18" charset="0"/>
              </a:rPr>
              <a:t>меркаптановой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 серы)</a:t>
            </a:r>
            <a:endParaRPr lang="ru-RU" altLang="ru-RU" sz="2000" b="1" dirty="0">
              <a:solidFill>
                <a:srgbClr val="0D0D0D"/>
              </a:solidFill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2000" b="1" dirty="0"/>
              <a:t>ГОСТ Р 54983-2012</a:t>
            </a:r>
            <a:r>
              <a:rPr lang="ru-RU" altLang="ru-RU" sz="2000" dirty="0"/>
              <a:t> – контроль степени </a:t>
            </a:r>
            <a:r>
              <a:rPr lang="ru-RU" altLang="ru-RU" sz="2000" dirty="0" err="1"/>
              <a:t>одоризации</a:t>
            </a:r>
            <a:r>
              <a:rPr lang="ru-RU" altLang="ru-RU" sz="2000" dirty="0"/>
              <a:t> газа в газо-распределительных сетях должен осуществляться не реже </a:t>
            </a:r>
            <a:r>
              <a:rPr lang="ru-RU" altLang="ru-RU" sz="2000" u="sng" dirty="0"/>
              <a:t>1 раза в 10 дней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9408121" y="6492876"/>
            <a:ext cx="349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8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5275" y="145812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Требования нормативной документации к содержанию меркаптанов в ГГП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3"/>
          <p:cNvSpPr>
            <a:spLocks noChangeArrowheads="1"/>
          </p:cNvSpPr>
          <p:nvPr/>
        </p:nvSpPr>
        <p:spPr bwMode="auto">
          <a:xfrm>
            <a:off x="767345" y="949371"/>
            <a:ext cx="8938183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2000" dirty="0"/>
              <a:t>Согласно </a:t>
            </a:r>
            <a:r>
              <a:rPr lang="ru-RU" altLang="ru-RU" sz="2000" b="1" dirty="0"/>
              <a:t>ГОСТ Р 54983-2012</a:t>
            </a:r>
            <a:r>
              <a:rPr lang="ru-RU" altLang="ru-RU" sz="2000" dirty="0">
                <a:solidFill>
                  <a:srgbClr val="0D0D0D"/>
                </a:solidFill>
                <a:cs typeface="Times New Roman" pitchFamily="18" charset="0"/>
              </a:rPr>
              <a:t> проверка </a:t>
            </a:r>
            <a:r>
              <a:rPr lang="ru-RU" altLang="ru-RU" sz="2000" dirty="0"/>
              <a:t>интенсивности запаха газа должна проводиться приборами контроля интенсивности запаха газа или по </a:t>
            </a:r>
            <a:r>
              <a:rPr lang="ru-RU" altLang="ru-RU" sz="2000" b="1" dirty="0"/>
              <a:t>ГОСТ 22387.5-2014 </a:t>
            </a:r>
            <a:r>
              <a:rPr lang="ru-RU" altLang="ru-RU" sz="2000" dirty="0">
                <a:solidFill>
                  <a:srgbClr val="FF0000"/>
                </a:solidFill>
              </a:rPr>
              <a:t>органолептическим методом</a:t>
            </a:r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2000" dirty="0"/>
              <a:t>«Временные технические требования к ГРС» </a:t>
            </a:r>
            <a:r>
              <a:rPr lang="ru-RU" altLang="ru-RU" sz="2000" b="1" dirty="0"/>
              <a:t>Р ГАЗПРОМ</a:t>
            </a:r>
            <a:r>
              <a:rPr lang="ru-RU" altLang="ru-RU" sz="2000" dirty="0"/>
              <a:t> от 21 апреля 2008 г: «При </a:t>
            </a:r>
            <a:r>
              <a:rPr lang="ru-RU" altLang="ru-RU" sz="2000" dirty="0" err="1"/>
              <a:t>одоризации</a:t>
            </a:r>
            <a:r>
              <a:rPr lang="ru-RU" altLang="ru-RU" sz="2000" dirty="0"/>
              <a:t> серосодержащими </a:t>
            </a:r>
            <a:r>
              <a:rPr lang="ru-RU" altLang="ru-RU" sz="2000" dirty="0" err="1"/>
              <a:t>одорантами</a:t>
            </a:r>
            <a:r>
              <a:rPr lang="ru-RU" altLang="ru-RU" sz="2000" dirty="0"/>
              <a:t> осуществляют корректировку степени </a:t>
            </a:r>
            <a:r>
              <a:rPr lang="ru-RU" altLang="ru-RU" sz="2000" dirty="0" err="1"/>
              <a:t>одоризации</a:t>
            </a:r>
            <a:r>
              <a:rPr lang="ru-RU" altLang="ru-RU" sz="2000" dirty="0"/>
              <a:t> по результатам </a:t>
            </a:r>
            <a:r>
              <a:rPr lang="ru-RU" altLang="ru-RU" sz="2000" dirty="0">
                <a:solidFill>
                  <a:srgbClr val="FF0000"/>
                </a:solidFill>
              </a:rPr>
              <a:t>прямого измерения концентрации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меркаптановой</a:t>
            </a:r>
            <a:r>
              <a:rPr lang="ru-RU" altLang="ru-RU" sz="2000" dirty="0"/>
              <a:t> серы в природном газе».</a:t>
            </a:r>
            <a:endParaRPr lang="ru-RU" altLang="ru-RU" sz="2000" dirty="0">
              <a:solidFill>
                <a:srgbClr val="0D0D0D"/>
              </a:solidFill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2000" dirty="0"/>
              <a:t>НИР </a:t>
            </a:r>
            <a:r>
              <a:rPr lang="ru-RU" altLang="ru-RU" sz="2000" b="1" dirty="0"/>
              <a:t>ОАО «</a:t>
            </a:r>
            <a:r>
              <a:rPr lang="ru-RU" altLang="ru-RU" sz="2000" b="1" dirty="0" err="1"/>
              <a:t>Гипрониигаз</a:t>
            </a:r>
            <a:r>
              <a:rPr lang="ru-RU" altLang="ru-RU" sz="2000" b="1" dirty="0"/>
              <a:t>»</a:t>
            </a:r>
            <a:r>
              <a:rPr lang="ru-RU" altLang="ru-RU" sz="2000" dirty="0"/>
              <a:t>, 2013 г: интенсивность запаха в </a:t>
            </a:r>
            <a:r>
              <a:rPr lang="ru-RU" altLang="ru-RU" sz="2000" dirty="0">
                <a:solidFill>
                  <a:srgbClr val="FF0000"/>
                </a:solidFill>
              </a:rPr>
              <a:t>3 балла </a:t>
            </a:r>
            <a:r>
              <a:rPr lang="ru-RU" altLang="ru-RU" sz="2000" dirty="0"/>
              <a:t>соответствует концентрации </a:t>
            </a:r>
            <a:r>
              <a:rPr lang="ru-RU" altLang="ru-RU" sz="2000" dirty="0" err="1"/>
              <a:t>меркаптановой</a:t>
            </a:r>
            <a:r>
              <a:rPr lang="ru-RU" altLang="ru-RU" sz="2000" dirty="0"/>
              <a:t> серы от </a:t>
            </a:r>
            <a:r>
              <a:rPr lang="ru-RU" altLang="ru-RU" sz="2000" dirty="0">
                <a:solidFill>
                  <a:srgbClr val="FF0000"/>
                </a:solidFill>
              </a:rPr>
              <a:t>4 </a:t>
            </a:r>
            <a:r>
              <a:rPr lang="ru-RU" altLang="ru-RU" sz="2000" dirty="0"/>
              <a:t>до</a:t>
            </a:r>
            <a:r>
              <a:rPr lang="ru-RU" altLang="ru-RU" sz="2000" dirty="0">
                <a:solidFill>
                  <a:srgbClr val="FF0000"/>
                </a:solidFill>
              </a:rPr>
              <a:t> 13 мг/м</a:t>
            </a:r>
            <a:r>
              <a:rPr lang="ru-RU" altLang="ru-RU" sz="2000" baseline="30000" dirty="0">
                <a:solidFill>
                  <a:srgbClr val="FF0000"/>
                </a:solidFill>
              </a:rPr>
              <a:t>3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r>
              <a:rPr lang="ru-RU" altLang="ru-RU" sz="2000" dirty="0"/>
              <a:t>вне зависимости от природы меркаптана.</a:t>
            </a:r>
            <a:endParaRPr lang="ru-RU" altLang="ru-RU" sz="2000" dirty="0">
              <a:solidFill>
                <a:srgbClr val="0D0D0D"/>
              </a:solidFill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rgbClr val="FF383B"/>
              </a:buClr>
              <a:buFont typeface="Calibri" pitchFamily="34" charset="0"/>
              <a:buChar char="●"/>
            </a:pPr>
            <a:r>
              <a:rPr lang="ru-RU" altLang="ru-RU" sz="2000" dirty="0"/>
              <a:t>С </a:t>
            </a:r>
            <a:r>
              <a:rPr lang="ru-RU" altLang="ru-RU" sz="2000" b="1" dirty="0"/>
              <a:t>16.11.2016</a:t>
            </a:r>
            <a:r>
              <a:rPr lang="ru-RU" altLang="ru-RU" sz="2000" dirty="0"/>
              <a:t> вступил в действие </a:t>
            </a:r>
            <a:r>
              <a:rPr lang="ru-RU" altLang="ru-RU" sz="2000" dirty="0">
                <a:solidFill>
                  <a:srgbClr val="C00000"/>
                </a:solidFill>
              </a:rPr>
              <a:t>стандарт</a:t>
            </a:r>
            <a:r>
              <a:rPr lang="ru-RU" altLang="ru-RU" sz="2000" dirty="0"/>
              <a:t> </a:t>
            </a:r>
            <a:r>
              <a:rPr lang="ru-RU" altLang="ru-RU" sz="2000" b="1" u="sng" dirty="0"/>
              <a:t>СТО Газпром Газораспределение</a:t>
            </a:r>
            <a:r>
              <a:rPr lang="ru-RU" altLang="ru-RU" sz="2000" u="sng" dirty="0"/>
              <a:t> 2.14-2016 Приборный контроль интенсивности запаха природного газа</a:t>
            </a:r>
            <a:r>
              <a:rPr lang="ru-RU" altLang="ru-RU" sz="2000" dirty="0"/>
              <a:t>, регламентирующий </a:t>
            </a:r>
            <a:r>
              <a:rPr lang="ru-RU" altLang="ru-RU" sz="2000" dirty="0">
                <a:solidFill>
                  <a:srgbClr val="C00000"/>
                </a:solidFill>
              </a:rPr>
              <a:t>инструментальный</a:t>
            </a:r>
            <a:r>
              <a:rPr lang="ru-RU" altLang="ru-RU" sz="2000" dirty="0"/>
              <a:t> метод контроля </a:t>
            </a:r>
            <a:r>
              <a:rPr lang="ru-RU" altLang="ru-RU" sz="2000" dirty="0">
                <a:solidFill>
                  <a:srgbClr val="C00000"/>
                </a:solidFill>
              </a:rPr>
              <a:t>интенсивности</a:t>
            </a:r>
            <a:r>
              <a:rPr lang="ru-RU" altLang="ru-RU" sz="2000" dirty="0"/>
              <a:t> запаха ГГП по концентрации </a:t>
            </a:r>
            <a:r>
              <a:rPr lang="ru-RU" altLang="ru-RU" sz="2000" dirty="0" err="1"/>
              <a:t>меркаптановой</a:t>
            </a:r>
            <a:r>
              <a:rPr lang="ru-RU" altLang="ru-RU" sz="2000" dirty="0"/>
              <a:t> серы в нем.</a:t>
            </a:r>
            <a:endParaRPr lang="ru-RU" altLang="ru-RU" sz="2000" b="1" dirty="0">
              <a:solidFill>
                <a:srgbClr val="0D0D0D"/>
              </a:solidFill>
              <a:cs typeface="Times New Roman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9408121" y="6492876"/>
            <a:ext cx="349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E9A7F51-A64D-40CA-835F-8D429219FD0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defRPr/>
              </a:pPr>
              <a:t>9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5275" y="145074"/>
            <a:ext cx="7622054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Требования нормативной документации к методам контроля степени одоризации ГГП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3173</TotalTime>
  <Words>3152</Words>
  <Application>Microsoft Office PowerPoint</Application>
  <PresentationFormat>Лист A4 (210x297 мм)</PresentationFormat>
  <Paragraphs>522</Paragraphs>
  <Slides>36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12345</dc:creator>
  <cp:lastModifiedBy>Сергей Прокопов</cp:lastModifiedBy>
  <cp:revision>222</cp:revision>
  <dcterms:created xsi:type="dcterms:W3CDTF">2014-06-30T18:24:17Z</dcterms:created>
  <dcterms:modified xsi:type="dcterms:W3CDTF">2017-09-14T12:16:10Z</dcterms:modified>
</cp:coreProperties>
</file>