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0" r:id="rId3"/>
    <p:sldId id="257" r:id="rId4"/>
    <p:sldId id="341" r:id="rId5"/>
    <p:sldId id="342" r:id="rId6"/>
    <p:sldId id="354" r:id="rId7"/>
    <p:sldId id="355" r:id="rId8"/>
    <p:sldId id="356" r:id="rId9"/>
    <p:sldId id="357" r:id="rId10"/>
    <p:sldId id="359" r:id="rId11"/>
    <p:sldId id="343" r:id="rId12"/>
    <p:sldId id="346" r:id="rId13"/>
    <p:sldId id="344" r:id="rId14"/>
    <p:sldId id="351" r:id="rId15"/>
    <p:sldId id="352" r:id="rId16"/>
    <p:sldId id="353" r:id="rId17"/>
    <p:sldId id="347" r:id="rId18"/>
    <p:sldId id="348" r:id="rId19"/>
    <p:sldId id="349" r:id="rId20"/>
    <p:sldId id="350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упракова Любовь Юрьевна" initials="ЧЛ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73440" autoAdjust="0"/>
  </p:normalViewPr>
  <p:slideViewPr>
    <p:cSldViewPr>
      <p:cViewPr varScale="1">
        <p:scale>
          <a:sx n="68" d="100"/>
          <a:sy n="68" d="100"/>
        </p:scale>
        <p:origin x="138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3348" y="-6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77777777777801"/>
          <c:y val="6.1451200835424498E-2"/>
          <c:w val="0.83796296296293404"/>
          <c:h val="0.827456880389951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проверок газовых объектов</c:v>
                </c:pt>
              </c:strCache>
            </c:strRef>
          </c:tx>
          <c:marker>
            <c:symbol val="x"/>
            <c:size val="7"/>
          </c:marker>
          <c:dLbls>
            <c:dLbl>
              <c:idx val="0"/>
              <c:layout>
                <c:manualLayout>
                  <c:x val="-6.0185185185185099E-2"/>
                  <c:y val="-4.761904761904760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70C0"/>
                        </a:solidFill>
                      </a:rPr>
                      <a:t>1483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5555555555554E-2"/>
                  <c:y val="-5.5555555555555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70C0"/>
                        </a:solidFill>
                      </a:rPr>
                      <a:t>1356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699E-2"/>
                  <c:y val="-5.9523809523809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70C0"/>
                        </a:solidFill>
                      </a:rPr>
                      <a:t>1323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407407407408897E-2"/>
                  <c:y val="-5.555555555555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1536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351851851851798E-2"/>
                  <c:y val="-5.952380952380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1881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722222222222203E-2"/>
                  <c:y val="-5.95238095238095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0070C0"/>
                        </a:solidFill>
                      </a:rPr>
                      <a:t>3274</a:t>
                    </a:r>
                    <a:endParaRPr lang="en-US">
                      <a:solidFill>
                        <a:srgbClr val="0070C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55555555555554E-2"/>
                  <c:y val="-5.55555555555554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0070C0"/>
                        </a:solidFill>
                      </a:rPr>
                      <a:t>3189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25E-2"/>
                  <c:y val="-5.55555555555554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0070C0"/>
                        </a:solidFill>
                      </a:rPr>
                      <a:t>5290</a:t>
                    </a:r>
                    <a:endParaRPr lang="en-US">
                      <a:solidFill>
                        <a:srgbClr val="0070C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351851851851798E-2"/>
                  <c:y val="-5.55555555555554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0070C0"/>
                        </a:solidFill>
                      </a:rPr>
                      <a:t>6701</a:t>
                    </a:r>
                    <a:endParaRPr lang="en-US">
                      <a:solidFill>
                        <a:srgbClr val="0070C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972930158878497E-2"/>
                  <c:y val="-5.5555414227084897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0070C0"/>
                        </a:solidFill>
                      </a:rPr>
                      <a:t>6725</a:t>
                    </a:r>
                    <a:endParaRPr lang="en-US">
                      <a:solidFill>
                        <a:srgbClr val="0070C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5815835520559902E-2"/>
                  <c:y val="-4.153896930548350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8235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3148148148148098E-2"/>
                  <c:y val="-4.879130627633639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8358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2000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174.83</c:v>
                </c:pt>
                <c:pt idx="1">
                  <c:v>173.56</c:v>
                </c:pt>
                <c:pt idx="2">
                  <c:v>173.23</c:v>
                </c:pt>
                <c:pt idx="3">
                  <c:v>175.36</c:v>
                </c:pt>
                <c:pt idx="4">
                  <c:v>178.81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выявленных нарушений норм и правил</c:v>
                </c:pt>
              </c:strCache>
            </c:strRef>
          </c:tx>
          <c:marker>
            <c:symbol val="diamond"/>
            <c:size val="7"/>
          </c:marker>
          <c:dLbls>
            <c:dLbl>
              <c:idx val="0"/>
              <c:layout>
                <c:manualLayout>
                  <c:x val="-5.2876485113917501E-2"/>
                  <c:y val="-5.952391768335339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16313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2407407407407E-2"/>
                  <c:y val="-4.761904761904760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13919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870370370370398E-2"/>
                  <c:y val="-4.365079365079369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</a:rPr>
                      <a:t>14361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555555555554E-2"/>
                  <c:y val="-5.952380952380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15521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870370370370398E-2"/>
                  <c:y val="-5.555555555555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18037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185185185185099E-2"/>
                  <c:y val="-5.1587301587301598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C00000"/>
                        </a:solidFill>
                      </a:rPr>
                      <a:t>31280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7129629629629706E-2"/>
                  <c:y val="-5.55555555555554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C00000"/>
                        </a:solidFill>
                      </a:rPr>
                      <a:t>30256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0185185185185099E-2"/>
                  <c:y val="-5.1587301587301598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C00000"/>
                        </a:solidFill>
                      </a:rPr>
                      <a:t>58751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7870370370370398E-2"/>
                  <c:y val="-4.7619047619047603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C00000"/>
                        </a:solidFill>
                      </a:rPr>
                      <a:t>59937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8651073941201198E-2"/>
                  <c:y val="-4.3003750090399702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C00000"/>
                        </a:solidFill>
                      </a:rPr>
                      <a:t>61895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55555555555554E-2"/>
                  <c:y val="-4.723256898276940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65756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4.435573297848750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70506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116.313</c:v>
                </c:pt>
                <c:pt idx="1">
                  <c:v>113.919</c:v>
                </c:pt>
                <c:pt idx="2">
                  <c:v>114.361</c:v>
                </c:pt>
                <c:pt idx="3">
                  <c:v>115.521</c:v>
                </c:pt>
                <c:pt idx="4">
                  <c:v>118.03700000000001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Устраняемость нарушений норм и правил2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2.777777777778E-2"/>
                  <c:y val="-5.952380952380959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B050"/>
                        </a:solidFill>
                      </a:rPr>
                      <a:t>95,8%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611111111111098E-2"/>
                  <c:y val="-5.9523809523809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B050"/>
                        </a:solidFill>
                      </a:rPr>
                      <a:t>95,9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205568763200598E-2"/>
                  <c:y val="-5.5555671588796797E-2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rgbClr val="00B050"/>
                        </a:solidFill>
                      </a:defRPr>
                    </a:pPr>
                    <a:r>
                      <a:rPr lang="en-US" sz="2000" dirty="0" smtClean="0">
                        <a:solidFill>
                          <a:srgbClr val="00B050"/>
                        </a:solidFill>
                      </a:rPr>
                      <a:t>92,9%</a:t>
                    </a:r>
                    <a:endParaRPr lang="en-US" sz="2000" dirty="0">
                      <a:solidFill>
                        <a:srgbClr val="00B05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2407407407407E-2"/>
                  <c:y val="-5.952380952380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92,7%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925925925925902E-2"/>
                  <c:y val="-4.76190476190476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89,6%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611111111111098E-2"/>
                  <c:y val="-5.9523809523809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B050"/>
                        </a:solidFill>
                      </a:rPr>
                      <a:t>9</a:t>
                    </a:r>
                    <a:r>
                      <a:rPr lang="ru-RU">
                        <a:solidFill>
                          <a:srgbClr val="00B050"/>
                        </a:solidFill>
                      </a:rPr>
                      <a:t>5</a:t>
                    </a:r>
                    <a:r>
                      <a:rPr lang="en-US">
                        <a:solidFill>
                          <a:srgbClr val="00B050"/>
                        </a:solidFill>
                      </a:rPr>
                      <a:t>,</a:t>
                    </a:r>
                    <a:r>
                      <a:rPr lang="ru-RU">
                        <a:solidFill>
                          <a:srgbClr val="00B050"/>
                        </a:solidFill>
                      </a:rPr>
                      <a:t>4%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6296296296296897E-2"/>
                  <c:y val="-4.365079365079369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B050"/>
                        </a:solidFill>
                      </a:rPr>
                      <a:t>9</a:t>
                    </a:r>
                    <a:r>
                      <a:rPr lang="ru-RU">
                        <a:solidFill>
                          <a:srgbClr val="00B050"/>
                        </a:solidFill>
                      </a:rPr>
                      <a:t>5,4%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8611111111111098E-2"/>
                  <c:y val="-4.7619047619047603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00B050"/>
                        </a:solidFill>
                      </a:rPr>
                      <a:t>97,5%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5658463991006497E-2"/>
                  <c:y val="-4.3650766361628401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00B050"/>
                        </a:solidFill>
                      </a:rPr>
                      <a:t>96,1%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3922564413176201E-2"/>
                  <c:y val="-5.1587274186883803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00B050"/>
                        </a:solidFill>
                      </a:rPr>
                      <a:t>91,8%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8078521434820798E-2"/>
                  <c:y val="-4.669331503222769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92,6%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38888888888892E-2"/>
                  <c:y val="-4.43557329784875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94,</a:t>
                    </a:r>
                    <a:r>
                      <a:rPr lang="ru-RU"/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95.8</c:v>
                </c:pt>
                <c:pt idx="1">
                  <c:v>95.9</c:v>
                </c:pt>
                <c:pt idx="2">
                  <c:v>92.9</c:v>
                </c:pt>
                <c:pt idx="3">
                  <c:v>92.7</c:v>
                </c:pt>
                <c:pt idx="4">
                  <c:v>89.6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аварий</c:v>
                </c:pt>
              </c:strCache>
            </c:strRef>
          </c:tx>
          <c:dLbls>
            <c:dLbl>
              <c:idx val="0"/>
              <c:layout>
                <c:manualLayout>
                  <c:x val="-2.3480818759510198E-2"/>
                  <c:y val="-3.47569434941781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4799143692291E-2"/>
                  <c:y val="-4.010463598467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871980586236899E-2"/>
                  <c:y val="-4.27807486631016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0056934852537E-2"/>
                  <c:y val="-3.74331550802139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203416091152201E-2"/>
                  <c:y val="-4.81283422459893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406832182304403E-2"/>
                  <c:y val="-5.080234957261359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2911488090066E-2"/>
                  <c:y val="-4.011988368813979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58</c:v>
                </c:pt>
                <c:pt idx="1">
                  <c:v>62</c:v>
                </c:pt>
                <c:pt idx="2">
                  <c:v>59</c:v>
                </c:pt>
                <c:pt idx="3">
                  <c:v>55</c:v>
                </c:pt>
                <c:pt idx="4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6212416"/>
        <c:axId val="-56222752"/>
      </c:lineChart>
      <c:catAx>
        <c:axId val="-5621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-56222752"/>
        <c:crosses val="autoZero"/>
        <c:auto val="1"/>
        <c:lblAlgn val="ctr"/>
        <c:lblOffset val="100"/>
        <c:noMultiLvlLbl val="0"/>
      </c:catAx>
      <c:valAx>
        <c:axId val="-56222752"/>
        <c:scaling>
          <c:orientation val="minMax"/>
          <c:min val="50"/>
        </c:scaling>
        <c:delete val="1"/>
        <c:axPos val="l"/>
        <c:numFmt formatCode="General" sourceLinked="1"/>
        <c:majorTickMark val="out"/>
        <c:minorTickMark val="none"/>
        <c:tickLblPos val="none"/>
        <c:crossAx val="-562124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 минимальных расстояний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Лист1!$A$2:$A$19</c:f>
              <c:strCache>
                <c:ptCount val="18"/>
                <c:pt idx="0">
                  <c:v>Чеченгазпром</c:v>
                </c:pt>
                <c:pt idx="1">
                  <c:v>ГТ Югорск</c:v>
                </c:pt>
                <c:pt idx="2">
                  <c:v>ГТ Чайковский</c:v>
                </c:pt>
                <c:pt idx="3">
                  <c:v>ГТ Ухта</c:v>
                </c:pt>
                <c:pt idx="4">
                  <c:v>ГТ Уфа</c:v>
                </c:pt>
                <c:pt idx="5">
                  <c:v>ГТ Томск</c:v>
                </c:pt>
                <c:pt idx="6">
                  <c:v>ГТ Сургут</c:v>
                </c:pt>
                <c:pt idx="7">
                  <c:v>ГТ Ставрополь</c:v>
                </c:pt>
                <c:pt idx="8">
                  <c:v>ГТ Саратов</c:v>
                </c:pt>
                <c:pt idx="9">
                  <c:v>ГТ Санкт-Петербург</c:v>
                </c:pt>
                <c:pt idx="10">
                  <c:v>ГТ Самара</c:v>
                </c:pt>
                <c:pt idx="11">
                  <c:v>ГТ Нижний Новгород</c:v>
                </c:pt>
                <c:pt idx="12">
                  <c:v>ГТ Москва</c:v>
                </c:pt>
                <c:pt idx="13">
                  <c:v>ГТ Махачкала</c:v>
                </c:pt>
                <c:pt idx="14">
                  <c:v>ГТ Краснодар</c:v>
                </c:pt>
                <c:pt idx="15">
                  <c:v>ГТ Казань</c:v>
                </c:pt>
                <c:pt idx="16">
                  <c:v>ГТ Екатеринбург</c:v>
                </c:pt>
                <c:pt idx="17">
                  <c:v>ГТ Волгоград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250</c:v>
                </c:pt>
                <c:pt idx="1">
                  <c:v>7</c:v>
                </c:pt>
                <c:pt idx="2">
                  <c:v>74</c:v>
                </c:pt>
                <c:pt idx="3">
                  <c:v>4</c:v>
                </c:pt>
                <c:pt idx="4">
                  <c:v>8</c:v>
                </c:pt>
                <c:pt idx="5">
                  <c:v>13</c:v>
                </c:pt>
                <c:pt idx="6">
                  <c:v>13</c:v>
                </c:pt>
                <c:pt idx="7">
                  <c:v>157</c:v>
                </c:pt>
                <c:pt idx="8">
                  <c:v>31</c:v>
                </c:pt>
                <c:pt idx="9">
                  <c:v>577</c:v>
                </c:pt>
                <c:pt idx="10">
                  <c:v>24</c:v>
                </c:pt>
                <c:pt idx="11">
                  <c:v>29</c:v>
                </c:pt>
                <c:pt idx="12">
                  <c:v>1044</c:v>
                </c:pt>
                <c:pt idx="13">
                  <c:v>900</c:v>
                </c:pt>
                <c:pt idx="14">
                  <c:v>93</c:v>
                </c:pt>
                <c:pt idx="15">
                  <c:v>124</c:v>
                </c:pt>
                <c:pt idx="16">
                  <c:v>79</c:v>
                </c:pt>
                <c:pt idx="17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Нарушения охранных зон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Лист1!$A$2:$A$19</c:f>
              <c:strCache>
                <c:ptCount val="18"/>
                <c:pt idx="0">
                  <c:v>Чеченгазпром</c:v>
                </c:pt>
                <c:pt idx="1">
                  <c:v>ГТ Югорск</c:v>
                </c:pt>
                <c:pt idx="2">
                  <c:v>ГТ Чайковский</c:v>
                </c:pt>
                <c:pt idx="3">
                  <c:v>ГТ Ухта</c:v>
                </c:pt>
                <c:pt idx="4">
                  <c:v>ГТ Уфа</c:v>
                </c:pt>
                <c:pt idx="5">
                  <c:v>ГТ Томск</c:v>
                </c:pt>
                <c:pt idx="6">
                  <c:v>ГТ Сургут</c:v>
                </c:pt>
                <c:pt idx="7">
                  <c:v>ГТ Ставрополь</c:v>
                </c:pt>
                <c:pt idx="8">
                  <c:v>ГТ Саратов</c:v>
                </c:pt>
                <c:pt idx="9">
                  <c:v>ГТ Санкт-Петербург</c:v>
                </c:pt>
                <c:pt idx="10">
                  <c:v>ГТ Самара</c:v>
                </c:pt>
                <c:pt idx="11">
                  <c:v>ГТ Нижний Новгород</c:v>
                </c:pt>
                <c:pt idx="12">
                  <c:v>ГТ Москва</c:v>
                </c:pt>
                <c:pt idx="13">
                  <c:v>ГТ Махачкала</c:v>
                </c:pt>
                <c:pt idx="14">
                  <c:v>ГТ Краснодар</c:v>
                </c:pt>
                <c:pt idx="15">
                  <c:v>ГТ Казань</c:v>
                </c:pt>
                <c:pt idx="16">
                  <c:v>ГТ Екатеринбург</c:v>
                </c:pt>
                <c:pt idx="17">
                  <c:v>ГТ Волгоград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10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129</c:v>
                </c:pt>
                <c:pt idx="8">
                  <c:v>7</c:v>
                </c:pt>
                <c:pt idx="9">
                  <c:v>51</c:v>
                </c:pt>
                <c:pt idx="10">
                  <c:v>10</c:v>
                </c:pt>
                <c:pt idx="11">
                  <c:v>8</c:v>
                </c:pt>
                <c:pt idx="12">
                  <c:v>329</c:v>
                </c:pt>
                <c:pt idx="13">
                  <c:v>88</c:v>
                </c:pt>
                <c:pt idx="14">
                  <c:v>22</c:v>
                </c:pt>
                <c:pt idx="15">
                  <c:v>18</c:v>
                </c:pt>
                <c:pt idx="16">
                  <c:v>15</c:v>
                </c:pt>
                <c:pt idx="17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-7"/>
        <c:axId val="-2131957376"/>
        <c:axId val="-2131952480"/>
      </c:barChart>
      <c:catAx>
        <c:axId val="-2131957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2131952480"/>
        <c:crosses val="autoZero"/>
        <c:auto val="1"/>
        <c:lblAlgn val="ctr"/>
        <c:lblOffset val="100"/>
        <c:noMultiLvlLbl val="0"/>
      </c:catAx>
      <c:valAx>
        <c:axId val="-213195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19573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0"/>
      <c:rotY val="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810205792429998E-3"/>
          <c:w val="0.63732650737219676"/>
          <c:h val="0.989921754725665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explosion val="25"/>
          <c:dPt>
            <c:idx val="6"/>
            <c:bubble3D val="0"/>
            <c:explosion val="53"/>
          </c:dPt>
          <c:dLbls>
            <c:dLbl>
              <c:idx val="0"/>
              <c:layout>
                <c:manualLayout>
                  <c:x val="-4.0611187164286501E-2"/>
                  <c:y val="-5.762515083701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307515164279298E-2"/>
                  <c:y val="-8.7784858921399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135232263125298E-3"/>
                  <c:y val="-1.862323137736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028980298624495E-3"/>
                  <c:y val="-3.516342036192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0383080429176179E-2"/>
                  <c:y val="-5.1202974948630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20186745123558E-2"/>
                  <c:y val="0.13222399892075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083918680018301E-2"/>
                  <c:y val="-0.12657949020575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Мосты ж/д и а/д, гидротехнические сооружения, аэродромы и т.д. (125)</c:v>
                </c:pt>
                <c:pt idx="1">
                  <c:v>Животноводческие и с/х фермы, загоны для скота, теплицы (221)</c:v>
                </c:pt>
                <c:pt idx="2">
                  <c:v>Места массового скопления людей: территории санаториев, домов отдыха, больниц, воинских частей, парки отдыха, кладбища и т.д. (170)</c:v>
                </c:pt>
                <c:pt idx="3">
                  <c:v>Дачные и садовые участки с домами (746)</c:v>
                </c:pt>
                <c:pt idx="4">
                  <c:v>Гаражи, стоянки автотранспорта нежилые здания, цеха, склады (372)</c:v>
                </c:pt>
                <c:pt idx="5">
                  <c:v>Жилые поселки, группы жилых домов, отдельные жилые дома (1959)</c:v>
                </c:pt>
                <c:pt idx="6">
                  <c:v>Другие объекты (546)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125</c:v>
                </c:pt>
                <c:pt idx="1">
                  <c:v>221</c:v>
                </c:pt>
                <c:pt idx="2">
                  <c:v>170</c:v>
                </c:pt>
                <c:pt idx="3">
                  <c:v>746</c:v>
                </c:pt>
                <c:pt idx="4">
                  <c:v>372</c:v>
                </c:pt>
                <c:pt idx="5">
                  <c:v>1959</c:v>
                </c:pt>
                <c:pt idx="6">
                  <c:v>546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196654360113712"/>
          <c:y val="2.9575633879078862E-5"/>
          <c:w val="0.36376567183758901"/>
          <c:h val="0.9999704208014194"/>
        </c:manualLayout>
      </c:layout>
      <c:overlay val="0"/>
      <c:txPr>
        <a:bodyPr/>
        <a:lstStyle/>
        <a:p>
          <a:pPr>
            <a:defRPr sz="105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0"/>
      <c:rotY val="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59185017311724E-3"/>
          <c:y val="0"/>
          <c:w val="0.62514733223598573"/>
          <c:h val="0.968972457281014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01.01.2018</c:v>
                </c:pt>
              </c:strCache>
            </c:strRef>
          </c:tx>
          <c:explosion val="25"/>
          <c:dPt>
            <c:idx val="6"/>
            <c:bubble3D val="0"/>
            <c:explosion val="53"/>
          </c:dPt>
          <c:dLbls>
            <c:dLbl>
              <c:idx val="0"/>
              <c:layout>
                <c:manualLayout>
                  <c:x val="-7.4093197366722598E-3"/>
                  <c:y val="-0.15239523192279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773105965102201E-2"/>
                  <c:y val="1.1954707873325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135232263125298E-3"/>
                  <c:y val="-1.862323137736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028980298624495E-3"/>
                  <c:y val="-3.516342036192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406479927713957E-2"/>
                  <c:y val="-8.630297134234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070825292926787E-2"/>
                  <c:y val="-6.287659988447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083918680018301E-2"/>
                  <c:y val="-0.12657949020575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Нарушения по организации выявления дочерним обществом нарушений ОЗ и МР (18,5%)</c:v>
                </c:pt>
                <c:pt idx="1">
                  <c:v>Нарушения по обозначению трассы подземных газопроводов (36,6%)</c:v>
                </c:pt>
                <c:pt idx="2">
                  <c:v>Нарушения по содержанию ОЗ (наличие деревьев, ДКР) (38,0%)</c:v>
                </c:pt>
                <c:pt idx="3">
                  <c:v>Нарушения по производству работ в ОЗ (2,8%)</c:v>
                </c:pt>
                <c:pt idx="4">
                  <c:v>Нарушения по проведению кадастровых работ (1,4%)</c:v>
                </c:pt>
                <c:pt idx="5">
                  <c:v>Нарушения по оформлению договоров с организациями – собственниками инженерных коммуникаций, находящихся в ОЗ (2,6%)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</c:v>
                </c:pt>
                <c:pt idx="1">
                  <c:v>156</c:v>
                </c:pt>
                <c:pt idx="2">
                  <c:v>162</c:v>
                </c:pt>
                <c:pt idx="3">
                  <c:v>12</c:v>
                </c:pt>
                <c:pt idx="4">
                  <c:v>6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847473469948323"/>
          <c:y val="7.2912076493078001E-2"/>
          <c:w val="0.36376567183758901"/>
          <c:h val="0.91526623245930283"/>
        </c:manualLayout>
      </c:layout>
      <c:overlay val="0"/>
      <c:txPr>
        <a:bodyPr/>
        <a:lstStyle/>
        <a:p>
          <a:pPr>
            <a:defRPr sz="105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0"/>
      <c:rotY val="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504273602031329"/>
          <c:y val="1.8148668412794316E-3"/>
          <c:w val="0.63495726397968666"/>
          <c:h val="0.98584898481599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01.01.2018</c:v>
                </c:pt>
              </c:strCache>
            </c:strRef>
          </c:tx>
          <c:dPt>
            <c:idx val="0"/>
            <c:bubble3D val="0"/>
            <c:explosion val="16"/>
          </c:dPt>
          <c:dPt>
            <c:idx val="1"/>
            <c:bubble3D val="0"/>
            <c:explosion val="20"/>
          </c:dPt>
          <c:dPt>
            <c:idx val="2"/>
            <c:bubble3D val="0"/>
            <c:explosion val="7"/>
          </c:dPt>
          <c:dPt>
            <c:idx val="4"/>
            <c:bubble3D val="0"/>
            <c:explosion val="11"/>
          </c:dPt>
          <c:dPt>
            <c:idx val="5"/>
            <c:bubble3D val="0"/>
            <c:explosion val="18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7.9745691676484001E-2"/>
                  <c:y val="-9.8501231978790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41079519552689E-2"/>
                  <c:y val="7.2901717160802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135232263125298E-3"/>
                  <c:y val="-1.862323137736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028980298624495E-3"/>
                  <c:y val="-3.516342036192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406479927713957E-2"/>
                  <c:y val="-8.630297134234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070825292926787E-2"/>
                  <c:y val="-6.287659988447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083918680018301E-2"/>
                  <c:y val="-0.12657949020575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Прочие (1,8%)</c:v>
                </c:pt>
                <c:pt idx="1">
                  <c:v>Нарушения по обозначению трассы подземных газопроводов (53,8%)</c:v>
                </c:pt>
                <c:pt idx="2">
                  <c:v>Нарушения по содержанию ОЗ (наличие деревьев, ДКР) (36,6%)</c:v>
                </c:pt>
                <c:pt idx="3">
                  <c:v>Нарушения по производству работ в ОЗ (1,6%)</c:v>
                </c:pt>
                <c:pt idx="4">
                  <c:v>Нарушения по проведению кадастровых работ (3,7%)</c:v>
                </c:pt>
                <c:pt idx="5">
                  <c:v>Нарушения по оформлению договоров с организациями – собственниками инженерных коммуникаций, находящихся в ОЗ (2,5%)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10</c:v>
                </c:pt>
                <c:pt idx="1">
                  <c:v>303</c:v>
                </c:pt>
                <c:pt idx="2">
                  <c:v>206</c:v>
                </c:pt>
                <c:pt idx="3">
                  <c:v>9</c:v>
                </c:pt>
                <c:pt idx="4">
                  <c:v>21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3.320190910977381E-2"/>
          <c:y val="0.13793729920419801"/>
          <c:w val="0.35200935274250711"/>
          <c:h val="0.83526202568055608"/>
        </c:manualLayout>
      </c:layout>
      <c:overlay val="0"/>
      <c:txPr>
        <a:bodyPr/>
        <a:lstStyle/>
        <a:p>
          <a:pPr>
            <a:defRPr sz="105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645663026688791E-2"/>
          <c:y val="0"/>
          <c:w val="0.96870867394662241"/>
          <c:h val="0.8450277245500820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Аварии на ЛЧ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Инциденты на ЛЧ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953024"/>
        <c:axId val="-2131959552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техногенных событий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28</c:v>
                </c:pt>
                <c:pt idx="2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1958464"/>
        <c:axId val="-2131959008"/>
      </c:lineChart>
      <c:catAx>
        <c:axId val="-213195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2131959552"/>
        <c:crosses val="autoZero"/>
        <c:auto val="1"/>
        <c:lblAlgn val="ctr"/>
        <c:lblOffset val="100"/>
        <c:noMultiLvlLbl val="0"/>
      </c:catAx>
      <c:valAx>
        <c:axId val="-2131959552"/>
        <c:scaling>
          <c:orientation val="minMax"/>
          <c:max val="45"/>
        </c:scaling>
        <c:delete val="1"/>
        <c:axPos val="l"/>
        <c:numFmt formatCode="General" sourceLinked="1"/>
        <c:majorTickMark val="out"/>
        <c:minorTickMark val="none"/>
        <c:tickLblPos val="nextTo"/>
        <c:crossAx val="-2131953024"/>
        <c:crosses val="autoZero"/>
        <c:crossBetween val="between"/>
      </c:valAx>
      <c:valAx>
        <c:axId val="-2131959008"/>
        <c:scaling>
          <c:orientation val="minMax"/>
          <c:max val="45"/>
        </c:scaling>
        <c:delete val="1"/>
        <c:axPos val="r"/>
        <c:numFmt formatCode="General" sourceLinked="1"/>
        <c:majorTickMark val="out"/>
        <c:minorTickMark val="none"/>
        <c:tickLblPos val="nextTo"/>
        <c:crossAx val="-2131958464"/>
        <c:crosses val="max"/>
        <c:crossBetween val="between"/>
      </c:valAx>
      <c:catAx>
        <c:axId val="-2131958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195900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инциденты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Брак СМР</c:v>
                </c:pt>
                <c:pt idx="1">
                  <c:v>Мех. повреждения</c:v>
                </c:pt>
                <c:pt idx="2">
                  <c:v>КРН</c:v>
                </c:pt>
                <c:pt idx="3">
                  <c:v>Наружная коррозия</c:v>
                </c:pt>
                <c:pt idx="4">
                  <c:v>Дефект обор. и
соединительных деталей</c:v>
                </c:pt>
                <c:pt idx="5">
                  <c:v>Стихийное бедствие</c:v>
                </c:pt>
                <c:pt idx="6">
                  <c:v>Прочее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аварии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Брак СМР</c:v>
                </c:pt>
                <c:pt idx="1">
                  <c:v>Мех. повреждения</c:v>
                </c:pt>
                <c:pt idx="2">
                  <c:v>КРН</c:v>
                </c:pt>
                <c:pt idx="3">
                  <c:v>Наружная коррозия</c:v>
                </c:pt>
                <c:pt idx="4">
                  <c:v>Дефект обор. и
соединительных деталей</c:v>
                </c:pt>
                <c:pt idx="5">
                  <c:v>Стихийное бедствие</c:v>
                </c:pt>
                <c:pt idx="6">
                  <c:v>Прочее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-12"/>
        <c:axId val="-2131949760"/>
        <c:axId val="-2131948672"/>
      </c:barChart>
      <c:catAx>
        <c:axId val="-213194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2131948672"/>
        <c:crosses val="autoZero"/>
        <c:auto val="1"/>
        <c:lblAlgn val="ctr"/>
        <c:lblOffset val="100"/>
        <c:noMultiLvlLbl val="0"/>
      </c:catAx>
      <c:valAx>
        <c:axId val="-2131948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3194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91079382280182"/>
          <c:y val="0.10225171068688588"/>
          <c:w val="0.31598261154855645"/>
          <c:h val="0.14351518560179977"/>
        </c:manualLayout>
      </c:layout>
      <c:overlay val="1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77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36587632827099E-2"/>
          <c:y val="3.6588197984419799E-2"/>
          <c:w val="0.968763412367174"/>
          <c:h val="0.65340115278255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1"/>
            <c:bubble3D val="0"/>
            <c:explosion val="0"/>
          </c:dPt>
          <c:dPt>
            <c:idx val="2"/>
            <c:bubble3D val="0"/>
            <c:explosion val="16"/>
          </c:dPt>
          <c:dLbls>
            <c:dLbl>
              <c:idx val="0"/>
              <c:layout>
                <c:manualLayout>
                  <c:x val="-1.5463192484363701E-2"/>
                  <c:y val="0.1629495821441749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2055 </a:t>
                    </a:r>
                    <a:r>
                      <a:rPr lang="en-US" sz="1600" b="1" dirty="0"/>
                      <a:t>(</a:t>
                    </a:r>
                    <a:r>
                      <a:rPr lang="en-US" sz="1600" b="1" dirty="0" smtClean="0"/>
                      <a:t>11,4%)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8323426900124E-2"/>
                  <c:y val="0.101496115546106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562 (3,1%)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152041978790999E-2"/>
                  <c:y val="-9.940835119384740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14318 </a:t>
                    </a:r>
                    <a:r>
                      <a:rPr lang="en-US" sz="1600" b="1" dirty="0"/>
                      <a:t>(</a:t>
                    </a:r>
                    <a:r>
                      <a:rPr lang="en-US" sz="1600" b="1" dirty="0" smtClean="0"/>
                      <a:t>79,4%)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8188454191190906E-2"/>
                  <c:y val="-7.231515447648030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556 (3,1%)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2446689866762E-2"/>
                  <c:y val="-4.469286702276650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546 </a:t>
                    </a:r>
                    <a:r>
                      <a:rPr lang="en-US" sz="1600" b="1" dirty="0"/>
                      <a:t>(</a:t>
                    </a:r>
                    <a:r>
                      <a:rPr lang="en-US" sz="1600" b="1" dirty="0" smtClean="0"/>
                      <a:t>3,0%)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Объекты добычи (11,4%)</c:v>
                </c:pt>
                <c:pt idx="1">
                  <c:v>Объекты заводов переработки газа, газового конденсата (3,1%)</c:v>
                </c:pt>
                <c:pt idx="2">
                  <c:v>Объекты транспорта газа и газового конденсата (79,4%)</c:v>
                </c:pt>
                <c:pt idx="3">
                  <c:v>Объекты подземного хранения газа (3,1%)</c:v>
                </c:pt>
                <c:pt idx="4">
                  <c:v>АГНКС (3,0%)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2055</c:v>
                </c:pt>
                <c:pt idx="1">
                  <c:v>562</c:v>
                </c:pt>
                <c:pt idx="2">
                  <c:v>14318</c:v>
                </c:pt>
                <c:pt idx="3">
                  <c:v>556</c:v>
                </c:pt>
                <c:pt idx="4">
                  <c:v>546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8526648952836199E-2"/>
          <c:y val="0.685698139421826"/>
          <c:w val="0.96095689727339495"/>
          <c:h val="0.29549742302704601"/>
        </c:manualLayout>
      </c:layout>
      <c:overlay val="0"/>
      <c:txPr>
        <a:bodyPr/>
        <a:lstStyle/>
        <a:p>
          <a:pPr>
            <a:defRPr sz="1600" b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8061070137506"/>
          <c:y val="0"/>
          <c:w val="0.84480292936410795"/>
          <c:h val="0.5237715704261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7676191249405334E-2"/>
                  <c:y val="-2.312705995630115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209006843541"/>
                  <c:y val="-5.755816921242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801181102362203E-2"/>
                  <c:y val="-4.1643521090249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401283109898703E-2"/>
                  <c:y val="-8.8633169888030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784819703172799E-3"/>
                  <c:y val="-4.9127611947020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17707861519660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ЛЧ МГ</c:v>
                </c:pt>
                <c:pt idx="1">
                  <c:v>Узлы приема-запуска очистных устройств</c:v>
                </c:pt>
                <c:pt idx="2">
                  <c:v>Линейные и охранные краны</c:v>
                </c:pt>
                <c:pt idx="3">
                  <c:v>Краны техн. обвязки линейных и охранных кранов</c:v>
                </c:pt>
                <c:pt idx="4">
                  <c:v>Газопроводы-отводы</c:v>
                </c:pt>
                <c:pt idx="5">
                  <c:v>Переходы МГ под авто и железными дорогами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1238</c:v>
                </c:pt>
                <c:pt idx="1">
                  <c:v>822</c:v>
                </c:pt>
                <c:pt idx="2">
                  <c:v>992</c:v>
                </c:pt>
                <c:pt idx="3">
                  <c:v>422</c:v>
                </c:pt>
                <c:pt idx="4">
                  <c:v>659</c:v>
                </c:pt>
                <c:pt idx="5">
                  <c:v>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9.9736069211683025E-3"/>
          <c:y val="0.50311650557345478"/>
          <c:w val="0.9832430008748908"/>
          <c:h val="0.4710159982224197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43729998705117"/>
          <c:y val="2.5021274087608718E-2"/>
          <c:w val="0.79565089307016901"/>
          <c:h val="0.493200940636225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9532113215641627E-2"/>
                  <c:y val="-0.16438809829917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546904930121485E-2"/>
                  <c:y val="1.261875729857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432159139256937E-2"/>
                  <c:y val="-6.5182146712002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767360241083396E-2"/>
                  <c:y val="-6.500477055297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784819703172799E-3"/>
                  <c:y val="-4.9127611947020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ЛЧ </c:v>
                </c:pt>
                <c:pt idx="1">
                  <c:v>Узлы приема - запуска очистных устройств</c:v>
                </c:pt>
                <c:pt idx="2">
                  <c:v>Линейные и охранные краны</c:v>
                </c:pt>
                <c:pt idx="3">
                  <c:v>Краны технологической обвязки </c:v>
                </c:pt>
                <c:pt idx="4">
                  <c:v>Система ЭХЗ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11</c:v>
                </c:pt>
                <c:pt idx="2">
                  <c:v>7</c:v>
                </c:pt>
                <c:pt idx="3">
                  <c:v>4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624432228087499E-4"/>
          <c:y val="0.53776343951343997"/>
          <c:w val="0.99981375567771902"/>
          <c:h val="0.3899208714455696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13503982962932"/>
          <c:y val="6.3930307513614476E-2"/>
          <c:w val="0.79904719368098898"/>
          <c:h val="0.341275682644933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5"/>
          </c:dPt>
          <c:dPt>
            <c:idx val="1"/>
            <c:bubble3D val="0"/>
            <c:explosion val="15"/>
          </c:dPt>
          <c:dPt>
            <c:idx val="2"/>
            <c:bubble3D val="0"/>
            <c:explosion val="15"/>
          </c:dPt>
          <c:dPt>
            <c:idx val="3"/>
            <c:bubble3D val="0"/>
            <c:explosion val="15"/>
          </c:dPt>
          <c:dPt>
            <c:idx val="4"/>
            <c:bubble3D val="0"/>
            <c:explosion val="15"/>
          </c:dPt>
          <c:dPt>
            <c:idx val="5"/>
            <c:bubble3D val="0"/>
            <c:explosion val="15"/>
          </c:dPt>
          <c:dPt>
            <c:idx val="6"/>
            <c:bubble3D val="0"/>
            <c:explosion val="15"/>
          </c:dPt>
          <c:dPt>
            <c:idx val="7"/>
            <c:bubble3D val="0"/>
            <c:explosion val="15"/>
          </c:dPt>
          <c:dPt>
            <c:idx val="8"/>
            <c:bubble3D val="0"/>
            <c:explosion val="15"/>
          </c:dPt>
          <c:dPt>
            <c:idx val="9"/>
            <c:bubble3D val="0"/>
            <c:explosion val="15"/>
          </c:dPt>
          <c:dPt>
            <c:idx val="10"/>
            <c:bubble3D val="0"/>
            <c:explosion val="15"/>
          </c:dPt>
          <c:dLbls>
            <c:dLbl>
              <c:idx val="0"/>
              <c:layout>
                <c:manualLayout>
                  <c:x val="4.3068998891116948E-2"/>
                  <c:y val="-1.2915798093977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7537618475292"/>
                      <c:h val="2.586827054425735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1534303035176051E-2"/>
                  <c:y val="1.0930188954878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9158030060152"/>
                      <c:h val="3.490279791131686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1571317770936849E-2"/>
                  <c:y val="-1.149247715958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010700109800211E-2"/>
                      <c:h val="3.7161429753081739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3024530961138793E-2"/>
                  <c:y val="-5.184188567879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139169240935716E-2"/>
                      <c:h val="4.167869343661149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0633198042930336E-2"/>
                  <c:y val="-1.8640915418150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3610450209717"/>
                      <c:h val="2.135100686072759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1.1952135188442223E-2"/>
                  <c:y val="-4.261398043313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78002444172869"/>
                      <c:h val="2.586827054425735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1.4704534993947282E-2"/>
                  <c:y val="-4.011934824065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31377898848182"/>
                      <c:h val="2.534451694000558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2.6696088584438709E-2"/>
                  <c:y val="-2.3275313362224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>
                  <a:noAutofit/>
                </a:bodyPr>
                <a:lstStyle/>
                <a:p>
                  <a:pPr>
                    <a:defRPr sz="1000" b="1">
                      <a:ln>
                        <a:noFill/>
                      </a:ln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442248119617295E-2"/>
                      <c:h val="2.3085885098240701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2.6353131968376201E-2"/>
                  <c:y val="-2.0538117521219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13054936144297E-2"/>
                      <c:h val="2.9861693210393999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4.5613105375815498E-2"/>
                  <c:y val="-1.2646276507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388810054733401E-2"/>
                      <c:h val="3.03855825649623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8.3120745177095903E-2"/>
                  <c:y val="-6.69651851774947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>
                  <a:noAutofit/>
                </a:bodyPr>
                <a:lstStyle/>
                <a:p>
                  <a:pPr>
                    <a:defRPr sz="1000" b="1">
                      <a:ln>
                        <a:noFill/>
                      </a:ln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13054936144297E-2"/>
                      <c:h val="2.986169321039399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>
                <a:no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содержание территорий, зданий и оборудования - 23,8%</c:v>
                </c:pt>
                <c:pt idx="1">
                  <c:v>оформление информационными знаками и знаками безопасности - 20,2%</c:v>
                </c:pt>
                <c:pt idx="2">
                  <c:v>нарушения в ведении исполнительной, производственной документации (схемы, инструкции, журналы, акты, приказы и т.д.) - 19,4%</c:v>
                </c:pt>
                <c:pt idx="3">
                  <c:v>нарушения технического обслуживания и текущего ремонта - 16,7%</c:v>
                </c:pt>
                <c:pt idx="4">
                  <c:v>отсутствие или частичное разрушение защитного покрытия от атмосферной коррозии надземной части газопроводов и оборудования - 5,9%</c:v>
                </c:pt>
                <c:pt idx="5">
                  <c:v>нарушения содержания охранных зон - 3,6%</c:v>
                </c:pt>
                <c:pt idx="6">
                  <c:v>экспертиза промышленной безопасности - 2,1%</c:v>
                </c:pt>
                <c:pt idx="7">
                  <c:v>вопросы формирования, содержания и пополнения аварийного запаса - 1,3%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0.2384296776517198</c:v>
                </c:pt>
                <c:pt idx="1">
                  <c:v>0.20187286151629749</c:v>
                </c:pt>
                <c:pt idx="2">
                  <c:v>0.19358905096344317</c:v>
                </c:pt>
                <c:pt idx="3">
                  <c:v>0.16693679092382496</c:v>
                </c:pt>
                <c:pt idx="4">
                  <c:v>5.906717089861336E-2</c:v>
                </c:pt>
                <c:pt idx="5">
                  <c:v>3.6016567621105708E-2</c:v>
                </c:pt>
                <c:pt idx="6">
                  <c:v>2.124977489645237E-2</c:v>
                </c:pt>
                <c:pt idx="7">
                  <c:v>1.2605798667386998E-2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1019461041125299E-2"/>
          <c:y val="0.40917125462374837"/>
          <c:w val="0.96020166291295395"/>
          <c:h val="0.55243200406624871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222210876517"/>
          <c:y val="5.5862411935350187E-2"/>
          <c:w val="0.75750537036111898"/>
          <c:h val="0.322562232352535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0"/>
              <c:layout>
                <c:manualLayout>
                  <c:x val="4.3104331964118933E-2"/>
                  <c:y val="-1.5176109600331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82442799353317"/>
                      <c:h val="2.13476475315498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0793643667277697E-2"/>
                  <c:y val="7.5418634918534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434484270218499E-2"/>
                      <c:h val="2.812614698526681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4293653240907399E-2"/>
                  <c:y val="1.318966708108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524630042570502E-2"/>
                      <c:h val="3.0385582564962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7944146521711403E-2"/>
                  <c:y val="-3.877496891835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524630042570502E-2"/>
                      <c:h val="3.0385582564962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7.6307465865305298E-3"/>
                  <c:y val="-6.2178937144522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98632277039139E-2"/>
                      <c:h val="3.264514662107814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2.0627924249770887E-2"/>
                  <c:y val="-2.228718343813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42861351814403E-2"/>
                      <c:h val="2.5866647167361152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5.8923764873074873E-3"/>
                  <c:y val="-1.963054173237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862925922607722E-2"/>
                      <c:h val="3.9218492425288944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2.7763875898972373E-2"/>
                  <c:y val="-2.55361594940396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>
                  <a:noAutofit/>
                </a:bodyPr>
                <a:lstStyle/>
                <a:p>
                  <a:pPr>
                    <a:defRPr sz="1000" b="1">
                      <a:ln>
                        <a:noFill/>
                      </a:ln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577822748684622E-2"/>
                      <c:h val="1.8564192834610128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2.6353131968376201E-2"/>
                  <c:y val="-2.0538117521219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13054936144297E-2"/>
                      <c:h val="2.9861693210393999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4.5613105375815498E-2"/>
                  <c:y val="-1.2646276507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388810054733401E-2"/>
                      <c:h val="3.03855825649623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8.3120745177095903E-2"/>
                  <c:y val="-6.69651851774947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>
                  <a:noAutofit/>
                </a:bodyPr>
                <a:lstStyle/>
                <a:p>
                  <a:pPr>
                    <a:defRPr sz="1000" b="1">
                      <a:ln>
                        <a:noFill/>
                      </a:ln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13054936144297E-2"/>
                      <c:h val="2.986169321039399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>
                <a:no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содержание территорий, зданий и оборудования - 22,8%</c:v>
                </c:pt>
                <c:pt idx="1">
                  <c:v>оформление информационными знаками и знаками безопасности - 17,8%</c:v>
                </c:pt>
                <c:pt idx="2">
                  <c:v>нарушения в ведении исполнительной, производственной документации (схемы, инструкции, журналы, акты, приказы и т.д.) - 8,4%</c:v>
                </c:pt>
                <c:pt idx="3">
                  <c:v>нарушения технического обслуживания и текущего ремонта - 4,1%</c:v>
                </c:pt>
                <c:pt idx="4">
                  <c:v>отсутствие или частичное разрушение защитного покрытия от атмосферной коррозии надземной части газопроводов и оборудования - 9,5%</c:v>
                </c:pt>
                <c:pt idx="5">
                  <c:v>нарушения содержания охранных зон - 22,5%</c:v>
                </c:pt>
                <c:pt idx="6">
                  <c:v>экспертиза промышленной безопасности - 3%</c:v>
                </c:pt>
                <c:pt idx="7">
                  <c:v>вопросы формирования, содержания и пополнения аварийного запаса - 1,1%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0.22814910025706941</c:v>
                </c:pt>
                <c:pt idx="1">
                  <c:v>0.17802056555269924</c:v>
                </c:pt>
                <c:pt idx="2">
                  <c:v>8.4190231362467866E-2</c:v>
                </c:pt>
                <c:pt idx="3">
                  <c:v>4.1131105398457581E-2</c:v>
                </c:pt>
                <c:pt idx="4">
                  <c:v>9.5115681233933158E-2</c:v>
                </c:pt>
                <c:pt idx="5">
                  <c:v>0.22493573264781491</c:v>
                </c:pt>
                <c:pt idx="6">
                  <c:v>3.0205655526992288E-2</c:v>
                </c:pt>
                <c:pt idx="7">
                  <c:v>1.0925449871465296E-2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1081357541093722E-2"/>
          <c:y val="0.41094661833827845"/>
          <c:w val="0.96020166291295395"/>
          <c:h val="0.55064188475732523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076989440991176E-2"/>
          <c:y val="7.2245466495579516E-2"/>
          <c:w val="0.95028810303920463"/>
          <c:h val="0.78422063416655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выявленных нарушений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"/>
                  <c:y val="-2.416918429003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67,5 %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КЗПВТУ</c:v>
                </c:pt>
                <c:pt idx="1">
                  <c:v>Количество проверенных КЗПВТУ</c:v>
                </c:pt>
                <c:pt idx="2">
                  <c:v>%, от общего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1746</c:v>
                </c:pt>
                <c:pt idx="1">
                  <c:v>1179</c:v>
                </c:pt>
                <c:pt idx="2">
                  <c:v>1179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56214048"/>
        <c:axId val="-56216768"/>
      </c:barChart>
      <c:catAx>
        <c:axId val="-5621404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-56216768"/>
        <c:crosses val="autoZero"/>
        <c:auto val="1"/>
        <c:lblAlgn val="ctr"/>
        <c:lblOffset val="100"/>
        <c:noMultiLvlLbl val="0"/>
      </c:catAx>
      <c:valAx>
        <c:axId val="-56216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56214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383604708417332E-4"/>
          <c:y val="0.28368150594859126"/>
          <c:w val="0.91109488349031165"/>
          <c:h val="0.63711253439553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проверенных КЗПВТУ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-2.41691842900302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менее 10 лет</c:v>
                </c:pt>
                <c:pt idx="1">
                  <c:v>от 10 до 20 лет</c:v>
                </c:pt>
                <c:pt idx="2">
                  <c:v>от 20 до 30 лет </c:v>
                </c:pt>
                <c:pt idx="3">
                  <c:v>свыше 30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259</c:v>
                </c:pt>
                <c:pt idx="1">
                  <c:v>300</c:v>
                </c:pt>
                <c:pt idx="2">
                  <c:v>183</c:v>
                </c:pt>
                <c:pt idx="3">
                  <c:v>437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выявленных нарушений</c:v>
                </c:pt>
              </c:strCache>
            </c:strRef>
          </c:tx>
          <c:spPr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менее 10 лет</c:v>
                </c:pt>
                <c:pt idx="1">
                  <c:v>от 10 до 20 лет</c:v>
                </c:pt>
                <c:pt idx="2">
                  <c:v>от 20 до 30 лет </c:v>
                </c:pt>
                <c:pt idx="3">
                  <c:v>свыше 30 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112</c:v>
                </c:pt>
                <c:pt idx="1">
                  <c:v>186</c:v>
                </c:pt>
                <c:pt idx="2">
                  <c:v>100</c:v>
                </c:pt>
                <c:pt idx="3">
                  <c:v>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56211872"/>
        <c:axId val="-56215680"/>
      </c:barChart>
      <c:lineChart>
        <c:grouping val="stack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Приведенный показатель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0,43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97441025071289E-2"/>
                  <c:y val="-2.68388053501301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0,55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0,79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менее 10 лет</c:v>
                </c:pt>
                <c:pt idx="1">
                  <c:v>от 10 до 20 лет</c:v>
                </c:pt>
                <c:pt idx="2">
                  <c:v>от 20 до 30 лет </c:v>
                </c:pt>
                <c:pt idx="3">
                  <c:v>свыше 30 лет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432</c:v>
                </c:pt>
                <c:pt idx="1">
                  <c:v>620</c:v>
                </c:pt>
                <c:pt idx="2">
                  <c:v>546</c:v>
                </c:pt>
                <c:pt idx="3">
                  <c:v>794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6210240"/>
        <c:axId val="-56210784"/>
      </c:lineChart>
      <c:catAx>
        <c:axId val="-5621187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-56215680"/>
        <c:crosses val="autoZero"/>
        <c:auto val="1"/>
        <c:lblAlgn val="ctr"/>
        <c:lblOffset val="100"/>
        <c:noMultiLvlLbl val="0"/>
      </c:catAx>
      <c:valAx>
        <c:axId val="-56215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56211872"/>
        <c:crosses val="autoZero"/>
        <c:crossBetween val="between"/>
      </c:valAx>
      <c:valAx>
        <c:axId val="-5621078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56210240"/>
        <c:crosses val="max"/>
        <c:crossBetween val="between"/>
      </c:valAx>
      <c:catAx>
        <c:axId val="-56210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621078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1385550782423358E-2"/>
          <c:y val="0.21976156689660745"/>
          <c:w val="0.79509041861482976"/>
          <c:h val="0.1805672701416815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34237766604044"/>
          <c:y val="8.6103184279779643E-3"/>
          <c:w val="0.42194009822279105"/>
          <c:h val="0.966033005612358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проконтролированных объектов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2029137412341125E-2"/>
                  <c:y val="9.7910233276912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10946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Чеченгазпром</c:v>
                </c:pt>
                <c:pt idx="1">
                  <c:v>ГТ Махачкала</c:v>
                </c:pt>
                <c:pt idx="2">
                  <c:v>ГТ Томск</c:v>
                </c:pt>
                <c:pt idx="3">
                  <c:v>ГТ Сургут</c:v>
                </c:pt>
                <c:pt idx="4">
                  <c:v>ГТ Самара</c:v>
                </c:pt>
                <c:pt idx="5">
                  <c:v>ГТ Волгоград</c:v>
                </c:pt>
                <c:pt idx="6">
                  <c:v>ГТ Уфа</c:v>
                </c:pt>
                <c:pt idx="7">
                  <c:v>ГТ Саратов</c:v>
                </c:pt>
                <c:pt idx="8">
                  <c:v>ГТ Югорск</c:v>
                </c:pt>
                <c:pt idx="9">
                  <c:v>ГТ Чайковский</c:v>
                </c:pt>
                <c:pt idx="10">
                  <c:v>ГТ Казань</c:v>
                </c:pt>
                <c:pt idx="11">
                  <c:v>ГТ Ставрополь</c:v>
                </c:pt>
                <c:pt idx="12">
                  <c:v>ГТ Екатеринбург</c:v>
                </c:pt>
                <c:pt idx="13">
                  <c:v>ГТ Краснодар</c:v>
                </c:pt>
                <c:pt idx="14">
                  <c:v>ГТ Ухта</c:v>
                </c:pt>
                <c:pt idx="15">
                  <c:v>ГТ Санкт-Петербург</c:v>
                </c:pt>
                <c:pt idx="16">
                  <c:v>ГТ Нижний Новгород</c:v>
                </c:pt>
                <c:pt idx="17">
                  <c:v>ГТ Москва</c:v>
                </c:pt>
                <c:pt idx="18">
                  <c:v>В целом по ПАО "Газпром"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56</c:v>
                </c:pt>
                <c:pt idx="1">
                  <c:v>106</c:v>
                </c:pt>
                <c:pt idx="2">
                  <c:v>299</c:v>
                </c:pt>
                <c:pt idx="3">
                  <c:v>287</c:v>
                </c:pt>
                <c:pt idx="4">
                  <c:v>542</c:v>
                </c:pt>
                <c:pt idx="5">
                  <c:v>461</c:v>
                </c:pt>
                <c:pt idx="6">
                  <c:v>416</c:v>
                </c:pt>
                <c:pt idx="7">
                  <c:v>487</c:v>
                </c:pt>
                <c:pt idx="8">
                  <c:v>455</c:v>
                </c:pt>
                <c:pt idx="9">
                  <c:v>517</c:v>
                </c:pt>
                <c:pt idx="10">
                  <c:v>504</c:v>
                </c:pt>
                <c:pt idx="11">
                  <c:v>516</c:v>
                </c:pt>
                <c:pt idx="12">
                  <c:v>657</c:v>
                </c:pt>
                <c:pt idx="13">
                  <c:v>703</c:v>
                </c:pt>
                <c:pt idx="14">
                  <c:v>663</c:v>
                </c:pt>
                <c:pt idx="15">
                  <c:v>1040</c:v>
                </c:pt>
                <c:pt idx="16">
                  <c:v>1353</c:v>
                </c:pt>
                <c:pt idx="17">
                  <c:v>1884</c:v>
                </c:pt>
                <c:pt idx="18">
                  <c:v>10946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эксплуатируемых объектов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9.6233099298729703E-3"/>
                  <c:y val="-7.34326749576846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434964894809455E-2"/>
                  <c:y val="-9.7910233276912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6233099298729703E-3"/>
                  <c:y val="-1.46865349915369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8116549649363967E-3"/>
                  <c:y val="-4.89551166384559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058274824682428E-2"/>
                  <c:y val="-7.34326749576846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1652447342214096E-2"/>
                  <c:y val="-4.487500518536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9246619859745941E-2"/>
                  <c:y val="-2.44775583192282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1652447342214182E-2"/>
                  <c:y val="-4.89551166384564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2174824474047277E-3"/>
                  <c:y val="-9.7910233276912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3681584754555398E-2"/>
                  <c:y val="-1.2238779159614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9246619859745941E-2"/>
                  <c:y val="-2.44775583192273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6840792377277699E-2"/>
                  <c:y val="-7.34326749576846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6840792377277699E-2"/>
                  <c:y val="-9.79102332769137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2.646410230715066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2029137412341214E-2"/>
                  <c:y val="-4.89551166384564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2.4058274824682428E-2"/>
                  <c:y val="-7.34326749576846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2.4058274824682428E-2"/>
                  <c:y val="-1.2238779159613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6042985383984939E-16"/>
                  <c:y val="-1.13911598370777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Чеченгазпром</c:v>
                </c:pt>
                <c:pt idx="1">
                  <c:v>ГТ Махачкала</c:v>
                </c:pt>
                <c:pt idx="2">
                  <c:v>ГТ Томск</c:v>
                </c:pt>
                <c:pt idx="3">
                  <c:v>ГТ Сургут</c:v>
                </c:pt>
                <c:pt idx="4">
                  <c:v>ГТ Самара</c:v>
                </c:pt>
                <c:pt idx="5">
                  <c:v>ГТ Волгоград</c:v>
                </c:pt>
                <c:pt idx="6">
                  <c:v>ГТ Уфа</c:v>
                </c:pt>
                <c:pt idx="7">
                  <c:v>ГТ Саратов</c:v>
                </c:pt>
                <c:pt idx="8">
                  <c:v>ГТ Югорск</c:v>
                </c:pt>
                <c:pt idx="9">
                  <c:v>ГТ Чайковский</c:v>
                </c:pt>
                <c:pt idx="10">
                  <c:v>ГТ Казань</c:v>
                </c:pt>
                <c:pt idx="11">
                  <c:v>ГТ Ставрополь</c:v>
                </c:pt>
                <c:pt idx="12">
                  <c:v>ГТ Екатеринбург</c:v>
                </c:pt>
                <c:pt idx="13">
                  <c:v>ГТ Краснодар</c:v>
                </c:pt>
                <c:pt idx="14">
                  <c:v>ГТ Ухта</c:v>
                </c:pt>
                <c:pt idx="15">
                  <c:v>ГТ Санкт-Петербург</c:v>
                </c:pt>
                <c:pt idx="16">
                  <c:v>ГТ Нижний Новгород</c:v>
                </c:pt>
                <c:pt idx="17">
                  <c:v>ГТ Москва</c:v>
                </c:pt>
                <c:pt idx="18">
                  <c:v>В целом по ПАО "Газпром"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107</c:v>
                </c:pt>
                <c:pt idx="1">
                  <c:v>212</c:v>
                </c:pt>
                <c:pt idx="2">
                  <c:v>312</c:v>
                </c:pt>
                <c:pt idx="3">
                  <c:v>446</c:v>
                </c:pt>
                <c:pt idx="4">
                  <c:v>562</c:v>
                </c:pt>
                <c:pt idx="5">
                  <c:v>704</c:v>
                </c:pt>
                <c:pt idx="6">
                  <c:v>726</c:v>
                </c:pt>
                <c:pt idx="7">
                  <c:v>851</c:v>
                </c:pt>
                <c:pt idx="8">
                  <c:v>853</c:v>
                </c:pt>
                <c:pt idx="9">
                  <c:v>944</c:v>
                </c:pt>
                <c:pt idx="10">
                  <c:v>953</c:v>
                </c:pt>
                <c:pt idx="11">
                  <c:v>1027</c:v>
                </c:pt>
                <c:pt idx="12">
                  <c:v>1083</c:v>
                </c:pt>
                <c:pt idx="13">
                  <c:v>1154</c:v>
                </c:pt>
                <c:pt idx="14">
                  <c:v>1304</c:v>
                </c:pt>
                <c:pt idx="15">
                  <c:v>1997</c:v>
                </c:pt>
                <c:pt idx="16">
                  <c:v>2100</c:v>
                </c:pt>
                <c:pt idx="17">
                  <c:v>3336</c:v>
                </c:pt>
                <c:pt idx="18">
                  <c:v>18671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9"/>
        <c:overlap val="-13"/>
        <c:axId val="-2131960640"/>
        <c:axId val="-2131953568"/>
      </c:barChart>
      <c:catAx>
        <c:axId val="-2131960640"/>
        <c:scaling>
          <c:orientation val="maxMin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131953568"/>
        <c:crosses val="autoZero"/>
        <c:auto val="1"/>
        <c:lblAlgn val="ctr"/>
        <c:lblOffset val="100"/>
        <c:noMultiLvlLbl val="0"/>
      </c:catAx>
      <c:valAx>
        <c:axId val="-21319535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-213196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976369091065115"/>
          <c:y val="9.8831129132418927E-2"/>
          <c:w val="0.33919155482568264"/>
          <c:h val="0.19039878375445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0.01724</cdr:x>
      <cdr:y>0.07738</cdr:y>
    </cdr:from>
    <cdr:to>
      <cdr:x>0.18391</cdr:x>
      <cdr:y>0.24246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398618"/>
          <a:ext cx="1392183" cy="85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Количество проверок </a:t>
          </a:r>
        </a:p>
      </cdr:txBody>
    </cdr:sp>
  </cdr:relSizeAnchor>
  <cdr:relSizeAnchor xmlns:cdr="http://schemas.openxmlformats.org/drawingml/2006/chartDrawing">
    <cdr:from>
      <cdr:x>0</cdr:x>
      <cdr:y>0.33215</cdr:y>
    </cdr:from>
    <cdr:to>
      <cdr:x>0.24888</cdr:x>
      <cdr:y>0.51773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467544" y="1710952"/>
          <a:ext cx="2078877" cy="955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Количество выявленных </a:t>
          </a:r>
        </a:p>
        <a:p xmlns:a="http://schemas.openxmlformats.org/drawingml/2006/main">
          <a:r>
            <a: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нарушений </a:t>
          </a:r>
        </a:p>
        <a:p xmlns:a="http://schemas.openxmlformats.org/drawingml/2006/main">
          <a:r>
            <a: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норм и правил</a:t>
          </a:r>
        </a:p>
      </cdr:txBody>
    </cdr:sp>
  </cdr:relSizeAnchor>
  <cdr:relSizeAnchor xmlns:cdr="http://schemas.openxmlformats.org/drawingml/2006/chartDrawing">
    <cdr:from>
      <cdr:x>0</cdr:x>
      <cdr:y>0.56665</cdr:y>
    </cdr:from>
    <cdr:to>
      <cdr:x>0.24888</cdr:x>
      <cdr:y>0.75247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-467544" y="2918898"/>
          <a:ext cx="2078877" cy="957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 err="1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Устраняемость</a:t>
          </a:r>
          <a:endParaRPr lang="ru-RU" sz="16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6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нарушений </a:t>
          </a:r>
        </a:p>
        <a:p xmlns:a="http://schemas.openxmlformats.org/drawingml/2006/main">
          <a:r>
            <a:rPr lang="ru-RU" sz="16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норм и правил</a:t>
          </a:r>
        </a:p>
      </cdr:txBody>
    </cdr:sp>
  </cdr:relSizeAnchor>
  <cdr:relSizeAnchor xmlns:cdr="http://schemas.openxmlformats.org/drawingml/2006/chartDrawing">
    <cdr:from>
      <cdr:x>0</cdr:x>
      <cdr:y>0.78178</cdr:y>
    </cdr:from>
    <cdr:to>
      <cdr:x>0.14943</cdr:x>
      <cdr:y>0.96761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0" y="3713299"/>
          <a:ext cx="889000" cy="882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Количество </a:t>
          </a:r>
          <a:br>
            <a: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аварий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0.11526</cdr:y>
    </cdr:from>
    <cdr:to>
      <cdr:x>0.23517</cdr:x>
      <cdr:y>0.21681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016" y="648072"/>
          <a:ext cx="1159919" cy="57101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0.04738</cdr:x>
      <cdr:y>0.03843</cdr:y>
    </cdr:from>
    <cdr:to>
      <cdr:x>0.16995</cdr:x>
      <cdr:y>0.1899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91424" y="216024"/>
          <a:ext cx="753803" cy="851338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0.18317</cdr:x>
      <cdr:y>0</cdr:y>
    </cdr:from>
    <cdr:to>
      <cdr:x>0.38131</cdr:x>
      <cdr:y>0.11703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72327" y="-1124744"/>
          <a:ext cx="1159919" cy="571012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0.52946</cdr:x>
      <cdr:y>0.0411</cdr:y>
    </cdr:from>
    <cdr:to>
      <cdr:x>0.65263</cdr:x>
      <cdr:y>0.20305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40360" y="216024"/>
          <a:ext cx="753803" cy="85133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E2E5B-35A6-4C1F-A951-CFBEEEAB179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EF85E-278E-487F-9164-3AB76B2F4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7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8F64F-1F0D-4DD0-8F9B-62304F33CDF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3002A-2520-4C7B-BB37-C56A7BC17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3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4"/>
            <a:ext cx="6616700" cy="4466987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коллеги!</a:t>
            </a:r>
          </a:p>
          <a:p>
            <a:pPr algn="just"/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Вам результаты корпоративного контроля за соблюдением дочерними обществами ПАО «Газпром» требований действующих норм и правил при эксплуатации линейной части  магистральных газопроводов и </a:t>
            </a:r>
            <a:r>
              <a:rPr lang="ru-RU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конденсатопроводов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11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800" y="138113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780" y="4027215"/>
            <a:ext cx="6616700" cy="5616624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 16 Протокола производственного совещания по вопросам подведения итогов выполнения работ по воздушному патрулированию линейной части магистральных трубопроводов ПАО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«Газпром» в 2018 году Обществу поручено было провести анализ результатов воздушного патрулирования магистральных трубопроводов в части выявления ранее не выявленных нарушений охранных зон и зон минимальных расстояний.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 «Газпром космические системы» представило информацию, содержащую на более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102196 объектов, потенциально являющихся нарушениями ОЗ и ЗМР.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контроле в Обществе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состоянию на 01.01.2019 числилось 5177 нарушений ОЗ и ЗМР, содержащих </a:t>
            </a:r>
            <a:r>
              <a:rPr lang="ru-RU" sz="1200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70486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ричинами увеличения количества объектов, отмеченных в результатах воздушного патрулирования, представленных АО «Газпром космические системы»,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Отчётами Общества явились: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1 - отсутствие единого подхода в дочерних обществах к идентификации нарушений ОЗ и ЗМР, а также объектов, входящих в эти нарушения.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2 - АО «Газпром космические системы» при формировании карточек нарушений включали все объекты, независимо от принадлежности или вида, попадающие в границы ОЗ и ЗМР, такие как,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сооружения, строительные материалы вне складских площадок».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 карточках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отмечены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лесопорубочные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остатки после проведения работ по расчистке трассы МГ.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 некорректная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привязка летательного аппарата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проверяемых объектов в отдельных случаях привела к неоднозначному определению как самого объекта (привязка к конкретному участку (км) газопровода), так и нарушения ОЗ и ЗМР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(центральный рисунок).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отсутствие информации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космические системы о ведении ремонтных или иных работ в охранных зонах от ДО, о категориях газопроводов, привело к необъективным выводам по объектам нарушений.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анализ полученных результатов воздушного патрулирования свидетельствует о высоком потенциале и перспективности проводимой работы, результативности и наглядности выявляемых нарушений, позволяет выявлять объекты, скрытые естественными или искусственными преградами и доступ к которым ограничен или невозможен.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7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4"/>
            <a:ext cx="6616700" cy="4466987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газовых объектах ПАО «Газпром» (в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объектах зарубежных) в 2018 году произошло 18 техногенных событий в области ПБ (10 аварий и 8 инцидентов), что на 10 событий меньше, чем в 2017 году (28 событий: 7 аварий и 21 инцидент).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Из 18 событий 12 событий произошли на линейной части, из которых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аварий произошли: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Москва (3); ГТ НН (2); и по одной аварии в ГТ Волгоград; ГТ Ухта»; ГТ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Югорск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Г Армения.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Инцидента произошли в</a:t>
            </a:r>
          </a:p>
          <a:p>
            <a:r>
              <a:rPr lang="ru-RU" sz="1200" b="0" u="non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Москва»; ГТ СПБ; Г переработка»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конденсатопровод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отметить, что 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числа аварий на объектах обусловлено введением в действие с 24.01.2018 Руководства по безопасности «Методические рекомендации по классификации техногенных событий в области промышленной безопасности на ОПО нефтегазового комплекса» (утверждено приказом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 24.01.2018 № 29).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данному Руководству любой разрыв с потерями газа более 10 тыс. 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(без учета газа на стравливание) на трубопроводе классифицируется как авария.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Так, например, в 2017 году, 3 события, произошедшие в ООО «Газпром трансгаз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Югорск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были классифицированы как «инциденты», а в 2018 году вышеуказанные события были бы классифицированы как «авария».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количество аварий за 2017 и 2018 годы было бы сопоставимо.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57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5" y="4715154"/>
            <a:ext cx="6476703" cy="4466987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динамикой аварийности за период с 2014 по 2018 годы показали, что на объектах 6 (30 %) из 20 дочерних обществ за последние 5 лет аварий не происходило, а случаи аварий в 2018 году наблюдались на объектах 5 (25 %) дочерних обществ.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5 лет не допустили аварий в следующих ДО ГТ Казань, ГТ Махачкала, ГТ Саратов, ГТ Ставрополь, ГТ Сургут и ГТ Томск.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аварийность за 2018 год отмечается в следующих дочерних обществах: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ООО «Газпром трансгаз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Югорск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(в 2018 и 2017 годах зафиксировано по 1 аварии);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ООО «Газпром трансгаз Москва» (кроме 2015 года);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ООО «Газпром трансгаз Нижний Новгород» (кроме 2016 года).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29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5" y="4715154"/>
            <a:ext cx="6476703" cy="4466987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12 событий, произошедших на ЛЧ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представленном слайде аварии и инциденты распределились по следующим причинам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брака СМР: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3 аварии  (ГТ Волгоград, ГТ НН, ГТ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Югорск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механического повреждения: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аварии и 1 инцидент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 аварии и 1 инцидент ГТ Москва и 1 авария Г Армения);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коррозионное растрескивание под напряжением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авари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(ГТ Москва, ГТ НН, ГТ Ухта);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дефекта оборудования и соединительных деталей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Инцидент: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СПБ 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прочим причинам: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 совокупность нескольких причин (Г переработка);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60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4"/>
            <a:ext cx="6616700" cy="4466987"/>
          </a:xfrm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данном слайде представлены 3 аварии произошедшие в 2018 году по причине СМР</a:t>
            </a:r>
            <a:endParaRPr lang="ru-RU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НН: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МГ «Ямбург-Тула, 1 нитка», км 2445 Разрушение монтажного сварного соединения труб № 9125 и № 9126 вследствие развития трещины в кольцевом сварном соединении. Трещина образовалась в процессе эксплуатации вследствие следующих факторов: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низкое качество сварного соединения из-за нарушения технологии сварки при монтаже газопровода;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некачественно проведенный неразрушающий контроль сварного соединения на этапе строительства;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воздействие повышенных нагрузок на газопровод в районе подводного перехода из-за изменения русла реки.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Волгоград: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МГ «Петровск-Новопсков», км 516-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стыковом сварном соединении труб № 538 и № 539 дефектов сварки в виде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непроваров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корне шва, трещинообразования, скопление газовых пор.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обстоятельства привели к развитию микротрещин в период эксплуатации, объединению в магистральный дефект с последующим разрушением участка газопровода.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Югорск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МГ 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-Серов-Нижний Тагил», км 563. Развитие дефекта, возникшего вследствие механического воздействия на поверхность трубы с последующим разрушением. Разрушение происходило по впадине задира от наружной поверхности трубы к внутренней в 2 этапа: первоначально произошло образование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трещиноподобного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дефекта длинной порядка 460 мм и глубиной до 1 мм, на втором этапе происходило хрупкое разрушение с незначительной пластической деформацией.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44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4"/>
            <a:ext cx="6616700" cy="4466987"/>
          </a:xfrm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данном слайде представлены 3 аварии произошедшие в 2018 году по причине коррозионного растрескивания под напряжением</a:t>
            </a:r>
            <a:endParaRPr lang="ru-RU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НН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МГ «Горький-Центр», км,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труба Ø 1220 х 12,0 мм сталь марки 17Г2СФ, ЧМТУ 3-272-71, завод изготовитель Волжский трубный завод, 1972 г. противокоррозионное покрытие нормального типа из полимерных лент с предохранительной оберткой.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Москва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газопровод-отвод «к ГРС г. Железногорск, 2 нитка», км 27, Труба Ø 530 х 7,5 мм,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прямошовная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сталь марки 17ГС производства Челябинского трубного завода, ЧМТУ 3-225-69,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 – битумная (стоит отметить, что это 2-ой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случай на трубе диаметром 530 мм по причине КРН)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Ухта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МГ «Ухта-Торжок, 2 нитка», км 321, Труба 1220 х 12 производства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Харцызский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трубный завод» (Украина) 1973 г. К52, сталь 17Г1С,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 14-3-109-73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69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4"/>
            <a:ext cx="6616700" cy="4466987"/>
          </a:xfrm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данном слайде представлены 3 аварии произошедшие в 2018 году по причине механического повреждения:</a:t>
            </a:r>
            <a:endParaRPr lang="ru-RU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случая ГТ Москва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МГ «Средняя Азия-Центр, 3 нитка», км 1843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Путянинское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ЛПУ МГ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МГ «Серпухов-Ленинград»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Белоусовское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ЛПУ МГ.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- Внешнее воздействие на внешнюю стенку газопровода 3-ми лицами.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 Армения МГ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Маралик-Кармрашен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Ванадзорский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ЛЭФ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при выполнении земляных работ сторонней организацией (ООО 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Стонз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 по строительству автомагистрали экскаватором была повреждена труба.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64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4"/>
            <a:ext cx="6616700" cy="4466987"/>
          </a:xfrm>
        </p:spPr>
        <p:txBody>
          <a:bodyPr/>
          <a:lstStyle/>
          <a:p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  2019 году произошли 3 аварии.</a:t>
            </a:r>
            <a:r>
              <a:rPr lang="ru-RU" sz="1200" i="1" u="sng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i="1" u="sng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аварии по причине КРН, по одной на объекте Газпром переработка расследование продолжается.</a:t>
            </a:r>
          </a:p>
          <a:p>
            <a:r>
              <a:rPr lang="ru-RU" sz="1200" i="1" u="sng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о каждой из них.</a:t>
            </a:r>
            <a:endParaRPr lang="ru-RU" sz="1200" i="1" u="sng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</a:t>
            </a:r>
            <a:r>
              <a:rPr lang="ru-RU" sz="1200" i="1" u="sng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Югорск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- 12.03.2019, 20:16 (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Сосновское ЛПУ МГ, МГ "Ямбург-Тула 2", км 600,444 (Труба Ду1400х15,7, Р=7,35МПа). 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разрушение газопровода с возгоранием. Причина - дефекты тела трубы по типу КРН. 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ввода в эксплуатацию 1989 г.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обследования: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2012 г. - коррозионное обследование (СУ "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Леноргэнергогаз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");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март 2014 г. - ВТД (ОАО "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Оргэнергогаз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").  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Ремонтные работы: 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июль 2014 г. - выборочный ремонт (км 599,0-628,9) по результатам ВТД 2014 года (ООО "Газпром трансгаз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Югорск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"). 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отказах в предшествующий период - ранее на объектах отказов не зафиксировано.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i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0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7" y="4715154"/>
            <a:ext cx="6616701" cy="4466987"/>
          </a:xfrm>
        </p:spPr>
        <p:txBody>
          <a:bodyPr/>
          <a:lstStyle/>
          <a:p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Москва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- 28.02.2019, 15:07.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Моршанское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ЛПУМГ, МГ Петровск-Елец (расширение) км 359 (труба Ду1220х12 мм, Р= 5 МПа, сталь 17Г1С-У, ЧТПЗ), Эксплуатация.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Разгерметизация газопровода с возгоранием.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разрушения МГ стала потеря прочности трубы 4771 в результате образования и развития трещин КРН.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ввода в эксплуатацию - 1984 г.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работы: январь 2017 г. - комплексное внутритрубное обследование (НПЦ Внутритрубная диагностика) - (По результатам ВТД 2017 года на трубе № 4771 (аварийная) обнаружены неопасные дефекты и неподлежащие дополнительному обследованию и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устранению.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2014 г. - экспертиза промышленной безопасности.</a:t>
            </a:r>
          </a:p>
          <a:p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 Акт от 11.04.2019 технического расследования причин аварии, выявлено, в результате воздействие на трубу суммарных напряжений от внутреннего давления и напряжения от упруго-пластического изгиба на фоне пониженного значения ударной вязкости KCV при отрицательной температуре, привели к стремительному развитию трещин коррозионного растрескивания под напряжением (КРН) по толщине стенки до критических размеров и разрушению газопровода.</a:t>
            </a:r>
            <a:endParaRPr lang="ru-RU" sz="1200" i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20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4"/>
            <a:ext cx="6616700" cy="4466987"/>
          </a:xfrm>
        </p:spPr>
        <p:txBody>
          <a:bodyPr/>
          <a:lstStyle/>
          <a:p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переработка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- 06.02.2019, 14:00. Управление по транспортировке жидких углеводородов (УТЖУ), 674 км 2-ой нитки ДУ 700 МК «Уренгой-Сургут».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р-н ХМАО, 23 км на север от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Сургутского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ЗСК. 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работ по выводу участка трубопровода в капитальный ремонт на 681 км остановился поршень для опорожнения от продукта. Работники Мороз М.К., Иванов С.В. проводили работы по открытию байпаса ЗА № 674/2 для возобновления движения поршня давлением азота. На крановом узле № 674/2 произошёл внезапный «хлопок». В результате образовались: 1-я воронка диаметром - 10 м, наполовину заполненная продуктом, 2-я воронка диаметром 70 м на юг, с вертикально-торчащем облаком трубопровода длинной 15 м, 3-я воронка - размером 5х10 м, заполненная продуктом.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аварии пострадало 2 человека, оба погибли,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пострадавший обнаружен в 30 м на восток от 1-ой воронки, второй в 100 м на запад от 1-ой воронки.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объекте в 2016 году проведена внутритрубная диагностика (диагностическая организация АО «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Газприборавтоматикасервис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ВТД закритических дефектов на данном участке не выявлено. 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кспертиза ПБ в 2017 году. Установлен срок безопасной эксплуатации до 21.11.2022. 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расследование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продолжается.</a:t>
            </a:r>
            <a:endParaRPr lang="ru-RU" sz="1200" i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3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4"/>
            <a:ext cx="6616700" cy="4466987"/>
          </a:xfrm>
        </p:spPr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Договором возмездного оказания услуг на 201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8-2020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годы между ПАО «Газпром и ООО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«Газпром газнадзор»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основании Календарного плана,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 тематических проверок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в соответствии с требованиями федеральных нормативных документов, а так же локальных нормативных документов ПАО «Газпром» Общество в 2018 году осуществляло контроль за обеспечением дочерними обществами и организациями ПАО «Газпром» бесперебойного и безопасного функционирования объектов Единой системы газоснабжения (ЕСГ).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проведено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проверки технического состояния и соблюдения дочерними обществами ПАО «Газпром» действующих норм и правил на объектах эксплуатации,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них  плановых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993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(из которых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комплексных проверок, проводимых Администрацией Общества), тематических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888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ходе которых проконтролировано 36 дочерних обществ ПАО «Газпром», включая зарубежные: Газпром Кыргызстан», Газпром Армения, Газпром трансгаз Беларусь.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указанных проверках выявлено 18037 нарушений, что на 14 % больше чем в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2017 году (15521)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Устранение составило 89,6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16157 (</a:t>
            </a:r>
            <a:r>
              <a:rPr lang="ru-RU" sz="1200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процент устранения нарушений  снизился на 3,1 %)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аварий увеличилось на 5 по сравнению с 2017 годом и достигло 10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71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9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4"/>
            <a:ext cx="6616700" cy="4466987"/>
          </a:xfrm>
        </p:spPr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18037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в 2018 году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объекты транспорта газа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пришлось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14318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нарушений, 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почти 80 % от общего количества выявленных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нарушений.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добычи – 2055 (или 11,4%),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объекты переработки газа – 562 (или 3,1%),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3% на объектах хранения газа и АГНКС.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выявленным нарушениям дочерними обществами на объектах транспорта газа устранено 12 914 нарушений</a:t>
            </a:r>
            <a:r>
              <a:rPr lang="ru-RU" sz="1200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средний процент устранения</a:t>
            </a:r>
            <a:r>
              <a:rPr lang="ru-RU" sz="1200" kern="120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2018 год </a:t>
            </a:r>
            <a:r>
              <a:rPr lang="ru-RU" sz="1200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практически на уровне 2017 года и составило 90,2%.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1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4"/>
            <a:ext cx="6616700" cy="4466987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выявленных 14318 нарушений на объектах транспорта газа непосредственно на магистральные трубопроводы приходится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5553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нарушений выявлено на объектах, относящихся к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газопроводам (5457 нарушений), график слева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выявлены: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49,9 % – непосредственно на линейной части МГ и газопроводах-отводах;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18,2 % – на линейных и охранных кранах (в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линейных кранах, установленных на перемычках);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15,1 % – на узлах приема-запуска очистных устройств;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7,7 % – на кранах технологической обвязки линейных и охранных кранов. 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конденсатопроводах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пришлось (96 нарушений), график справа.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выявлены :</a:t>
            </a:r>
            <a:endParaRPr lang="ru-RU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48% - непосредственно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линейной части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24% - система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эхз</a:t>
            </a:r>
            <a:endParaRPr lang="ru-RU" sz="1200" b="0" kern="120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11% - КПЗОУ</a:t>
            </a:r>
          </a:p>
          <a:p>
            <a:pPr algn="just"/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7% -линейные и охранные краны</a:t>
            </a:r>
          </a:p>
          <a:p>
            <a:pPr algn="just"/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4% - краны технологической обвязки</a:t>
            </a:r>
            <a:endParaRPr lang="ru-RU" sz="12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2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4"/>
            <a:ext cx="6616700" cy="4466987"/>
          </a:xfrm>
        </p:spPr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представленном слайде видно,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что в процентном соотношении Газпром газнадзор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выявляют практически идентичные нарушения, за исключением того, что инспекторы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газнадзора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уделяют внимания на нарушения в ведении исполнительной, производственной  документации, когда инспекторы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основной упор делают на нарушения, связанные с содержания защитного покрытия от атмосферной коррозии надземной части газопроводов и оборудования и содержание охранной зоны.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отметить,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что статистически количество выявляемых нарушений остается неизменной с течением нескольких лет  в пользу корпоративного контроля в отношении 3 к 1.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виды нарушений распределились по следующим вида (5553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ггн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1556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23,8% (1324) 22,8 % (355) - содержание территорий, зданий и оборудования;</a:t>
            </a:r>
          </a:p>
          <a:p>
            <a:pPr algn="just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20,2% (1121) 17,8 % (277) - оформление информационными знаками и знаками безо-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19,4% (1075) 8,4% (131)  - нарушения в ведении исполнительной, производственной документации;</a:t>
            </a:r>
          </a:p>
          <a:p>
            <a:pPr algn="just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16,7% (927)  4,1% (64) - нарушения тех.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обслу-ния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текущего ремонта;</a:t>
            </a:r>
          </a:p>
          <a:p>
            <a:pPr algn="just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5,9% (328)   9,5% (148) - отсутствие или частичное разрушение защитного покрытия от атмосферной коррозии надземной части г-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оборудования; </a:t>
            </a:r>
          </a:p>
          <a:p>
            <a:pPr algn="just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3,6% (200)   22,5% (350) - нарушения содержания охранных зон;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2,1% (118)    3% (47) - экспертиза промышленной безопасности;</a:t>
            </a:r>
          </a:p>
          <a:p>
            <a:pPr algn="just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1,3% (70)  1,1% (17) - вопросы формирования, содержания и пополнения аварийного запаса; </a:t>
            </a:r>
          </a:p>
          <a:p>
            <a:pPr algn="just"/>
            <a:r>
              <a:rPr lang="ru-RU" sz="1200" kern="120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– Утечки газа на кранах линейной части МГ и КЦ, </a:t>
            </a:r>
            <a:r>
              <a:rPr lang="ru-RU" sz="1200" kern="1200" baseline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</a:t>
            </a:r>
            <a:r>
              <a:rPr lang="ru-RU" sz="1200" kern="120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</a:t>
            </a:r>
            <a:r>
              <a:rPr lang="ru-RU" sz="1200" kern="1200" baseline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</a:t>
            </a:r>
            <a:r>
              <a:rPr lang="ru-RU" sz="1200" kern="120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безопасности, охраны труда и др.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7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9" y="4715154"/>
            <a:ext cx="6616700" cy="4466987"/>
          </a:xfrm>
        </p:spPr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планом-графиком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совместных тематических целевых проверок с дочерними обществами и организациями ПАО «Газпром» по соблюдению действующих норм и правил при эксплуатации камер запуска-приема внутритрубных устройств на объектах МГ в 2018 году были осуществлены контрольные мероприятия и проверено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1 179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камер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проверок выявлено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745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нарушений, устранено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устраняемость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составила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87,0 %.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нарушений, выявленных при проверках, отмечено в следующих газотранспортных обществах ПАО «Газпром»: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Югорск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ГТ Чайковский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ГТ Москва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ГТ Ухта»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количества выявленных нарушений в зависимости от сроков эксплуатации КЗПВТУ в целом свидетельствует об увеличении количества выявленных нарушений с увеличением срока эксплуатации КЗПВТУ объектов МГ ДЭО ПАО «Газпром».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нарушений было отмечено по следующим категориям: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 наличием и ведением проектной, исполнительной, производственной и эксплуатационной документации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18,1 %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количества (или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135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нарушений).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 отсутствием или не читаемостью обязательных надписей на оборудовании и территории узлов КЗПВТУ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(знаков безопасности)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9,7 %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нарушения).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 состоянием и качеством защитного покрытия от атмосферной коррозии надземной части трубопроводов и оборудования КЗПВТУ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8,5 %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я).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 отсутствием на трубопроводной арматуре КЗПВТУ нумерации, указателей направления потока транспортируемого продукта, указателей положения затвора и несоответствием технологической схеме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8,5 %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по содержанию (состоянию) территории КЗПВТУ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7,9 % (59 нарушени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й).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наиболее серьезным нарушениям,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выявленным в ходе проверок, влияющим на безопасную эксплуатацию КЗПВТУ объектов МГ ПАО «Газпром» следует отнести следующие: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КЗПВТУ МГ «СРТО-Омск» 133,01 км: не герметичен затвор шаровых кранов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500 №№ 23, 24, 24А обвязки КЗПВТУ (в соответствии с актами ИТЦ ООО «Газпром трансгаз Сургут» от 2018г.) (ООО «Газпром трансгаз Сургут»);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КЗПВТУ МГ «КСЧ» 1269,0 км: отсутствуют элементы крепления (4 гайки) опоры к металлической плите фундамента (ООО «Газпром трансгаз Сургут»);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КЗПВТУ МГ «СРТО-Омск» 488 км: утечка газа по колонне привода шарового крана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1400 мм №1, установленного после КЗПВТУ (ООО «Газпром трансгаз Сургут»);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КЗПВТУ МГ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-Северный Кавказ», 465 км (кран №34): нарушена герметичность затвора крана (в закрытом положении) (ООО «Газпром трансгаз Ставрополь»);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МГ «Пермь-Горький 2», 413 км: не исправен регулировочный винт оси поворотного устройства КЗПВТУ (ООО «Газпром трансгаз Чайковский»).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вероятным причинам следует отнести: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недостаточный уровень осуществления производственного контроля 1-го и 2-го уровней службами ДЭО при проверках КЗПВТУ с длительными сроками эксплуатации;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ослабление контроля за соблюдением требований по содержанию площадок и территории КЗПВТУ;</a:t>
            </a: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" y="355600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171231"/>
            <a:ext cx="6616700" cy="5010167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января по декабрь 2018 года Общество, совместно с ГТО провело 286 контрольных мероприятий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состояния и соблюдения требований действующих норм и правил при эксплуатации около 11000 переходов магистральных газопроводов под автомобильными и железными дорогами или почти 59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%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количества Переходов 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(из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671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эксплуатируемых в газотранспортных обществах ПАО «Газпром»).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выявлено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996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несоответствий было отмечено по следующим категориям: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346 нарушений (34,7% от общего количества -  связанные с наличием информационных знаков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156 нарушений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(15,7%) -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связанные с состоянием ЭХЗ;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151 нарушение (15,3 %) - связанные с состоянием вытяжной свечи;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122 нарушения (12,2 %) - связанные с неправильным оформлением установленных знаков.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существенные нарушения,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такие как: 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непосредственного контакта металлической поверхности трубы и кожуха </a:t>
            </a:r>
          </a:p>
          <a:p>
            <a:pPr marL="0" lvl="0" indent="0"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(переходе газопровода-отвода к ГРС «Белорецк» DN 300  через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ж.д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«Уфа-Белорецк» (63 км) (ООО «Газпром трансгаз Уфа»);</a:t>
            </a:r>
          </a:p>
          <a:p>
            <a:pPr marL="0" lvl="0" indent="0">
              <a:buFontTx/>
              <a:buNone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газопровод-отвод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а.д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выполнен без футляра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(переход газопровода-отвода Ду700 к ГРС-3 г. Магнитогорска (10 км) через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выполнен без футляра (ООО «Газпром трансгаз Екатеринбург»);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защитного потенциала.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пересечении МГ «Юрга-Новосибирск» км 151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«Верх-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-Дзержинский» при проведении контрольных измерений посредством КИП выявлено отсутствие защитного потенциала «футляр-земля» (ООО «Газпром трансгаз Томск»).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1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5" y="4715154"/>
            <a:ext cx="6476703" cy="4466987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Обществом организована работа по проведению совместных проверок с ДО по вопросу мониторинга нарушений охранных зон и зон минимальных расстояний от объектов магистральных газопроводов, целью проведения которых являлся контроль за деятельностью газотранспортных обществ в вопросах устранения имеющихся (ранее выявленных) нарушений охранных зон и зон минимальных расстояний, а также проводимые ими Мероприятия, направленные на выявление и предупреждение возникновения новых нарушений.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проведенной работы количество нарушений по состоянию на 01.01.2019 составило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4 139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(справочно- увеличение 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данными от 01.01.2018).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нарушений ОЗ и МР пришлось на: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 Москва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1373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нарушений; ГТ Махачкала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988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нарушения; ГТ СПБ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увеличение количества выявленных нарушений (по сравнению с итогами 2018 года) по следующим дочерним обществам ПАО «Газпром»: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ГТ Ставрополь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ОЗ и МР (увеличение 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по сравнению с данными на 01.01.2018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Чеченгазпром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ОЗ и МР (увеличение 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по сравнению с данными на 01.01.2018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ГТ Чайковский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ОЗ и МР (увеличение 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по сравнению с данными на 01.01.2018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нарушений ОЗ и МР, выявленных при проведении ревизии дочерними Обществами ПАО «Газпром» показывает, что структура нарушений не претерпела существенных изменений.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47,3%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1 959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(2017 год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46,9%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1 696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нарушений) приходятся на строения поселений (жилые поселки, отдельные жилые дома);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18,0%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746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(2017 год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19,7%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нарушений) садовые строения;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9,0%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(2017 год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398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нарушений) приходятся на гаражи, стоянки автотранспорта, нежилые здания, цеха, склады;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5,3%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нарушение (2017 год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4,6%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нарушений) приходятся на животноводческие и с/х фермы, загоны для скота, теплицы;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4,1%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(2017 год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3,8%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нарушений) приходятся на места массового скопления людей: территории санаториев, домов отдыха, больниц, воинских частей, парки отдыха, кладбища и т.д.;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3,0%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(2017 год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2,7%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нарушений) приходятся на мосты ж/д и а/д, гидротехнические сооружения, аэродромы и т.д.;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13,2%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546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(2016 год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11,2%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нарушений) приходятся на другие объекты.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причиной появления новых нарушений послужила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сверка имеющихся нарушений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ОЗ и МР в рамках совместных тематических целевых проверок и полученных материалов воздушного патрулирования от АО «Газпром космические системы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4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5" y="4715154"/>
            <a:ext cx="6476703" cy="4466987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представленном слайде видно,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что в процентном соотношении ООО «Газпром газнадзор»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выявляют практически идентичные нарушения содержания ОЗ.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тематических проверок выявлено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нарушений, что 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меньше, чем в 2017 году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573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нарушения). Наибольшая часть нарушений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(74,6%)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выявлена по следующим типам: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по содержанию ОЗ (наличие деревьев, древесно-кустовой растительности);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36,6%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по обозначению трассы подземных газопроводов.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аналогичный период,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563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нарушений распределено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типам:</a:t>
            </a:r>
          </a:p>
          <a:p>
            <a:pPr marL="171450" indent="-171450">
              <a:buFontTx/>
              <a:buChar char="-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303 (53,8%)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обозначению трассы подземных газопроводов </a:t>
            </a:r>
          </a:p>
          <a:p>
            <a:pPr marL="171450" indent="-171450">
              <a:buFontTx/>
              <a:buChar char="-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36,6 %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по содержанию территорий ОЗ (наличие древесно-кустовой растительности)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устранения нарушений ОЗ и МР дочерними обществами применяются следующие меры: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Судебные разбирательства.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данный способ является самым эффективным и применяется всеми дочерними Обществами. В 2018 году проведено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разбирательств в суде (в 2017 году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664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по которым получено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судебных решения: положительных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отрицательных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и реализация специальных технических условий.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Изменение технических параметров магистральных газопроводов путем перевода магистрального газопровода в распределительные сети.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Изменение местоположения магистральных газопроводов при их реконструкции.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3002A-2520-4C7B-BB37-C56A7BC1780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1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3C5B5D-2041-4BFD-9A87-9A4B0F6E33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6F11-46D9-4E2E-B631-7AE4103CF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1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1D54-9A7D-4705-B38A-0C5F84DCB265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6F11-46D9-4E2E-B631-7AE4103CF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1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0FED-6E64-44FA-9D91-890ADAFE4A3B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6F11-46D9-4E2E-B631-7AE4103CF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3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0D42-90A7-4595-907F-4813680347DD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6F11-46D9-4E2E-B631-7AE4103CF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2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5CC9-E811-4366-9A28-F6E842E81484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6F11-46D9-4E2E-B631-7AE4103CF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7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DFD0-BBA3-4CDE-9D89-A80FE5B6C3A3}" type="datetime1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6F11-46D9-4E2E-B631-7AE4103CF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0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C54B-66D1-4088-B3AE-B539D209617C}" type="datetime1">
              <a:rPr lang="ru-RU" smtClean="0"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6F11-46D9-4E2E-B631-7AE4103CF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8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060D-72EB-40CD-91FA-5C855FCFB11C}" type="datetime1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6F11-46D9-4E2E-B631-7AE4103CF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3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C89AC-3EEE-4164-857B-F824CAE21EF1}" type="datetime1">
              <a:rPr lang="ru-RU" smtClean="0"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6F11-46D9-4E2E-B631-7AE4103CF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5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C527-6BEC-4D32-B4D6-82280016C0B4}" type="datetime1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6F11-46D9-4E2E-B631-7AE4103CF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6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2FC2-8007-4999-8BCB-AC919A86525D}" type="datetime1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6F11-46D9-4E2E-B631-7AE4103CF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A3B1-730B-49AB-8AEA-4B41BEF9A3D1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6F11-46D9-4E2E-B631-7AE4103CF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1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58" y="0"/>
            <a:ext cx="2016224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-27384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028282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8282" y="6165304"/>
            <a:ext cx="10163718" cy="71278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742" y="6165304"/>
            <a:ext cx="2035024" cy="712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67408" y="825536"/>
            <a:ext cx="106571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Arial" charset="0"/>
              </a:rPr>
              <a:t>Результаты </a:t>
            </a:r>
            <a:r>
              <a:rPr lang="ru-RU" sz="3200" b="1" dirty="0">
                <a:solidFill>
                  <a:srgbClr val="0070C0"/>
                </a:solidFill>
                <a:latin typeface="Arial" charset="0"/>
              </a:rPr>
              <a:t>корпоративного контроля за соблюдением дочерними обществами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70C0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3200" b="1" dirty="0" err="1">
                <a:solidFill>
                  <a:srgbClr val="0070C0"/>
                </a:solidFill>
                <a:latin typeface="Arial" charset="0"/>
              </a:rPr>
              <a:t>конденсатопроводов</a:t>
            </a:r>
            <a:r>
              <a:rPr lang="ru-RU" sz="2800" b="1" dirty="0">
                <a:solidFill>
                  <a:srgbClr val="0070C0"/>
                </a:solidFill>
                <a:latin typeface="Arial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6F11-46D9-4E2E-B631-7AE4103CF44D}" type="slidenum">
              <a:rPr lang="ru-RU" smtClean="0"/>
              <a:pPr/>
              <a:t>0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57618" y="4350400"/>
            <a:ext cx="6876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отдела по контролю за эксплуатацией объектов магистральных трубопроводов и ГРС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 Александр Сергеевич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Анапа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апреля 2019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9303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165304"/>
            <a:ext cx="10163719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165304"/>
            <a:ext cx="2010424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91344" y="6309320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Сверка выявленных объектов, потенциально попадающих в  ОЗ и МР </a:t>
            </a:r>
          </a:p>
          <a:p>
            <a:pPr algn="ctr"/>
            <a:r>
              <a:rPr lang="ru-RU" sz="2000" b="1" dirty="0" smtClean="0"/>
              <a:t>в ходе воздушного патрулирования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81" y="893595"/>
            <a:ext cx="3457743" cy="24686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808" y="893595"/>
            <a:ext cx="3467683" cy="24168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40" y="3588141"/>
            <a:ext cx="3456384" cy="24168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799" y="893595"/>
            <a:ext cx="3501292" cy="24482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6794" y="3588141"/>
            <a:ext cx="3471840" cy="24197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699" y="3590848"/>
            <a:ext cx="3528392" cy="24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165304"/>
            <a:ext cx="10163719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165304"/>
            <a:ext cx="2010424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63352" y="6309320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Техногенные события в области ПБ на линейной части магистральных трубопроводов </a:t>
            </a:r>
          </a:p>
          <a:p>
            <a:pPr algn="ctr"/>
            <a:r>
              <a:rPr lang="ru-RU" sz="2000" b="1" dirty="0" smtClean="0"/>
              <a:t>ПАО «Газпром» за 2018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20102309"/>
              </p:ext>
            </p:extLst>
          </p:nvPr>
        </p:nvGraphicFramePr>
        <p:xfrm>
          <a:off x="125363" y="776168"/>
          <a:ext cx="12066637" cy="532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4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309384"/>
            <a:ext cx="10163719" cy="57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309384"/>
            <a:ext cx="2010424" cy="57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41548" y="6385417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Распределение аварий на газовых объектах </a:t>
            </a:r>
            <a:r>
              <a:rPr lang="ru-RU" b="1" dirty="0" smtClean="0"/>
              <a:t>дочерних </a:t>
            </a:r>
            <a:r>
              <a:rPr lang="ru-RU" b="1" dirty="0"/>
              <a:t>обществ ПАО «Газпром»</a:t>
            </a:r>
            <a:endParaRPr lang="ru-RU" dirty="0"/>
          </a:p>
          <a:p>
            <a:pPr algn="ctr"/>
            <a:r>
              <a:rPr lang="ru-RU" b="1" dirty="0"/>
              <a:t>за период с 2014 года по 2018 год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46734"/>
              </p:ext>
            </p:extLst>
          </p:nvPr>
        </p:nvGraphicFramePr>
        <p:xfrm>
          <a:off x="-1" y="800400"/>
          <a:ext cx="12191999" cy="5508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8761"/>
                <a:gridCol w="749227"/>
                <a:gridCol w="937477"/>
                <a:gridCol w="1153817"/>
                <a:gridCol w="1081705"/>
                <a:gridCol w="793250"/>
                <a:gridCol w="1687762"/>
              </a:tblGrid>
              <a:tr h="2259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дочерних обществ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аварий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обществу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Югорск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Москва»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Нижний Новгород»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переработка»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Санкт-Петербург»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Краснодар»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Екатеринбург»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Волгоград»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Ухта»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Чайковский»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Самара»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Уфа»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Чеченгазпром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Казань»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«Газпром Армения»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Махачкала»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Саратов»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Ставрополь»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Сургут»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трансгаз Томск»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  <a:tr h="2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по ПАО «Газпром»: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" marR="3953" marT="395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0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165304"/>
            <a:ext cx="10163719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165304"/>
            <a:ext cx="2010424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91344" y="6309320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техногенных событий в области ПБ по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причинам в 2018 году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линейной части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14047251"/>
              </p:ext>
            </p:extLst>
          </p:nvPr>
        </p:nvGraphicFramePr>
        <p:xfrm>
          <a:off x="179512" y="771363"/>
          <a:ext cx="11994629" cy="546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58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255919"/>
            <a:ext cx="10163719" cy="6294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ПАО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«Газпром»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требований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действующих норм и правил при эксплуатации линейной части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магистральных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255919"/>
            <a:ext cx="2010424" cy="6294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91344" y="6376243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Аварии, произошедшие в 2018 году по причине дефектов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строительно-монтажных работах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242956" y="922982"/>
            <a:ext cx="3166800" cy="2354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D:\Ростехнадзор\МТТ\Аварии 2018\03.03.2018\1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0" y="3463902"/>
            <a:ext cx="2535702" cy="215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Ростехнадзор\МТТ\Аварии 2018\03.03.2018\IMG-67827d03949cbf13a27ba108f495d258-V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348" y="3717032"/>
            <a:ext cx="1981200" cy="246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3832" y="1192293"/>
            <a:ext cx="2838450" cy="1816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07 Фото 8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802" y="3238639"/>
            <a:ext cx="2355302" cy="1674386"/>
          </a:xfrm>
          <a:prstGeom prst="rect">
            <a:avLst/>
          </a:prstGeom>
          <a:noFill/>
        </p:spPr>
      </p:pic>
      <p:pic>
        <p:nvPicPr>
          <p:cNvPr id="19" name="Рисунок 18" descr="07 Фото 5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866" y="4221088"/>
            <a:ext cx="2244078" cy="197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2840" y="764704"/>
            <a:ext cx="2828925" cy="1795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рисунок чек 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095" y="2564904"/>
            <a:ext cx="2475171" cy="16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266" y="4293096"/>
            <a:ext cx="2411146" cy="18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253107"/>
            <a:ext cx="10163719" cy="6322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ПАО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«Газпром»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требований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действующих норм и правил при эксплуатации линейной части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магистральных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253107"/>
            <a:ext cx="2010424" cy="63227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63352" y="6385417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Аварии, произошедшие в 2018 году по причине дефектов КРН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1864" y="914544"/>
            <a:ext cx="3076575" cy="198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894" y="4509120"/>
            <a:ext cx="2847975" cy="1601470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408" y="998998"/>
            <a:ext cx="3114675" cy="1976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D:\Smolnikov-AI\СНКиД\Аварии\24.10.2018 Владимир Горький-Центр\Приложения к акту\Приложение 10.1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79" y="3209413"/>
            <a:ext cx="291465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D:\Smolnikov-AI\СНКиД\Аварии\24.10.2018 Владимир Горький-Центр\Приложения к акту\Приложение 10.2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33" y="3566256"/>
            <a:ext cx="2539396" cy="229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2869" y="863075"/>
            <a:ext cx="3069590" cy="1800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184" y="2996952"/>
            <a:ext cx="2901950" cy="1410335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583" y="4509120"/>
            <a:ext cx="3126065" cy="15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309384"/>
            <a:ext cx="10163719" cy="57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ПАО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«Газпром»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требований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действующих норм и правил при эксплуатации линейной части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магистральных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309384"/>
            <a:ext cx="2010424" cy="57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41548" y="6385417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Аварии, произошедшие в 2018 году по причине механического повреждения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48" y="926275"/>
            <a:ext cx="2988276" cy="1574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04" y="2709664"/>
            <a:ext cx="28956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2698" y="4178951"/>
            <a:ext cx="2876123" cy="1988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282" y="940877"/>
            <a:ext cx="3048000" cy="1942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908720"/>
            <a:ext cx="3096344" cy="23222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590" y="3059515"/>
            <a:ext cx="2268468" cy="3024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573" y="3349063"/>
            <a:ext cx="3851293" cy="28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309384"/>
            <a:ext cx="10163719" cy="57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309384"/>
            <a:ext cx="2010424" cy="57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41548" y="6385417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Произошедшие аварии в 1 квартале 2019 года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 трансгаз 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Югорск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4" y="875002"/>
            <a:ext cx="3816425" cy="2544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4" y="3528392"/>
            <a:ext cx="4063380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792" y="875002"/>
            <a:ext cx="3816424" cy="2544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728" y="836712"/>
            <a:ext cx="3873859" cy="25825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813" y="3476232"/>
            <a:ext cx="3647835" cy="27358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501" y="3510716"/>
            <a:ext cx="3666707" cy="27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309384"/>
            <a:ext cx="10163719" cy="57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309384"/>
            <a:ext cx="2010424" cy="57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41548" y="6385417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Произошедшие аварии в 1 квартале 2019 года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 трансгаз Москва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" y="1139155"/>
            <a:ext cx="3499582" cy="4666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166" y="1052736"/>
            <a:ext cx="1983778" cy="2645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968" y="923131"/>
            <a:ext cx="2036048" cy="2714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426" y="1196752"/>
            <a:ext cx="3968440" cy="2232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319" y="3925798"/>
            <a:ext cx="3853329" cy="21674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4057747"/>
            <a:ext cx="3666291" cy="20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309384"/>
            <a:ext cx="10163719" cy="57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309384"/>
            <a:ext cx="2010424" cy="57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41548" y="6385417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Произошедшие аварии в 1 квартале 2019 года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 переработка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818064"/>
            <a:ext cx="3665735" cy="2749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0" y="3741268"/>
            <a:ext cx="3321638" cy="2491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784" y="3717742"/>
            <a:ext cx="3384376" cy="2538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0" y="3717742"/>
            <a:ext cx="3384376" cy="25382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877" y="818064"/>
            <a:ext cx="3672408" cy="27543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24" y="818064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58" y="0"/>
            <a:ext cx="2016224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43508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028282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Контрольные мероприятия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8282" y="6165305"/>
            <a:ext cx="10163718" cy="7127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  <a:endParaRPr lang="ru-RU" sz="1400" b="1" dirty="0" smtClean="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ПАО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742" y="6165305"/>
            <a:ext cx="2035024" cy="7127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717267"/>
              </p:ext>
            </p:extLst>
          </p:nvPr>
        </p:nvGraphicFramePr>
        <p:xfrm>
          <a:off x="12058" y="870142"/>
          <a:ext cx="12179942" cy="515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63352" y="6304235"/>
            <a:ext cx="1519158" cy="365125"/>
          </a:xfrm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309384"/>
            <a:ext cx="10163719" cy="57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309384"/>
            <a:ext cx="2010424" cy="57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41548" y="6385417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24000" y="2988470"/>
            <a:ext cx="9144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000" b="1" dirty="0">
                <a:solidFill>
                  <a:srgbClr val="0070C0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736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165304"/>
            <a:ext cx="10163719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165304"/>
            <a:ext cx="2010424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63352" y="6309320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5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Распределение выявленных нарушений при эксплуатации газовых объектов транспорта, хранения и добычи газа, ГПЗ </a:t>
            </a:r>
            <a:r>
              <a:rPr lang="ru-RU" b="1" dirty="0" smtClean="0"/>
              <a:t>ПАО</a:t>
            </a:r>
            <a:r>
              <a:rPr lang="ru-RU" b="1" dirty="0"/>
              <a:t> «Газпром» в 2018г.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86434768"/>
              </p:ext>
            </p:extLst>
          </p:nvPr>
        </p:nvGraphicFramePr>
        <p:xfrm>
          <a:off x="623392" y="870142"/>
          <a:ext cx="11233248" cy="529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23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165304"/>
            <a:ext cx="10163719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165304"/>
            <a:ext cx="2010424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63352" y="6309320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Распределение нарушений по видам объектов на </a:t>
            </a:r>
            <a:r>
              <a:rPr lang="ru-RU" b="1" dirty="0" smtClean="0"/>
              <a:t>газопроводах </a:t>
            </a:r>
            <a:r>
              <a:rPr lang="ru-RU" b="1" dirty="0"/>
              <a:t>и </a:t>
            </a:r>
            <a:r>
              <a:rPr lang="ru-RU" b="1" dirty="0" err="1"/>
              <a:t>конденсатопроводах</a:t>
            </a:r>
            <a:r>
              <a:rPr lang="ru-RU" b="1" dirty="0"/>
              <a:t> в 2018 году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21876100"/>
              </p:ext>
            </p:extLst>
          </p:nvPr>
        </p:nvGraphicFramePr>
        <p:xfrm>
          <a:off x="119336" y="908784"/>
          <a:ext cx="56166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2308161"/>
              </p:ext>
            </p:extLst>
          </p:nvPr>
        </p:nvGraphicFramePr>
        <p:xfrm>
          <a:off x="6096000" y="764704"/>
          <a:ext cx="5333256" cy="542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85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165304"/>
            <a:ext cx="10163719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4680" y="6165304"/>
            <a:ext cx="2010424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63352" y="6309320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Распределение выявленных нарушений </a:t>
            </a:r>
            <a:r>
              <a:rPr lang="ru-RU" b="1" dirty="0" smtClean="0"/>
              <a:t>ООО </a:t>
            </a:r>
            <a:r>
              <a:rPr lang="ru-RU" b="1" dirty="0"/>
              <a:t>«Газпром газнадзор» и </a:t>
            </a:r>
            <a:r>
              <a:rPr lang="ru-RU" b="1" dirty="0" err="1"/>
              <a:t>Ростехнадзором</a:t>
            </a:r>
            <a:r>
              <a:rPr lang="ru-RU" b="1" dirty="0"/>
              <a:t> по типам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68343323"/>
              </p:ext>
            </p:extLst>
          </p:nvPr>
        </p:nvGraphicFramePr>
        <p:xfrm>
          <a:off x="119336" y="764704"/>
          <a:ext cx="5544616" cy="5622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48078863"/>
              </p:ext>
            </p:extLst>
          </p:nvPr>
        </p:nvGraphicFramePr>
        <p:xfrm>
          <a:off x="6023991" y="764704"/>
          <a:ext cx="6150149" cy="562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54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165304"/>
            <a:ext cx="10163719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165304"/>
            <a:ext cx="2010424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63352" y="6309320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8282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Результаты корпоративного контроля в рамках проведения тематических проверок  на тему соблюдение действующих норм и правил при эксплуатации </a:t>
            </a:r>
          </a:p>
          <a:p>
            <a:pPr algn="ctr"/>
            <a:r>
              <a:rPr lang="ru-RU" b="1" dirty="0" smtClean="0"/>
              <a:t>камер запуска-приёма внутритрубных устройств на объектах МГ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81104855"/>
              </p:ext>
            </p:extLst>
          </p:nvPr>
        </p:nvGraphicFramePr>
        <p:xfrm>
          <a:off x="313891" y="980728"/>
          <a:ext cx="6730535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92306936"/>
              </p:ext>
            </p:extLst>
          </p:nvPr>
        </p:nvGraphicFramePr>
        <p:xfrm>
          <a:off x="205880" y="3267912"/>
          <a:ext cx="7186264" cy="285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1444" y="780953"/>
            <a:ext cx="5760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количестве проверенных КЗПВТУ объектов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МГ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ДЭО ПАО «Газпром»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528736" y="3251601"/>
            <a:ext cx="7040592" cy="623281"/>
          </a:xfrm>
          <a:prstGeom prst="rect">
            <a:avLst/>
          </a:prstGeom>
        </p:spPr>
        <p:txBody>
          <a:bodyPr wrap="square" lIns="95412" tIns="47705" rIns="95412" bIns="47705">
            <a:spAutoFit/>
          </a:bodyPr>
          <a:lstStyle/>
          <a:p>
            <a:pPr indent="469772" algn="ctr">
              <a:lnSpc>
                <a:spcPct val="107000"/>
              </a:lnSpc>
              <a:spcAft>
                <a:spcPts val="835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количества выявленных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сроков эксплуатации КЗПВТУ</a:t>
            </a:r>
            <a:endParaRPr lang="ru-RU" sz="1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2084" y="692696"/>
            <a:ext cx="5149805" cy="2035334"/>
          </a:xfrm>
          <a:prstGeom prst="rect">
            <a:avLst/>
          </a:prstGeom>
        </p:spPr>
        <p:txBody>
          <a:bodyPr wrap="square" lIns="95412" tIns="47705" rIns="95412" bIns="47705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проверок выявлено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745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нарушений,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устранено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648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устраняемость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 составила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87,0 %.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Наибольшее количество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выявленных при проверках, отмечено в следующих газотранспортных обществах ПАО «Газпром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Газпром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трансгаз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Югорск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Газпром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трансгаз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Чайковский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148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Газпром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трансгаз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Газпром трансгаз Ухта –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7192" y="2852936"/>
            <a:ext cx="5327480" cy="3323507"/>
          </a:xfrm>
          <a:prstGeom prst="rect">
            <a:avLst/>
          </a:prstGeom>
        </p:spPr>
        <p:txBody>
          <a:bodyPr wrap="square" lIns="95412" tIns="47705" rIns="95412" bIns="47705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Наибольшее количество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связаны 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38530" indent="-23853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наличием и ведением проектной, исполнительной, производственной и эксплуатационной документации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530" indent="-23853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отсутствием и читаемостью обязательных надписей на оборудовании и территории узлов КЗПВТУ (знаков безопасности)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530" indent="-23853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состоянием и качеством защитного покрытия от атмосферной коррозии надземной части трубопроводов и оборудования КЗПВТУ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530" indent="-23853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отсутствием на трубопроводной арматуре КЗПВТУ нумерации, указателей направления потока транспортируемого продукта, указателей положения затвора и несоответствием технологической схеме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530" indent="-23853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состоянием фундаментов и опор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165304"/>
            <a:ext cx="10163719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165304"/>
            <a:ext cx="2010424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63352" y="6309320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корпоративного контроля в рамках тематических проверок по соблюдению действующих норм и правил при эксплуатации переходов магистральных газопроводов под автомобильными и железными дорогами в 2018 г.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36345705"/>
              </p:ext>
            </p:extLst>
          </p:nvPr>
        </p:nvGraphicFramePr>
        <p:xfrm>
          <a:off x="-240704" y="908720"/>
          <a:ext cx="5278849" cy="518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871864" y="908633"/>
            <a:ext cx="7135292" cy="2644732"/>
          </a:xfrm>
          <a:prstGeom prst="rect">
            <a:avLst/>
          </a:prstGeom>
        </p:spPr>
        <p:txBody>
          <a:bodyPr wrap="square" lIns="95412" tIns="47705" rIns="95412" bIns="47705">
            <a:spAutoFit/>
          </a:bodyPr>
          <a:lstStyle/>
          <a:p>
            <a:pPr algn="ctr">
              <a:lnSpc>
                <a:spcPct val="115000"/>
              </a:lnSpc>
              <a:tabLst>
                <a:tab pos="278285" algn="l"/>
                <a:tab pos="654304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996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211" algn="just">
              <a:lnSpc>
                <a:spcPct val="115000"/>
              </a:lnSpc>
              <a:tabLst>
                <a:tab pos="278285" algn="l"/>
                <a:tab pos="654304" algn="l"/>
              </a:tabLs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Наибольшее количество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выявлено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211" algn="just">
              <a:lnSpc>
                <a:spcPct val="115000"/>
              </a:lnSpc>
              <a:tabLst>
                <a:tab pos="278285" algn="l"/>
                <a:tab pos="654304" algn="l"/>
              </a:tabLst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следующих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дочерних обществ ПАО «Газпром»:</a:t>
            </a:r>
          </a:p>
          <a:p>
            <a:pPr indent="182211" algn="just">
              <a:lnSpc>
                <a:spcPct val="115000"/>
              </a:lnSpc>
              <a:tabLst>
                <a:tab pos="278285" algn="l"/>
                <a:tab pos="654304" algn="l"/>
              </a:tabLst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Газпром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трансгаз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Чайковский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163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211" algn="just">
              <a:lnSpc>
                <a:spcPct val="115000"/>
              </a:lnSpc>
              <a:tabLst>
                <a:tab pos="278285" algn="l"/>
                <a:tab pos="654304" algn="l"/>
              </a:tabLst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Газпром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трансгаз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Краснодар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145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211" algn="just">
              <a:lnSpc>
                <a:spcPct val="115000"/>
              </a:lnSpc>
              <a:tabLst>
                <a:tab pos="278285" algn="l"/>
                <a:tab pos="654304" algn="l"/>
              </a:tabLst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Газпром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трансгаз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Москва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122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211" algn="just">
              <a:lnSpc>
                <a:spcPct val="115000"/>
              </a:lnSpc>
              <a:tabLst>
                <a:tab pos="278285" algn="l"/>
                <a:tab pos="654304" algn="l"/>
              </a:tabLst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Газпром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трансгаз Нижний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Новгород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92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1249" y="3675468"/>
            <a:ext cx="6256522" cy="2296944"/>
          </a:xfrm>
          <a:prstGeom prst="rect">
            <a:avLst/>
          </a:prstGeom>
        </p:spPr>
        <p:txBody>
          <a:bodyPr wrap="square" lIns="95412" tIns="47705" rIns="95412" bIns="47705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Наибольшее количество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связаны с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57796" indent="-357796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информационных знаков;</a:t>
            </a:r>
          </a:p>
          <a:p>
            <a:pPr marL="357796" indent="-357796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состоянием ЭХЗ;</a:t>
            </a:r>
          </a:p>
          <a:p>
            <a:pPr marL="357796" indent="-357796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состоянием вытяжной свечи;</a:t>
            </a:r>
          </a:p>
          <a:p>
            <a:pPr marL="357796" indent="-357796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неправильным оформлением установленных знаков;</a:t>
            </a:r>
          </a:p>
          <a:p>
            <a:pPr indent="469772" algn="just">
              <a:lnSpc>
                <a:spcPct val="115000"/>
              </a:lnSpc>
              <a:tabLst>
                <a:tab pos="657284" algn="l"/>
              </a:tabLst>
            </a:pP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236208"/>
            <a:ext cx="10163719" cy="6491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236208"/>
            <a:ext cx="2010424" cy="64917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63352" y="6309320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Проведение тематических проверок 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по мониторингу нарушений охранных зон и зон минимальных расстояний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24069106"/>
              </p:ext>
            </p:extLst>
          </p:nvPr>
        </p:nvGraphicFramePr>
        <p:xfrm>
          <a:off x="104497" y="676294"/>
          <a:ext cx="4569693" cy="564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15281764"/>
              </p:ext>
            </p:extLst>
          </p:nvPr>
        </p:nvGraphicFramePr>
        <p:xfrm>
          <a:off x="3863752" y="980728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500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10425" cy="7647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2" y="0"/>
            <a:ext cx="1317612" cy="6491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010423" y="6165304"/>
            <a:ext cx="10163719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Результаты корпоративного контроля за соблюдением дочерними обществами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ПАО «Газпром» требований действующих норм и правил при эксплуатации линейной части магистральных газопроводов и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конденсатопроводов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165304"/>
            <a:ext cx="2010424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63352" y="6309320"/>
            <a:ext cx="1519158" cy="365125"/>
          </a:xfrm>
        </p:spPr>
        <p:txBody>
          <a:bodyPr/>
          <a:lstStyle/>
          <a:p>
            <a:pPr algn="ctr"/>
            <a:fld id="{F92B6F11-46D9-4E2E-B631-7AE4103CF44D}" type="slidenum">
              <a:rPr lang="ru-RU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0423" y="0"/>
            <a:ext cx="10163718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Распределение выявленных нарушений </a:t>
            </a:r>
            <a:r>
              <a:rPr lang="ru-RU" b="1" dirty="0" smtClean="0"/>
              <a:t>содержания охранных зон</a:t>
            </a:r>
          </a:p>
          <a:p>
            <a:pPr algn="ctr"/>
            <a:r>
              <a:rPr lang="ru-RU" b="1" dirty="0" smtClean="0"/>
              <a:t>ООО </a:t>
            </a:r>
            <a:r>
              <a:rPr lang="ru-RU" b="1" dirty="0"/>
              <a:t>«Газпром газнадзор» и </a:t>
            </a:r>
            <a:r>
              <a:rPr lang="ru-RU" b="1" dirty="0" err="1"/>
              <a:t>Ростехнадзором</a:t>
            </a:r>
            <a:r>
              <a:rPr lang="ru-RU" b="1" dirty="0"/>
              <a:t> по типам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72906413"/>
              </p:ext>
            </p:extLst>
          </p:nvPr>
        </p:nvGraphicFramePr>
        <p:xfrm>
          <a:off x="30627" y="1124744"/>
          <a:ext cx="5854116" cy="487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57362886"/>
              </p:ext>
            </p:extLst>
          </p:nvPr>
        </p:nvGraphicFramePr>
        <p:xfrm>
          <a:off x="5807968" y="764704"/>
          <a:ext cx="612013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91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ланк презентации ГГН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Бланк презентации ГГН 2017</Template>
  <TotalTime>9902</TotalTime>
  <Words>2110</Words>
  <Application>Microsoft Office PowerPoint</Application>
  <PresentationFormat>Широкоэкранный</PresentationFormat>
  <Paragraphs>601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Бланк презентации ГГН 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КИД</dc:creator>
  <cp:lastModifiedBy>Попов Александр Сергеевич</cp:lastModifiedBy>
  <cp:revision>418</cp:revision>
  <cp:lastPrinted>2019-04-22T13:47:41Z</cp:lastPrinted>
  <dcterms:created xsi:type="dcterms:W3CDTF">2017-03-21T08:22:01Z</dcterms:created>
  <dcterms:modified xsi:type="dcterms:W3CDTF">2019-04-22T13:47:44Z</dcterms:modified>
</cp:coreProperties>
</file>