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charts/chart6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notesSlides/notesSlide14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notesSlides/notesSlide1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2.xml" ContentType="application/vnd.ms-office.chartstyle+xml"/>
  <Override PartName="/ppt/charts/colors2.xml" ContentType="application/vnd.ms-office.chartcolorstyle+xml"/>
  <Override PartName="/ppt/charts/colors3.xml" ContentType="application/vnd.ms-office.chartcolorstyle+xml"/>
  <Override PartName="/ppt/charts/style3.xml" ContentType="application/vnd.ms-office.chartstyle+xml"/>
  <Override PartName="/ppt/charts/colors4.xml" ContentType="application/vnd.ms-office.chartcolorstyle+xml"/>
  <Override PartName="/ppt/charts/style4.xml" ContentType="application/vnd.ms-office.chartstyle+xml"/>
  <Override PartName="/ppt/charts/style5.xml" ContentType="application/vnd.ms-office.chartstyle+xml"/>
  <Override PartName="/ppt/charts/colors5.xml" ContentType="application/vnd.ms-office.chartcolorstyle+xml"/>
  <Override PartName="/ppt/charts/style6.xml" ContentType="application/vnd.ms-office.chartstyle+xml"/>
  <Override PartName="/ppt/charts/colors6.xml" ContentType="application/vnd.ms-office.chartcolorstyle+xml"/>
  <Override PartName="/ppt/charts/style7.xml" ContentType="application/vnd.ms-office.chartstyle+xml"/>
  <Override PartName="/ppt/charts/colors7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63" r:id="rId1"/>
    <p:sldMasterId id="2147483648" r:id="rId2"/>
    <p:sldMasterId id="2147483671" r:id="rId3"/>
  </p:sldMasterIdLst>
  <p:notesMasterIdLst>
    <p:notesMasterId r:id="rId20"/>
  </p:notesMasterIdLst>
  <p:handoutMasterIdLst>
    <p:handoutMasterId r:id="rId21"/>
  </p:handoutMasterIdLst>
  <p:sldIdLst>
    <p:sldId id="616" r:id="rId4"/>
    <p:sldId id="737" r:id="rId5"/>
    <p:sldId id="779" r:id="rId6"/>
    <p:sldId id="772" r:id="rId7"/>
    <p:sldId id="787" r:id="rId8"/>
    <p:sldId id="771" r:id="rId9"/>
    <p:sldId id="773" r:id="rId10"/>
    <p:sldId id="785" r:id="rId11"/>
    <p:sldId id="777" r:id="rId12"/>
    <p:sldId id="778" r:id="rId13"/>
    <p:sldId id="780" r:id="rId14"/>
    <p:sldId id="781" r:id="rId15"/>
    <p:sldId id="791" r:id="rId16"/>
    <p:sldId id="792" r:id="rId17"/>
    <p:sldId id="753" r:id="rId18"/>
    <p:sldId id="640" r:id="rId19"/>
  </p:sldIdLst>
  <p:sldSz cx="13442950" cy="7561263"/>
  <p:notesSz cx="9874250" cy="6797675"/>
  <p:defaultTextStyle>
    <a:defPPr>
      <a:defRPr lang="ru-RU"/>
    </a:defPPr>
    <a:lvl1pPr marL="0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29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259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3895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5193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6492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7790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49088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0386" algn="l" defTabSz="1042598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4" orient="horz" pos="4241" userDrawn="1">
          <p15:clr>
            <a:srgbClr val="A4A3A4"/>
          </p15:clr>
        </p15:guide>
        <p15:guide id="5" pos="414" userDrawn="1">
          <p15:clr>
            <a:srgbClr val="A4A3A4"/>
          </p15:clr>
        </p15:guide>
        <p15:guide id="6" pos="4234" userDrawn="1">
          <p15:clr>
            <a:srgbClr val="A4A3A4"/>
          </p15:clr>
        </p15:guide>
        <p15:guide id="9" pos="8054" userDrawn="1">
          <p15:clr>
            <a:srgbClr val="A4A3A4"/>
          </p15:clr>
        </p15:guide>
        <p15:guide id="10" orient="horz" pos="204" userDrawn="1">
          <p15:clr>
            <a:srgbClr val="A4A3A4"/>
          </p15:clr>
        </p15:guide>
        <p15:guide id="13" pos="4063" userDrawn="1">
          <p15:clr>
            <a:srgbClr val="A4A3A4"/>
          </p15:clr>
        </p15:guide>
        <p15:guide id="14" pos="4405" userDrawn="1">
          <p15:clr>
            <a:srgbClr val="A4A3A4"/>
          </p15:clr>
        </p15:guide>
        <p15:guide id="15" orient="horz" pos="794" userDrawn="1">
          <p15:clr>
            <a:srgbClr val="A4A3A4"/>
          </p15:clr>
        </p15:guide>
        <p15:guide id="16" orient="horz" pos="930" userDrawn="1">
          <p15:clr>
            <a:srgbClr val="A4A3A4"/>
          </p15:clr>
        </p15:guide>
        <p15:guide id="17" pos="1439" userDrawn="1">
          <p15:clr>
            <a:srgbClr val="A4A3A4"/>
          </p15:clr>
        </p15:guide>
        <p15:guide id="18" orient="horz" pos="1066" userDrawn="1">
          <p15:clr>
            <a:srgbClr val="A4A3A4"/>
          </p15:clr>
        </p15:guide>
        <p15:guide id="19" orient="horz" pos="68" userDrawn="1">
          <p15:clr>
            <a:srgbClr val="A4A3A4"/>
          </p15:clr>
        </p15:guide>
        <p15:guide id="20" orient="horz" pos="23" userDrawn="1">
          <p15:clr>
            <a:srgbClr val="A4A3A4"/>
          </p15:clr>
        </p15:guide>
        <p15:guide id="21" orient="horz" pos="114" userDrawn="1">
          <p15:clr>
            <a:srgbClr val="A4A3A4"/>
          </p15:clr>
        </p15:guide>
        <p15:guide id="22" orient="horz" pos="4196" userDrawn="1">
          <p15:clr>
            <a:srgbClr val="A4A3A4"/>
          </p15:clr>
        </p15:guide>
        <p15:guide id="23" orient="horz" pos="885" userDrawn="1">
          <p15:clr>
            <a:srgbClr val="A4A3A4"/>
          </p15:clr>
        </p15:guide>
        <p15:guide id="24" orient="horz" pos="975" userDrawn="1">
          <p15:clr>
            <a:srgbClr val="A4A3A4"/>
          </p15:clr>
        </p15:guide>
        <p15:guide id="25" orient="horz" pos="1292" userDrawn="1">
          <p15:clr>
            <a:srgbClr val="A4A3A4"/>
          </p15:clr>
        </p15:guide>
        <p15:guide id="26" orient="horz" pos="113" userDrawn="1">
          <p15:clr>
            <a:srgbClr val="A4A3A4"/>
          </p15:clr>
        </p15:guide>
        <p15:guide id="27" pos="8225" userDrawn="1">
          <p15:clr>
            <a:srgbClr val="A4A3A4"/>
          </p15:clr>
        </p15:guide>
        <p15:guide id="28" pos="6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11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3399FF"/>
    <a:srgbClr val="00DA58"/>
    <a:srgbClr val="FF00FF"/>
    <a:srgbClr val="0079C1"/>
    <a:srgbClr val="DBEEF4"/>
    <a:srgbClr val="2999FF"/>
    <a:srgbClr val="FBC58F"/>
    <a:srgbClr val="FBFBFB"/>
    <a:srgbClr val="29AA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Средний стиль 1 —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94" autoAdjust="0"/>
    <p:restoredTop sz="95221" autoAdjust="0"/>
  </p:normalViewPr>
  <p:slideViewPr>
    <p:cSldViewPr snapToObjects="1">
      <p:cViewPr varScale="1">
        <p:scale>
          <a:sx n="65" d="100"/>
          <a:sy n="65" d="100"/>
        </p:scale>
        <p:origin x="-822" y="-102"/>
      </p:cViewPr>
      <p:guideLst>
        <p:guide orient="horz" pos="4241"/>
        <p:guide orient="horz" pos="204"/>
        <p:guide orient="horz" pos="794"/>
        <p:guide orient="horz" pos="930"/>
        <p:guide orient="horz" pos="1066"/>
        <p:guide orient="horz" pos="68"/>
        <p:guide orient="horz" pos="23"/>
        <p:guide orient="horz" pos="114"/>
        <p:guide orient="horz" pos="4196"/>
        <p:guide orient="horz" pos="885"/>
        <p:guide orient="horz" pos="975"/>
        <p:guide orient="horz" pos="1292"/>
        <p:guide orient="horz" pos="113"/>
        <p:guide pos="414"/>
        <p:guide pos="4234"/>
        <p:guide pos="8054"/>
        <p:guide pos="4063"/>
        <p:guide pos="4405"/>
        <p:guide pos="1439"/>
        <p:guide pos="8225"/>
        <p:guide pos="699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62" d="100"/>
          <a:sy n="62" d="100"/>
        </p:scale>
        <p:origin x="-3294" y="-96"/>
      </p:cViewPr>
      <p:guideLst>
        <p:guide orient="horz" pos="2142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anenko\Documents\&#1056;&#1086;&#1084;&#1072;&#1085;&#1077;&#1085;&#1082;&#1086;%20&#1056;&#1042;\&#1043;&#1056;&#1057;%20&#1079;&#1072;%201-3%20&#1082;&#1074;.%202018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54;&#1073;&#1079;&#1086;&#1088;&#1099;\2017\&#1043;&#1086;&#1076;&#1086;&#1074;&#1086;&#1081;%20&#1086;&#1073;&#1079;&#1086;&#1088;\&#1044;&#1080;&#1072;&#1075;&#1088;&#1072;&#1084;&#1084;&#1099;%20&#1076;&#1083;&#1103;%20&#1054;&#1073;&#1079;&#1086;&#1088;&#1072;%202017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44;&#1086;&#1082;&#1083;&#1072;&#1076;&#1099;\2018\&#1050;&#1077;&#1095;&#1072;&#1077;&#1074;%20&#1076;&#1083;&#1103;%20&#1044;&#1086;&#1082;&#1091;&#1090;&#1086;&#1074;&#1080;&#1095;&#1072;%20&#1048;&#1090;&#1086;&#1075;&#1080;%20&#1055;&#1054;&#1069;&#1052;&#1043;\&#1076;&#1083;&#1103;%20&#1076;&#1086;&#1082;&#1083;&#1072;&#1076;&#1072;%20&#1050;&#1077;&#1095;&#1072;&#1077;&#1074;&#1091;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anenko\Documents\&#1056;&#1086;&#1084;&#1072;&#1085;&#1077;&#1085;&#1082;&#1086;%20&#1056;&#1042;\&#1043;&#1056;&#1057;%20&#1079;&#1072;%201-3%20&#1082;&#1074;.%202018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anenko\Documents\&#1056;&#1086;&#1084;&#1072;&#1085;&#1077;&#1085;&#1082;&#1086;%20&#1056;&#1042;\&#1043;&#1056;&#1057;%20&#1079;&#1072;%201-3%20&#1082;&#1074;.%202018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54;&#1073;&#1079;&#1086;&#1088;&#1099;\2017\&#1043;&#1086;&#1076;&#1086;&#1074;&#1086;&#1081;%20&#1086;&#1073;&#1079;&#1086;&#1088;\&#1044;&#1080;&#1072;&#1075;&#1088;&#1072;&#1084;&#1084;&#1099;%20&#1076;&#1083;&#1103;%20&#1054;&#1073;&#1079;&#1086;&#1088;&#1072;%202017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3;&#1086;&#1076;&#1086;&#1074;&#1086;&#1081;%20&#1086;&#1073;&#1079;&#1086;&#1088;%202017\&#1044;&#1080;&#1072;&#1075;&#1088;&#1072;&#1084;&#1084;&#1099;%20&#1076;&#1083;&#1103;%20&#1054;&#1073;&#1079;&#1086;&#1088;&#1072;%202017%20(&#1040;&#1074;&#1090;&#1086;&#1089;&#1086;&#1093;&#1088;&#1072;&#1085;&#1077;&#1085;&#1085;&#1099;&#1081;)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3;&#1086;&#1076;&#1086;&#1074;&#1086;&#1081;%20&#1086;&#1073;&#1079;&#1086;&#1088;%202017\&#1044;&#1080;&#1072;&#1075;&#1088;&#1072;&#1084;&#1084;&#1099;%20&#1076;&#1083;&#1103;%20&#1054;&#1073;&#1079;&#1086;&#1088;&#1072;%202017%20(&#1040;&#1074;&#1090;&#1086;&#1089;&#1086;&#1093;&#1088;&#1072;&#1085;&#1077;&#1085;&#1085;&#1099;&#1081;)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Relationship Id="rId4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4.xml"/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Relationship Id="rId4" Type="http://schemas.microsoft.com/office/2011/relationships/chartStyle" Target="style4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3" Type="http://schemas.microsoft.com/office/2011/relationships/chartStyle" Target="style6.xml"/><Relationship Id="rId2" Type="http://schemas.microsoft.com/office/2011/relationships/chartColorStyle" Target="colors6.xml"/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3" Type="http://schemas.microsoft.com/office/2011/relationships/chartStyle" Target="style7.xml"/><Relationship Id="rId2" Type="http://schemas.microsoft.com/office/2011/relationships/chartColorStyle" Target="colors7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gndataserver\&#1047;&#1043;&#1044;%20&#1087;&#1086;%20&#1050;&#1079;&#1058;&#1057;&#1043;&#1080;&#1053;&#1054;\&#1059;&#1087;&#1088;&#1072;&#1074;&#1083;&#1077;&#1085;&#1080;&#1077;%20&#1087;&#1086;%20&#1050;&#1079;&#1058;&#1057;&#1054;\&#1054;&#1090;&#1076;&#1077;&#1083;%20&#1087;&#1086;%20&#1050;&#1079;&#1055;&#1044;&#1058;&#1057;&#1080;&#1069;\&#1044;&#1086;&#1082;&#1091;&#1084;&#1077;&#1085;&#1090;&#1099;%20&#1086;&#1090;&#1076;&#1077;&#1083;&#1072;\&#1054;&#1050;&#1044;&#1080;&#1069;&#1061;&#1047;\&#1044;&#1086;&#1082;&#1083;&#1072;&#1076;&#1099;\2018\&#1050;&#1077;&#1095;&#1072;&#1077;&#1074;%20&#1076;&#1083;&#1103;%20&#1044;&#1086;&#1082;&#1091;&#1090;&#1086;&#1074;&#1080;&#1095;&#1072;%20&#1048;&#1090;&#1086;&#1075;&#1080;%20&#1055;&#1054;&#1069;&#1052;&#1043;\&#1076;&#1083;&#1103;%20&#1076;&#1086;&#1082;&#1083;&#1072;&#1076;&#1072;%20&#1050;&#1077;&#1095;&#1072;&#1077;&#1074;&#1091;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omanenko\Documents\&#1056;&#1086;&#1084;&#1072;&#1085;&#1077;&#1085;&#1082;&#1086;%20&#1056;&#1042;\&#1043;&#1056;&#1057;%20&#1079;&#1072;%201-3%20&#1082;&#1074;.%202018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944113676247674E-2"/>
          <c:y val="2.33742435579447E-2"/>
          <c:w val="0.92705588632375235"/>
          <c:h val="0.9764341779962868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Газпром газнадзор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194</c:v>
                </c:pt>
                <c:pt idx="1">
                  <c:v>209</c:v>
                </c:pt>
                <c:pt idx="2">
                  <c:v>114</c:v>
                </c:pt>
                <c:pt idx="3">
                  <c:v>213</c:v>
                </c:pt>
                <c:pt idx="4">
                  <c:v>65</c:v>
                </c:pt>
                <c:pt idx="5">
                  <c:v>800</c:v>
                </c:pt>
                <c:pt idx="6">
                  <c:v>272</c:v>
                </c:pt>
                <c:pt idx="7">
                  <c:v>161</c:v>
                </c:pt>
                <c:pt idx="8">
                  <c:v>132</c:v>
                </c:pt>
                <c:pt idx="9">
                  <c:v>94</c:v>
                </c:pt>
                <c:pt idx="10">
                  <c:v>220</c:v>
                </c:pt>
                <c:pt idx="11">
                  <c:v>60</c:v>
                </c:pt>
                <c:pt idx="12">
                  <c:v>104</c:v>
                </c:pt>
                <c:pt idx="13">
                  <c:v>119</c:v>
                </c:pt>
                <c:pt idx="14">
                  <c:v>48</c:v>
                </c:pt>
                <c:pt idx="15">
                  <c:v>146</c:v>
                </c:pt>
                <c:pt idx="16">
                  <c:v>199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Ростехнадзор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</c:v>
                </c:pt>
                <c:pt idx="1">
                  <c:v>54</c:v>
                </c:pt>
                <c:pt idx="2">
                  <c:v>33</c:v>
                </c:pt>
                <c:pt idx="3">
                  <c:v>38</c:v>
                </c:pt>
                <c:pt idx="4">
                  <c:v>7</c:v>
                </c:pt>
                <c:pt idx="5">
                  <c:v>209</c:v>
                </c:pt>
                <c:pt idx="6">
                  <c:v>37</c:v>
                </c:pt>
                <c:pt idx="7">
                  <c:v>21</c:v>
                </c:pt>
                <c:pt idx="8">
                  <c:v>22</c:v>
                </c:pt>
                <c:pt idx="9">
                  <c:v>0</c:v>
                </c:pt>
                <c:pt idx="10">
                  <c:v>17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14</c:v>
                </c:pt>
                <c:pt idx="16">
                  <c:v>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11"/>
        <c:axId val="25353216"/>
        <c:axId val="25359104"/>
      </c:barChart>
      <c:catAx>
        <c:axId val="25353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5359104"/>
        <c:crosses val="autoZero"/>
        <c:auto val="1"/>
        <c:lblAlgn val="ctr"/>
        <c:lblOffset val="100"/>
        <c:noMultiLvlLbl val="0"/>
      </c:catAx>
      <c:valAx>
        <c:axId val="2535910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5353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127106708505699"/>
          <c:y val="0.1681660538387301"/>
          <c:w val="0.28699003936914724"/>
          <c:h val="8.17332210744990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37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8576663210388E-2"/>
          <c:y val="0"/>
          <c:w val="0.95635207870821426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393222742621877E-3"/>
          <c:y val="0"/>
          <c:w val="0.99086076264820711"/>
          <c:h val="1"/>
        </c:manualLayout>
      </c:layout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0996884735202557E-2"/>
                  <c:y val="-0.1467505241090146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BE0-430B-85A7-9A2955EE8077}"/>
                </c:ext>
              </c:extLst>
            </c:dLbl>
            <c:dLbl>
              <c:idx val="2"/>
              <c:layout>
                <c:manualLayout>
                  <c:x val="3.64979463174658E-2"/>
                  <c:y val="0.2678720674698645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BE0-430B-85A7-9A2955EE80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ГРС!$B$49:$D$49</c:f>
              <c:strCache>
                <c:ptCount val="3"/>
                <c:pt idx="0">
                  <c:v>Нарушения, связанные с отсутствием или не своевременным оформлением разрешительных документов</c:v>
                </c:pt>
                <c:pt idx="1">
                  <c:v>Нарушения технологии проведения диагностических работ</c:v>
                </c:pt>
                <c:pt idx="2">
                  <c:v>Нарушения при ведении и оформлении исполнительно-технической и отчетной документации</c:v>
                </c:pt>
              </c:strCache>
            </c:strRef>
          </c:cat>
          <c:val>
            <c:numRef>
              <c:f>ГРС!$B$50:$D$50</c:f>
              <c:numCache>
                <c:formatCode>General</c:formatCode>
                <c:ptCount val="3"/>
                <c:pt idx="0">
                  <c:v>44</c:v>
                </c:pt>
                <c:pt idx="1">
                  <c:v>12</c:v>
                </c:pt>
                <c:pt idx="2">
                  <c:v>68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BE0-430B-85A7-9A2955EE80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230416633534067"/>
          <c:y val="0"/>
          <c:w val="0.68618853604419716"/>
          <c:h val="0.92706929774050562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688889956213422E-2"/>
          <c:y val="0.71497077116343422"/>
          <c:w val="0.98178281233669784"/>
          <c:h val="0.27176910115302205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800" baseline="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37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85766632103884E-2"/>
          <c:y val="0"/>
          <c:w val="0.95635207870821426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37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8576663210388E-2"/>
          <c:y val="0"/>
          <c:w val="0.95635207870821426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</c:spPr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1393222742621877E-3"/>
          <c:y val="0"/>
          <c:w val="0.99086076264820711"/>
          <c:h val="1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1825611272275118"/>
          <c:y val="0"/>
          <c:w val="0.72042832448429261"/>
          <c:h val="0.977237409887155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ГРС!$I$3</c:f>
              <c:strCache>
                <c:ptCount val="1"/>
                <c:pt idx="0">
                  <c:v>Количество нарушений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332C-4073-8861-C429C1EFBCDC}"/>
              </c:ext>
            </c:extLst>
          </c:dPt>
          <c:dPt>
            <c:idx val="1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332C-4073-8861-C429C1EFBCDC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332C-4073-8861-C429C1EFBCD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ГРС!$B$4:$B$12</c:f>
              <c:strCache>
                <c:ptCount val="9"/>
                <c:pt idx="0">
                  <c:v>ООО "Монолит"</c:v>
                </c:pt>
                <c:pt idx="1">
                  <c:v>ООО "ГАЗМАШПРОЕКТ"</c:v>
                </c:pt>
                <c:pt idx="2">
                  <c:v>ООО "НОЦ ЭТ ТД"</c:v>
                </c:pt>
                <c:pt idx="3">
                  <c:v>ООО "ЭНЕРГОЭКСПЕРТ"</c:v>
                </c:pt>
                <c:pt idx="4">
                  <c:v>АО "Газпром оргэнергогаз"</c:v>
                </c:pt>
                <c:pt idx="5">
                  <c:v>ЗАО НПЦ "Молния"</c:v>
                </c:pt>
                <c:pt idx="6">
                  <c:v>ООО "ИТЦ-"ТЕКФ"</c:v>
                </c:pt>
                <c:pt idx="7">
                  <c:v>ИТЦ ООО "ГТ Казань"</c:v>
                </c:pt>
                <c:pt idx="8">
                  <c:v>Среднее  по ПАО "Газпром"</c:v>
                </c:pt>
              </c:strCache>
            </c:strRef>
          </c:cat>
          <c:val>
            <c:numRef>
              <c:f>ГРС!$C$4:$C$12</c:f>
              <c:numCache>
                <c:formatCode>General</c:formatCode>
                <c:ptCount val="9"/>
                <c:pt idx="0">
                  <c:v>58</c:v>
                </c:pt>
                <c:pt idx="1">
                  <c:v>19</c:v>
                </c:pt>
                <c:pt idx="2">
                  <c:v>15</c:v>
                </c:pt>
                <c:pt idx="3">
                  <c:v>12</c:v>
                </c:pt>
                <c:pt idx="4">
                  <c:v>8</c:v>
                </c:pt>
                <c:pt idx="5">
                  <c:v>7</c:v>
                </c:pt>
                <c:pt idx="6">
                  <c:v>4</c:v>
                </c:pt>
                <c:pt idx="7">
                  <c:v>1</c:v>
                </c:pt>
                <c:pt idx="8" formatCode="0.0">
                  <c:v>15.5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D-332C-4073-8861-C429C1EFBC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9485312"/>
        <c:axId val="29487104"/>
      </c:barChart>
      <c:catAx>
        <c:axId val="2948531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29487104"/>
        <c:crosses val="autoZero"/>
        <c:auto val="1"/>
        <c:lblAlgn val="ctr"/>
        <c:lblOffset val="100"/>
        <c:noMultiLvlLbl val="0"/>
      </c:catAx>
      <c:valAx>
        <c:axId val="29487104"/>
        <c:scaling>
          <c:orientation val="minMax"/>
        </c:scaling>
        <c:delete val="1"/>
        <c:axPos val="t"/>
        <c:numFmt formatCode="General" sourceLinked="1"/>
        <c:majorTickMark val="out"/>
        <c:minorTickMark val="none"/>
        <c:tickLblPos val="none"/>
        <c:crossAx val="294853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40891973483554E-3"/>
          <c:y val="5.4924308055625103E-3"/>
          <c:w val="0.99685910802651645"/>
          <c:h val="0.99450759131299005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ГРС!$G$3</c:f>
              <c:strCache>
                <c:ptCount val="1"/>
                <c:pt idx="0">
                  <c:v>Значение приведенного показателя на 1 проверку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D63-48D9-AF9D-F545AAEDDBE5}"/>
              </c:ext>
            </c:extLst>
          </c:dPt>
          <c:dPt>
            <c:idx val="2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4-DD63-48D9-AF9D-F545AAEDDBE5}"/>
              </c:ext>
            </c:extLst>
          </c:dPt>
          <c:dPt>
            <c:idx val="3"/>
            <c:invertIfNegative val="0"/>
            <c:bubble3D val="0"/>
            <c:spPr>
              <a:solidFill>
                <a:srgbClr val="C0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6-DD63-48D9-AF9D-F545AAEDDBE5}"/>
              </c:ext>
            </c:extLst>
          </c:dPt>
          <c:dPt>
            <c:idx val="8"/>
            <c:invertIfNegative val="0"/>
            <c:bubble3D val="0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DD63-48D9-AF9D-F545AAEDDBE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 b="1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ГРС!$B$4:$B$12</c:f>
              <c:strCache>
                <c:ptCount val="9"/>
                <c:pt idx="0">
                  <c:v>ООО "Монолит"</c:v>
                </c:pt>
                <c:pt idx="1">
                  <c:v>ООО "ГАЗМАШПРОЕКТ"</c:v>
                </c:pt>
                <c:pt idx="2">
                  <c:v>ООО "НОЦ ЭТ ТД"</c:v>
                </c:pt>
                <c:pt idx="3">
                  <c:v>ООО "ЭНЕРГОЭКСПЕРТ"</c:v>
                </c:pt>
                <c:pt idx="4">
                  <c:v>АО "Газпром оргэнергогаз"</c:v>
                </c:pt>
                <c:pt idx="5">
                  <c:v>ЗАО НПЦ "Молния"</c:v>
                </c:pt>
                <c:pt idx="6">
                  <c:v>ООО "ИТЦ-"ТЕКФ"</c:v>
                </c:pt>
                <c:pt idx="7">
                  <c:v>ИТЦ ООО "ГТ Казань"</c:v>
                </c:pt>
                <c:pt idx="8">
                  <c:v>Среднее  по ПАО "Газпром"</c:v>
                </c:pt>
              </c:strCache>
            </c:strRef>
          </c:cat>
          <c:val>
            <c:numRef>
              <c:f>ГРС!$G$4:$G$12</c:f>
              <c:numCache>
                <c:formatCode>0.0</c:formatCode>
                <c:ptCount val="9"/>
                <c:pt idx="0">
                  <c:v>4.8333333333333384</c:v>
                </c:pt>
                <c:pt idx="1">
                  <c:v>2.7142857142857144</c:v>
                </c:pt>
                <c:pt idx="2">
                  <c:v>5</c:v>
                </c:pt>
                <c:pt idx="3">
                  <c:v>12</c:v>
                </c:pt>
                <c:pt idx="4">
                  <c:v>4</c:v>
                </c:pt>
                <c:pt idx="5">
                  <c:v>2.3333333333333335</c:v>
                </c:pt>
                <c:pt idx="6">
                  <c:v>4</c:v>
                </c:pt>
                <c:pt idx="7">
                  <c:v>1</c:v>
                </c:pt>
                <c:pt idx="8">
                  <c:v>4.1333333333333382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F-DD63-48D9-AF9D-F545AAEDDB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051712"/>
        <c:axId val="30053504"/>
      </c:barChart>
      <c:catAx>
        <c:axId val="30051712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one"/>
        <c:crossAx val="30053504"/>
        <c:crosses val="autoZero"/>
        <c:auto val="1"/>
        <c:lblAlgn val="ctr"/>
        <c:lblOffset val="100"/>
        <c:noMultiLvlLbl val="0"/>
      </c:catAx>
      <c:valAx>
        <c:axId val="30053504"/>
        <c:scaling>
          <c:orientation val="minMax"/>
        </c:scaling>
        <c:delete val="1"/>
        <c:axPos val="t"/>
        <c:numFmt formatCode="0.0" sourceLinked="1"/>
        <c:majorTickMark val="out"/>
        <c:minorTickMark val="none"/>
        <c:tickLblPos val="none"/>
        <c:crossAx val="30051712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7263026344664E-2"/>
          <c:y val="0"/>
          <c:w val="0.94273303106832951"/>
          <c:h val="0.90851485042491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>
                <a:solidFill>
                  <a:schemeClr val="lt1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
трансгаз 
Волгоград</c:v>
                </c:pt>
                <c:pt idx="1">
                  <c:v>Газпром
 трансгаз 
Екатеринбург</c:v>
                </c:pt>
                <c:pt idx="2">
                  <c:v>Газпром 
трансгаз 
Казань</c:v>
                </c:pt>
                <c:pt idx="3">
                  <c:v>Газпром
трансгаз 
Краснодар</c:v>
                </c:pt>
                <c:pt idx="4">
                  <c:v>Газпром 
трансгаз 
Махачкала</c:v>
                </c:pt>
                <c:pt idx="5">
                  <c:v>Газпром 
трансгаз 
Москва</c:v>
                </c:pt>
                <c:pt idx="6">
                  <c:v>Газпром 
трансгаз 
Нижний Новгород</c:v>
                </c:pt>
                <c:pt idx="7">
                  <c:v>Газпром 
трансгаз 
Самара</c:v>
                </c:pt>
                <c:pt idx="8">
                  <c:v>Газпром 
трансгаз 
Санкт-Петербург</c:v>
                </c:pt>
                <c:pt idx="9">
                  <c:v>Газпром 
трансгаз 
Саратов</c:v>
                </c:pt>
                <c:pt idx="10">
                  <c:v>Газпром
трансгаз 
Ставрополь</c:v>
                </c:pt>
                <c:pt idx="11">
                  <c:v>Газпром 
трансгаз 
Сургут</c:v>
                </c:pt>
                <c:pt idx="12">
                  <c:v>Газпром 
трансгаз 
Томск</c:v>
                </c:pt>
                <c:pt idx="13">
                  <c:v>Газпром 
трансгаз 
Уфа</c:v>
                </c:pt>
                <c:pt idx="14">
                  <c:v>Газпром 
трансгаз 
Ухта</c:v>
                </c:pt>
                <c:pt idx="15">
                  <c:v>Газпром 
трансгаз 
Чайковский</c:v>
                </c:pt>
                <c:pt idx="16">
                  <c:v>Газпром 
трансгаз 
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148</c:v>
                </c:pt>
                <c:pt idx="1">
                  <c:v>262</c:v>
                </c:pt>
                <c:pt idx="2">
                  <c:v>119</c:v>
                </c:pt>
                <c:pt idx="3">
                  <c:v>131</c:v>
                </c:pt>
                <c:pt idx="4">
                  <c:v>61</c:v>
                </c:pt>
                <c:pt idx="5">
                  <c:v>243</c:v>
                </c:pt>
                <c:pt idx="6">
                  <c:v>219</c:v>
                </c:pt>
                <c:pt idx="7">
                  <c:v>138</c:v>
                </c:pt>
                <c:pt idx="8">
                  <c:v>85</c:v>
                </c:pt>
                <c:pt idx="9">
                  <c:v>130</c:v>
                </c:pt>
                <c:pt idx="10">
                  <c:v>325</c:v>
                </c:pt>
                <c:pt idx="11">
                  <c:v>70</c:v>
                </c:pt>
                <c:pt idx="12">
                  <c:v>156</c:v>
                </c:pt>
                <c:pt idx="13">
                  <c:v>116</c:v>
                </c:pt>
                <c:pt idx="14">
                  <c:v>62</c:v>
                </c:pt>
                <c:pt idx="15">
                  <c:v>145</c:v>
                </c:pt>
                <c:pt idx="16">
                  <c:v>160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
трансгаз 
Волгоград</c:v>
                </c:pt>
                <c:pt idx="1">
                  <c:v>Газпром
 трансгаз 
Екатеринбург</c:v>
                </c:pt>
                <c:pt idx="2">
                  <c:v>Газпром 
трансгаз 
Казань</c:v>
                </c:pt>
                <c:pt idx="3">
                  <c:v>Газпром
трансгаз 
Краснодар</c:v>
                </c:pt>
                <c:pt idx="4">
                  <c:v>Газпром 
трансгаз 
Махачкала</c:v>
                </c:pt>
                <c:pt idx="5">
                  <c:v>Газпром 
трансгаз 
Москва</c:v>
                </c:pt>
                <c:pt idx="6">
                  <c:v>Газпром 
трансгаз 
Нижний Новгород</c:v>
                </c:pt>
                <c:pt idx="7">
                  <c:v>Газпром 
трансгаз 
Самара</c:v>
                </c:pt>
                <c:pt idx="8">
                  <c:v>Газпром 
трансгаз 
Санкт-Петербург</c:v>
                </c:pt>
                <c:pt idx="9">
                  <c:v>Газпром 
трансгаз 
Саратов</c:v>
                </c:pt>
                <c:pt idx="10">
                  <c:v>Газпром
трансгаз 
Ставрополь</c:v>
                </c:pt>
                <c:pt idx="11">
                  <c:v>Газпром 
трансгаз 
Сургут</c:v>
                </c:pt>
                <c:pt idx="12">
                  <c:v>Газпром 
трансгаз 
Томск</c:v>
                </c:pt>
                <c:pt idx="13">
                  <c:v>Газпром 
трансгаз 
Уфа</c:v>
                </c:pt>
                <c:pt idx="14">
                  <c:v>Газпром 
трансгаз 
Ухта</c:v>
                </c:pt>
                <c:pt idx="15">
                  <c:v>Газпром 
трансгаз 
Чайковский</c:v>
                </c:pt>
                <c:pt idx="16">
                  <c:v>Газпром 
трансгаз 
Югорск</c:v>
                </c:pt>
              </c:strCache>
            </c:strRef>
          </c:cat>
          <c:val>
            <c:numRef>
              <c:f>Лист1!$C$2:$C$18</c:f>
              <c:numCache>
                <c:formatCode>General</c:formatCode>
                <c:ptCount val="17"/>
                <c:pt idx="0">
                  <c:v>172</c:v>
                </c:pt>
                <c:pt idx="1">
                  <c:v>232</c:v>
                </c:pt>
                <c:pt idx="2">
                  <c:v>110</c:v>
                </c:pt>
                <c:pt idx="3">
                  <c:v>174</c:v>
                </c:pt>
                <c:pt idx="4">
                  <c:v>75</c:v>
                </c:pt>
                <c:pt idx="5">
                  <c:v>360</c:v>
                </c:pt>
                <c:pt idx="6">
                  <c:v>238</c:v>
                </c:pt>
                <c:pt idx="7">
                  <c:v>152</c:v>
                </c:pt>
                <c:pt idx="8">
                  <c:v>89</c:v>
                </c:pt>
                <c:pt idx="9">
                  <c:v>122</c:v>
                </c:pt>
                <c:pt idx="10">
                  <c:v>258</c:v>
                </c:pt>
                <c:pt idx="11">
                  <c:v>115</c:v>
                </c:pt>
                <c:pt idx="12">
                  <c:v>131</c:v>
                </c:pt>
                <c:pt idx="13">
                  <c:v>115</c:v>
                </c:pt>
                <c:pt idx="14">
                  <c:v>74</c:v>
                </c:pt>
                <c:pt idx="15">
                  <c:v>114</c:v>
                </c:pt>
                <c:pt idx="16">
                  <c:v>137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
трансгаз 
Волгоград</c:v>
                </c:pt>
                <c:pt idx="1">
                  <c:v>Газпром
 трансгаз 
Екатеринбург</c:v>
                </c:pt>
                <c:pt idx="2">
                  <c:v>Газпром 
трансгаз 
Казань</c:v>
                </c:pt>
                <c:pt idx="3">
                  <c:v>Газпром
трансгаз 
Краснодар</c:v>
                </c:pt>
                <c:pt idx="4">
                  <c:v>Газпром 
трансгаз 
Махачкала</c:v>
                </c:pt>
                <c:pt idx="5">
                  <c:v>Газпром 
трансгаз 
Москва</c:v>
                </c:pt>
                <c:pt idx="6">
                  <c:v>Газпром 
трансгаз 
Нижний Новгород</c:v>
                </c:pt>
                <c:pt idx="7">
                  <c:v>Газпром 
трансгаз 
Самара</c:v>
                </c:pt>
                <c:pt idx="8">
                  <c:v>Газпром 
трансгаз 
Санкт-Петербург</c:v>
                </c:pt>
                <c:pt idx="9">
                  <c:v>Газпром 
трансгаз 
Саратов</c:v>
                </c:pt>
                <c:pt idx="10">
                  <c:v>Газпром
трансгаз 
Ставрополь</c:v>
                </c:pt>
                <c:pt idx="11">
                  <c:v>Газпром 
трансгаз 
Сургут</c:v>
                </c:pt>
                <c:pt idx="12">
                  <c:v>Газпром 
трансгаз 
Томск</c:v>
                </c:pt>
                <c:pt idx="13">
                  <c:v>Газпром 
трансгаз 
Уфа</c:v>
                </c:pt>
                <c:pt idx="14">
                  <c:v>Газпром 
трансгаз 
Ухта</c:v>
                </c:pt>
                <c:pt idx="15">
                  <c:v>Газпром 
трансгаз 
Чайковский</c:v>
                </c:pt>
                <c:pt idx="16">
                  <c:v>Газпром 
трансгаз 
Югорск</c:v>
                </c:pt>
              </c:strCache>
            </c:strRef>
          </c:cat>
          <c:val>
            <c:numRef>
              <c:f>Лист1!$D$2:$D$18</c:f>
              <c:numCache>
                <c:formatCode>General</c:formatCode>
                <c:ptCount val="17"/>
                <c:pt idx="0">
                  <c:v>194</c:v>
                </c:pt>
                <c:pt idx="1">
                  <c:v>209</c:v>
                </c:pt>
                <c:pt idx="2">
                  <c:v>114</c:v>
                </c:pt>
                <c:pt idx="3">
                  <c:v>213</c:v>
                </c:pt>
                <c:pt idx="4">
                  <c:v>65</c:v>
                </c:pt>
                <c:pt idx="5">
                  <c:v>800</c:v>
                </c:pt>
                <c:pt idx="6">
                  <c:v>272</c:v>
                </c:pt>
                <c:pt idx="7">
                  <c:v>161</c:v>
                </c:pt>
                <c:pt idx="8">
                  <c:v>132</c:v>
                </c:pt>
                <c:pt idx="9">
                  <c:v>94</c:v>
                </c:pt>
                <c:pt idx="10">
                  <c:v>220</c:v>
                </c:pt>
                <c:pt idx="11">
                  <c:v>60</c:v>
                </c:pt>
                <c:pt idx="12">
                  <c:v>104</c:v>
                </c:pt>
                <c:pt idx="13">
                  <c:v>119</c:v>
                </c:pt>
                <c:pt idx="14">
                  <c:v>48</c:v>
                </c:pt>
                <c:pt idx="15">
                  <c:v>146</c:v>
                </c:pt>
                <c:pt idx="16">
                  <c:v>199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-15"/>
        <c:axId val="49755264"/>
        <c:axId val="49757568"/>
      </c:barChart>
      <c:catAx>
        <c:axId val="4975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49757568"/>
        <c:crosses val="autoZero"/>
        <c:auto val="1"/>
        <c:lblAlgn val="ctr"/>
        <c:lblOffset val="100"/>
        <c:noMultiLvlLbl val="0"/>
      </c:catAx>
      <c:valAx>
        <c:axId val="49757568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49755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76654305788535"/>
          <c:y val="7.2456967770590493E-3"/>
          <c:w val="0.16611227553587873"/>
          <c:h val="5.38343798480222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537263026344664E-2"/>
          <c:y val="0"/>
          <c:w val="0.94273303106832951"/>
          <c:h val="0.908514850424919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spPr>
                <a:solidFill>
                  <a:schemeClr val="lt1"/>
                </a:solidFill>
                <a:ln>
                  <a:noFill/>
                </a:ln>
                <a:effectLst/>
              </c:spPr>
              <c:txPr>
                <a:bodyPr rot="0" spcFirstLastPara="1" vertOverflow="clip" horzOverflow="clip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
трансгаз 
Волгоград</c:v>
                </c:pt>
                <c:pt idx="1">
                  <c:v>Газпром
 трансгаз 
Екатеринбург</c:v>
                </c:pt>
                <c:pt idx="2">
                  <c:v>Газпром 
трансгаз 
Казань</c:v>
                </c:pt>
                <c:pt idx="3">
                  <c:v>Газпром
трансгаз 
Краснодар</c:v>
                </c:pt>
                <c:pt idx="4">
                  <c:v>Газпром 
трансгаз 
Махачкала</c:v>
                </c:pt>
                <c:pt idx="5">
                  <c:v>Газпром 
трансгаз 
Москва</c:v>
                </c:pt>
                <c:pt idx="6">
                  <c:v>Газпром 
трансгаз 
Нижний Новгород</c:v>
                </c:pt>
                <c:pt idx="7">
                  <c:v>Газпром 
трансгаз 
Самара</c:v>
                </c:pt>
                <c:pt idx="8">
                  <c:v>Газпром 
трансгаз 
Санкт-Петербург</c:v>
                </c:pt>
                <c:pt idx="9">
                  <c:v>Газпром 
трансгаз 
Саратов</c:v>
                </c:pt>
                <c:pt idx="10">
                  <c:v>Газпром
трансгаз 
Ставрополь</c:v>
                </c:pt>
                <c:pt idx="11">
                  <c:v>Газпром 
трансгаз 
Сургут</c:v>
                </c:pt>
                <c:pt idx="12">
                  <c:v>Газпром 
трансгаз 
Томск</c:v>
                </c:pt>
                <c:pt idx="13">
                  <c:v>Газпром 
трансгаз 
Уфа</c:v>
                </c:pt>
                <c:pt idx="14">
                  <c:v>Газпром 
трансгаз 
Ухта</c:v>
                </c:pt>
                <c:pt idx="15">
                  <c:v>Газпром 
трансгаз 
Чайковский</c:v>
                </c:pt>
                <c:pt idx="16">
                  <c:v>Газпром 
трансгаз 
Югорск</c:v>
                </c:pt>
              </c:strCache>
            </c:strRef>
          </c:cat>
          <c:val>
            <c:numRef>
              <c:f>Лист1!$B$2:$B$18</c:f>
              <c:numCache>
                <c:formatCode>0.00</c:formatCode>
                <c:ptCount val="17"/>
                <c:pt idx="0">
                  <c:v>0.75510204081632648</c:v>
                </c:pt>
                <c:pt idx="1">
                  <c:v>1.2596153846153846</c:v>
                </c:pt>
                <c:pt idx="2">
                  <c:v>0.86861313868613144</c:v>
                </c:pt>
                <c:pt idx="3">
                  <c:v>0.55744680851063833</c:v>
                </c:pt>
                <c:pt idx="4">
                  <c:v>0.81333333333333335</c:v>
                </c:pt>
                <c:pt idx="5">
                  <c:v>0.49390243902439024</c:v>
                </c:pt>
                <c:pt idx="6">
                  <c:v>0.89754098360655743</c:v>
                </c:pt>
                <c:pt idx="7">
                  <c:v>1.4680851063829787</c:v>
                </c:pt>
                <c:pt idx="8">
                  <c:v>0.50295857988165682</c:v>
                </c:pt>
                <c:pt idx="9">
                  <c:v>0.78787878787878785</c:v>
                </c:pt>
                <c:pt idx="10">
                  <c:v>1.3948497854077253</c:v>
                </c:pt>
                <c:pt idx="11">
                  <c:v>1.8421052631578947</c:v>
                </c:pt>
                <c:pt idx="12">
                  <c:v>1.9024390243902438</c:v>
                </c:pt>
                <c:pt idx="13">
                  <c:v>1.1262135922330097</c:v>
                </c:pt>
                <c:pt idx="14">
                  <c:v>0.49206349206349204</c:v>
                </c:pt>
                <c:pt idx="15">
                  <c:v>1.7261904761904763</c:v>
                </c:pt>
                <c:pt idx="16">
                  <c:v>3.7209302325581395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
трансгаз 
Волгоград</c:v>
                </c:pt>
                <c:pt idx="1">
                  <c:v>Газпром
 трансгаз 
Екатеринбург</c:v>
                </c:pt>
                <c:pt idx="2">
                  <c:v>Газпром 
трансгаз 
Казань</c:v>
                </c:pt>
                <c:pt idx="3">
                  <c:v>Газпром
трансгаз 
Краснодар</c:v>
                </c:pt>
                <c:pt idx="4">
                  <c:v>Газпром 
трансгаз 
Махачкала</c:v>
                </c:pt>
                <c:pt idx="5">
                  <c:v>Газпром 
трансгаз 
Москва</c:v>
                </c:pt>
                <c:pt idx="6">
                  <c:v>Газпром 
трансгаз 
Нижний Новгород</c:v>
                </c:pt>
                <c:pt idx="7">
                  <c:v>Газпром 
трансгаз 
Самара</c:v>
                </c:pt>
                <c:pt idx="8">
                  <c:v>Газпром 
трансгаз 
Санкт-Петербург</c:v>
                </c:pt>
                <c:pt idx="9">
                  <c:v>Газпром 
трансгаз 
Саратов</c:v>
                </c:pt>
                <c:pt idx="10">
                  <c:v>Газпром
трансгаз 
Ставрополь</c:v>
                </c:pt>
                <c:pt idx="11">
                  <c:v>Газпром 
трансгаз 
Сургут</c:v>
                </c:pt>
                <c:pt idx="12">
                  <c:v>Газпром 
трансгаз 
Томск</c:v>
                </c:pt>
                <c:pt idx="13">
                  <c:v>Газпром 
трансгаз 
Уфа</c:v>
                </c:pt>
                <c:pt idx="14">
                  <c:v>Газпром 
трансгаз 
Ухта</c:v>
                </c:pt>
                <c:pt idx="15">
                  <c:v>Газпром 
трансгаз 
Чайковский</c:v>
                </c:pt>
                <c:pt idx="16">
                  <c:v>Газпром 
трансгаз 
Югорск</c:v>
                </c:pt>
              </c:strCache>
            </c:strRef>
          </c:cat>
          <c:val>
            <c:numRef>
              <c:f>Лист1!$C$2:$C$18</c:f>
              <c:numCache>
                <c:formatCode>0.00</c:formatCode>
                <c:ptCount val="17"/>
                <c:pt idx="0">
                  <c:v>0.95027624309392267</c:v>
                </c:pt>
                <c:pt idx="1">
                  <c:v>1.1262135922330097</c:v>
                </c:pt>
                <c:pt idx="2">
                  <c:v>0.79710144927536231</c:v>
                </c:pt>
                <c:pt idx="3">
                  <c:v>0.71900826446280997</c:v>
                </c:pt>
                <c:pt idx="4">
                  <c:v>1</c:v>
                </c:pt>
                <c:pt idx="5">
                  <c:v>0.73022312373225151</c:v>
                </c:pt>
                <c:pt idx="6">
                  <c:v>0.99581589958159</c:v>
                </c:pt>
                <c:pt idx="7">
                  <c:v>1.5833333333333333</c:v>
                </c:pt>
                <c:pt idx="8">
                  <c:v>0.51445086705202314</c:v>
                </c:pt>
                <c:pt idx="9">
                  <c:v>0.73939393939393938</c:v>
                </c:pt>
                <c:pt idx="10">
                  <c:v>1.1072961373390557</c:v>
                </c:pt>
                <c:pt idx="11">
                  <c:v>2.4468085106382977</c:v>
                </c:pt>
                <c:pt idx="12">
                  <c:v>1.4719101123595506</c:v>
                </c:pt>
                <c:pt idx="13">
                  <c:v>1.116504854368932</c:v>
                </c:pt>
                <c:pt idx="14">
                  <c:v>0.54814814814814816</c:v>
                </c:pt>
                <c:pt idx="15">
                  <c:v>1.3103448275862069</c:v>
                </c:pt>
                <c:pt idx="16">
                  <c:v>3.2619047619047619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
трансгаз 
Волгоград</c:v>
                </c:pt>
                <c:pt idx="1">
                  <c:v>Газпром
 трансгаз 
Екатеринбург</c:v>
                </c:pt>
                <c:pt idx="2">
                  <c:v>Газпром 
трансгаз 
Казань</c:v>
                </c:pt>
                <c:pt idx="3">
                  <c:v>Газпром
трансгаз 
Краснодар</c:v>
                </c:pt>
                <c:pt idx="4">
                  <c:v>Газпром 
трансгаз 
Махачкала</c:v>
                </c:pt>
                <c:pt idx="5">
                  <c:v>Газпром 
трансгаз 
Москва</c:v>
                </c:pt>
                <c:pt idx="6">
                  <c:v>Газпром 
трансгаз 
Нижний Новгород</c:v>
                </c:pt>
                <c:pt idx="7">
                  <c:v>Газпром 
трансгаз 
Самара</c:v>
                </c:pt>
                <c:pt idx="8">
                  <c:v>Газпром 
трансгаз 
Санкт-Петербург</c:v>
                </c:pt>
                <c:pt idx="9">
                  <c:v>Газпром 
трансгаз 
Саратов</c:v>
                </c:pt>
                <c:pt idx="10">
                  <c:v>Газпром
трансгаз 
Ставрополь</c:v>
                </c:pt>
                <c:pt idx="11">
                  <c:v>Газпром 
трансгаз 
Сургут</c:v>
                </c:pt>
                <c:pt idx="12">
                  <c:v>Газпром 
трансгаз 
Томск</c:v>
                </c:pt>
                <c:pt idx="13">
                  <c:v>Газпром 
трансгаз 
Уфа</c:v>
                </c:pt>
                <c:pt idx="14">
                  <c:v>Газпром 
трансгаз 
Ухта</c:v>
                </c:pt>
                <c:pt idx="15">
                  <c:v>Газпром 
трансгаз 
Чайковский</c:v>
                </c:pt>
                <c:pt idx="16">
                  <c:v>Газпром 
трансгаз 
Югорск</c:v>
                </c:pt>
              </c:strCache>
            </c:strRef>
          </c:cat>
          <c:val>
            <c:numRef>
              <c:f>Лист1!$D$2:$D$18</c:f>
              <c:numCache>
                <c:formatCode>0.00</c:formatCode>
                <c:ptCount val="17"/>
                <c:pt idx="0">
                  <c:v>1.1345029239766082</c:v>
                </c:pt>
                <c:pt idx="1">
                  <c:v>1.0048076923076923</c:v>
                </c:pt>
                <c:pt idx="2">
                  <c:v>0.82014388489208634</c:v>
                </c:pt>
                <c:pt idx="3">
                  <c:v>0.91025641025641024</c:v>
                </c:pt>
                <c:pt idx="4">
                  <c:v>0.8666666666666667</c:v>
                </c:pt>
                <c:pt idx="5">
                  <c:v>1.6161616161616161</c:v>
                </c:pt>
                <c:pt idx="6">
                  <c:v>1.1056910569105691</c:v>
                </c:pt>
                <c:pt idx="7">
                  <c:v>1.6947368421052631</c:v>
                </c:pt>
                <c:pt idx="8">
                  <c:v>0.76300578034682076</c:v>
                </c:pt>
                <c:pt idx="9">
                  <c:v>0.5696969696969697</c:v>
                </c:pt>
                <c:pt idx="10">
                  <c:v>0.95652173913043481</c:v>
                </c:pt>
                <c:pt idx="11">
                  <c:v>1.4634146341463414</c:v>
                </c:pt>
                <c:pt idx="12">
                  <c:v>1.1818181818181819</c:v>
                </c:pt>
                <c:pt idx="13">
                  <c:v>1.1121495327102804</c:v>
                </c:pt>
                <c:pt idx="14">
                  <c:v>0.37795275590551181</c:v>
                </c:pt>
                <c:pt idx="15">
                  <c:v>1.6404494382022472</c:v>
                </c:pt>
                <c:pt idx="16">
                  <c:v>4.6279069767441863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9"/>
        <c:overlap val="-15"/>
        <c:axId val="21146624"/>
        <c:axId val="21160704"/>
      </c:barChart>
      <c:catAx>
        <c:axId val="21146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1160704"/>
        <c:crosses val="autoZero"/>
        <c:auto val="1"/>
        <c:lblAlgn val="ctr"/>
        <c:lblOffset val="100"/>
        <c:noMultiLvlLbl val="0"/>
      </c:catAx>
      <c:valAx>
        <c:axId val="21160704"/>
        <c:scaling>
          <c:orientation val="minMax"/>
        </c:scaling>
        <c:delete val="1"/>
        <c:axPos val="l"/>
        <c:numFmt formatCode="0.00" sourceLinked="1"/>
        <c:majorTickMark val="none"/>
        <c:minorTickMark val="none"/>
        <c:tickLblPos val="nextTo"/>
        <c:crossAx val="21146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276654305788535"/>
          <c:y val="7.2456967770590493E-3"/>
          <c:w val="0.16611227553587873"/>
          <c:h val="5.383437984802224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374484943742624E-2"/>
          <c:y val="0.15299504874291076"/>
          <c:w val="0.91537556231151362"/>
          <c:h val="0.5272372681482513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2015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0"/>
              <c:layout>
                <c:manualLayout>
                  <c:x val="-2.8341995495184875E-3"/>
                  <c:y val="-9.7391556415865787E-18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5"/>
              <c:layout>
                <c:manualLayout>
                  <c:x val="4.7236659158641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General</c:formatCode>
                <c:ptCount val="17"/>
                <c:pt idx="0">
                  <c:v>100</c:v>
                </c:pt>
                <c:pt idx="1">
                  <c:v>97.71</c:v>
                </c:pt>
                <c:pt idx="2">
                  <c:v>99.16</c:v>
                </c:pt>
                <c:pt idx="3">
                  <c:v>84.73</c:v>
                </c:pt>
                <c:pt idx="4">
                  <c:v>100</c:v>
                </c:pt>
                <c:pt idx="5">
                  <c:v>96.71</c:v>
                </c:pt>
                <c:pt idx="6">
                  <c:v>97.72</c:v>
                </c:pt>
                <c:pt idx="7">
                  <c:v>97.1</c:v>
                </c:pt>
                <c:pt idx="8">
                  <c:v>100</c:v>
                </c:pt>
                <c:pt idx="9">
                  <c:v>92.31</c:v>
                </c:pt>
                <c:pt idx="10">
                  <c:v>100</c:v>
                </c:pt>
                <c:pt idx="11">
                  <c:v>98.57</c:v>
                </c:pt>
                <c:pt idx="12">
                  <c:v>96.79</c:v>
                </c:pt>
                <c:pt idx="13">
                  <c:v>100</c:v>
                </c:pt>
                <c:pt idx="14">
                  <c:v>100</c:v>
                </c:pt>
                <c:pt idx="15">
                  <c:v>97.93</c:v>
                </c:pt>
                <c:pt idx="16">
                  <c:v>98.75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2"/>
              <c:layout>
                <c:manualLayout>
                  <c:x val="2.0784130029802207E-2"/>
                  <c:y val="8.49972493016170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1.7949930480283753E-2"/>
                  <c:y val="-9.7391556415865787E-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2"/>
              <c:layout>
                <c:manualLayout>
                  <c:x val="0"/>
                  <c:y val="6.37479369762128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6"/>
              <c:layout>
                <c:manualLayout>
                  <c:x val="3.7789327326913165E-3"/>
                  <c:y val="-1.699944986032342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0.00</c:formatCode>
                <c:ptCount val="17"/>
                <c:pt idx="0">
                  <c:v>99.42</c:v>
                </c:pt>
                <c:pt idx="1">
                  <c:v>94.83</c:v>
                </c:pt>
                <c:pt idx="2">
                  <c:v>100</c:v>
                </c:pt>
                <c:pt idx="3">
                  <c:v>95.4</c:v>
                </c:pt>
                <c:pt idx="4">
                  <c:v>98.67</c:v>
                </c:pt>
                <c:pt idx="5">
                  <c:v>88.61</c:v>
                </c:pt>
                <c:pt idx="6">
                  <c:v>88.24</c:v>
                </c:pt>
                <c:pt idx="7">
                  <c:v>94.08</c:v>
                </c:pt>
                <c:pt idx="8" formatCode="General">
                  <c:v>100</c:v>
                </c:pt>
                <c:pt idx="9">
                  <c:v>94.26</c:v>
                </c:pt>
                <c:pt idx="10" formatCode="General">
                  <c:v>100</c:v>
                </c:pt>
                <c:pt idx="11">
                  <c:v>93.91</c:v>
                </c:pt>
                <c:pt idx="12">
                  <c:v>88.55</c:v>
                </c:pt>
                <c:pt idx="13" formatCode="General">
                  <c:v>100</c:v>
                </c:pt>
                <c:pt idx="14" formatCode="General">
                  <c:v>100</c:v>
                </c:pt>
                <c:pt idx="15" formatCode="General">
                  <c:v>100</c:v>
                </c:pt>
                <c:pt idx="16">
                  <c:v>99.27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hade val="51000"/>
                    <a:satMod val="130000"/>
                  </a:schemeClr>
                </a:gs>
                <a:gs pos="80000">
                  <a:schemeClr val="accent3">
                    <a:shade val="93000"/>
                    <a:satMod val="130000"/>
                  </a:schemeClr>
                </a:gs>
                <a:gs pos="100000">
                  <a:schemeClr val="accent3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12"/>
              <c:layout>
                <c:manualLayout>
                  <c:x val="-1.3855926621688121E-16"/>
                  <c:y val="-3.1873968488106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overflow" horzOverflow="overflow" vert="horz" wrap="square" lIns="36576" tIns="18288" rIns="36576" bIns="18288" anchor="ctr" anchorCtr="1">
                <a:normAutofit/>
              </a:bodyPr>
              <a:lstStyle/>
              <a:p>
                <a:pPr>
                  <a:defRPr sz="11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borderCallout1">
                    <a:avLst/>
                  </a:prstGeom>
                </c15:spPr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трансгаз Томск</c:v>
                </c:pt>
                <c:pt idx="13">
                  <c:v>Газпром трансгаз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Лист1!$D$2:$D$18</c:f>
              <c:numCache>
                <c:formatCode>0.00</c:formatCode>
                <c:ptCount val="17"/>
                <c:pt idx="0">
                  <c:v>87.11</c:v>
                </c:pt>
                <c:pt idx="1">
                  <c:v>96.17</c:v>
                </c:pt>
                <c:pt idx="2">
                  <c:v>84.21</c:v>
                </c:pt>
                <c:pt idx="3">
                  <c:v>87.79</c:v>
                </c:pt>
                <c:pt idx="4" formatCode="General">
                  <c:v>100</c:v>
                </c:pt>
                <c:pt idx="5">
                  <c:v>85.25</c:v>
                </c:pt>
                <c:pt idx="6">
                  <c:v>86.4</c:v>
                </c:pt>
                <c:pt idx="7">
                  <c:v>99.38</c:v>
                </c:pt>
                <c:pt idx="8">
                  <c:v>88.64</c:v>
                </c:pt>
                <c:pt idx="9">
                  <c:v>88.3</c:v>
                </c:pt>
                <c:pt idx="10" formatCode="General">
                  <c:v>100</c:v>
                </c:pt>
                <c:pt idx="11">
                  <c:v>91.67</c:v>
                </c:pt>
                <c:pt idx="12">
                  <c:v>88.46</c:v>
                </c:pt>
                <c:pt idx="13" formatCode="General">
                  <c:v>100</c:v>
                </c:pt>
                <c:pt idx="14">
                  <c:v>97.92</c:v>
                </c:pt>
                <c:pt idx="15">
                  <c:v>95.89</c:v>
                </c:pt>
                <c:pt idx="16">
                  <c:v>97.49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-20"/>
        <c:axId val="23750912"/>
        <c:axId val="23773184"/>
      </c:barChart>
      <c:catAx>
        <c:axId val="23750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773184"/>
        <c:crosses val="autoZero"/>
        <c:auto val="1"/>
        <c:lblAlgn val="ctr"/>
        <c:lblOffset val="100"/>
        <c:noMultiLvlLbl val="0"/>
      </c:catAx>
      <c:valAx>
        <c:axId val="2377318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375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9693946618409398"/>
          <c:y val="1.3046073863278928E-2"/>
          <c:w val="0.16307284956596949"/>
          <c:h val="5.00265700062777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99999999999999E-2"/>
          <c:y val="1.5788078225984589E-2"/>
          <c:w val="0.89946333661417321"/>
          <c:h val="0.85416746792062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12</c:v>
                </c:pt>
                <c:pt idx="1">
                  <c:v>9</c:v>
                </c:pt>
                <c:pt idx="2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Инциденты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49</c:v>
                </c:pt>
                <c:pt idx="1">
                  <c:v>22</c:v>
                </c:pt>
                <c:pt idx="2">
                  <c:v>21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5"/>
        <c:overlap val="100"/>
        <c:axId val="24179456"/>
        <c:axId val="24169088"/>
      </c:barChart>
      <c:valAx>
        <c:axId val="24169088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dirty="0"/>
                  <a:t>АБСОЛЮТНОЕ ЧИСЛО ОТКАЗОВ В ГОД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4179456"/>
        <c:crosses val="max"/>
        <c:crossBetween val="between"/>
      </c:valAx>
      <c:catAx>
        <c:axId val="24179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4169088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24241240157480318"/>
          <c:y val="0.95311498609817291"/>
          <c:w val="0.47767507381889762"/>
          <c:h val="4.4227857226244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7499999999999999E-2"/>
          <c:y val="1.5788078225984589E-2"/>
          <c:w val="0.89946333661417321"/>
          <c:h val="0.85416746792062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Аварии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  <a:scene3d>
              <a:camera prst="orthographicFront"/>
              <a:lightRig rig="balanced" dir="t">
                <a:rot lat="0" lon="0" rev="8700000"/>
              </a:lightRig>
            </a:scene3d>
            <a:sp3d>
              <a:bevelT w="190500" h="38100"/>
            </a:sp3d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Инциденты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  <a:scene3d>
              <a:camera prst="orthographicFront"/>
              <a:lightRig rig="threePt" dir="t"/>
            </a:scene3d>
            <a:sp3d>
              <a:bevelT w="190500" h="381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Лист1!$A$2:$A$9</c:f>
              <c:numCache>
                <c:formatCode>General</c:formatCode>
                <c:ptCount val="8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</c:numCache>
            </c:num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4</c:v>
                </c:pt>
                <c:pt idx="1">
                  <c:v>1</c:v>
                </c:pt>
                <c:pt idx="2">
                  <c:v>3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3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5"/>
        <c:overlap val="100"/>
        <c:axId val="23203200"/>
        <c:axId val="23201280"/>
      </c:barChart>
      <c:valAx>
        <c:axId val="23201280"/>
        <c:scaling>
          <c:orientation val="minMax"/>
        </c:scaling>
        <c:delete val="0"/>
        <c:axPos val="r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197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ru-RU" dirty="0"/>
                  <a:t>АБСОЛЮТНОЕ ЧИСЛО </a:t>
                </a:r>
                <a:r>
                  <a:rPr lang="ru-RU" dirty="0" smtClean="0"/>
                  <a:t>инцидентов В </a:t>
                </a:r>
                <a:r>
                  <a:rPr lang="ru-RU" dirty="0"/>
                  <a:t>ГОД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3200"/>
        <c:crosses val="max"/>
        <c:crossBetween val="between"/>
      </c:valAx>
      <c:catAx>
        <c:axId val="23203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20128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6.2291386935159508E-3"/>
          <c:y val="0.94172748246362037"/>
          <c:w val="0.97838361371573956"/>
          <c:h val="4.42278572262442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0151877400701103E-2"/>
          <c:y val="1.0245969929602904E-3"/>
          <c:w val="0.9071479708171154"/>
          <c:h val="0.6232415722773280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2016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hade val="51000"/>
                    <a:satMod val="130000"/>
                  </a:schemeClr>
                </a:gs>
                <a:gs pos="80000">
                  <a:schemeClr val="accent1">
                    <a:shade val="93000"/>
                    <a:satMod val="130000"/>
                  </a:schemeClr>
                </a:gs>
                <a:gs pos="100000">
                  <a:schemeClr val="accent1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7.5578660276005025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7236662672503083E-3"/>
                  <c:y val="-2.1161785348179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9.447332534500686E-3"/>
                  <c:y val="-4.23235706963593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-3.7789330138002469E-3"/>
                  <c:y val="2.11617853481796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8.5025992810505557E-3"/>
                  <c:y val="-2.11617853481796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-4.7236662672503083E-3"/>
                  <c:y val="-7.75923165902630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8.5025992810505557E-3"/>
                  <c:y val="-2.11617853481796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Лист1!$B$2:$B$18</c:f>
              <c:numCache>
                <c:formatCode>0.000</c:formatCode>
                <c:ptCount val="17"/>
                <c:pt idx="0">
                  <c:v>4.4052863436123352E-3</c:v>
                </c:pt>
                <c:pt idx="1">
                  <c:v>6.9444444444444448E-2</c:v>
                </c:pt>
                <c:pt idx="2">
                  <c:v>2.0202020202020204E-2</c:v>
                </c:pt>
                <c:pt idx="3">
                  <c:v>0</c:v>
                </c:pt>
                <c:pt idx="4">
                  <c:v>0.56074766355140182</c:v>
                </c:pt>
                <c:pt idx="5">
                  <c:v>8.0229226361031525E-2</c:v>
                </c:pt>
                <c:pt idx="6">
                  <c:v>2.1212121212121213E-2</c:v>
                </c:pt>
                <c:pt idx="7">
                  <c:v>7.407407407407407E-2</c:v>
                </c:pt>
                <c:pt idx="8">
                  <c:v>0.36032388663967613</c:v>
                </c:pt>
                <c:pt idx="9">
                  <c:v>0</c:v>
                </c:pt>
                <c:pt idx="10">
                  <c:v>4.2682926829268296E-2</c:v>
                </c:pt>
                <c:pt idx="11">
                  <c:v>1.7241379310344827E-2</c:v>
                </c:pt>
                <c:pt idx="12">
                  <c:v>0</c:v>
                </c:pt>
                <c:pt idx="13">
                  <c:v>0</c:v>
                </c:pt>
                <c:pt idx="14">
                  <c:v>5.8479532163742687E-3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hade val="51000"/>
                    <a:satMod val="130000"/>
                  </a:schemeClr>
                </a:gs>
                <a:gs pos="80000">
                  <a:schemeClr val="accent2">
                    <a:shade val="93000"/>
                    <a:satMod val="130000"/>
                  </a:schemeClr>
                </a:gs>
                <a:gs pos="100000">
                  <a:schemeClr val="accent2">
                    <a:shade val="94000"/>
                    <a:satMod val="135000"/>
                  </a:schemeClr>
                </a:gs>
              </a:gsLst>
              <a:lin ang="162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8"/>
              <c:layout>
                <c:manualLayout>
                  <c:x val="2.172886482935134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>
                <c:manualLayout>
                  <c:x val="7.557866027600493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>
                <c:manualLayout>
                  <c:x val="-7.5578660276004938E-3"/>
                  <c:y val="-2.11617853481796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>
                <c:manualLayout>
                  <c:x val="4.7236662672503083E-3"/>
                  <c:y val="-7.7592316590263056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>
                <c:manualLayout>
                  <c:x val="-4.7236662672503083E-3"/>
                  <c:y val="-2.1161785348179688E-3"/>
                </c:manualLayout>
              </c:layout>
              <c:tx>
                <c:rich>
                  <a:bodyPr/>
                  <a:lstStyle/>
                  <a:p>
                    <a:r>
                      <a:rPr lang="en-US" smtClean="0"/>
                      <a:t>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Лист1!$A$2:$A$18</c:f>
              <c:strCache>
                <c:ptCount val="17"/>
                <c:pt idx="0">
                  <c:v>Газпром трансгаз Волгоград</c:v>
                </c:pt>
                <c:pt idx="1">
                  <c:v>Газпром трансгаз Екатеринбург</c:v>
                </c:pt>
                <c:pt idx="2">
                  <c:v>Газпром трансгаз Казань</c:v>
                </c:pt>
                <c:pt idx="3">
                  <c:v>Газпром трансгаз Краснодар</c:v>
                </c:pt>
                <c:pt idx="4">
                  <c:v>Газпром трансгаз Махачкала</c:v>
                </c:pt>
                <c:pt idx="5">
                  <c:v>Газпром трансгаз Москва</c:v>
                </c:pt>
                <c:pt idx="6">
                  <c:v>Газпром трансгаз Нижний Новгород</c:v>
                </c:pt>
                <c:pt idx="7">
                  <c:v>Газпром трансгаз Самара</c:v>
                </c:pt>
                <c:pt idx="8">
                  <c:v>Газпром трансгаз Санкт-Петербург</c:v>
                </c:pt>
                <c:pt idx="9">
                  <c:v>Газпром трансгаз Саратов</c:v>
                </c:pt>
                <c:pt idx="10">
                  <c:v>Газпром трансгаз Ставрополь</c:v>
                </c:pt>
                <c:pt idx="11">
                  <c:v>Газпром трансгаз Сургут</c:v>
                </c:pt>
                <c:pt idx="12">
                  <c:v>Газпром траснгаз Томск</c:v>
                </c:pt>
                <c:pt idx="13">
                  <c:v>Газпром траснгаз Уфа</c:v>
                </c:pt>
                <c:pt idx="14">
                  <c:v>Газпром трансгаз Ухта</c:v>
                </c:pt>
                <c:pt idx="15">
                  <c:v>Газпром трансгаз Чайковский</c:v>
                </c:pt>
                <c:pt idx="16">
                  <c:v>Газпром трансгаз Югорск</c:v>
                </c:pt>
              </c:strCache>
            </c:strRef>
          </c:cat>
          <c:val>
            <c:numRef>
              <c:f>Лист1!$C$2:$C$18</c:f>
              <c:numCache>
                <c:formatCode>0.000</c:formatCode>
                <c:ptCount val="17"/>
                <c:pt idx="0">
                  <c:v>4.4052863436123352E-3</c:v>
                </c:pt>
                <c:pt idx="1">
                  <c:v>6.5972222222222224E-2</c:v>
                </c:pt>
                <c:pt idx="2">
                  <c:v>0.21717171717171718</c:v>
                </c:pt>
                <c:pt idx="3">
                  <c:v>3.134796238244514E-3</c:v>
                </c:pt>
                <c:pt idx="4">
                  <c:v>0.83177570093457942</c:v>
                </c:pt>
                <c:pt idx="5">
                  <c:v>0.23495702005730659</c:v>
                </c:pt>
                <c:pt idx="6">
                  <c:v>9.0909090909090905E-3</c:v>
                </c:pt>
                <c:pt idx="7">
                  <c:v>7.407407407407407E-2</c:v>
                </c:pt>
                <c:pt idx="8">
                  <c:v>0.36437246963562753</c:v>
                </c:pt>
                <c:pt idx="9">
                  <c:v>7.8703703703703706E-2</c:v>
                </c:pt>
                <c:pt idx="10">
                  <c:v>5.4878048780487805E-2</c:v>
                </c:pt>
                <c:pt idx="11">
                  <c:v>1.7241379310344827E-2</c:v>
                </c:pt>
                <c:pt idx="12">
                  <c:v>1.6393442622950821E-2</c:v>
                </c:pt>
                <c:pt idx="13">
                  <c:v>0</c:v>
                </c:pt>
                <c:pt idx="14">
                  <c:v>5.8479532163742687E-3</c:v>
                </c:pt>
                <c:pt idx="15">
                  <c:v>9.0090090090090089E-3</c:v>
                </c:pt>
                <c:pt idx="1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"/>
        <c:overlap val="-24"/>
        <c:axId val="23444864"/>
        <c:axId val="23549824"/>
      </c:barChart>
      <c:catAx>
        <c:axId val="2344486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3549824"/>
        <c:crosses val="autoZero"/>
        <c:auto val="1"/>
        <c:lblAlgn val="ctr"/>
        <c:lblOffset val="100"/>
        <c:noMultiLvlLbl val="0"/>
      </c:catAx>
      <c:valAx>
        <c:axId val="2354982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0.000" sourceLinked="1"/>
        <c:majorTickMark val="none"/>
        <c:minorTickMark val="none"/>
        <c:tickLblPos val="nextTo"/>
        <c:crossAx val="234448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9995878880138495"/>
          <c:y val="0.10036501580302144"/>
          <c:w val="0.14935027644233989"/>
          <c:h val="4.04664990608832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8230416633534056"/>
          <c:y val="0"/>
          <c:w val="0.68618853604419705"/>
          <c:h val="0.92706929774050562"/>
        </c:manualLayout>
      </c:layout>
      <c:pie3DChart>
        <c:varyColors val="1"/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ayout>
        <c:manualLayout>
          <c:xMode val="edge"/>
          <c:yMode val="edge"/>
          <c:x val="1.6888899562134217E-2"/>
          <c:y val="0.7149707711634341"/>
          <c:w val="0.98178281233669784"/>
          <c:h val="0.27176910115302205"/>
        </c:manualLayout>
      </c:layout>
      <c:overlay val="0"/>
    </c:legend>
    <c:plotVisOnly val="1"/>
    <c:dispBlanksAs val="zero"/>
    <c:showDLblsOverMax val="0"/>
  </c:chart>
  <c:spPr>
    <a:ln>
      <a:noFill/>
    </a:ln>
  </c:spPr>
  <c:txPr>
    <a:bodyPr/>
    <a:lstStyle/>
    <a:p>
      <a:pPr>
        <a:defRPr sz="1800" baseline="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20"/>
      <c:rotY val="237"/>
      <c:rAngAx val="0"/>
      <c:perspective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4785766632103884E-2"/>
          <c:y val="0"/>
          <c:w val="0.95635207870821426"/>
          <c:h val="1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spPr>
    <a:ln>
      <a:noFill/>
    </a:ln>
  </c:spPr>
  <c:externalData r:id="rId1">
    <c:autoUpdate val="0"/>
  </c:externalData>
</c:chartSpac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222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ize="5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22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F873403-9A69-4C59-9EE6-4EA7FEF2E478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0907231-3E40-4FD5-91CB-7DF3DAD2EF2A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Включать в планы капитального ремонта и реконструкции объекты по которым имеются длительно не устраненные нарушения норм и правил, в целях исключения увеличения количества отказов технологического оборудования и трубопроводов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81355F3-D1B8-41B5-9A3A-D949CECCE552}" type="parTrans" cxnId="{95A9CC5E-8F99-4EFC-8FBD-D422E88A4AFD}">
      <dgm:prSet/>
      <dgm:spPr/>
      <dgm:t>
        <a:bodyPr/>
        <a:lstStyle/>
        <a:p>
          <a:endParaRPr lang="ru-RU"/>
        </a:p>
      </dgm:t>
    </dgm:pt>
    <dgm:pt modelId="{1BE07E03-6527-49ED-A2A8-86C6C69E14DC}" type="sibTrans" cxnId="{95A9CC5E-8F99-4EFC-8FBD-D422E88A4AFD}">
      <dgm:prSet/>
      <dgm:spPr/>
      <dgm:t>
        <a:bodyPr/>
        <a:lstStyle/>
        <a:p>
          <a:endParaRPr lang="ru-RU"/>
        </a:p>
      </dgm:t>
    </dgm:pt>
    <dgm:pt modelId="{E73A5B67-20C6-4EC8-BD89-3C2E527E42AB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Принимать все необходимые меры к повышению </a:t>
          </a:r>
          <a:r>
            <a:rPr lang="ru-RU" sz="16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устраняемости</a:t>
          </a:r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выявленных Федеральными надзорными органами, комиссиями и органами корпоративного контроля нарушений норм и правил при эксплуатации газовых объектов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09E3659-0CE7-4FDD-95CA-10B403F4AE99}" type="parTrans" cxnId="{8A878A07-4CCF-42CD-BE75-91B5A11A42A6}">
      <dgm:prSet/>
      <dgm:spPr/>
      <dgm:t>
        <a:bodyPr/>
        <a:lstStyle/>
        <a:p>
          <a:endParaRPr lang="ru-RU"/>
        </a:p>
      </dgm:t>
    </dgm:pt>
    <dgm:pt modelId="{74F484AF-81A4-4F57-905C-43E556F363E6}" type="sibTrans" cxnId="{8A878A07-4CCF-42CD-BE75-91B5A11A42A6}">
      <dgm:prSet/>
      <dgm:spPr/>
      <dgm:t>
        <a:bodyPr/>
        <a:lstStyle/>
        <a:p>
          <a:endParaRPr lang="ru-RU"/>
        </a:p>
      </dgm:t>
    </dgm:pt>
    <dgm:pt modelId="{6127D1F8-0F1E-4DD3-ADDC-3984EBFC3C6B}">
      <dgm:prSet phldrT="[Текст]"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Своевременно предупреждать возникновение новых нарушений ОЗ и МР</a:t>
          </a:r>
          <a:endParaRPr lang="ru-RU" sz="16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3D9249-12EB-4974-8FB4-75D879EC6071}" type="parTrans" cxnId="{46DD7135-2787-4D39-AA67-B6CCD1E11FAB}">
      <dgm:prSet/>
      <dgm:spPr/>
      <dgm:t>
        <a:bodyPr/>
        <a:lstStyle/>
        <a:p>
          <a:endParaRPr lang="ru-RU"/>
        </a:p>
      </dgm:t>
    </dgm:pt>
    <dgm:pt modelId="{720129DC-5C6C-4452-BD1C-BB41081C6876}" type="sibTrans" cxnId="{46DD7135-2787-4D39-AA67-B6CCD1E11FAB}">
      <dgm:prSet/>
      <dgm:spPr/>
      <dgm:t>
        <a:bodyPr/>
        <a:lstStyle/>
        <a:p>
          <a:endParaRPr lang="ru-RU"/>
        </a:p>
      </dgm:t>
    </dgm:pt>
    <dgm:pt modelId="{F3880BBC-584E-4F86-8FB2-3E6E8586DE96}">
      <dgm:prSet custT="1"/>
      <dgm:spPr/>
      <dgm:t>
        <a:bodyPr/>
        <a:lstStyle/>
        <a:p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допускать применение труб, соединительных деталей, изоляционных и сварочных материалов, не имеющих разрешения ПАО «Газпром» к их применению и не прошедших входной контроль 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D02550-8F6B-4B47-BB4A-AA7FF4301F18}" type="parTrans" cxnId="{45B9BC8A-2CAB-4023-8913-EFB3DD9C079C}">
      <dgm:prSet/>
      <dgm:spPr/>
      <dgm:t>
        <a:bodyPr/>
        <a:lstStyle/>
        <a:p>
          <a:endParaRPr lang="ru-RU"/>
        </a:p>
      </dgm:t>
    </dgm:pt>
    <dgm:pt modelId="{E6BD1267-987D-41F4-9C61-83A4C5FA1B8E}" type="sibTrans" cxnId="{45B9BC8A-2CAB-4023-8913-EFB3DD9C079C}">
      <dgm:prSet/>
      <dgm:spPr/>
      <dgm:t>
        <a:bodyPr/>
        <a:lstStyle/>
        <a:p>
          <a:endParaRPr lang="ru-RU"/>
        </a:p>
      </dgm:t>
    </dgm:pt>
    <dgm:pt modelId="{814C7E7D-BE56-4904-99FF-876DBA53EAAE}" type="pres">
      <dgm:prSet presAssocID="{5F873403-9A69-4C59-9EE6-4EA7FEF2E47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D91E68FB-69E8-4326-9BCE-460EDA8A0777}" type="pres">
      <dgm:prSet presAssocID="{5F873403-9A69-4C59-9EE6-4EA7FEF2E478}" presName="Name1" presStyleCnt="0"/>
      <dgm:spPr/>
    </dgm:pt>
    <dgm:pt modelId="{7998526D-8F18-4238-9EDA-D6DD33E4620C}" type="pres">
      <dgm:prSet presAssocID="{5F873403-9A69-4C59-9EE6-4EA7FEF2E478}" presName="cycle" presStyleCnt="0"/>
      <dgm:spPr/>
    </dgm:pt>
    <dgm:pt modelId="{1ABC8574-A9C5-4199-BAB2-1A32A355A0F2}" type="pres">
      <dgm:prSet presAssocID="{5F873403-9A69-4C59-9EE6-4EA7FEF2E478}" presName="srcNode" presStyleLbl="node1" presStyleIdx="0" presStyleCnt="4"/>
      <dgm:spPr/>
    </dgm:pt>
    <dgm:pt modelId="{4B3C1040-5AAA-4D8B-9F75-584402285243}" type="pres">
      <dgm:prSet presAssocID="{5F873403-9A69-4C59-9EE6-4EA7FEF2E478}" presName="conn" presStyleLbl="parChTrans1D2" presStyleIdx="0" presStyleCnt="1"/>
      <dgm:spPr/>
      <dgm:t>
        <a:bodyPr/>
        <a:lstStyle/>
        <a:p>
          <a:endParaRPr lang="ru-RU"/>
        </a:p>
      </dgm:t>
    </dgm:pt>
    <dgm:pt modelId="{6C13B131-204F-4DFB-90E2-C0EAB6608DE8}" type="pres">
      <dgm:prSet presAssocID="{5F873403-9A69-4C59-9EE6-4EA7FEF2E478}" presName="extraNode" presStyleLbl="node1" presStyleIdx="0" presStyleCnt="4"/>
      <dgm:spPr/>
    </dgm:pt>
    <dgm:pt modelId="{E7D88946-2B35-4E6C-B2A7-2629E640B30F}" type="pres">
      <dgm:prSet presAssocID="{5F873403-9A69-4C59-9EE6-4EA7FEF2E478}" presName="dstNode" presStyleLbl="node1" presStyleIdx="0" presStyleCnt="4"/>
      <dgm:spPr/>
    </dgm:pt>
    <dgm:pt modelId="{90F3F2AD-522E-49F0-BF3E-3AEC00C4C8F4}" type="pres">
      <dgm:prSet presAssocID="{6127D1F8-0F1E-4DD3-ADDC-3984EBFC3C6B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7475CE-C7C7-44DA-BC38-B5992D43F975}" type="pres">
      <dgm:prSet presAssocID="{6127D1F8-0F1E-4DD3-ADDC-3984EBFC3C6B}" presName="accent_1" presStyleCnt="0"/>
      <dgm:spPr/>
    </dgm:pt>
    <dgm:pt modelId="{1CC9B18C-048C-45EB-9884-0FC8B66385C8}" type="pres">
      <dgm:prSet presAssocID="{6127D1F8-0F1E-4DD3-ADDC-3984EBFC3C6B}" presName="accentRepeatNode" presStyleLbl="solidFgAcc1" presStyleIdx="0" presStyleCnt="4" custScaleX="83073" custScaleY="85949" custLinFactNeighborX="-11729" custLinFactNeighborY="-1332"/>
      <dgm:spPr/>
    </dgm:pt>
    <dgm:pt modelId="{0A814AE9-895B-413D-806B-D881AE5E0F38}" type="pres">
      <dgm:prSet presAssocID="{F0907231-3E40-4FD5-91CB-7DF3DAD2EF2A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92BB456-7669-4EB9-8DE5-B7500A8A0F8F}" type="pres">
      <dgm:prSet presAssocID="{F0907231-3E40-4FD5-91CB-7DF3DAD2EF2A}" presName="accent_2" presStyleCnt="0"/>
      <dgm:spPr/>
    </dgm:pt>
    <dgm:pt modelId="{55BF732F-4D9A-48EF-99A4-5A19C2EDCA33}" type="pres">
      <dgm:prSet presAssocID="{F0907231-3E40-4FD5-91CB-7DF3DAD2EF2A}" presName="accentRepeatNode" presStyleLbl="solidFgAcc1" presStyleIdx="1" presStyleCnt="4" custScaleX="99151" custScaleY="96081" custLinFactNeighborX="-6309" custLinFactNeighborY="2121"/>
      <dgm:spPr/>
      <dgm:t>
        <a:bodyPr/>
        <a:lstStyle/>
        <a:p>
          <a:endParaRPr lang="ru-RU"/>
        </a:p>
      </dgm:t>
    </dgm:pt>
    <dgm:pt modelId="{7DE0634E-7487-4BFF-BAF9-89FD24AA4497}" type="pres">
      <dgm:prSet presAssocID="{E73A5B67-20C6-4EC8-BD89-3C2E527E42AB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BF53B48-A6DF-4C0F-8C3E-46651A5C9982}" type="pres">
      <dgm:prSet presAssocID="{E73A5B67-20C6-4EC8-BD89-3C2E527E42AB}" presName="accent_3" presStyleCnt="0"/>
      <dgm:spPr/>
    </dgm:pt>
    <dgm:pt modelId="{B76057EB-C115-4576-ACAF-1AB6DE942863}" type="pres">
      <dgm:prSet presAssocID="{E73A5B67-20C6-4EC8-BD89-3C2E527E42AB}" presName="accentRepeatNode" presStyleLbl="solidFgAcc1" presStyleIdx="2" presStyleCnt="4" custScaleX="90362" custScaleY="89201" custLinFactNeighborX="3589" custLinFactNeighborY="640"/>
      <dgm:spPr/>
    </dgm:pt>
    <dgm:pt modelId="{0E2D12B7-4256-4321-8D50-8263F5B26947}" type="pres">
      <dgm:prSet presAssocID="{F3880BBC-584E-4F86-8FB2-3E6E8586DE96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40A620-E40C-454D-94C7-BBF6CC425144}" type="pres">
      <dgm:prSet presAssocID="{F3880BBC-584E-4F86-8FB2-3E6E8586DE96}" presName="accent_4" presStyleCnt="0"/>
      <dgm:spPr/>
    </dgm:pt>
    <dgm:pt modelId="{4B44C884-2511-4FB6-87AF-689D0194323B}" type="pres">
      <dgm:prSet presAssocID="{F3880BBC-584E-4F86-8FB2-3E6E8586DE96}" presName="accentRepeatNode" presStyleLbl="solidFgAcc1" presStyleIdx="3" presStyleCnt="4" custScaleX="93322" custScaleY="96842" custLinFactNeighborX="10371" custLinFactNeighborY="0"/>
      <dgm:spPr/>
    </dgm:pt>
  </dgm:ptLst>
  <dgm:cxnLst>
    <dgm:cxn modelId="{566D0C98-45DD-4673-8C0B-1901287C6906}" type="presOf" srcId="{5F873403-9A69-4C59-9EE6-4EA7FEF2E478}" destId="{814C7E7D-BE56-4904-99FF-876DBA53EAAE}" srcOrd="0" destOrd="0" presId="urn:microsoft.com/office/officeart/2008/layout/VerticalCurvedList"/>
    <dgm:cxn modelId="{774755FC-3A70-4279-82E1-56E85EF0A5ED}" type="presOf" srcId="{E73A5B67-20C6-4EC8-BD89-3C2E527E42AB}" destId="{7DE0634E-7487-4BFF-BAF9-89FD24AA4497}" srcOrd="0" destOrd="0" presId="urn:microsoft.com/office/officeart/2008/layout/VerticalCurvedList"/>
    <dgm:cxn modelId="{1893D9E5-74F6-4737-BAA0-058325CF9633}" type="presOf" srcId="{720129DC-5C6C-4452-BD1C-BB41081C6876}" destId="{4B3C1040-5AAA-4D8B-9F75-584402285243}" srcOrd="0" destOrd="0" presId="urn:microsoft.com/office/officeart/2008/layout/VerticalCurvedList"/>
    <dgm:cxn modelId="{46DD7135-2787-4D39-AA67-B6CCD1E11FAB}" srcId="{5F873403-9A69-4C59-9EE6-4EA7FEF2E478}" destId="{6127D1F8-0F1E-4DD3-ADDC-3984EBFC3C6B}" srcOrd="0" destOrd="0" parTransId="{853D9249-12EB-4974-8FB4-75D879EC6071}" sibTransId="{720129DC-5C6C-4452-BD1C-BB41081C6876}"/>
    <dgm:cxn modelId="{F53BD66F-3663-4CA2-BB0C-D8ED8EA14BBE}" type="presOf" srcId="{F0907231-3E40-4FD5-91CB-7DF3DAD2EF2A}" destId="{0A814AE9-895B-413D-806B-D881AE5E0F38}" srcOrd="0" destOrd="0" presId="urn:microsoft.com/office/officeart/2008/layout/VerticalCurvedList"/>
    <dgm:cxn modelId="{DB579FC6-8D56-4582-AACD-3E5BFD645BFC}" type="presOf" srcId="{F3880BBC-584E-4F86-8FB2-3E6E8586DE96}" destId="{0E2D12B7-4256-4321-8D50-8263F5B26947}" srcOrd="0" destOrd="0" presId="urn:microsoft.com/office/officeart/2008/layout/VerticalCurvedList"/>
    <dgm:cxn modelId="{8A878A07-4CCF-42CD-BE75-91B5A11A42A6}" srcId="{5F873403-9A69-4C59-9EE6-4EA7FEF2E478}" destId="{E73A5B67-20C6-4EC8-BD89-3C2E527E42AB}" srcOrd="2" destOrd="0" parTransId="{009E3659-0CE7-4FDD-95CA-10B403F4AE99}" sibTransId="{74F484AF-81A4-4F57-905C-43E556F363E6}"/>
    <dgm:cxn modelId="{95A9CC5E-8F99-4EFC-8FBD-D422E88A4AFD}" srcId="{5F873403-9A69-4C59-9EE6-4EA7FEF2E478}" destId="{F0907231-3E40-4FD5-91CB-7DF3DAD2EF2A}" srcOrd="1" destOrd="0" parTransId="{481355F3-D1B8-41B5-9A3A-D949CECCE552}" sibTransId="{1BE07E03-6527-49ED-A2A8-86C6C69E14DC}"/>
    <dgm:cxn modelId="{45B9BC8A-2CAB-4023-8913-EFB3DD9C079C}" srcId="{5F873403-9A69-4C59-9EE6-4EA7FEF2E478}" destId="{F3880BBC-584E-4F86-8FB2-3E6E8586DE96}" srcOrd="3" destOrd="0" parTransId="{30D02550-8F6B-4B47-BB4A-AA7FF4301F18}" sibTransId="{E6BD1267-987D-41F4-9C61-83A4C5FA1B8E}"/>
    <dgm:cxn modelId="{1D35E2AA-D0F4-4110-B51A-10DA73044334}" type="presOf" srcId="{6127D1F8-0F1E-4DD3-ADDC-3984EBFC3C6B}" destId="{90F3F2AD-522E-49F0-BF3E-3AEC00C4C8F4}" srcOrd="0" destOrd="0" presId="urn:microsoft.com/office/officeart/2008/layout/VerticalCurvedList"/>
    <dgm:cxn modelId="{9AB04172-12E3-45A0-904B-B8DB449E1298}" type="presParOf" srcId="{814C7E7D-BE56-4904-99FF-876DBA53EAAE}" destId="{D91E68FB-69E8-4326-9BCE-460EDA8A0777}" srcOrd="0" destOrd="0" presId="urn:microsoft.com/office/officeart/2008/layout/VerticalCurvedList"/>
    <dgm:cxn modelId="{7FE78478-CA6C-4DDA-A5C9-E5F516BC03CB}" type="presParOf" srcId="{D91E68FB-69E8-4326-9BCE-460EDA8A0777}" destId="{7998526D-8F18-4238-9EDA-D6DD33E4620C}" srcOrd="0" destOrd="0" presId="urn:microsoft.com/office/officeart/2008/layout/VerticalCurvedList"/>
    <dgm:cxn modelId="{6FB5C3A2-4095-4FB2-98E7-A39967B706DF}" type="presParOf" srcId="{7998526D-8F18-4238-9EDA-D6DD33E4620C}" destId="{1ABC8574-A9C5-4199-BAB2-1A32A355A0F2}" srcOrd="0" destOrd="0" presId="urn:microsoft.com/office/officeart/2008/layout/VerticalCurvedList"/>
    <dgm:cxn modelId="{7555A3FF-4E1B-46E6-B5A0-1B671C742682}" type="presParOf" srcId="{7998526D-8F18-4238-9EDA-D6DD33E4620C}" destId="{4B3C1040-5AAA-4D8B-9F75-584402285243}" srcOrd="1" destOrd="0" presId="urn:microsoft.com/office/officeart/2008/layout/VerticalCurvedList"/>
    <dgm:cxn modelId="{40808E90-A0A6-4549-A79B-CE61C06122C7}" type="presParOf" srcId="{7998526D-8F18-4238-9EDA-D6DD33E4620C}" destId="{6C13B131-204F-4DFB-90E2-C0EAB6608DE8}" srcOrd="2" destOrd="0" presId="urn:microsoft.com/office/officeart/2008/layout/VerticalCurvedList"/>
    <dgm:cxn modelId="{132D143D-95F6-4406-81DF-DA5C06AD00AE}" type="presParOf" srcId="{7998526D-8F18-4238-9EDA-D6DD33E4620C}" destId="{E7D88946-2B35-4E6C-B2A7-2629E640B30F}" srcOrd="3" destOrd="0" presId="urn:microsoft.com/office/officeart/2008/layout/VerticalCurvedList"/>
    <dgm:cxn modelId="{1C45F25A-6870-43ED-8CF3-A787601D38A8}" type="presParOf" srcId="{D91E68FB-69E8-4326-9BCE-460EDA8A0777}" destId="{90F3F2AD-522E-49F0-BF3E-3AEC00C4C8F4}" srcOrd="1" destOrd="0" presId="urn:microsoft.com/office/officeart/2008/layout/VerticalCurvedList"/>
    <dgm:cxn modelId="{F32A7F95-A66B-4057-8A1D-50BF0DD5AF7B}" type="presParOf" srcId="{D91E68FB-69E8-4326-9BCE-460EDA8A0777}" destId="{487475CE-C7C7-44DA-BC38-B5992D43F975}" srcOrd="2" destOrd="0" presId="urn:microsoft.com/office/officeart/2008/layout/VerticalCurvedList"/>
    <dgm:cxn modelId="{0B0A65C4-324F-445F-9BA1-CA8E54CB4E63}" type="presParOf" srcId="{487475CE-C7C7-44DA-BC38-B5992D43F975}" destId="{1CC9B18C-048C-45EB-9884-0FC8B66385C8}" srcOrd="0" destOrd="0" presId="urn:microsoft.com/office/officeart/2008/layout/VerticalCurvedList"/>
    <dgm:cxn modelId="{A5D4C8FD-BECE-4D3A-A6F6-F44EF71BB59F}" type="presParOf" srcId="{D91E68FB-69E8-4326-9BCE-460EDA8A0777}" destId="{0A814AE9-895B-413D-806B-D881AE5E0F38}" srcOrd="3" destOrd="0" presId="urn:microsoft.com/office/officeart/2008/layout/VerticalCurvedList"/>
    <dgm:cxn modelId="{F5EC1A8A-6419-42EF-B5BE-8F717FAACE80}" type="presParOf" srcId="{D91E68FB-69E8-4326-9BCE-460EDA8A0777}" destId="{292BB456-7669-4EB9-8DE5-B7500A8A0F8F}" srcOrd="4" destOrd="0" presId="urn:microsoft.com/office/officeart/2008/layout/VerticalCurvedList"/>
    <dgm:cxn modelId="{26C8B21A-8156-4ABE-90FD-B0E4BCD92CBB}" type="presParOf" srcId="{292BB456-7669-4EB9-8DE5-B7500A8A0F8F}" destId="{55BF732F-4D9A-48EF-99A4-5A19C2EDCA33}" srcOrd="0" destOrd="0" presId="urn:microsoft.com/office/officeart/2008/layout/VerticalCurvedList"/>
    <dgm:cxn modelId="{AC18F358-13DE-4CB4-87B7-182DD2C71C6B}" type="presParOf" srcId="{D91E68FB-69E8-4326-9BCE-460EDA8A0777}" destId="{7DE0634E-7487-4BFF-BAF9-89FD24AA4497}" srcOrd="5" destOrd="0" presId="urn:microsoft.com/office/officeart/2008/layout/VerticalCurvedList"/>
    <dgm:cxn modelId="{0B32B41D-5CD8-405F-BC5C-DC3C7DFECCF0}" type="presParOf" srcId="{D91E68FB-69E8-4326-9BCE-460EDA8A0777}" destId="{EBF53B48-A6DF-4C0F-8C3E-46651A5C9982}" srcOrd="6" destOrd="0" presId="urn:microsoft.com/office/officeart/2008/layout/VerticalCurvedList"/>
    <dgm:cxn modelId="{4427580F-9F05-4361-9011-0794BC6BA254}" type="presParOf" srcId="{EBF53B48-A6DF-4C0F-8C3E-46651A5C9982}" destId="{B76057EB-C115-4576-ACAF-1AB6DE942863}" srcOrd="0" destOrd="0" presId="urn:microsoft.com/office/officeart/2008/layout/VerticalCurvedList"/>
    <dgm:cxn modelId="{4BADB897-6EBD-41AB-90BE-7B7D12BB2E5B}" type="presParOf" srcId="{D91E68FB-69E8-4326-9BCE-460EDA8A0777}" destId="{0E2D12B7-4256-4321-8D50-8263F5B26947}" srcOrd="7" destOrd="0" presId="urn:microsoft.com/office/officeart/2008/layout/VerticalCurvedList"/>
    <dgm:cxn modelId="{F60CEB22-92A7-4B9E-9437-83A242FC39BB}" type="presParOf" srcId="{D91E68FB-69E8-4326-9BCE-460EDA8A0777}" destId="{5940A620-E40C-454D-94C7-BBF6CC425144}" srcOrd="8" destOrd="0" presId="urn:microsoft.com/office/officeart/2008/layout/VerticalCurvedList"/>
    <dgm:cxn modelId="{2EB7626A-8711-41C8-8D86-180F27AA03F1}" type="presParOf" srcId="{5940A620-E40C-454D-94C7-BBF6CC425144}" destId="{4B44C884-2511-4FB6-87AF-689D0194323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3C1040-5AAA-4D8B-9F75-584402285243}">
      <dsp:nvSpPr>
        <dsp:cNvPr id="0" name=""/>
        <dsp:cNvSpPr/>
      </dsp:nvSpPr>
      <dsp:spPr>
        <a:xfrm>
          <a:off x="-6595351" y="-1008615"/>
          <a:ext cx="7849878" cy="7849878"/>
        </a:xfrm>
        <a:prstGeom prst="blockArc">
          <a:avLst>
            <a:gd name="adj1" fmla="val 18900000"/>
            <a:gd name="adj2" fmla="val 2700000"/>
            <a:gd name="adj3" fmla="val 275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F3F2AD-522E-49F0-BF3E-3AEC00C4C8F4}">
      <dsp:nvSpPr>
        <dsp:cNvPr id="0" name=""/>
        <dsp:cNvSpPr/>
      </dsp:nvSpPr>
      <dsp:spPr>
        <a:xfrm>
          <a:off x="656459" y="448413"/>
          <a:ext cx="9701579" cy="8972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Своевременно предупреждать возникновение новых нарушений ОЗ и МР</a:t>
          </a:r>
          <a:endParaRPr lang="ru-RU" sz="16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459" y="448413"/>
        <a:ext cx="9701579" cy="897294"/>
      </dsp:txXfrm>
    </dsp:sp>
    <dsp:sp modelId="{1CC9B18C-048C-45EB-9884-0FC8B66385C8}">
      <dsp:nvSpPr>
        <dsp:cNvPr id="0" name=""/>
        <dsp:cNvSpPr/>
      </dsp:nvSpPr>
      <dsp:spPr>
        <a:xfrm>
          <a:off x="59023" y="400111"/>
          <a:ext cx="931761" cy="96401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814AE9-895B-413D-806B-D881AE5E0F38}">
      <dsp:nvSpPr>
        <dsp:cNvPr id="0" name=""/>
        <dsp:cNvSpPr/>
      </dsp:nvSpPr>
      <dsp:spPr>
        <a:xfrm>
          <a:off x="1170898" y="1794589"/>
          <a:ext cx="9187139" cy="8972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Включать в планы капитального ремонта и реконструкции объекты по которым имеются длительно не устраненные нарушения норм и правил, в целях исключения увеличения количества отказов технологического оборудования и трубопроводов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0898" y="1794589"/>
        <a:ext cx="9187139" cy="897294"/>
      </dsp:txXfrm>
    </dsp:sp>
    <dsp:sp modelId="{55BF732F-4D9A-48EF-99A4-5A19C2EDCA33}">
      <dsp:nvSpPr>
        <dsp:cNvPr id="0" name=""/>
        <dsp:cNvSpPr/>
      </dsp:nvSpPr>
      <dsp:spPr>
        <a:xfrm>
          <a:off x="544088" y="1728194"/>
          <a:ext cx="1112095" cy="107766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0634E-7487-4BFF-BAF9-89FD24AA4497}">
      <dsp:nvSpPr>
        <dsp:cNvPr id="0" name=""/>
        <dsp:cNvSpPr/>
      </dsp:nvSpPr>
      <dsp:spPr>
        <a:xfrm>
          <a:off x="1170898" y="3140764"/>
          <a:ext cx="9187139" cy="8972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Принимать все необходимые меры к повышению </a:t>
          </a:r>
          <a:r>
            <a:rPr lang="ru-RU" sz="16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устраняемости</a:t>
          </a: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выявленных Федеральными надзорными органами, комиссиями и органами корпоративного контроля нарушений норм и правил при эксплуатации газовых объектов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70898" y="3140764"/>
        <a:ext cx="9187139" cy="897294"/>
      </dsp:txXfrm>
    </dsp:sp>
    <dsp:sp modelId="{B76057EB-C115-4576-ACAF-1AB6DE942863}">
      <dsp:nvSpPr>
        <dsp:cNvPr id="0" name=""/>
        <dsp:cNvSpPr/>
      </dsp:nvSpPr>
      <dsp:spPr>
        <a:xfrm>
          <a:off x="704395" y="3096342"/>
          <a:ext cx="1013516" cy="100049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2D12B7-4256-4321-8D50-8263F5B26947}">
      <dsp:nvSpPr>
        <dsp:cNvPr id="0" name=""/>
        <dsp:cNvSpPr/>
      </dsp:nvSpPr>
      <dsp:spPr>
        <a:xfrm>
          <a:off x="656459" y="4486939"/>
          <a:ext cx="9701579" cy="8972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2228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 допускать применение труб, соединительных деталей, изоляционных и сварочных материалов, не имеющих разрешения ПАО «Газпром» к их применению и не прошедших входной контроль 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56459" y="4486939"/>
        <a:ext cx="9701579" cy="897294"/>
      </dsp:txXfrm>
    </dsp:sp>
    <dsp:sp modelId="{4B44C884-2511-4FB6-87AF-689D0194323B}">
      <dsp:nvSpPr>
        <dsp:cNvPr id="0" name=""/>
        <dsp:cNvSpPr/>
      </dsp:nvSpPr>
      <dsp:spPr>
        <a:xfrm>
          <a:off x="249424" y="4392487"/>
          <a:ext cx="1046716" cy="108619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0.01199</cdr:x>
      <cdr:y>0.72119</cdr:y>
    </cdr:from>
    <cdr:to>
      <cdr:x>0.97564</cdr:x>
      <cdr:y>0.72884</cdr:y>
    </cdr:to>
    <cdr:pic>
      <cdr:nvPicPr>
        <cdr:cNvPr id="2" name="Рисунок 1"/>
        <cdr:cNvPicPr/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65044" y="4310324"/>
          <a:ext cx="13266101" cy="45719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0.01164</cdr:x>
      <cdr:y>0.6747</cdr:y>
    </cdr:from>
    <cdr:to>
      <cdr:x>0.98836</cdr:x>
      <cdr:y>0.69909</cdr:y>
    </cdr:to>
    <cdr:pic>
      <cdr:nvPicPr>
        <cdr:cNvPr id="2" name="Рисунок 1"/>
        <cdr:cNvPicPr/>
      </cdr:nvPicPr>
      <cdr:blipFill>
        <a:blip xmlns:a="http://schemas.openxmlformats.org/drawingml/2006/main" xmlns:r="http://schemas.openxmlformats.org/officeDocument/2006/relationships" r:embed="rId1" cstate="print"/>
        <a:srcRect xmlns:a="http://schemas.openxmlformats.org/drawingml/2006/main"/>
        <a:stretch xmlns:a="http://schemas.openxmlformats.org/drawingml/2006/main">
          <a:fillRect/>
        </a:stretch>
      </cdr:blipFill>
      <cdr:spPr bwMode="auto">
        <a:xfrm xmlns:a="http://schemas.openxmlformats.org/drawingml/2006/main">
          <a:off x="160173" y="4032448"/>
          <a:ext cx="13446108" cy="145771"/>
        </a:xfrm>
        <a:prstGeom xmlns:a="http://schemas.openxmlformats.org/drawingml/2006/main" prst="rect">
          <a:avLst/>
        </a:prstGeom>
        <a:noFill xmlns:a="http://schemas.openxmlformats.org/drawingml/2006/main"/>
      </cdr:spPr>
    </cdr:pic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0.6607</cdr:x>
      <cdr:y>0.05023</cdr:y>
    </cdr:from>
    <cdr:to>
      <cdr:x>0.91781</cdr:x>
      <cdr:y>0.10276</cdr:y>
    </cdr:to>
    <cdr:sp macro="" textlink="">
      <cdr:nvSpPr>
        <cdr:cNvPr id="2" name="Text Box 209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881715" y="300233"/>
          <a:ext cx="3456384" cy="31393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miter lim="800000"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cdr:spPr>
      <cdr:txBody>
        <a:bodyPr xmlns:a="http://schemas.openxmlformats.org/drawingml/2006/main" rot="0" vert="horz" wrap="square" lIns="91440" tIns="45720" rIns="91440" bIns="45720" anchor="t" anchorCtr="0" upright="1">
          <a:noAutofit/>
        </a:bodyPr>
        <a:lstStyle xmlns:a="http://schemas.openxmlformats.org/drawingml/2006/main">
          <a:defPPr>
            <a:defRPr lang="ru-RU"/>
          </a:defPPr>
          <a:lvl1pPr marL="0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521298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1042598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563895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2085193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606492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3127790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649088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4170386" algn="l" defTabSz="1042598" rtl="0" eaLnBrk="1" latinLnBrk="0" hangingPunct="1">
            <a:defRPr sz="21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>
            <a:spcAft>
              <a:spcPts val="0"/>
            </a:spcAft>
          </a:pPr>
          <a:r>
            <a:rPr lang="ru-RU" sz="1100" b="1" dirty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 </a:t>
          </a:r>
          <a:r>
            <a:rPr lang="ru-RU" sz="1100" b="1" dirty="0" smtClean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Средний </a:t>
          </a:r>
          <a:r>
            <a:rPr lang="ru-RU" sz="1100" b="1" dirty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по ПАО «Газпром</a:t>
          </a:r>
          <a:r>
            <a:rPr lang="ru-RU" sz="1100" b="1" dirty="0" smtClean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» за </a:t>
          </a:r>
          <a:r>
            <a:rPr lang="ru-RU" sz="1100" b="1" dirty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2017 </a:t>
          </a:r>
          <a:r>
            <a:rPr lang="ru-RU" sz="1100" b="1" dirty="0" smtClean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год (</a:t>
          </a:r>
          <a:r>
            <a:rPr lang="ru-RU" sz="1100" b="1" dirty="0" smtClean="0">
              <a:solidFill>
                <a:srgbClr val="4A442A"/>
              </a:solidFill>
              <a:latin typeface="Times New Roman" panose="02020603050405020304" pitchFamily="18" charset="0"/>
              <a:ea typeface="Times New Roman" panose="02020603050405020304" pitchFamily="18" charset="0"/>
            </a:rPr>
            <a:t>90,86%</a:t>
          </a:r>
          <a:r>
            <a:rPr lang="ru-RU" sz="1100" b="1" dirty="0" smtClean="0">
              <a:solidFill>
                <a:srgbClr val="4A44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rPr>
            <a:t>)</a:t>
          </a:r>
          <a:endParaRPr lang="ru-RU" sz="1200" dirty="0">
            <a:effectLst/>
            <a:latin typeface="Times New Roman" panose="02020603050405020304" pitchFamily="18" charset="0"/>
            <a:ea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0.74105</cdr:x>
      <cdr:y>0.10276</cdr:y>
    </cdr:from>
    <cdr:to>
      <cdr:x>0.78925</cdr:x>
      <cdr:y>0.40979</cdr:y>
    </cdr:to>
    <cdr:cxnSp macro="">
      <cdr:nvCxnSpPr>
        <cdr:cNvPr id="3" name="Прямая соединительная линия 2"/>
        <cdr:cNvCxnSpPr>
          <a:stCxn xmlns:a="http://schemas.openxmlformats.org/drawingml/2006/main" id="2" idx="2"/>
        </cdr:cNvCxnSpPr>
      </cdr:nvCxnSpPr>
      <cdr:spPr>
        <a:xfrm xmlns:a="http://schemas.openxmlformats.org/drawingml/2006/main" flipH="1">
          <a:off x="9961835" y="614166"/>
          <a:ext cx="648072" cy="1834983"/>
        </a:xfrm>
        <a:prstGeom xmlns:a="http://schemas.openxmlformats.org/drawingml/2006/main" prst="line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5"/>
            <a:ext cx="4278843" cy="34106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593132" y="5"/>
            <a:ext cx="4278843" cy="341064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A6242909-C1B7-456E-8DAC-0A9A68502CD4}" type="datetimeFigureOut">
              <a:rPr lang="ru-RU" smtClean="0"/>
              <a:pPr/>
              <a:t>22.10.2018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10" y="6456615"/>
            <a:ext cx="4278843" cy="34106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593132" y="6456615"/>
            <a:ext cx="4278843" cy="34106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31669A0F-3786-4040-82A5-D13EFD92D56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03599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0" y="4"/>
            <a:ext cx="4278843" cy="33988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93132" y="4"/>
            <a:ext cx="4278843" cy="339883"/>
          </a:xfrm>
          <a:prstGeom prst="rect">
            <a:avLst/>
          </a:prstGeom>
        </p:spPr>
        <p:txBody>
          <a:bodyPr vert="horz" lIns="91431" tIns="45716" rIns="91431" bIns="45716" rtlCol="0"/>
          <a:lstStyle>
            <a:lvl1pPr algn="r">
              <a:defRPr sz="1200"/>
            </a:lvl1pPr>
          </a:lstStyle>
          <a:p>
            <a:fld id="{DEED8C17-95DB-4B4C-B722-48A640268163}" type="datetimeFigureOut">
              <a:rPr lang="ru-RU" smtClean="0"/>
              <a:pPr/>
              <a:t>22.10.2018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71763" y="509588"/>
            <a:ext cx="45307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6" rIns="91431" bIns="45716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7426" y="3228901"/>
            <a:ext cx="7899400" cy="3058953"/>
          </a:xfrm>
          <a:prstGeom prst="rect">
            <a:avLst/>
          </a:prstGeom>
        </p:spPr>
        <p:txBody>
          <a:bodyPr vert="horz" lIns="91431" tIns="45716" rIns="91431" bIns="45716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0" y="6456619"/>
            <a:ext cx="4278843" cy="33988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93132" y="6456619"/>
            <a:ext cx="4278843" cy="339883"/>
          </a:xfrm>
          <a:prstGeom prst="rect">
            <a:avLst/>
          </a:prstGeom>
        </p:spPr>
        <p:txBody>
          <a:bodyPr vert="horz" lIns="91431" tIns="45716" rIns="91431" bIns="45716" rtlCol="0" anchor="b"/>
          <a:lstStyle>
            <a:lvl1pPr algn="r">
              <a:defRPr sz="1200"/>
            </a:lvl1pPr>
          </a:lstStyle>
          <a:p>
            <a:fld id="{8F6EC477-2D71-4FDF-B0B7-9CFEBDAB14C0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940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29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259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3895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5193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6492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7790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49088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0386" algn="l" defTabSz="1042598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470129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367993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9173770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812987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 рамках корпоративного</a:t>
            </a:r>
            <a:r>
              <a:rPr lang="ru-RU" baseline="0" dirty="0" smtClean="0"/>
              <a:t> контроля Обществом за 2017 года было проведено 30 проверок соблюдения требований норм и правил при проведении технического диагностирования ГРС, которые проходили на объектах 12 ГТО. По результатам контроля было зафиксировано 124 несоответствия, допущенные 7 Подрядными диагностическими организациями и 1 ИТЦ.</a:t>
            </a:r>
          </a:p>
          <a:p>
            <a:endParaRPr lang="ru-RU" baseline="0" dirty="0" smtClean="0"/>
          </a:p>
          <a:p>
            <a:r>
              <a:rPr lang="ru-RU" baseline="0" dirty="0" smtClean="0"/>
              <a:t>По видам несоответствия распределились следующим образом:</a:t>
            </a:r>
          </a:p>
          <a:p>
            <a:pPr marL="285750" indent="-285750">
              <a:buFontTx/>
              <a:buChar char="-"/>
            </a:pPr>
            <a:r>
              <a:rPr lang="ru-RU" baseline="0" dirty="0" smtClean="0"/>
              <a:t>35% - несоответствия, связанные с отсутствием или несвоевременным оформлением разрешительных документов;</a:t>
            </a:r>
          </a:p>
          <a:p>
            <a:pPr marL="285750" indent="-285750">
              <a:buFontTx/>
              <a:buChar char="-"/>
            </a:pPr>
            <a:r>
              <a:rPr lang="ru-RU" baseline="0" dirty="0" smtClean="0"/>
              <a:t>68 % -несоответствия при ведении и оформлении исполнительно-технической и отчетной документации;</a:t>
            </a:r>
          </a:p>
          <a:p>
            <a:pPr marL="285750" indent="-285750">
              <a:buFontTx/>
              <a:buChar char="-"/>
            </a:pPr>
            <a:r>
              <a:rPr lang="ru-RU" baseline="0" dirty="0" smtClean="0"/>
              <a:t>10 % - нарушение технологии </a:t>
            </a:r>
          </a:p>
          <a:p>
            <a:pPr marL="0" indent="0">
              <a:buFontTx/>
              <a:buNone/>
            </a:pPr>
            <a:endParaRPr lang="ru-RU" baseline="0" dirty="0" smtClean="0"/>
          </a:p>
          <a:p>
            <a:pPr marL="0" indent="0">
              <a:buFontTx/>
              <a:buNone/>
            </a:pPr>
            <a:endParaRPr lang="ru-RU" baseline="0" dirty="0" smtClean="0"/>
          </a:p>
          <a:p>
            <a:pPr marL="285750" indent="-285750">
              <a:buFontTx/>
              <a:buChar char="-"/>
            </a:pPr>
            <a:endParaRPr lang="ru-RU" baseline="0" dirty="0" smtClean="0"/>
          </a:p>
          <a:p>
            <a:pPr marL="285750" indent="-285750">
              <a:buFontTx/>
              <a:buChar char="-"/>
            </a:pPr>
            <a:endParaRPr lang="ru-RU" baseline="0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8634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04259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/>
              <a:t>Как видно на представленной диаграмме, по приведенному показателю, определяемому как отношение выявленных несоответствий к количеству проверок, наибольшее кол-во несоответствий было зафиксировано у следующих Подрядчиков:</a:t>
            </a:r>
          </a:p>
          <a:p>
            <a:pPr marL="0" indent="0">
              <a:buFontTx/>
              <a:buChar char="-"/>
            </a:pPr>
            <a:r>
              <a:rPr lang="ru-RU" baseline="0" dirty="0" smtClean="0"/>
              <a:t> ООО «</a:t>
            </a:r>
            <a:r>
              <a:rPr lang="ru-RU" baseline="0" dirty="0" err="1" smtClean="0"/>
              <a:t>Энергоэксперт</a:t>
            </a:r>
            <a:r>
              <a:rPr lang="ru-RU" baseline="0" dirty="0" smtClean="0"/>
              <a:t>»;</a:t>
            </a:r>
          </a:p>
          <a:p>
            <a:pPr marL="0" indent="0">
              <a:buFontTx/>
              <a:buChar char="-"/>
            </a:pPr>
            <a:r>
              <a:rPr lang="ru-RU" baseline="0" dirty="0" smtClean="0"/>
              <a:t> ООО «Монолит»;</a:t>
            </a:r>
          </a:p>
          <a:p>
            <a:pPr marL="0" indent="0">
              <a:buFontTx/>
              <a:buChar char="-"/>
            </a:pPr>
            <a:r>
              <a:rPr lang="ru-RU" baseline="0" dirty="0" smtClean="0"/>
              <a:t> ООО «НОЦ ЭТ ТД»</a:t>
            </a:r>
          </a:p>
          <a:p>
            <a:pPr marL="285750" indent="-285750">
              <a:buFontTx/>
              <a:buChar char="-"/>
            </a:pPr>
            <a:endParaRPr lang="ru-RU" baseline="0" dirty="0" smtClean="0"/>
          </a:p>
          <a:p>
            <a:pPr marL="285750" indent="-285750">
              <a:buFontTx/>
              <a:buChar char="-"/>
            </a:pPr>
            <a:endParaRPr lang="ru-RU" baseline="0" dirty="0" smtClean="0"/>
          </a:p>
          <a:p>
            <a:pPr marL="285750" indent="-285750">
              <a:buFontTx/>
              <a:buChar char="-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38634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580476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9051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673549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29006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0692358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089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9739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6570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671763" y="509588"/>
            <a:ext cx="4530725" cy="25495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64414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6EC477-2D71-4FDF-B0B7-9CFEBDAB14C0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6711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50548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7575" y="1884363"/>
            <a:ext cx="11593513" cy="314642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7575" y="5059363"/>
            <a:ext cx="11593513" cy="1654175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13610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23925" y="2012950"/>
            <a:ext cx="5721350" cy="4797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797675" y="2012950"/>
            <a:ext cx="5721350" cy="47974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69978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513" y="403225"/>
            <a:ext cx="11595100" cy="14605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5513" y="1854200"/>
            <a:ext cx="5688012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925513" y="2762250"/>
            <a:ext cx="5688012" cy="406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805613" y="1854200"/>
            <a:ext cx="5715000" cy="9080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805613" y="2762250"/>
            <a:ext cx="5715000" cy="40624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278310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19490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9225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513" y="504825"/>
            <a:ext cx="4335462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715000" y="1089025"/>
            <a:ext cx="6805613" cy="53736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5513" y="2268538"/>
            <a:ext cx="4335462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20748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5513" y="504825"/>
            <a:ext cx="4335462" cy="176371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715000" y="1089025"/>
            <a:ext cx="6805613" cy="53736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25513" y="2268538"/>
            <a:ext cx="4335462" cy="42021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54532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681474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620250" y="403225"/>
            <a:ext cx="2898775" cy="64071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23925" y="403225"/>
            <a:ext cx="8543925" cy="64071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546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203813" y="720124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3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13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698567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174032" y="0"/>
            <a:ext cx="10268920" cy="1113186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0" y="1190199"/>
            <a:ext cx="6609450" cy="1685532"/>
          </a:xfrm>
          <a:prstGeom prst="rect">
            <a:avLst/>
          </a:prstGeo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833500" y="1190199"/>
            <a:ext cx="6609450" cy="1685532"/>
          </a:xfrm>
          <a:prstGeom prst="rect">
            <a:avLst/>
          </a:prstGeom>
        </p:spPr>
        <p:txBody>
          <a:bodyPr/>
          <a:lstStyle>
            <a:lvl1pPr>
              <a:defRPr sz="3087"/>
            </a:lvl1pPr>
            <a:lvl2pPr>
              <a:defRPr sz="2646"/>
            </a:lvl2pPr>
            <a:lvl3pPr>
              <a:defRPr sz="2205"/>
            </a:lvl3pPr>
            <a:lvl4pPr>
              <a:defRPr sz="1985"/>
            </a:lvl4pPr>
            <a:lvl5pPr>
              <a:defRPr sz="1985"/>
            </a:lvl5pPr>
            <a:lvl6pPr>
              <a:defRPr sz="1985"/>
            </a:lvl6pPr>
            <a:lvl7pPr>
              <a:defRPr sz="1985"/>
            </a:lvl7pPr>
            <a:lvl8pPr>
              <a:defRPr sz="1985"/>
            </a:lvl8pPr>
            <a:lvl9pPr>
              <a:defRPr sz="1985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01068" y="7015172"/>
            <a:ext cx="2186812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&lt;#&gt;</a:t>
            </a:r>
            <a:endParaRPr lang="ru-RU" dirty="0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153026" y="7015172"/>
            <a:ext cx="9951517" cy="525088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НАЗВАНИЕ ПРЕЗЕНТАЦИИ</a:t>
            </a:r>
          </a:p>
        </p:txBody>
      </p:sp>
    </p:spTree>
    <p:extLst>
      <p:ext uri="{BB962C8B-B14F-4D97-AF65-F5344CB8AC3E}">
        <p14:creationId xmlns:p14="http://schemas.microsoft.com/office/powerpoint/2010/main" val="1577878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849379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creen One Column">
    <p:bg>
      <p:bgPr>
        <a:solidFill>
          <a:srgbClr val="7DCEA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8055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2149" y="302804"/>
            <a:ext cx="12098655" cy="1260211"/>
          </a:xfrm>
          <a:prstGeom prst="rect">
            <a:avLst/>
          </a:prstGeom>
        </p:spPr>
        <p:txBody>
          <a:bodyPr lIns="104306" tIns="52153" rIns="104306" bIns="52153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2149" y="1764295"/>
            <a:ext cx="12098655" cy="4990084"/>
          </a:xfrm>
          <a:prstGeom prst="rect">
            <a:avLst/>
          </a:prstGeom>
        </p:spPr>
        <p:txBody>
          <a:bodyPr lIns="104306" tIns="52153" rIns="104306" bIns="52153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72149" y="7008174"/>
            <a:ext cx="3136689" cy="402567"/>
          </a:xfrm>
          <a:prstGeom prst="rect">
            <a:avLst/>
          </a:prstGeom>
        </p:spPr>
        <p:txBody>
          <a:bodyPr lIns="104306" tIns="52153" rIns="104306" bIns="52153"/>
          <a:lstStyle/>
          <a:p>
            <a:fld id="{C789AA6B-225F-45B9-93C1-C040CDB27BA7}" type="datetimeFigureOut">
              <a:rPr lang="ru-RU" smtClean="0"/>
              <a:pPr/>
              <a:t>22.10.2018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93009" y="7008174"/>
            <a:ext cx="4256934" cy="402567"/>
          </a:xfrm>
          <a:prstGeom prst="rect">
            <a:avLst/>
          </a:prstGeom>
        </p:spPr>
        <p:txBody>
          <a:bodyPr lIns="104306" tIns="52153" rIns="104306" bIns="52153"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203810" y="7082475"/>
            <a:ext cx="814708" cy="402567"/>
          </a:xfrm>
          <a:prstGeom prst="rect">
            <a:avLst/>
          </a:prstGeom>
        </p:spPr>
        <p:txBody>
          <a:bodyPr/>
          <a:lstStyle/>
          <a:p>
            <a:fld id="{24E5BF2D-BA5F-4D6D-BA7B-AE3617BF0618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22203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reen One Column"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"/>
          <p:cNvSpPr>
            <a:spLocks noChangeArrowheads="1"/>
          </p:cNvSpPr>
          <p:nvPr userDrawn="1"/>
        </p:nvSpPr>
        <p:spPr bwMode="auto">
          <a:xfrm>
            <a:off x="203812" y="715266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600" b="0" baseline="0" smtClean="0">
                <a:solidFill>
                  <a:schemeClr val="bg1"/>
                </a:solidFill>
                <a:latin typeface="HeliosCondC" panose="00000500000000000000" pitchFamily="50" charset="0"/>
                <a:cs typeface="FuturaBookC"/>
              </a:rPr>
              <a:pPr algn="l"/>
              <a:t>‹#›</a:t>
            </a:fld>
            <a:endParaRPr lang="en-US" sz="900" b="0" dirty="0">
              <a:solidFill>
                <a:schemeClr val="bg1"/>
              </a:solidFill>
              <a:latin typeface="HeliosCondC" panose="00000500000000000000" pitchFamily="50" charset="0"/>
              <a:cs typeface="FuturaBookC"/>
            </a:endParaRPr>
          </a:p>
        </p:txBody>
      </p:sp>
    </p:spTree>
    <p:extLst>
      <p:ext uri="{BB962C8B-B14F-4D97-AF65-F5344CB8AC3E}">
        <p14:creationId xmlns:p14="http://schemas.microsoft.com/office/powerpoint/2010/main" val="3313691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81163" y="1238250"/>
            <a:ext cx="10082212" cy="263207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81163" y="3971925"/>
            <a:ext cx="10082212" cy="18256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937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4503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7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11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2.xml"/><Relationship Id="rId10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1.xml"/><Relationship Id="rId9" Type="http://schemas.openxmlformats.org/officeDocument/2006/relationships/slideLayout" Target="../slideLayouts/slideLayout1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96350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8" r:id="rId2"/>
    <p:sldLayoutId id="214748366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42622" rtl="0" eaLnBrk="1" latinLnBrk="0" hangingPunct="1">
        <a:spcBef>
          <a:spcPct val="0"/>
        </a:spcBef>
        <a:buNone/>
        <a:defRPr sz="5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83" indent="-390983" algn="l" defTabSz="104262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30" indent="-325818" algn="l" defTabSz="104262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76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86" indent="-260654" algn="l" defTabSz="104262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896" indent="-260654" algn="l" defTabSz="104262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20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51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82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13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1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2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93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24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55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86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17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48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"/>
          <p:cNvSpPr>
            <a:spLocks noChangeArrowheads="1"/>
          </p:cNvSpPr>
          <p:nvPr/>
        </p:nvSpPr>
        <p:spPr bwMode="auto">
          <a:xfrm>
            <a:off x="203812" y="7152667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600" b="0" baseline="0" smtClean="0">
                <a:solidFill>
                  <a:schemeClr val="bg1"/>
                </a:solidFill>
                <a:latin typeface="HeliosCondC" panose="00000500000000000000" pitchFamily="50" charset="0"/>
                <a:cs typeface="FuturaBookC"/>
              </a:rPr>
              <a:pPr algn="l"/>
              <a:t>‹#›</a:t>
            </a:fld>
            <a:endParaRPr lang="en-US" sz="900" b="0" dirty="0">
              <a:solidFill>
                <a:schemeClr val="bg1"/>
              </a:solidFill>
              <a:latin typeface="HeliosCondC" panose="00000500000000000000" pitchFamily="50" charset="0"/>
              <a:cs typeface="FuturaBookC"/>
            </a:endParaRP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2" y="7008174"/>
            <a:ext cx="2014274" cy="553091"/>
          </a:xfrm>
          <a:prstGeom prst="rect">
            <a:avLst/>
          </a:prstGeom>
          <a:solidFill>
            <a:srgbClr val="0066CC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2100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3" y="-1"/>
            <a:ext cx="13442949" cy="972319"/>
            <a:chOff x="1" y="0"/>
            <a:chExt cx="10693399" cy="809626"/>
          </a:xfrm>
        </p:grpSpPr>
        <p:sp>
          <p:nvSpPr>
            <p:cNvPr id="22" name="Rectangle 4"/>
            <p:cNvSpPr>
              <a:spLocks noChangeArrowheads="1"/>
            </p:cNvSpPr>
            <p:nvPr userDrawn="1"/>
          </p:nvSpPr>
          <p:spPr bwMode="auto">
            <a:xfrm>
              <a:off x="1" y="0"/>
              <a:ext cx="1602284" cy="809626"/>
            </a:xfrm>
            <a:prstGeom prst="rect">
              <a:avLst/>
            </a:prstGeom>
            <a:solidFill>
              <a:srgbClr val="0066CC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2100" dirty="0"/>
            </a:p>
          </p:txBody>
        </p:sp>
        <p:sp>
          <p:nvSpPr>
            <p:cNvPr id="24" name="Rectangle 8"/>
            <p:cNvSpPr>
              <a:spLocks noChangeArrowheads="1"/>
            </p:cNvSpPr>
            <p:nvPr userDrawn="1"/>
          </p:nvSpPr>
          <p:spPr bwMode="auto">
            <a:xfrm>
              <a:off x="1609032" y="0"/>
              <a:ext cx="9084368" cy="809625"/>
            </a:xfrm>
            <a:prstGeom prst="rect">
              <a:avLst/>
            </a:prstGeom>
            <a:solidFill>
              <a:srgbClr val="003366"/>
            </a:solidFill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 lIns="0" tIns="0" rIns="0" bIns="0" anchor="ctr"/>
            <a:lstStyle/>
            <a:p>
              <a:pPr algn="l">
                <a:defRPr/>
              </a:pPr>
              <a:endParaRPr lang="ru-RU" sz="2100" dirty="0"/>
            </a:p>
          </p:txBody>
        </p:sp>
      </p:grp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2022756" y="7008175"/>
            <a:ext cx="11420194" cy="551169"/>
          </a:xfrm>
          <a:prstGeom prst="rect">
            <a:avLst/>
          </a:prstGeom>
          <a:solidFill>
            <a:srgbClr val="3399FF"/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 anchor="ctr"/>
          <a:lstStyle/>
          <a:p>
            <a:pPr algn="l">
              <a:defRPr/>
            </a:pPr>
            <a:endParaRPr lang="ru-RU" sz="2100" dirty="0"/>
          </a:p>
        </p:txBody>
      </p:sp>
      <p:sp>
        <p:nvSpPr>
          <p:cNvPr id="26" name="Прямоугольник 25"/>
          <p:cNvSpPr/>
          <p:nvPr/>
        </p:nvSpPr>
        <p:spPr>
          <a:xfrm>
            <a:off x="2005371" y="6946743"/>
            <a:ext cx="11437579" cy="4801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90000"/>
              </a:lnSpc>
            </a:pPr>
            <a:r>
              <a:rPr lang="ru-RU" sz="1400" b="1" kern="1200" dirty="0" smtClean="0">
                <a:solidFill>
                  <a:schemeClr val="bg1"/>
                </a:solidFill>
                <a:effectLst/>
                <a:latin typeface="+mn-lt"/>
                <a:ea typeface="+mn-ea"/>
                <a:cs typeface="+mn-cs"/>
              </a:rPr>
              <a:t>Соблюдение газотранспортными обществами ПАО «Газпром» требований действующих норм и правил при эксплуатации ГРС по результатам проверок ООО «Газпром газнадзор» и Ростехнадзора в 2017 году. Проблемные вопросы.</a:t>
            </a:r>
            <a:endParaRPr lang="ru-RU" sz="900" b="1" baseline="0" dirty="0" smtClean="0">
              <a:solidFill>
                <a:schemeClr val="bg1"/>
              </a:solidFill>
              <a:latin typeface="Arial"/>
              <a:cs typeface="Arial"/>
            </a:endParaRPr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10" y="124947"/>
            <a:ext cx="1615135" cy="631351"/>
          </a:xfrm>
          <a:prstGeom prst="rect">
            <a:avLst/>
          </a:prstGeom>
        </p:spPr>
      </p:pic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393766" y="7172144"/>
            <a:ext cx="715110" cy="1934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/>
          <a:p>
            <a:pPr algn="l"/>
            <a:fld id="{E4D31188-CDA8-40C6-9459-03688BFC5209}" type="slidenum">
              <a:rPr lang="ru-RU" sz="1200" b="0" baseline="0" smtClean="0">
                <a:solidFill>
                  <a:schemeClr val="bg1"/>
                </a:solidFill>
                <a:latin typeface="Arial"/>
                <a:cs typeface="Arial"/>
              </a:rPr>
              <a:pPr algn="l"/>
              <a:t>‹#›</a:t>
            </a:fld>
            <a:endParaRPr lang="en-US" sz="1200" b="0" dirty="0">
              <a:solidFill>
                <a:schemeClr val="bg1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874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2" r:id="rId2"/>
    <p:sldLayoutId id="2147483666" r:id="rId3"/>
    <p:sldLayoutId id="214748366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042622" rtl="0" eaLnBrk="1" latinLnBrk="0" hangingPunct="1">
        <a:spcBef>
          <a:spcPct val="0"/>
        </a:spcBef>
        <a:buNone/>
        <a:defRPr sz="50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90983" indent="-390983" algn="l" defTabSz="1042622" rtl="0" eaLnBrk="1" latinLnBrk="0" hangingPunct="1">
        <a:spcBef>
          <a:spcPct val="20000"/>
        </a:spcBef>
        <a:buFont typeface="Arial" pitchFamily="34" charset="0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7130" indent="-325818" algn="l" defTabSz="1042622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3276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4586" indent="-260654" algn="l" defTabSz="1042622" rtl="0" eaLnBrk="1" latinLnBrk="0" hangingPunct="1">
        <a:spcBef>
          <a:spcPct val="20000"/>
        </a:spcBef>
        <a:buFont typeface="Arial" pitchFamily="34" charset="0"/>
        <a:buChar char="–"/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45896" indent="-260654" algn="l" defTabSz="1042622" rtl="0" eaLnBrk="1" latinLnBrk="0" hangingPunct="1">
        <a:spcBef>
          <a:spcPct val="20000"/>
        </a:spcBef>
        <a:buFont typeface="Arial" pitchFamily="34" charset="0"/>
        <a:buChar char="»"/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86720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38851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390982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431137" indent="-260654" algn="l" defTabSz="1042622" rtl="0" eaLnBrk="1" latinLnBrk="0" hangingPunct="1">
        <a:spcBef>
          <a:spcPct val="20000"/>
        </a:spcBef>
        <a:buFont typeface="Arial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310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262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393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5241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655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786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4917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0482" algn="l" defTabSz="1042622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3925" y="403225"/>
            <a:ext cx="11595100" cy="1460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23925" y="2012950"/>
            <a:ext cx="11595100" cy="4797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23925" y="7008813"/>
            <a:ext cx="3024188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4F43D-5558-4939-8CAE-21D1583582BD}" type="datetimeFigureOut">
              <a:rPr lang="ru-RU" smtClean="0"/>
              <a:t>22.10.2018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452938" y="7008813"/>
            <a:ext cx="453707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494838" y="7008813"/>
            <a:ext cx="3024187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C4B7E3-EBA6-4B2C-B8A4-1D129EEE6A5B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72607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chart" Target="../charts/chart17.xml"/><Relationship Id="rId3" Type="http://schemas.openxmlformats.org/officeDocument/2006/relationships/chart" Target="../charts/chart12.xml"/><Relationship Id="rId7" Type="http://schemas.openxmlformats.org/officeDocument/2006/relationships/chart" Target="../charts/chart16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5.xml"/><Relationship Id="rId5" Type="http://schemas.openxmlformats.org/officeDocument/2006/relationships/chart" Target="../charts/chart14.xml"/><Relationship Id="rId4" Type="http://schemas.openxmlformats.org/officeDocument/2006/relationships/chart" Target="../charts/char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Рисунок 6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81023" y="463934"/>
            <a:ext cx="1813560" cy="893064"/>
          </a:xfrm>
          <a:prstGeom prst="rect">
            <a:avLst/>
          </a:prstGeom>
        </p:spPr>
      </p:pic>
      <p:sp>
        <p:nvSpPr>
          <p:cNvPr id="7" name="Объект 2"/>
          <p:cNvSpPr txBox="1">
            <a:spLocks/>
          </p:cNvSpPr>
          <p:nvPr/>
        </p:nvSpPr>
        <p:spPr>
          <a:xfrm>
            <a:off x="960835" y="1692399"/>
            <a:ext cx="11521280" cy="194421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Соблюдение газотранспортными обществами ПАО «Газпром» требований действующих норм и правил при эксплуатации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ГРС </a:t>
            </a:r>
            <a:r>
              <a:rPr lang="ru-RU" sz="24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результатам проверок ООО «Газпром газнадзор» и Ростехнадзора в 2017 </a:t>
            </a: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году.</a:t>
            </a:r>
          </a:p>
          <a:p>
            <a:pPr>
              <a:lnSpc>
                <a:spcPct val="90000"/>
              </a:lnSpc>
            </a:pPr>
            <a:r>
              <a:rPr lang="ru-RU" sz="2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Проблемные вопросы</a:t>
            </a:r>
            <a:endParaRPr lang="ru-RU" sz="1200" b="1" i="1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049067" y="4572719"/>
            <a:ext cx="731915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 algn="ctr">
              <a:defRPr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по контролю за эксплуатацией объектов магистральных трубопроводов и ГРС </a:t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Управления по контролю за газовыми и нефтяными объектами 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Крастелев Игорь Анатольевич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Горно-Алтайск</a:t>
            </a:r>
            <a:endParaRPr lang="ru-RU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 октября 2018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</p:txBody>
      </p:sp>
    </p:spTree>
    <p:extLst>
      <p:ext uri="{BB962C8B-B14F-4D97-AF65-F5344CB8AC3E}">
        <p14:creationId xmlns:p14="http://schemas.microsoft.com/office/powerpoint/2010/main" val="3281595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96277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аварий и инцидентов на газораспределительных станциях</a:t>
            </a: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газотранспортных</a:t>
            </a:r>
            <a:r>
              <a:rPr lang="en-US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2010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3116600794"/>
              </p:ext>
            </p:extLst>
          </p:nvPr>
        </p:nvGraphicFramePr>
        <p:xfrm>
          <a:off x="0" y="1188343"/>
          <a:ext cx="13442949" cy="53901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66160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0954" y="96277"/>
            <a:ext cx="11401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Статистика нарушений охранных зон и минимальных расстояний газораспределительных станций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газотранспортных</a:t>
            </a:r>
            <a:r>
              <a:rPr lang="en-US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Газпром» за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en-US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4759154"/>
              </p:ext>
            </p:extLst>
          </p:nvPr>
        </p:nvGraphicFramePr>
        <p:xfrm>
          <a:off x="1" y="1019601"/>
          <a:ext cx="13442950" cy="5927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77258"/>
                <a:gridCol w="2232248"/>
                <a:gridCol w="2160240"/>
                <a:gridCol w="2088232"/>
                <a:gridCol w="2184972"/>
              </a:tblGrid>
              <a:tr h="521257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Дочернее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общество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МР на 01.01.2017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ОЗ на 01.01.2017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МР на 01.01.2018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нарушений ОЗ</a:t>
                      </a:r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01.01.2018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</a:tr>
              <a:tr h="29555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Волгоград»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8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 Екатеринбург»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Казань»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 «Газпром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трансгаз Краснодар»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Махачкала»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Москва»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8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Нижний Новгород»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Самара»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71807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Санкт-Петербург»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Саратов»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Ставрополь»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Сургут»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Томск»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Уфа»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Ухта»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Чайковский»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06622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ООО</a:t>
                      </a:r>
                      <a:r>
                        <a:rPr lang="ru-RU" sz="14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«Газпром трансгаз Югорск»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0391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040954" y="96277"/>
            <a:ext cx="11401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Приведённый показатель нарушений охранных зон и минимальных расстояний на линейной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части магистральных газопроводов и газопроводов-отводов газотранспортных</a:t>
            </a:r>
            <a:r>
              <a:rPr lang="en-US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2016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479064852"/>
              </p:ext>
            </p:extLst>
          </p:nvPr>
        </p:nvGraphicFramePr>
        <p:xfrm>
          <a:off x="1" y="1019607"/>
          <a:ext cx="13442948" cy="60013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203512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контроля за качеством диагностических работ на объектах дочерних обществ </a:t>
            </a:r>
            <a:b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ПАО «Газпром» за 2017 год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1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82733847"/>
              </p:ext>
            </p:extLst>
          </p:nvPr>
        </p:nvGraphicFramePr>
        <p:xfrm>
          <a:off x="6569792" y="4784190"/>
          <a:ext cx="678579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6602191" y="1372429"/>
          <a:ext cx="6600005" cy="3848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8379278"/>
              </p:ext>
            </p:extLst>
          </p:nvPr>
        </p:nvGraphicFramePr>
        <p:xfrm>
          <a:off x="6279500" y="2165098"/>
          <a:ext cx="7076082" cy="2619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7086002" y="5927026"/>
            <a:ext cx="1822639" cy="738664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Проверок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285974" y="5887835"/>
            <a:ext cx="2916222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124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Несоответствия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Диаграмма 14"/>
          <p:cNvGraphicFramePr/>
          <p:nvPr/>
        </p:nvGraphicFramePr>
        <p:xfrm>
          <a:off x="342240" y="2165097"/>
          <a:ext cx="6105839" cy="4461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pSp>
        <p:nvGrpSpPr>
          <p:cNvPr id="22" name="Группа 21"/>
          <p:cNvGrpSpPr/>
          <p:nvPr/>
        </p:nvGrpSpPr>
        <p:grpSpPr>
          <a:xfrm>
            <a:off x="6448079" y="2336403"/>
            <a:ext cx="5720284" cy="2308324"/>
            <a:chOff x="5094957" y="4064595"/>
            <a:chExt cx="4519889" cy="2308324"/>
          </a:xfrm>
        </p:grpSpPr>
        <p:sp>
          <p:nvSpPr>
            <p:cNvPr id="16" name="TextBox 15"/>
            <p:cNvSpPr txBox="1"/>
            <p:nvPr/>
          </p:nvSpPr>
          <p:spPr>
            <a:xfrm>
              <a:off x="5094957" y="4064595"/>
              <a:ext cx="4519889" cy="230832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    Несоответствия, связанные с отсутствием или 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    несвоевременным оформлением разрешительной 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    документов</a:t>
              </a:r>
            </a:p>
            <a:p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     Несоответствия технологии проведения диагностических 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      работ</a:t>
              </a:r>
            </a:p>
            <a:p>
              <a:endParaRPr lang="ru-RU" sz="1600" dirty="0" smtClean="0"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     Несоответствия при ведении и оформлении исполнительно-</a:t>
              </a:r>
            </a:p>
            <a:p>
              <a:r>
                <a:rPr lang="ru-RU" sz="1600" dirty="0" smtClean="0">
                  <a:latin typeface="Times New Roman" pitchFamily="18" charset="0"/>
                  <a:cs typeface="Times New Roman" pitchFamily="18" charset="0"/>
                </a:rPr>
                <a:t>      технической и отчетной документацией</a:t>
              </a:r>
              <a:endParaRPr 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21" name="Группа 20"/>
            <p:cNvGrpSpPr/>
            <p:nvPr/>
          </p:nvGrpSpPr>
          <p:grpSpPr>
            <a:xfrm>
              <a:off x="5310981" y="4212679"/>
              <a:ext cx="72008" cy="1728192"/>
              <a:chOff x="5310981" y="4212679"/>
              <a:chExt cx="72008" cy="1728192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5310981" y="4212679"/>
                <a:ext cx="72008" cy="72008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rgbClr val="0070C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5310981" y="5148783"/>
                <a:ext cx="72008" cy="72008"/>
              </a:xfrm>
              <a:prstGeom prst="rect">
                <a:avLst/>
              </a:prstGeom>
              <a:solidFill>
                <a:srgbClr val="C00000"/>
              </a:solidFill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5310981" y="5868863"/>
                <a:ext cx="72008" cy="72008"/>
              </a:xfrm>
              <a:prstGeom prst="rect">
                <a:avLst/>
              </a:prstGeom>
              <a:solidFill>
                <a:srgbClr val="00B050"/>
              </a:solidFill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342240" y="1149435"/>
            <a:ext cx="1083430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Распределение несоответствий, выявленных при контроле за выполнением диагностических обследований газораспределительных станций ПАО «Газпром», по видам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72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контроля за качеством диагностических работ на объектах дочерних обществ  </a:t>
            </a:r>
            <a:b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«Газпром» за 2017 год</a:t>
            </a:r>
            <a:endParaRPr 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Диаграмма 7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0000000-0008-0000-1200-000003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0289709"/>
              </p:ext>
            </p:extLst>
          </p:nvPr>
        </p:nvGraphicFramePr>
        <p:xfrm>
          <a:off x="6569792" y="4784190"/>
          <a:ext cx="6785790" cy="1512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Диаграмма 6"/>
          <p:cNvGraphicFramePr/>
          <p:nvPr/>
        </p:nvGraphicFramePr>
        <p:xfrm>
          <a:off x="6602191" y="1372429"/>
          <a:ext cx="6600005" cy="38483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Диаграмма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33187"/>
              </p:ext>
            </p:extLst>
          </p:nvPr>
        </p:nvGraphicFramePr>
        <p:xfrm>
          <a:off x="6279500" y="3060552"/>
          <a:ext cx="7076082" cy="26190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5" name="Диаграмма 14"/>
          <p:cNvGraphicFramePr/>
          <p:nvPr/>
        </p:nvGraphicFramePr>
        <p:xfrm>
          <a:off x="342240" y="2165097"/>
          <a:ext cx="6105839" cy="4461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42239" y="1149433"/>
            <a:ext cx="12859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Распределение несоответствий, выявленных у  специализированных организаций при контроле за выполнением работ по диагностике ГРС ПАО «Газпром»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1" name="Диаграмма 20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6="http://schemas.microsoft.com/office/drawing/2014/main" xmlns:w16se="http://schemas.microsoft.com/office/word/2015/wordml/symex" xmlns:w16cid="http://schemas.microsoft.com/office/word/2016/wordml/cid" xmlns:w15="http://schemas.microsoft.com/office/word/2012/wordml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="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p14="http://schemas.microsoft.com/office/word/2010/wordprocessingDrawing" xmlns:mc="http://schemas.openxmlformats.org/markup-compatibility/2006" xmlns:wpc="http://schemas.microsoft.com/office/word/2010/wordprocessingCanvas" xmlns:lc="http://schemas.openxmlformats.org/drawingml/2006/lockedCanvas" id="{00000000-0008-0000-0B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526877"/>
              </p:ext>
            </p:extLst>
          </p:nvPr>
        </p:nvGraphicFramePr>
        <p:xfrm>
          <a:off x="615635" y="2165097"/>
          <a:ext cx="7108290" cy="44614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3856781" y="1857319"/>
            <a:ext cx="247035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Абсолютный показатель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Диаграмма 22">
            <a:extLst>
              <a:ext uri="{FF2B5EF4-FFF2-40B4-BE49-F238E27FC236}">
                <a16:creationId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a16="http://schemas.microsoft.com/office/drawing/2014/main" xmlns:w16se="http://schemas.microsoft.com/office/word/2015/wordml/symex" xmlns:w16cid="http://schemas.microsoft.com/office/word/2016/wordml/cid" xmlns:w15="http://schemas.microsoft.com/office/word/2012/wordml" xmlns:w="http://schemas.openxmlformats.org/wordprocessingml/2006/main" xmlns:w10="urn:schemas-microsoft-com:office:word" xmlns:v="urn:schemas-microsoft-com:vml" xmlns:o="urn:schemas-microsoft-com:office:office" xmlns:am3d="http://schemas.microsoft.com/office/drawing/2017/model3d" xmlns:aink="http://schemas.microsoft.com/office/drawing/2016/ink" xmlns:cx8="http://schemas.microsoft.com/office/drawing/2016/5/14/chartex" xmlns:cx7="http://schemas.microsoft.com/office/drawing/2016/5/13/chartex" xmlns:cx6="http://schemas.microsoft.com/office/drawing/2016/5/12/chartex" xmlns:cx5="http://schemas.microsoft.com/office/drawing/2016/5/11/chartex" xmlns:cx4="http://schemas.microsoft.com/office/drawing/2016/5/10/chartex" xmlns:cx3="http://schemas.microsoft.com/office/drawing/2016/5/9/chartex" xmlns:cx2="http://schemas.microsoft.com/office/drawing/2015/10/21/chartex" xmlns:cx1="http://schemas.microsoft.com/office/drawing/2015/9/8/chartex" xmlns:cx="http://schemas.microsoft.com/office/drawing/2014/chartex" xmlns="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p14="http://schemas.microsoft.com/office/word/2010/wordprocessingDrawing" xmlns:mc="http://schemas.openxmlformats.org/markup-compatibility/2006" xmlns:wpc="http://schemas.microsoft.com/office/word/2010/wordprocessingCanvas" xmlns:lc="http://schemas.openxmlformats.org/drawingml/2006/lockedCanvas" id="{9DFAA626-5D4A-4545-8F6E-1DD0A50C3EE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23107741"/>
              </p:ext>
            </p:extLst>
          </p:nvPr>
        </p:nvGraphicFramePr>
        <p:xfrm>
          <a:off x="7541662" y="2165097"/>
          <a:ext cx="4100937" cy="446140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6983215" y="1857319"/>
            <a:ext cx="25748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Приведенный показатель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5484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21807" y="181973"/>
            <a:ext cx="9046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Выводы и предложения</a:t>
            </a:r>
            <a:endParaRPr lang="ru-RU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4060297758"/>
              </p:ext>
            </p:extLst>
          </p:nvPr>
        </p:nvGraphicFramePr>
        <p:xfrm>
          <a:off x="1464893" y="1044327"/>
          <a:ext cx="10441159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761035" y="1044327"/>
            <a:ext cx="7200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Газотранспортным обществам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ПАО «Газпром»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02315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11"/>
          <p:cNvSpPr txBox="1">
            <a:spLocks noChangeArrowheads="1"/>
          </p:cNvSpPr>
          <p:nvPr/>
        </p:nvSpPr>
        <p:spPr bwMode="auto">
          <a:xfrm>
            <a:off x="2111806" y="3424329"/>
            <a:ext cx="9219345" cy="7362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4306" tIns="52153" rIns="104306" bIns="52153"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41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Спасибо за внимание!</a:t>
            </a:r>
            <a:endParaRPr lang="ru-RU" altLang="ru-RU" sz="4100" b="1" dirty="0">
              <a:solidFill>
                <a:srgbClr val="0070C0"/>
              </a:solidFill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4312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25089"/>
            <a:ext cx="921702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Проверки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 и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газотранспортных дочерних обществ ПАО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</a:t>
            </a:r>
            <a:endParaRPr lang="ru-RU" alt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области промышленной безопасности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528787" y="1836415"/>
            <a:ext cx="11821826" cy="4221763"/>
            <a:chOff x="3194702" y="1710971"/>
            <a:chExt cx="6645875" cy="2562797"/>
          </a:xfrm>
        </p:grpSpPr>
        <p:sp>
          <p:nvSpPr>
            <p:cNvPr id="15" name="Полилиния 14"/>
            <p:cNvSpPr/>
            <p:nvPr/>
          </p:nvSpPr>
          <p:spPr>
            <a:xfrm>
              <a:off x="4359089" y="2260467"/>
              <a:ext cx="1934165" cy="1008893"/>
            </a:xfrm>
            <a:custGeom>
              <a:avLst/>
              <a:gdLst>
                <a:gd name="connsiteX0" fmla="*/ 0 w 1699507"/>
                <a:gd name="connsiteY0" fmla="*/ 0 h 1008893"/>
                <a:gd name="connsiteX1" fmla="*/ 1699507 w 1699507"/>
                <a:gd name="connsiteY1" fmla="*/ 0 h 1008893"/>
                <a:gd name="connsiteX2" fmla="*/ 1699507 w 1699507"/>
                <a:gd name="connsiteY2" fmla="*/ 1008893 h 1008893"/>
                <a:gd name="connsiteX3" fmla="*/ 0 w 1699507"/>
                <a:gd name="connsiteY3" fmla="*/ 1008893 h 1008893"/>
                <a:gd name="connsiteX4" fmla="*/ 0 w 1699507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9507" h="1008893">
                  <a:moveTo>
                    <a:pt x="0" y="0"/>
                  </a:moveTo>
                  <a:lnTo>
                    <a:pt x="1699507" y="0"/>
                  </a:lnTo>
                  <a:lnTo>
                    <a:pt x="1699507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71921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41 проверка</a:t>
              </a:r>
              <a:endPara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4467625" y="3255691"/>
              <a:ext cx="1603324" cy="1008893"/>
            </a:xfrm>
            <a:custGeom>
              <a:avLst/>
              <a:gdLst>
                <a:gd name="connsiteX0" fmla="*/ 0 w 1603324"/>
                <a:gd name="connsiteY0" fmla="*/ 0 h 1008893"/>
                <a:gd name="connsiteX1" fmla="*/ 1603324 w 1603324"/>
                <a:gd name="connsiteY1" fmla="*/ 0 h 1008893"/>
                <a:gd name="connsiteX2" fmla="*/ 1603324 w 1603324"/>
                <a:gd name="connsiteY2" fmla="*/ 1008893 h 1008893"/>
                <a:gd name="connsiteX3" fmla="*/ 0 w 1603324"/>
                <a:gd name="connsiteY3" fmla="*/ 1008893 h 1008893"/>
                <a:gd name="connsiteX4" fmla="*/ 0 w 1603324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03324" h="1008893">
                  <a:moveTo>
                    <a:pt x="0" y="0"/>
                  </a:moveTo>
                  <a:lnTo>
                    <a:pt x="1603324" y="0"/>
                  </a:lnTo>
                  <a:lnTo>
                    <a:pt x="1603324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6532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505 нарушений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Полилиния 18"/>
            <p:cNvSpPr/>
            <p:nvPr/>
          </p:nvSpPr>
          <p:spPr>
            <a:xfrm>
              <a:off x="3194702" y="1710971"/>
              <a:ext cx="1633484" cy="1256382"/>
            </a:xfrm>
            <a:custGeom>
              <a:avLst/>
              <a:gdLst>
                <a:gd name="connsiteX0" fmla="*/ 0 w 1256382"/>
                <a:gd name="connsiteY0" fmla="*/ 628191 h 1256382"/>
                <a:gd name="connsiteX1" fmla="*/ 628191 w 1256382"/>
                <a:gd name="connsiteY1" fmla="*/ 0 h 1256382"/>
                <a:gd name="connsiteX2" fmla="*/ 1256382 w 1256382"/>
                <a:gd name="connsiteY2" fmla="*/ 628191 h 1256382"/>
                <a:gd name="connsiteX3" fmla="*/ 628191 w 1256382"/>
                <a:gd name="connsiteY3" fmla="*/ 1256382 h 1256382"/>
                <a:gd name="connsiteX4" fmla="*/ 0 w 1256382"/>
                <a:gd name="connsiteY4" fmla="*/ 628191 h 12563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6382" h="1256382">
                  <a:moveTo>
                    <a:pt x="0" y="628191"/>
                  </a:moveTo>
                  <a:cubicBezTo>
                    <a:pt x="0" y="281251"/>
                    <a:pt x="281251" y="0"/>
                    <a:pt x="628191" y="0"/>
                  </a:cubicBezTo>
                  <a:cubicBezTo>
                    <a:pt x="975131" y="0"/>
                    <a:pt x="1256382" y="281251"/>
                    <a:pt x="1256382" y="628191"/>
                  </a:cubicBezTo>
                  <a:cubicBezTo>
                    <a:pt x="1256382" y="975131"/>
                    <a:pt x="975131" y="1256382"/>
                    <a:pt x="628191" y="1256382"/>
                  </a:cubicBezTo>
                  <a:cubicBezTo>
                    <a:pt x="281251" y="1256382"/>
                    <a:pt x="0" y="975131"/>
                    <a:pt x="0" y="628191"/>
                  </a:cubicBez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3993" tIns="183993" rIns="183993" bIns="183993" numCol="1" spcCol="1270" anchor="ctr" anchorCtr="0">
              <a:noAutofit/>
            </a:bodyPr>
            <a:lstStyle/>
            <a:p>
              <a:pPr algn="ctr" defTabSz="160023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dirty="0">
                  <a:latin typeface="Aharoni" panose="02010803020104030203" pitchFamily="2" charset="-79"/>
                  <a:cs typeface="Aharoni" panose="02010803020104030203" pitchFamily="2" charset="-79"/>
                </a:rPr>
                <a:t>Ростехнадзор</a:t>
              </a:r>
              <a:endParaRPr lang="ru-RU" sz="20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  <p:sp>
          <p:nvSpPr>
            <p:cNvPr id="26" name="Полилиния 25"/>
            <p:cNvSpPr/>
            <p:nvPr/>
          </p:nvSpPr>
          <p:spPr>
            <a:xfrm>
              <a:off x="7937983" y="2266796"/>
              <a:ext cx="1902594" cy="1008893"/>
            </a:xfrm>
            <a:custGeom>
              <a:avLst/>
              <a:gdLst>
                <a:gd name="connsiteX0" fmla="*/ 0 w 1673028"/>
                <a:gd name="connsiteY0" fmla="*/ 0 h 1008893"/>
                <a:gd name="connsiteX1" fmla="*/ 1673028 w 1673028"/>
                <a:gd name="connsiteY1" fmla="*/ 0 h 1008893"/>
                <a:gd name="connsiteX2" fmla="*/ 1673028 w 1673028"/>
                <a:gd name="connsiteY2" fmla="*/ 1008893 h 1008893"/>
                <a:gd name="connsiteX3" fmla="*/ 0 w 1673028"/>
                <a:gd name="connsiteY3" fmla="*/ 1008893 h 1008893"/>
                <a:gd name="connsiteX4" fmla="*/ 0 w 1673028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73028" h="1008893">
                  <a:moveTo>
                    <a:pt x="0" y="0"/>
                  </a:moveTo>
                  <a:lnTo>
                    <a:pt x="1673028" y="0"/>
                  </a:lnTo>
                  <a:lnTo>
                    <a:pt x="1673028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67684" tIns="85344" rIns="85344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Times New Roman" panose="02020603050405020304" pitchFamily="18" charset="0"/>
                  <a:cs typeface="Times New Roman" panose="02020603050405020304" pitchFamily="18" charset="0"/>
                </a:rPr>
                <a:t>372 проверки</a:t>
              </a:r>
              <a:endParaRPr lang="ru-RU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7" name="Полилиния 26"/>
            <p:cNvSpPr/>
            <p:nvPr/>
          </p:nvSpPr>
          <p:spPr>
            <a:xfrm>
              <a:off x="8088266" y="3264875"/>
              <a:ext cx="1590785" cy="1008893"/>
            </a:xfrm>
            <a:custGeom>
              <a:avLst/>
              <a:gdLst>
                <a:gd name="connsiteX0" fmla="*/ 0 w 1590785"/>
                <a:gd name="connsiteY0" fmla="*/ 0 h 1008893"/>
                <a:gd name="connsiteX1" fmla="*/ 1590785 w 1590785"/>
                <a:gd name="connsiteY1" fmla="*/ 0 h 1008893"/>
                <a:gd name="connsiteX2" fmla="*/ 1590785 w 1590785"/>
                <a:gd name="connsiteY2" fmla="*/ 1008893 h 1008893"/>
                <a:gd name="connsiteX3" fmla="*/ 0 w 1590785"/>
                <a:gd name="connsiteY3" fmla="*/ 1008893 h 1008893"/>
                <a:gd name="connsiteX4" fmla="*/ 0 w 1590785"/>
                <a:gd name="connsiteY4" fmla="*/ 0 h 10088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0785" h="1008893">
                  <a:moveTo>
                    <a:pt x="0" y="0"/>
                  </a:moveTo>
                  <a:lnTo>
                    <a:pt x="1590785" y="0"/>
                  </a:lnTo>
                  <a:lnTo>
                    <a:pt x="1590785" y="1008893"/>
                  </a:lnTo>
                  <a:lnTo>
                    <a:pt x="0" y="10088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254525" tIns="85344" rIns="85345" bIns="85344" numCol="1" spcCol="1270" anchor="ctr" anchorCtr="0">
              <a:noAutofit/>
            </a:bodyPr>
            <a:lstStyle/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Выявлено</a:t>
              </a:r>
            </a:p>
            <a:p>
              <a:pPr algn="ctr" defTabSz="533412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3150 нарушений</a:t>
              </a:r>
              <a:endPara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0" name="Полилиния 29"/>
            <p:cNvSpPr/>
            <p:nvPr/>
          </p:nvSpPr>
          <p:spPr>
            <a:xfrm>
              <a:off x="6757006" y="1710972"/>
              <a:ext cx="1679121" cy="1240662"/>
            </a:xfrm>
            <a:custGeom>
              <a:avLst/>
              <a:gdLst>
                <a:gd name="connsiteX0" fmla="*/ 0 w 1240662"/>
                <a:gd name="connsiteY0" fmla="*/ 620331 h 1240662"/>
                <a:gd name="connsiteX1" fmla="*/ 620331 w 1240662"/>
                <a:gd name="connsiteY1" fmla="*/ 0 h 1240662"/>
                <a:gd name="connsiteX2" fmla="*/ 1240662 w 1240662"/>
                <a:gd name="connsiteY2" fmla="*/ 620331 h 1240662"/>
                <a:gd name="connsiteX3" fmla="*/ 620331 w 1240662"/>
                <a:gd name="connsiteY3" fmla="*/ 1240662 h 1240662"/>
                <a:gd name="connsiteX4" fmla="*/ 0 w 1240662"/>
                <a:gd name="connsiteY4" fmla="*/ 620331 h 124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40662" h="1240662">
                  <a:moveTo>
                    <a:pt x="0" y="620331"/>
                  </a:moveTo>
                  <a:cubicBezTo>
                    <a:pt x="0" y="277732"/>
                    <a:pt x="277732" y="0"/>
                    <a:pt x="620331" y="0"/>
                  </a:cubicBezTo>
                  <a:cubicBezTo>
                    <a:pt x="962930" y="0"/>
                    <a:pt x="1240662" y="277732"/>
                    <a:pt x="1240662" y="620331"/>
                  </a:cubicBezTo>
                  <a:cubicBezTo>
                    <a:pt x="1240662" y="962930"/>
                    <a:pt x="962930" y="1240662"/>
                    <a:pt x="620331" y="1240662"/>
                  </a:cubicBezTo>
                  <a:cubicBezTo>
                    <a:pt x="277732" y="1240662"/>
                    <a:pt x="0" y="962930"/>
                    <a:pt x="0" y="620331"/>
                  </a:cubicBezTo>
                  <a:close/>
                </a:path>
              </a:pathLst>
            </a:custGeom>
          </p:spPr>
          <p:style>
            <a:lnRef idx="2">
              <a:schemeClr val="lt2">
                <a:hueOff val="0"/>
                <a:satOff val="0"/>
                <a:lumOff val="0"/>
                <a:alphaOff val="0"/>
              </a:schemeClr>
            </a:lnRef>
            <a:fillRef idx="1">
              <a:schemeClr val="dk2">
                <a:hueOff val="0"/>
                <a:satOff val="0"/>
                <a:lumOff val="0"/>
                <a:alphaOff val="0"/>
              </a:schemeClr>
            </a:fillRef>
            <a:effectRef idx="0">
              <a:schemeClr val="dk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1691" tIns="181691" rIns="181691" bIns="181691" numCol="1" spcCol="1270" anchor="ctr" anchorCtr="0">
              <a:noAutofit/>
            </a:bodyPr>
            <a:lstStyle/>
            <a:p>
              <a:pPr algn="ctr" defTabSz="1600237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dirty="0" smtClean="0">
                  <a:latin typeface="Aharoni" panose="02010803020104030203" pitchFamily="2" charset="-79"/>
                  <a:cs typeface="Aharoni" panose="02010803020104030203" pitchFamily="2" charset="-79"/>
                </a:rPr>
                <a:t>Газпром газнадзор</a:t>
              </a:r>
              <a:endParaRPr lang="ru-RU" sz="2000" dirty="0">
                <a:latin typeface="Aharoni" panose="02010803020104030203" pitchFamily="2" charset="-79"/>
                <a:cs typeface="Aharoni" panose="02010803020104030203" pitchFamily="2" charset="-79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686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837751819"/>
              </p:ext>
            </p:extLst>
          </p:nvPr>
        </p:nvGraphicFramePr>
        <p:xfrm>
          <a:off x="0" y="972319"/>
          <a:ext cx="1344294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040955" y="36215"/>
            <a:ext cx="114019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Сравнение выявленных ООО «Газпром газнадзор» и Ростехнадзором нарушений </a:t>
            </a:r>
            <a:endParaRPr lang="en-US" altLang="ru-RU" sz="1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</a:t>
            </a:r>
            <a:r>
              <a:rPr lang="en-US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станциях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газотранспортных дочерних обществ ПАО «Газпром» в 2017 году</a:t>
            </a:r>
            <a:endParaRPr lang="ru-RU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093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4" y="108223"/>
            <a:ext cx="1140199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выявленных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 на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ГРС</a:t>
            </a:r>
            <a:endParaRPr lang="en-US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газотранспортным дочерним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обществам ПАО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</a:t>
            </a:r>
            <a:r>
              <a:rPr lang="ru-RU" alt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altLang="ru-RU" sz="20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 2015 - 2017 годы</a:t>
            </a:r>
            <a:endParaRPr lang="ru-RU" altLang="ru-RU" sz="2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000975890"/>
              </p:ext>
            </p:extLst>
          </p:nvPr>
        </p:nvGraphicFramePr>
        <p:xfrm>
          <a:off x="11805" y="972319"/>
          <a:ext cx="1376645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223254"/>
              </p:ext>
            </p:extLst>
          </p:nvPr>
        </p:nvGraphicFramePr>
        <p:xfrm>
          <a:off x="9914557" y="1044327"/>
          <a:ext cx="352839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131"/>
                <a:gridCol w="1176131"/>
                <a:gridCol w="1176131"/>
              </a:tblGrid>
              <a:tr h="3600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Итого</a:t>
                      </a:r>
                      <a:r>
                        <a:rPr lang="ru-RU" sz="1800" baseline="0" dirty="0" smtClean="0"/>
                        <a:t> по ПАО «Газпром»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 г.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 г.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 г.</a:t>
                      </a:r>
                      <a:endParaRPr lang="ru-RU" sz="18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2570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2668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3150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09"/>
          <p:cNvSpPr txBox="1">
            <a:spLocks noChangeArrowheads="1"/>
          </p:cNvSpPr>
          <p:nvPr/>
        </p:nvSpPr>
        <p:spPr bwMode="auto">
          <a:xfrm>
            <a:off x="168747" y="3564607"/>
            <a:ext cx="3240360" cy="3139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</a:t>
            </a:r>
            <a:r>
              <a:rPr lang="ru-RU" sz="11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ПАО «Газпром</a:t>
            </a:r>
            <a:r>
              <a:rPr lang="ru-RU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за </a:t>
            </a:r>
            <a:r>
              <a:rPr lang="ru-RU" sz="11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2017 </a:t>
            </a:r>
            <a:r>
              <a:rPr lang="ru-RU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 (185)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312763" y="3878540"/>
            <a:ext cx="1080120" cy="141954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664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56879176"/>
              </p:ext>
            </p:extLst>
          </p:nvPr>
        </p:nvGraphicFramePr>
        <p:xfrm>
          <a:off x="11805" y="972319"/>
          <a:ext cx="1376645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0296071"/>
              </p:ext>
            </p:extLst>
          </p:nvPr>
        </p:nvGraphicFramePr>
        <p:xfrm>
          <a:off x="24730" y="975795"/>
          <a:ext cx="352839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6131"/>
                <a:gridCol w="1176131"/>
                <a:gridCol w="1176131"/>
              </a:tblGrid>
              <a:tr h="360040">
                <a:tc gridSpan="3"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/>
                        <a:t>В среднем по ПАО «Газпром»</a:t>
                      </a:r>
                      <a:endParaRPr lang="ru-RU" sz="1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2015 г.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2016 г.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2017 г.</a:t>
                      </a:r>
                      <a:endParaRPr lang="ru-RU" sz="1800" dirty="0"/>
                    </a:p>
                  </a:txBody>
                  <a:tcPr/>
                </a:tc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0,94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0,97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1,16</a:t>
                      </a:r>
                      <a:endParaRPr lang="ru-RU" sz="1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209"/>
          <p:cNvSpPr txBox="1">
            <a:spLocks noChangeArrowheads="1"/>
          </p:cNvSpPr>
          <p:nvPr/>
        </p:nvSpPr>
        <p:spPr bwMode="auto">
          <a:xfrm>
            <a:off x="168747" y="3538705"/>
            <a:ext cx="3240360" cy="31393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>
              <a:spcAft>
                <a:spcPts val="0"/>
              </a:spcAft>
            </a:pPr>
            <a:r>
              <a:rPr lang="ru-RU" sz="11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Средний </a:t>
            </a:r>
            <a:r>
              <a:rPr lang="ru-RU" sz="11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ПАО «Газпром</a:t>
            </a:r>
            <a:r>
              <a:rPr lang="ru-RU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 за </a:t>
            </a:r>
            <a:r>
              <a:rPr lang="ru-RU" sz="1100" b="1" dirty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2017 </a:t>
            </a:r>
            <a:r>
              <a:rPr lang="ru-RU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год (1</a:t>
            </a:r>
            <a:r>
              <a:rPr lang="en-US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,16</a:t>
            </a:r>
            <a:r>
              <a:rPr lang="ru-RU" sz="1100" b="1" dirty="0" smtClean="0">
                <a:solidFill>
                  <a:srgbClr val="4A442A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 flipH="1">
            <a:off x="312763" y="3852638"/>
            <a:ext cx="1080120" cy="129614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Приведенный показатель нарушений,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</a:t>
            </a:r>
            <a:r>
              <a:rPr lang="en-US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газнадзор»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в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</a:t>
            </a:r>
          </a:p>
        </p:txBody>
      </p:sp>
    </p:spTree>
    <p:extLst>
      <p:ext uri="{BB962C8B-B14F-4D97-AF65-F5344CB8AC3E}">
        <p14:creationId xmlns:p14="http://schemas.microsoft.com/office/powerpoint/2010/main" val="2415104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040955" y="35783"/>
            <a:ext cx="1140199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Устраняемость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нарушений,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</a:t>
            </a:r>
            <a:endParaRPr lang="en-US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 sz="1862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эксплуатации </a:t>
            </a:r>
            <a:r>
              <a:rPr lang="ru-RU" sz="20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в </a:t>
            </a:r>
            <a:r>
              <a:rPr lang="ru-RU" sz="2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году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473444507"/>
              </p:ext>
            </p:extLst>
          </p:nvPr>
        </p:nvGraphicFramePr>
        <p:xfrm>
          <a:off x="0" y="972319"/>
          <a:ext cx="13442949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7580104"/>
              </p:ext>
            </p:extLst>
          </p:nvPr>
        </p:nvGraphicFramePr>
        <p:xfrm>
          <a:off x="0" y="972319"/>
          <a:ext cx="2808312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104"/>
                <a:gridCol w="936104"/>
                <a:gridCol w="936104"/>
              </a:tblGrid>
              <a:tr h="288032">
                <a:tc gridSpan="3">
                  <a:txBody>
                    <a:bodyPr/>
                    <a:lstStyle/>
                    <a:p>
                      <a:pPr algn="ctr"/>
                      <a:r>
                        <a:rPr lang="ru-RU" sz="1400" baseline="0" dirty="0" smtClean="0"/>
                        <a:t>В среднем по ПАО «Газпром»</a:t>
                      </a:r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2015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2016 г.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2017 г.</a:t>
                      </a:r>
                      <a:endParaRPr lang="ru-RU" sz="1400" dirty="0"/>
                    </a:p>
                  </a:txBody>
                  <a:tcPr/>
                </a:tc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97,5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95,13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90,86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Рисунок 6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76883" y="3275697"/>
            <a:ext cx="12232877" cy="1457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60210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0583205"/>
              </p:ext>
            </p:extLst>
          </p:nvPr>
        </p:nvGraphicFramePr>
        <p:xfrm>
          <a:off x="0" y="948422"/>
          <a:ext cx="13442949" cy="5991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36"/>
                <a:gridCol w="7858954"/>
                <a:gridCol w="2184709"/>
                <a:gridCol w="2882250"/>
              </a:tblGrid>
              <a:tr h="7129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Основные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Типовые нарушения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Ростехнадзором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в 2017 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ООО «Газпром газнадзор» в </a:t>
                      </a:r>
                      <a:r>
                        <a:rPr lang="ru-RU" sz="1400" dirty="0">
                          <a:effectLst/>
                        </a:rPr>
                        <a:t>2017 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</a:tr>
              <a:tr h="531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Оформление лицензий на эксплуатацию взрывопожароопасных производственных объектов в установленном порядке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обеспечена полнота и достоверность сведений, при регистрации опасных производственных объектов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(0,8%)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7131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 разработана вновь (уточнена) декларация ПБ ОПО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(0,4%)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</a:p>
                  </a:txBody>
                  <a:tcPr marL="68580" marR="68580" marT="0" marB="0" anchor="ctr"/>
                </a:tc>
              </a:tr>
              <a:tr h="34567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Ведение производственной документации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84 (16,6%)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902 (28,6%)</a:t>
                      </a:r>
                    </a:p>
                  </a:txBody>
                  <a:tcPr marL="68580" marR="68580" marT="0" marB="0" anchor="ctr"/>
                </a:tc>
              </a:tr>
              <a:tr h="6652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Эксплуатация технических устройств зданий, сооружений, без продления срока службы, не выполнение мероприятий, указанные в заключении экспертизы ПБ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 (6,5%)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83 (2,6%)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либо не качественное оформление технологических регламентов по эксплуатации ОПО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 (4,6%)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114 (3,6%)</a:t>
                      </a:r>
                    </a:p>
                  </a:txBody>
                  <a:tcPr marL="68580" marR="68580" marT="0" marB="0" anchor="ctr"/>
                </a:tc>
              </a:tr>
              <a:tr h="3518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Замечания по оформлению и согласованию ПЛА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16 (3,2%)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25 (0,8%)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Отсутствие проектной документации, паспортов на технологическое оборудование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 (1,8%)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 (0,6%)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Внесение изменений в технологическое оборудование без оформления проектных решений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 (1,6%)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 (0,3%)</a:t>
                      </a:r>
                    </a:p>
                  </a:txBody>
                  <a:tcPr marL="68580" marR="68580" marT="0" marB="0" anchor="ctr"/>
                </a:tc>
              </a:tr>
              <a:tr h="32052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Замечания по аттестации персонала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(0,8%)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(0,2%)</a:t>
                      </a:r>
                    </a:p>
                  </a:txBody>
                  <a:tcPr marL="68580" marR="68580" marT="0" marB="0" anchor="ctr"/>
                </a:tc>
              </a:tr>
              <a:tr h="4435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11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Неудовлетворительная организация производственного контроля на предприятии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(0,6%)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(1%)</a:t>
                      </a:r>
                    </a:p>
                  </a:txBody>
                  <a:tcPr marL="68580" marR="68580" marT="0" marB="0" anchor="ctr"/>
                </a:tc>
              </a:tr>
              <a:tr h="4753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Нарушения содержания охранных зон (наличие ДКР и т.д.)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 (3,7%)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45 (1,4%)</a:t>
                      </a: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40954" y="25089"/>
            <a:ext cx="1140199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Типовые нарушения Ростехнадзора (в сравнении с ООО «Газпром газнадзор») выявленные на объектах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газотранспортных дочерних обществ </a:t>
            </a:r>
          </a:p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ПАО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в 2017 году</a:t>
            </a:r>
          </a:p>
        </p:txBody>
      </p:sp>
    </p:spTree>
    <p:extLst>
      <p:ext uri="{BB962C8B-B14F-4D97-AF65-F5344CB8AC3E}">
        <p14:creationId xmlns:p14="http://schemas.microsoft.com/office/powerpoint/2010/main" val="4051265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669481"/>
              </p:ext>
            </p:extLst>
          </p:nvPr>
        </p:nvGraphicFramePr>
        <p:xfrm>
          <a:off x="0" y="948422"/>
          <a:ext cx="13442949" cy="60725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7036"/>
                <a:gridCol w="7858954"/>
                <a:gridCol w="2449941"/>
                <a:gridCol w="2617018"/>
              </a:tblGrid>
              <a:tr h="9227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№ п/п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Вид нарушения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Ростехнадзором</a:t>
                      </a:r>
                      <a:endParaRPr lang="ru-RU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в 2017 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Выявлено </a:t>
                      </a:r>
                      <a:r>
                        <a:rPr lang="ru-RU" sz="1400" dirty="0" smtClean="0">
                          <a:effectLst/>
                        </a:rPr>
                        <a:t>ООО «Газпром газнадзор» в </a:t>
                      </a:r>
                      <a:r>
                        <a:rPr lang="ru-RU" sz="1400" dirty="0">
                          <a:effectLst/>
                        </a:rPr>
                        <a:t>2017 году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</a:tr>
              <a:tr h="687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1</a:t>
                      </a:r>
                      <a:endParaRPr lang="ru-RU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Содержание территорий, зданий и оборудования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170 (33,6%)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1111 (32,3%)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4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Техническое обслуживание и текущий ремонт оборудования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49 (9,7%)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335 (10,6)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805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Оформление информационными знаками и знаками безопасности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 (7,1%)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206 (6,5%)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443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Отсутствие или частичное разрушение защитного покрытия от атмосферной коррозии надземной части газопроводов и оборудования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 (7,9%)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182 (5,8%)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6861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Соблюдение требований охраны труда и пожарной безопасности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(0,4%)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61 (1,9%)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4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6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Формирование, содержание и пополнение аварийного запаса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537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7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Оснащенность и укомплектованность служб и подразделений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57 (1,8%)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4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Частичное отсутствие или срабатывание периметральной охранной сигнализации объектов МГ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(0,2%)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 (0,6%)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57401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580" marR="40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+mn-cs"/>
                        </a:rPr>
                        <a:t>Утечки газа, масла и пр.</a:t>
                      </a:r>
                      <a:endParaRPr lang="ru-RU" sz="1200" kern="12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(0,8%)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 (1%)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2040954" y="25089"/>
            <a:ext cx="1140199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по видам нарушений, выявленных Ростехнадзором и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ООО «Газпром газнадзор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 на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объектах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газораспределительных станций газотранспортных дочерних обществ ПАО </a:t>
            </a:r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«Газпром» в 2017 году</a:t>
            </a:r>
          </a:p>
        </p:txBody>
      </p:sp>
    </p:spTree>
    <p:extLst>
      <p:ext uri="{BB962C8B-B14F-4D97-AF65-F5344CB8AC3E}">
        <p14:creationId xmlns:p14="http://schemas.microsoft.com/office/powerpoint/2010/main" val="313925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977059" y="96277"/>
            <a:ext cx="92170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Аварийность на</a:t>
            </a:r>
            <a:r>
              <a:rPr lang="en-US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8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газовых объектах ПАО «Газпром»</a:t>
            </a:r>
            <a:endParaRPr lang="en-US" altLang="ru-RU" sz="1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altLang="ru-RU" sz="1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2015 -2017 гг.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59523" y="6373010"/>
            <a:ext cx="759607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33" name="Диаграмма 32"/>
          <p:cNvGraphicFramePr/>
          <p:nvPr>
            <p:extLst>
              <p:ext uri="{D42A27DB-BD31-4B8C-83A1-F6EECF244321}">
                <p14:modId xmlns:p14="http://schemas.microsoft.com/office/powerpoint/2010/main" val="2648956252"/>
              </p:ext>
            </p:extLst>
          </p:nvPr>
        </p:nvGraphicFramePr>
        <p:xfrm>
          <a:off x="0" y="1002255"/>
          <a:ext cx="13442950" cy="5576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32815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33139</TotalTime>
  <Words>1296</Words>
  <Application>Microsoft Office PowerPoint</Application>
  <PresentationFormat>Произвольный</PresentationFormat>
  <Paragraphs>331</Paragraphs>
  <Slides>16</Slides>
  <Notes>16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1_Тема Office</vt:lpstr>
      <vt:lpstr>Тема Office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Михаил</dc:creator>
  <cp:lastModifiedBy>User</cp:lastModifiedBy>
  <cp:revision>3121</cp:revision>
  <cp:lastPrinted>2018-10-17T14:34:07Z</cp:lastPrinted>
  <dcterms:created xsi:type="dcterms:W3CDTF">2016-10-27T05:13:56Z</dcterms:created>
  <dcterms:modified xsi:type="dcterms:W3CDTF">2018-10-22T15:01:39Z</dcterms:modified>
</cp:coreProperties>
</file>