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62" r:id="rId5"/>
    <p:sldId id="280" r:id="rId6"/>
    <p:sldId id="257" r:id="rId7"/>
    <p:sldId id="278" r:id="rId8"/>
    <p:sldId id="260" r:id="rId9"/>
    <p:sldId id="264" r:id="rId10"/>
    <p:sldId id="271" r:id="rId11"/>
    <p:sldId id="270" r:id="rId12"/>
    <p:sldId id="277" r:id="rId13"/>
    <p:sldId id="265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57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4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5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2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6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7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9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47B6-87FA-4CE3-A0DF-CE9080C4807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A675-DC1B-4EE6-8171-C552112D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3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em@fmp.ru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4" y="8311"/>
            <a:ext cx="9144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заглав_ЖелТрапец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00" y="4349841"/>
            <a:ext cx="9144000" cy="80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5816345" y="3913502"/>
            <a:ext cx="3327655" cy="1017001"/>
            <a:chOff x="5844067" y="3912602"/>
            <a:chExt cx="3327655" cy="1017001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844067" y="4744937"/>
              <a:ext cx="233997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©</a:t>
              </a:r>
              <a:r>
                <a:rPr lang="ru-RU" sz="12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ЗАО </a:t>
              </a:r>
              <a:r>
                <a:rPr lang="ru-RU" sz="12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НПХ ВМП </a:t>
              </a:r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201</a:t>
              </a:r>
              <a:r>
                <a:rPr lang="en-US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  <a:endPara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844067" y="3912602"/>
              <a:ext cx="33276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4400"/>
              <a:endPara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7" name="Picture 7" descr="основн_ЛогоБе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04" y="4434665"/>
            <a:ext cx="701876" cy="62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555526"/>
            <a:ext cx="74922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163E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Новейшие разработки НПХ ВМП, соответствующие требованиям международных стандартов, – </a:t>
            </a:r>
            <a:br>
              <a:rPr lang="ru-RU" sz="2000" b="1" dirty="0" smtClean="0">
                <a:solidFill>
                  <a:srgbClr val="163E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163E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решения для защиты инвестиционных объектов в условиях </a:t>
            </a:r>
            <a:r>
              <a:rPr lang="ru-RU" sz="2000" b="1" dirty="0" err="1" smtClean="0">
                <a:solidFill>
                  <a:srgbClr val="163E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импортозамещения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220072" y="3147814"/>
            <a:ext cx="3207832" cy="9503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b="1" dirty="0">
                <a:solidFill>
                  <a:schemeClr val="tx2"/>
                </a:solidFill>
              </a:rPr>
              <a:t>Белова Елена Михайловна</a:t>
            </a: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>
                <a:solidFill>
                  <a:schemeClr val="tx2"/>
                </a:solidFill>
              </a:rPr>
              <a:t>Директор </a:t>
            </a:r>
            <a:r>
              <a:rPr lang="ru-RU" sz="1600" dirty="0" smtClean="0">
                <a:solidFill>
                  <a:schemeClr val="tx2"/>
                </a:solidFill>
              </a:rPr>
              <a:t>направления</a:t>
            </a: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«Газовая отрасль и энергетика</a:t>
            </a:r>
            <a:r>
              <a:rPr lang="ru-RU" sz="1600" dirty="0" smtClean="0">
                <a:solidFill>
                  <a:schemeClr val="tx2"/>
                </a:solidFill>
              </a:rPr>
              <a:t>»</a:t>
            </a: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Член Комитета СРО «СОПКОР»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20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2" y="127091"/>
            <a:ext cx="8221663" cy="4284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cap="all" dirty="0" smtClean="0">
                <a:solidFill>
                  <a:srgbClr val="2E3574"/>
                </a:solidFill>
                <a:ea typeface="+mn-ea"/>
                <a:cs typeface="Tahoma" panose="020B0604030504040204" pitchFamily="34" charset="0"/>
              </a:rPr>
              <a:t>Новая научно-производственная лаборатория ВМП</a:t>
            </a:r>
            <a:endParaRPr lang="ru-RU" sz="2000" b="1" cap="all" dirty="0">
              <a:solidFill>
                <a:srgbClr val="2E3574"/>
              </a:solidFill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4" descr="E:\Documents\Презентации\16_05_18 для Беловой\НН 2018\IMG_49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72" b="7601"/>
          <a:stretch/>
        </p:blipFill>
        <p:spPr bwMode="auto">
          <a:xfrm>
            <a:off x="0" y="641080"/>
            <a:ext cx="9144000" cy="38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20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2" y="127091"/>
            <a:ext cx="8221663" cy="4284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cap="all" dirty="0">
                <a:solidFill>
                  <a:srgbClr val="2E3574"/>
                </a:solidFill>
                <a:cs typeface="Tahoma" panose="020B0604030504040204" pitchFamily="34" charset="0"/>
              </a:rPr>
              <a:t>Новый цех ВМП по производству ЛКМ</a:t>
            </a:r>
          </a:p>
        </p:txBody>
      </p:sp>
      <p:pic>
        <p:nvPicPr>
          <p:cNvPr id="9" name="Picture 3" descr="G:\ВМП 22.12.17 jpg preview\IMG_43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11" b="2309"/>
          <a:stretch/>
        </p:blipFill>
        <p:spPr bwMode="auto">
          <a:xfrm>
            <a:off x="0" y="641350"/>
            <a:ext cx="9144000" cy="38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20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2" y="127091"/>
            <a:ext cx="8221663" cy="4284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cap="all" dirty="0">
                <a:solidFill>
                  <a:srgbClr val="2E3574"/>
                </a:solidFill>
                <a:cs typeface="Tahoma" panose="020B0604030504040204" pitchFamily="34" charset="0"/>
              </a:rPr>
              <a:t>Новый цех ВМП по производству ЛКМ</a:t>
            </a:r>
          </a:p>
        </p:txBody>
      </p:sp>
      <p:pic>
        <p:nvPicPr>
          <p:cNvPr id="8" name="Picture 2" descr="E:\Documents\Презентации\16_05_18 для Беловой\НН 2018\IMG_426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7" b="20745"/>
          <a:stretch/>
        </p:blipFill>
        <p:spPr bwMode="auto">
          <a:xfrm>
            <a:off x="0" y="555526"/>
            <a:ext cx="9144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8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pic>
        <p:nvPicPr>
          <p:cNvPr id="1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68459" y="1530867"/>
            <a:ext cx="79541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lnSpc>
                <a:spcPct val="120000"/>
              </a:lnSpc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2400" b="1" dirty="0" smtClean="0">
                <a:solidFill>
                  <a:srgbClr val="2E3574"/>
                </a:solidFill>
              </a:rPr>
              <a:t>БЛАГОДАРЮ ЗА ВНИМАНИЕ !</a:t>
            </a:r>
            <a:endParaRPr lang="ru-RU" altLang="ru-RU" sz="2400" b="1" dirty="0">
              <a:solidFill>
                <a:srgbClr val="2E3574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46191" y="2714238"/>
            <a:ext cx="74856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905000">
              <a:schemeClr val="bg1">
                <a:alpha val="0"/>
              </a:schemeClr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b="1" dirty="0" smtClean="0">
                <a:solidFill>
                  <a:srgbClr val="2E3574"/>
                </a:solidFill>
              </a:rPr>
              <a:t>Белова Елена Михайловна</a:t>
            </a:r>
            <a:endParaRPr lang="ru-RU" sz="1600" b="1" dirty="0">
              <a:solidFill>
                <a:srgbClr val="2E3574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 smtClean="0">
                <a:solidFill>
                  <a:srgbClr val="2E3574"/>
                </a:solidFill>
              </a:rPr>
              <a:t>Директор направления «Газовая отрасль и энергетика»</a:t>
            </a: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 smtClean="0">
                <a:solidFill>
                  <a:srgbClr val="2E3574"/>
                </a:solidFill>
              </a:rPr>
              <a:t>Член Комитета СРО «СОПКОР»</a:t>
            </a: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endParaRPr lang="ru-RU" sz="1600" dirty="0" smtClean="0">
              <a:solidFill>
                <a:srgbClr val="2E3574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 smtClean="0">
                <a:solidFill>
                  <a:srgbClr val="2E3574"/>
                </a:solidFill>
              </a:rPr>
              <a:t>Тел</a:t>
            </a:r>
            <a:r>
              <a:rPr lang="ru-RU" sz="1600" dirty="0">
                <a:solidFill>
                  <a:srgbClr val="2E3574"/>
                </a:solidFill>
              </a:rPr>
              <a:t>.: +7 </a:t>
            </a:r>
            <a:r>
              <a:rPr lang="ru-RU" sz="1600" dirty="0" smtClean="0">
                <a:solidFill>
                  <a:srgbClr val="2E3574"/>
                </a:solidFill>
              </a:rPr>
              <a:t>(343) 357-30-97 </a:t>
            </a:r>
            <a:r>
              <a:rPr lang="ru-RU" sz="1600" dirty="0">
                <a:solidFill>
                  <a:srgbClr val="2E3574"/>
                </a:solidFill>
              </a:rPr>
              <a:t>мобильный тел.: </a:t>
            </a:r>
            <a:r>
              <a:rPr lang="ru-RU" sz="1600" dirty="0" smtClean="0">
                <a:solidFill>
                  <a:srgbClr val="2E3574"/>
                </a:solidFill>
              </a:rPr>
              <a:t>8-</a:t>
            </a:r>
            <a:r>
              <a:rPr lang="en-US" sz="1600" dirty="0" smtClean="0">
                <a:solidFill>
                  <a:srgbClr val="2E3574"/>
                </a:solidFill>
              </a:rPr>
              <a:t>90-90-112-343</a:t>
            </a:r>
            <a:endParaRPr lang="ru-RU" sz="1600" dirty="0">
              <a:solidFill>
                <a:srgbClr val="2E3574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r>
              <a:rPr lang="ru-RU" sz="1600" dirty="0">
                <a:solidFill>
                  <a:srgbClr val="2E3574"/>
                </a:solidFill>
              </a:rPr>
              <a:t>Е-mail:  </a:t>
            </a:r>
            <a:r>
              <a:rPr lang="en-US" sz="1600" dirty="0" err="1" smtClean="0">
                <a:solidFill>
                  <a:srgbClr val="2E3574"/>
                </a:solidFill>
                <a:hlinkClick r:id="rId5"/>
              </a:rPr>
              <a:t>bem</a:t>
            </a:r>
            <a:r>
              <a:rPr lang="ru-RU" sz="1600" dirty="0" smtClean="0">
                <a:solidFill>
                  <a:srgbClr val="2E3574"/>
                </a:solidFill>
                <a:hlinkClick r:id="rId5"/>
              </a:rPr>
              <a:t>@fmp.ru</a:t>
            </a:r>
            <a:endParaRPr lang="ru-RU" sz="1600" dirty="0" smtClean="0">
              <a:solidFill>
                <a:srgbClr val="2E3574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288000" algn="l"/>
              </a:tabLst>
              <a:defRPr/>
            </a:pPr>
            <a:endParaRPr lang="ru-RU" sz="1600" dirty="0">
              <a:solidFill>
                <a:srgbClr val="2E35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021122" y="4435475"/>
            <a:ext cx="7128791" cy="708025"/>
            <a:chOff x="2051720" y="4444228"/>
            <a:chExt cx="7128791" cy="708025"/>
          </a:xfrm>
        </p:grpSpPr>
        <p:pic>
          <p:nvPicPr>
            <p:cNvPr id="21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39552" y="195486"/>
            <a:ext cx="8016875" cy="882760"/>
          </a:xfrm>
        </p:spPr>
        <p:txBody>
          <a:bodyPr lIns="0" tIns="0" rIns="0" bIns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kern="1200" cap="all" dirty="0" smtClean="0">
                <a:solidFill>
                  <a:srgbClr val="2E3574"/>
                </a:solidFill>
                <a:latin typeface="Tahoma"/>
                <a:cs typeface="Tahoma" pitchFamily="34" charset="0"/>
              </a:rPr>
              <a:t>системы покрытий для противокоррозионной защиты наружных металлических поверхностей морских сооружений в соответствии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kern="1200" cap="all" dirty="0" smtClean="0">
                <a:solidFill>
                  <a:srgbClr val="2E3574"/>
                </a:solidFill>
                <a:latin typeface="Tahoma"/>
                <a:cs typeface="Tahoma" pitchFamily="34" charset="0"/>
              </a:rPr>
              <a:t>с техническими требованиями  </a:t>
            </a:r>
            <a:r>
              <a:rPr lang="ru-RU" altLang="ru-RU" sz="1400" b="1" kern="1200" cap="all" dirty="0">
                <a:solidFill>
                  <a:srgbClr val="2E3574"/>
                </a:solidFill>
                <a:latin typeface="Tahoma"/>
                <a:cs typeface="Tahoma" pitchFamily="34" charset="0"/>
              </a:rPr>
              <a:t>Р Газпром 9.1-010-2010</a:t>
            </a:r>
            <a:endParaRPr lang="ru-RU" sz="1400" b="1" kern="1200" cap="all" dirty="0">
              <a:solidFill>
                <a:srgbClr val="2E3574"/>
              </a:solidFill>
              <a:latin typeface="Tahoma"/>
              <a:cs typeface="Tahoma" pitchFamily="34" charset="0"/>
            </a:endParaRPr>
          </a:p>
        </p:txBody>
      </p:sp>
      <p:graphicFrame>
        <p:nvGraphicFramePr>
          <p:cNvPr id="11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98686"/>
              </p:ext>
            </p:extLst>
          </p:nvPr>
        </p:nvGraphicFramePr>
        <p:xfrm>
          <a:off x="323528" y="915566"/>
          <a:ext cx="8628804" cy="3366730"/>
        </p:xfrm>
        <a:graphic>
          <a:graphicData uri="http://schemas.openxmlformats.org/drawingml/2006/table">
            <a:tbl>
              <a:tblPr/>
              <a:tblGrid>
                <a:gridCol w="2263121"/>
                <a:gridCol w="1072026"/>
                <a:gridCol w="4239262"/>
                <a:gridCol w="1054395"/>
              </a:tblGrid>
              <a:tr h="3972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Толщина, мкм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Эксплуатация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Прогнозируемый срок службы, лет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</a:tr>
              <a:tr h="2797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ЦИНЭП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Надводная зона в условиях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макроклиматических районов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морским умеренно-холодным или морским тропическим климатом со степенью агрессивности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атмосферы С5М (очень высокая морская).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более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</a:t>
                      </a: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797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mio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</a:t>
                      </a: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ПОЛИТОН -УР(УФ) </a:t>
                      </a: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Общая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толщина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</a:t>
                      </a:r>
                    </a:p>
                  </a:txBody>
                  <a:tcPr marL="54009" marR="54009" marT="36001" marB="36001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mastic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Надводная зона в условиях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макроклиматических районов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морским умеренно-холодным или морским тропическим климатом со степенью агрессивности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атмосферы С5М (очень высокая морская).</a:t>
                      </a: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7-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797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ПОЛИТОН -УР(УФ)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Общая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толщина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240</a:t>
                      </a: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гидро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3145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Полное погружение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3145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морскую воду со степенью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3145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агрессивности Im2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более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895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гидро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941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Общая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толщина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24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r="1830"/>
          <a:stretch/>
        </p:blipFill>
        <p:spPr>
          <a:xfrm>
            <a:off x="1208327" y="339502"/>
            <a:ext cx="2859617" cy="3960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76" y="305591"/>
            <a:ext cx="2659752" cy="399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21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24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47689" y="348483"/>
            <a:ext cx="8016875" cy="423067"/>
          </a:xfrm>
        </p:spPr>
        <p:txBody>
          <a:bodyPr lIns="0" tIns="0" rIns="0" bIns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kern="1200" cap="all" dirty="0" smtClean="0">
                <a:solidFill>
                  <a:srgbClr val="2E3574"/>
                </a:solidFill>
                <a:latin typeface="Tahoma"/>
                <a:cs typeface="Tahoma" pitchFamily="34" charset="0"/>
              </a:rPr>
              <a:t>25 циклов испытаний/ 2800 часов</a:t>
            </a:r>
            <a:endParaRPr lang="ru-RU" sz="2000" b="1" kern="1200" cap="all" dirty="0">
              <a:solidFill>
                <a:srgbClr val="2E3574"/>
              </a:solidFill>
              <a:latin typeface="Tahoma"/>
              <a:cs typeface="Tahoma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13124" t="25184" r="34907" b="19430"/>
          <a:stretch/>
        </p:blipFill>
        <p:spPr>
          <a:xfrm>
            <a:off x="1259632" y="737726"/>
            <a:ext cx="6062295" cy="36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18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1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47689" y="514704"/>
            <a:ext cx="8016875" cy="256846"/>
          </a:xfrm>
        </p:spPr>
        <p:txBody>
          <a:bodyPr lIns="0" tIns="0" rIns="0" bIns="0">
            <a:normAutofit fontScale="85000"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600" b="1" cap="all" dirty="0" smtClean="0">
                <a:solidFill>
                  <a:srgbClr val="2E3574"/>
                </a:solidFill>
                <a:latin typeface="Tahoma"/>
                <a:cs typeface="Tahoma" pitchFamily="34" charset="0"/>
              </a:rPr>
              <a:t>РЕЕСТР СДС ИНТЕРГАЗСЕРТ</a:t>
            </a:r>
            <a:r>
              <a:rPr lang="en-US" altLang="ru-RU" sz="1600" b="1" cap="all" dirty="0" smtClean="0">
                <a:solidFill>
                  <a:srgbClr val="2E3574"/>
                </a:solidFill>
                <a:latin typeface="Tahoma"/>
                <a:cs typeface="Tahoma" pitchFamily="34" charset="0"/>
              </a:rPr>
              <a:t>/</a:t>
            </a:r>
            <a:r>
              <a:rPr lang="ru-RU" altLang="ru-RU" sz="1600" b="1" cap="all" dirty="0" smtClean="0">
                <a:solidFill>
                  <a:srgbClr val="2E3574"/>
                </a:solidFill>
                <a:latin typeface="Tahoma"/>
                <a:cs typeface="Tahoma" pitchFamily="34" charset="0"/>
              </a:rPr>
              <a:t> Сертификат № </a:t>
            </a:r>
            <a:r>
              <a:rPr lang="ru-RU" altLang="ru-RU" sz="1600" b="1" cap="all" dirty="0">
                <a:solidFill>
                  <a:srgbClr val="2E3574"/>
                </a:solidFill>
                <a:latin typeface="Tahoma"/>
                <a:cs typeface="Tahoma" pitchFamily="34" charset="0"/>
              </a:rPr>
              <a:t>ОГН4.RU.1302.В00027 от 25.04.2018</a:t>
            </a:r>
            <a:endParaRPr lang="ru-RU" sz="1600" b="1" kern="1200" cap="all" dirty="0">
              <a:solidFill>
                <a:srgbClr val="2E3574"/>
              </a:solidFill>
              <a:latin typeface="Tahoma"/>
              <a:cs typeface="Tahoma" pitchFamily="34" charset="0"/>
            </a:endParaRPr>
          </a:p>
        </p:txBody>
      </p:sp>
      <p:graphicFrame>
        <p:nvGraphicFramePr>
          <p:cNvPr id="12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56773"/>
              </p:ext>
            </p:extLst>
          </p:nvPr>
        </p:nvGraphicFramePr>
        <p:xfrm>
          <a:off x="251520" y="915566"/>
          <a:ext cx="8712967" cy="3240360"/>
        </p:xfrm>
        <a:graphic>
          <a:graphicData uri="http://schemas.openxmlformats.org/drawingml/2006/table">
            <a:tbl>
              <a:tblPr/>
              <a:tblGrid>
                <a:gridCol w="1656184"/>
                <a:gridCol w="638935"/>
                <a:gridCol w="585201"/>
                <a:gridCol w="720080"/>
                <a:gridCol w="1050989"/>
                <a:gridCol w="941875"/>
                <a:gridCol w="1109019"/>
                <a:gridCol w="1002573"/>
                <a:gridCol w="1008111"/>
              </a:tblGrid>
              <a:tr h="10703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Цвет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Кол-во слоев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Толщина, мкм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Время высыхания до нанесения следующего слоя, ч,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 Т=20 С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нанесения: температура, °С, влажность, не более 80%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эксплуатации: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температура, °С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Степень подготовки поверхности металла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Прогнози-руемый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срок службы, лет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</a:tr>
              <a:tr h="8210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primer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- эпоксидная грунтовка, содержит фосфат цинка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 железную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слюдку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серый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 -10 до +40°С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 - 70 до + 45°С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Sa 2 1/2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более 15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(высокий уровень)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9706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ПОЛИТОН-УР (УФ)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эмаль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акрилуретановая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стойкая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 ультрафиолетовому излучению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серый или по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RAL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 -10 до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+40°С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3782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18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1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47689" y="328343"/>
            <a:ext cx="8016875" cy="268005"/>
          </a:xfrm>
        </p:spPr>
        <p:txBody>
          <a:bodyPr lIns="0" tIns="0" rIns="0" bIns="0"/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b="1" cap="all" dirty="0">
                <a:solidFill>
                  <a:srgbClr val="2E3574"/>
                </a:solidFill>
                <a:latin typeface="Tahoma"/>
                <a:cs typeface="Tahoma" pitchFamily="34" charset="0"/>
              </a:rPr>
              <a:t>РЕЕСТР СДС ИНТЕРГАЗСЕРТ</a:t>
            </a:r>
            <a:r>
              <a:rPr lang="en-US" altLang="ru-RU" sz="1400" b="1" cap="all" dirty="0">
                <a:solidFill>
                  <a:srgbClr val="2E3574"/>
                </a:solidFill>
                <a:latin typeface="Tahoma"/>
                <a:cs typeface="Tahoma" pitchFamily="34" charset="0"/>
              </a:rPr>
              <a:t>/</a:t>
            </a:r>
            <a:r>
              <a:rPr lang="ru-RU" altLang="ru-RU" sz="1400" b="1" cap="all" dirty="0">
                <a:solidFill>
                  <a:srgbClr val="2E3574"/>
                </a:solidFill>
                <a:latin typeface="Tahoma"/>
                <a:cs typeface="Tahoma" pitchFamily="34" charset="0"/>
              </a:rPr>
              <a:t> Сертификат № ОГН4.RU.1302.В00027 от 25.04.2018</a:t>
            </a:r>
            <a:endParaRPr lang="ru-RU" sz="1400" b="1" cap="all" dirty="0">
              <a:solidFill>
                <a:srgbClr val="2E3574"/>
              </a:solidFill>
              <a:latin typeface="Tahoma"/>
              <a:cs typeface="Tahoma" pitchFamily="34" charset="0"/>
            </a:endParaRPr>
          </a:p>
        </p:txBody>
      </p:sp>
      <p:pic>
        <p:nvPicPr>
          <p:cNvPr id="1026" name="Picture 2" descr="E:\Documents\Презентации\16_05_18 для Беловой\сертифика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41" y="627534"/>
            <a:ext cx="2591750" cy="36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18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1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47689" y="328343"/>
            <a:ext cx="8016875" cy="268005"/>
          </a:xfrm>
        </p:spPr>
        <p:txBody>
          <a:bodyPr lIns="0" tIns="0" rIns="0" bIns="0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kern="1200" cap="all" dirty="0">
                <a:solidFill>
                  <a:srgbClr val="2E3574"/>
                </a:solidFill>
                <a:latin typeface="Tahoma"/>
                <a:cs typeface="Tahoma" pitchFamily="34" charset="0"/>
              </a:rPr>
              <a:t>Основные системы покрытий ВМП</a:t>
            </a:r>
            <a:endParaRPr lang="ru-RU" sz="1600" b="1" kern="1200" cap="all" dirty="0">
              <a:solidFill>
                <a:srgbClr val="2E3574"/>
              </a:solidFill>
              <a:latin typeface="Tahoma"/>
              <a:cs typeface="Tahoma" pitchFamily="34" charset="0"/>
            </a:endParaRPr>
          </a:p>
        </p:txBody>
      </p:sp>
      <p:graphicFrame>
        <p:nvGraphicFramePr>
          <p:cNvPr id="12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63894"/>
              </p:ext>
            </p:extLst>
          </p:nvPr>
        </p:nvGraphicFramePr>
        <p:xfrm>
          <a:off x="331875" y="777063"/>
          <a:ext cx="8488597" cy="3599017"/>
        </p:xfrm>
        <a:graphic>
          <a:graphicData uri="http://schemas.openxmlformats.org/drawingml/2006/table">
            <a:tbl>
              <a:tblPr/>
              <a:tblGrid>
                <a:gridCol w="2583941"/>
                <a:gridCol w="864096"/>
                <a:gridCol w="792088"/>
                <a:gridCol w="1368152"/>
                <a:gridCol w="936104"/>
                <a:gridCol w="1080120"/>
                <a:gridCol w="864096"/>
              </a:tblGrid>
              <a:tr h="60975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Кол-во слоев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Толщина, мкм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Время высыхания при температуре (20±2) °С до степени 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Время высыхания до нанесения последующего слоя, ч,                         при Т=20 С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Время высыхания до                  «кантования»          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Время высыхания до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пакети-рования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и отгрузки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A8"/>
                    </a:solidFill>
                  </a:tcPr>
                </a:tc>
              </a:tr>
              <a:tr h="2797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masti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толстослойная эпоксидная грунт-эмаль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797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ПОЛИТОН-УР (УФ)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эмаль,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акрилуретановая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стойкая к ультрафиолетовому излучению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54009" marR="54009" marT="36001" marB="36001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9" marR="54009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797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ИЗОЛЭП-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primer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- эпоксидная грунтовка, содержит фосфат цинка и железную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слюдку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2797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ПОЛИТОН-УР (УФ)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эмаль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акрилуретановая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стойкая к ультрафиолетовому излучению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5991" marB="35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  <a:tr h="37446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59B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180</a:t>
                      </a: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59B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4003" marR="54003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4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CF0A3905-28BB-472D-BE8F-194FC1DA843C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051721" y="4435475"/>
            <a:ext cx="7128791" cy="708025"/>
            <a:chOff x="2051721" y="4444228"/>
            <a:chExt cx="7128791" cy="708025"/>
          </a:xfrm>
        </p:grpSpPr>
        <p:pic>
          <p:nvPicPr>
            <p:cNvPr id="20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1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pic>
        <p:nvPicPr>
          <p:cNvPr id="14" name="Picture 2" descr="E:\Documents\Статьи\Дорожная держава 16-17\2017\Фото для интервью\Новый лабораторный комплекс на заводе ВМП г. Арамиль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9" b="16454"/>
          <a:stretch/>
        </p:blipFill>
        <p:spPr bwMode="auto">
          <a:xfrm>
            <a:off x="0" y="598488"/>
            <a:ext cx="9144000" cy="38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7202" y="127091"/>
            <a:ext cx="8221663" cy="4284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cap="all" dirty="0" smtClean="0">
                <a:solidFill>
                  <a:srgbClr val="2E3574"/>
                </a:solidFill>
                <a:ea typeface="+mn-ea"/>
                <a:cs typeface="Tahoma" panose="020B0604030504040204" pitchFamily="34" charset="0"/>
              </a:rPr>
              <a:t>Новый производственный комплекс ВМП</a:t>
            </a:r>
            <a:endParaRPr lang="ru-RU" sz="2000" b="1" cap="all" dirty="0">
              <a:solidFill>
                <a:srgbClr val="2E3574"/>
              </a:solidFill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051720" y="4444228"/>
            <a:ext cx="7128791" cy="708025"/>
            <a:chOff x="2051720" y="4444228"/>
            <a:chExt cx="7128791" cy="708025"/>
          </a:xfrm>
        </p:grpSpPr>
        <p:pic>
          <p:nvPicPr>
            <p:cNvPr id="20" name="Picture 6" descr="основн_ЖелТрапец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44228"/>
              <a:ext cx="7128791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основн_ЛогоБел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4515666"/>
              <a:ext cx="560388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6337300" y="4522016"/>
              <a:ext cx="2771775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lnSpc>
                  <a:spcPct val="105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ЗАЩИТНЫЕ ПОКРЫТИЯ</a:t>
              </a:r>
            </a:p>
            <a:p>
              <a:pPr defTabSz="914400">
                <a:lnSpc>
                  <a:spcPct val="105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www.vmp-holding.ru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2" y="127091"/>
            <a:ext cx="8221663" cy="4284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cap="all" dirty="0" smtClean="0">
                <a:solidFill>
                  <a:srgbClr val="2E3574"/>
                </a:solidFill>
                <a:ea typeface="+mn-ea"/>
                <a:cs typeface="Tahoma" panose="020B0604030504040204" pitchFamily="34" charset="0"/>
              </a:rPr>
              <a:t>Новая научно-производственная лаборатория ВМП</a:t>
            </a:r>
            <a:endParaRPr lang="ru-RU" sz="2000" b="1" cap="all" dirty="0">
              <a:solidFill>
                <a:srgbClr val="2E3574"/>
              </a:solidFill>
              <a:ea typeface="+mn-ea"/>
              <a:cs typeface="Tahoma" panose="020B0604030504040204" pitchFamily="34" charset="0"/>
            </a:endParaRPr>
          </a:p>
        </p:txBody>
      </p:sp>
      <p:pic>
        <p:nvPicPr>
          <p:cNvPr id="14" name="Picture 3" descr="E:\Documents\Презентации\16_05_18 для Беловой\НН 2018\IMG_459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0" b="20695"/>
          <a:stretch/>
        </p:blipFill>
        <p:spPr bwMode="auto">
          <a:xfrm>
            <a:off x="0" y="667657"/>
            <a:ext cx="9144000" cy="3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517</Words>
  <Application>Microsoft Office PowerPoint</Application>
  <PresentationFormat>Экран (16:9)</PresentationFormat>
  <Paragraphs>167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Стрелецкая Ольга Игоревна</dc:creator>
  <cp:lastModifiedBy>Белова Елена Михайловна</cp:lastModifiedBy>
  <cp:revision>47</cp:revision>
  <dcterms:created xsi:type="dcterms:W3CDTF">2017-08-18T10:14:15Z</dcterms:created>
  <dcterms:modified xsi:type="dcterms:W3CDTF">2018-05-21T11:32:13Z</dcterms:modified>
</cp:coreProperties>
</file>