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4"/>
  </p:notesMasterIdLst>
  <p:sldIdLst>
    <p:sldId id="256" r:id="rId2"/>
    <p:sldId id="377" r:id="rId3"/>
    <p:sldId id="327" r:id="rId4"/>
    <p:sldId id="307" r:id="rId5"/>
    <p:sldId id="310" r:id="rId6"/>
    <p:sldId id="305" r:id="rId7"/>
    <p:sldId id="329" r:id="rId8"/>
    <p:sldId id="308" r:id="rId9"/>
    <p:sldId id="328" r:id="rId10"/>
    <p:sldId id="330" r:id="rId11"/>
    <p:sldId id="331" r:id="rId12"/>
    <p:sldId id="332" r:id="rId13"/>
    <p:sldId id="356" r:id="rId14"/>
    <p:sldId id="333" r:id="rId15"/>
    <p:sldId id="359" r:id="rId16"/>
    <p:sldId id="335" r:id="rId17"/>
    <p:sldId id="336" r:id="rId18"/>
    <p:sldId id="338" r:id="rId19"/>
    <p:sldId id="339" r:id="rId20"/>
    <p:sldId id="340" r:id="rId21"/>
    <p:sldId id="342" r:id="rId22"/>
    <p:sldId id="357" r:id="rId23"/>
    <p:sldId id="381" r:id="rId24"/>
    <p:sldId id="382" r:id="rId25"/>
    <p:sldId id="351" r:id="rId26"/>
    <p:sldId id="360" r:id="rId27"/>
    <p:sldId id="353" r:id="rId28"/>
    <p:sldId id="358" r:id="rId29"/>
    <p:sldId id="361" r:id="rId30"/>
    <p:sldId id="362" r:id="rId31"/>
    <p:sldId id="366" r:id="rId32"/>
    <p:sldId id="363" r:id="rId33"/>
    <p:sldId id="364" r:id="rId34"/>
    <p:sldId id="367" r:id="rId35"/>
    <p:sldId id="371" r:id="rId36"/>
    <p:sldId id="372" r:id="rId37"/>
    <p:sldId id="370" r:id="rId38"/>
    <p:sldId id="380" r:id="rId39"/>
    <p:sldId id="373" r:id="rId40"/>
    <p:sldId id="374" r:id="rId41"/>
    <p:sldId id="383" r:id="rId42"/>
    <p:sldId id="384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75" autoAdjust="0"/>
    <p:restoredTop sz="77487" autoAdjust="0"/>
  </p:normalViewPr>
  <p:slideViewPr>
    <p:cSldViewPr snapToGrid="0">
      <p:cViewPr varScale="1">
        <p:scale>
          <a:sx n="81" d="100"/>
          <a:sy n="81" d="100"/>
        </p:scale>
        <p:origin x="10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64;&#1090;&#1099;&#1088;&#1077;&#1074;\Downloads\&#1044;&#1083;&#1103;%20&#1074;&#1089;&#1090;&#1072;&#1074;&#1082;&#1080;%20&#1074;%20&#1074;&#1086;&#1088;&#1076;%20(1)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23656022371314"/>
          <c:y val="7.8603524291127283E-2"/>
          <c:w val="0.84334922659808242"/>
          <c:h val="0.76522265263214828"/>
        </c:manualLayout>
      </c:layout>
      <c:scatterChart>
        <c:scatterStyle val="lineMarker"/>
        <c:varyColors val="0"/>
        <c:ser>
          <c:idx val="0"/>
          <c:order val="0"/>
          <c:tx>
            <c:v>24 м/с</c:v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FF0000"/>
                </a:solidFill>
                <a:prstDash val="lgDash"/>
              </a:ln>
              <a:effectLst/>
            </c:spPr>
            <c:trendlineType val="poly"/>
            <c:order val="2"/>
            <c:forward val="5"/>
            <c:backward val="5"/>
            <c:dispRSqr val="0"/>
            <c:dispEq val="0"/>
          </c:trendline>
          <c:xVal>
            <c:numRef>
              <c:f>'Износ от угла при 24 мс'!$B$2:$B$307</c:f>
              <c:numCache>
                <c:formatCode>General</c:formatCode>
                <c:ptCount val="306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15</c:v>
                </c:pt>
                <c:pt idx="10">
                  <c:v>15</c:v>
                </c:pt>
                <c:pt idx="11">
                  <c:v>15</c:v>
                </c:pt>
                <c:pt idx="12">
                  <c:v>15</c:v>
                </c:pt>
                <c:pt idx="13">
                  <c:v>15</c:v>
                </c:pt>
                <c:pt idx="14">
                  <c:v>15</c:v>
                </c:pt>
                <c:pt idx="15">
                  <c:v>15</c:v>
                </c:pt>
                <c:pt idx="16">
                  <c:v>15</c:v>
                </c:pt>
                <c:pt idx="17">
                  <c:v>15</c:v>
                </c:pt>
                <c:pt idx="18">
                  <c:v>15</c:v>
                </c:pt>
                <c:pt idx="19">
                  <c:v>15</c:v>
                </c:pt>
                <c:pt idx="20">
                  <c:v>15</c:v>
                </c:pt>
                <c:pt idx="21">
                  <c:v>15</c:v>
                </c:pt>
                <c:pt idx="22">
                  <c:v>15</c:v>
                </c:pt>
                <c:pt idx="23">
                  <c:v>15</c:v>
                </c:pt>
                <c:pt idx="24">
                  <c:v>15</c:v>
                </c:pt>
                <c:pt idx="25">
                  <c:v>15</c:v>
                </c:pt>
                <c:pt idx="26">
                  <c:v>15</c:v>
                </c:pt>
                <c:pt idx="27">
                  <c:v>15</c:v>
                </c:pt>
                <c:pt idx="28">
                  <c:v>15</c:v>
                </c:pt>
                <c:pt idx="29">
                  <c:v>30</c:v>
                </c:pt>
                <c:pt idx="30">
                  <c:v>30</c:v>
                </c:pt>
                <c:pt idx="31">
                  <c:v>30</c:v>
                </c:pt>
                <c:pt idx="32">
                  <c:v>30</c:v>
                </c:pt>
                <c:pt idx="33">
                  <c:v>30</c:v>
                </c:pt>
                <c:pt idx="34">
                  <c:v>30</c:v>
                </c:pt>
                <c:pt idx="35">
                  <c:v>30</c:v>
                </c:pt>
                <c:pt idx="36">
                  <c:v>30</c:v>
                </c:pt>
                <c:pt idx="37">
                  <c:v>30</c:v>
                </c:pt>
                <c:pt idx="38">
                  <c:v>30</c:v>
                </c:pt>
                <c:pt idx="39">
                  <c:v>30</c:v>
                </c:pt>
                <c:pt idx="40">
                  <c:v>30</c:v>
                </c:pt>
                <c:pt idx="41">
                  <c:v>30</c:v>
                </c:pt>
                <c:pt idx="42">
                  <c:v>30</c:v>
                </c:pt>
                <c:pt idx="43">
                  <c:v>30</c:v>
                </c:pt>
                <c:pt idx="44">
                  <c:v>30</c:v>
                </c:pt>
                <c:pt idx="45">
                  <c:v>30</c:v>
                </c:pt>
                <c:pt idx="46">
                  <c:v>30</c:v>
                </c:pt>
                <c:pt idx="47">
                  <c:v>30</c:v>
                </c:pt>
                <c:pt idx="48">
                  <c:v>30</c:v>
                </c:pt>
                <c:pt idx="49">
                  <c:v>30</c:v>
                </c:pt>
                <c:pt idx="50">
                  <c:v>30</c:v>
                </c:pt>
                <c:pt idx="51">
                  <c:v>30</c:v>
                </c:pt>
                <c:pt idx="52">
                  <c:v>30</c:v>
                </c:pt>
                <c:pt idx="53">
                  <c:v>30</c:v>
                </c:pt>
                <c:pt idx="54">
                  <c:v>30</c:v>
                </c:pt>
                <c:pt idx="55">
                  <c:v>30</c:v>
                </c:pt>
                <c:pt idx="56">
                  <c:v>30</c:v>
                </c:pt>
                <c:pt idx="57">
                  <c:v>30</c:v>
                </c:pt>
                <c:pt idx="58">
                  <c:v>30</c:v>
                </c:pt>
                <c:pt idx="59">
                  <c:v>30</c:v>
                </c:pt>
                <c:pt idx="60">
                  <c:v>30</c:v>
                </c:pt>
                <c:pt idx="61">
                  <c:v>45</c:v>
                </c:pt>
                <c:pt idx="62">
                  <c:v>45</c:v>
                </c:pt>
                <c:pt idx="63">
                  <c:v>45</c:v>
                </c:pt>
                <c:pt idx="64">
                  <c:v>45</c:v>
                </c:pt>
                <c:pt idx="65">
                  <c:v>45</c:v>
                </c:pt>
                <c:pt idx="66">
                  <c:v>45</c:v>
                </c:pt>
                <c:pt idx="67">
                  <c:v>45</c:v>
                </c:pt>
                <c:pt idx="68">
                  <c:v>45</c:v>
                </c:pt>
                <c:pt idx="69">
                  <c:v>45</c:v>
                </c:pt>
                <c:pt idx="70">
                  <c:v>45</c:v>
                </c:pt>
                <c:pt idx="71">
                  <c:v>45</c:v>
                </c:pt>
                <c:pt idx="72">
                  <c:v>45</c:v>
                </c:pt>
                <c:pt idx="73">
                  <c:v>45</c:v>
                </c:pt>
                <c:pt idx="74">
                  <c:v>45</c:v>
                </c:pt>
                <c:pt idx="75">
                  <c:v>45</c:v>
                </c:pt>
                <c:pt idx="76">
                  <c:v>45</c:v>
                </c:pt>
                <c:pt idx="77">
                  <c:v>45</c:v>
                </c:pt>
                <c:pt idx="78">
                  <c:v>45</c:v>
                </c:pt>
                <c:pt idx="79">
                  <c:v>45</c:v>
                </c:pt>
                <c:pt idx="80">
                  <c:v>45</c:v>
                </c:pt>
                <c:pt idx="81">
                  <c:v>45</c:v>
                </c:pt>
                <c:pt idx="82">
                  <c:v>45</c:v>
                </c:pt>
                <c:pt idx="83">
                  <c:v>45</c:v>
                </c:pt>
                <c:pt idx="84">
                  <c:v>45</c:v>
                </c:pt>
                <c:pt idx="85">
                  <c:v>45</c:v>
                </c:pt>
                <c:pt idx="86">
                  <c:v>45</c:v>
                </c:pt>
                <c:pt idx="87">
                  <c:v>45</c:v>
                </c:pt>
                <c:pt idx="88">
                  <c:v>45</c:v>
                </c:pt>
                <c:pt idx="89">
                  <c:v>45</c:v>
                </c:pt>
                <c:pt idx="90">
                  <c:v>60</c:v>
                </c:pt>
                <c:pt idx="91">
                  <c:v>60</c:v>
                </c:pt>
                <c:pt idx="92">
                  <c:v>60</c:v>
                </c:pt>
                <c:pt idx="93">
                  <c:v>60</c:v>
                </c:pt>
                <c:pt idx="94">
                  <c:v>60</c:v>
                </c:pt>
                <c:pt idx="95">
                  <c:v>60</c:v>
                </c:pt>
                <c:pt idx="96">
                  <c:v>60</c:v>
                </c:pt>
                <c:pt idx="97">
                  <c:v>60</c:v>
                </c:pt>
                <c:pt idx="98">
                  <c:v>60</c:v>
                </c:pt>
                <c:pt idx="99">
                  <c:v>60</c:v>
                </c:pt>
                <c:pt idx="100">
                  <c:v>60</c:v>
                </c:pt>
                <c:pt idx="101">
                  <c:v>60</c:v>
                </c:pt>
                <c:pt idx="102">
                  <c:v>60</c:v>
                </c:pt>
                <c:pt idx="103">
                  <c:v>60</c:v>
                </c:pt>
                <c:pt idx="104">
                  <c:v>60</c:v>
                </c:pt>
                <c:pt idx="105">
                  <c:v>60</c:v>
                </c:pt>
                <c:pt idx="106">
                  <c:v>60</c:v>
                </c:pt>
                <c:pt idx="107">
                  <c:v>60</c:v>
                </c:pt>
                <c:pt idx="108">
                  <c:v>60</c:v>
                </c:pt>
                <c:pt idx="109">
                  <c:v>60</c:v>
                </c:pt>
                <c:pt idx="110">
                  <c:v>60</c:v>
                </c:pt>
                <c:pt idx="111">
                  <c:v>60</c:v>
                </c:pt>
                <c:pt idx="112">
                  <c:v>60</c:v>
                </c:pt>
                <c:pt idx="113">
                  <c:v>60</c:v>
                </c:pt>
                <c:pt idx="114">
                  <c:v>60</c:v>
                </c:pt>
                <c:pt idx="115">
                  <c:v>60</c:v>
                </c:pt>
                <c:pt idx="116">
                  <c:v>60</c:v>
                </c:pt>
                <c:pt idx="117">
                  <c:v>60</c:v>
                </c:pt>
                <c:pt idx="118">
                  <c:v>60</c:v>
                </c:pt>
                <c:pt idx="119">
                  <c:v>60</c:v>
                </c:pt>
                <c:pt idx="120">
                  <c:v>60</c:v>
                </c:pt>
                <c:pt idx="121">
                  <c:v>60</c:v>
                </c:pt>
                <c:pt idx="122">
                  <c:v>60</c:v>
                </c:pt>
                <c:pt idx="123">
                  <c:v>60</c:v>
                </c:pt>
                <c:pt idx="124">
                  <c:v>60</c:v>
                </c:pt>
                <c:pt idx="125">
                  <c:v>60</c:v>
                </c:pt>
                <c:pt idx="126">
                  <c:v>60</c:v>
                </c:pt>
                <c:pt idx="127">
                  <c:v>60</c:v>
                </c:pt>
                <c:pt idx="128">
                  <c:v>60</c:v>
                </c:pt>
                <c:pt idx="129">
                  <c:v>60</c:v>
                </c:pt>
                <c:pt idx="130">
                  <c:v>60</c:v>
                </c:pt>
                <c:pt idx="131">
                  <c:v>60</c:v>
                </c:pt>
                <c:pt idx="132">
                  <c:v>60</c:v>
                </c:pt>
                <c:pt idx="133">
                  <c:v>60</c:v>
                </c:pt>
                <c:pt idx="134">
                  <c:v>60</c:v>
                </c:pt>
                <c:pt idx="135">
                  <c:v>60</c:v>
                </c:pt>
                <c:pt idx="136">
                  <c:v>60</c:v>
                </c:pt>
                <c:pt idx="137">
                  <c:v>60</c:v>
                </c:pt>
                <c:pt idx="138">
                  <c:v>60</c:v>
                </c:pt>
                <c:pt idx="139">
                  <c:v>60</c:v>
                </c:pt>
                <c:pt idx="140">
                  <c:v>60</c:v>
                </c:pt>
                <c:pt idx="141">
                  <c:v>60</c:v>
                </c:pt>
                <c:pt idx="142">
                  <c:v>60</c:v>
                </c:pt>
                <c:pt idx="143">
                  <c:v>60</c:v>
                </c:pt>
                <c:pt idx="144">
                  <c:v>60</c:v>
                </c:pt>
                <c:pt idx="145">
                  <c:v>60</c:v>
                </c:pt>
                <c:pt idx="146">
                  <c:v>60</c:v>
                </c:pt>
                <c:pt idx="147">
                  <c:v>60</c:v>
                </c:pt>
                <c:pt idx="148">
                  <c:v>60</c:v>
                </c:pt>
                <c:pt idx="149">
                  <c:v>75</c:v>
                </c:pt>
                <c:pt idx="150">
                  <c:v>75</c:v>
                </c:pt>
                <c:pt idx="151">
                  <c:v>75</c:v>
                </c:pt>
                <c:pt idx="152">
                  <c:v>75</c:v>
                </c:pt>
                <c:pt idx="153">
                  <c:v>75</c:v>
                </c:pt>
                <c:pt idx="154">
                  <c:v>75</c:v>
                </c:pt>
                <c:pt idx="155">
                  <c:v>75</c:v>
                </c:pt>
                <c:pt idx="156">
                  <c:v>75</c:v>
                </c:pt>
                <c:pt idx="157">
                  <c:v>75</c:v>
                </c:pt>
                <c:pt idx="158">
                  <c:v>75</c:v>
                </c:pt>
                <c:pt idx="159">
                  <c:v>75</c:v>
                </c:pt>
                <c:pt idx="160">
                  <c:v>75</c:v>
                </c:pt>
                <c:pt idx="161">
                  <c:v>75</c:v>
                </c:pt>
                <c:pt idx="162">
                  <c:v>75</c:v>
                </c:pt>
                <c:pt idx="163">
                  <c:v>75</c:v>
                </c:pt>
                <c:pt idx="164">
                  <c:v>75</c:v>
                </c:pt>
                <c:pt idx="165">
                  <c:v>75</c:v>
                </c:pt>
                <c:pt idx="166">
                  <c:v>75</c:v>
                </c:pt>
                <c:pt idx="167">
                  <c:v>75</c:v>
                </c:pt>
                <c:pt idx="168">
                  <c:v>75</c:v>
                </c:pt>
                <c:pt idx="169">
                  <c:v>75</c:v>
                </c:pt>
                <c:pt idx="170">
                  <c:v>75</c:v>
                </c:pt>
                <c:pt idx="171">
                  <c:v>75</c:v>
                </c:pt>
                <c:pt idx="172">
                  <c:v>75</c:v>
                </c:pt>
                <c:pt idx="173">
                  <c:v>75</c:v>
                </c:pt>
                <c:pt idx="174">
                  <c:v>75</c:v>
                </c:pt>
                <c:pt idx="175">
                  <c:v>75</c:v>
                </c:pt>
                <c:pt idx="176">
                  <c:v>75</c:v>
                </c:pt>
                <c:pt idx="177">
                  <c:v>75</c:v>
                </c:pt>
                <c:pt idx="178">
                  <c:v>75</c:v>
                </c:pt>
                <c:pt idx="179">
                  <c:v>75</c:v>
                </c:pt>
                <c:pt idx="180">
                  <c:v>75</c:v>
                </c:pt>
                <c:pt idx="181">
                  <c:v>75</c:v>
                </c:pt>
                <c:pt idx="182">
                  <c:v>75</c:v>
                </c:pt>
                <c:pt idx="183">
                  <c:v>75</c:v>
                </c:pt>
                <c:pt idx="184">
                  <c:v>75</c:v>
                </c:pt>
                <c:pt idx="185">
                  <c:v>75</c:v>
                </c:pt>
                <c:pt idx="186">
                  <c:v>75</c:v>
                </c:pt>
                <c:pt idx="187">
                  <c:v>75</c:v>
                </c:pt>
                <c:pt idx="188">
                  <c:v>75</c:v>
                </c:pt>
                <c:pt idx="189">
                  <c:v>75</c:v>
                </c:pt>
                <c:pt idx="190">
                  <c:v>75</c:v>
                </c:pt>
                <c:pt idx="191">
                  <c:v>75</c:v>
                </c:pt>
                <c:pt idx="192">
                  <c:v>75</c:v>
                </c:pt>
                <c:pt idx="193">
                  <c:v>75</c:v>
                </c:pt>
                <c:pt idx="194">
                  <c:v>75</c:v>
                </c:pt>
                <c:pt idx="195">
                  <c:v>75</c:v>
                </c:pt>
                <c:pt idx="196">
                  <c:v>75</c:v>
                </c:pt>
                <c:pt idx="197">
                  <c:v>75</c:v>
                </c:pt>
                <c:pt idx="198">
                  <c:v>75</c:v>
                </c:pt>
                <c:pt idx="199">
                  <c:v>75</c:v>
                </c:pt>
                <c:pt idx="200">
                  <c:v>75</c:v>
                </c:pt>
                <c:pt idx="201">
                  <c:v>75</c:v>
                </c:pt>
                <c:pt idx="202">
                  <c:v>75</c:v>
                </c:pt>
                <c:pt idx="203">
                  <c:v>75</c:v>
                </c:pt>
                <c:pt idx="204">
                  <c:v>75</c:v>
                </c:pt>
                <c:pt idx="205">
                  <c:v>75</c:v>
                </c:pt>
                <c:pt idx="206">
                  <c:v>75</c:v>
                </c:pt>
                <c:pt idx="207">
                  <c:v>75</c:v>
                </c:pt>
                <c:pt idx="208">
                  <c:v>75</c:v>
                </c:pt>
                <c:pt idx="209">
                  <c:v>75</c:v>
                </c:pt>
                <c:pt idx="210">
                  <c:v>90</c:v>
                </c:pt>
                <c:pt idx="211">
                  <c:v>90</c:v>
                </c:pt>
                <c:pt idx="212">
                  <c:v>90</c:v>
                </c:pt>
                <c:pt idx="213">
                  <c:v>90</c:v>
                </c:pt>
                <c:pt idx="214">
                  <c:v>90</c:v>
                </c:pt>
                <c:pt idx="215">
                  <c:v>90</c:v>
                </c:pt>
                <c:pt idx="216">
                  <c:v>90</c:v>
                </c:pt>
                <c:pt idx="217">
                  <c:v>90</c:v>
                </c:pt>
                <c:pt idx="218">
                  <c:v>90</c:v>
                </c:pt>
                <c:pt idx="219">
                  <c:v>90</c:v>
                </c:pt>
                <c:pt idx="220">
                  <c:v>90</c:v>
                </c:pt>
                <c:pt idx="221">
                  <c:v>90</c:v>
                </c:pt>
                <c:pt idx="222">
                  <c:v>90</c:v>
                </c:pt>
                <c:pt idx="223">
                  <c:v>90</c:v>
                </c:pt>
                <c:pt idx="224">
                  <c:v>90</c:v>
                </c:pt>
                <c:pt idx="225">
                  <c:v>90</c:v>
                </c:pt>
                <c:pt idx="226">
                  <c:v>90</c:v>
                </c:pt>
                <c:pt idx="227">
                  <c:v>90</c:v>
                </c:pt>
                <c:pt idx="228">
                  <c:v>90</c:v>
                </c:pt>
                <c:pt idx="229">
                  <c:v>90</c:v>
                </c:pt>
                <c:pt idx="230">
                  <c:v>90</c:v>
                </c:pt>
                <c:pt idx="231">
                  <c:v>90</c:v>
                </c:pt>
                <c:pt idx="232">
                  <c:v>90</c:v>
                </c:pt>
                <c:pt idx="233">
                  <c:v>90</c:v>
                </c:pt>
                <c:pt idx="234">
                  <c:v>90</c:v>
                </c:pt>
                <c:pt idx="235">
                  <c:v>90</c:v>
                </c:pt>
                <c:pt idx="236">
                  <c:v>90</c:v>
                </c:pt>
                <c:pt idx="237">
                  <c:v>90</c:v>
                </c:pt>
                <c:pt idx="238">
                  <c:v>90</c:v>
                </c:pt>
                <c:pt idx="239">
                  <c:v>90</c:v>
                </c:pt>
                <c:pt idx="240">
                  <c:v>90</c:v>
                </c:pt>
                <c:pt idx="241">
                  <c:v>90</c:v>
                </c:pt>
                <c:pt idx="242">
                  <c:v>90</c:v>
                </c:pt>
                <c:pt idx="243">
                  <c:v>90</c:v>
                </c:pt>
                <c:pt idx="244">
                  <c:v>90</c:v>
                </c:pt>
                <c:pt idx="245">
                  <c:v>90</c:v>
                </c:pt>
                <c:pt idx="246">
                  <c:v>90</c:v>
                </c:pt>
                <c:pt idx="247">
                  <c:v>90</c:v>
                </c:pt>
                <c:pt idx="248">
                  <c:v>90</c:v>
                </c:pt>
                <c:pt idx="249">
                  <c:v>90</c:v>
                </c:pt>
                <c:pt idx="250">
                  <c:v>90</c:v>
                </c:pt>
                <c:pt idx="251">
                  <c:v>90</c:v>
                </c:pt>
                <c:pt idx="252">
                  <c:v>90</c:v>
                </c:pt>
                <c:pt idx="253">
                  <c:v>90</c:v>
                </c:pt>
                <c:pt idx="254">
                  <c:v>90</c:v>
                </c:pt>
                <c:pt idx="255">
                  <c:v>90</c:v>
                </c:pt>
                <c:pt idx="256">
                  <c:v>90</c:v>
                </c:pt>
                <c:pt idx="257">
                  <c:v>90</c:v>
                </c:pt>
                <c:pt idx="258">
                  <c:v>90</c:v>
                </c:pt>
                <c:pt idx="259">
                  <c:v>90</c:v>
                </c:pt>
                <c:pt idx="260">
                  <c:v>90</c:v>
                </c:pt>
                <c:pt idx="261">
                  <c:v>90</c:v>
                </c:pt>
                <c:pt idx="262">
                  <c:v>90</c:v>
                </c:pt>
                <c:pt idx="263">
                  <c:v>90</c:v>
                </c:pt>
                <c:pt idx="264">
                  <c:v>90</c:v>
                </c:pt>
                <c:pt idx="265">
                  <c:v>90</c:v>
                </c:pt>
                <c:pt idx="266">
                  <c:v>90</c:v>
                </c:pt>
                <c:pt idx="267">
                  <c:v>90</c:v>
                </c:pt>
                <c:pt idx="268">
                  <c:v>90</c:v>
                </c:pt>
                <c:pt idx="269">
                  <c:v>90</c:v>
                </c:pt>
                <c:pt idx="270">
                  <c:v>90</c:v>
                </c:pt>
                <c:pt idx="271">
                  <c:v>90</c:v>
                </c:pt>
                <c:pt idx="272">
                  <c:v>90</c:v>
                </c:pt>
                <c:pt idx="273">
                  <c:v>90</c:v>
                </c:pt>
                <c:pt idx="274">
                  <c:v>90</c:v>
                </c:pt>
                <c:pt idx="275">
                  <c:v>90</c:v>
                </c:pt>
                <c:pt idx="276">
                  <c:v>90</c:v>
                </c:pt>
                <c:pt idx="277">
                  <c:v>90</c:v>
                </c:pt>
                <c:pt idx="278">
                  <c:v>90</c:v>
                </c:pt>
                <c:pt idx="279">
                  <c:v>90</c:v>
                </c:pt>
                <c:pt idx="280">
                  <c:v>90</c:v>
                </c:pt>
                <c:pt idx="281">
                  <c:v>90</c:v>
                </c:pt>
                <c:pt idx="282">
                  <c:v>90</c:v>
                </c:pt>
                <c:pt idx="283">
                  <c:v>90</c:v>
                </c:pt>
                <c:pt idx="284">
                  <c:v>90</c:v>
                </c:pt>
                <c:pt idx="285">
                  <c:v>90</c:v>
                </c:pt>
                <c:pt idx="286">
                  <c:v>90</c:v>
                </c:pt>
                <c:pt idx="287">
                  <c:v>90</c:v>
                </c:pt>
                <c:pt idx="288">
                  <c:v>90</c:v>
                </c:pt>
                <c:pt idx="289">
                  <c:v>90</c:v>
                </c:pt>
                <c:pt idx="290">
                  <c:v>90</c:v>
                </c:pt>
                <c:pt idx="291">
                  <c:v>90</c:v>
                </c:pt>
                <c:pt idx="292">
                  <c:v>90</c:v>
                </c:pt>
                <c:pt idx="293">
                  <c:v>90</c:v>
                </c:pt>
                <c:pt idx="294">
                  <c:v>90</c:v>
                </c:pt>
                <c:pt idx="295">
                  <c:v>90</c:v>
                </c:pt>
                <c:pt idx="296">
                  <c:v>90</c:v>
                </c:pt>
                <c:pt idx="297">
                  <c:v>90</c:v>
                </c:pt>
                <c:pt idx="298">
                  <c:v>90</c:v>
                </c:pt>
                <c:pt idx="299">
                  <c:v>90</c:v>
                </c:pt>
                <c:pt idx="300">
                  <c:v>90</c:v>
                </c:pt>
                <c:pt idx="301">
                  <c:v>90</c:v>
                </c:pt>
                <c:pt idx="302">
                  <c:v>90</c:v>
                </c:pt>
                <c:pt idx="303">
                  <c:v>90</c:v>
                </c:pt>
                <c:pt idx="304">
                  <c:v>90</c:v>
                </c:pt>
                <c:pt idx="305">
                  <c:v>90</c:v>
                </c:pt>
              </c:numCache>
            </c:numRef>
          </c:xVal>
          <c:yVal>
            <c:numRef>
              <c:f>'Износ от угла при 24 мс'!$D$2:$D$307</c:f>
              <c:numCache>
                <c:formatCode>General</c:formatCode>
                <c:ptCount val="306"/>
                <c:pt idx="0">
                  <c:v>1.7376132000000002</c:v>
                </c:pt>
                <c:pt idx="1">
                  <c:v>1.34476152</c:v>
                </c:pt>
                <c:pt idx="2">
                  <c:v>1.4052002400000001</c:v>
                </c:pt>
                <c:pt idx="3">
                  <c:v>1.8584906400000001</c:v>
                </c:pt>
                <c:pt idx="4">
                  <c:v>1.87360032</c:v>
                </c:pt>
                <c:pt idx="5">
                  <c:v>1.9642584000000003</c:v>
                </c:pt>
                <c:pt idx="6">
                  <c:v>1.4354196000000001</c:v>
                </c:pt>
                <c:pt idx="7">
                  <c:v>1.4354196000000001</c:v>
                </c:pt>
                <c:pt idx="8">
                  <c:v>2.3866435102040819</c:v>
                </c:pt>
                <c:pt idx="10">
                  <c:v>2.3447725714285714</c:v>
                </c:pt>
                <c:pt idx="11">
                  <c:v>2.3866435102040819</c:v>
                </c:pt>
                <c:pt idx="14">
                  <c:v>1.3617552000000002</c:v>
                </c:pt>
                <c:pt idx="15">
                  <c:v>1.7283816000000001</c:v>
                </c:pt>
                <c:pt idx="16">
                  <c:v>1.8156736000000002</c:v>
                </c:pt>
                <c:pt idx="17">
                  <c:v>1.5887144</c:v>
                </c:pt>
                <c:pt idx="18">
                  <c:v>1.6585480000000001</c:v>
                </c:pt>
                <c:pt idx="19">
                  <c:v>1.3617552000000002</c:v>
                </c:pt>
                <c:pt idx="20">
                  <c:v>2.1299248</c:v>
                </c:pt>
                <c:pt idx="21">
                  <c:v>1.9553408000000001</c:v>
                </c:pt>
                <c:pt idx="22">
                  <c:v>1.1131436521739131</c:v>
                </c:pt>
                <c:pt idx="23">
                  <c:v>2.1045372173913042</c:v>
                </c:pt>
                <c:pt idx="24">
                  <c:v>1.4088224347826088</c:v>
                </c:pt>
                <c:pt idx="25">
                  <c:v>1.3914295652173914</c:v>
                </c:pt>
                <c:pt idx="26">
                  <c:v>1.7566798260869567</c:v>
                </c:pt>
                <c:pt idx="27">
                  <c:v>2.0871443478260869</c:v>
                </c:pt>
                <c:pt idx="28">
                  <c:v>1.3566438260869567</c:v>
                </c:pt>
                <c:pt idx="29">
                  <c:v>2.6408969999999998</c:v>
                </c:pt>
                <c:pt idx="33">
                  <c:v>2.5905942</c:v>
                </c:pt>
                <c:pt idx="34">
                  <c:v>2.9175624</c:v>
                </c:pt>
                <c:pt idx="35">
                  <c:v>3.0684707999999996</c:v>
                </c:pt>
                <c:pt idx="36">
                  <c:v>3.0181679999999997</c:v>
                </c:pt>
                <c:pt idx="37">
                  <c:v>3.9575607582938397</c:v>
                </c:pt>
                <c:pt idx="38">
                  <c:v>4.2380178199052141</c:v>
                </c:pt>
                <c:pt idx="40">
                  <c:v>3.7394274881516596</c:v>
                </c:pt>
                <c:pt idx="41">
                  <c:v>4.3626654028436036</c:v>
                </c:pt>
                <c:pt idx="42">
                  <c:v>3.7394274881516596</c:v>
                </c:pt>
                <c:pt idx="43">
                  <c:v>3.9263988625592425</c:v>
                </c:pt>
                <c:pt idx="44">
                  <c:v>3.7394274881516596</c:v>
                </c:pt>
                <c:pt idx="45">
                  <c:v>4.7205427878787871</c:v>
                </c:pt>
                <c:pt idx="46">
                  <c:v>4.235555515151515</c:v>
                </c:pt>
                <c:pt idx="47">
                  <c:v>3.7505682424242424</c:v>
                </c:pt>
                <c:pt idx="48">
                  <c:v>4.3325529696969696</c:v>
                </c:pt>
                <c:pt idx="49">
                  <c:v>4.0738930909090909</c:v>
                </c:pt>
                <c:pt idx="51">
                  <c:v>3.13625103030303</c:v>
                </c:pt>
                <c:pt idx="52">
                  <c:v>4.2678880000000001</c:v>
                </c:pt>
                <c:pt idx="53">
                  <c:v>3.5225945893719812</c:v>
                </c:pt>
                <c:pt idx="54">
                  <c:v>3.2334263768115945</c:v>
                </c:pt>
                <c:pt idx="55">
                  <c:v>3.732898743961353</c:v>
                </c:pt>
                <c:pt idx="56">
                  <c:v>2.4973618357487926</c:v>
                </c:pt>
                <c:pt idx="57">
                  <c:v>2.6813779710144932</c:v>
                </c:pt>
                <c:pt idx="58">
                  <c:v>4.468963285024155</c:v>
                </c:pt>
                <c:pt idx="59">
                  <c:v>2.9705461835748794</c:v>
                </c:pt>
                <c:pt idx="60">
                  <c:v>3.2597143961352657</c:v>
                </c:pt>
                <c:pt idx="61" formatCode="0.00">
                  <c:v>5.1520000000000001</c:v>
                </c:pt>
                <c:pt idx="62" formatCode="0.00">
                  <c:v>4.9761600000000001</c:v>
                </c:pt>
                <c:pt idx="63" formatCode="0.00">
                  <c:v>5.3780800000000006</c:v>
                </c:pt>
                <c:pt idx="64" formatCode="0.00">
                  <c:v>5.5539199999999997</c:v>
                </c:pt>
                <c:pt idx="65" formatCode="0.00">
                  <c:v>5.2776000000000005</c:v>
                </c:pt>
                <c:pt idx="66" formatCode="0.00">
                  <c:v>4.3732800000000003</c:v>
                </c:pt>
                <c:pt idx="67" formatCode="0.00">
                  <c:v>4.6987478260869571</c:v>
                </c:pt>
                <c:pt idx="68" formatCode="0.00">
                  <c:v>4.829808695652174</c:v>
                </c:pt>
                <c:pt idx="69" formatCode="0.00">
                  <c:v>4.7861217391304347</c:v>
                </c:pt>
                <c:pt idx="70" formatCode="0.00">
                  <c:v>4.6113739130434785</c:v>
                </c:pt>
                <c:pt idx="71" formatCode="0.00">
                  <c:v>4.7642782608695651</c:v>
                </c:pt>
                <c:pt idx="72" formatCode="0.00">
                  <c:v>5.0264000000000006</c:v>
                </c:pt>
                <c:pt idx="73" formatCode="0.00">
                  <c:v>4.6987478260869571</c:v>
                </c:pt>
                <c:pt idx="74" formatCode="0.00">
                  <c:v>4.6842482758620694</c:v>
                </c:pt>
                <c:pt idx="75" formatCode="0.00">
                  <c:v>4.9722620689655184</c:v>
                </c:pt>
                <c:pt idx="76" formatCode="0.00">
                  <c:v>4.437379310344828</c:v>
                </c:pt>
                <c:pt idx="77" formatCode="0.00">
                  <c:v>4.5608137931034491</c:v>
                </c:pt>
                <c:pt idx="78" formatCode="0.00">
                  <c:v>4.7665379310344838</c:v>
                </c:pt>
                <c:pt idx="79" formatCode="0.00">
                  <c:v>5.0545517241379319</c:v>
                </c:pt>
                <c:pt idx="80" formatCode="0.00">
                  <c:v>4.889972413793104</c:v>
                </c:pt>
                <c:pt idx="81" formatCode="0.00">
                  <c:v>4.7253931034482761</c:v>
                </c:pt>
                <c:pt idx="82" formatCode="0.00">
                  <c:v>4.7281000000000004</c:v>
                </c:pt>
                <c:pt idx="83" formatCode="0.00">
                  <c:v>4.233550000000001</c:v>
                </c:pt>
                <c:pt idx="84" formatCode="0.00">
                  <c:v>4.5514750000000008</c:v>
                </c:pt>
                <c:pt idx="85" formatCode="0.00">
                  <c:v>4.6221250000000005</c:v>
                </c:pt>
                <c:pt idx="86" formatCode="0.00">
                  <c:v>4.6221250000000005</c:v>
                </c:pt>
                <c:pt idx="87" formatCode="0.00">
                  <c:v>4.3042000000000007</c:v>
                </c:pt>
                <c:pt idx="88" formatCode="0.00">
                  <c:v>5.611225000000001</c:v>
                </c:pt>
                <c:pt idx="89" formatCode="0.00">
                  <c:v>4.7987500000000001</c:v>
                </c:pt>
                <c:pt idx="93">
                  <c:v>3.8649643340857791</c:v>
                </c:pt>
                <c:pt idx="94">
                  <c:v>4.4637616252821672</c:v>
                </c:pt>
                <c:pt idx="95">
                  <c:v>5.6069200902934542</c:v>
                </c:pt>
                <c:pt idx="96">
                  <c:v>6.0424090293453725</c:v>
                </c:pt>
                <c:pt idx="97">
                  <c:v>5.9335367945823929</c:v>
                </c:pt>
                <c:pt idx="98">
                  <c:v>6.1829901855670109</c:v>
                </c:pt>
                <c:pt idx="99">
                  <c:v>3.6996580618556703</c:v>
                </c:pt>
                <c:pt idx="100">
                  <c:v>4.9159840000000008</c:v>
                </c:pt>
                <c:pt idx="101">
                  <c:v>4.5105420206185567</c:v>
                </c:pt>
                <c:pt idx="102">
                  <c:v>5.9295889484536088</c:v>
                </c:pt>
                <c:pt idx="103">
                  <c:v>5.7268679587628872</c:v>
                </c:pt>
                <c:pt idx="104">
                  <c:v>5.6761877113402068</c:v>
                </c:pt>
                <c:pt idx="105">
                  <c:v>6.2812128755364816</c:v>
                </c:pt>
                <c:pt idx="106">
                  <c:v>3.0169605150214593</c:v>
                </c:pt>
                <c:pt idx="107">
                  <c:v>3.4126274678111597</c:v>
                </c:pt>
                <c:pt idx="108">
                  <c:v>4.253419742489271</c:v>
                </c:pt>
                <c:pt idx="109">
                  <c:v>3.4126274678111597</c:v>
                </c:pt>
                <c:pt idx="110">
                  <c:v>3.1158772532188848</c:v>
                </c:pt>
                <c:pt idx="111">
                  <c:v>3.3631690987124472</c:v>
                </c:pt>
                <c:pt idx="112">
                  <c:v>3.8577527896995711</c:v>
                </c:pt>
                <c:pt idx="113">
                  <c:v>3.4935099337748348</c:v>
                </c:pt>
                <c:pt idx="114">
                  <c:v>4.9006181015452546</c:v>
                </c:pt>
                <c:pt idx="115">
                  <c:v>4.2213245033112585</c:v>
                </c:pt>
                <c:pt idx="116">
                  <c:v>3.7846357615894042</c:v>
                </c:pt>
                <c:pt idx="117">
                  <c:v>4.5609713024282561</c:v>
                </c:pt>
                <c:pt idx="118">
                  <c:v>2.8627373068432673</c:v>
                </c:pt>
                <c:pt idx="119">
                  <c:v>2.7171743929359824</c:v>
                </c:pt>
                <c:pt idx="120">
                  <c:v>4.1728035320088308</c:v>
                </c:pt>
                <c:pt idx="121">
                  <c:v>3.9517866153846155</c:v>
                </c:pt>
                <c:pt idx="122">
                  <c:v>4.3868456923076922</c:v>
                </c:pt>
                <c:pt idx="123">
                  <c:v>4.6043752307692305</c:v>
                </c:pt>
                <c:pt idx="124">
                  <c:v>4.5681203076923076</c:v>
                </c:pt>
                <c:pt idx="125">
                  <c:v>5.039434307692308</c:v>
                </c:pt>
                <c:pt idx="126">
                  <c:v>5.2569638461538464</c:v>
                </c:pt>
                <c:pt idx="127">
                  <c:v>4.9669244615384613</c:v>
                </c:pt>
                <c:pt idx="128">
                  <c:v>3.7705120000000005</c:v>
                </c:pt>
                <c:pt idx="129">
                  <c:v>5.3829539568345339</c:v>
                </c:pt>
                <c:pt idx="130">
                  <c:v>4.9688805755395684</c:v>
                </c:pt>
                <c:pt idx="131">
                  <c:v>5.1599913669064756</c:v>
                </c:pt>
                <c:pt idx="132">
                  <c:v>5.2236949640287778</c:v>
                </c:pt>
                <c:pt idx="133">
                  <c:v>5.0325841726618705</c:v>
                </c:pt>
                <c:pt idx="134">
                  <c:v>4.7777697841726621</c:v>
                </c:pt>
                <c:pt idx="135">
                  <c:v>4.5866589928057557</c:v>
                </c:pt>
                <c:pt idx="136">
                  <c:v>5.2354266666666653</c:v>
                </c:pt>
                <c:pt idx="137">
                  <c:v>4.4629866666666667</c:v>
                </c:pt>
                <c:pt idx="138">
                  <c:v>5.2783399999999991</c:v>
                </c:pt>
                <c:pt idx="139">
                  <c:v>3.9909399999999997</c:v>
                </c:pt>
                <c:pt idx="140">
                  <c:v>3.6476333333333337</c:v>
                </c:pt>
                <c:pt idx="141">
                  <c:v>3.4309370204081642</c:v>
                </c:pt>
                <c:pt idx="142">
                  <c:v>3.2610886530612251</c:v>
                </c:pt>
                <c:pt idx="143">
                  <c:v>3.3969673469387764</c:v>
                </c:pt>
                <c:pt idx="144">
                  <c:v>3.2271189795918374</c:v>
                </c:pt>
                <c:pt idx="145">
                  <c:v>3.1591796326530619</c:v>
                </c:pt>
                <c:pt idx="146">
                  <c:v>3.4649066938775519</c:v>
                </c:pt>
                <c:pt idx="147">
                  <c:v>3.2610886530612251</c:v>
                </c:pt>
                <c:pt idx="148">
                  <c:v>3.3629976734693883</c:v>
                </c:pt>
                <c:pt idx="151">
                  <c:v>5.6615151515151529</c:v>
                </c:pt>
                <c:pt idx="152">
                  <c:v>5.2652090909090914</c:v>
                </c:pt>
                <c:pt idx="153">
                  <c:v>6.1710515151515164</c:v>
                </c:pt>
                <c:pt idx="154">
                  <c:v>5.9445909090909099</c:v>
                </c:pt>
                <c:pt idx="157">
                  <c:v>5.3784393939393951</c:v>
                </c:pt>
                <c:pt idx="158">
                  <c:v>5.6049000000000015</c:v>
                </c:pt>
                <c:pt idx="159">
                  <c:v>5.2652090909090914</c:v>
                </c:pt>
                <c:pt idx="160">
                  <c:v>5.6049000000000015</c:v>
                </c:pt>
                <c:pt idx="161">
                  <c:v>4.925518181818183</c:v>
                </c:pt>
                <c:pt idx="163">
                  <c:v>5.8344625454545467</c:v>
                </c:pt>
                <c:pt idx="164">
                  <c:v>5.432085818181819</c:v>
                </c:pt>
                <c:pt idx="165">
                  <c:v>4.6943951515151525</c:v>
                </c:pt>
                <c:pt idx="166">
                  <c:v>4.8955835151515155</c:v>
                </c:pt>
                <c:pt idx="167">
                  <c:v>4.7614579393939405</c:v>
                </c:pt>
                <c:pt idx="168">
                  <c:v>4.3590812121212128</c:v>
                </c:pt>
                <c:pt idx="169">
                  <c:v>4.6943951515151525</c:v>
                </c:pt>
                <c:pt idx="170">
                  <c:v>4.2920184242424249</c:v>
                </c:pt>
                <c:pt idx="171">
                  <c:v>4.8285207272727284</c:v>
                </c:pt>
                <c:pt idx="172">
                  <c:v>4.9626463030303034</c:v>
                </c:pt>
                <c:pt idx="173">
                  <c:v>5.0967718787878793</c:v>
                </c:pt>
                <c:pt idx="174">
                  <c:v>4.8955835151515155</c:v>
                </c:pt>
                <c:pt idx="175">
                  <c:v>5.8344625454545467</c:v>
                </c:pt>
                <c:pt idx="176">
                  <c:v>4.7614579393939405</c:v>
                </c:pt>
                <c:pt idx="177">
                  <c:v>4.4261440000000007</c:v>
                </c:pt>
                <c:pt idx="178">
                  <c:v>6.1027136969696976</c:v>
                </c:pt>
                <c:pt idx="179">
                  <c:v>4.1007551351351355</c:v>
                </c:pt>
                <c:pt idx="180">
                  <c:v>4.0106286486486491</c:v>
                </c:pt>
                <c:pt idx="181">
                  <c:v>5.2273362162162167</c:v>
                </c:pt>
                <c:pt idx="182">
                  <c:v>5.0020200000000008</c:v>
                </c:pt>
                <c:pt idx="183">
                  <c:v>4.9569567567567576</c:v>
                </c:pt>
                <c:pt idx="184">
                  <c:v>4.8668302702702704</c:v>
                </c:pt>
                <c:pt idx="185">
                  <c:v>4.9569567567567576</c:v>
                </c:pt>
                <c:pt idx="186">
                  <c:v>5.2993896296296308</c:v>
                </c:pt>
                <c:pt idx="187">
                  <c:v>4.4713600000000007</c:v>
                </c:pt>
                <c:pt idx="188">
                  <c:v>5.0923822222222226</c:v>
                </c:pt>
                <c:pt idx="189">
                  <c:v>5.0509807407407417</c:v>
                </c:pt>
                <c:pt idx="190">
                  <c:v>4.4713600000000007</c:v>
                </c:pt>
                <c:pt idx="191">
                  <c:v>4.4713600000000007</c:v>
                </c:pt>
                <c:pt idx="192">
                  <c:v>4.6783674074074089</c:v>
                </c:pt>
                <c:pt idx="193">
                  <c:v>4.7197688888888898</c:v>
                </c:pt>
                <c:pt idx="194">
                  <c:v>5.0114400000000012</c:v>
                </c:pt>
                <c:pt idx="195">
                  <c:v>4.5000685714285718</c:v>
                </c:pt>
                <c:pt idx="196">
                  <c:v>4.9091657142857148</c:v>
                </c:pt>
                <c:pt idx="197">
                  <c:v>5.6762228571428572</c:v>
                </c:pt>
                <c:pt idx="198">
                  <c:v>5.7273600000000009</c:v>
                </c:pt>
                <c:pt idx="199">
                  <c:v>5.2159885714285723</c:v>
                </c:pt>
                <c:pt idx="200">
                  <c:v>5.4205371428571434</c:v>
                </c:pt>
                <c:pt idx="201">
                  <c:v>4.8068914285714293</c:v>
                </c:pt>
                <c:pt idx="203">
                  <c:v>3.5323366473988438</c:v>
                </c:pt>
                <c:pt idx="205">
                  <c:v>4.3115285549132949</c:v>
                </c:pt>
                <c:pt idx="206">
                  <c:v>3.7401211560693643</c:v>
                </c:pt>
                <c:pt idx="207">
                  <c:v>3.8959595375722542</c:v>
                </c:pt>
                <c:pt idx="208">
                  <c:v>4.1556901734104041</c:v>
                </c:pt>
                <c:pt idx="209">
                  <c:v>4.3634746820809251</c:v>
                </c:pt>
                <c:pt idx="242">
                  <c:v>4.5181872952853599</c:v>
                </c:pt>
                <c:pt idx="243">
                  <c:v>3.9845431265508684</c:v>
                </c:pt>
                <c:pt idx="244">
                  <c:v>4.5537635732009925</c:v>
                </c:pt>
                <c:pt idx="245">
                  <c:v>5.514323076923076</c:v>
                </c:pt>
                <c:pt idx="246">
                  <c:v>3.9489668486352354</c:v>
                </c:pt>
                <c:pt idx="247">
                  <c:v>4.4114584615384613</c:v>
                </c:pt>
                <c:pt idx="248">
                  <c:v>4.1268482382133991</c:v>
                </c:pt>
                <c:pt idx="249">
                  <c:v>3.8778142928039698</c:v>
                </c:pt>
                <c:pt idx="250">
                  <c:v>4.292423013698631</c:v>
                </c:pt>
                <c:pt idx="251">
                  <c:v>4.0136942465753433</c:v>
                </c:pt>
                <c:pt idx="252">
                  <c:v>4.4317873972602744</c:v>
                </c:pt>
                <c:pt idx="253">
                  <c:v>4.292423013698631</c:v>
                </c:pt>
                <c:pt idx="254">
                  <c:v>4.0415671232876713</c:v>
                </c:pt>
                <c:pt idx="255">
                  <c:v>4.6826432876712341</c:v>
                </c:pt>
                <c:pt idx="256">
                  <c:v>4.2366772602739733</c:v>
                </c:pt>
                <c:pt idx="257">
                  <c:v>4.4039145205479464</c:v>
                </c:pt>
                <c:pt idx="258">
                  <c:v>3.5294768372093031</c:v>
                </c:pt>
                <c:pt idx="259">
                  <c:v>2.9292256744186052</c:v>
                </c:pt>
                <c:pt idx="260">
                  <c:v>3.049275906976745</c:v>
                </c:pt>
                <c:pt idx="262">
                  <c:v>3.6255170232558145</c:v>
                </c:pt>
                <c:pt idx="263">
                  <c:v>3.9616576744186056</c:v>
                </c:pt>
                <c:pt idx="264">
                  <c:v>3.8656174883720942</c:v>
                </c:pt>
                <c:pt idx="265">
                  <c:v>3.6735371162790704</c:v>
                </c:pt>
                <c:pt idx="266">
                  <c:v>3.2735595348837214</c:v>
                </c:pt>
                <c:pt idx="267">
                  <c:v>2.7814558139534888</c:v>
                </c:pt>
                <c:pt idx="268">
                  <c:v>2.7172683720930237</c:v>
                </c:pt>
                <c:pt idx="269">
                  <c:v>2.9526223255813959</c:v>
                </c:pt>
                <c:pt idx="270">
                  <c:v>3.4875176744186054</c:v>
                </c:pt>
                <c:pt idx="271">
                  <c:v>2.7814558139534888</c:v>
                </c:pt>
                <c:pt idx="272">
                  <c:v>2.9740181395348846</c:v>
                </c:pt>
                <c:pt idx="273">
                  <c:v>3.2521637209302328</c:v>
                </c:pt>
                <c:pt idx="274">
                  <c:v>4.8609615384615399</c:v>
                </c:pt>
                <c:pt idx="275">
                  <c:v>5.1331753846153862</c:v>
                </c:pt>
                <c:pt idx="276">
                  <c:v>3.8887692307692321</c:v>
                </c:pt>
                <c:pt idx="277">
                  <c:v>4.6665230769230774</c:v>
                </c:pt>
                <c:pt idx="278">
                  <c:v>4.5109723076923087</c:v>
                </c:pt>
                <c:pt idx="279">
                  <c:v>4.1998707692307704</c:v>
                </c:pt>
                <c:pt idx="280">
                  <c:v>4.5498600000000016</c:v>
                </c:pt>
                <c:pt idx="281">
                  <c:v>4.5109723076923087</c:v>
                </c:pt>
                <c:pt idx="287">
                  <c:v>5.5787471052631599</c:v>
                </c:pt>
                <c:pt idx="291">
                  <c:v>4.9159839999999999</c:v>
                </c:pt>
                <c:pt idx="293">
                  <c:v>5.4792738333333331</c:v>
                </c:pt>
                <c:pt idx="294">
                  <c:v>5.2744411666666675</c:v>
                </c:pt>
                <c:pt idx="295">
                  <c:v>4.7111513333333335</c:v>
                </c:pt>
                <c:pt idx="296">
                  <c:v>3.4309471666666669</c:v>
                </c:pt>
                <c:pt idx="297">
                  <c:v>3.8406124999999998</c:v>
                </c:pt>
                <c:pt idx="298">
                  <c:v>5.0456945454545457</c:v>
                </c:pt>
                <c:pt idx="299">
                  <c:v>4.4520834224598929</c:v>
                </c:pt>
                <c:pt idx="300">
                  <c:v>3.7595371122994652</c:v>
                </c:pt>
                <c:pt idx="304">
                  <c:v>5.4414352941176469</c:v>
                </c:pt>
                <c:pt idx="305">
                  <c:v>4.7983565775401074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B6C-4B1D-A43F-4AEF6BDB900B}"/>
            </c:ext>
          </c:extLst>
        </c:ser>
        <c:ser>
          <c:idx val="1"/>
          <c:order val="1"/>
          <c:tx>
            <c:v>12,78 м/с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olid"/>
              </a:ln>
              <a:effectLst/>
            </c:spPr>
            <c:trendlineType val="poly"/>
            <c:order val="2"/>
            <c:forward val="5"/>
            <c:backward val="5"/>
            <c:dispRSqr val="0"/>
            <c:dispEq val="0"/>
          </c:trendline>
          <c:xVal>
            <c:numRef>
              <c:f>'Износ от угла при 12 мс'!$B$2:$B$127</c:f>
              <c:numCache>
                <c:formatCode>General</c:formatCode>
                <c:ptCount val="126"/>
                <c:pt idx="0">
                  <c:v>45</c:v>
                </c:pt>
                <c:pt idx="1">
                  <c:v>45</c:v>
                </c:pt>
                <c:pt idx="2">
                  <c:v>45</c:v>
                </c:pt>
                <c:pt idx="3">
                  <c:v>45</c:v>
                </c:pt>
                <c:pt idx="4">
                  <c:v>45</c:v>
                </c:pt>
                <c:pt idx="5">
                  <c:v>45</c:v>
                </c:pt>
                <c:pt idx="6">
                  <c:v>45</c:v>
                </c:pt>
                <c:pt idx="7">
                  <c:v>45</c:v>
                </c:pt>
                <c:pt idx="8">
                  <c:v>45</c:v>
                </c:pt>
                <c:pt idx="9">
                  <c:v>45</c:v>
                </c:pt>
                <c:pt idx="10">
                  <c:v>45</c:v>
                </c:pt>
                <c:pt idx="11">
                  <c:v>45</c:v>
                </c:pt>
                <c:pt idx="12">
                  <c:v>45</c:v>
                </c:pt>
                <c:pt idx="13">
                  <c:v>45</c:v>
                </c:pt>
                <c:pt idx="14">
                  <c:v>45</c:v>
                </c:pt>
                <c:pt idx="15">
                  <c:v>45</c:v>
                </c:pt>
                <c:pt idx="16">
                  <c:v>45</c:v>
                </c:pt>
                <c:pt idx="17">
                  <c:v>45</c:v>
                </c:pt>
                <c:pt idx="18">
                  <c:v>45</c:v>
                </c:pt>
                <c:pt idx="19">
                  <c:v>45</c:v>
                </c:pt>
                <c:pt idx="20">
                  <c:v>45</c:v>
                </c:pt>
                <c:pt idx="21">
                  <c:v>45</c:v>
                </c:pt>
                <c:pt idx="22">
                  <c:v>45</c:v>
                </c:pt>
                <c:pt idx="23">
                  <c:v>45</c:v>
                </c:pt>
                <c:pt idx="24">
                  <c:v>45</c:v>
                </c:pt>
                <c:pt idx="25">
                  <c:v>45</c:v>
                </c:pt>
                <c:pt idx="26">
                  <c:v>45</c:v>
                </c:pt>
                <c:pt idx="27">
                  <c:v>45</c:v>
                </c:pt>
                <c:pt idx="28">
                  <c:v>45</c:v>
                </c:pt>
                <c:pt idx="29">
                  <c:v>45</c:v>
                </c:pt>
                <c:pt idx="30">
                  <c:v>45</c:v>
                </c:pt>
                <c:pt idx="31">
                  <c:v>45</c:v>
                </c:pt>
                <c:pt idx="32">
                  <c:v>60</c:v>
                </c:pt>
                <c:pt idx="33">
                  <c:v>60</c:v>
                </c:pt>
                <c:pt idx="34">
                  <c:v>60</c:v>
                </c:pt>
                <c:pt idx="35">
                  <c:v>60</c:v>
                </c:pt>
                <c:pt idx="36">
                  <c:v>60</c:v>
                </c:pt>
                <c:pt idx="37">
                  <c:v>60</c:v>
                </c:pt>
                <c:pt idx="38">
                  <c:v>60</c:v>
                </c:pt>
                <c:pt idx="39">
                  <c:v>60</c:v>
                </c:pt>
                <c:pt idx="40">
                  <c:v>60</c:v>
                </c:pt>
                <c:pt idx="41">
                  <c:v>60</c:v>
                </c:pt>
                <c:pt idx="42">
                  <c:v>60</c:v>
                </c:pt>
                <c:pt idx="43">
                  <c:v>60</c:v>
                </c:pt>
                <c:pt idx="44">
                  <c:v>60</c:v>
                </c:pt>
                <c:pt idx="45">
                  <c:v>60</c:v>
                </c:pt>
                <c:pt idx="46">
                  <c:v>60</c:v>
                </c:pt>
                <c:pt idx="47">
                  <c:v>60</c:v>
                </c:pt>
                <c:pt idx="48">
                  <c:v>60</c:v>
                </c:pt>
                <c:pt idx="49">
                  <c:v>60</c:v>
                </c:pt>
                <c:pt idx="50">
                  <c:v>60</c:v>
                </c:pt>
                <c:pt idx="51">
                  <c:v>60</c:v>
                </c:pt>
                <c:pt idx="52">
                  <c:v>60</c:v>
                </c:pt>
                <c:pt idx="53">
                  <c:v>60</c:v>
                </c:pt>
                <c:pt idx="54">
                  <c:v>60</c:v>
                </c:pt>
                <c:pt idx="55">
                  <c:v>60</c:v>
                </c:pt>
                <c:pt idx="56">
                  <c:v>60</c:v>
                </c:pt>
                <c:pt idx="57">
                  <c:v>60</c:v>
                </c:pt>
                <c:pt idx="58">
                  <c:v>60</c:v>
                </c:pt>
                <c:pt idx="59">
                  <c:v>60</c:v>
                </c:pt>
                <c:pt idx="60">
                  <c:v>60</c:v>
                </c:pt>
                <c:pt idx="61">
                  <c:v>60</c:v>
                </c:pt>
                <c:pt idx="62">
                  <c:v>60</c:v>
                </c:pt>
                <c:pt idx="63">
                  <c:v>60</c:v>
                </c:pt>
                <c:pt idx="64">
                  <c:v>75</c:v>
                </c:pt>
                <c:pt idx="65">
                  <c:v>75</c:v>
                </c:pt>
                <c:pt idx="66">
                  <c:v>75</c:v>
                </c:pt>
                <c:pt idx="67">
                  <c:v>75</c:v>
                </c:pt>
                <c:pt idx="68">
                  <c:v>75</c:v>
                </c:pt>
                <c:pt idx="69">
                  <c:v>75</c:v>
                </c:pt>
                <c:pt idx="70">
                  <c:v>75</c:v>
                </c:pt>
                <c:pt idx="71">
                  <c:v>75</c:v>
                </c:pt>
                <c:pt idx="72">
                  <c:v>75</c:v>
                </c:pt>
                <c:pt idx="73">
                  <c:v>75</c:v>
                </c:pt>
                <c:pt idx="74">
                  <c:v>75</c:v>
                </c:pt>
                <c:pt idx="75">
                  <c:v>75</c:v>
                </c:pt>
                <c:pt idx="76">
                  <c:v>75</c:v>
                </c:pt>
                <c:pt idx="77">
                  <c:v>75</c:v>
                </c:pt>
                <c:pt idx="78">
                  <c:v>75</c:v>
                </c:pt>
                <c:pt idx="79">
                  <c:v>75</c:v>
                </c:pt>
                <c:pt idx="80">
                  <c:v>75</c:v>
                </c:pt>
                <c:pt idx="81">
                  <c:v>75</c:v>
                </c:pt>
                <c:pt idx="82">
                  <c:v>75</c:v>
                </c:pt>
                <c:pt idx="83">
                  <c:v>75</c:v>
                </c:pt>
                <c:pt idx="84">
                  <c:v>75</c:v>
                </c:pt>
                <c:pt idx="85">
                  <c:v>75</c:v>
                </c:pt>
                <c:pt idx="86">
                  <c:v>75</c:v>
                </c:pt>
                <c:pt idx="87">
                  <c:v>75</c:v>
                </c:pt>
                <c:pt idx="88">
                  <c:v>75</c:v>
                </c:pt>
                <c:pt idx="89">
                  <c:v>75</c:v>
                </c:pt>
                <c:pt idx="90">
                  <c:v>75</c:v>
                </c:pt>
                <c:pt idx="91">
                  <c:v>75</c:v>
                </c:pt>
                <c:pt idx="92">
                  <c:v>75</c:v>
                </c:pt>
                <c:pt idx="93">
                  <c:v>75</c:v>
                </c:pt>
                <c:pt idx="94">
                  <c:v>90</c:v>
                </c:pt>
                <c:pt idx="95">
                  <c:v>90</c:v>
                </c:pt>
                <c:pt idx="96">
                  <c:v>90</c:v>
                </c:pt>
                <c:pt idx="97">
                  <c:v>90</c:v>
                </c:pt>
                <c:pt idx="98">
                  <c:v>90</c:v>
                </c:pt>
                <c:pt idx="99">
                  <c:v>90</c:v>
                </c:pt>
                <c:pt idx="100">
                  <c:v>90</c:v>
                </c:pt>
                <c:pt idx="101">
                  <c:v>90</c:v>
                </c:pt>
                <c:pt idx="102">
                  <c:v>90</c:v>
                </c:pt>
                <c:pt idx="103">
                  <c:v>90</c:v>
                </c:pt>
                <c:pt idx="104">
                  <c:v>90</c:v>
                </c:pt>
                <c:pt idx="105">
                  <c:v>90</c:v>
                </c:pt>
                <c:pt idx="106">
                  <c:v>90</c:v>
                </c:pt>
                <c:pt idx="107">
                  <c:v>90</c:v>
                </c:pt>
                <c:pt idx="108">
                  <c:v>90</c:v>
                </c:pt>
                <c:pt idx="109">
                  <c:v>90</c:v>
                </c:pt>
                <c:pt idx="110">
                  <c:v>90</c:v>
                </c:pt>
                <c:pt idx="111">
                  <c:v>90</c:v>
                </c:pt>
                <c:pt idx="112">
                  <c:v>90</c:v>
                </c:pt>
                <c:pt idx="113">
                  <c:v>90</c:v>
                </c:pt>
                <c:pt idx="114">
                  <c:v>90</c:v>
                </c:pt>
                <c:pt idx="115">
                  <c:v>90</c:v>
                </c:pt>
                <c:pt idx="116">
                  <c:v>90</c:v>
                </c:pt>
                <c:pt idx="117">
                  <c:v>90</c:v>
                </c:pt>
                <c:pt idx="118">
                  <c:v>90</c:v>
                </c:pt>
                <c:pt idx="119">
                  <c:v>90</c:v>
                </c:pt>
                <c:pt idx="120">
                  <c:v>90</c:v>
                </c:pt>
                <c:pt idx="121">
                  <c:v>90</c:v>
                </c:pt>
                <c:pt idx="122">
                  <c:v>90</c:v>
                </c:pt>
                <c:pt idx="123">
                  <c:v>90</c:v>
                </c:pt>
                <c:pt idx="124">
                  <c:v>90</c:v>
                </c:pt>
                <c:pt idx="125">
                  <c:v>90</c:v>
                </c:pt>
              </c:numCache>
            </c:numRef>
          </c:xVal>
          <c:yVal>
            <c:numRef>
              <c:f>'Износ от угла при 12 мс'!$D$2:$D$127</c:f>
              <c:numCache>
                <c:formatCode>General</c:formatCode>
                <c:ptCount val="126"/>
                <c:pt idx="0">
                  <c:v>0.7690906666666667</c:v>
                </c:pt>
                <c:pt idx="1">
                  <c:v>0.79239644444444446</c:v>
                </c:pt>
                <c:pt idx="2">
                  <c:v>0.81570222222222233</c:v>
                </c:pt>
                <c:pt idx="3">
                  <c:v>0.81570222222222233</c:v>
                </c:pt>
                <c:pt idx="4">
                  <c:v>0.6525617777777778</c:v>
                </c:pt>
                <c:pt idx="5">
                  <c:v>0.72247911111111107</c:v>
                </c:pt>
                <c:pt idx="6">
                  <c:v>0.55933866666666665</c:v>
                </c:pt>
                <c:pt idx="7">
                  <c:v>0.97884266666666675</c:v>
                </c:pt>
                <c:pt idx="8">
                  <c:v>0.783744</c:v>
                </c:pt>
                <c:pt idx="9">
                  <c:v>1.4670079999999999</c:v>
                </c:pt>
                <c:pt idx="10">
                  <c:v>1.0048000000000001</c:v>
                </c:pt>
                <c:pt idx="11">
                  <c:v>0.90432000000000001</c:v>
                </c:pt>
                <c:pt idx="12">
                  <c:v>1.0048000000000001</c:v>
                </c:pt>
                <c:pt idx="13">
                  <c:v>1.2660480000000001</c:v>
                </c:pt>
                <c:pt idx="14">
                  <c:v>0.90432000000000001</c:v>
                </c:pt>
                <c:pt idx="15">
                  <c:v>1.0449920000000001</c:v>
                </c:pt>
                <c:pt idx="16">
                  <c:v>0.94984999999999997</c:v>
                </c:pt>
                <c:pt idx="17">
                  <c:v>0.88077000000000005</c:v>
                </c:pt>
                <c:pt idx="18">
                  <c:v>0.86350000000000005</c:v>
                </c:pt>
                <c:pt idx="19">
                  <c:v>0.93257999999999996</c:v>
                </c:pt>
                <c:pt idx="20">
                  <c:v>0.94984999999999997</c:v>
                </c:pt>
                <c:pt idx="21">
                  <c:v>0.93257999999999996</c:v>
                </c:pt>
                <c:pt idx="22">
                  <c:v>1.3470599999999999</c:v>
                </c:pt>
                <c:pt idx="23">
                  <c:v>1.0362</c:v>
                </c:pt>
                <c:pt idx="24">
                  <c:v>0.83806599999999998</c:v>
                </c:pt>
                <c:pt idx="25">
                  <c:v>0.65730666666666671</c:v>
                </c:pt>
                <c:pt idx="26">
                  <c:v>0.92022933333333334</c:v>
                </c:pt>
                <c:pt idx="27">
                  <c:v>0.85449866666666674</c:v>
                </c:pt>
                <c:pt idx="28">
                  <c:v>0.90379666666666669</c:v>
                </c:pt>
                <c:pt idx="29">
                  <c:v>0.98595999999999995</c:v>
                </c:pt>
                <c:pt idx="30">
                  <c:v>0.98595999999999995</c:v>
                </c:pt>
                <c:pt idx="31">
                  <c:v>0.82163333333333333</c:v>
                </c:pt>
                <c:pt idx="32">
                  <c:v>0.90031473136915086</c:v>
                </c:pt>
                <c:pt idx="33">
                  <c:v>0.99239237435008687</c:v>
                </c:pt>
                <c:pt idx="34">
                  <c:v>1.0230849220103988</c:v>
                </c:pt>
                <c:pt idx="35">
                  <c:v>1.1356242634315425</c:v>
                </c:pt>
                <c:pt idx="36">
                  <c:v>1.1151625649913346</c:v>
                </c:pt>
                <c:pt idx="37">
                  <c:v>0.89008388214904699</c:v>
                </c:pt>
                <c:pt idx="38">
                  <c:v>1.0844700173310227</c:v>
                </c:pt>
                <c:pt idx="39">
                  <c:v>1.4937039861351822</c:v>
                </c:pt>
                <c:pt idx="40">
                  <c:v>1.4683512222222221</c:v>
                </c:pt>
                <c:pt idx="41">
                  <c:v>1.480289037037037</c:v>
                </c:pt>
                <c:pt idx="42">
                  <c:v>1.4564134074074073</c:v>
                </c:pt>
                <c:pt idx="43">
                  <c:v>1.1460302222222223</c:v>
                </c:pt>
                <c:pt idx="44">
                  <c:v>1.5041646666666666</c:v>
                </c:pt>
                <c:pt idx="45">
                  <c:v>1.3847865185185184</c:v>
                </c:pt>
                <c:pt idx="46">
                  <c:v>1.5280402962962962</c:v>
                </c:pt>
                <c:pt idx="47">
                  <c:v>1.1102167777777776</c:v>
                </c:pt>
                <c:pt idx="48">
                  <c:v>1.3018335333333333</c:v>
                </c:pt>
                <c:pt idx="49">
                  <c:v>1.0030520666666667</c:v>
                </c:pt>
                <c:pt idx="50">
                  <c:v>1.0990889666666668</c:v>
                </c:pt>
                <c:pt idx="51">
                  <c:v>1.3765289000000001</c:v>
                </c:pt>
                <c:pt idx="52">
                  <c:v>0.76829520000000018</c:v>
                </c:pt>
                <c:pt idx="53">
                  <c:v>1.0243936</c:v>
                </c:pt>
                <c:pt idx="54">
                  <c:v>1.1631135666666668</c:v>
                </c:pt>
                <c:pt idx="55">
                  <c:v>1.1417720333333334</c:v>
                </c:pt>
                <c:pt idx="56">
                  <c:v>1.1238685661080074</c:v>
                </c:pt>
                <c:pt idx="57">
                  <c:v>0.9347025698324023</c:v>
                </c:pt>
                <c:pt idx="58">
                  <c:v>1.1572508007448792</c:v>
                </c:pt>
                <c:pt idx="59">
                  <c:v>1.1906330353817505</c:v>
                </c:pt>
                <c:pt idx="60">
                  <c:v>0.89019292364990688</c:v>
                </c:pt>
                <c:pt idx="61">
                  <c:v>1.2796523277467413</c:v>
                </c:pt>
                <c:pt idx="62">
                  <c:v>1.2351426815642459</c:v>
                </c:pt>
                <c:pt idx="63">
                  <c:v>0.72328175046554943</c:v>
                </c:pt>
                <c:pt idx="64">
                  <c:v>1.4425497400346623</c:v>
                </c:pt>
                <c:pt idx="65">
                  <c:v>1.1765476603119587</c:v>
                </c:pt>
                <c:pt idx="66">
                  <c:v>1.6471667244367421</c:v>
                </c:pt>
                <c:pt idx="67">
                  <c:v>1.7290135181975741</c:v>
                </c:pt>
                <c:pt idx="68">
                  <c:v>1.5039348353552862</c:v>
                </c:pt>
                <c:pt idx="69">
                  <c:v>1.56531993067591</c:v>
                </c:pt>
                <c:pt idx="70">
                  <c:v>1.56531993067591</c:v>
                </c:pt>
                <c:pt idx="71">
                  <c:v>1.585781629116118</c:v>
                </c:pt>
                <c:pt idx="72">
                  <c:v>1.5638537407407407</c:v>
                </c:pt>
                <c:pt idx="73">
                  <c:v>1.229594925925926</c:v>
                </c:pt>
                <c:pt idx="74">
                  <c:v>0.88339829629629618</c:v>
                </c:pt>
                <c:pt idx="75">
                  <c:v>1.0385898888888889</c:v>
                </c:pt>
                <c:pt idx="76">
                  <c:v>1.1937814814814816</c:v>
                </c:pt>
                <c:pt idx="77">
                  <c:v>1.2773461851851851</c:v>
                </c:pt>
                <c:pt idx="78">
                  <c:v>1.4444755925925925</c:v>
                </c:pt>
                <c:pt idx="79">
                  <c:v>1.9100503703703704</c:v>
                </c:pt>
                <c:pt idx="80">
                  <c:v>2.0807995000000004</c:v>
                </c:pt>
                <c:pt idx="81">
                  <c:v>1.7179934333333335</c:v>
                </c:pt>
                <c:pt idx="82">
                  <c:v>1.9420795333333334</c:v>
                </c:pt>
                <c:pt idx="83">
                  <c:v>1.6219565333333335</c:v>
                </c:pt>
                <c:pt idx="84">
                  <c:v>1.7500057333333334</c:v>
                </c:pt>
                <c:pt idx="85">
                  <c:v>1.7073226666666668</c:v>
                </c:pt>
                <c:pt idx="86">
                  <c:v>1.4576909124767226</c:v>
                </c:pt>
                <c:pt idx="87">
                  <c:v>1.6802391433891992</c:v>
                </c:pt>
                <c:pt idx="88">
                  <c:v>1.4688183240223465</c:v>
                </c:pt>
                <c:pt idx="89">
                  <c:v>1.8026406703910616</c:v>
                </c:pt>
                <c:pt idx="90">
                  <c:v>1.6468569087523277</c:v>
                </c:pt>
                <c:pt idx="91">
                  <c:v>1.5800924394785849</c:v>
                </c:pt>
                <c:pt idx="92">
                  <c:v>1.1906330353817505</c:v>
                </c:pt>
                <c:pt idx="93">
                  <c:v>1.5355827932960895</c:v>
                </c:pt>
                <c:pt idx="94">
                  <c:v>0.31447163489312541</c:v>
                </c:pt>
                <c:pt idx="95">
                  <c:v>0.55032536106296948</c:v>
                </c:pt>
                <c:pt idx="96">
                  <c:v>0.95913848642403232</c:v>
                </c:pt>
                <c:pt idx="97">
                  <c:v>0.70756117850953215</c:v>
                </c:pt>
                <c:pt idx="98">
                  <c:v>1.0063092316580011</c:v>
                </c:pt>
                <c:pt idx="99">
                  <c:v>1.2107157943385327</c:v>
                </c:pt>
                <c:pt idx="100">
                  <c:v>1.1478214673599076</c:v>
                </c:pt>
                <c:pt idx="101">
                  <c:v>1.0220328134026575</c:v>
                </c:pt>
                <c:pt idx="102">
                  <c:v>0.73316906666666659</c:v>
                </c:pt>
                <c:pt idx="103">
                  <c:v>1.2663829333333332</c:v>
                </c:pt>
                <c:pt idx="104">
                  <c:v>1.2663829333333332</c:v>
                </c:pt>
                <c:pt idx="105">
                  <c:v>1.1330794666666666</c:v>
                </c:pt>
                <c:pt idx="106">
                  <c:v>1.5829786666666668</c:v>
                </c:pt>
                <c:pt idx="107">
                  <c:v>1.6329674666666667</c:v>
                </c:pt>
                <c:pt idx="108">
                  <c:v>1.0497647999999999</c:v>
                </c:pt>
                <c:pt idx="109">
                  <c:v>0.6998432</c:v>
                </c:pt>
                <c:pt idx="110">
                  <c:v>1.2103326713947993</c:v>
                </c:pt>
                <c:pt idx="111">
                  <c:v>1.2239319148936172</c:v>
                </c:pt>
                <c:pt idx="112">
                  <c:v>1.2919281323877072</c:v>
                </c:pt>
                <c:pt idx="113">
                  <c:v>1.1559356973995274</c:v>
                </c:pt>
                <c:pt idx="114">
                  <c:v>1.2375311583924353</c:v>
                </c:pt>
                <c:pt idx="115">
                  <c:v>1.1151379669030737</c:v>
                </c:pt>
                <c:pt idx="116">
                  <c:v>1.2783288888888891</c:v>
                </c:pt>
                <c:pt idx="117">
                  <c:v>1.1695349408983455</c:v>
                </c:pt>
                <c:pt idx="118">
                  <c:v>1.2617327800829876</c:v>
                </c:pt>
                <c:pt idx="119">
                  <c:v>1.1916365145228216</c:v>
                </c:pt>
                <c:pt idx="120">
                  <c:v>1.2477135269709543</c:v>
                </c:pt>
                <c:pt idx="121">
                  <c:v>1.2056557676348549</c:v>
                </c:pt>
                <c:pt idx="122">
                  <c:v>1.1776172614107885</c:v>
                </c:pt>
                <c:pt idx="123">
                  <c:v>0.89723219917012442</c:v>
                </c:pt>
                <c:pt idx="124">
                  <c:v>0.84115518672199174</c:v>
                </c:pt>
                <c:pt idx="125">
                  <c:v>1.3178097925311203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B6C-4B1D-A43F-4AEF6BDB9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4017656"/>
        <c:axId val="274018048"/>
      </c:scatterChart>
      <c:valAx>
        <c:axId val="274017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Угол атаки струи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018048"/>
        <c:crosses val="autoZero"/>
        <c:crossBetween val="midCat"/>
        <c:majorUnit val="10"/>
        <c:minorUnit val="5"/>
      </c:valAx>
      <c:valAx>
        <c:axId val="274018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Скорость уменьшения толщины покрытия, мм/ч</a:t>
                </a:r>
                <a:endParaRPr lang="ru-RU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017656"/>
        <c:crosses val="autoZero"/>
        <c:crossBetween val="midCat"/>
        <c:minorUnit val="0.5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4.6144905403800167E-2"/>
          <c:y val="0.89783957730154984"/>
          <c:w val="0.273921688763478"/>
          <c:h val="0.101481916954924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3937BE-58C5-40E7-B54D-D8E04E2B55B9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E6EB9-6A50-4BF8-8F68-DB797873F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536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25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047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550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85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721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77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62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161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396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787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429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016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311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31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E6EB9-6A50-4BF8-8F68-DB797873F19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292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C296-5B77-4A35-8AA6-45E24A155DB3}" type="datetime1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21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6CE8D-CF4A-4DCC-929A-14CD63C1782C}" type="datetime1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0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833D-DCFE-4B0D-9D73-C81F88CC2F28}" type="datetime1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928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08CC-E7A8-427B-8F61-BECF06EF45C5}" type="datetime1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07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C3EC-389C-45A1-A3EA-C1A7A37D001D}" type="datetime1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80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97CE-B74D-4356-898B-CFA21FD441FF}" type="datetime1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61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84507-5A24-4420-9A3F-8711FBDB1520}" type="datetime1">
              <a:rPr lang="ru-RU" smtClean="0"/>
              <a:t>14.05.2018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1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996C8-85A8-484D-B3EE-FA7B55DAE0E1}" type="datetime1">
              <a:rPr lang="ru-RU" smtClean="0"/>
              <a:t>14.05.2018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02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4B705-341B-43C3-B9A3-7DA3FF7FB25D}" type="datetime1">
              <a:rPr lang="ru-RU" smtClean="0"/>
              <a:t>14.05.2018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810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FAC1-90FB-432E-AFC3-A53AAFA0E29C}" type="datetime1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8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71F99-2B40-4DEF-82D6-AB69E95D64CD}" type="datetime1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25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6AF00-EA87-4418-A387-A6B86861428B}" type="datetime1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EBDAA-DFD2-4594-BC42-F59F4E4D1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04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И ПЕРСПЕКТИВЫ ПРИМЕНЕНИЯ ЭЛЕМЕНТОВ НЕФТЕГАЗОВОГО  ОБОРУДОВАНИИ И СООРУЖЕНИЙ С ЗАЩИТНЫМИ ПОКРЫТИЯМИ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48488"/>
            <a:ext cx="9144000" cy="1697508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РГУ нефти и газа (НИУ) имени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И.М.Губкина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д.т.н., проф. Протасов В.Н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к.т.н. Штырев О. О.</a:t>
            </a:r>
          </a:p>
        </p:txBody>
      </p:sp>
    </p:spTree>
    <p:extLst>
      <p:ext uri="{BB962C8B-B14F-4D97-AF65-F5344CB8AC3E}">
        <p14:creationId xmlns:p14="http://schemas.microsoft.com/office/powerpoint/2010/main" val="402480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9672" y="537269"/>
            <a:ext cx="1061265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методики испытаний на соответствие фактических характеристик технической системы, ее элементов, структурных составляющих неделимых элементов технической системы (сердцевины и ее поверхностного слоя) установленным критериям их качества в исходном состоянии и в условиях, моделирующих реальные воздействия на контролируемый элемент в течение заданного интервала времени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Согласно ГОСТ 16504-81 методика испытаний – это организационно-методический документ, обязательный к выполнению, включающий метод испытаний, средства и условия испытаний, отбор проб (образцов), алгоритмы выполнения операций по определению одной или нескольких взаимосвязанных характеристик свойств объекта, формы представления данных и оценивания точности, достоверности результатов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067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9272" y="192505"/>
            <a:ext cx="10564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На основании проведенного анализа действующих национальных и корпоративных стандартов, содержащих технические требования к уровню качества элементов различных технических систем для бурения скважин и нефтегазодобычи, установлено, что в большинстве стандартов: </a:t>
            </a:r>
          </a:p>
          <a:p>
            <a:endParaRPr lang="ru-RU" sz="2400" b="1" dirty="0">
              <a:latin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отсутствует взаимосвязь нормированного уровня качества стандартизированных элементов с требуемым уровнем качества технической системы, в состав которой они входят это, в частности, касается стандартов на элементы нефтепромысловых трубопроводов, колонн бурильных, обсадных и насосно-компрессорных труб, устьевой обвязки скважин, наземной промысловой инфраструктуры для первичной подготовки нефти и газа и др. </a:t>
            </a:r>
          </a:p>
          <a:p>
            <a:pPr marL="342900" indent="-342900">
              <a:buFontTx/>
              <a:buChar char="-"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561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6391" y="-148902"/>
            <a:ext cx="11011301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отсутствует взаимосвязь нормированного уровня качества структурных составляющих неделимых элементов технической системы (сердцевины и ее поверхностного слоя, роль которого часто выполняет защитное покрытие) с требуемым уровнем качества этих элементов. Например, разработаны стандарты на стальные нефтепроводные трубы и на защитные наружные покрытия этих труб при отсутствии стандартов на стальные нефтепроводные трубы с наружным защитным покрытием в целом.    </a:t>
            </a:r>
          </a:p>
          <a:p>
            <a:pPr algn="just">
              <a:spcAft>
                <a:spcPts val="0"/>
              </a:spcAft>
              <a:tabLst>
                <a:tab pos="6096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pPr algn="just">
              <a:spcAft>
                <a:spcPts val="0"/>
              </a:spcAft>
              <a:tabLst>
                <a:tab pos="6096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 приводятся марки сталей для производства конкретного элемента технической системы, указываются требуемые характеристики этих сталей, необходимые геометрические характеристики структурного элемента при отсутствии связи между этими характеристиками и требуемым уровнем качества этого элемента; это, в частности, касается стандартов на трубы нефтяного сортамента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  <a:tabLst>
                <a:tab pos="609600" algn="l"/>
              </a:tabLs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6096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Вышесказанное обусловливает несоответствие фактических характеристик требуемых свойств технических систем из   стандартизированных элементов, требуемому уровню их качества.</a:t>
            </a:r>
          </a:p>
          <a:p>
            <a:pPr algn="just">
              <a:spcAft>
                <a:spcPts val="0"/>
              </a:spcAft>
              <a:tabLst>
                <a:tab pos="609600" algn="l"/>
              </a:tabLst>
            </a:pP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39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13</a:t>
            </a:fld>
            <a:endParaRPr lang="ru-RU"/>
          </a:p>
        </p:txBody>
      </p:sp>
      <p:sp>
        <p:nvSpPr>
          <p:cNvPr id="37" name="Прямоугольник 9234"/>
          <p:cNvSpPr>
            <a:spLocks noChangeArrowheads="1"/>
          </p:cNvSpPr>
          <p:nvPr/>
        </p:nvSpPr>
        <p:spPr bwMode="auto">
          <a:xfrm>
            <a:off x="1690813" y="2218858"/>
            <a:ext cx="3698484" cy="67760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критериев качества   элементов с защитными покрытиями 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Прямоугольник 9238"/>
          <p:cNvSpPr>
            <a:spLocks noChangeArrowheads="1"/>
          </p:cNvSpPr>
          <p:nvPr/>
        </p:nvSpPr>
        <p:spPr bwMode="auto">
          <a:xfrm>
            <a:off x="1719347" y="3269785"/>
            <a:ext cx="3641415" cy="86677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критериев качества  сердцевины элементов, подлежащих изоляции защитными  покрытиями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Прямоугольник 19"/>
          <p:cNvSpPr>
            <a:spLocks noChangeArrowheads="1"/>
          </p:cNvSpPr>
          <p:nvPr/>
        </p:nvSpPr>
        <p:spPr bwMode="auto">
          <a:xfrm>
            <a:off x="5729161" y="2216766"/>
            <a:ext cx="3301551" cy="87803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критериев качества соединений элементов с защитными  с покрытиями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Прямоугольник 24"/>
          <p:cNvSpPr>
            <a:spLocks noChangeArrowheads="1"/>
          </p:cNvSpPr>
          <p:nvPr/>
        </p:nvSpPr>
        <p:spPr bwMode="auto">
          <a:xfrm>
            <a:off x="6016428" y="3469005"/>
            <a:ext cx="2727016" cy="123252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критериев качества  изоляции соединений элементов  с защитными  покрытиями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Прямоугольник 9235"/>
          <p:cNvSpPr>
            <a:spLocks noChangeArrowheads="1"/>
          </p:cNvSpPr>
          <p:nvPr/>
        </p:nvSpPr>
        <p:spPr bwMode="auto">
          <a:xfrm>
            <a:off x="1815491" y="4509882"/>
            <a:ext cx="3189725" cy="8776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критериев качества защитного покрытия  </a:t>
            </a:r>
            <a:r>
              <a:rPr kumimoji="0" lang="ru-RU" altLang="ru-RU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сердцевины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элементов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15"/>
          <p:cNvSpPr>
            <a:spLocks noChangeArrowheads="1"/>
          </p:cNvSpPr>
          <p:nvPr/>
        </p:nvSpPr>
        <p:spPr bwMode="auto">
          <a:xfrm>
            <a:off x="3236815" y="1144451"/>
            <a:ext cx="117145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/>
          </a:p>
        </p:txBody>
      </p:sp>
      <p:sp>
        <p:nvSpPr>
          <p:cNvPr id="53" name="Rectangle 23"/>
          <p:cNvSpPr>
            <a:spLocks noChangeArrowheads="1"/>
          </p:cNvSpPr>
          <p:nvPr/>
        </p:nvSpPr>
        <p:spPr bwMode="auto">
          <a:xfrm>
            <a:off x="0" y="-178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4" name="Прямоугольник 9239"/>
          <p:cNvSpPr>
            <a:spLocks noChangeArrowheads="1"/>
          </p:cNvSpPr>
          <p:nvPr/>
        </p:nvSpPr>
        <p:spPr bwMode="auto">
          <a:xfrm>
            <a:off x="2662371" y="903316"/>
            <a:ext cx="7218217" cy="60481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критериев качества технической  системы (ТС)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элементов с защитными покрытиями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25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9" name="Rectangle 29"/>
          <p:cNvSpPr>
            <a:spLocks noChangeArrowheads="1"/>
          </p:cNvSpPr>
          <p:nvPr/>
        </p:nvSpPr>
        <p:spPr bwMode="auto">
          <a:xfrm>
            <a:off x="645868" y="-15846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0" name="Rectangle 30"/>
          <p:cNvSpPr>
            <a:spLocks noChangeArrowheads="1"/>
          </p:cNvSpPr>
          <p:nvPr/>
        </p:nvSpPr>
        <p:spPr bwMode="auto">
          <a:xfrm>
            <a:off x="645868" y="14086"/>
            <a:ext cx="1101965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1940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94050" algn="ctr"/>
              </a:tabLst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выбора критериев качества технической системы и ее элементов, включая структурные составляющие элементов с защитными покрытиями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9435313" y="2103929"/>
            <a:ext cx="8092" cy="8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011115" y="1959899"/>
            <a:ext cx="8092" cy="22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Соединительная линия уступом 3"/>
          <p:cNvCxnSpPr/>
          <p:nvPr/>
        </p:nvCxnSpPr>
        <p:spPr>
          <a:xfrm rot="5400000">
            <a:off x="4550401" y="481219"/>
            <a:ext cx="710730" cy="273142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Соединительная линия уступом 5"/>
          <p:cNvCxnSpPr/>
          <p:nvPr/>
        </p:nvCxnSpPr>
        <p:spPr>
          <a:xfrm rot="16200000" flipH="1">
            <a:off x="6471389" y="1288333"/>
            <a:ext cx="708638" cy="1108457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37" idx="2"/>
            <a:endCxn id="38" idx="0"/>
          </p:cNvCxnSpPr>
          <p:nvPr/>
        </p:nvCxnSpPr>
        <p:spPr>
          <a:xfrm>
            <a:off x="3540055" y="2896463"/>
            <a:ext cx="0" cy="3733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8" idx="2"/>
          </p:cNvCxnSpPr>
          <p:nvPr/>
        </p:nvCxnSpPr>
        <p:spPr>
          <a:xfrm>
            <a:off x="3540055" y="4136560"/>
            <a:ext cx="0" cy="3733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2" idx="2"/>
            <a:endCxn id="43" idx="0"/>
          </p:cNvCxnSpPr>
          <p:nvPr/>
        </p:nvCxnSpPr>
        <p:spPr>
          <a:xfrm flipH="1">
            <a:off x="7379936" y="3094800"/>
            <a:ext cx="1" cy="3742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509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14</a:t>
            </a:fld>
            <a:endParaRPr lang="ru-RU"/>
          </a:p>
        </p:txBody>
      </p:sp>
      <p:sp>
        <p:nvSpPr>
          <p:cNvPr id="75" name="Прямоугольник 23"/>
          <p:cNvSpPr>
            <a:spLocks/>
          </p:cNvSpPr>
          <p:nvPr/>
        </p:nvSpPr>
        <p:spPr bwMode="auto">
          <a:xfrm>
            <a:off x="423933" y="2851788"/>
            <a:ext cx="1586554" cy="191499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Способность выполнять свое назначение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Прямоугольник 21"/>
          <p:cNvSpPr>
            <a:spLocks/>
          </p:cNvSpPr>
          <p:nvPr/>
        </p:nvSpPr>
        <p:spPr bwMode="auto">
          <a:xfrm>
            <a:off x="2190259" y="2832321"/>
            <a:ext cx="1862923" cy="195392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Энергетическая эффективность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Прямоугольник 24"/>
          <p:cNvSpPr>
            <a:spLocks/>
          </p:cNvSpPr>
          <p:nvPr/>
        </p:nvSpPr>
        <p:spPr bwMode="auto">
          <a:xfrm>
            <a:off x="4128346" y="2832320"/>
            <a:ext cx="1491916" cy="195392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Надежность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Прямоугольник 22"/>
          <p:cNvSpPr>
            <a:spLocks/>
          </p:cNvSpPr>
          <p:nvPr/>
        </p:nvSpPr>
        <p:spPr bwMode="auto">
          <a:xfrm>
            <a:off x="5732654" y="2808375"/>
            <a:ext cx="1663163" cy="195840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Безопасность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Прямоугольник 20"/>
          <p:cNvSpPr>
            <a:spLocks/>
          </p:cNvSpPr>
          <p:nvPr/>
        </p:nvSpPr>
        <p:spPr bwMode="auto">
          <a:xfrm>
            <a:off x="7508209" y="2823481"/>
            <a:ext cx="1962158" cy="186730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ехнологичность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Прямоугольник 9"/>
          <p:cNvSpPr>
            <a:spLocks/>
          </p:cNvSpPr>
          <p:nvPr/>
        </p:nvSpPr>
        <p:spPr bwMode="auto">
          <a:xfrm>
            <a:off x="1322916" y="1658041"/>
            <a:ext cx="9822247" cy="60044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Требуемые свойства технических систем</a:t>
            </a:r>
            <a:r>
              <a:rPr kumimoji="0" lang="ru-RU" altLang="ru-RU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бурения скважин и </a:t>
            </a:r>
            <a:r>
              <a:rPr kumimoji="0" lang="ru-RU" altLang="ru-RU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нефтегазодобычи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/>
          <p:cNvCxnSpPr>
            <a:cxnSpLocks/>
          </p:cNvCxnSpPr>
          <p:nvPr/>
        </p:nvCxnSpPr>
        <p:spPr>
          <a:xfrm>
            <a:off x="4431241" y="6137812"/>
            <a:ext cx="0" cy="12382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Rectangle 77"/>
          <p:cNvSpPr>
            <a:spLocks/>
          </p:cNvSpPr>
          <p:nvPr/>
        </p:nvSpPr>
        <p:spPr bwMode="auto">
          <a:xfrm>
            <a:off x="9553882" y="2808376"/>
            <a:ext cx="2496055" cy="186730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Контролепригодность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91"/>
          <p:cNvSpPr>
            <a:spLocks noChangeArrowheads="1"/>
          </p:cNvSpPr>
          <p:nvPr/>
        </p:nvSpPr>
        <p:spPr bwMode="auto">
          <a:xfrm>
            <a:off x="6443900" y="158486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/>
          </a:p>
        </p:txBody>
      </p:sp>
      <p:sp>
        <p:nvSpPr>
          <p:cNvPr id="91" name="Rectangle 93"/>
          <p:cNvSpPr>
            <a:spLocks noChangeArrowheads="1"/>
          </p:cNvSpPr>
          <p:nvPr/>
        </p:nvSpPr>
        <p:spPr bwMode="auto">
          <a:xfrm>
            <a:off x="6443900" y="181346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/>
          </a:p>
        </p:txBody>
      </p:sp>
      <p:sp>
        <p:nvSpPr>
          <p:cNvPr id="92" name="Rectangle 100"/>
          <p:cNvSpPr>
            <a:spLocks noChangeArrowheads="1"/>
          </p:cNvSpPr>
          <p:nvPr/>
        </p:nvSpPr>
        <p:spPr bwMode="auto">
          <a:xfrm>
            <a:off x="6443900" y="181346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/>
          </a:p>
        </p:txBody>
      </p:sp>
      <p:cxnSp>
        <p:nvCxnSpPr>
          <p:cNvPr id="6" name="Соединительная линия уступом 5"/>
          <p:cNvCxnSpPr>
            <a:stCxn id="80" idx="2"/>
            <a:endCxn id="75" idx="0"/>
          </p:cNvCxnSpPr>
          <p:nvPr/>
        </p:nvCxnSpPr>
        <p:spPr>
          <a:xfrm rot="5400000">
            <a:off x="3428974" y="46721"/>
            <a:ext cx="593303" cy="5016830"/>
          </a:xfrm>
          <a:prstGeom prst="bentConnector3">
            <a:avLst>
              <a:gd name="adj1" fmla="val 54281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Соединительная линия уступом 7"/>
          <p:cNvCxnSpPr>
            <a:stCxn id="80" idx="2"/>
            <a:endCxn id="76" idx="0"/>
          </p:cNvCxnSpPr>
          <p:nvPr/>
        </p:nvCxnSpPr>
        <p:spPr>
          <a:xfrm rot="5400000">
            <a:off x="4390963" y="989244"/>
            <a:ext cx="573836" cy="3112319"/>
          </a:xfrm>
          <a:prstGeom prst="bentConnector3">
            <a:avLst>
              <a:gd name="adj1" fmla="val 57377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>
            <a:stCxn id="80" idx="2"/>
            <a:endCxn id="77" idx="0"/>
          </p:cNvCxnSpPr>
          <p:nvPr/>
        </p:nvCxnSpPr>
        <p:spPr>
          <a:xfrm rot="5400000">
            <a:off x="5267255" y="1865534"/>
            <a:ext cx="573835" cy="1359736"/>
          </a:xfrm>
          <a:prstGeom prst="bentConnector3">
            <a:avLst>
              <a:gd name="adj1" fmla="val 57377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>
            <a:stCxn id="80" idx="2"/>
            <a:endCxn id="78" idx="0"/>
          </p:cNvCxnSpPr>
          <p:nvPr/>
        </p:nvCxnSpPr>
        <p:spPr>
          <a:xfrm rot="16200000" flipH="1">
            <a:off x="6124193" y="2368332"/>
            <a:ext cx="549890" cy="330196"/>
          </a:xfrm>
          <a:prstGeom prst="bentConnector3">
            <a:avLst>
              <a:gd name="adj1" fmla="val 60201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>
            <a:stCxn id="80" idx="2"/>
            <a:endCxn id="79" idx="0"/>
          </p:cNvCxnSpPr>
          <p:nvPr/>
        </p:nvCxnSpPr>
        <p:spPr>
          <a:xfrm rot="16200000" flipH="1">
            <a:off x="7079166" y="1413359"/>
            <a:ext cx="564996" cy="2255248"/>
          </a:xfrm>
          <a:prstGeom prst="bentConnector3">
            <a:avLst>
              <a:gd name="adj1" fmla="val 57493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>
            <a:stCxn id="80" idx="2"/>
            <a:endCxn id="88" idx="0"/>
          </p:cNvCxnSpPr>
          <p:nvPr/>
        </p:nvCxnSpPr>
        <p:spPr>
          <a:xfrm rot="16200000" flipH="1">
            <a:off x="8243030" y="249495"/>
            <a:ext cx="549891" cy="4567870"/>
          </a:xfrm>
          <a:prstGeom prst="bentConnector3">
            <a:avLst>
              <a:gd name="adj1" fmla="val 59431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963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15</a:t>
            </a:fld>
            <a:endParaRPr lang="ru-RU"/>
          </a:p>
        </p:txBody>
      </p:sp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3"/>
          <a:srcRect l="8472" t="19876" r="59930" b="14614"/>
          <a:stretch/>
        </p:blipFill>
        <p:spPr>
          <a:xfrm>
            <a:off x="1481665" y="567265"/>
            <a:ext cx="9583202" cy="558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64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383227"/>
              </p:ext>
            </p:extLst>
          </p:nvPr>
        </p:nvGraphicFramePr>
        <p:xfrm>
          <a:off x="750772" y="1273995"/>
          <a:ext cx="10299030" cy="43769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89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5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3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93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Требуемое свойство 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Показатель свойства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Норма –критерий качества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16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</a:rPr>
                        <a:t>Энергоэффективность</a:t>
                      </a:r>
                      <a:r>
                        <a:rPr lang="ru-RU" sz="2000" b="1" dirty="0">
                          <a:effectLst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Удельные потери, </a:t>
                      </a:r>
                      <a:r>
                        <a:rPr lang="ru-RU" sz="2000" dirty="0">
                          <a:effectLst/>
                          <a:sym typeface="Symbol" panose="05050102010706020507" pitchFamily="18" charset="2"/>
                        </a:rPr>
                        <a:t></a:t>
                      </a:r>
                      <a:r>
                        <a:rPr lang="ru-RU" sz="2000" dirty="0">
                          <a:effectLst/>
                        </a:rPr>
                        <a:t>Р/</a:t>
                      </a:r>
                      <a:r>
                        <a:rPr lang="en-US" sz="2000" dirty="0">
                          <a:effectLst/>
                        </a:rPr>
                        <a:t>L</a:t>
                      </a:r>
                      <a:r>
                        <a:rPr lang="ru-RU" sz="2000" dirty="0">
                          <a:effectLst/>
                        </a:rPr>
                        <a:t>, МПа/км, не более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131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в исходном состоянии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8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-при внешних воздействиях в течение расчетного срока службы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558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192903"/>
              </p:ext>
            </p:extLst>
          </p:nvPr>
        </p:nvGraphicFramePr>
        <p:xfrm>
          <a:off x="1284270" y="421242"/>
          <a:ext cx="9287837" cy="63029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67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6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Требуемое свойство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Показатель свойства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Норма – критерий качества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32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Надежность - безотказность восстанавливаемых технических систем в  течение расчетного ресурса или срока службы: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0,8 </a:t>
                      </a:r>
                      <a:r>
                        <a:rPr lang="el-GR" sz="2000" dirty="0">
                          <a:effectLst/>
                        </a:rPr>
                        <a:t>τ</a:t>
                      </a:r>
                      <a:r>
                        <a:rPr lang="ru-RU" sz="2000" baseline="-25000" dirty="0">
                          <a:effectLst/>
                        </a:rPr>
                        <a:t>р</a:t>
                      </a:r>
                      <a:r>
                        <a:rPr lang="ru-RU" sz="2000" baseline="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effectLst/>
                        </a:rPr>
                        <a:t>где </a:t>
                      </a:r>
                      <a:r>
                        <a:rPr lang="el-GR" sz="2000" dirty="0">
                          <a:effectLst/>
                        </a:rPr>
                        <a:t>τ</a:t>
                      </a:r>
                      <a:r>
                        <a:rPr lang="ru-RU" sz="2000" baseline="-25000" dirty="0">
                          <a:effectLst/>
                        </a:rPr>
                        <a:t>р</a:t>
                      </a:r>
                      <a:r>
                        <a:rPr lang="ru-RU" sz="2000" baseline="0" dirty="0">
                          <a:effectLst/>
                        </a:rPr>
                        <a:t> – расчетный ресурс или срок службы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9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 при стратегии эксплуатации до отказа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Параметр потока отказов, отказ/(1 </a:t>
                      </a:r>
                      <a:r>
                        <a:rPr lang="ru-RU" sz="2000" dirty="0" err="1">
                          <a:effectLst/>
                        </a:rPr>
                        <a:t>км∙год</a:t>
                      </a:r>
                      <a:r>
                        <a:rPr lang="ru-RU" sz="2000" dirty="0">
                          <a:effectLst/>
                        </a:rPr>
                        <a:t>), не более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1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 при стратегии эксплуатации до </a:t>
                      </a:r>
                      <a:r>
                        <a:rPr lang="ru-RU" sz="2000" dirty="0" err="1">
                          <a:effectLst/>
                        </a:rPr>
                        <a:t>предотказного</a:t>
                      </a:r>
                      <a:r>
                        <a:rPr lang="ru-RU" sz="2000" dirty="0">
                          <a:effectLst/>
                        </a:rPr>
                        <a:t> состояния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Средняя наработка до заданного</a:t>
                      </a:r>
                      <a:r>
                        <a:rPr lang="ru-RU" sz="2000" baseline="0" dirty="0">
                          <a:effectLst/>
                        </a:rPr>
                        <a:t> предельного состояния определяемого нормами на диагностические параметры, не менее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215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18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831718"/>
              </p:ext>
            </p:extLst>
          </p:nvPr>
        </p:nvGraphicFramePr>
        <p:xfrm>
          <a:off x="1284270" y="421242"/>
          <a:ext cx="9287837" cy="64006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4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3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82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2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Требуемое свойство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Показатель свойства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Норма – критерии качества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4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Надежность - безотказность невосстанавливаемых технических систем</a:t>
                      </a:r>
                      <a:r>
                        <a:rPr lang="ru-RU" sz="2000" dirty="0">
                          <a:effectLst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          0,8 </a:t>
                      </a:r>
                      <a:r>
                        <a:rPr lang="el-GR" sz="2000" dirty="0">
                          <a:effectLst/>
                        </a:rPr>
                        <a:t>τ</a:t>
                      </a:r>
                      <a:r>
                        <a:rPr lang="ru-RU" sz="2000" baseline="-25000" dirty="0">
                          <a:effectLst/>
                        </a:rPr>
                        <a:t>р</a:t>
                      </a:r>
                      <a:r>
                        <a:rPr lang="ru-RU" sz="2000" baseline="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effectLst/>
                        </a:rPr>
                        <a:t>где </a:t>
                      </a:r>
                      <a:r>
                        <a:rPr lang="el-GR" sz="2000" dirty="0">
                          <a:effectLst/>
                        </a:rPr>
                        <a:t>τ</a:t>
                      </a:r>
                      <a:r>
                        <a:rPr lang="ru-RU" sz="2000" baseline="-25000" dirty="0">
                          <a:effectLst/>
                        </a:rPr>
                        <a:t>р</a:t>
                      </a:r>
                      <a:r>
                        <a:rPr lang="ru-RU" sz="2000" baseline="0" dirty="0">
                          <a:effectLst/>
                        </a:rPr>
                        <a:t> – расчетный срок службы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8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 при стратегии эксплуатации до отказа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Интенсивность отказов, не</a:t>
                      </a:r>
                      <a:r>
                        <a:rPr lang="ru-RU" sz="2000" baseline="0" dirty="0">
                          <a:effectLst/>
                        </a:rPr>
                        <a:t> более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0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 при стратегии эксплуатации до предотказного состояния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Средняя наработка до заданного</a:t>
                      </a:r>
                      <a:r>
                        <a:rPr lang="ru-RU" sz="2000" baseline="0" dirty="0">
                          <a:effectLst/>
                        </a:rPr>
                        <a:t> предельного состояния определяемого нормами на диагностические параметры, не менее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607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38309" y="6347114"/>
            <a:ext cx="2743200" cy="365125"/>
          </a:xfrm>
        </p:spPr>
        <p:txBody>
          <a:bodyPr/>
          <a:lstStyle/>
          <a:p>
            <a:fld id="{291EBDAA-DFD2-4594-BC42-F59F4E4D1232}" type="slidenum">
              <a:rPr lang="ru-RU" smtClean="0"/>
              <a:t>19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594351"/>
              </p:ext>
            </p:extLst>
          </p:nvPr>
        </p:nvGraphicFramePr>
        <p:xfrm>
          <a:off x="791110" y="667822"/>
          <a:ext cx="10726220" cy="38921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37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2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5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9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Требуемое свойство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Показатели свойства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Норма –критерий качества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Безопасность: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999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в исходном состоянии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Степень риска, не более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5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-при внешних воздействиях в течение расчетного срока службы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Показатель ущерба от аварий, тыс. руб./</a:t>
                      </a:r>
                      <a:r>
                        <a:rPr lang="ru-RU" sz="1800" dirty="0" err="1">
                          <a:effectLst/>
                        </a:rPr>
                        <a:t>км</a:t>
                      </a:r>
                      <a:r>
                        <a:rPr lang="ru-RU" sz="1800" dirty="0" err="1">
                          <a:effectLst/>
                          <a:sym typeface="Symbol" panose="05050102010706020507" pitchFamily="18" charset="2"/>
                        </a:rPr>
                        <a:t></a:t>
                      </a:r>
                      <a:r>
                        <a:rPr lang="ru-RU" sz="1800" dirty="0" err="1">
                          <a:effectLst/>
                        </a:rPr>
                        <a:t>год</a:t>
                      </a:r>
                      <a:r>
                        <a:rPr lang="ru-RU" sz="1800" dirty="0">
                          <a:effectLst/>
                        </a:rPr>
                        <a:t>, не более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77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F3C119F-0D67-4651-96CA-E798AC990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746782"/>
            <a:ext cx="10386848" cy="5364436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и экономическая эффективность, надежность, безопасность и технологичность большинства  элементов  нефтегазового оборудования и сооружений в значительной мере обусловливается качеством их рабочих поверхностей.</a:t>
            </a: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рабочих поверхностей различных элементов определяется физико-механическими и физико-химическими свойствами их поверхностного слоя и микрогеометрией поверхности.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Перспективным направлением обеспечения требуемого потребителю уровня качества рабочих поверхностей стальных элементов нефтегазового оборудования и сооружений является  формирование на этих поверхностях защитных или защитно-декоративных покрытий, обеспечивающих требуемый  уровень качества  рабочих поверхностей.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6BB820A-6E74-4C6D-94FA-C129E2DB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31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20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195798"/>
              </p:ext>
            </p:extLst>
          </p:nvPr>
        </p:nvGraphicFramePr>
        <p:xfrm>
          <a:off x="832206" y="801384"/>
          <a:ext cx="10263884" cy="30509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65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6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1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4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Требуемое свойство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Показатель свойства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Норма – критерий качества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66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Технологичность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Совокупная приведенная стоимость владения (ТСО), не более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376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21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270363"/>
              </p:ext>
            </p:extLst>
          </p:nvPr>
        </p:nvGraphicFramePr>
        <p:xfrm>
          <a:off x="883578" y="565080"/>
          <a:ext cx="9986480" cy="33803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79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7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9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27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Требуемое свойство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Показатель свойства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Нормы – критерий качества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2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</a:rPr>
                        <a:t>Контролепригодность</a:t>
                      </a:r>
                      <a:r>
                        <a:rPr lang="ru-RU" sz="2000" b="1" dirty="0">
                          <a:effectLst/>
                        </a:rPr>
                        <a:t>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Средняя оперативная трудоемкость, чел.-ч, не более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Единая норма согласовывается с нефтегазовыми компаниями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812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22</a:t>
            </a:fld>
            <a:endParaRPr lang="ru-RU"/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815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81525" algn="ctr"/>
              </a:tabLst>
            </a:pP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81525" algn="ctr"/>
              </a:tabLst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81525" algn="ctr"/>
              </a:tabLst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81525" algn="ctr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47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4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944" y="381000"/>
            <a:ext cx="6495678" cy="5686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6770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9055" y="1152993"/>
            <a:ext cx="10233889" cy="515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Для систематизации внешних воздействий по интенсивности влияния на требуемые свойства структурных составляющих стальных элементов трубопроводов с покрытиями необходимо разбить предельно возможный диапазон изменения количественной или качественной характеристики каждого вида внешнего воздействия на нефтяных месторождениях Российской Федерации на нормативные диапазоны, отличающиеся интенсивностью влияния внешних воздействий на покрытия: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017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нормальные воздействия;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017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повышенные воздействия;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017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усиленные воздействия;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  <a:tabLst>
                <a:tab pos="9017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жесткие воздействия.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489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63418" y="1811756"/>
            <a:ext cx="10603345" cy="3031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tabLst>
                <a:tab pos="9017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Каждый диапазон интенсивности конкретного вида внешнего воздействия выбирают из условия, что уровень воздействия в этом диапазоне характерен для значительного количества нефтяных месторождений. Это определяет экономическую целесообразность производства стальных элементов трубопроводов с покрытиями, обладающими необходимым сопротивлением в этом диапазоне воздействий.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519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омер слайда 3"/>
          <p:cNvSpPr txBox="1">
            <a:spLocks/>
          </p:cNvSpPr>
          <p:nvPr/>
        </p:nvSpPr>
        <p:spPr>
          <a:xfrm>
            <a:off x="11320273" y="6376739"/>
            <a:ext cx="735371" cy="48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2</a:t>
            </a:r>
          </a:p>
        </p:txBody>
      </p:sp>
      <p:sp>
        <p:nvSpPr>
          <p:cNvPr id="30" name="Заголовок 2"/>
          <p:cNvSpPr txBox="1">
            <a:spLocks/>
          </p:cNvSpPr>
          <p:nvPr/>
        </p:nvSpPr>
        <p:spPr>
          <a:xfrm>
            <a:off x="984194" y="-512063"/>
            <a:ext cx="11143192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9" name="Поле 4"/>
          <p:cNvSpPr txBox="1">
            <a:spLocks noChangeArrowheads="1"/>
          </p:cNvSpPr>
          <p:nvPr/>
        </p:nvSpPr>
        <p:spPr bwMode="auto">
          <a:xfrm>
            <a:off x="4378959" y="725474"/>
            <a:ext cx="3434081" cy="969114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4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Функции защитных покрытий элементов технических систем (ТС)  для бурения скважин и </a:t>
            </a:r>
            <a:r>
              <a:rPr lang="ru-RU" sz="1400" b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нефтегазодобычи</a:t>
            </a:r>
            <a:endParaRPr lang="ru-RU" sz="1400" b="1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1" name="Поле 5"/>
          <p:cNvSpPr txBox="1">
            <a:spLocks noChangeArrowheads="1"/>
          </p:cNvSpPr>
          <p:nvPr/>
        </p:nvSpPr>
        <p:spPr bwMode="auto">
          <a:xfrm>
            <a:off x="274320" y="2619102"/>
            <a:ext cx="2175270" cy="880040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Защита стали от коррозии</a:t>
            </a:r>
            <a:r>
              <a:rPr lang="ru-RU" sz="1400" b="1" kern="0" dirty="0">
                <a:solidFill>
                  <a:schemeClr val="accen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32" name="Соединительная линия уступом 31"/>
          <p:cNvCxnSpPr/>
          <p:nvPr/>
        </p:nvCxnSpPr>
        <p:spPr>
          <a:xfrm rot="5400000">
            <a:off x="3266723" y="-210175"/>
            <a:ext cx="924514" cy="473404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Поле 5"/>
          <p:cNvSpPr txBox="1">
            <a:spLocks noChangeArrowheads="1"/>
          </p:cNvSpPr>
          <p:nvPr/>
        </p:nvSpPr>
        <p:spPr bwMode="auto">
          <a:xfrm>
            <a:off x="2612355" y="2624793"/>
            <a:ext cx="2189756" cy="879008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Защита стали от коррозионно-механического износа</a:t>
            </a:r>
          </a:p>
        </p:txBody>
      </p:sp>
      <p:cxnSp>
        <p:nvCxnSpPr>
          <p:cNvPr id="34" name="Соединительная линия уступом 33"/>
          <p:cNvCxnSpPr>
            <a:stCxn id="29" idx="2"/>
            <a:endCxn id="33" idx="0"/>
          </p:cNvCxnSpPr>
          <p:nvPr/>
        </p:nvCxnSpPr>
        <p:spPr>
          <a:xfrm rot="5400000">
            <a:off x="4436515" y="965307"/>
            <a:ext cx="930205" cy="238876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Поле 5"/>
          <p:cNvSpPr txBox="1">
            <a:spLocks noChangeArrowheads="1"/>
          </p:cNvSpPr>
          <p:nvPr/>
        </p:nvSpPr>
        <p:spPr bwMode="auto">
          <a:xfrm>
            <a:off x="91440" y="4284848"/>
            <a:ext cx="1576631" cy="880040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Защита стали от коррозионного растрескивания</a:t>
            </a:r>
            <a:endParaRPr lang="ru-RU" sz="1400" b="1" kern="0" dirty="0">
              <a:solidFill>
                <a:schemeClr val="accen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36" name="Соединительная линия уступом 35"/>
          <p:cNvCxnSpPr>
            <a:stCxn id="31" idx="2"/>
            <a:endCxn id="35" idx="0"/>
          </p:cNvCxnSpPr>
          <p:nvPr/>
        </p:nvCxnSpPr>
        <p:spPr>
          <a:xfrm rot="5400000">
            <a:off x="728003" y="3650896"/>
            <a:ext cx="785706" cy="482199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Поле 5"/>
          <p:cNvSpPr txBox="1">
            <a:spLocks noChangeArrowheads="1"/>
          </p:cNvSpPr>
          <p:nvPr/>
        </p:nvSpPr>
        <p:spPr bwMode="auto">
          <a:xfrm>
            <a:off x="1929384" y="4285881"/>
            <a:ext cx="1653646" cy="880040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Защита стали от коррозионной усталости</a:t>
            </a:r>
            <a:endParaRPr lang="ru-RU" sz="1400" b="1" kern="0" dirty="0">
              <a:solidFill>
                <a:schemeClr val="accen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40" name="Соединительная линия уступом 39"/>
          <p:cNvCxnSpPr>
            <a:stCxn id="31" idx="2"/>
            <a:endCxn id="39" idx="0"/>
          </p:cNvCxnSpPr>
          <p:nvPr/>
        </p:nvCxnSpPr>
        <p:spPr>
          <a:xfrm rot="16200000" flipH="1">
            <a:off x="1665712" y="3195385"/>
            <a:ext cx="786739" cy="139425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Поле 5"/>
          <p:cNvSpPr txBox="1">
            <a:spLocks noChangeArrowheads="1"/>
          </p:cNvSpPr>
          <p:nvPr/>
        </p:nvSpPr>
        <p:spPr bwMode="auto">
          <a:xfrm>
            <a:off x="3982430" y="4285881"/>
            <a:ext cx="1744139" cy="880040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Защита стали от сульфидного растрескивания</a:t>
            </a:r>
            <a:endParaRPr lang="ru-RU" sz="1400" b="1" kern="0" dirty="0">
              <a:solidFill>
                <a:schemeClr val="accen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49" name="Соединительная линия уступом 48"/>
          <p:cNvCxnSpPr>
            <a:stCxn id="31" idx="2"/>
            <a:endCxn id="48" idx="0"/>
          </p:cNvCxnSpPr>
          <p:nvPr/>
        </p:nvCxnSpPr>
        <p:spPr>
          <a:xfrm rot="16200000" flipH="1">
            <a:off x="2714858" y="2146238"/>
            <a:ext cx="786739" cy="349254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Поле 5"/>
          <p:cNvSpPr txBox="1">
            <a:spLocks noChangeArrowheads="1"/>
          </p:cNvSpPr>
          <p:nvPr/>
        </p:nvSpPr>
        <p:spPr bwMode="auto">
          <a:xfrm>
            <a:off x="5067948" y="2611165"/>
            <a:ext cx="1759401" cy="879008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Защита стали от образования твердых отложений</a:t>
            </a:r>
          </a:p>
        </p:txBody>
      </p:sp>
      <p:cxnSp>
        <p:nvCxnSpPr>
          <p:cNvPr id="60" name="Соединительная линия уступом 59"/>
          <p:cNvCxnSpPr>
            <a:stCxn id="29" idx="2"/>
            <a:endCxn id="59" idx="0"/>
          </p:cNvCxnSpPr>
          <p:nvPr/>
        </p:nvCxnSpPr>
        <p:spPr>
          <a:xfrm rot="5400000">
            <a:off x="5563537" y="2078701"/>
            <a:ext cx="916577" cy="14835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Поле 5"/>
          <p:cNvSpPr txBox="1">
            <a:spLocks noChangeArrowheads="1"/>
          </p:cNvSpPr>
          <p:nvPr/>
        </p:nvSpPr>
        <p:spPr bwMode="auto">
          <a:xfrm>
            <a:off x="7408199" y="2628683"/>
            <a:ext cx="2335603" cy="879008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Герметизация стыка в неподвижных разъемных соединениях</a:t>
            </a:r>
          </a:p>
        </p:txBody>
      </p:sp>
      <p:cxnSp>
        <p:nvCxnSpPr>
          <p:cNvPr id="71" name="Соединительная линия уступом 70"/>
          <p:cNvCxnSpPr>
            <a:stCxn id="29" idx="2"/>
            <a:endCxn id="70" idx="0"/>
          </p:cNvCxnSpPr>
          <p:nvPr/>
        </p:nvCxnSpPr>
        <p:spPr>
          <a:xfrm rot="16200000" flipH="1">
            <a:off x="6868953" y="921634"/>
            <a:ext cx="934095" cy="248000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Поле 5"/>
          <p:cNvSpPr txBox="1">
            <a:spLocks noChangeArrowheads="1"/>
          </p:cNvSpPr>
          <p:nvPr/>
        </p:nvSpPr>
        <p:spPr bwMode="auto">
          <a:xfrm>
            <a:off x="6099353" y="4285880"/>
            <a:ext cx="2335603" cy="879008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Изменение фрикционных характеристик поверхностей в парах трения </a:t>
            </a:r>
          </a:p>
        </p:txBody>
      </p:sp>
      <p:sp>
        <p:nvSpPr>
          <p:cNvPr id="84" name="Поле 5"/>
          <p:cNvSpPr txBox="1">
            <a:spLocks noChangeArrowheads="1"/>
          </p:cNvSpPr>
          <p:nvPr/>
        </p:nvSpPr>
        <p:spPr bwMode="auto">
          <a:xfrm>
            <a:off x="8831128" y="4285880"/>
            <a:ext cx="2772177" cy="1058280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Обеспечение равномерного распределения контактной нагрузки в резьбовых соединениях и неподвижных контактных уплотнениях</a:t>
            </a:r>
          </a:p>
        </p:txBody>
      </p:sp>
      <p:sp>
        <p:nvSpPr>
          <p:cNvPr id="90" name="Поле 5"/>
          <p:cNvSpPr txBox="1">
            <a:spLocks noChangeArrowheads="1"/>
          </p:cNvSpPr>
          <p:nvPr/>
        </p:nvSpPr>
        <p:spPr bwMode="auto">
          <a:xfrm>
            <a:off x="10286008" y="2628683"/>
            <a:ext cx="1401950" cy="879008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Теплоизоляция</a:t>
            </a:r>
          </a:p>
        </p:txBody>
      </p:sp>
      <p:cxnSp>
        <p:nvCxnSpPr>
          <p:cNvPr id="127" name="Соединительная линия уступом 126"/>
          <p:cNvCxnSpPr>
            <a:stCxn id="29" idx="2"/>
            <a:endCxn id="90" idx="0"/>
          </p:cNvCxnSpPr>
          <p:nvPr/>
        </p:nvCxnSpPr>
        <p:spPr>
          <a:xfrm rot="16200000" flipH="1">
            <a:off x="8074444" y="-283857"/>
            <a:ext cx="934095" cy="4890983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7147389" y="2141149"/>
            <a:ext cx="0" cy="1750846"/>
          </a:xfrm>
          <a:prstGeom prst="line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 flipV="1">
            <a:off x="6555790" y="3891480"/>
            <a:ext cx="3661426" cy="515"/>
          </a:xfrm>
          <a:prstGeom prst="line">
            <a:avLst/>
          </a:prstGeom>
          <a:ln w="28575"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2" name="Прямая со стрелкой 141"/>
          <p:cNvCxnSpPr/>
          <p:nvPr/>
        </p:nvCxnSpPr>
        <p:spPr>
          <a:xfrm>
            <a:off x="6555790" y="3891995"/>
            <a:ext cx="0" cy="39285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>
            <a:endCxn id="84" idx="0"/>
          </p:cNvCxnSpPr>
          <p:nvPr/>
        </p:nvCxnSpPr>
        <p:spPr>
          <a:xfrm>
            <a:off x="10217216" y="3891480"/>
            <a:ext cx="1" cy="39440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940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8291" y="194209"/>
            <a:ext cx="10113818" cy="639271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с защитными покрытиями промышленного производства для различных технических систем, используемых для бурения скважин 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нефтегазодобычи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019597"/>
            <a:ext cx="9144000" cy="5701878"/>
          </a:xfrm>
        </p:spPr>
        <p:txBody>
          <a:bodyPr>
            <a:noAutofit/>
          </a:bodyPr>
          <a:lstStyle/>
          <a:p>
            <a:pPr algn="l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Бурильные трубы и замки к ним;                                       </a:t>
            </a:r>
          </a:p>
          <a:p>
            <a:pPr algn="l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Насосно-компрессорные трубы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 муфты к ним, переводники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, патрубки;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Нефтегазопроводные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трубы и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соединительные детали;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Корпуса   и детали рабочих ступеней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скважинных центробежных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насосов (ЦНС);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Цилиндры и плунжеры скважинных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штанговых насосов (СШН), насосные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штанги;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Корпусные детали устьевой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трубопроводной запорной арматуры;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Корпусные детали емкостного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оборудования для первичной подготовки;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Резервуары для хранения сырой нефти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090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омер слайда 3"/>
          <p:cNvSpPr txBox="1">
            <a:spLocks/>
          </p:cNvSpPr>
          <p:nvPr/>
        </p:nvSpPr>
        <p:spPr>
          <a:xfrm>
            <a:off x="11320273" y="6376739"/>
            <a:ext cx="735371" cy="48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5" name="Поле 4"/>
          <p:cNvSpPr txBox="1">
            <a:spLocks noChangeArrowheads="1"/>
          </p:cNvSpPr>
          <p:nvPr/>
        </p:nvSpPr>
        <p:spPr bwMode="auto">
          <a:xfrm>
            <a:off x="2667279" y="527839"/>
            <a:ext cx="6672765" cy="13811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4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Перечень причин ограниченного и недостаточно эффективного применения элементов с защитными покрытиями в технических системах для бурения скважин и нефтегазодобычи </a:t>
            </a:r>
          </a:p>
        </p:txBody>
      </p:sp>
      <p:sp>
        <p:nvSpPr>
          <p:cNvPr id="6" name="Поле 5"/>
          <p:cNvSpPr txBox="1">
            <a:spLocks noChangeArrowheads="1"/>
          </p:cNvSpPr>
          <p:nvPr/>
        </p:nvSpPr>
        <p:spPr bwMode="auto">
          <a:xfrm>
            <a:off x="2112021" y="4358883"/>
            <a:ext cx="3965098" cy="14269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600" b="1" kern="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стандартизированных и корпоративных технических требований к стальным элементам с защитным покрытием различных технических систем     </a:t>
            </a:r>
          </a:p>
        </p:txBody>
      </p:sp>
      <p:cxnSp>
        <p:nvCxnSpPr>
          <p:cNvPr id="7" name="Соединительная линия уступом 6"/>
          <p:cNvCxnSpPr>
            <a:stCxn id="5" idx="2"/>
          </p:cNvCxnSpPr>
          <p:nvPr/>
        </p:nvCxnSpPr>
        <p:spPr>
          <a:xfrm rot="5400000">
            <a:off x="3788603" y="2151215"/>
            <a:ext cx="2457306" cy="197281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Поле 5"/>
          <p:cNvSpPr txBox="1">
            <a:spLocks noChangeArrowheads="1"/>
          </p:cNvSpPr>
          <p:nvPr/>
        </p:nvSpPr>
        <p:spPr bwMode="auto">
          <a:xfrm>
            <a:off x="433401" y="2640374"/>
            <a:ext cx="3238468" cy="15658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в нефтегазовых компаниях специалистов  по  управлению качеством  элементов с защитными покрытиями различных технических систем </a:t>
            </a: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5400000">
            <a:off x="3760280" y="392888"/>
            <a:ext cx="738794" cy="375618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оле 5"/>
          <p:cNvSpPr txBox="1">
            <a:spLocks noChangeArrowheads="1"/>
          </p:cNvSpPr>
          <p:nvPr/>
        </p:nvSpPr>
        <p:spPr bwMode="auto">
          <a:xfrm>
            <a:off x="4128656" y="2640374"/>
            <a:ext cx="3793836" cy="15658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</a:t>
            </a:r>
            <a:r>
              <a:rPr lang="en-US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национальных или корпоративных стандартов, определяющих конструкции стальных элементов с защитными покрытиями требуемого уровня качества  для различных технических систем  </a:t>
            </a:r>
          </a:p>
        </p:txBody>
      </p:sp>
      <p:sp>
        <p:nvSpPr>
          <p:cNvPr id="14" name="Поле 5"/>
          <p:cNvSpPr txBox="1">
            <a:spLocks noChangeArrowheads="1"/>
          </p:cNvSpPr>
          <p:nvPr/>
        </p:nvSpPr>
        <p:spPr bwMode="auto">
          <a:xfrm>
            <a:off x="8358444" y="2640374"/>
            <a:ext cx="3488295" cy="15658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нормативной документации, определяющей нормативные диапазоны   внешних воздействий на  элементы с защитными покрытиями  различных технических сист</a:t>
            </a: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ем</a:t>
            </a:r>
          </a:p>
        </p:txBody>
      </p:sp>
      <p:cxnSp>
        <p:nvCxnSpPr>
          <p:cNvPr id="15" name="Соединительная линия уступом 14"/>
          <p:cNvCxnSpPr/>
          <p:nvPr/>
        </p:nvCxnSpPr>
        <p:spPr>
          <a:xfrm rot="16200000" flipH="1">
            <a:off x="7841655" y="75082"/>
            <a:ext cx="738794" cy="4406566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Поле 5"/>
          <p:cNvSpPr txBox="1">
            <a:spLocks noChangeArrowheads="1"/>
          </p:cNvSpPr>
          <p:nvPr/>
        </p:nvSpPr>
        <p:spPr bwMode="auto">
          <a:xfrm>
            <a:off x="6562641" y="4358884"/>
            <a:ext cx="4373214" cy="15481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628619" algn="l"/>
              </a:tabLst>
              <a:defRPr/>
            </a:pPr>
            <a:r>
              <a:rPr lang="ru-RU" sz="16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нормативной документации, определяющей  объективные методики лабораторных испытаний  стальных элементов с защитными покрытиями конкретных технических систем в условиях, моделирующих реальные у потребителя</a:t>
            </a:r>
          </a:p>
        </p:txBody>
      </p:sp>
      <p:cxnSp>
        <p:nvCxnSpPr>
          <p:cNvPr id="21" name="Соединительная линия уступом 20"/>
          <p:cNvCxnSpPr/>
          <p:nvPr/>
        </p:nvCxnSpPr>
        <p:spPr>
          <a:xfrm rot="16200000" flipH="1">
            <a:off x="7841655" y="67694"/>
            <a:ext cx="738794" cy="4406566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181048" y="2270977"/>
            <a:ext cx="4667" cy="2087907"/>
          </a:xfrm>
          <a:prstGeom prst="line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801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28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4" t="23376" r="28326" b="15051"/>
          <a:stretch>
            <a:fillRect/>
          </a:stretch>
        </p:blipFill>
        <p:spPr bwMode="auto">
          <a:xfrm>
            <a:off x="3867994" y="457200"/>
            <a:ext cx="4369698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3578" y="4991100"/>
            <a:ext cx="1123049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 образец типа сегмента, вырезанный из трубы с внутренним покрытием; 2 – съемный столик для установки образцов с покрытием; 3- ходовой винт с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перемещающеся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гайкой; 4-электродвигатель; 5- сопло; 6 – манометр;     7 – насос, перемешивающий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абразивосодержащую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жидкость; 8 – насос шламовый для транспортирования абразивосодержащей жидкости по трубопровод; 9 – стакан для отбора абразивосодержащей жидкости; 10, 11, 12 – кран; 13 -  трубопровод; 14 - бак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установки для испытания покрытия на гидроабразивный износ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16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29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" y="43934"/>
            <a:ext cx="256034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/>
          </a:p>
        </p:txBody>
      </p:sp>
      <p:pic>
        <p:nvPicPr>
          <p:cNvPr id="4097" name="Рисунок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4" t="21664" r="19508" b="9351"/>
          <a:stretch>
            <a:fillRect/>
          </a:stretch>
        </p:blipFill>
        <p:spPr bwMode="auto">
          <a:xfrm>
            <a:off x="2867891" y="539764"/>
            <a:ext cx="4455622" cy="290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14647" y="3963820"/>
            <a:ext cx="9892145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– образец типа сегмента, вырезанный из трубы с внутренним покрытием; 2 – зажим для крепления образца; 3 – штифты для установки стойки с индикатором для проведения измерения толщины образца; 4 – съемная плита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 - Схема съемного столика установки для испытаний на гидроабразивный износ с установленными на нем образцами с покрытием и штифтами для базирования стойки с индикатором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97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09036" y="1135781"/>
            <a:ext cx="97792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Функционирование большинства технологических систем для бурения скважин  и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нефтегазодобычи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 обеспечивается не отдельными видами оборудования, в качестве автономных единиц, а достаточно сложными по структуре техническими системами, состоящими из комплекса взаимосвязанного оборудования</a:t>
            </a:r>
          </a:p>
          <a:p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каждый вид оборудования в технической системе, в свою очередь, представляет собой сочетание комплексов, комплектов, сборочных единиц и деталей, взаимосвязанных между собой в определенный последовательности, определяющей их соподчиненность и взаимодействие в технической системе.</a:t>
            </a: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3949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30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546378" y="1479665"/>
            <a:ext cx="119956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Рисунок 71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0" t="14040" r="24506" b="15042"/>
          <a:stretch>
            <a:fillRect/>
          </a:stretch>
        </p:blipFill>
        <p:spPr bwMode="auto">
          <a:xfrm>
            <a:off x="2746043" y="839585"/>
            <a:ext cx="3579942" cy="430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338349" y="5369885"/>
            <a:ext cx="720713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– образец с покрытием; 2 – стойка для индикатора; 3 – штифты для фиксации положения стойки индикатора;  4 – индикатор; 5 – съемная плита для установки образцов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- Схема контроля толщины образца с покрытием при испытаниях на износ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686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31</a:t>
            </a:fld>
            <a:endParaRPr lang="ru-RU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389918"/>
              </p:ext>
            </p:extLst>
          </p:nvPr>
        </p:nvGraphicFramePr>
        <p:xfrm>
          <a:off x="3282214" y="144379"/>
          <a:ext cx="6285733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195" name="Рисунок 2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8" t="40968" r="75072" b="55537"/>
          <a:stretch>
            <a:fillRect/>
          </a:stretch>
        </p:blipFill>
        <p:spPr bwMode="auto">
          <a:xfrm>
            <a:off x="7145267" y="4692144"/>
            <a:ext cx="330200" cy="1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Рисунок 2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8" t="40968" r="75072" b="55537"/>
          <a:stretch>
            <a:fillRect/>
          </a:stretch>
        </p:blipFill>
        <p:spPr bwMode="auto">
          <a:xfrm>
            <a:off x="7525031" y="4666631"/>
            <a:ext cx="330200" cy="1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Рисунок 2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8" t="40968" r="75905" b="55537"/>
          <a:stretch>
            <a:fillRect/>
          </a:stretch>
        </p:blipFill>
        <p:spPr bwMode="auto">
          <a:xfrm>
            <a:off x="9253901" y="4723781"/>
            <a:ext cx="85725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828800" y="4208563"/>
            <a:ext cx="95250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– Графики зависимости скорости уменьшения толщины покрытия от угла атаки струи при скоростях потока абразивосодержащей жидкости </a:t>
            </a:r>
            <a:r>
              <a:rPr kumimoji="0" lang="en-US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ϑ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ж1=24 м/с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en-US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ϑ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ж2=12,78 м/с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концентрации абразива 3%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ϑ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171985" y="4689673"/>
            <a:ext cx="124264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en-US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ϑ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309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32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66189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Рисунок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1" t="21381" r="19669" b="8495"/>
          <a:stretch>
            <a:fillRect/>
          </a:stretch>
        </p:blipFill>
        <p:spPr bwMode="auto">
          <a:xfrm>
            <a:off x="3107342" y="770548"/>
            <a:ext cx="4313054" cy="330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7822" y="1533944"/>
            <a:ext cx="8974067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– рама; 2 – крышка; 3 – сферические опоры (расстояние между опорами 150 мм); 4 – образец с покрытием; 5 – индикатор; 6 – нажимной болт; 7 – гайка; 8 – пуансон со сферическим наконечником  радиусом (10 ± 0,5) мм; 9 – болт крепежный.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- Схема приспособления для испытания образца типа сегмента, вырезанного из трубы  с внутренним покрытием, на поперечный изгиб при заданной стреле прогиба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723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33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186545"/>
              </p:ext>
            </p:extLst>
          </p:nvPr>
        </p:nvGraphicFramePr>
        <p:xfrm>
          <a:off x="2514530" y="457200"/>
          <a:ext cx="5011061" cy="3855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8" r:id="rId3" imgW="13182600" imgH="7229475" progId="AutoCAD.Drawing.18">
                  <p:embed/>
                </p:oleObj>
              </mc:Choice>
              <mc:Fallback>
                <p:oleObj r:id="rId3" imgW="13182600" imgH="7229475" progId="AutoCAD.Drawing.1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2881" t="5135" r="23703" b="3912"/>
                      <a:stretch>
                        <a:fillRect/>
                      </a:stretch>
                    </p:blipFill>
                    <p:spPr bwMode="auto">
                      <a:xfrm>
                        <a:off x="2514530" y="457200"/>
                        <a:ext cx="5011061" cy="38558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36892" y="1368099"/>
            <a:ext cx="6917849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скоба;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винт упорный;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–хвостовик;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захваты;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«грибок» типа сегмента, вырезанный из изолированной покрытием трубы;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образец типа сегмента, вырезанного из трубы с покрытием;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электронагреватель;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опора;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ножки регулируемые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- Схема испытания адгезии покрытия методом отрыва «грибка» - сегмента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352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34</a:t>
            </a:fld>
            <a:endParaRPr lang="ru-RU"/>
          </a:p>
        </p:txBody>
      </p:sp>
      <p:pic>
        <p:nvPicPr>
          <p:cNvPr id="10242" name="Рисунок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1" t="19263" r="33383" b="25349"/>
          <a:stretch>
            <a:fillRect/>
          </a:stretch>
        </p:blipFill>
        <p:spPr bwMode="auto">
          <a:xfrm>
            <a:off x="2277533" y="990600"/>
            <a:ext cx="2112433" cy="283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Рисунок 39" descr="IMAG11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0" t="13747" r="5086" b="23984"/>
          <a:stretch>
            <a:fillRect/>
          </a:stretch>
        </p:blipFill>
        <p:spPr bwMode="auto">
          <a:xfrm>
            <a:off x="5879608" y="1062565"/>
            <a:ext cx="2036725" cy="266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58800" y="19473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58800" y="25442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-9052" y="4899223"/>
            <a:ext cx="97547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 – С-образный образец с винтовым нагружающим механизмом, вырезанный из НКТ с</a:t>
            </a:r>
            <a:r>
              <a:rPr kumimoji="0" lang="ru-RU" alt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внутренним покрытием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12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35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Рисунок 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7" t="19481" r="15894" b="11121"/>
          <a:stretch>
            <a:fillRect/>
          </a:stretch>
        </p:blipFill>
        <p:spPr bwMode="auto">
          <a:xfrm>
            <a:off x="2074371" y="389467"/>
            <a:ext cx="6307557" cy="473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1734" y="1395904"/>
            <a:ext cx="11446934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образец;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рабочая камера с модельной средой и нагревательной рубашкой;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рама;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рычажная система;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тяга;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диск;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электродвигатель;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-соответственно подвижный и неподвижный зажим;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скоба;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-палец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 – Схема установки для испытаний С-образного образца, вырезанного из НКТ с внутренним покрытием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циклическом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нагружении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модельных средах при заданных значениях повышенной температуры и давления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16922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36</a:t>
            </a:fld>
            <a:endParaRPr lang="ru-RU" dirty="0"/>
          </a:p>
        </p:txBody>
      </p:sp>
      <p:pic>
        <p:nvPicPr>
          <p:cNvPr id="3" name="Рисунок 2" descr="C:\Users\Штырев\AppData\Local\Microsoft\Windows\INetCacheContent.Word\IMAG106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467" y="762001"/>
            <a:ext cx="7670800" cy="5071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36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37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6" name="Рисунок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6" t="18465" r="19820" b="9505"/>
          <a:stretch>
            <a:fillRect/>
          </a:stretch>
        </p:blipFill>
        <p:spPr bwMode="auto">
          <a:xfrm>
            <a:off x="3152504" y="152400"/>
            <a:ext cx="5062220" cy="465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79269" y="2817496"/>
            <a:ext cx="9875520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– образец в виде С-образного кольца с внутренним покрытием; 2</a:t>
            </a:r>
            <a:r>
              <a:rPr kumimoji="0" lang="ru-RU" altLang="ru-RU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винтовой нагружающий механизм; 3-автоклавная установка с модельной средой; 4 – подвеска образца 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 - Схема автоклавной установки для испытаний С-образного образца, вырезанного из НКТ  с внутренним полимерным покрытием  при статическом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нагружении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модельных средах при заданном значении температуры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85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38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89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" b="4778"/>
          <a:stretch>
            <a:fillRect/>
          </a:stretch>
        </p:blipFill>
        <p:spPr bwMode="auto">
          <a:xfrm>
            <a:off x="3531775" y="0"/>
            <a:ext cx="5128450" cy="510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6260" y="2139390"/>
            <a:ext cx="11483439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– струбцина с сегментом трубы; 2 – автоклавная установка; 3 – манометр;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  – Схема автоклавной установки для испытания покрытия  в напряженно-деформированном состоянии в модельной среде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247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39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922648"/>
              </p:ext>
            </p:extLst>
          </p:nvPr>
        </p:nvGraphicFramePr>
        <p:xfrm>
          <a:off x="4461933" y="457199"/>
          <a:ext cx="2283884" cy="2255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6" r:id="rId3" imgW="11801475" imgH="4876800" progId="AutoCAD.Drawing.18">
                  <p:embed/>
                </p:oleObj>
              </mc:Choice>
              <mc:Fallback>
                <p:oleObj r:id="rId3" imgW="11801475" imgH="4876800" progId="AutoCAD.Drawing.1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1281" t="44746" r="53938" b="43869"/>
                      <a:stretch>
                        <a:fillRect/>
                      </a:stretch>
                    </p:blipFill>
                    <p:spPr bwMode="auto">
                      <a:xfrm>
                        <a:off x="4461933" y="457199"/>
                        <a:ext cx="2283884" cy="22550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608505"/>
              </p:ext>
            </p:extLst>
          </p:nvPr>
        </p:nvGraphicFramePr>
        <p:xfrm>
          <a:off x="2166776" y="2901949"/>
          <a:ext cx="6020491" cy="2084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7" r:id="rId5" imgW="11801475" imgH="4876800" progId="AutoCAD.Drawing.18">
                  <p:embed/>
                </p:oleObj>
              </mc:Choice>
              <mc:Fallback>
                <p:oleObj r:id="rId5" imgW="11801475" imgH="4876800" progId="AutoCAD.Drawing.1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6349" t="41385" r="35291" b="43280"/>
                      <a:stretch>
                        <a:fillRect/>
                      </a:stretch>
                    </p:blipFill>
                    <p:spPr bwMode="auto">
                      <a:xfrm>
                        <a:off x="2166776" y="2901949"/>
                        <a:ext cx="6020491" cy="20849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4447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443045" y="3579506"/>
            <a:ext cx="7305911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1-образец; 2- плита опорная, 3 –груз, уравновешивающий рычаг; 4-груз рабочий;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 каретка подвижная; 6-рычаг; 7-индентор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 - Установка для испытаний покрытия на устойчивость к царапанию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195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788" y="0"/>
            <a:ext cx="9206017" cy="66279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613A2EE-6474-44DD-B033-AD82B1550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9417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40</a:t>
            </a:fld>
            <a:endParaRPr lang="ru-RU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0" t="27562" r="36182" b="22455"/>
          <a:stretch>
            <a:fillRect/>
          </a:stretch>
        </p:blipFill>
        <p:spPr bwMode="auto">
          <a:xfrm>
            <a:off x="2638697" y="418011"/>
            <a:ext cx="7306492" cy="386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9932" y="550491"/>
            <a:ext cx="10813870" cy="557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– электродвигатель постоянного тока; 2,3 - шкив; 4 – вал; 5 – опора; 6 - эксцентрик; 7 - подшипник; 8 - шатун;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– опора направляющей; 10 - направляющая; 11 – образец в виде сегмента, вырезанный из НКТ с покрытием;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–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контртело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13 - пружина; 14 –    ползун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 -  Кинематическая схема  установки для испытания покрытия на износ в паре трения со штанговой муфтой или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центратором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203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41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89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-38101"/>
            <a:ext cx="3535795" cy="531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76225" y="3648097"/>
            <a:ext cx="10934700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– плита; 2 – неподвижная опора; 3 – шарик; 4 – подвижная опора; 5 – 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образец типа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сегмента, вырезанный из НКТ с внутренним покрытием; 6 – модельная среда; 7 –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индентор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(сегмент муфты); 8 – державка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индентера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9 – ползун;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– цилиндр; 11 – регулировочная пружина; 12 – нажимной винт.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 – Узел трения  установки для испытаний на износ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538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42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523" y="0"/>
            <a:ext cx="7202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4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03" y="294920"/>
            <a:ext cx="3362325" cy="5715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740" y="294920"/>
            <a:ext cx="3724275" cy="579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8821" y="3521684"/>
            <a:ext cx="3745435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1 - компенсатор,2 - погружной электродвигатель (ПЭД), 3 - протектор, 4 - приёмная сетка, 5 - </a:t>
            </a:r>
            <a:r>
              <a:rPr lang="ru-RU" sz="1300" dirty="0" err="1"/>
              <a:t>газосепаратор</a:t>
            </a:r>
            <a:r>
              <a:rPr lang="ru-RU" sz="1300" dirty="0"/>
              <a:t>, 6 -насос, 7 - </a:t>
            </a:r>
            <a:r>
              <a:rPr lang="ru-RU" sz="1300" dirty="0" err="1"/>
              <a:t>ловильная</a:t>
            </a:r>
            <a:r>
              <a:rPr lang="ru-RU" sz="1300" dirty="0"/>
              <a:t> головка, 8 - обратный клапан, 9 - спускной клапан, 10 – колонна НКТ, 11 - колено, 12 -  выкидная линия, 13 - обратный клапан устьевой, 14, 16 -манометры, 15 - устьевая арматура, 17 - кабельная линия, 18 - соединительный вентиляционный ящик, 19 - станция управления, 20 - трансформатор, 21 -  динамический уровень жидкости в скважине, 22 - пояса  для крепления кабельной линии к НКТ и насосному агрегату, 23 - эксплуатационная колонна скважины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0"/>
          <a:stretch/>
        </p:blipFill>
        <p:spPr>
          <a:xfrm>
            <a:off x="8820420" y="1489881"/>
            <a:ext cx="3104255" cy="34012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85908" y="6204838"/>
            <a:ext cx="4863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Скважинное оборудование при эксплуатации УЭЦН и обвязка скважины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8298" y="6204838"/>
            <a:ext cx="3287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Буровая установка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11818" y="5232873"/>
            <a:ext cx="3287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Устьевое оборудование скважин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02F3B2-5691-44C2-8099-5696D2C8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587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19527" y="5501123"/>
            <a:ext cx="8914204" cy="111811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tx1"/>
            </a:solidFill>
            <a:prstDash val="dash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19528" y="3389605"/>
            <a:ext cx="8914204" cy="93362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tx1"/>
            </a:solidFill>
            <a:prstDash val="dash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6728" y="2367408"/>
            <a:ext cx="10357003" cy="87501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tx1"/>
            </a:solidFill>
            <a:prstDash val="dash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76728" y="852505"/>
            <a:ext cx="10357004" cy="138234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tx1"/>
            </a:solidFill>
            <a:prstDash val="dash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оле 5"/>
          <p:cNvSpPr txBox="1">
            <a:spLocks noChangeArrowheads="1"/>
          </p:cNvSpPr>
          <p:nvPr/>
        </p:nvSpPr>
        <p:spPr bwMode="auto">
          <a:xfrm>
            <a:off x="5756862" y="145551"/>
            <a:ext cx="2697546" cy="60093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Сложная техническая система (Т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</a:t>
            </a:r>
            <a:r>
              <a:rPr kumimoji="0" lang="en-US" sz="1400" b="1" i="0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Поле 5"/>
          <p:cNvSpPr txBox="1">
            <a:spLocks noChangeArrowheads="1"/>
          </p:cNvSpPr>
          <p:nvPr/>
        </p:nvSpPr>
        <p:spPr bwMode="auto">
          <a:xfrm>
            <a:off x="3964475" y="1286441"/>
            <a:ext cx="1111497" cy="81466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Комплект (КТ</a:t>
            </a:r>
            <a:r>
              <a:rPr kumimoji="0" lang="en-US" sz="105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Поле 5"/>
          <p:cNvSpPr txBox="1">
            <a:spLocks noChangeArrowheads="1"/>
          </p:cNvSpPr>
          <p:nvPr/>
        </p:nvSpPr>
        <p:spPr bwMode="auto">
          <a:xfrm>
            <a:off x="6533062" y="1276363"/>
            <a:ext cx="1144012" cy="81466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Деталь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(Д</a:t>
            </a:r>
            <a:r>
              <a:rPr kumimoji="0" lang="en-US" sz="105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 </a:t>
            </a:r>
          </a:p>
        </p:txBody>
      </p:sp>
      <p:cxnSp>
        <p:nvCxnSpPr>
          <p:cNvPr id="12" name="Соединительная линия уступом 11"/>
          <p:cNvCxnSpPr>
            <a:stCxn id="9" idx="2"/>
            <a:endCxn id="10" idx="0"/>
          </p:cNvCxnSpPr>
          <p:nvPr/>
        </p:nvCxnSpPr>
        <p:spPr>
          <a:xfrm rot="5400000">
            <a:off x="5542954" y="-276243"/>
            <a:ext cx="539951" cy="2585413"/>
          </a:xfrm>
          <a:prstGeom prst="bentConnector3">
            <a:avLst>
              <a:gd name="adj1" fmla="val 72089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3" name="Соединительная линия уступом 12"/>
          <p:cNvCxnSpPr>
            <a:stCxn id="9" idx="2"/>
            <a:endCxn id="19" idx="0"/>
          </p:cNvCxnSpPr>
          <p:nvPr/>
        </p:nvCxnSpPr>
        <p:spPr>
          <a:xfrm rot="5400000">
            <a:off x="4929014" y="-890183"/>
            <a:ext cx="539951" cy="3813293"/>
          </a:xfrm>
          <a:prstGeom prst="bentConnector3">
            <a:avLst>
              <a:gd name="adj1" fmla="val 72089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4" name="Прямоугольник 13"/>
          <p:cNvSpPr/>
          <p:nvPr/>
        </p:nvSpPr>
        <p:spPr>
          <a:xfrm>
            <a:off x="5163613" y="1284888"/>
            <a:ext cx="1286734" cy="80832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Сборочные единицы (СБ</a:t>
            </a:r>
            <a:r>
              <a:rPr kumimoji="0" lang="en-US" sz="105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5" name="Поле 5"/>
          <p:cNvSpPr txBox="1">
            <a:spLocks noChangeArrowheads="1"/>
          </p:cNvSpPr>
          <p:nvPr/>
        </p:nvSpPr>
        <p:spPr bwMode="auto">
          <a:xfrm>
            <a:off x="4314826" y="2639563"/>
            <a:ext cx="1324171" cy="3604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СБ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16" name="Соединительная линия уступом 15"/>
          <p:cNvCxnSpPr>
            <a:stCxn id="19" idx="2"/>
            <a:endCxn id="18" idx="0"/>
          </p:cNvCxnSpPr>
          <p:nvPr/>
        </p:nvCxnSpPr>
        <p:spPr>
          <a:xfrm rot="16200000" flipH="1">
            <a:off x="4617974" y="775476"/>
            <a:ext cx="538456" cy="3189720"/>
          </a:xfrm>
          <a:prstGeom prst="bentConnector3">
            <a:avLst>
              <a:gd name="adj1" fmla="val 69689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7" name="Соединительная линия уступом 16"/>
          <p:cNvCxnSpPr>
            <a:stCxn id="19" idx="2"/>
            <a:endCxn id="15" idx="0"/>
          </p:cNvCxnSpPr>
          <p:nvPr/>
        </p:nvCxnSpPr>
        <p:spPr>
          <a:xfrm rot="16200000" flipH="1">
            <a:off x="3865401" y="1528051"/>
            <a:ext cx="538455" cy="1684568"/>
          </a:xfrm>
          <a:prstGeom prst="bentConnector3">
            <a:avLst>
              <a:gd name="adj1" fmla="val 69689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8" name="Прямоугольник 17"/>
          <p:cNvSpPr/>
          <p:nvPr/>
        </p:nvSpPr>
        <p:spPr>
          <a:xfrm>
            <a:off x="5849805" y="2639564"/>
            <a:ext cx="1264517" cy="3604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9" name="Поле 5"/>
          <p:cNvSpPr txBox="1">
            <a:spLocks noChangeArrowheads="1"/>
          </p:cNvSpPr>
          <p:nvPr/>
        </p:nvSpPr>
        <p:spPr bwMode="auto">
          <a:xfrm>
            <a:off x="2720907" y="1286441"/>
            <a:ext cx="1142873" cy="81466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Комплекс (К</a:t>
            </a:r>
            <a:r>
              <a:rPr kumimoji="0" lang="en-US" sz="105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 </a:t>
            </a:r>
          </a:p>
        </p:txBody>
      </p:sp>
      <p:cxnSp>
        <p:nvCxnSpPr>
          <p:cNvPr id="20" name="Соединительная линия уступом 19"/>
          <p:cNvCxnSpPr>
            <a:stCxn id="9" idx="2"/>
            <a:endCxn id="14" idx="0"/>
          </p:cNvCxnSpPr>
          <p:nvPr/>
        </p:nvCxnSpPr>
        <p:spPr>
          <a:xfrm rot="5400000">
            <a:off x="6187108" y="366363"/>
            <a:ext cx="538400" cy="1298655"/>
          </a:xfrm>
          <a:prstGeom prst="bentConnector3">
            <a:avLst>
              <a:gd name="adj1" fmla="val 72153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1" name="Соединительная линия уступом 20"/>
          <p:cNvCxnSpPr>
            <a:stCxn id="9" idx="2"/>
            <a:endCxn id="11" idx="0"/>
          </p:cNvCxnSpPr>
          <p:nvPr/>
        </p:nvCxnSpPr>
        <p:spPr>
          <a:xfrm rot="5400000">
            <a:off x="6840418" y="1011143"/>
            <a:ext cx="529873" cy="567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2" name="Поле 5"/>
          <p:cNvSpPr txBox="1">
            <a:spLocks noChangeArrowheads="1"/>
          </p:cNvSpPr>
          <p:nvPr/>
        </p:nvSpPr>
        <p:spPr bwMode="auto">
          <a:xfrm>
            <a:off x="2707466" y="2644793"/>
            <a:ext cx="1351229" cy="36472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КТ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59042" y="1283339"/>
            <a:ext cx="3667175" cy="80987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Соединения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сопряжения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функциональные взаимосвязи элементов 1-го уровня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(C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4" name="Соединительная линия уступом 23"/>
          <p:cNvCxnSpPr>
            <a:stCxn id="9" idx="2"/>
            <a:endCxn id="23" idx="0"/>
          </p:cNvCxnSpPr>
          <p:nvPr/>
        </p:nvCxnSpPr>
        <p:spPr>
          <a:xfrm rot="16200000" flipH="1">
            <a:off x="8080707" y="-228585"/>
            <a:ext cx="536849" cy="2486993"/>
          </a:xfrm>
          <a:prstGeom prst="bentConnector3">
            <a:avLst>
              <a:gd name="adj1" fmla="val 72217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5" name="Соединительная линия уступом 24"/>
          <p:cNvCxnSpPr>
            <a:stCxn id="19" idx="2"/>
            <a:endCxn id="26" idx="0"/>
          </p:cNvCxnSpPr>
          <p:nvPr/>
        </p:nvCxnSpPr>
        <p:spPr>
          <a:xfrm rot="16200000" flipH="1">
            <a:off x="5397284" y="-3834"/>
            <a:ext cx="538454" cy="4748338"/>
          </a:xfrm>
          <a:prstGeom prst="bentConnector3">
            <a:avLst>
              <a:gd name="adj1" fmla="val 69689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6" name="Прямоугольник 25"/>
          <p:cNvSpPr/>
          <p:nvPr/>
        </p:nvSpPr>
        <p:spPr>
          <a:xfrm>
            <a:off x="7408423" y="2639562"/>
            <a:ext cx="1264517" cy="3604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60107" y="823709"/>
            <a:ext cx="310418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Структурные элементы 1-го уровня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08092" y="2543304"/>
            <a:ext cx="22181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Структурные элементы 2-го уровня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619528" y="4465138"/>
            <a:ext cx="8914204" cy="90006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tx1"/>
            </a:solidFill>
            <a:prstDash val="dash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0" name="Соединительная линия уступом 29"/>
          <p:cNvCxnSpPr>
            <a:stCxn id="38" idx="2"/>
            <a:endCxn id="31" idx="0"/>
          </p:cNvCxnSpPr>
          <p:nvPr/>
        </p:nvCxnSpPr>
        <p:spPr>
          <a:xfrm rot="5400000">
            <a:off x="3053862" y="4387908"/>
            <a:ext cx="658437" cy="1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Прямоугольник 30"/>
          <p:cNvSpPr/>
          <p:nvPr/>
        </p:nvSpPr>
        <p:spPr>
          <a:xfrm>
            <a:off x="2712501" y="4717125"/>
            <a:ext cx="1341152" cy="42764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</a:t>
            </a: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2" name="Соединительная линия уступом 31"/>
          <p:cNvCxnSpPr>
            <a:stCxn id="38" idx="2"/>
            <a:endCxn id="33" idx="0"/>
          </p:cNvCxnSpPr>
          <p:nvPr/>
        </p:nvCxnSpPr>
        <p:spPr>
          <a:xfrm rot="16200000" flipH="1">
            <a:off x="3864535" y="3577234"/>
            <a:ext cx="658437" cy="1621347"/>
          </a:xfrm>
          <a:prstGeom prst="bentConnector3">
            <a:avLst>
              <a:gd name="adj1" fmla="val 74507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3" name="Прямоугольник 32"/>
          <p:cNvSpPr/>
          <p:nvPr/>
        </p:nvSpPr>
        <p:spPr>
          <a:xfrm>
            <a:off x="4342341" y="4717125"/>
            <a:ext cx="1324171" cy="42764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4" name="Соединительная линия уступом 33"/>
          <p:cNvCxnSpPr>
            <a:stCxn id="31" idx="2"/>
            <a:endCxn id="35" idx="0"/>
          </p:cNvCxnSpPr>
          <p:nvPr/>
        </p:nvCxnSpPr>
        <p:spPr>
          <a:xfrm rot="16200000" flipH="1">
            <a:off x="3209444" y="5318408"/>
            <a:ext cx="605573" cy="258302"/>
          </a:xfrm>
          <a:prstGeom prst="bentConnector3">
            <a:avLst>
              <a:gd name="adj1" fmla="val 70725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5" name="Прямоугольник 34"/>
          <p:cNvSpPr/>
          <p:nvPr/>
        </p:nvSpPr>
        <p:spPr>
          <a:xfrm>
            <a:off x="2712690" y="5750348"/>
            <a:ext cx="1857378" cy="73297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ердцевина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детали СД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6" name="Соединительная линия уступом 35"/>
          <p:cNvCxnSpPr>
            <a:stCxn id="31" idx="2"/>
            <a:endCxn id="37" idx="0"/>
          </p:cNvCxnSpPr>
          <p:nvPr/>
        </p:nvCxnSpPr>
        <p:spPr>
          <a:xfrm rot="16200000" flipH="1">
            <a:off x="4462658" y="4065191"/>
            <a:ext cx="605574" cy="2764737"/>
          </a:xfrm>
          <a:prstGeom prst="bentConnector3">
            <a:avLst>
              <a:gd name="adj1" fmla="val 66777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7" name="Прямоугольник 36"/>
          <p:cNvSpPr/>
          <p:nvPr/>
        </p:nvSpPr>
        <p:spPr>
          <a:xfrm>
            <a:off x="4887204" y="5750347"/>
            <a:ext cx="2521219" cy="7329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Поверхностный слой детали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ПД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Поле 5"/>
          <p:cNvSpPr txBox="1">
            <a:spLocks noChangeArrowheads="1"/>
          </p:cNvSpPr>
          <p:nvPr/>
        </p:nvSpPr>
        <p:spPr bwMode="auto">
          <a:xfrm>
            <a:off x="2701847" y="3658875"/>
            <a:ext cx="1362465" cy="39981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СБ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39" name="Соединительная линия уступом 38"/>
          <p:cNvCxnSpPr>
            <a:stCxn id="22" idx="2"/>
            <a:endCxn id="41" idx="0"/>
          </p:cNvCxnSpPr>
          <p:nvPr/>
        </p:nvCxnSpPr>
        <p:spPr>
          <a:xfrm rot="16200000" flipH="1">
            <a:off x="3850622" y="2541973"/>
            <a:ext cx="658749" cy="1593831"/>
          </a:xfrm>
          <a:prstGeom prst="bentConnector3">
            <a:avLst>
              <a:gd name="adj1" fmla="val 74141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0" name="Соединительная линия уступом 39"/>
          <p:cNvCxnSpPr>
            <a:stCxn id="22" idx="2"/>
            <a:endCxn id="38" idx="0"/>
          </p:cNvCxnSpPr>
          <p:nvPr/>
        </p:nvCxnSpPr>
        <p:spPr>
          <a:xfrm rot="5400000">
            <a:off x="3058399" y="3334195"/>
            <a:ext cx="649360" cy="1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1" name="Прямоугольник 40"/>
          <p:cNvSpPr/>
          <p:nvPr/>
        </p:nvSpPr>
        <p:spPr>
          <a:xfrm>
            <a:off x="4314826" y="3668262"/>
            <a:ext cx="1324171" cy="39042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42" name="Соединительная линия уступом 41"/>
          <p:cNvCxnSpPr>
            <a:stCxn id="22" idx="2"/>
            <a:endCxn id="43" idx="0"/>
          </p:cNvCxnSpPr>
          <p:nvPr/>
        </p:nvCxnSpPr>
        <p:spPr>
          <a:xfrm rot="16200000" flipH="1">
            <a:off x="4598914" y="1793681"/>
            <a:ext cx="669943" cy="3101609"/>
          </a:xfrm>
          <a:prstGeom prst="bentConnector3">
            <a:avLst>
              <a:gd name="adj1" fmla="val 73737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3" name="Прямоугольник 42"/>
          <p:cNvSpPr/>
          <p:nvPr/>
        </p:nvSpPr>
        <p:spPr>
          <a:xfrm>
            <a:off x="5849805" y="3679458"/>
            <a:ext cx="1269769" cy="38862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208092" y="3594807"/>
            <a:ext cx="22181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Структурные элементы 3-го уровня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229135" y="4669340"/>
            <a:ext cx="22181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Структурные элементы 4-го уровня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236926" y="5687629"/>
            <a:ext cx="22181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Структурные элементы 5-го уровня</a:t>
            </a:r>
          </a:p>
        </p:txBody>
      </p:sp>
      <p:cxnSp>
        <p:nvCxnSpPr>
          <p:cNvPr id="47" name="Прямая со стрелкой 46"/>
          <p:cNvCxnSpPr>
            <a:stCxn id="19" idx="2"/>
          </p:cNvCxnSpPr>
          <p:nvPr/>
        </p:nvCxnSpPr>
        <p:spPr>
          <a:xfrm flipH="1">
            <a:off x="3292340" y="2101108"/>
            <a:ext cx="2" cy="52917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8" name="Поле 5"/>
          <p:cNvSpPr txBox="1">
            <a:spLocks noChangeArrowheads="1"/>
          </p:cNvSpPr>
          <p:nvPr/>
        </p:nvSpPr>
        <p:spPr bwMode="auto">
          <a:xfrm>
            <a:off x="1344281" y="1286440"/>
            <a:ext cx="1273676" cy="81466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Техническая подсистема (Т</a:t>
            </a:r>
            <a:r>
              <a:rPr lang="en-US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</a:t>
            </a:r>
            <a:r>
              <a:rPr lang="en-US" sz="1400" b="1" kern="0" baseline="-25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endParaRPr lang="ru-RU" sz="1100" b="1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50" name="Соединительная линия уступом 49"/>
          <p:cNvCxnSpPr>
            <a:stCxn id="9" idx="2"/>
            <a:endCxn id="48" idx="0"/>
          </p:cNvCxnSpPr>
          <p:nvPr/>
        </p:nvCxnSpPr>
        <p:spPr>
          <a:xfrm rot="5400000">
            <a:off x="4273402" y="-1545793"/>
            <a:ext cx="539950" cy="5124516"/>
          </a:xfrm>
          <a:prstGeom prst="bentConnector3">
            <a:avLst>
              <a:gd name="adj1" fmla="val 70822"/>
            </a:avLst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Поле 5"/>
          <p:cNvSpPr txBox="1">
            <a:spLocks noChangeArrowheads="1"/>
          </p:cNvSpPr>
          <p:nvPr/>
        </p:nvSpPr>
        <p:spPr bwMode="auto">
          <a:xfrm>
            <a:off x="1344281" y="2635154"/>
            <a:ext cx="1248046" cy="36472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</p:spPr>
        <p:txBody>
          <a:bodyPr rot="0" vert="horz" wrap="square" lIns="70409" tIns="35204" rIns="70409" bIns="35204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ТС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55" name="Соединительная линия уступом 54"/>
          <p:cNvCxnSpPr>
            <a:stCxn id="48" idx="2"/>
            <a:endCxn id="53" idx="0"/>
          </p:cNvCxnSpPr>
          <p:nvPr/>
        </p:nvCxnSpPr>
        <p:spPr>
          <a:xfrm rot="5400000">
            <a:off x="1707690" y="2361724"/>
            <a:ext cx="534045" cy="1281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828C9F2-F170-4F7B-9F85-904D99DE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18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236" y="1155032"/>
            <a:ext cx="10836564" cy="48670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Вышесказанное обусловливает необходимость соблюдения иерархического принципа при выборе требуемого качества структурных составляющих стальных элементов с защитным покрытием, являющихся звеньями сложных технических систем. 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813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8270"/>
            <a:ext cx="10515600" cy="606146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технической системы или ее элементов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сущность этой системы или ее элементов, необходимая потребителю и выражаемая требуемыми ему свойствами системы или ее элементов, показателями этих свойств и нормами на показатели, определяющими эту сущность.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качества технической системы или ее элементов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на показатели их требуемых свойств.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качества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технической системы или ее элементов  определяется числовыми или качественными значениями критериев их качества.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Требуемый потребителю уровень качества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системы или ее  элементов  определяется удовлетворяющими его числовыми или качественными значениями критериев их качества, национальными нормативными документами, устанавливающими определенные ограничения на значения этих критериев, в частности, на уровень безопасности, и допустимыми для потребителя затратами на приобретение и использование технической системы или ее элементов.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39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002"/>
            <a:ext cx="10515600" cy="6458551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Требуемый потребителю уровень качества технической системы или ее элементов выражают в технических требованиях к ним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и корпоративные стандарты, определяющие технические требования к различным техническим системам и их элементам, должны содержать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технической системы в целом, ее элементов, структурных составляющих неделимых элементов, в частности, сердцевины неделимого элемента и ее поверхностного слоя, т.е. выполняемые ими функции в порядке соподчиненности, показатели этих функций в заданных условиях применения, расчетный ресурс или срок службы;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требуемый уровень качества технической системы, ее элементов, структурных составляющих неделимых элементов (сердцевины и ее поверхностного слоя), определяемый на иерархическом принципе и выражаемый критериями их качества - значениями норм на показатели потребительских свойств в исходном состоянии и при опасных для них внешних воздействиях на различных стадиях жизненного цикла у потребителя (хранение, транспортировка, монтаж, эксплуатация, техническое обслуживание , ремонт)  в течение заданных интервалов времени;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EBDAA-DFD2-4594-BC42-F59F4E4D123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41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3268</TotalTime>
  <Words>2642</Words>
  <Application>Microsoft Office PowerPoint</Application>
  <PresentationFormat>Широкоэкранный</PresentationFormat>
  <Paragraphs>456</Paragraphs>
  <Slides>42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Arial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AutoCAD.Drawing.18</vt:lpstr>
      <vt:lpstr>СОСТОЯНИЕ И ПЕРСПЕКТИВЫ ПРИМЕНЕНИЯ ЭЛЕМЕНТОВ НЕФТЕГАЗОВОГО  ОБОРУДОВАНИИ И СООРУЖЕНИЙ С ЗАЩИТНЫМИ ПОКРЫТИЯМИ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Элементы с защитными покрытиями промышленного производства для различных технических систем, используемых для бурения скважин и нефтегазодобычи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ОСНОВЫ ВЫБОРА КРИТЕРИЕВ КАЧЕСТВА СТРУКТУРНЫХ ЭЛЕМЕНТОВ СЛОЖНЫХ ТЕХНИЧЕСКИХ СИСТЕМ ДЛЯ НЕФТЕГАЗОВОГО КОМПЛЕКСА НА ЭТАПЕ ИХ СТАНДАРТИЗАЦИИ  на примере стальных бурильных труб с внутренним полимерным покрытием</dc:title>
  <dc:creator>Штырев Олег</dc:creator>
  <cp:lastModifiedBy>Штырев Олег</cp:lastModifiedBy>
  <cp:revision>294</cp:revision>
  <dcterms:created xsi:type="dcterms:W3CDTF">2017-02-25T10:59:24Z</dcterms:created>
  <dcterms:modified xsi:type="dcterms:W3CDTF">2018-05-14T16:48:20Z</dcterms:modified>
</cp:coreProperties>
</file>