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817" r:id="rId2"/>
    <p:sldMasterId id="2147483658" r:id="rId3"/>
    <p:sldMasterId id="2147483659" r:id="rId4"/>
    <p:sldMasterId id="2147483660" r:id="rId5"/>
    <p:sldMasterId id="2147483669" r:id="rId6"/>
    <p:sldMasterId id="2147483661" r:id="rId7"/>
    <p:sldMasterId id="2147483662" r:id="rId8"/>
    <p:sldMasterId id="2147483663" r:id="rId9"/>
    <p:sldMasterId id="2147483655" r:id="rId10"/>
    <p:sldMasterId id="2147483666" r:id="rId11"/>
    <p:sldMasterId id="2147483667" r:id="rId12"/>
    <p:sldMasterId id="2147483668" r:id="rId13"/>
    <p:sldMasterId id="2147483670" r:id="rId14"/>
  </p:sldMasterIdLst>
  <p:notesMasterIdLst>
    <p:notesMasterId r:id="rId39"/>
  </p:notesMasterIdLst>
  <p:handoutMasterIdLst>
    <p:handoutMasterId r:id="rId40"/>
  </p:handoutMasterIdLst>
  <p:sldIdLst>
    <p:sldId id="1383" r:id="rId15"/>
    <p:sldId id="1420" r:id="rId16"/>
    <p:sldId id="1433" r:id="rId17"/>
    <p:sldId id="1424" r:id="rId18"/>
    <p:sldId id="1425" r:id="rId19"/>
    <p:sldId id="1434" r:id="rId20"/>
    <p:sldId id="1439" r:id="rId21"/>
    <p:sldId id="1437" r:id="rId22"/>
    <p:sldId id="1438" r:id="rId23"/>
    <p:sldId id="1436" r:id="rId24"/>
    <p:sldId id="1427" r:id="rId25"/>
    <p:sldId id="1435" r:id="rId26"/>
    <p:sldId id="1446" r:id="rId27"/>
    <p:sldId id="1442" r:id="rId28"/>
    <p:sldId id="1419" r:id="rId29"/>
    <p:sldId id="1431" r:id="rId30"/>
    <p:sldId id="1418" r:id="rId31"/>
    <p:sldId id="1441" r:id="rId32"/>
    <p:sldId id="1443" r:id="rId33"/>
    <p:sldId id="1428" r:id="rId34"/>
    <p:sldId id="1445" r:id="rId35"/>
    <p:sldId id="1444" r:id="rId36"/>
    <p:sldId id="1430" r:id="rId37"/>
    <p:sldId id="1387" r:id="rId38"/>
  </p:sldIdLst>
  <p:sldSz cx="9906000" cy="6858000" type="A4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B74"/>
    <a:srgbClr val="17338B"/>
    <a:srgbClr val="003366"/>
    <a:srgbClr val="223896"/>
    <a:srgbClr val="213987"/>
    <a:srgbClr val="71A1EF"/>
    <a:srgbClr val="0101BB"/>
    <a:srgbClr val="C6E7FE"/>
    <a:srgbClr val="E5DEFE"/>
    <a:srgbClr val="F7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9278" autoAdjust="0"/>
  </p:normalViewPr>
  <p:slideViewPr>
    <p:cSldViewPr snapToGrid="0">
      <p:cViewPr varScale="1">
        <p:scale>
          <a:sx n="88" d="100"/>
          <a:sy n="88" d="100"/>
        </p:scale>
        <p:origin x="-942" y="-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4290" y="-408"/>
      </p:cViewPr>
      <p:guideLst>
        <p:guide orient="horz" pos="3134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32" tIns="45066" rIns="90132" bIns="45066" numCol="1" anchor="t" anchorCtr="0" compatLnSpc="1">
            <a:prstTxWarp prst="textNoShape">
              <a:avLst/>
            </a:prstTxWarp>
          </a:bodyPr>
          <a:lstStyle>
            <a:lvl1pPr algn="l" defTabSz="899160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95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32" tIns="45066" rIns="90132" bIns="45066" numCol="1" anchor="t" anchorCtr="0" compatLnSpc="1">
            <a:prstTxWarp prst="textNoShape">
              <a:avLst/>
            </a:prstTxWarp>
          </a:bodyPr>
          <a:lstStyle>
            <a:lvl1pPr algn="r" defTabSz="899160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32" tIns="45066" rIns="90132" bIns="45066" numCol="1" anchor="b" anchorCtr="0" compatLnSpc="1">
            <a:prstTxWarp prst="textNoShape">
              <a:avLst/>
            </a:prstTxWarp>
          </a:bodyPr>
          <a:lstStyle>
            <a:lvl1pPr algn="l" defTabSz="899160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Медвежье. 2-я очередь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95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32" tIns="45066" rIns="90132" bIns="45066" numCol="1" anchor="b" anchorCtr="0" compatLnSpc="1">
            <a:prstTxWarp prst="textNoShape">
              <a:avLst/>
            </a:prstTxWarp>
          </a:bodyPr>
          <a:lstStyle>
            <a:lvl1pPr algn="r" defTabSz="897697" eaLnBrk="1" hangingPunct="1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129A642-B21F-4CB8-8F91-222A589DE1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2836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61" tIns="47532" rIns="95061" bIns="47532" numCol="1" anchor="t" anchorCtr="0" compatLnSpc="1">
            <a:prstTxWarp prst="textNoShape">
              <a:avLst/>
            </a:prstTxWarp>
          </a:bodyPr>
          <a:lstStyle>
            <a:lvl1pPr algn="l" defTabSz="949640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495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61" tIns="47532" rIns="95061" bIns="47532" numCol="1" anchor="t" anchorCtr="0" compatLnSpc="1">
            <a:prstTxWarp prst="textNoShape">
              <a:avLst/>
            </a:prstTxWarp>
          </a:bodyPr>
          <a:lstStyle>
            <a:lvl1pPr algn="r" defTabSz="949640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44538"/>
            <a:ext cx="538003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53" y="4721896"/>
            <a:ext cx="5404461" cy="44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61" tIns="47532" rIns="95061" bIns="47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61" tIns="47532" rIns="95061" bIns="47532" numCol="1" anchor="b" anchorCtr="0" compatLnSpc="1">
            <a:prstTxWarp prst="textNoShape">
              <a:avLst/>
            </a:prstTxWarp>
          </a:bodyPr>
          <a:lstStyle>
            <a:lvl1pPr algn="l" defTabSz="949640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95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61" tIns="47532" rIns="95061" bIns="47532" numCol="1" anchor="b" anchorCtr="0" compatLnSpc="1">
            <a:prstTxWarp prst="textNoShape">
              <a:avLst/>
            </a:prstTxWarp>
          </a:bodyPr>
          <a:lstStyle>
            <a:lvl1pPr algn="r" defTabSz="948812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90B7399-B955-4896-ABDB-4EC749A4DF6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9781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EC19B-FDC9-4DE2-8354-86CD5C3AE54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320220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F01EB-4DE2-418A-A0C4-D7939FC8F8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2827685"/>
      </p:ext>
    </p:extLst>
  </p:cSld>
  <p:clrMapOvr>
    <a:masterClrMapping/>
  </p:clrMapOvr>
  <p:transition spd="slow"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FABDA-546F-4C41-9665-C610E8F805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0366938"/>
      </p:ext>
    </p:extLst>
  </p:cSld>
  <p:clrMapOvr>
    <a:masterClrMapping/>
  </p:clrMapOvr>
  <p:transition spd="slow"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8242B-2F74-4436-A86F-1AD22636F84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7324432"/>
      </p:ext>
    </p:extLst>
  </p:cSld>
  <p:clrMapOvr>
    <a:masterClrMapping/>
  </p:clrMapOvr>
  <p:transition spd="slow"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F553F-31FA-45BE-A8AB-BB3D7779B94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3239415"/>
      </p:ext>
    </p:extLst>
  </p:cSld>
  <p:clrMapOvr>
    <a:masterClrMapping/>
  </p:clrMapOvr>
  <p:transition spd="slow"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3DBD0-4E94-4E67-92D5-0F2841CD7BE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7264357"/>
      </p:ext>
    </p:extLst>
  </p:cSld>
  <p:clrMapOvr>
    <a:masterClrMapping/>
  </p:clrMapOvr>
  <p:transition spd="slow"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F617D-6D04-4F19-B9D5-97A7AD7EB9F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5988396"/>
      </p:ext>
    </p:extLst>
  </p:cSld>
  <p:clrMapOvr>
    <a:masterClrMapping/>
  </p:clrMapOvr>
  <p:transition spd="slow"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79161-C2A8-49E9-AF9D-AD0E7E6FAD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0763637"/>
      </p:ext>
    </p:extLst>
  </p:cSld>
  <p:clrMapOvr>
    <a:masterClrMapping/>
  </p:clrMapOvr>
  <p:transition spd="slow"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E0637-36D0-41C0-9F84-5A6E3599C09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4227971"/>
      </p:ext>
    </p:extLst>
  </p:cSld>
  <p:clrMapOvr>
    <a:masterClrMapping/>
  </p:clrMapOvr>
  <p:transition spd="slow"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0FD27-EDD7-4A26-BA5E-B658EF92C9A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0485971"/>
      </p:ext>
    </p:extLst>
  </p:cSld>
  <p:clrMapOvr>
    <a:masterClrMapping/>
  </p:clrMapOvr>
  <p:transition spd="slow"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FB33F-5E6A-435C-80BA-4AD0D7C754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086863"/>
      </p:ext>
    </p:extLst>
  </p:cSld>
  <p:clrMapOvr>
    <a:masterClrMapping/>
  </p:clrMapOvr>
  <p:transition spd="slow"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921D1-B5DC-42A6-8322-D938592718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6846479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E7440-6C6F-45FD-8DE1-D3E570F992D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9440059"/>
      </p:ext>
    </p:extLst>
  </p:cSld>
  <p:clrMapOvr>
    <a:masterClrMapping/>
  </p:clrMapOvr>
  <p:transition spd="slow"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430D-8688-420E-BB48-27B2BFA42FC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1577800"/>
      </p:ext>
    </p:extLst>
  </p:cSld>
  <p:clrMapOvr>
    <a:masterClrMapping/>
  </p:clrMapOvr>
  <p:transition spd="slow"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76520-066B-4C2A-B4A5-56106C9FFD1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6383875"/>
      </p:ext>
    </p:extLst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1600200"/>
            <a:ext cx="2117725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974FB-FFF9-4B94-BF4D-024D6DF5A20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5544509"/>
      </p:ext>
    </p:extLst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0912F-8E1B-481A-BE62-964DCD4ECA7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888557"/>
      </p:ext>
    </p:extLst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9F6A3-02E2-4A9C-A230-27F864B1EB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5668149"/>
      </p:ext>
    </p:extLst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00AA1-2788-4E18-8CC1-6C9CB2E194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8561614"/>
      </p:ext>
    </p:extLst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F5C9E-E5FF-4176-BB02-48A8544B1DD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1754258"/>
      </p:ext>
    </p:extLst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88A13-10CF-4D6D-951C-699B43B5F42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3993329"/>
      </p:ext>
    </p:extLst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9B2BA-E3A3-499F-B12D-A0BA40174DD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37914"/>
      </p:ext>
    </p:extLst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7BFCE-B429-462C-BDBD-DDEBB59825C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8153220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B8C09-31E4-4A6F-AF04-79A92AA7817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034774"/>
      </p:ext>
    </p:extLst>
  </p:cSld>
  <p:clrMapOvr>
    <a:masterClrMapping/>
  </p:clrMapOvr>
  <p:transition spd="slow"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6DBE5-4DC4-4BAF-8454-AD82EBE6EF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0886981"/>
      </p:ext>
    </p:extLst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6CFDD-13B1-4078-82DB-2DEE60B4C0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1063054"/>
      </p:ext>
    </p:extLst>
  </p:cSld>
  <p:clrMapOvr>
    <a:masterClrMapping/>
  </p:clrMapOvr>
  <p:transition spd="slow"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163E-8106-494F-9DA3-B22A727E4EB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3452863"/>
      </p:ext>
    </p:extLst>
  </p:cSld>
  <p:clrMapOvr>
    <a:masterClrMapping/>
  </p:clrMapOvr>
  <p:transition spd="slow"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0318-D11B-4118-85CA-E2C0025A4E3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3825263"/>
      </p:ext>
    </p:extLst>
  </p:cSld>
  <p:clrMapOvr>
    <a:masterClrMapping/>
  </p:clrMapOvr>
  <p:transition spd="slow"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DEAFB-670A-441F-A7FF-F3F2455522D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8617116"/>
      </p:ext>
    </p:extLst>
  </p:cSld>
  <p:clrMapOvr>
    <a:masterClrMapping/>
  </p:clrMapOvr>
  <p:transition spd="slow"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DA7AE-2EF8-42B9-AD87-0D8AC84A297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609078"/>
      </p:ext>
    </p:extLst>
  </p:cSld>
  <p:clrMapOvr>
    <a:masterClrMapping/>
  </p:clrMapOvr>
  <p:transition spd="slow"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A8E11-275E-4CCB-8B6D-EE74F68B4C4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0371809"/>
      </p:ext>
    </p:extLst>
  </p:cSld>
  <p:clrMapOvr>
    <a:masterClrMapping/>
  </p:clrMapOvr>
  <p:transition spd="slow"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A9BB5-3853-49F6-99DD-C70A59B89D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5946260"/>
      </p:ext>
    </p:extLst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FB538-95FD-4FEC-B9D4-5EF0A9F4266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8200972"/>
      </p:ext>
    </p:extLst>
  </p:cSld>
  <p:clrMapOvr>
    <a:masterClrMapping/>
  </p:clrMapOvr>
  <p:transition spd="slow"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74D3B-A912-4579-B2CF-BF175B875D0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5596492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A88E-DEA4-4201-8D8B-669A40E704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4292513"/>
      </p:ext>
    </p:extLst>
  </p:cSld>
  <p:clrMapOvr>
    <a:masterClrMapping/>
  </p:clrMapOvr>
  <p:transition spd="slow"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DDB59-CF1C-484B-945A-C8F18900DD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4887345"/>
      </p:ext>
    </p:extLst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FE89F-6FC4-49ED-896F-56A7B3BD6DC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9983231"/>
      </p:ext>
    </p:extLst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33F48-7589-4219-A3BB-EE4D106B33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2907922"/>
      </p:ext>
    </p:extLst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6092A-4871-44DD-8724-99F17B77EF7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4103636"/>
      </p:ext>
    </p:extLst>
  </p:cSld>
  <p:clrMapOvr>
    <a:masterClrMapping/>
  </p:clrMapOvr>
  <p:transition spd="slow"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1213-5806-48C4-8F35-414B339822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0445300"/>
      </p:ext>
    </p:extLst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EB0C9-6123-4719-AFA0-7F2FBACC36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5857252"/>
      </p:ext>
    </p:extLst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BA876-3490-4ADC-B5BB-A4FF0D43BB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7013288"/>
      </p:ext>
    </p:extLst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21E54-27BB-4A52-A34A-568FD473031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9255305"/>
      </p:ext>
    </p:extLst>
  </p:cSld>
  <p:clrMapOvr>
    <a:masterClrMapping/>
  </p:clrMapOvr>
  <p:transition spd="slow"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235AB-E2C4-4491-B267-D05E10D460F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9830470"/>
      </p:ext>
    </p:extLst>
  </p:cSld>
  <p:clrMapOvr>
    <a:masterClrMapping/>
  </p:clrMapOvr>
  <p:transition spd="slow"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02887-5B45-4E4A-8EA1-AB599D7E777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517277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A0AE-614C-4501-8915-3BBBB9755D0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35871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CABA5-AC4C-4EA5-948D-86AD434C0C6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3165008"/>
      </p:ext>
    </p:extLst>
  </p:cSld>
  <p:clrMapOvr>
    <a:masterClrMapping/>
  </p:clrMapOvr>
  <p:transition spd="slow">
    <p:strips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44C29-CA66-438A-85FE-269A0479C6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6990749"/>
      </p:ext>
    </p:extLst>
  </p:cSld>
  <p:clrMapOvr>
    <a:masterClrMapping/>
  </p:clrMapOvr>
  <p:transition spd="slow">
    <p:strips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FF007-3DAA-450D-971D-C4F453DCD11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2395371"/>
      </p:ext>
    </p:extLst>
  </p:cSld>
  <p:clrMapOvr>
    <a:masterClrMapping/>
  </p:clrMapOvr>
  <p:transition spd="slow">
    <p:strips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7A645-D08F-4BC9-82DD-A79B456873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4535646"/>
      </p:ext>
    </p:extLst>
  </p:cSld>
  <p:clrMapOvr>
    <a:masterClrMapping/>
  </p:clrMapOvr>
  <p:transition spd="slow">
    <p:strips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BE6F8-BFD6-4E43-BB02-36E559382E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8462106"/>
      </p:ext>
    </p:extLst>
  </p:cSld>
  <p:clrMapOvr>
    <a:masterClrMapping/>
  </p:clrMapOvr>
  <p:transition spd="slow"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98790-4559-415D-8B48-BFB3471E4DA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9374026"/>
      </p:ext>
    </p:extLst>
  </p:cSld>
  <p:clrMapOvr>
    <a:masterClrMapping/>
  </p:clrMapOvr>
  <p:transition spd="slow"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57B30-A58B-4E66-9C35-9D5AC5D70BF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3582656"/>
      </p:ext>
    </p:extLst>
  </p:cSld>
  <p:clrMapOvr>
    <a:masterClrMapping/>
  </p:clrMapOvr>
  <p:transition spd="slow"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E1C0A-7D00-49FB-9DC5-5BAD658C1B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9279721"/>
      </p:ext>
    </p:extLst>
  </p:cSld>
  <p:clrMapOvr>
    <a:masterClrMapping/>
  </p:clrMapOvr>
  <p:transition spd="slow"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0B7E8-2B31-469A-A804-AA87C75AFD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7801612"/>
      </p:ext>
    </p:extLst>
  </p:cSld>
  <p:clrMapOvr>
    <a:masterClrMapping/>
  </p:clrMapOvr>
  <p:transition spd="slow"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3A1FA-4775-4B52-BF99-2ADF9B42896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3208406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C3190-CEB1-4FBD-A48D-2FDBFC017E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39159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146F6-7609-414A-AB75-EC98A36D79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8092143"/>
      </p:ext>
    </p:extLst>
  </p:cSld>
  <p:clrMapOvr>
    <a:masterClrMapping/>
  </p:clrMapOvr>
  <p:transition spd="slow"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2E944-D167-443E-BD3B-3D304FA8439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4100410"/>
      </p:ext>
    </p:extLst>
  </p:cSld>
  <p:clrMapOvr>
    <a:masterClrMapping/>
  </p:clrMapOvr>
  <p:transition spd="slow"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F81E9-FCAC-425C-B872-CB21D372052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6611674"/>
      </p:ext>
    </p:extLst>
  </p:cSld>
  <p:clrMapOvr>
    <a:masterClrMapping/>
  </p:clrMapOvr>
  <p:transition spd="slow"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9E704-4EED-4DB3-A8FD-C8774BC265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1802090"/>
      </p:ext>
    </p:extLst>
  </p:cSld>
  <p:clrMapOvr>
    <a:masterClrMapping/>
  </p:clrMapOvr>
  <p:transition spd="slow"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27BD5-83E2-4187-A08C-4652689B826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4155134"/>
      </p:ext>
    </p:extLst>
  </p:cSld>
  <p:clrMapOvr>
    <a:masterClrMapping/>
  </p:clrMapOvr>
  <p:transition spd="slow"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E75C7-C688-4251-A9B7-D6C50A55FEC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3853786"/>
      </p:ext>
    </p:extLst>
  </p:cSld>
  <p:clrMapOvr>
    <a:masterClrMapping/>
  </p:clrMapOvr>
  <p:transition spd="slow">
    <p:strips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EC4E1-FAE9-4B51-8203-86C63E9F663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9889770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6866-1B0F-4273-96BB-8FCE992F39A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702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94AF-5B4B-4228-B534-0827427A1C1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473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582B2-EE1B-468C-9B10-A70E61CF2E2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242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CABAE-89D1-4EF5-9001-ABD998752D0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40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D458-E66C-4D5D-97B6-426C769967E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7960743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D776F-1FEF-48CC-8C6D-3121B9E2847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269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C906-4E09-4FDB-B68E-EC2EC0557F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108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3B84-6B34-41E0-906A-9FF65BB11C9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710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3142-8B64-41D3-9B20-EC1B3D08ED0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586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E8726-43AC-4185-9328-78539C70627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6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B7C5D-E250-4B5A-B551-F2C8C52BDA1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155074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85519-F958-4BF8-BA34-BBCD46CB0A9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0837531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E71C5-4367-4C5C-AF9D-2B94146BE11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431733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1AB19-2695-4CFD-B041-37D9A65772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8423401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07FAD-DFD3-4C14-B396-88CFFD6ABE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675918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63E03-E086-47EF-8AEC-530929D7E0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29772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DBF6A-9C4C-403D-A2DE-6430D415C96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3064292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E339-B0F5-466E-9746-1D761761091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6016640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53093-7E9C-4E36-A620-8065CB9B751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8242621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FD0C8-922C-431E-9A72-7F11AE5776C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8913211"/>
      </p:ext>
    </p:extLst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83E0-8EA0-4D29-ACD2-C55305D64BC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1899433"/>
      </p:ext>
    </p:extLst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00CC-470F-4F3E-8132-B2DAF231F7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1062143"/>
      </p:ext>
    </p:extLst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58FCD-FC42-4E87-B610-6AFBA1E07C6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1564255"/>
      </p:ext>
    </p:extLst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738A7-3167-476A-AA07-442C7DDF531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8444251"/>
      </p:ext>
    </p:extLst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F2D29-7402-487A-A3A7-D655E978437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252940"/>
      </p:ext>
    </p:extLst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29A78-EB60-4693-97D9-50984E112A3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8877324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E463D-0891-4AB4-8835-DEFA61E74A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7861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44CB8-6D5E-4978-B6FA-2717B701F61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7454498"/>
      </p:ext>
    </p:extLst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8DCC0-994D-4771-90D4-31907FD4754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0193903"/>
      </p:ext>
    </p:extLst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82619-115A-4192-B833-3034B83F168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8413540"/>
      </p:ext>
    </p:extLst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E11BF-516A-44D6-BC2D-42D2477DBFF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6392407"/>
      </p:ext>
    </p:extLst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C773B-DEF0-4DD3-9B1D-6C2F4F69F5F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328242"/>
      </p:ext>
    </p:extLst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EA122-3D1F-465C-8DFB-CA1EA075B2F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250713"/>
      </p:ext>
    </p:extLst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7C991-EE97-4358-BD8F-17E5666164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5068971"/>
      </p:ext>
    </p:extLst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ECB6-5CFD-4040-81F5-01A2AFB311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615479"/>
      </p:ext>
    </p:extLst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02921-5D92-4D3B-B90D-A87165F1EE6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5744496"/>
      </p:ext>
    </p:extLst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614FD-75EC-487C-BA0C-CEDF7B336CA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0230949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98CE4-5CA5-4D13-B2D9-99C8042D42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24482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564AD-D9A9-4828-ABFA-1A98C4C2B82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4437452"/>
      </p:ext>
    </p:extLst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22A6-4075-44EF-AE68-5946027CC6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5364645"/>
      </p:ext>
    </p:extLst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0762-205F-4A22-9A8E-0909079EE29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947743"/>
      </p:ext>
    </p:extLst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D58A-B8B2-4324-9263-6CF6C2C458E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428310"/>
      </p:ext>
    </p:extLst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AF380-FF7E-4122-8373-A5E4965E85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7892983"/>
      </p:ext>
    </p:extLst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42C8-7FBC-4424-9126-49B0D7C5647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9579391"/>
      </p:ext>
    </p:extLst>
  </p:cSld>
  <p:clrMapOvr>
    <a:masterClrMapping/>
  </p:clrMapOvr>
  <p:transition spd="slow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4B0DC-DEC9-467B-94AA-B19E644230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806123"/>
      </p:ext>
    </p:extLst>
  </p:cSld>
  <p:clrMapOvr>
    <a:masterClrMapping/>
  </p:clrMapOvr>
  <p:transition spd="slow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41537-4BAA-4C69-899E-96CBA57E12E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6430956"/>
      </p:ext>
    </p:extLst>
  </p:cSld>
  <p:clrMapOvr>
    <a:masterClrMapping/>
  </p:clrMapOvr>
  <p:transition spd="slow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35C89-2538-446A-8EC8-8C2D26CD194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0765363"/>
      </p:ext>
    </p:extLst>
  </p:cSld>
  <p:clrMapOvr>
    <a:masterClrMapping/>
  </p:clrMapOvr>
  <p:transition spd="slow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A3B19-614C-4B93-9D84-FD1B6A58E8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399268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5CE4-4354-4179-B956-07AB831064F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84352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EE168-80AF-4B79-A60E-8F3F99121D0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5911850"/>
      </p:ext>
    </p:extLst>
  </p:cSld>
  <p:clrMapOvr>
    <a:masterClrMapping/>
  </p:clrMapOvr>
  <p:transition spd="slow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DF4DC-7086-4046-9558-2B640D18F7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1470165"/>
      </p:ext>
    </p:extLst>
  </p:cSld>
  <p:clrMapOvr>
    <a:masterClrMapping/>
  </p:clrMapOvr>
  <p:transition spd="slow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617B7-4668-48FF-9472-6573E8E24D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8407880"/>
      </p:ext>
    </p:extLst>
  </p:cSld>
  <p:clrMapOvr>
    <a:masterClrMapping/>
  </p:clrMapOvr>
  <p:transition spd="slow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21627-EDEB-436D-A5AA-067E822C8CE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9069058"/>
      </p:ext>
    </p:extLst>
  </p:cSld>
  <p:clrMapOvr>
    <a:masterClrMapping/>
  </p:clrMapOvr>
  <p:transition spd="slow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40AB7-B22B-4022-B774-4DF33C660F0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622609"/>
      </p:ext>
    </p:extLst>
  </p:cSld>
  <p:clrMapOvr>
    <a:masterClrMapping/>
  </p:clrMapOvr>
  <p:transition spd="slow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E1B21-A7E1-48D7-9E59-73DD2B64919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1258335"/>
      </p:ext>
    </p:extLst>
  </p:cSld>
  <p:clrMapOvr>
    <a:masterClrMapping/>
  </p:clrMapOvr>
  <p:transition spd="slow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D9A4A-03CE-42C7-975D-BFC4023079E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684568"/>
      </p:ext>
    </p:extLst>
  </p:cSld>
  <p:clrMapOvr>
    <a:masterClrMapping/>
  </p:clrMapOvr>
  <p:transition spd="slow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0E713-D933-4221-996D-D1791AFB78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3843239"/>
      </p:ext>
    </p:extLst>
  </p:cSld>
  <p:clrMapOvr>
    <a:masterClrMapping/>
  </p:clrMapOvr>
  <p:transition spd="slow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21D7-BE40-4E13-8630-D0013D977F9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5732270"/>
      </p:ext>
    </p:extLst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C9B3F-640A-49C9-9372-4BF1A23DD6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827167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2484" y="6381750"/>
            <a:ext cx="7637463" cy="476250"/>
          </a:xfrm>
          <a:ln/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075BE-5063-442B-854B-E3CD365144B3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90469" name="Picture 5" descr="D:\Desktop\абика синяя1.w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1448" r="41193" b="50000"/>
          <a:stretch/>
        </p:blipFill>
        <p:spPr bwMode="auto">
          <a:xfrm>
            <a:off x="9524" y="0"/>
            <a:ext cx="3705225" cy="10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673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CE31E-BF8E-4601-97CC-399B0EE3402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0876186"/>
      </p:ext>
    </p:extLst>
  </p:cSld>
  <p:clrMapOvr>
    <a:masterClrMapping/>
  </p:clrMapOvr>
  <p:transition spd="slow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4E859-42E1-4D2C-8623-0B474B0BCAB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2145278"/>
      </p:ext>
    </p:extLst>
  </p:cSld>
  <p:clrMapOvr>
    <a:masterClrMapping/>
  </p:clrMapOvr>
  <p:transition spd="slow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5F570-31F2-4966-B9AA-D4665F9AB6F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7858732"/>
      </p:ext>
    </p:extLst>
  </p:cSld>
  <p:clrMapOvr>
    <a:masterClrMapping/>
  </p:clrMapOvr>
  <p:transition spd="slow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27E1C-8F02-4D5F-AA21-71B9FDC2D4A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6001443"/>
      </p:ext>
    </p:extLst>
  </p:cSld>
  <p:clrMapOvr>
    <a:masterClrMapping/>
  </p:clrMapOvr>
  <p:transition spd="slow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2717E-8365-4252-AD6A-385859B99D6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8216604"/>
      </p:ext>
    </p:extLst>
  </p:cSld>
  <p:clrMapOvr>
    <a:masterClrMapping/>
  </p:clrMapOvr>
  <p:transition spd="slow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FE0F0-6E23-4154-ADD4-EC32F8020BA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617373"/>
      </p:ext>
    </p:extLst>
  </p:cSld>
  <p:clrMapOvr>
    <a:masterClrMapping/>
  </p:clrMapOvr>
  <p:transition spd="slow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7A67-EBF2-4032-B3B2-6F2E42745F5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5485964"/>
      </p:ext>
    </p:extLst>
  </p:cSld>
  <p:clrMapOvr>
    <a:masterClrMapping/>
  </p:clrMapOvr>
  <p:transition spd="slow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E95ED-DBD6-4953-838C-472C32C32A4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0176349"/>
      </p:ext>
    </p:extLst>
  </p:cSld>
  <p:clrMapOvr>
    <a:masterClrMapping/>
  </p:clrMapOvr>
  <p:transition spd="slow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331F6-0EAE-4A3C-85B3-F28B6F2AF84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0475183"/>
      </p:ext>
    </p:extLst>
  </p:cSld>
  <p:clrMapOvr>
    <a:masterClrMapping/>
  </p:clrMapOvr>
  <p:transition spd="slow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21DA9-5E9F-4B0E-9C99-17D7E9CA0B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224318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82A70-3A53-42BC-94F0-EEC0D6B1D3E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63675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3BE4E-92CE-4B4E-9FC8-CBE63D38CA9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4164134407"/>
      </p:ext>
    </p:extLst>
  </p:cSld>
  <p:clrMapOvr>
    <a:masterClrMapping/>
  </p:clrMapOvr>
  <p:transition spd="slow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FEB1B-8D28-4CF8-9FE3-CF317607416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659856067"/>
      </p:ext>
    </p:extLst>
  </p:cSld>
  <p:clrMapOvr>
    <a:masterClrMapping/>
  </p:clrMapOvr>
  <p:transition spd="slow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AD674-1A78-4D8D-A9F1-1E1E24BD22F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2480306754"/>
      </p:ext>
    </p:extLst>
  </p:cSld>
  <p:clrMapOvr>
    <a:masterClrMapping/>
  </p:clrMapOvr>
  <p:transition spd="slow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6C337-19E4-4D13-96F2-AE7359569DF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1432535665"/>
      </p:ext>
    </p:extLst>
  </p:cSld>
  <p:clrMapOvr>
    <a:masterClrMapping/>
  </p:clrMapOvr>
  <p:transition spd="slow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99F6C-BFCC-438B-9E85-C8800AE170F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479235555"/>
      </p:ext>
    </p:extLst>
  </p:cSld>
  <p:clrMapOvr>
    <a:masterClrMapping/>
  </p:clrMapOvr>
  <p:transition spd="slow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3BDC9-D2D6-4BE4-BEB8-C0C29DFD407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781877161"/>
      </p:ext>
    </p:extLst>
  </p:cSld>
  <p:clrMapOvr>
    <a:masterClrMapping/>
  </p:clrMapOvr>
  <p:transition spd="slow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6AA64-31F9-43B8-B7AC-C6D57FA5438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122833213"/>
      </p:ext>
    </p:extLst>
  </p:cSld>
  <p:clrMapOvr>
    <a:masterClrMapping/>
  </p:clrMapOvr>
  <p:transition spd="slow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28203-59C1-47DD-8082-A100B075570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361658247"/>
      </p:ext>
    </p:extLst>
  </p:cSld>
  <p:clrMapOvr>
    <a:masterClrMapping/>
  </p:clrMapOvr>
  <p:transition spd="slow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F825-98EA-4061-A591-74DF8C3A4FA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23719064"/>
      </p:ext>
    </p:extLst>
  </p:cSld>
  <p:clrMapOvr>
    <a:masterClrMapping/>
  </p:clrMapOvr>
  <p:transition spd="slow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F5E87-1421-4FEA-B89A-1E825552724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147869882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677DC-A349-4AB5-B83B-E5BDC685D85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6699318"/>
      </p:ext>
    </p:extLst>
  </p:cSld>
  <p:clrMapOvr>
    <a:masterClrMapping/>
  </p:clrMapOvr>
  <p:transition spd="slow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793BE-B8F4-4614-8AE5-07B58D92190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1785024602"/>
      </p:ext>
    </p:extLst>
  </p:cSld>
  <p:clrMapOvr>
    <a:masterClrMapping/>
  </p:clrMapOvr>
  <p:transition spd="slow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E9F5C-6C8D-4605-BC08-571CFFF7CCE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6616669"/>
      </p:ext>
    </p:extLst>
  </p:cSld>
  <p:clrMapOvr>
    <a:masterClrMapping/>
  </p:clrMapOvr>
  <p:transition spd="slow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F9F3-D3AE-40BB-8431-8B83ABC12CA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4562581"/>
      </p:ext>
    </p:extLst>
  </p:cSld>
  <p:clrMapOvr>
    <a:masterClrMapping/>
  </p:clrMapOvr>
  <p:transition spd="slow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2DB63-005E-4EA5-B8E7-1ACD2DAAC79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4995054"/>
      </p:ext>
    </p:extLst>
  </p:cSld>
  <p:clrMapOvr>
    <a:masterClrMapping/>
  </p:clrMapOvr>
  <p:transition spd="slow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EE537-3E44-4741-A798-B5DC0052B0B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697946"/>
      </p:ext>
    </p:extLst>
  </p:cSld>
  <p:clrMapOvr>
    <a:masterClrMapping/>
  </p:clrMapOvr>
  <p:transition spd="slow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64D68-B278-4FFF-A354-FD1E3D6660A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9395793"/>
      </p:ext>
    </p:extLst>
  </p:cSld>
  <p:clrMapOvr>
    <a:masterClrMapping/>
  </p:clrMapOvr>
  <p:transition spd="slow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A714E-15C7-4439-8339-48F80CF69DB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5573472"/>
      </p:ext>
    </p:extLst>
  </p:cSld>
  <p:clrMapOvr>
    <a:masterClrMapping/>
  </p:clrMapOvr>
  <p:transition spd="slow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F4497-A0C7-4E08-AD7A-D3185FF2BF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0420254"/>
      </p:ext>
    </p:extLst>
  </p:cSld>
  <p:clrMapOvr>
    <a:masterClrMapping/>
  </p:clrMapOvr>
  <p:transition spd="slow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E189C-FE58-417E-A3C6-52BDD3A5CDD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1771320"/>
      </p:ext>
    </p:extLst>
  </p:cSld>
  <p:clrMapOvr>
    <a:masterClrMapping/>
  </p:clrMapOvr>
  <p:transition spd="slow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9B760-3D96-45F4-A6E3-C4504B15BA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355219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7900" y="6353175"/>
            <a:ext cx="7637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0A5E1E1-C051-419F-BA9C-41B610ACE26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033" name="Rectangle 41"/>
          <p:cNvSpPr>
            <a:spLocks noChangeArrowheads="1"/>
          </p:cNvSpPr>
          <p:nvPr/>
        </p:nvSpPr>
        <p:spPr bwMode="auto">
          <a:xfrm>
            <a:off x="0" y="10731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36" name="Picture 42" descr="logo6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strips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1700" dirty="0" smtClean="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631348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7" name="Line 33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0D85D5-E99C-45D3-8CA5-C53546CA797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025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098675" y="3116263"/>
            <a:ext cx="7577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51" name="Picture 6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1278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1279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1280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545007A-CD5A-4F8B-91FE-94C7B6C77BC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1274" name="Rectangle 3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1275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1276" name="Line 36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1277" name="Picture 3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2303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2304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2305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F451D76-9625-4B77-8908-F75644EEDC5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229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2301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7750" y="6381750"/>
            <a:ext cx="733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02D9A7D-9C97-4710-82EF-B4765AB40C6C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3325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5741988"/>
            <a:ext cx="9906000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435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435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435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58D6861-69DA-4406-8C39-5A8D75B95819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4350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D6E446-D301-43FE-8718-EEA2944C5F0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2101850" y="2606675"/>
            <a:ext cx="7804150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0913" y="6381750"/>
            <a:ext cx="7332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9DB9A1C-71F2-4A5B-A18F-D3D8BF092DCA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3086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2605088"/>
            <a:ext cx="9906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8175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C3F0AC8-B6F0-454F-8ABF-5FCF521771BD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4110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343650"/>
            <a:ext cx="716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131" name="Line 2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FC080B8-524A-4597-88C2-83FEDA330C6A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5134" name="Picture 52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6162" name="Rectangle 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6163" name="Rectangle 7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6164" name="Line 8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8D530F5-9935-47B4-9CB2-DFB25E5DF88F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6157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Line 20"/>
          <p:cNvSpPr>
            <a:spLocks noChangeShapeType="1"/>
          </p:cNvSpPr>
          <p:nvPr/>
        </p:nvSpPr>
        <p:spPr bwMode="auto">
          <a:xfrm rot="-5400000">
            <a:off x="-1336675" y="3429000"/>
            <a:ext cx="6858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0" y="5767388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718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718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718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A683CFE-9506-4CF4-BF3E-24F7F05B1B73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7182" name="Picture 4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313113" y="1087438"/>
            <a:ext cx="6592887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820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820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820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3147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DFF1ACF-D879-48E4-9F83-73CEE3355CD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206" name="Picture 44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9230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9231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9232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75ADB5-2208-4164-B87F-94FDA8A38EC8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9229" name="Picture 65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microsoft.com/office/2007/relationships/hdphoto" Target="../media/hdphoto7.wdp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92454" y="1916419"/>
            <a:ext cx="86474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ПРОДУКЦИЯ ПРОМЫШЛЕННОГО НАЗНАЧЕНИЯ                                                 ООО ПРОИЗВОДСТВЕННОЕ ПРЕДПРИЯТИЕ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«АБИКА»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364" name="TextBox 18"/>
          <p:cNvSpPr txBox="1">
            <a:spLocks noChangeArrowheads="1"/>
          </p:cNvSpPr>
          <p:nvPr/>
        </p:nvSpPr>
        <p:spPr bwMode="auto">
          <a:xfrm>
            <a:off x="600075" y="4740364"/>
            <a:ext cx="88011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директор</a:t>
            </a:r>
            <a:endParaRPr lang="ru-RU" sz="2400" b="1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Багиян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Александр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Андреевич 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268537" y="6381750"/>
            <a:ext cx="7637463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pic>
        <p:nvPicPr>
          <p:cNvPr id="4" name="Picture 9" descr="D:\Desktop\ДОКЛАДЪ\P_20170807_14501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1254536"/>
            <a:ext cx="3708733" cy="29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ДОКЛАДЪ\прокл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3" y="1245628"/>
            <a:ext cx="3162154" cy="26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1424" y="162938"/>
            <a:ext cx="5920987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 для технического обслуживания и ремонта одоризаторов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050" name="Picture 2" descr="D:\Desktop\DSCN3786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8588" r="2061" b="16205"/>
          <a:stretch/>
        </p:blipFill>
        <p:spPr bwMode="auto">
          <a:xfrm>
            <a:off x="4123820" y="4610558"/>
            <a:ext cx="3000703" cy="14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esktop\ДОКЛАДЪ\бюре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8" y="1254537"/>
            <a:ext cx="1986127" cy="36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6522" y="5518744"/>
            <a:ext cx="29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Сменные сетчатые элементы для всех типов используемых фильтров предварительной очистки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0523" y="3920359"/>
            <a:ext cx="2924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Уплотнения для обратных клапанов дозирующих насосов из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экспандированного </a:t>
            </a:r>
            <a:r>
              <a:rPr lang="en-US" sz="1400" b="1" dirty="0" smtClean="0">
                <a:solidFill>
                  <a:srgbClr val="1A2B74"/>
                </a:solidFill>
              </a:rPr>
              <a:t>PTFE</a:t>
            </a:r>
            <a:endParaRPr lang="ru-RU" sz="1400" b="1" dirty="0" smtClean="0">
              <a:solidFill>
                <a:srgbClr val="1A2B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7448" y="4989329"/>
            <a:ext cx="2134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Визуальный уровнемер (измерительная бюретка) для расходных емкостей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952" y="4241226"/>
            <a:ext cx="29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Износостойкие мембраны из </a:t>
            </a:r>
          </a:p>
          <a:p>
            <a:r>
              <a:rPr lang="ru-RU" sz="1400" b="1" dirty="0">
                <a:solidFill>
                  <a:srgbClr val="1A2B74"/>
                </a:solidFill>
              </a:rPr>
              <a:t>н</a:t>
            </a:r>
            <a:r>
              <a:rPr lang="ru-RU" sz="1400" b="1" dirty="0" smtClean="0">
                <a:solidFill>
                  <a:srgbClr val="1A2B74"/>
                </a:solidFill>
              </a:rPr>
              <a:t>ержавеющей стали  для всех типов </a:t>
            </a:r>
          </a:p>
          <a:p>
            <a:r>
              <a:rPr lang="ru-RU" sz="1400" b="1" dirty="0">
                <a:solidFill>
                  <a:srgbClr val="1A2B74"/>
                </a:solidFill>
              </a:rPr>
              <a:t>и</a:t>
            </a:r>
            <a:r>
              <a:rPr lang="ru-RU" sz="1400" b="1" dirty="0" smtClean="0">
                <a:solidFill>
                  <a:srgbClr val="1A2B74"/>
                </a:solidFill>
              </a:rPr>
              <a:t>спользуемых дозирующих насосов</a:t>
            </a:r>
          </a:p>
        </p:txBody>
      </p:sp>
    </p:spTree>
    <p:extLst>
      <p:ext uri="{BB962C8B-B14F-4D97-AF65-F5344CB8AC3E}">
        <p14:creationId xmlns:p14="http://schemas.microsoft.com/office/powerpoint/2010/main" val="171580889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C5762D92-D396-4BCF-A865-9B095AC2956D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11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3559" name="Прямоугольник 2"/>
          <p:cNvSpPr>
            <a:spLocks noChangeArrowheads="1"/>
          </p:cNvSpPr>
          <p:nvPr/>
        </p:nvSpPr>
        <p:spPr bwMode="auto">
          <a:xfrm>
            <a:off x="341523" y="1204511"/>
            <a:ext cx="893075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2800" dirty="0" smtClean="0"/>
              <a:t>   </a:t>
            </a:r>
            <a:r>
              <a:rPr lang="ru-RU" altLang="ru-RU" sz="2400" dirty="0" smtClean="0">
                <a:solidFill>
                  <a:srgbClr val="17338B"/>
                </a:solidFill>
              </a:rPr>
              <a:t>Согласно директив ПАО «ГАЗПРОМ», ООО ПП «АБИКА» использует комплектующие изделия  </a:t>
            </a:r>
            <a:r>
              <a:rPr lang="ru-RU" altLang="ru-RU" sz="2400" dirty="0" err="1" smtClean="0">
                <a:solidFill>
                  <a:srgbClr val="17338B"/>
                </a:solidFill>
              </a:rPr>
              <a:t>изготавлемые</a:t>
            </a:r>
            <a:r>
              <a:rPr lang="ru-RU" altLang="ru-RU" sz="2400" dirty="0" smtClean="0">
                <a:solidFill>
                  <a:srgbClr val="17338B"/>
                </a:solidFill>
              </a:rPr>
              <a:t>  в России: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трубные фитинги;</a:t>
            </a:r>
          </a:p>
          <a:p>
            <a:pPr>
              <a:buNone/>
            </a:pPr>
            <a:r>
              <a:rPr lang="ru-RU" altLang="ru-RU" sz="2400" dirty="0">
                <a:solidFill>
                  <a:srgbClr val="17338B"/>
                </a:solidFill>
              </a:rPr>
              <a:t>– </a:t>
            </a:r>
            <a:r>
              <a:rPr lang="ru-RU" altLang="ru-RU" sz="2400" dirty="0" smtClean="0">
                <a:solidFill>
                  <a:srgbClr val="17338B"/>
                </a:solidFill>
              </a:rPr>
              <a:t>запорно-регулировочная арматура;</a:t>
            </a:r>
            <a:endParaRPr lang="ru-RU" altLang="ru-RU" sz="2400" dirty="0">
              <a:solidFill>
                <a:srgbClr val="17338B"/>
              </a:solidFill>
            </a:endParaRP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манометры;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уровнемеры;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расходомеры;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микропроцессорные контроллеры;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силовые , сигнальные кабели и кабельные вводы;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клеммные коробки и кнопочные посты;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светильники;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электрообогреватели;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1425" y="371774"/>
            <a:ext cx="5920987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Использование Российских комплектующих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ДОКЛАДЪ\IMG_0865 - Шоссей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34" y="2211239"/>
            <a:ext cx="2746441" cy="29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Новая папка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9" y="1765516"/>
            <a:ext cx="2795450" cy="34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1424" y="138495"/>
            <a:ext cx="6208881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(ОДА) – СИ (примеры типов  установок)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3" y="5325865"/>
            <a:ext cx="2979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с БРС,</a:t>
            </a:r>
          </a:p>
          <a:p>
            <a:r>
              <a:rPr lang="ru-RU" sz="1400" b="1" dirty="0">
                <a:solidFill>
                  <a:srgbClr val="1A2B74"/>
                </a:solidFill>
              </a:rPr>
              <a:t>у</a:t>
            </a:r>
            <a:r>
              <a:rPr lang="ru-RU" sz="1400" b="1" dirty="0" smtClean="0">
                <a:solidFill>
                  <a:srgbClr val="1A2B74"/>
                </a:solidFill>
              </a:rPr>
              <a:t>ровнемером непрямого действия и  контроллером потока для одного потребителя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9437" y="4993400"/>
            <a:ext cx="342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с 3-мя рабочими насосами,  для 3-х потребителей.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5134" y="5255010"/>
            <a:ext cx="3409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с рабочим и резервным насосом и кориолисовым</a:t>
            </a:r>
            <a:r>
              <a:rPr lang="ru-RU" sz="1400" b="1" dirty="0">
                <a:solidFill>
                  <a:srgbClr val="1A2B74"/>
                </a:solidFill>
              </a:rPr>
              <a:t> </a:t>
            </a:r>
            <a:r>
              <a:rPr lang="ru-RU" sz="1400" b="1" dirty="0" smtClean="0">
                <a:solidFill>
                  <a:srgbClr val="1A2B74"/>
                </a:solidFill>
              </a:rPr>
              <a:t>расходомером для одного потребителя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409" y="1026852"/>
            <a:ext cx="966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    </a:t>
            </a:r>
            <a:r>
              <a:rPr lang="ru-RU" b="1" dirty="0" smtClean="0">
                <a:solidFill>
                  <a:srgbClr val="1A2B74"/>
                </a:solidFill>
              </a:rPr>
              <a:t>Газоодоризационные установки</a:t>
            </a:r>
            <a:r>
              <a:rPr lang="en-US" b="1" dirty="0" smtClean="0">
                <a:solidFill>
                  <a:srgbClr val="1A2B74"/>
                </a:solidFill>
              </a:rPr>
              <a:t> GOE </a:t>
            </a:r>
            <a:r>
              <a:rPr lang="ru-RU" b="1" dirty="0" smtClean="0">
                <a:solidFill>
                  <a:srgbClr val="1A2B74"/>
                </a:solidFill>
              </a:rPr>
              <a:t>07 (ОДА) – СИ согласно требованиям заказчика могут быть изготовлены в различных комплектациях, типоразмерах с выходами одоранта для одного и нескольких потребителей. Ниже приведены несколько вариантов исполнения: </a:t>
            </a:r>
          </a:p>
        </p:txBody>
      </p:sp>
      <p:pic>
        <p:nvPicPr>
          <p:cNvPr id="8195" name="Picture 3" descr="D:\Desktop\ДОКЛАДЪ\2015-09-28_131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5" y="1911430"/>
            <a:ext cx="3947169" cy="29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68506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ДОКЛАДЪ\похвистнево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61" y="1534683"/>
            <a:ext cx="5698375" cy="47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1424" y="138495"/>
            <a:ext cx="6208881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(ОДА) – СИ (примеры типов  установок)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129"/>
            <a:ext cx="969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    </a:t>
            </a:r>
            <a:r>
              <a:rPr lang="ru-RU" b="1" dirty="0" smtClean="0">
                <a:solidFill>
                  <a:srgbClr val="1A2B74"/>
                </a:solidFill>
              </a:rPr>
              <a:t>Газоодоризационная установка</a:t>
            </a:r>
            <a:r>
              <a:rPr lang="en-US" b="1" dirty="0" smtClean="0">
                <a:solidFill>
                  <a:srgbClr val="1A2B74"/>
                </a:solidFill>
              </a:rPr>
              <a:t> GOE </a:t>
            </a:r>
            <a:r>
              <a:rPr lang="ru-RU" b="1" dirty="0" smtClean="0">
                <a:solidFill>
                  <a:srgbClr val="1A2B74"/>
                </a:solidFill>
              </a:rPr>
              <a:t>07 (ОДА) – СИ для ГРС «Похвистнево»  ООО «Газпром трансгаз Самара»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842" y="5017521"/>
            <a:ext cx="3639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для 3-х потребителей с 3-мя рабочими и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резервными насосами,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расходной емкостью 1200 л.</a:t>
            </a:r>
          </a:p>
        </p:txBody>
      </p:sp>
    </p:spTree>
    <p:extLst>
      <p:ext uri="{BB962C8B-B14F-4D97-AF65-F5344CB8AC3E}">
        <p14:creationId xmlns:p14="http://schemas.microsoft.com/office/powerpoint/2010/main" val="2693951211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5275" y="1105710"/>
            <a:ext cx="944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A2B74"/>
                </a:solidFill>
              </a:rPr>
              <a:t>    </a:t>
            </a:r>
            <a:r>
              <a:rPr lang="ru-RU" sz="2400" b="1" dirty="0" smtClean="0">
                <a:solidFill>
                  <a:srgbClr val="003366"/>
                </a:solidFill>
              </a:rPr>
              <a:t>   В настоящее время ООО ПП «АБИКА» использует дозировочные магнитные насосы, которые не имеют аналогов в Российской Федерации.  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00519"/>
              </p:ext>
            </p:extLst>
          </p:nvPr>
        </p:nvGraphicFramePr>
        <p:xfrm>
          <a:off x="549693" y="2323266"/>
          <a:ext cx="8796325" cy="37372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92168"/>
                <a:gridCol w="931912"/>
                <a:gridCol w="1091141"/>
                <a:gridCol w="1767666"/>
                <a:gridCol w="1648073"/>
                <a:gridCol w="1465365"/>
              </a:tblGrid>
              <a:tr h="124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газа,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м</a:t>
                      </a:r>
                      <a:r>
                        <a:rPr lang="ru-RU" sz="1600" baseline="30000" dirty="0" smtClean="0">
                          <a:effectLst/>
                        </a:rPr>
                        <a:t>3</a:t>
                      </a:r>
                      <a:endParaRPr lang="ru-RU" sz="1600" b="1" dirty="0" smtClean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газа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Норма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effectLst/>
                        </a:rPr>
                        <a:t>одорирова</a:t>
                      </a:r>
                      <a:r>
                        <a:rPr lang="ru-RU" sz="1600" baseline="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effectLst/>
                        </a:rPr>
                        <a:t>ния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г/1000 м</a:t>
                      </a:r>
                      <a:r>
                        <a:rPr lang="ru-RU" sz="1600" baseline="30000" dirty="0" smtClean="0"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насоса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насоса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нагнетания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      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0 – 30 000 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0,57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ДМН-026.4/6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1,6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30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100 000 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1,81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ДМН-040.5/8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180 000 </a:t>
                      </a:r>
                      <a:endParaRPr lang="ru-RU" sz="1600" dirty="0">
                        <a:effectLst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3,42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ДМН-040.5/11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300 000 </a:t>
                      </a:r>
                      <a:endParaRPr lang="ru-RU" sz="1600" dirty="0">
                        <a:effectLst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5,54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ДМН-040.5/14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2,5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450 000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8,55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ДМН-1.11/11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500 000</a:t>
                      </a:r>
                      <a:endParaRPr lang="ru-RU" sz="1600" dirty="0">
                        <a:effectLst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7,7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ДМН-055.3/9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750 000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14,4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ДМН-055.3/9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1 000 000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21,6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ДМН-055.3/11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81425" y="-2286"/>
            <a:ext cx="6208881" cy="11079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2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200" b="1" dirty="0" smtClean="0">
                <a:solidFill>
                  <a:srgbClr val="FFFFFF"/>
                </a:solidFill>
                <a:latin typeface="Arial Narrow"/>
              </a:rPr>
              <a:t>(ОДА) – СИ </a:t>
            </a:r>
          </a:p>
          <a:p>
            <a:pPr lvl="0" eaLnBrk="1" hangingPunct="1">
              <a:defRPr/>
            </a:pPr>
            <a:r>
              <a:rPr lang="ru-RU" sz="2200" b="1" dirty="0" smtClean="0">
                <a:solidFill>
                  <a:srgbClr val="FFFFFF"/>
                </a:solidFill>
                <a:latin typeface="Arial Narrow"/>
              </a:rPr>
              <a:t>(применяемые насосы-дозаторы)</a:t>
            </a:r>
            <a:endParaRPr lang="ru-RU" sz="22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1146242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78E3902E-2A75-439E-A050-2D862784E581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15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pic>
        <p:nvPicPr>
          <p:cNvPr id="26627" name="Picture 3" descr="\\Tayfun\обмен_дима\Беларусь\2015-12-21-3063-q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/>
          <a:stretch/>
        </p:blipFill>
        <p:spPr bwMode="auto">
          <a:xfrm>
            <a:off x="6514694" y="2154142"/>
            <a:ext cx="2843473" cy="3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ДОКЛАДЪ\2016-07-15-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5" y="2154143"/>
            <a:ext cx="5572347" cy="38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81426" y="50921"/>
            <a:ext cx="5216660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(ОДА) – СИ (новое поколение)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18973" y="1107703"/>
            <a:ext cx="93353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None/>
            </a:pPr>
            <a:r>
              <a:rPr lang="ru-RU" altLang="ru-RU" sz="1400" dirty="0" smtClean="0"/>
              <a:t>   </a:t>
            </a:r>
            <a:r>
              <a:rPr lang="ru-RU" altLang="ru-RU" sz="1600" dirty="0" smtClean="0"/>
              <a:t>В 2014 году предприятие разработало и изготовило одоризационную установку нового поколения состоящую из рабочей и резервной расходной емкостей в комплексе с резервным одоризатором </a:t>
            </a:r>
            <a:r>
              <a:rPr lang="ru-RU" altLang="ru-RU" sz="1600" dirty="0"/>
              <a:t>капельного типа ОКТ-01, </a:t>
            </a:r>
            <a:r>
              <a:rPr lang="ru-RU" altLang="ru-RU" sz="1600" dirty="0" smtClean="0"/>
              <a:t>снабженным </a:t>
            </a:r>
            <a:r>
              <a:rPr lang="ru-RU" altLang="ru-RU" sz="1600" dirty="0"/>
              <a:t>электромагнитным  </a:t>
            </a:r>
            <a:r>
              <a:rPr lang="ru-RU" altLang="ru-RU" sz="1600" dirty="0" smtClean="0"/>
              <a:t>нормально  открытым  клапаном, для </a:t>
            </a:r>
            <a:r>
              <a:rPr lang="ru-RU" altLang="ru-RU" sz="1600" dirty="0"/>
              <a:t>обеспечения бесперебойной одоризации </a:t>
            </a:r>
            <a:r>
              <a:rPr lang="ru-RU" altLang="ru-RU" sz="1600" dirty="0" smtClean="0"/>
              <a:t>газа.</a:t>
            </a:r>
            <a:endParaRPr lang="ru-RU" altLang="ru-RU" sz="1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EB45DCAB-A470-4D27-81E1-F809F294D0F3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16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1426" y="246043"/>
            <a:ext cx="5216660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капельного типа ОКТ-01 </a:t>
            </a:r>
          </a:p>
        </p:txBody>
      </p:sp>
      <p:pic>
        <p:nvPicPr>
          <p:cNvPr id="2050" name="Picture 2" descr="D:\Desktop\Новая папка\DSCN0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21" y="1133480"/>
            <a:ext cx="2575008" cy="43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ДОКЛАДЪ\окт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3" y="2064031"/>
            <a:ext cx="2587662" cy="35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ДОКЛАДЪ\окт 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72" y="2064031"/>
            <a:ext cx="2735884" cy="35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998" y="5622552"/>
            <a:ext cx="30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капельного типа, шкафное исполнение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8144" y="5605590"/>
            <a:ext cx="3356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капельного типа с увеличенным запасом одоранта, шкафное исполнение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9756" y="5266757"/>
            <a:ext cx="345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капельного типа с нормально открытым электромагнитным клапаном и уровнемером непрямого действия, для настенного монтажа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33" y="1077913"/>
            <a:ext cx="7138631" cy="95410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1400" b="1" dirty="0" smtClean="0">
                <a:solidFill>
                  <a:srgbClr val="17338B"/>
                </a:solidFill>
                <a:latin typeface="Arial Narrow"/>
              </a:rPr>
              <a:t>    Газоодоризационная установка капельного типа ОКТ-01  может использоваться как в комплексе с ОДА в качестве резервного одоризатора, так и  в качестве самостоятельного устройства одоризации газа. </a:t>
            </a:r>
          </a:p>
          <a:p>
            <a:pPr lvl="0" eaLnBrk="1" hangingPunct="1">
              <a:defRPr/>
            </a:pPr>
            <a:r>
              <a:rPr lang="ru-RU" sz="1400" b="1" dirty="0">
                <a:solidFill>
                  <a:srgbClr val="17338B"/>
                </a:solidFill>
                <a:latin typeface="Arial Narrow"/>
              </a:rPr>
              <a:t> </a:t>
            </a:r>
            <a:r>
              <a:rPr lang="ru-RU" sz="1400" b="1" dirty="0" smtClean="0">
                <a:solidFill>
                  <a:srgbClr val="17338B"/>
                </a:solidFill>
                <a:latin typeface="Arial Narrow"/>
              </a:rPr>
              <a:t>   Расходная емкость ОКТ-01 не подлежит регистрации в органах Госгортехнадзора.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3ED33A1A-172A-4889-8DFB-7A35D79E68FE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17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7654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2056" y="131396"/>
            <a:ext cx="608370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cs typeface="Arial" panose="020B0604020202020204" pitchFamily="34" charset="0"/>
              </a:rPr>
              <a:t>Установка для перекачивания </a:t>
            </a:r>
            <a:r>
              <a:rPr lang="ru-RU" sz="2400" b="1" dirty="0" smtClean="0">
                <a:cs typeface="Arial" panose="020B0604020202020204" pitchFamily="34" charset="0"/>
              </a:rPr>
              <a:t>одоранта </a:t>
            </a:r>
          </a:p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УПО-01М.  Назначение и принцип работы</a:t>
            </a:r>
            <a:endParaRPr lang="ru-RU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47" y="1146969"/>
            <a:ext cx="93774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1A2B74"/>
                </a:solidFill>
              </a:rPr>
              <a:t>    </a:t>
            </a:r>
            <a:r>
              <a:rPr lang="ru-RU" sz="2000" b="1" dirty="0" smtClean="0">
                <a:solidFill>
                  <a:srgbClr val="1A2B74"/>
                </a:solidFill>
              </a:rPr>
              <a:t>Перекачивающая </a:t>
            </a:r>
            <a:r>
              <a:rPr lang="ru-RU" sz="2000" b="1" dirty="0">
                <a:solidFill>
                  <a:srgbClr val="1A2B74"/>
                </a:solidFill>
              </a:rPr>
              <a:t>(наливная) установка УПО-01М  предназначена для </a:t>
            </a:r>
            <a:r>
              <a:rPr lang="ru-RU" sz="2000" b="1" dirty="0" smtClean="0">
                <a:solidFill>
                  <a:srgbClr val="1A2B74"/>
                </a:solidFill>
              </a:rPr>
              <a:t>перелива одоранта </a:t>
            </a:r>
            <a:r>
              <a:rPr lang="ru-RU" sz="2000" b="1" dirty="0">
                <a:solidFill>
                  <a:srgbClr val="1A2B74"/>
                </a:solidFill>
              </a:rPr>
              <a:t>из </a:t>
            </a:r>
            <a:r>
              <a:rPr lang="ru-RU" sz="2000" b="1" dirty="0" smtClean="0">
                <a:solidFill>
                  <a:srgbClr val="1A2B74"/>
                </a:solidFill>
              </a:rPr>
              <a:t>контейнера, приходящего от производителя одоранта, в собственные емкости хранения, находящихся в филиалах, а также для заправки расходных емкостей одоризаторов  газа на ГРС. </a:t>
            </a:r>
          </a:p>
          <a:p>
            <a:pPr algn="just"/>
            <a:r>
              <a:rPr lang="ru-RU" sz="2000" b="1" dirty="0">
                <a:solidFill>
                  <a:srgbClr val="1A2B74"/>
                </a:solidFill>
              </a:rPr>
              <a:t> </a:t>
            </a:r>
            <a:r>
              <a:rPr lang="ru-RU" sz="2000" b="1" dirty="0" smtClean="0">
                <a:solidFill>
                  <a:srgbClr val="1A2B74"/>
                </a:solidFill>
              </a:rPr>
              <a:t>   Конструкция </a:t>
            </a:r>
            <a:r>
              <a:rPr lang="ru-RU" sz="2000" b="1" dirty="0">
                <a:solidFill>
                  <a:srgbClr val="1A2B74"/>
                </a:solidFill>
              </a:rPr>
              <a:t>установки образует замкнутый цикл, что </a:t>
            </a:r>
            <a:r>
              <a:rPr lang="ru-RU" sz="2000" b="1" dirty="0" smtClean="0">
                <a:solidFill>
                  <a:srgbClr val="1A2B74"/>
                </a:solidFill>
              </a:rPr>
              <a:t>исключает </a:t>
            </a:r>
            <a:r>
              <a:rPr lang="ru-RU" sz="2000" b="1" dirty="0">
                <a:solidFill>
                  <a:srgbClr val="1A2B74"/>
                </a:solidFill>
              </a:rPr>
              <a:t>попадание в </a:t>
            </a:r>
            <a:r>
              <a:rPr lang="ru-RU" sz="2000" b="1" dirty="0" smtClean="0">
                <a:solidFill>
                  <a:srgbClr val="1A2B74"/>
                </a:solidFill>
              </a:rPr>
              <a:t>атмосферу паров одоранта. </a:t>
            </a:r>
          </a:p>
          <a:p>
            <a:pPr algn="just"/>
            <a:r>
              <a:rPr lang="ru-RU" sz="2000" b="1" dirty="0" smtClean="0">
                <a:solidFill>
                  <a:srgbClr val="1A2B74"/>
                </a:solidFill>
              </a:rPr>
              <a:t>    Установка оснащена самовсасывающим насосом, способным закачивать одорант без предварительного заполнения системы с глубины до 3 м. Производительность насоса при плавной регулировке, осуществляемой блоком управления, составляет от 0 до 4,32</a:t>
            </a:r>
            <a:r>
              <a:rPr lang="en-US" sz="2000" b="1" dirty="0" smtClean="0">
                <a:solidFill>
                  <a:srgbClr val="1A2B74"/>
                </a:solidFill>
              </a:rPr>
              <a:t> </a:t>
            </a:r>
            <a:r>
              <a:rPr lang="ru-RU" sz="2000" b="1" dirty="0" smtClean="0">
                <a:solidFill>
                  <a:srgbClr val="1A2B74"/>
                </a:solidFill>
              </a:rPr>
              <a:t>м³/час. Для предотвращения утечек одоранта применены быстроразъемные соединения бескапельного типа (БРС). </a:t>
            </a:r>
          </a:p>
          <a:p>
            <a:pPr algn="just"/>
            <a:r>
              <a:rPr lang="ru-RU" sz="2000" b="1" dirty="0" smtClean="0">
                <a:solidFill>
                  <a:srgbClr val="1A2B74"/>
                </a:solidFill>
              </a:rPr>
              <a:t>     Питание установки осуществляется переменным током 220 В с потребляемой мощностью до 2 кВт</a:t>
            </a:r>
          </a:p>
          <a:p>
            <a:pPr algn="just"/>
            <a:r>
              <a:rPr lang="ru-RU" sz="2000" b="1" dirty="0">
                <a:solidFill>
                  <a:srgbClr val="1A2B74"/>
                </a:solidFill>
                <a:ea typeface="Times New Roman"/>
              </a:rPr>
              <a:t> </a:t>
            </a:r>
            <a:r>
              <a:rPr lang="ru-RU" sz="2000" b="1" dirty="0" smtClean="0">
                <a:solidFill>
                  <a:srgbClr val="1A2B74"/>
                </a:solidFill>
                <a:ea typeface="Times New Roman"/>
              </a:rPr>
              <a:t>    </a:t>
            </a:r>
            <a:r>
              <a:rPr lang="ru-RU" sz="2000" b="1" dirty="0" smtClean="0">
                <a:solidFill>
                  <a:srgbClr val="1A2B74"/>
                </a:solidFill>
              </a:rPr>
              <a:t>Установка </a:t>
            </a:r>
            <a:r>
              <a:rPr lang="ru-RU" sz="2000" b="1" dirty="0">
                <a:solidFill>
                  <a:srgbClr val="1A2B74"/>
                </a:solidFill>
              </a:rPr>
              <a:t>выпускается в 2-х вариантах – переносном (с поручнями для переноски) и </a:t>
            </a:r>
            <a:r>
              <a:rPr lang="ru-RU" sz="2000" b="1" dirty="0" smtClean="0">
                <a:solidFill>
                  <a:srgbClr val="1A2B74"/>
                </a:solidFill>
              </a:rPr>
              <a:t>мобильном (для размещения на кузове автомобиля). </a:t>
            </a:r>
            <a:endParaRPr lang="ru-RU" sz="2000" b="1" dirty="0">
              <a:solidFill>
                <a:srgbClr val="1A2B74"/>
              </a:solidFill>
            </a:endParaRPr>
          </a:p>
          <a:p>
            <a:endParaRPr lang="ru-RU" sz="2400" b="1" dirty="0">
              <a:solidFill>
                <a:srgbClr val="1A2B74"/>
              </a:solidFill>
              <a:ea typeface="Times New Roman"/>
            </a:endParaRPr>
          </a:p>
          <a:p>
            <a:r>
              <a:rPr lang="ru-RU" b="1" dirty="0" smtClean="0">
                <a:solidFill>
                  <a:srgbClr val="1A2B74"/>
                </a:solidFill>
              </a:rPr>
              <a:t> </a:t>
            </a:r>
          </a:p>
          <a:p>
            <a:endParaRPr lang="ru-RU" b="1" dirty="0" smtClean="0">
              <a:solidFill>
                <a:srgbClr val="1A2B74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D:\Desktop\ДОКЛАДЪ\перекачка схема белару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12" y="1077968"/>
            <a:ext cx="8326724" cy="3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9113" y="5063914"/>
            <a:ext cx="9005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>
                <a:solidFill>
                  <a:srgbClr val="1A2B74"/>
                </a:solidFill>
                <a:latin typeface="+mn-lt"/>
              </a:rPr>
              <a:t>Где: 1 – фильтр; 2 – насос; 3 – счетчик; 4 – кран шаровой; 5 – быстроразъемные соединения (муфты и ниппеля) с быстрозакрывающимися клапанами; 6 – шланги (рукава</a:t>
            </a: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);  </a:t>
            </a:r>
          </a:p>
          <a:p>
            <a:pPr>
              <a:buFontTx/>
              <a:buNone/>
            </a:pP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7</a:t>
            </a:r>
            <a:r>
              <a:rPr lang="ru-RU" altLang="ru-RU" sz="1800" dirty="0" smtClean="0">
                <a:solidFill>
                  <a:srgbClr val="1A2B74"/>
                </a:solidFill>
              </a:rPr>
              <a:t> </a:t>
            </a:r>
            <a:r>
              <a:rPr lang="ru-RU" altLang="ru-RU" sz="1800" dirty="0">
                <a:solidFill>
                  <a:srgbClr val="1A2B74"/>
                </a:solidFill>
              </a:rPr>
              <a:t>– </a:t>
            </a: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контейнер СПМ-1 (емкость хранения);  8</a:t>
            </a:r>
            <a:r>
              <a:rPr lang="ru-RU" altLang="ru-RU" sz="1800" dirty="0">
                <a:solidFill>
                  <a:srgbClr val="1A2B74"/>
                </a:solidFill>
              </a:rPr>
              <a:t> </a:t>
            </a:r>
            <a:r>
              <a:rPr lang="ru-RU" altLang="ru-RU" sz="1800" dirty="0" smtClean="0">
                <a:solidFill>
                  <a:srgbClr val="1A2B74"/>
                </a:solidFill>
              </a:rPr>
              <a:t>–</a:t>
            </a: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 емкость филиала  (расходная емкость одоризатора).</a:t>
            </a:r>
            <a:endParaRPr lang="ru-RU" altLang="ru-RU" sz="1800" dirty="0">
              <a:solidFill>
                <a:srgbClr val="1A2B74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3249" y="192951"/>
            <a:ext cx="608370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cs typeface="Arial" panose="020B0604020202020204" pitchFamily="34" charset="0"/>
              </a:rPr>
              <a:t>Установка для перекачивания </a:t>
            </a:r>
            <a:endParaRPr lang="ru-RU" sz="20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одоранта УПО-01М Схема технологическая</a:t>
            </a:r>
            <a:endParaRPr lang="ru-RU" sz="2000" b="1" dirty="0">
              <a:latin typeface="+mj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2456761" y="3368116"/>
            <a:ext cx="629339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5681205" y="3319988"/>
            <a:ext cx="767220" cy="0"/>
          </a:xfrm>
          <a:prstGeom prst="straightConnector1">
            <a:avLst/>
          </a:prstGeom>
          <a:solidFill>
            <a:srgbClr val="99FFCC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7282149" y="2016087"/>
            <a:ext cx="646497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4230477" y="2016087"/>
            <a:ext cx="646497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1355074" y="2159306"/>
            <a:ext cx="646497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314192" y="4078705"/>
            <a:ext cx="0" cy="408349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7731161" y="3656875"/>
            <a:ext cx="0" cy="42183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7494671" y="3644843"/>
            <a:ext cx="0" cy="402330"/>
          </a:xfrm>
          <a:prstGeom prst="straightConnector1">
            <a:avLst/>
          </a:prstGeom>
          <a:solidFill>
            <a:srgbClr val="99FFCC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4679281" y="3897868"/>
            <a:ext cx="0" cy="385374"/>
          </a:xfrm>
          <a:prstGeom prst="straightConnector1">
            <a:avLst/>
          </a:prstGeom>
          <a:solidFill>
            <a:srgbClr val="99FFCC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190306" y="3452836"/>
            <a:ext cx="1073889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altLang="ru-RU" sz="1800" dirty="0" smtClean="0">
                <a:solidFill>
                  <a:schemeClr val="bg1"/>
                </a:solidFill>
                <a:latin typeface="+mn-lt"/>
              </a:rPr>
              <a:t>дорант</a:t>
            </a:r>
            <a:endParaRPr lang="ru-RU" alt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427746" y="3452836"/>
            <a:ext cx="164290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800" dirty="0">
                <a:solidFill>
                  <a:srgbClr val="17338B"/>
                </a:solidFill>
                <a:latin typeface="+mn-lt"/>
              </a:rPr>
              <a:t>п</a:t>
            </a:r>
            <a:r>
              <a:rPr lang="ru-RU" altLang="ru-RU" sz="1800" dirty="0" smtClean="0">
                <a:solidFill>
                  <a:srgbClr val="17338B"/>
                </a:solidFill>
                <a:latin typeface="+mn-lt"/>
              </a:rPr>
              <a:t>ары одоранта</a:t>
            </a:r>
            <a:endParaRPr lang="ru-RU" altLang="ru-RU" sz="1800" dirty="0">
              <a:solidFill>
                <a:srgbClr val="1733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465402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5218" y="111728"/>
            <a:ext cx="610078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Преимущества УПО-01М при сливе (переливе)  одоранта</a:t>
            </a:r>
            <a:endParaRPr lang="ru-RU" sz="2400" b="1" dirty="0">
              <a:latin typeface="+mj-lt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00790" y="1457363"/>
            <a:ext cx="92656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/>
              <a:t>Работа без создания избыточного давления в </a:t>
            </a:r>
            <a:r>
              <a:rPr lang="ru-RU" altLang="ru-RU" sz="2800" dirty="0" smtClean="0"/>
              <a:t>емкости.</a:t>
            </a:r>
            <a:endParaRPr lang="ru-RU" alt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/>
              <a:t>Возврат паровой </a:t>
            </a:r>
            <a:r>
              <a:rPr lang="ru-RU" altLang="ru-RU" sz="2800" dirty="0" smtClean="0"/>
              <a:t>фазы (исключение эжектора).</a:t>
            </a:r>
            <a:endParaRPr lang="ru-RU" alt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/>
              <a:t>Обеспечение учета </a:t>
            </a:r>
            <a:r>
              <a:rPr lang="ru-RU" altLang="ru-RU" sz="2800" dirty="0" smtClean="0"/>
              <a:t>перекачиваемого одоранта.</a:t>
            </a:r>
            <a:endParaRPr lang="ru-RU" alt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 smtClean="0"/>
              <a:t>Исключение </a:t>
            </a:r>
            <a:r>
              <a:rPr lang="ru-RU" altLang="ru-RU" sz="2800" dirty="0"/>
              <a:t>утечек </a:t>
            </a:r>
            <a:r>
              <a:rPr lang="ru-RU" altLang="ru-RU" sz="2800" dirty="0" smtClean="0"/>
              <a:t>одоранта.</a:t>
            </a:r>
            <a:endParaRPr lang="ru-RU" alt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 smtClean="0"/>
              <a:t>Сокращение </a:t>
            </a:r>
            <a:r>
              <a:rPr lang="ru-RU" altLang="ru-RU" sz="2800" dirty="0"/>
              <a:t>объемов нейтрализации </a:t>
            </a:r>
            <a:r>
              <a:rPr lang="ru-RU" altLang="ru-RU" sz="2800" dirty="0" smtClean="0"/>
              <a:t>паров.</a:t>
            </a:r>
            <a:endParaRPr lang="ru-RU" alt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 smtClean="0"/>
              <a:t>Освобождение </a:t>
            </a:r>
            <a:r>
              <a:rPr lang="ru-RU" altLang="ru-RU" sz="2800" dirty="0"/>
              <a:t>полостей оборудования и шлангов от </a:t>
            </a:r>
            <a:r>
              <a:rPr lang="ru-RU" altLang="ru-RU" sz="2800" dirty="0" smtClean="0"/>
              <a:t>одоранта </a:t>
            </a:r>
            <a:r>
              <a:rPr lang="ru-RU" altLang="ru-RU" sz="2800" dirty="0"/>
              <a:t>после выполнения </a:t>
            </a:r>
            <a:r>
              <a:rPr lang="ru-RU" altLang="ru-RU" sz="2800" dirty="0" smtClean="0"/>
              <a:t>работ по перекачке.</a:t>
            </a:r>
            <a:endParaRPr lang="ru-RU" alt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800" dirty="0" smtClean="0"/>
              <a:t>Минимизация </a:t>
            </a:r>
            <a:r>
              <a:rPr lang="ru-RU" altLang="ru-RU" sz="2800" dirty="0"/>
              <a:t>персонала, участвующего в выполнении </a:t>
            </a:r>
            <a:r>
              <a:rPr lang="ru-RU" altLang="ru-RU" sz="2800" dirty="0" smtClean="0"/>
              <a:t>работ.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769776856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4A8D9FB0-A90E-41FE-9033-0778AB2EBCF4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8575" y="387649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Информация о предприятии ООО ПП «АБИКА»</a:t>
            </a:r>
            <a:endParaRPr lang="ru-RU" sz="2400" b="1" dirty="0">
              <a:latin typeface="+mj-lt"/>
            </a:endParaRP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354802" y="1133323"/>
            <a:ext cx="93329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tabLst>
                <a:tab pos="630238" algn="l"/>
              </a:tabLst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400" dirty="0" smtClean="0"/>
              <a:t>      </a:t>
            </a:r>
            <a:r>
              <a:rPr lang="ru-RU" altLang="ru-RU" sz="3000" dirty="0" smtClean="0">
                <a:solidFill>
                  <a:srgbClr val="1A2B74"/>
                </a:solidFill>
              </a:rPr>
              <a:t>Производственное предприятие «АБИКА» основано 28 августа 1991года. С 1992 года  тесно сотрудничает с дочерними обществами ПАО «ГАЗПРОМ». С 2004  года занимается разработкой и выпуском одоризационных установок</a:t>
            </a:r>
            <a:r>
              <a:rPr lang="ru-RU" altLang="ru-RU" sz="3000" dirty="0">
                <a:solidFill>
                  <a:srgbClr val="1A2B74"/>
                </a:solidFill>
              </a:rPr>
              <a:t>. Предприятием </a:t>
            </a:r>
            <a:r>
              <a:rPr lang="ru-RU" altLang="ru-RU" sz="3000" dirty="0" smtClean="0">
                <a:solidFill>
                  <a:srgbClr val="1A2B74"/>
                </a:solidFill>
              </a:rPr>
              <a:t>выпущено </a:t>
            </a:r>
            <a:r>
              <a:rPr lang="ru-RU" altLang="ru-RU" sz="3000" dirty="0">
                <a:solidFill>
                  <a:srgbClr val="1A2B74"/>
                </a:solidFill>
              </a:rPr>
              <a:t>более 220 </a:t>
            </a:r>
            <a:r>
              <a:rPr lang="ru-RU" altLang="ru-RU" sz="3000" dirty="0" smtClean="0">
                <a:solidFill>
                  <a:srgbClr val="1A2B74"/>
                </a:solidFill>
              </a:rPr>
              <a:t>установок.</a:t>
            </a:r>
          </a:p>
          <a:p>
            <a:pPr algn="just">
              <a:buFontTx/>
              <a:buNone/>
            </a:pPr>
            <a:r>
              <a:rPr lang="ru-RU" altLang="ru-RU" sz="3000" dirty="0" smtClean="0">
                <a:solidFill>
                  <a:srgbClr val="1A2B74"/>
                </a:solidFill>
              </a:rPr>
              <a:t>      Постоянно вносятся дополнения и изменения в конструкцию установок, позволяющие улучшить их эксплуатационные характеристики и дальнейшее обслуживание.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Desktop\Untitled - 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52" y="1125894"/>
            <a:ext cx="3659360" cy="48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Новая папка\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5170" r="15606" b="4971"/>
          <a:stretch/>
        </p:blipFill>
        <p:spPr bwMode="auto">
          <a:xfrm>
            <a:off x="244796" y="1146968"/>
            <a:ext cx="1941572" cy="24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t="16040" r="23573" b="16765"/>
          <a:stretch>
            <a:fillRect/>
          </a:stretch>
        </p:blipFill>
        <p:spPr bwMode="auto">
          <a:xfrm>
            <a:off x="244796" y="3962529"/>
            <a:ext cx="2323609" cy="188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CF7A22A6-D4AA-4AA1-86A3-3A61E9E2A2A9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20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pic>
        <p:nvPicPr>
          <p:cNvPr id="26634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7" b="38989"/>
          <a:stretch>
            <a:fillRect/>
          </a:stretch>
        </p:blipFill>
        <p:spPr bwMode="auto">
          <a:xfrm>
            <a:off x="6868634" y="3732027"/>
            <a:ext cx="2834226" cy="105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8736" b="14078"/>
          <a:stretch>
            <a:fillRect/>
          </a:stretch>
        </p:blipFill>
        <p:spPr bwMode="auto">
          <a:xfrm>
            <a:off x="6756263" y="1284699"/>
            <a:ext cx="3058968" cy="22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2056" y="131396"/>
            <a:ext cx="608370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cs typeface="Arial" panose="020B0604020202020204" pitchFamily="34" charset="0"/>
              </a:rPr>
              <a:t>Установка для перекачивания </a:t>
            </a:r>
            <a:endParaRPr lang="ru-RU" sz="2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одоранта УПО-01М</a:t>
            </a:r>
            <a:endParaRPr lang="ru-RU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6" y="5739379"/>
            <a:ext cx="255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Установка УПО-01М в комплекте с защитным кожухом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0495" y="5032273"/>
            <a:ext cx="271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Установка для перекачивания</a:t>
            </a:r>
          </a:p>
          <a:p>
            <a:pPr algn="ctr"/>
            <a:r>
              <a:rPr lang="ru-RU" b="1" dirty="0" smtClean="0">
                <a:solidFill>
                  <a:srgbClr val="1A2B74"/>
                </a:solidFill>
              </a:rPr>
              <a:t> одоранта УПО-01М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796" y="3548439"/>
            <a:ext cx="200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Фильтр ФГО-01М с БРС, переносного типа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0420" y="4785272"/>
            <a:ext cx="2750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Быстроразъемные  соединения (БРС) </a:t>
            </a:r>
            <a:r>
              <a:rPr lang="ru-RU" sz="1400" b="1" dirty="0">
                <a:solidFill>
                  <a:srgbClr val="1A2B74"/>
                </a:solidFill>
              </a:rPr>
              <a:t>исключающие пролив одоранта при </a:t>
            </a:r>
            <a:r>
              <a:rPr lang="ru-RU" sz="1400" b="1" dirty="0" smtClean="0">
                <a:solidFill>
                  <a:srgbClr val="1A2B74"/>
                </a:solidFill>
              </a:rPr>
              <a:t>работе, в комплекте с защитными колпаками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esktop\ДОКЛАДЪ\УПО-01_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4" y="1218301"/>
            <a:ext cx="3740965" cy="33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ДОКЛАДЪ\УПО-01_P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17" y="3498113"/>
            <a:ext cx="3518009" cy="222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98926" y="4567341"/>
            <a:ext cx="345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A2B74"/>
                </a:solidFill>
              </a:rPr>
              <a:t>Блок управления самовсасывающим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насосом с  заземляющим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 щупом,  переносное исполнение</a:t>
            </a:r>
          </a:p>
        </p:txBody>
      </p:sp>
      <p:pic>
        <p:nvPicPr>
          <p:cNvPr id="1030" name="Picture 6" descr="D:\Desktop\ДОКЛАДЪ\УПО-01_P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6" y="1257470"/>
            <a:ext cx="3656824" cy="33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324" y="5432370"/>
            <a:ext cx="434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A2B74"/>
                </a:solidFill>
              </a:rPr>
              <a:t>Блок управления самовсасывающим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насосом, с  дистанционным пультом,</a:t>
            </a:r>
          </a:p>
          <a:p>
            <a:r>
              <a:rPr lang="ru-RU" sz="1800" b="1" dirty="0">
                <a:solidFill>
                  <a:srgbClr val="1A2B74"/>
                </a:solidFill>
              </a:rPr>
              <a:t>мобильное исполнение</a:t>
            </a:r>
            <a:endParaRPr lang="ru-RU" sz="1800" b="1" dirty="0" smtClean="0">
              <a:solidFill>
                <a:srgbClr val="1A2B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941" y="1257470"/>
            <a:ext cx="2975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A2B74"/>
                </a:solidFill>
              </a:rPr>
              <a:t>Блок управления самовсасывающим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насосом для всех типов установок  УПО-01М, 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с электрообогревом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65734" y="131394"/>
            <a:ext cx="5977981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Блок управления установкой для </a:t>
            </a:r>
          </a:p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перекачивания одоранта УПО-01М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920250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ДОКЛАДЪ\Акты УПО_Pag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547" b="30596"/>
          <a:stretch/>
        </p:blipFill>
        <p:spPr bwMode="auto">
          <a:xfrm>
            <a:off x="5135526" y="1828800"/>
            <a:ext cx="3774557" cy="37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ДОКЛАДЪ\Акты УПО_P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10202" r="3023" b="32952"/>
          <a:stretch/>
        </p:blipFill>
        <p:spPr bwMode="auto">
          <a:xfrm>
            <a:off x="377094" y="1927793"/>
            <a:ext cx="3588850" cy="36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22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1608" y="296584"/>
            <a:ext cx="564991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Данные об испытаниях УПО-01М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" y="1158352"/>
            <a:ext cx="9529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2B74"/>
                </a:solidFill>
              </a:rPr>
              <a:t>    </a:t>
            </a:r>
            <a:r>
              <a:rPr lang="ru-RU" sz="1400" b="1" dirty="0" smtClean="0">
                <a:solidFill>
                  <a:srgbClr val="1A2B74"/>
                </a:solidFill>
              </a:rPr>
              <a:t>Установка перекачки одоранта УПО-01М </a:t>
            </a:r>
            <a:r>
              <a:rPr lang="ru-RU" sz="1400" b="1" dirty="0" smtClean="0">
                <a:solidFill>
                  <a:srgbClr val="1A2B74"/>
                </a:solidFill>
              </a:rPr>
              <a:t> в 2016г. прошла испытания </a:t>
            </a:r>
            <a:r>
              <a:rPr lang="ru-RU" sz="1400" b="1" dirty="0" smtClean="0">
                <a:solidFill>
                  <a:srgbClr val="1A2B74"/>
                </a:solidFill>
              </a:rPr>
              <a:t>в филиалах ОАО «Газпром трансгаз  Беларусь» Минское УМГ, Гомельское УМГ. </a:t>
            </a:r>
            <a:r>
              <a:rPr lang="ru-RU" sz="1400" b="1" dirty="0" smtClean="0">
                <a:solidFill>
                  <a:srgbClr val="1A2B74"/>
                </a:solidFill>
              </a:rPr>
              <a:t>Результаты </a:t>
            </a:r>
            <a:r>
              <a:rPr lang="ru-RU" sz="1400" b="1" dirty="0" smtClean="0">
                <a:solidFill>
                  <a:srgbClr val="1A2B74"/>
                </a:solidFill>
              </a:rPr>
              <a:t>испытаний показали полную работоспособность установки согласно  техническому заданию.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077" y="5466748"/>
            <a:ext cx="923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  В октябре 2017г. успешно проведены испытания УПО-01М в ООО «Газпром трансгаз Санкт-Петербург  (</a:t>
            </a:r>
            <a:r>
              <a:rPr lang="ru-RU" sz="1400" b="1" dirty="0" err="1" smtClean="0">
                <a:solidFill>
                  <a:srgbClr val="1A2B74"/>
                </a:solidFill>
              </a:rPr>
              <a:t>Колпинское</a:t>
            </a:r>
            <a:r>
              <a:rPr lang="ru-RU" sz="1400" b="1" dirty="0" smtClean="0">
                <a:solidFill>
                  <a:srgbClr val="1A2B74"/>
                </a:solidFill>
              </a:rPr>
              <a:t>  ЛПУМГ)  и получена рекомендация для включения установки в реестр ПАО «ГАЗПРОМ».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    </a:t>
            </a:r>
            <a:endParaRPr lang="ru-RU" sz="1400" b="1" dirty="0" smtClean="0">
              <a:solidFill>
                <a:srgbClr val="1A2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89715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2DB409FC-854A-4541-86D9-64A71DBA5F7B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23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608" y="142696"/>
            <a:ext cx="5649913" cy="76944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200" b="1" dirty="0" smtClean="0">
                <a:latin typeface="+mj-lt"/>
              </a:rPr>
              <a:t>Разрешительные документы на продукцию ООО ПП « АБИКА»</a:t>
            </a:r>
            <a:endParaRPr lang="ru-RU" sz="2200" b="1" dirty="0">
              <a:latin typeface="+mj-lt"/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pic>
        <p:nvPicPr>
          <p:cNvPr id="9218" name="Picture 2" descr="D:\Documents\ПАПКА ДОКУМЕНТОВ\Что печатать\сертификаты\1 ОДА\не печатать\Patent_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8" y="1146969"/>
            <a:ext cx="1841804" cy="25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ПАПКА ДОКУМЕНТОВ\Что печатать\сертификаты\1 ОДА\не печатать\ISO9001\3.1. Сертификат А4 СМК (ООО ПП АБИК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883406"/>
            <a:ext cx="1617584" cy="23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esktop\ДОКЛАДЪ\СертификатПатент ОДА-С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3" y="1146970"/>
            <a:ext cx="1760696" cy="2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Desktop\ДОКЛАДЪ\СертификатПатентОКТ-1_P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27" y="1146970"/>
            <a:ext cx="1834579" cy="25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Desktop\ДОКЛАДЪ\СертификатПатентОКТ-1_Pag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71" y="1216026"/>
            <a:ext cx="1734798" cy="23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Desktop\ДОКЛАДЪ\Патент УПО-01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2" y="3739812"/>
            <a:ext cx="1835692" cy="25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Desktop\ДОКЛАДЪ\УПО_сертификат_Pag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8" y="3883409"/>
            <a:ext cx="1720381" cy="2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Desktop\ДОКЛАДЪ\РазрешениеБеларусь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30" y="1216027"/>
            <a:ext cx="1685901" cy="23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Desktop\ДОКЛАДЪ\ФГО_серт_P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52" y="3956050"/>
            <a:ext cx="1611128" cy="2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D:\Documents\ПАПКА ДОКУМЕНТОВ\Что печатать\сертификаты\1 ОДА\не печатать\ISO9001\5.1. Эксперт СМК Багиян Александр Андреевич (ООО ПП АБИКА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79" y="3883405"/>
            <a:ext cx="1617582" cy="23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7509E92E-67CE-4A1B-B341-D826B021FB34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24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090670" y="2970213"/>
            <a:ext cx="83838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5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Спасибо за внимание 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69222"/>
              </p:ext>
            </p:extLst>
          </p:nvPr>
        </p:nvGraphicFramePr>
        <p:xfrm>
          <a:off x="242371" y="1112706"/>
          <a:ext cx="9441455" cy="50677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441958"/>
                <a:gridCol w="1999497"/>
              </a:tblGrid>
              <a:tr h="9308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Поставленные</a:t>
                      </a:r>
                      <a:r>
                        <a:rPr lang="ru-RU" sz="2400" baseline="0" dirty="0" smtClean="0"/>
                        <a:t> одоризационные установки в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дочерние Общества ПАО «ГАЗПРОМ»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173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Количество,</a:t>
                      </a:r>
                    </a:p>
                    <a:p>
                      <a:pPr algn="ctr"/>
                      <a:r>
                        <a:rPr lang="ru-RU" sz="2400" dirty="0" smtClean="0"/>
                        <a:t>шт.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17338B"/>
                    </a:solidFil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«ГАЗПРОМ ТРАНСГАЗ САНКТ-ПЕТЕРБУРГ»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177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«ГАЗПРОМ ТРАНСГАЗ МОСКВА»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СТАВРОПОЛЬ»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КРАСНОДАР»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УХТА»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БЕЛАРУСЬ»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«ГАЗПРОМ ТРАНСГАЗ ТОМСК»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ОАО</a:t>
                      </a:r>
                      <a:r>
                        <a:rPr lang="ru-RU" sz="2400" b="1" baseline="0" dirty="0" smtClean="0">
                          <a:solidFill>
                            <a:schemeClr val="accent6"/>
                          </a:solidFill>
                        </a:rPr>
                        <a:t> «СИБУР»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38575" y="387649"/>
            <a:ext cx="600075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Информация о поставленном  оборудовании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950895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C7C8BF71-68FF-4F8D-8609-D4DAD6EFFE5E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4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pic>
        <p:nvPicPr>
          <p:cNvPr id="1026" name="Picture 2" descr="D:\Desktop\ДОКЛАДЪ\капель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37" y="1262345"/>
            <a:ext cx="2505075" cy="39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ДОКЛАДЪ\2013-07-03-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262061"/>
            <a:ext cx="2816195" cy="39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0519" y="5384512"/>
            <a:ext cx="309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Газоодоризационная установка  капельного типа ОКТ-01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187" y="5374987"/>
            <a:ext cx="300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Газоодоризационная установка </a:t>
            </a:r>
          </a:p>
          <a:p>
            <a:pPr algn="ctr"/>
            <a:r>
              <a:rPr lang="en-US" b="1" dirty="0" smtClean="0">
                <a:solidFill>
                  <a:srgbClr val="1A2B74"/>
                </a:solidFill>
              </a:rPr>
              <a:t>GOE 07(</a:t>
            </a:r>
            <a:r>
              <a:rPr lang="ru-RU" b="1" dirty="0" smtClean="0">
                <a:solidFill>
                  <a:srgbClr val="1A2B74"/>
                </a:solidFill>
              </a:rPr>
              <a:t>ОДА) - СИ</a:t>
            </a:r>
            <a:endParaRPr lang="ru-RU" b="1" dirty="0">
              <a:solidFill>
                <a:srgbClr val="1A2B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365" y="5374986"/>
            <a:ext cx="305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Установка перекачки (налива) жидкого этилмеркаптана УПО-01М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38575" y="387649"/>
            <a:ext cx="600075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Продукция предприятия ООО ПП «АБИКА» </a:t>
            </a:r>
            <a:endParaRPr lang="ru-RU" sz="2400" b="1" dirty="0">
              <a:latin typeface="+mj-lt"/>
            </a:endParaRPr>
          </a:p>
        </p:txBody>
      </p:sp>
      <p:pic>
        <p:nvPicPr>
          <p:cNvPr id="13" name="Picture 2" descr="D:\Desktop\Новая папка\DSCN0764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/>
          <a:stretch/>
        </p:blipFill>
        <p:spPr bwMode="auto">
          <a:xfrm>
            <a:off x="6011709" y="1790843"/>
            <a:ext cx="3824053" cy="33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F88206E1-637F-4BD1-A2E3-D0B54C6B7D5D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5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1425" y="371774"/>
            <a:ext cx="5920987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Комплектность одоризационных установок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187287" y="1178805"/>
            <a:ext cx="9648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</a:t>
            </a:r>
            <a:r>
              <a:rPr lang="ru-RU" altLang="ru-RU" sz="2800" dirty="0" smtClean="0">
                <a:solidFill>
                  <a:srgbClr val="1A2B74"/>
                </a:solidFill>
              </a:rPr>
              <a:t>При изготовлении установок в основном используются изделия собственного производства из нержавеющей стали: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емкости объемом от 50 литров до 2600 литров, не являющиеся СРД;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поддоны;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–фильтры для утилизации паров одоранта;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фильтры очистки одоранта;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уровнемеры; </a:t>
            </a:r>
          </a:p>
          <a:p>
            <a:pPr>
              <a:buFontTx/>
              <a:buNone/>
              <a:tabLst>
                <a:tab pos="273050" algn="l"/>
                <a:tab pos="357188" algn="l"/>
                <a:tab pos="536575" algn="l"/>
              </a:tabLst>
            </a:pPr>
            <a:r>
              <a:rPr lang="ru-RU" altLang="ru-RU" sz="2800" dirty="0" smtClean="0">
                <a:solidFill>
                  <a:srgbClr val="1A2B74"/>
                </a:solidFill>
              </a:rPr>
              <a:t>– узлы впрыска; 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блок-боксы.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:\Desktop\Новая папка\DSCN37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4" t="2864" r="22793" b="11098"/>
          <a:stretch/>
        </p:blipFill>
        <p:spPr bwMode="auto">
          <a:xfrm>
            <a:off x="5674851" y="1277779"/>
            <a:ext cx="1214518" cy="1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Desktop\ДОКЛАДЪ\P_20170808_101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3835">
            <a:off x="7409958" y="4322241"/>
            <a:ext cx="2445279" cy="13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esktop\ДОКЛАДЪ\уг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56" y="3859728"/>
            <a:ext cx="1016798" cy="23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Desktop\Новая папка\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t="4458" r="16736" b="4917"/>
          <a:stretch/>
        </p:blipFill>
        <p:spPr bwMode="auto">
          <a:xfrm>
            <a:off x="7550368" y="1180957"/>
            <a:ext cx="2248271" cy="28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268536" y="6381750"/>
            <a:ext cx="7637463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pic>
        <p:nvPicPr>
          <p:cNvPr id="1030" name="Picture 6" descr="D:\Desktop\ДОКЛАДЪ\DSCN09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" y="1193369"/>
            <a:ext cx="1863187" cy="32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ДОКЛАДЪ\DSCN09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" y="4714441"/>
            <a:ext cx="2440108" cy="12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Desktop\ДОКЛАДЪ\фильтр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/>
          <a:stretch/>
        </p:blipFill>
        <p:spPr bwMode="auto">
          <a:xfrm>
            <a:off x="6725959" y="1748731"/>
            <a:ext cx="911970" cy="13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85014" y="267298"/>
            <a:ext cx="5015316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8" name="Picture 5" descr="D:\Desktop\ДОКЛАДЪ\DSC_03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8" y="1084363"/>
            <a:ext cx="3075109" cy="33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4433199"/>
            <a:ext cx="244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A2B74"/>
                </a:solidFill>
              </a:rPr>
              <a:t>Расходные емкости 50</a:t>
            </a:r>
            <a:r>
              <a:rPr lang="en-US" sz="1400" b="1" dirty="0" smtClean="0">
                <a:solidFill>
                  <a:srgbClr val="1A2B74"/>
                </a:solidFill>
              </a:rPr>
              <a:t>~</a:t>
            </a:r>
            <a:r>
              <a:rPr lang="ru-RU" sz="1400" b="1" dirty="0" smtClean="0">
                <a:solidFill>
                  <a:srgbClr val="1A2B74"/>
                </a:solidFill>
              </a:rPr>
              <a:t>2500 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" y="5919358"/>
            <a:ext cx="309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A2B74"/>
                </a:solidFill>
              </a:rPr>
              <a:t>Улавливающие поддоны для емкостей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2945" y="4420787"/>
            <a:ext cx="326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Шкафы утепленные с электрообогревом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и освещением  любых типоразмеров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4444" y="5787742"/>
            <a:ext cx="32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Угольные фильтры (дезодораторы)  для расходных емкостей  разных объемов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1755" y="2979475"/>
            <a:ext cx="2802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Фильтры предварительной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очистки с сетчатым элементом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 140</a:t>
            </a:r>
            <a:r>
              <a:rPr lang="en-US" sz="1400" b="1" dirty="0" smtClean="0">
                <a:solidFill>
                  <a:srgbClr val="1A2B74"/>
                </a:solidFill>
              </a:rPr>
              <a:t>~</a:t>
            </a:r>
            <a:r>
              <a:rPr lang="ru-RU" sz="1400" b="1" dirty="0" smtClean="0">
                <a:solidFill>
                  <a:srgbClr val="1A2B74"/>
                </a:solidFill>
              </a:rPr>
              <a:t>6</a:t>
            </a:r>
            <a:r>
              <a:rPr lang="en-US" sz="1400" b="1" dirty="0" smtClean="0">
                <a:solidFill>
                  <a:srgbClr val="1A2B74"/>
                </a:solidFill>
              </a:rPr>
              <a:t>40 </a:t>
            </a:r>
            <a:r>
              <a:rPr lang="ru-RU" sz="1400" b="1" dirty="0" smtClean="0">
                <a:solidFill>
                  <a:srgbClr val="1A2B74"/>
                </a:solidFill>
              </a:rPr>
              <a:t>мкм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4383" y="5611752"/>
            <a:ext cx="242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Узлы впрыска одоранта для газопроводов Ду 50</a:t>
            </a:r>
            <a:r>
              <a:rPr lang="en-US" sz="1400" b="1" dirty="0" smtClean="0">
                <a:solidFill>
                  <a:srgbClr val="1A2B74"/>
                </a:solidFill>
              </a:rPr>
              <a:t>~</a:t>
            </a:r>
            <a:r>
              <a:rPr lang="ru-RU" sz="1400" b="1" dirty="0" smtClean="0">
                <a:solidFill>
                  <a:srgbClr val="1A2B74"/>
                </a:solidFill>
              </a:rPr>
              <a:t>1220 мм</a:t>
            </a:r>
          </a:p>
        </p:txBody>
      </p:sp>
      <p:pic>
        <p:nvPicPr>
          <p:cNvPr id="9" name="Picture 7" descr="D:\Desktop\ДОКЛАДЪ\фильтр уг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1620" y="4214649"/>
            <a:ext cx="485659" cy="18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Desktop\ДОКЛАДЪ\фильтр уг мал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99"/>
          <a:stretch/>
        </p:blipFill>
        <p:spPr bwMode="auto">
          <a:xfrm rot="16200000">
            <a:off x="4056271" y="4281545"/>
            <a:ext cx="576753" cy="2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0368" y="3940910"/>
            <a:ext cx="22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Фильтр переносной с БРС</a:t>
            </a:r>
          </a:p>
        </p:txBody>
      </p:sp>
    </p:spTree>
    <p:extLst>
      <p:ext uri="{BB962C8B-B14F-4D97-AF65-F5344CB8AC3E}">
        <p14:creationId xmlns:p14="http://schemas.microsoft.com/office/powerpoint/2010/main" val="3186988075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1227" y="1303282"/>
            <a:ext cx="9480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38B"/>
                </a:solidFill>
              </a:rPr>
              <a:t>  </a:t>
            </a:r>
            <a:r>
              <a:rPr lang="ru-RU" sz="2400" b="1" dirty="0" smtClean="0">
                <a:solidFill>
                  <a:srgbClr val="17338B"/>
                </a:solidFill>
              </a:rPr>
              <a:t>Электротехническая продукция предприятия представлена блоками управления для одоризационных установок </a:t>
            </a:r>
            <a:r>
              <a:rPr lang="en-US" sz="2400" b="1" dirty="0" smtClean="0">
                <a:solidFill>
                  <a:srgbClr val="17338B"/>
                </a:solidFill>
              </a:rPr>
              <a:t>GOE 07 </a:t>
            </a:r>
            <a:r>
              <a:rPr lang="ru-RU" sz="2400" b="1" dirty="0" smtClean="0">
                <a:solidFill>
                  <a:srgbClr val="17338B"/>
                </a:solidFill>
              </a:rPr>
              <a:t>(ОДА) – СИ и устройства перекачки одоранта УПО-01М.</a:t>
            </a:r>
          </a:p>
          <a:p>
            <a:r>
              <a:rPr lang="ru-RU" sz="2400" b="1" dirty="0" smtClean="0">
                <a:solidFill>
                  <a:srgbClr val="1A2B74"/>
                </a:solidFill>
              </a:rPr>
              <a:t>  Блоки управления для одоризационных установок имеют следующие параметры:</a:t>
            </a:r>
          </a:p>
          <a:p>
            <a:r>
              <a:rPr lang="ru-RU" sz="2400" b="1" dirty="0" smtClean="0">
                <a:solidFill>
                  <a:srgbClr val="1A2B74"/>
                </a:solidFill>
              </a:rPr>
              <a:t> - прием  </a:t>
            </a:r>
            <a:r>
              <a:rPr lang="ru-RU" sz="2400" b="1" dirty="0">
                <a:solidFill>
                  <a:srgbClr val="1A2B74"/>
                </a:solidFill>
              </a:rPr>
              <a:t>и обработку дискретных, аналоговых и цифровых сигналов от датчиков одоризационной установки, а также от внешних источников. На основании полученной информации производятся </a:t>
            </a:r>
            <a:r>
              <a:rPr lang="ru-RU" sz="2400" b="1" dirty="0" smtClean="0">
                <a:solidFill>
                  <a:srgbClr val="1A2B74"/>
                </a:solidFill>
              </a:rPr>
              <a:t>расчеты и </a:t>
            </a:r>
            <a:r>
              <a:rPr lang="ru-RU" sz="2400" b="1" dirty="0">
                <a:solidFill>
                  <a:srgbClr val="1A2B74"/>
                </a:solidFill>
              </a:rPr>
              <a:t>осуществляется </a:t>
            </a:r>
            <a:r>
              <a:rPr lang="ru-RU" sz="2400" b="1" dirty="0" smtClean="0">
                <a:solidFill>
                  <a:srgbClr val="1A2B74"/>
                </a:solidFill>
              </a:rPr>
              <a:t>управление </a:t>
            </a:r>
            <a:r>
              <a:rPr lang="ru-RU" sz="2400" b="1" dirty="0">
                <a:solidFill>
                  <a:srgbClr val="1A2B74"/>
                </a:solidFill>
              </a:rPr>
              <a:t>насосом-дозатором</a:t>
            </a:r>
            <a:r>
              <a:rPr lang="ru-RU" sz="2400" b="1" dirty="0" smtClean="0">
                <a:solidFill>
                  <a:srgbClr val="1A2B74"/>
                </a:solidFill>
              </a:rPr>
              <a:t>.  </a:t>
            </a:r>
          </a:p>
          <a:p>
            <a:r>
              <a:rPr lang="ru-RU" sz="2400" b="1" dirty="0">
                <a:solidFill>
                  <a:srgbClr val="1A2B74"/>
                </a:solidFill>
              </a:rPr>
              <a:t> </a:t>
            </a:r>
            <a:r>
              <a:rPr lang="ru-RU" sz="2400" b="1" dirty="0" smtClean="0">
                <a:solidFill>
                  <a:srgbClr val="1A2B74"/>
                </a:solidFill>
              </a:rPr>
              <a:t>  </a:t>
            </a:r>
            <a:r>
              <a:rPr lang="ru-RU" sz="2400" b="1" dirty="0">
                <a:solidFill>
                  <a:srgbClr val="1A2B74"/>
                </a:solidFill>
              </a:rPr>
              <a:t>В настоящее время разработан и прошел производственные испытания блок управления нового поколения. </a:t>
            </a:r>
          </a:p>
          <a:p>
            <a:r>
              <a:rPr lang="ru-RU" sz="2400" b="1" dirty="0" smtClean="0">
                <a:solidFill>
                  <a:srgbClr val="1A2B74"/>
                </a:solidFill>
              </a:rPr>
              <a:t>  Данный </a:t>
            </a:r>
            <a:r>
              <a:rPr lang="ru-RU" sz="2400" b="1" dirty="0">
                <a:solidFill>
                  <a:srgbClr val="1A2B74"/>
                </a:solidFill>
              </a:rPr>
              <a:t>блок управления рекомендуется для ГРС, на которых отсутствует САУ</a:t>
            </a:r>
            <a:r>
              <a:rPr lang="ru-RU" sz="2400" b="1" dirty="0" smtClean="0">
                <a:solidFill>
                  <a:srgbClr val="1A2B74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1A2B74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1A2B74"/>
                </a:solidFill>
              </a:rPr>
              <a:t>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5014" y="101682"/>
            <a:ext cx="501531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</a:t>
            </a:r>
          </a:p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(блоки управления )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915983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268537" y="6381750"/>
            <a:ext cx="7637463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6" name="Picture 4" descr="D:\Desktop\ДОКЛАДЪ\бл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1" y="3228962"/>
            <a:ext cx="2916363" cy="23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85014" y="163237"/>
            <a:ext cx="501531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</a:t>
            </a:r>
          </a:p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(блоки управления)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051" name="Picture 3" descr="D:\Desktop\ДОКЛАДЪ\P_20170807_145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" y="1103464"/>
            <a:ext cx="5516034" cy="16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97" y="2660636"/>
            <a:ext cx="542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БО 3.0П одоризационной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установкой (ОДА)  в 19</a:t>
            </a:r>
            <a:r>
              <a:rPr lang="en-US" sz="1400" b="1" dirty="0" smtClean="0">
                <a:solidFill>
                  <a:srgbClr val="1A2B74"/>
                </a:solidFill>
              </a:rPr>
              <a:t>” </a:t>
            </a:r>
            <a:r>
              <a:rPr lang="ru-RU" sz="1400" b="1" dirty="0" smtClean="0">
                <a:solidFill>
                  <a:srgbClr val="1A2B74"/>
                </a:solidFill>
              </a:rPr>
              <a:t>исполнении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645966"/>
            <a:ext cx="365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БО 3.0П одоризационной установкой  (ОДА) в настенном исполнении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9890" y="5137237"/>
            <a:ext cx="2862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установкой перекачки (налива) одоранта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УПО-01М  переносной, с обогревом и выносным пультом  управления</a:t>
            </a:r>
          </a:p>
        </p:txBody>
      </p:sp>
      <p:pic>
        <p:nvPicPr>
          <p:cNvPr id="2053" name="Picture 5" descr="D:\Desktop\ДОКЛАДЪ\аник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59" y="1280579"/>
            <a:ext cx="3593682" cy="31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37741" y="4654012"/>
            <a:ext cx="3467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нового поколения одоризационной установкой  (ОДА) в настенном исполнении на базе контроллера Российских производителей</a:t>
            </a:r>
          </a:p>
        </p:txBody>
      </p:sp>
      <p:pic>
        <p:nvPicPr>
          <p:cNvPr id="2052" name="Picture 4" descr="D:\Desktop\ДОКЛАДЪ\УПО-01_P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66" y="3338623"/>
            <a:ext cx="2849371" cy="17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7859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5421" y="1408386"/>
            <a:ext cx="834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8303" y="1222873"/>
            <a:ext cx="95041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b="1" dirty="0" smtClean="0">
                <a:solidFill>
                  <a:srgbClr val="17338B"/>
                </a:solidFill>
              </a:rPr>
              <a:t>   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Предприятие «АБИКА» осуществляет  ввод в эксплуатацию, гарантийное, послегарантийное техническое обслуживание и ремонт своей продукции.    </a:t>
            </a:r>
          </a:p>
          <a:p>
            <a:pPr algn="just"/>
            <a:r>
              <a:rPr lang="ru-RU" altLang="ru-RU" sz="2400" b="1" dirty="0" smtClean="0">
                <a:solidFill>
                  <a:srgbClr val="17338B"/>
                </a:solidFill>
              </a:rPr>
              <a:t>     Ввиду </a:t>
            </a:r>
            <a:r>
              <a:rPr lang="ru-RU" altLang="ru-RU" sz="2400" b="1" dirty="0">
                <a:solidFill>
                  <a:srgbClr val="17338B"/>
                </a:solidFill>
              </a:rPr>
              <a:t>того, что расходники для проведения ТО и ремонта дозировочных насосов у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производителей </a:t>
            </a:r>
            <a:r>
              <a:rPr lang="en-US" altLang="ru-RU" sz="2400" b="1" dirty="0" smtClean="0">
                <a:solidFill>
                  <a:srgbClr val="17338B"/>
                </a:solidFill>
              </a:rPr>
              <a:t>LEWA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и </a:t>
            </a:r>
            <a:r>
              <a:rPr lang="en-US" altLang="ru-RU" sz="2400" b="1" dirty="0" smtClean="0">
                <a:solidFill>
                  <a:srgbClr val="17338B"/>
                </a:solidFill>
              </a:rPr>
              <a:t>Honeywell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 очень дорогие, а так же </a:t>
            </a:r>
            <a:r>
              <a:rPr lang="ru-RU" altLang="ru-RU" sz="2400" b="1" dirty="0">
                <a:solidFill>
                  <a:srgbClr val="17338B"/>
                </a:solidFill>
              </a:rPr>
              <a:t>необоснованные требования при заказе комплектующих (необходимо указывать точный адрес и место, где установлен насос-дозатор в составе одоризационной установки), было принято решение о производстве запасных частей своими силами. В настоящее время ООО ПП «АБИКА» изготавливает мембраны из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нержавеющий </a:t>
            </a:r>
            <a:r>
              <a:rPr lang="ru-RU" altLang="ru-RU" sz="2400" b="1" dirty="0">
                <a:solidFill>
                  <a:srgbClr val="17338B"/>
                </a:solidFill>
              </a:rPr>
              <a:t>стали всех необходимых типоразмеров и уплотнения из экспандированного </a:t>
            </a:r>
            <a:r>
              <a:rPr lang="en-US" altLang="ru-RU" sz="2400" b="1" dirty="0">
                <a:solidFill>
                  <a:srgbClr val="17338B"/>
                </a:solidFill>
              </a:rPr>
              <a:t>PTFE </a:t>
            </a:r>
            <a:r>
              <a:rPr lang="ru-RU" altLang="ru-RU" sz="2400" b="1" dirty="0">
                <a:solidFill>
                  <a:srgbClr val="17338B"/>
                </a:solidFill>
              </a:rPr>
              <a:t>для обратных клапанов всех типов дозирующих насосов используемых на одоризационных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установках.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1424" y="162938"/>
            <a:ext cx="5920987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 для технического обслуживания и ремонта одоризаторов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23171028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btg_2010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btg_2010</Template>
  <TotalTime>9404</TotalTime>
  <Words>1842</Words>
  <Application>Microsoft Office PowerPoint</Application>
  <PresentationFormat>Лист A4 (210x297 мм)</PresentationFormat>
  <Paragraphs>276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btg_2010</vt:lpstr>
      <vt:lpstr>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ame</dc:creator>
  <cp:lastModifiedBy>Грей</cp:lastModifiedBy>
  <cp:revision>639</cp:revision>
  <cp:lastPrinted>2017-10-18T13:22:37Z</cp:lastPrinted>
  <dcterms:created xsi:type="dcterms:W3CDTF">2012-08-15T06:02:23Z</dcterms:created>
  <dcterms:modified xsi:type="dcterms:W3CDTF">2017-10-18T13:29:00Z</dcterms:modified>
</cp:coreProperties>
</file>