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302" r:id="rId4"/>
    <p:sldId id="322" r:id="rId5"/>
    <p:sldId id="324" r:id="rId6"/>
    <p:sldId id="323" r:id="rId7"/>
    <p:sldId id="304" r:id="rId8"/>
    <p:sldId id="325" r:id="rId9"/>
    <p:sldId id="306" r:id="rId10"/>
    <p:sldId id="308" r:id="rId11"/>
    <p:sldId id="305" r:id="rId12"/>
    <p:sldId id="311" r:id="rId13"/>
    <p:sldId id="288" r:id="rId14"/>
    <p:sldId id="303" r:id="rId15"/>
    <p:sldId id="326" r:id="rId16"/>
    <p:sldId id="327" r:id="rId17"/>
    <p:sldId id="321" r:id="rId18"/>
    <p:sldId id="319" r:id="rId19"/>
    <p:sldId id="309" r:id="rId20"/>
    <p:sldId id="307" r:id="rId2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232B"/>
    <a:srgbClr val="FFFFFF"/>
    <a:srgbClr val="000000"/>
    <a:srgbClr val="F4CC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 snapToGrid="0">
      <p:cViewPr varScale="1">
        <p:scale>
          <a:sx n="95" d="100"/>
          <a:sy n="95" d="100"/>
        </p:scale>
        <p:origin x="3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D013C-7B1D-4BC4-BAAD-D63246BE2F44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FFBF5-A441-4001-9424-793EB1EBF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41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FFBF5-A441-4001-9424-793EB1EBF2B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965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FFBF5-A441-4001-9424-793EB1EBF2B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07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FFBF5-A441-4001-9424-793EB1EBF2B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827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FFBF5-A441-4001-9424-793EB1EBF2B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832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FFBF5-A441-4001-9424-793EB1EBF2B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139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FFBF5-A441-4001-9424-793EB1EBF2B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89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FFBF5-A441-4001-9424-793EB1EBF2B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949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FFBF5-A441-4001-9424-793EB1EBF2B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594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FFBF5-A441-4001-9424-793EB1EBF2B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776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FFBF5-A441-4001-9424-793EB1EBF2B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346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FFBF5-A441-4001-9424-793EB1EBF2B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4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FFBF5-A441-4001-9424-793EB1EBF2B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416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FFBF5-A441-4001-9424-793EB1EBF2B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598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FFBF5-A441-4001-9424-793EB1EBF2B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296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FFBF5-A441-4001-9424-793EB1EBF2B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129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93AF7-CFD1-45F1-9655-14D404F0DB27}" type="datetime1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AF45-60BA-4464-941D-6E7F436D91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28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16767-0353-471E-800C-D58C62F5513B}" type="datetime1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AF45-60BA-4464-941D-6E7F436D91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265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CAD-FA81-4141-8094-5064411DB972}" type="datetime1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AF45-60BA-4464-941D-6E7F436D91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3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0343-2DE0-4405-9998-93F8DAC39B14}" type="datetime1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AF45-60BA-4464-941D-6E7F436D91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78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206F-3AA7-47B7-ADD2-E8012327A453}" type="datetime1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AF45-60BA-4464-941D-6E7F436D91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053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0B03-3A34-49C5-A47B-56D08C1122B7}" type="datetime1">
              <a:rPr lang="ru-RU" smtClean="0"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AF45-60BA-4464-941D-6E7F436D91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166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03B1-B94B-4094-BD7F-6B455B9C9729}" type="datetime1">
              <a:rPr lang="ru-RU" smtClean="0"/>
              <a:t>16.05.2018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AF45-60BA-4464-941D-6E7F436D91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8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A299-FA61-4B3D-BE79-B9FCE3F2EB09}" type="datetime1">
              <a:rPr lang="ru-RU" smtClean="0"/>
              <a:t>16.05.2018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AF45-60BA-4464-941D-6E7F436D91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60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ADABC-820C-48E6-9657-505E793FD99D}" type="datetime1">
              <a:rPr lang="ru-RU" smtClean="0"/>
              <a:t>16.05.2018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AF45-60BA-4464-941D-6E7F436D91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645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B0623-C18D-460B-B1F0-233BD853B374}" type="datetime1">
              <a:rPr lang="ru-RU" smtClean="0"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AF45-60BA-4464-941D-6E7F436D91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227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E8F1-0687-411E-B30F-71EE22B60145}" type="datetime1">
              <a:rPr lang="ru-RU" smtClean="0"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AF45-60BA-4464-941D-6E7F436D91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441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BDEB3-8620-42ED-847F-7A4072296206}" type="datetime1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DAF45-60BA-4464-941D-6E7F436D91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92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g"/><Relationship Id="rId3" Type="http://schemas.openxmlformats.org/officeDocument/2006/relationships/image" Target="../media/image30.jpg"/><Relationship Id="rId7" Type="http://schemas.openxmlformats.org/officeDocument/2006/relationships/image" Target="../media/image33.jpg"/><Relationship Id="rId12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2.jpeg"/><Relationship Id="rId9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4003075" y="6269701"/>
            <a:ext cx="4384815" cy="588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7" y="1102222"/>
            <a:ext cx="6649402" cy="4414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6942489" y="2292768"/>
            <a:ext cx="5186148" cy="2485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dirty="0" smtClean="0"/>
              <a:t>Воздушное патрулирование линейной части магистральных газопроводов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3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83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50" y="631825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0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5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5" t="12165" r="1905" b="16512"/>
          <a:stretch/>
        </p:blipFill>
        <p:spPr>
          <a:xfrm>
            <a:off x="942044" y="2138363"/>
            <a:ext cx="8514291" cy="4554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38" y="2339299"/>
            <a:ext cx="2529724" cy="1897293"/>
          </a:xfrm>
          <a:prstGeom prst="rect">
            <a:avLst/>
          </a:prstGeom>
          <a:ln w="25400">
            <a:solidFill>
              <a:srgbClr val="A0232B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7303872" y="4098868"/>
            <a:ext cx="1928719" cy="1436914"/>
          </a:xfrm>
          <a:prstGeom prst="ellipse">
            <a:avLst/>
          </a:prstGeom>
          <a:noFill/>
          <a:ln w="25400">
            <a:solidFill>
              <a:srgbClr val="A02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>
            <a:stCxn id="6" idx="1"/>
          </p:cNvCxnSpPr>
          <p:nvPr/>
        </p:nvCxnSpPr>
        <p:spPr>
          <a:xfrm flipV="1">
            <a:off x="7586326" y="2339299"/>
            <a:ext cx="1646265" cy="1970000"/>
          </a:xfrm>
          <a:prstGeom prst="line">
            <a:avLst/>
          </a:prstGeom>
          <a:ln w="25400">
            <a:solidFill>
              <a:srgbClr val="A0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6" idx="5"/>
          </p:cNvCxnSpPr>
          <p:nvPr/>
        </p:nvCxnSpPr>
        <p:spPr>
          <a:xfrm flipV="1">
            <a:off x="8950137" y="4250026"/>
            <a:ext cx="2811432" cy="1075325"/>
          </a:xfrm>
          <a:prstGeom prst="line">
            <a:avLst/>
          </a:prstGeom>
          <a:ln w="25400">
            <a:solidFill>
              <a:srgbClr val="A0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0" y="890059"/>
            <a:ext cx="10515600" cy="500592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198966" y="1661925"/>
            <a:ext cx="10583334" cy="4838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детектора утечек метана</a:t>
            </a:r>
          </a:p>
        </p:txBody>
      </p:sp>
    </p:spTree>
    <p:extLst>
      <p:ext uri="{BB962C8B-B14F-4D97-AF65-F5344CB8AC3E}">
        <p14:creationId xmlns:p14="http://schemas.microsoft.com/office/powerpoint/2010/main" val="109340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0059"/>
            <a:ext cx="10515600" cy="500592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</a:t>
            </a:r>
            <a:r>
              <a:rPr lang="ru-RU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топофотосъемки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50" y="631825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1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5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  <p:sp>
        <p:nvSpPr>
          <p:cNvPr id="16" name="Объект 2"/>
          <p:cNvSpPr txBox="1">
            <a:spLocks/>
          </p:cNvSpPr>
          <p:nvPr/>
        </p:nvSpPr>
        <p:spPr>
          <a:xfrm>
            <a:off x="198966" y="1661925"/>
            <a:ext cx="10583334" cy="4838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Аэрофотосъемочный комплекс с бортовой инерциальной системой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One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71463" algn="just"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 t="12276" r="23000" b="9348"/>
          <a:stretch>
            <a:fillRect/>
          </a:stretch>
        </p:blipFill>
        <p:spPr bwMode="auto">
          <a:xfrm rot="5400000">
            <a:off x="884120" y="2416109"/>
            <a:ext cx="2174690" cy="31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s://www.pobonline.com/ext/resources/article_images/briaskThumb_POSLV.jpg?146822166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2" t="26134" b="7733"/>
          <a:stretch/>
        </p:blipFill>
        <p:spPr bwMode="auto">
          <a:xfrm>
            <a:off x="4281409" y="3013639"/>
            <a:ext cx="2781300" cy="213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ноутбу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59" y="2815497"/>
            <a:ext cx="4277814" cy="253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бъект 2"/>
          <p:cNvSpPr txBox="1">
            <a:spLocks/>
          </p:cNvSpPr>
          <p:nvPr/>
        </p:nvSpPr>
        <p:spPr>
          <a:xfrm>
            <a:off x="287238" y="5234864"/>
            <a:ext cx="2709334" cy="482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Аэрофотокамера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3568061" y="5197303"/>
            <a:ext cx="3494648" cy="812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Бортовая инерциальная система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09633" y="5347239"/>
            <a:ext cx="3632753" cy="424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 оператора с предустановленным ПО</a:t>
            </a:r>
          </a:p>
        </p:txBody>
      </p:sp>
    </p:spTree>
    <p:extLst>
      <p:ext uri="{BB962C8B-B14F-4D97-AF65-F5344CB8AC3E}">
        <p14:creationId xmlns:p14="http://schemas.microsoft.com/office/powerpoint/2010/main" val="366627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war.ru/uploads/posts/2016-05/1463042021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93" y="2178283"/>
            <a:ext cx="6797332" cy="4529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50" y="631825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2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5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  <p:sp>
        <p:nvSpPr>
          <p:cNvPr id="16" name="Овал 15"/>
          <p:cNvSpPr/>
          <p:nvPr/>
        </p:nvSpPr>
        <p:spPr>
          <a:xfrm>
            <a:off x="4385129" y="4728943"/>
            <a:ext cx="1025072" cy="763688"/>
          </a:xfrm>
          <a:prstGeom prst="ellipse">
            <a:avLst/>
          </a:prstGeom>
          <a:noFill/>
          <a:ln w="25400">
            <a:solidFill>
              <a:srgbClr val="A02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>
            <a:stCxn id="16" idx="1"/>
          </p:cNvCxnSpPr>
          <p:nvPr/>
        </p:nvCxnSpPr>
        <p:spPr>
          <a:xfrm flipV="1">
            <a:off x="4535247" y="2422438"/>
            <a:ext cx="3165859" cy="2418345"/>
          </a:xfrm>
          <a:prstGeom prst="line">
            <a:avLst/>
          </a:prstGeom>
          <a:ln w="25400">
            <a:solidFill>
              <a:srgbClr val="A0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16" idx="4"/>
          </p:cNvCxnSpPr>
          <p:nvPr/>
        </p:nvCxnSpPr>
        <p:spPr>
          <a:xfrm flipV="1">
            <a:off x="4897665" y="4855808"/>
            <a:ext cx="6117855" cy="636823"/>
          </a:xfrm>
          <a:prstGeom prst="line">
            <a:avLst/>
          </a:prstGeom>
          <a:ln w="25400">
            <a:solidFill>
              <a:srgbClr val="A0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https://topwar.ru/uploads/posts/2016-05/1463042021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t="57810" r="37088" b="25487"/>
          <a:stretch/>
        </p:blipFill>
        <p:spPr bwMode="auto">
          <a:xfrm>
            <a:off x="7701106" y="2422438"/>
            <a:ext cx="3314414" cy="2433370"/>
          </a:xfrm>
          <a:prstGeom prst="rect">
            <a:avLst/>
          </a:prstGeom>
          <a:ln w="25400">
            <a:solidFill>
              <a:srgbClr val="A0232B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0" y="890059"/>
            <a:ext cx="10515600" cy="500592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198966" y="1661925"/>
            <a:ext cx="10583334" cy="4838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аэрофотосъемочного комплекса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" t="8401" r="3733" b="1493"/>
          <a:stretch/>
        </p:blipFill>
        <p:spPr>
          <a:xfrm>
            <a:off x="304074" y="2141397"/>
            <a:ext cx="6424013" cy="45419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50" y="631825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2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0" y="890059"/>
            <a:ext cx="10515600" cy="500592"/>
          </a:xfrm>
          <a:prstGeom prst="rect">
            <a:avLst/>
          </a:prstGeom>
          <a:solidFill>
            <a:srgbClr val="A0232B"/>
          </a:solidFill>
          <a:ln>
            <a:solidFill>
              <a:srgbClr val="A0232B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198966" y="1661925"/>
            <a:ext cx="10583334" cy="4838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рабочего места оператора</a:t>
            </a:r>
          </a:p>
          <a:p>
            <a:pPr marL="0" indent="271463" algn="just"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7845572" y="1661925"/>
            <a:ext cx="3494648" cy="812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штурмана-оператора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34" y="2474296"/>
            <a:ext cx="4468128" cy="3351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099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0059"/>
            <a:ext cx="10515600" cy="500592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966" y="1661925"/>
            <a:ext cx="11569700" cy="4838887"/>
          </a:xfrm>
        </p:spPr>
        <p:txBody>
          <a:bodyPr>
            <a:normAutofit/>
          </a:bodyPr>
          <a:lstStyle/>
          <a:p>
            <a:pPr marL="0" indent="2714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актуальная информация о состоянии трубопроводов, ОЗ и ЗМР;</a:t>
            </a:r>
          </a:p>
          <a:p>
            <a:pPr marL="0" indent="2714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об утечках (концентрация, местоположение); </a:t>
            </a:r>
          </a:p>
          <a:p>
            <a:pPr marL="0" indent="2714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аэрофотоснимки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трубопроводов,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 и ЗМР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формате *.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jpg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пространственным разрешением 0,1 м/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точностью определения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пространственного положения центров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снимков 15 м.;</a:t>
            </a:r>
          </a:p>
          <a:p>
            <a:pPr marL="0" indent="2714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ортофотопланы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региональной системе координат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GeoTIFF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714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видеофайлы в формате MPEG-4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файлы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телеметрией полета (время, широта, долгота, абсолютная высота, истинная высота, курс, крен,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тангаж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формате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расширением *.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xls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50" y="631825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14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3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48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59049" y="3483091"/>
            <a:ext cx="3121152" cy="23408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0059"/>
            <a:ext cx="10515600" cy="500592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снимков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50" y="631825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15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410153" y="-32039"/>
            <a:ext cx="12602153" cy="835536"/>
            <a:chOff x="-410153" y="-34189"/>
            <a:chExt cx="12602153" cy="83553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3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41073" y="3309966"/>
            <a:ext cx="3121152" cy="2340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92005" y="3167794"/>
            <a:ext cx="3121152" cy="2340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62546" y="2965641"/>
            <a:ext cx="3121152" cy="2340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26129" y="2823023"/>
            <a:ext cx="3121152" cy="2340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80413" y="2487954"/>
            <a:ext cx="3121152" cy="23408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0442" y="2382643"/>
            <a:ext cx="3121152" cy="23408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17536" y="2179816"/>
            <a:ext cx="3121152" cy="23408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4381" y="2281230"/>
            <a:ext cx="3121152" cy="23408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5385" y="2408043"/>
            <a:ext cx="3121152" cy="23408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745045" y="1577000"/>
            <a:ext cx="4248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полета – 300 м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полосы захвата - 200 м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9445" y="5401242"/>
            <a:ext cx="6083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Снимки выполнены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аэрофотокамерой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PhaseOne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установленной на самолете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ДА-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74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890059"/>
            <a:ext cx="10515600" cy="500592"/>
          </a:xfrm>
          <a:prstGeom prst="rect">
            <a:avLst/>
          </a:prstGeom>
          <a:solidFill>
            <a:srgbClr val="A0232B"/>
          </a:solidFill>
          <a:ln>
            <a:solidFill>
              <a:srgbClr val="A0232B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качества разрешения снимков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410153" y="-32039"/>
            <a:ext cx="12602153" cy="835536"/>
            <a:chOff x="-410153" y="-34189"/>
            <a:chExt cx="12602153" cy="835536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9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1" y="1556241"/>
            <a:ext cx="6758074" cy="5068556"/>
          </a:xfrm>
          <a:prstGeom prst="rect">
            <a:avLst/>
          </a:prstGeom>
        </p:spPr>
      </p:pic>
      <p:sp>
        <p:nvSpPr>
          <p:cNvPr id="36" name="Овал 35"/>
          <p:cNvSpPr/>
          <p:nvPr/>
        </p:nvSpPr>
        <p:spPr>
          <a:xfrm rot="16200000">
            <a:off x="3539224" y="2739785"/>
            <a:ext cx="437476" cy="458778"/>
          </a:xfrm>
          <a:prstGeom prst="ellipse">
            <a:avLst/>
          </a:prstGeom>
          <a:noFill/>
          <a:ln w="25400">
            <a:solidFill>
              <a:srgbClr val="A02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>
            <a:stCxn id="36" idx="2"/>
          </p:cNvCxnSpPr>
          <p:nvPr/>
        </p:nvCxnSpPr>
        <p:spPr>
          <a:xfrm>
            <a:off x="3757962" y="3187912"/>
            <a:ext cx="1180127" cy="1274695"/>
          </a:xfrm>
          <a:prstGeom prst="line">
            <a:avLst/>
          </a:prstGeom>
          <a:ln w="25400">
            <a:solidFill>
              <a:srgbClr val="A0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50" y="631825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16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9" t="4953" r="30757" b="30540"/>
          <a:stretch/>
        </p:blipFill>
        <p:spPr>
          <a:xfrm>
            <a:off x="7061779" y="1556241"/>
            <a:ext cx="4955177" cy="4423955"/>
          </a:xfrm>
          <a:prstGeom prst="rect">
            <a:avLst/>
          </a:prstGeom>
        </p:spPr>
      </p:pic>
      <p:pic>
        <p:nvPicPr>
          <p:cNvPr id="1028" name="Picture 4" descr="C:\Users\1\Desktop\Работа\УЗГА\Газпром-презентация\cap_544_авт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181" y="4462607"/>
            <a:ext cx="2344988" cy="2232387"/>
          </a:xfrm>
          <a:prstGeom prst="rect">
            <a:avLst/>
          </a:prstGeom>
          <a:noFill/>
          <a:ln w="22225" cmpd="sng">
            <a:solidFill>
              <a:srgbClr val="A0232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Прямая соединительная линия 36"/>
          <p:cNvCxnSpPr>
            <a:stCxn id="36" idx="6"/>
          </p:cNvCxnSpPr>
          <p:nvPr/>
        </p:nvCxnSpPr>
        <p:spPr>
          <a:xfrm>
            <a:off x="3757962" y="2750436"/>
            <a:ext cx="3533207" cy="1682353"/>
          </a:xfrm>
          <a:prstGeom prst="line">
            <a:avLst/>
          </a:prstGeom>
          <a:ln w="25400">
            <a:solidFill>
              <a:srgbClr val="A0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 rot="16200000">
            <a:off x="7439654" y="3169046"/>
            <a:ext cx="629301" cy="1233138"/>
          </a:xfrm>
          <a:prstGeom prst="ellipse">
            <a:avLst/>
          </a:prstGeom>
          <a:noFill/>
          <a:ln w="25400">
            <a:solidFill>
              <a:srgbClr val="A02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>
            <a:stCxn id="14" idx="2"/>
          </p:cNvCxnSpPr>
          <p:nvPr/>
        </p:nvCxnSpPr>
        <p:spPr>
          <a:xfrm flipV="1">
            <a:off x="7754305" y="3562158"/>
            <a:ext cx="4149510" cy="538108"/>
          </a:xfrm>
          <a:prstGeom prst="line">
            <a:avLst/>
          </a:prstGeom>
          <a:ln w="25400">
            <a:solidFill>
              <a:srgbClr val="A0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14" idx="6"/>
          </p:cNvCxnSpPr>
          <p:nvPr/>
        </p:nvCxnSpPr>
        <p:spPr>
          <a:xfrm flipV="1">
            <a:off x="7754305" y="1472101"/>
            <a:ext cx="1136344" cy="1998864"/>
          </a:xfrm>
          <a:prstGeom prst="line">
            <a:avLst/>
          </a:prstGeom>
          <a:ln w="25400">
            <a:solidFill>
              <a:srgbClr val="A0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090674" y="6239596"/>
            <a:ext cx="1615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30000" t="36063" r="45285" b="33460"/>
          <a:stretch/>
        </p:blipFill>
        <p:spPr>
          <a:xfrm>
            <a:off x="8890649" y="1472101"/>
            <a:ext cx="3013166" cy="2090057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A0232B"/>
            </a:contourClr>
          </a:sp3d>
        </p:spPr>
      </p:pic>
      <p:sp>
        <p:nvSpPr>
          <p:cNvPr id="29" name="TextBox 28"/>
          <p:cNvSpPr txBox="1"/>
          <p:nvPr/>
        </p:nvSpPr>
        <p:spPr>
          <a:xfrm>
            <a:off x="9869833" y="2874595"/>
            <a:ext cx="833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115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890059"/>
            <a:ext cx="10515600" cy="500592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 газопроводов и аэродромов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9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  <p:sp>
        <p:nvSpPr>
          <p:cNvPr id="10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49" y="639631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17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t="784" r="50450" b="35931"/>
          <a:stretch/>
        </p:blipFill>
        <p:spPr>
          <a:xfrm>
            <a:off x="5772840" y="1479362"/>
            <a:ext cx="6331132" cy="4834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198966" y="1479362"/>
            <a:ext cx="5435480" cy="14989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ru-RU" sz="2000" dirty="0" smtClean="0"/>
              <a:t>Расположение действующих аэродромов на территории России позволяет провести обследование всех существующих трасс газопроводов</a:t>
            </a:r>
            <a:endParaRPr lang="de-AT" altLang="de-DE" sz="2000" kern="0" dirty="0" smtClean="0"/>
          </a:p>
        </p:txBody>
      </p:sp>
      <p:pic>
        <p:nvPicPr>
          <p:cNvPr id="15" name="Рисунок 14"/>
          <p:cNvPicPr/>
          <p:nvPr/>
        </p:nvPicPr>
        <p:blipFill rotWithShape="1">
          <a:blip r:embed="rId4"/>
          <a:srcRect l="4519" t="9046" r="12822" b="20173"/>
          <a:stretch/>
        </p:blipFill>
        <p:spPr>
          <a:xfrm>
            <a:off x="261256" y="2978266"/>
            <a:ext cx="7080070" cy="360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5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0059"/>
            <a:ext cx="10515600" cy="500592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проведения работ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50" y="631825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18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5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  <p:sp>
        <p:nvSpPr>
          <p:cNvPr id="3" name="Скругленный прямоугольник 2"/>
          <p:cNvSpPr/>
          <p:nvPr/>
        </p:nvSpPr>
        <p:spPr>
          <a:xfrm>
            <a:off x="198966" y="2073202"/>
            <a:ext cx="2265528" cy="1146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69563" y="2073202"/>
            <a:ext cx="1924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Постановка задачи и определение объемов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2635091" y="2434530"/>
            <a:ext cx="736979" cy="477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542667" y="2058297"/>
            <a:ext cx="2265528" cy="1146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658673" y="2211701"/>
            <a:ext cx="2094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Подготовка оборудования и самолета</a:t>
            </a:r>
            <a:endParaRPr lang="ru-RU" dirty="0"/>
          </a:p>
        </p:txBody>
      </p:sp>
      <p:sp>
        <p:nvSpPr>
          <p:cNvPr id="21" name="Стрелка вправо 20"/>
          <p:cNvSpPr/>
          <p:nvPr/>
        </p:nvSpPr>
        <p:spPr>
          <a:xfrm>
            <a:off x="5978792" y="2419625"/>
            <a:ext cx="736979" cy="477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86368" y="2058297"/>
            <a:ext cx="2265528" cy="1146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933018" y="4624820"/>
            <a:ext cx="736979" cy="477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971666" y="2446837"/>
            <a:ext cx="209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Полеты</a:t>
            </a:r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798028" y="4263493"/>
            <a:ext cx="2265528" cy="1146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4234153" y="4624821"/>
            <a:ext cx="736979" cy="477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1883326" y="4540491"/>
            <a:ext cx="2094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Обработка </a:t>
            </a:r>
          </a:p>
          <a:p>
            <a:pPr algn="ctr"/>
            <a:r>
              <a:rPr lang="ru-RU" dirty="0" smtClean="0"/>
              <a:t>данных</a:t>
            </a:r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101859" y="4263493"/>
            <a:ext cx="2265528" cy="1146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5187157" y="4540491"/>
            <a:ext cx="2094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Предоставление результатов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0" b="93919" l="4333" r="96000">
                        <a14:foregroundMark x1="30000" y1="15541" x2="30000" y2="15541"/>
                        <a14:foregroundMark x1="63000" y1="14527" x2="63000" y2="14527"/>
                        <a14:foregroundMark x1="60000" y1="10473" x2="60000" y2="10473"/>
                        <a14:foregroundMark x1="27333" y1="12838" x2="27333" y2="12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374" y="3665243"/>
            <a:ext cx="2429215" cy="2396826"/>
          </a:xfrm>
          <a:prstGeom prst="rect">
            <a:avLst/>
          </a:prstGeom>
        </p:spPr>
      </p:pic>
      <p:sp>
        <p:nvSpPr>
          <p:cNvPr id="34" name="Стрелка вправо 33"/>
          <p:cNvSpPr/>
          <p:nvPr/>
        </p:nvSpPr>
        <p:spPr>
          <a:xfrm>
            <a:off x="7553391" y="4624821"/>
            <a:ext cx="736979" cy="477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звернутая стрелка 6"/>
          <p:cNvSpPr/>
          <p:nvPr/>
        </p:nvSpPr>
        <p:spPr>
          <a:xfrm rot="5400000">
            <a:off x="9317921" y="2470200"/>
            <a:ext cx="886968" cy="87782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8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05167" y="3542664"/>
            <a:ext cx="3263049" cy="10780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0059"/>
            <a:ext cx="10515600" cy="500592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Коммерческое предложение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50" y="631825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19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5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  <p:sp>
        <p:nvSpPr>
          <p:cNvPr id="16" name="Объект 2"/>
          <p:cNvSpPr txBox="1">
            <a:spLocks/>
          </p:cNvSpPr>
          <p:nvPr/>
        </p:nvSpPr>
        <p:spPr>
          <a:xfrm>
            <a:off x="1390145" y="3889779"/>
            <a:ext cx="2634854" cy="1092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ВС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4748986" y="4954130"/>
            <a:ext cx="6230864" cy="144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432616" y="1570141"/>
            <a:ext cx="2554514" cy="194491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4274138" y="2046220"/>
            <a:ext cx="2871469" cy="1138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</a:t>
            </a: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сотрудничества</a:t>
            </a:r>
          </a:p>
          <a:p>
            <a:pPr marL="0" indent="271463" algn="ctr"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776436" y="2902042"/>
            <a:ext cx="1656180" cy="56703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987130" y="2905561"/>
            <a:ext cx="1747295" cy="530853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7145607" y="3515056"/>
            <a:ext cx="3263049" cy="10780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7526629" y="3852647"/>
            <a:ext cx="2501004" cy="664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услуг</a:t>
            </a:r>
          </a:p>
        </p:txBody>
      </p:sp>
      <p:pic>
        <p:nvPicPr>
          <p:cNvPr id="22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629" y="4713854"/>
            <a:ext cx="2715366" cy="2003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50" y="4713855"/>
            <a:ext cx="3005044" cy="2003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705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0059"/>
            <a:ext cx="10515600" cy="500592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Выполняемые задачи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966" y="1661925"/>
            <a:ext cx="11569700" cy="4838887"/>
          </a:xfrm>
        </p:spPr>
        <p:txBody>
          <a:bodyPr>
            <a:normAutofit/>
          </a:bodyPr>
          <a:lstStyle/>
          <a:p>
            <a:pPr marL="0" indent="2714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осмотр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объектов линейной части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магистральных газопроводов;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714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осмотр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охранных зон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(ОЗ)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 минимальных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расстояний (ЗМР)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трубопроводов с целью выявления нарушений и несанкционированных действий;</a:t>
            </a:r>
          </a:p>
          <a:p>
            <a:pPr marL="0" indent="2714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картографирование местности в границах зон минимальных расстояний (ЗМР) трубопроводов;</a:t>
            </a:r>
          </a:p>
          <a:p>
            <a:pPr marL="0" indent="2714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утечек транспортируемого продукта при визуальном осмотре трасс трубопроводов (в т. ч. изменение цвета снега над трубопроводом,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пузырение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трубопроводом на водных преградах);</a:t>
            </a:r>
          </a:p>
          <a:p>
            <a:pPr marL="0" indent="2714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50" y="631825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6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38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2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  <p:sp>
        <p:nvSpPr>
          <p:cNvPr id="14" name="Подзаголовок 2"/>
          <p:cNvSpPr txBox="1">
            <a:spLocks/>
          </p:cNvSpPr>
          <p:nvPr/>
        </p:nvSpPr>
        <p:spPr>
          <a:xfrm>
            <a:off x="2037772" y="2585186"/>
            <a:ext cx="8458778" cy="835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sz="6000" dirty="0" smtClean="0">
                <a:solidFill>
                  <a:srgbClr val="A0232B"/>
                </a:solidFill>
              </a:rPr>
              <a:t>Спасибо за внимание!</a:t>
            </a:r>
            <a:endParaRPr lang="ru-RU" sz="6000" dirty="0">
              <a:solidFill>
                <a:srgbClr val="A0232B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6692203" y="4786792"/>
            <a:ext cx="5301552" cy="835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sz="2400" dirty="0" smtClean="0">
                <a:solidFill>
                  <a:srgbClr val="A0232B"/>
                </a:solidFill>
              </a:rPr>
              <a:t>Евдокимов Сергей Викторович</a:t>
            </a:r>
          </a:p>
          <a:p>
            <a:r>
              <a:rPr lang="ru-RU" sz="2400" smtClean="0">
                <a:solidFill>
                  <a:srgbClr val="A0232B"/>
                </a:solidFill>
              </a:rPr>
              <a:t>+7 (906) 8076042</a:t>
            </a:r>
            <a:endParaRPr lang="ru-RU" sz="2400" dirty="0">
              <a:solidFill>
                <a:srgbClr val="A023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0059"/>
            <a:ext cx="10515600" cy="500592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Выполняемые задачи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966" y="1661925"/>
            <a:ext cx="11569700" cy="4838887"/>
          </a:xfrm>
        </p:spPr>
        <p:txBody>
          <a:bodyPr>
            <a:normAutofit/>
          </a:bodyPr>
          <a:lstStyle/>
          <a:p>
            <a:pPr marL="0" indent="2714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утечек газа над линейной частью магистральных газопроводов (ЛЧ МГ) и газопроводов-отводов, крановыми площадками, территориями газораспределительных станций;</a:t>
            </a:r>
          </a:p>
          <a:p>
            <a:pPr marL="0" indent="2714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 мест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утечек газа на карте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GPS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навигации;</a:t>
            </a:r>
          </a:p>
          <a:p>
            <a:pPr marL="0" indent="2714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непроектного положения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трубопровода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визуальным осмотром,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фотосъёмкой;</a:t>
            </a:r>
          </a:p>
          <a:p>
            <a:pPr marL="0" indent="2714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проходящих в одном техническом коридоре газо-,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нефте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продуктопроводов, водоводов, ЛЭП, автомобильных и железных дорог, линий связи и других сооружений, мест пересечений указанных сооружений с патрулируемыми объектами в пределах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714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50" y="631825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3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44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0059"/>
            <a:ext cx="10515600" cy="500592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50" y="631825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4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3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54924"/>
              </p:ext>
            </p:extLst>
          </p:nvPr>
        </p:nvGraphicFramePr>
        <p:xfrm>
          <a:off x="198967" y="1494502"/>
          <a:ext cx="11642964" cy="4109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494"/>
                <a:gridCol w="1940494"/>
                <a:gridCol w="1940494"/>
                <a:gridCol w="1940494"/>
                <a:gridCol w="1940494"/>
                <a:gridCol w="1940494"/>
              </a:tblGrid>
              <a:tr h="1725366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Наземный осмотр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Вертолет типа Ми-8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БПЛА самолетного типа (малые)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БПЛА самолетного  типа (средние)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Самолет типа </a:t>
                      </a:r>
                    </a:p>
                    <a:p>
                      <a:pPr algn="ctr"/>
                      <a:r>
                        <a:rPr lang="ru-RU" sz="1400" dirty="0" smtClean="0"/>
                        <a:t>ДА-42</a:t>
                      </a:r>
                      <a:endParaRPr lang="ru-RU" sz="1400" dirty="0"/>
                    </a:p>
                  </a:txBody>
                  <a:tcPr/>
                </a:tc>
              </a:tr>
              <a:tr h="119185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Плюсы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Wingdings" panose="05000000000000000000" pitchFamily="2" charset="2"/>
                        <a:buChar char="ü"/>
                      </a:pPr>
                      <a:r>
                        <a:rPr lang="ru-RU" sz="1400" baseline="0" dirty="0" smtClean="0"/>
                        <a:t>Мобильность</a:t>
                      </a:r>
                    </a:p>
                    <a:p>
                      <a:pPr marL="180975" indent="-180975">
                        <a:buFont typeface="Wingdings" panose="05000000000000000000" pitchFamily="2" charset="2"/>
                        <a:buChar char="ü"/>
                      </a:pPr>
                      <a:r>
                        <a:rPr lang="ru-RU" sz="1400" baseline="0" dirty="0" smtClean="0"/>
                        <a:t>Оперативность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smtClean="0"/>
                        <a:t>Отсутствие</a:t>
                      </a:r>
                      <a:r>
                        <a:rPr lang="ru-RU" sz="1400" baseline="0" dirty="0" smtClean="0"/>
                        <a:t> потребности в ВПП</a:t>
                      </a:r>
                    </a:p>
                    <a:p>
                      <a:pPr marL="180975" indent="-180975">
                        <a:buFont typeface="Wingdings" panose="05000000000000000000" pitchFamily="2" charset="2"/>
                        <a:buChar char="ü"/>
                      </a:pPr>
                      <a:r>
                        <a:rPr lang="ru-RU" sz="1400" baseline="0" dirty="0" smtClean="0"/>
                        <a:t>Мобильность</a:t>
                      </a:r>
                    </a:p>
                    <a:p>
                      <a:pPr marL="180975" indent="-180975">
                        <a:buFont typeface="Wingdings" panose="05000000000000000000" pitchFamily="2" charset="2"/>
                        <a:buChar char="ü"/>
                      </a:pPr>
                      <a:r>
                        <a:rPr lang="ru-RU" sz="1400" baseline="0" dirty="0" smtClean="0"/>
                        <a:t>Грузоподъемность</a:t>
                      </a:r>
                    </a:p>
                    <a:p>
                      <a:pPr marL="180975" indent="-180975">
                        <a:buFont typeface="Wingdings" panose="05000000000000000000" pitchFamily="2" charset="2"/>
                        <a:buChar char="ü"/>
                      </a:pPr>
                      <a:r>
                        <a:rPr lang="ru-RU" sz="1400" baseline="0" dirty="0" smtClean="0"/>
                        <a:t>Оперативность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smtClean="0"/>
                        <a:t>Низкая стоимость</a:t>
                      </a:r>
                      <a:r>
                        <a:rPr lang="ru-RU" sz="1400" baseline="0" dirty="0" smtClean="0"/>
                        <a:t> обслуживания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dirty="0" smtClean="0"/>
                        <a:t>Охват до 250 км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smtClean="0"/>
                        <a:t>Низкая стоимость летного часа</a:t>
                      </a:r>
                    </a:p>
                    <a:p>
                      <a:pPr marL="180975" indent="-180975">
                        <a:buFont typeface="Wingdings" panose="05000000000000000000" pitchFamily="2" charset="2"/>
                        <a:buChar char="ü"/>
                      </a:pPr>
                      <a:r>
                        <a:rPr lang="ru-RU" sz="1400" baseline="0" dirty="0" smtClean="0"/>
                        <a:t>Грузоподъемность</a:t>
                      </a:r>
                    </a:p>
                    <a:p>
                      <a:pPr marL="180975" indent="-180975">
                        <a:buFont typeface="Wingdings" panose="05000000000000000000" pitchFamily="2" charset="2"/>
                        <a:buChar char="ü"/>
                      </a:pPr>
                      <a:r>
                        <a:rPr lang="ru-RU" sz="1400" baseline="0" dirty="0" smtClean="0"/>
                        <a:t>Оперативность</a:t>
                      </a:r>
                      <a:endParaRPr lang="ru-RU" sz="1400" dirty="0" smtClean="0"/>
                    </a:p>
                    <a:p>
                      <a:pPr marL="180975" indent="-180975">
                        <a:buFont typeface="Wingdings" panose="05000000000000000000" pitchFamily="2" charset="2"/>
                        <a:buChar char="ü"/>
                      </a:pPr>
                      <a:endParaRPr lang="ru-RU" sz="1400" dirty="0"/>
                    </a:p>
                  </a:txBody>
                  <a:tcPr/>
                </a:tc>
              </a:tr>
              <a:tr h="119185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Минусы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Небольшие расстояния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Невозможность</a:t>
                      </a:r>
                      <a:r>
                        <a:rPr lang="ru-RU" sz="1400" baseline="0" dirty="0" smtClean="0"/>
                        <a:t> картографирования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Высокая</a:t>
                      </a:r>
                      <a:r>
                        <a:rPr lang="ru-RU" sz="1400" baseline="0" dirty="0" smtClean="0"/>
                        <a:t> с</a:t>
                      </a:r>
                      <a:r>
                        <a:rPr lang="ru-RU" sz="1400" dirty="0" smtClean="0"/>
                        <a:t>тоимость летного часа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dirty="0" smtClean="0"/>
                        <a:t>Небольшие</a:t>
                      </a:r>
                      <a:r>
                        <a:rPr lang="ru-RU" sz="1400" baseline="0" dirty="0" smtClean="0"/>
                        <a:t> расстояния </a:t>
                      </a: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aseline="0" dirty="0" smtClean="0"/>
                        <a:t>Частые потери связи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Высокая стоимость</a:t>
                      </a:r>
                      <a:r>
                        <a:rPr lang="ru-RU" sz="1400" baseline="0" dirty="0" smtClean="0"/>
                        <a:t> организации инфраструктуры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Потребность в ВПП</a:t>
                      </a:r>
                      <a:r>
                        <a:rPr lang="ru-RU" sz="1400" baseline="0" dirty="0" smtClean="0"/>
                        <a:t> длиной до 540 метров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9" b="89955" l="643" r="100000">
                        <a14:backgroundMark x1="94952" y1="51298" x2="94952" y2="51298"/>
                        <a14:backgroundMark x1="68721" y1="70090" x2="68721" y2="70090"/>
                        <a14:backgroundMark x1="90077" y1="24153" x2="90077" y2="24153"/>
                        <a14:backgroundMark x1="87181" y1="25508" x2="87181" y2="25508"/>
                        <a14:backgroundMark x1="93591" y1="20316" x2="93591" y2="20316"/>
                        <a14:backgroundMark x1="72235" y1="62415" x2="72235" y2="6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5"/>
          <a:stretch/>
        </p:blipFill>
        <p:spPr>
          <a:xfrm>
            <a:off x="9942286" y="2305268"/>
            <a:ext cx="1832746" cy="8887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68" b="89268" l="1484" r="98220">
                        <a14:foregroundMark x1="6231" y1="53659" x2="6231" y2="53659"/>
                        <a14:foregroundMark x1="5638" y1="58049" x2="5638" y2="58049"/>
                        <a14:foregroundMark x1="4748" y1="61951" x2="4748" y2="61951"/>
                        <a14:foregroundMark x1="4748" y1="63902" x2="4748" y2="63902"/>
                        <a14:foregroundMark x1="5045" y1="60000" x2="5045" y2="60000"/>
                        <a14:foregroundMark x1="77448" y1="40976" x2="77448" y2="40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82" y="2244338"/>
            <a:ext cx="1531197" cy="9320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29365" r="35566" b="28043"/>
          <a:stretch/>
        </p:blipFill>
        <p:spPr>
          <a:xfrm>
            <a:off x="4242116" y="2244338"/>
            <a:ext cx="1619250" cy="8172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242" b="75839" l="47000" r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 t="35066" r="29556" b="21477"/>
          <a:stretch/>
        </p:blipFill>
        <p:spPr>
          <a:xfrm>
            <a:off x="3142997" y="1848705"/>
            <a:ext cx="892829" cy="9924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0000" l="4750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88" y="2233886"/>
            <a:ext cx="1256647" cy="942485"/>
          </a:xfrm>
          <a:prstGeom prst="rect">
            <a:avLst/>
          </a:prstGeom>
        </p:spPr>
      </p:pic>
      <p:pic>
        <p:nvPicPr>
          <p:cNvPr id="18" name="Picture 54" descr="Без имени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693" y="2352146"/>
            <a:ext cx="1551611" cy="60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94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0059"/>
            <a:ext cx="10515600" cy="500592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АО «УЗГА»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50" y="631825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5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3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  <p:pic>
        <p:nvPicPr>
          <p:cNvPr id="9" name="Picture 54" descr="Без имени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00" y="1479362"/>
            <a:ext cx="2080333" cy="80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98966" y="2786498"/>
            <a:ext cx="265337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БПЛА Форпост</a:t>
            </a:r>
          </a:p>
          <a:p>
            <a:pPr marL="180975" indent="-180975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полезной нагрузки до 100 кг</a:t>
            </a:r>
          </a:p>
          <a:p>
            <a:pPr marL="180975" indent="-180975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продолжительность полета до 17,5 ч</a:t>
            </a:r>
          </a:p>
          <a:p>
            <a:pPr marL="180975" indent="-180975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Взлетная дистанция 250 м</a:t>
            </a:r>
          </a:p>
          <a:p>
            <a:pPr marL="180975" indent="-180975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полета до 210 км/ч</a:t>
            </a:r>
          </a:p>
          <a:p>
            <a:pPr marL="457200" indent="-457200">
              <a:buFontTx/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ÐÐ°ÑÑÐ¸Ð½ÐºÐ¸ Ð¿Ð¾ Ð·Ð°Ð¿ÑÐ¾ÑÑ Ð±ÐµÐ»Ð» 407 ÑÐ¾ÑÐ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4"/>
          <a:stretch/>
        </p:blipFill>
        <p:spPr bwMode="auto">
          <a:xfrm>
            <a:off x="3531422" y="1479362"/>
            <a:ext cx="1542596" cy="130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915430" y="2786498"/>
            <a:ext cx="2779975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Bell 407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полезной нагрузки до 1050 кг</a:t>
            </a:r>
          </a:p>
          <a:p>
            <a:pPr marL="457200" indent="-457200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продолжительность полета до 4 ч</a:t>
            </a:r>
          </a:p>
          <a:p>
            <a:pPr marL="457200" indent="-457200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Взлетная дистанция не требуется</a:t>
            </a:r>
          </a:p>
          <a:p>
            <a:pPr marL="457200" indent="-457200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полета до 265 км/ч</a:t>
            </a:r>
          </a:p>
          <a:p>
            <a:pPr marL="457200" indent="-457200">
              <a:buFontTx/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125612" y="2786498"/>
            <a:ext cx="2779975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 410</a:t>
            </a:r>
          </a:p>
          <a:p>
            <a:pPr marL="457200" indent="-457200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полезной нагрузки до 1500 кг</a:t>
            </a:r>
          </a:p>
          <a:p>
            <a:pPr marL="457200" indent="-457200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продолжительность полета до 5 ч</a:t>
            </a:r>
          </a:p>
          <a:p>
            <a:pPr marL="457200" indent="-457200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Взлетная дистанция 730 м</a:t>
            </a:r>
          </a:p>
          <a:p>
            <a:pPr marL="457200" indent="-457200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полета до 335 км/ч</a:t>
            </a:r>
          </a:p>
          <a:p>
            <a:pPr marL="457200" indent="-457200">
              <a:buFontTx/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41CCA07-DDCB-4B86-A23A-5E6218A98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131" y="1421449"/>
            <a:ext cx="2370309" cy="1153423"/>
          </a:xfrm>
          <a:prstGeom prst="rect">
            <a:avLst/>
          </a:prstGeom>
        </p:spPr>
      </p:pic>
      <p:pic>
        <p:nvPicPr>
          <p:cNvPr id="18" name="Picture 6" descr="Л-41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1C0C8"/>
              </a:clrFrom>
              <a:clrTo>
                <a:srgbClr val="C1C0C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048" b="69048" l="1094" r="100000">
                        <a14:foregroundMark x1="95156" y1="30087" x2="95156" y2="30087"/>
                        <a14:foregroundMark x1="97031" y1="29437" x2="97031" y2="29437"/>
                        <a14:backgroundMark x1="99531" y1="36797" x2="99531" y2="36797"/>
                      </a14:backgroundRemoval>
                    </a14:imgEffect>
                  </a14:imgLayer>
                </a14:imgProps>
              </a:ext>
            </a:extLst>
          </a:blip>
          <a:srcRect t="15091" b="24710"/>
          <a:stretch>
            <a:fillRect/>
          </a:stretch>
        </p:blipFill>
        <p:spPr bwMode="auto">
          <a:xfrm>
            <a:off x="9222953" y="1409637"/>
            <a:ext cx="2585291" cy="1262544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5946490" y="2786498"/>
            <a:ext cx="2779975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 42</a:t>
            </a:r>
          </a:p>
          <a:p>
            <a:pPr marL="457200" indent="-457200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полезной нагрузки до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</a:p>
          <a:p>
            <a:pPr marL="457200" indent="-457200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продолжительность полета до 7 ч</a:t>
            </a:r>
          </a:p>
          <a:p>
            <a:pPr marL="457200" indent="-457200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Взлетная дистанция 540 м</a:t>
            </a:r>
          </a:p>
          <a:p>
            <a:pPr marL="457200" indent="-457200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полета до 280 км/ч</a:t>
            </a:r>
          </a:p>
          <a:p>
            <a:pPr marL="457200" indent="-457200">
              <a:buFontTx/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2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0059"/>
            <a:ext cx="10515600" cy="500592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БПЛА типа «Форпост»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50" y="631825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6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3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  <p:sp>
        <p:nvSpPr>
          <p:cNvPr id="18" name="Объект 2"/>
          <p:cNvSpPr>
            <a:spLocks noGrp="1"/>
          </p:cNvSpPr>
          <p:nvPr>
            <p:ph idx="1"/>
          </p:nvPr>
        </p:nvSpPr>
        <p:spPr>
          <a:xfrm>
            <a:off x="198966" y="1661925"/>
            <a:ext cx="11569700" cy="483888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Серийное производство АО «УЗГА»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дополнительного устанавливаемого оборудования – до 100 кг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комплекса – более 1 млрд. руб.</a:t>
            </a:r>
          </a:p>
        </p:txBody>
      </p:sp>
      <p:pic>
        <p:nvPicPr>
          <p:cNvPr id="9" name="Picture 54" descr="Без имени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286" y="3134693"/>
            <a:ext cx="7920880" cy="307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08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0059"/>
            <a:ext cx="10515600" cy="500592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69224" y="1606891"/>
            <a:ext cx="4593167" cy="48388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Самолета ДА-42: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взлетная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1999 кг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дальность 1500 км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полета 7 часов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 топлива 50 л/ч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крейсерская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км/ч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необходимая ВПП 540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вместимость 4 человека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50" y="631825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7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5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741714"/>
            <a:ext cx="6964859" cy="3054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78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0059"/>
            <a:ext cx="12192000" cy="500592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размещения полезной нагрузки на ДА 42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50" y="631825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8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5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86809" y="1636883"/>
            <a:ext cx="10749234" cy="3960440"/>
            <a:chOff x="799292" y="4784166"/>
            <a:chExt cx="9913798" cy="3748274"/>
          </a:xfrm>
        </p:grpSpPr>
        <p:pic>
          <p:nvPicPr>
            <p:cNvPr id="18" name="Picture 6" descr="Nose-Pod_Ausschnit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34" y="5945116"/>
              <a:ext cx="1944216" cy="2583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4529217" y="4792989"/>
              <a:ext cx="2525263" cy="786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Усиленный носовой контейнер</a:t>
              </a:r>
              <a:endParaRPr lang="de-DE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8" descr="Universal-Nose_Ausschnit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904" y="5922652"/>
              <a:ext cx="2163660" cy="2605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799292" y="4784166"/>
              <a:ext cx="2736304" cy="786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Универсальный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носовой контейнер</a:t>
              </a:r>
              <a:endParaRPr lang="de-DE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42998" y="5940152"/>
              <a:ext cx="2370092" cy="2592288"/>
            </a:xfrm>
            <a:prstGeom prst="rect">
              <a:avLst/>
            </a:prstGeom>
          </p:spPr>
        </p:pic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8112224" y="4784166"/>
              <a:ext cx="2519363" cy="786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Контейнер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подфюзеляжный</a:t>
              </a:r>
              <a:endParaRPr lang="de-DE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49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0059"/>
            <a:ext cx="10515600" cy="500592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поиска утечек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44250" y="6318250"/>
            <a:ext cx="419100" cy="365125"/>
          </a:xfrm>
          <a:solidFill>
            <a:srgbClr val="A0232B"/>
          </a:solidFill>
          <a:ln>
            <a:solidFill>
              <a:srgbClr val="A0232B"/>
            </a:solidFill>
          </a:ln>
        </p:spPr>
        <p:txBody>
          <a:bodyPr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9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-410153" y="-34189"/>
            <a:ext cx="12602153" cy="835536"/>
            <a:chOff x="-410153" y="-34189"/>
            <a:chExt cx="12602153" cy="835536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198966" y="801347"/>
              <a:ext cx="11993034" cy="0"/>
            </a:xfrm>
            <a:prstGeom prst="line">
              <a:avLst/>
            </a:prstGeom>
            <a:ln w="38100">
              <a:solidFill>
                <a:srgbClr val="A0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727" y="55087"/>
              <a:ext cx="1081245" cy="631944"/>
            </a:xfrm>
            <a:prstGeom prst="rect">
              <a:avLst/>
            </a:prstGeom>
          </p:spPr>
        </p:pic>
        <p:sp>
          <p:nvSpPr>
            <p:cNvPr id="15" name="Подзаголовок 2"/>
            <p:cNvSpPr txBox="1">
              <a:spLocks/>
            </p:cNvSpPr>
            <p:nvPr/>
          </p:nvSpPr>
          <p:spPr>
            <a:xfrm>
              <a:off x="-410153" y="-34189"/>
              <a:ext cx="4652269" cy="8355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dirty="0" smtClean="0">
                  <a:solidFill>
                    <a:srgbClr val="A0232B"/>
                  </a:solidFill>
                </a:rPr>
                <a:t>ООО «ОКБ УЗГА»</a:t>
              </a:r>
              <a:endParaRPr lang="ru-RU" dirty="0">
                <a:solidFill>
                  <a:srgbClr val="A0232B"/>
                </a:solidFill>
              </a:endParaRPr>
            </a:p>
          </p:txBody>
        </p:sp>
      </p:grpSp>
      <p:sp>
        <p:nvSpPr>
          <p:cNvPr id="16" name="Объект 2"/>
          <p:cNvSpPr txBox="1">
            <a:spLocks/>
          </p:cNvSpPr>
          <p:nvPr/>
        </p:nvSpPr>
        <p:spPr>
          <a:xfrm>
            <a:off x="198966" y="1661926"/>
            <a:ext cx="11569700" cy="964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Самолетная версия авиационного лазерного детектора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утечек метана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ALMA_G4 Производитель АО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Пергам-Инжиниринг»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Рисунок 4" descr="C:\Users\ershov\Downloads\Mini ALMA pictures\new\IMG_8530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2046"/>
          <a:stretch>
            <a:fillRect/>
          </a:stretch>
        </p:blipFill>
        <p:spPr bwMode="auto">
          <a:xfrm rot="10800000">
            <a:off x="300565" y="2717800"/>
            <a:ext cx="2385717" cy="255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3" descr="C:\Users\ershov\Downloads\Mini ALMA pictures\new\IMG_8532_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49" y="2673465"/>
            <a:ext cx="29432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Рисунок 5" descr="C:\Users\ershov\Downloads\Mini ALMA pictures\new\IMG_8516_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333" y="4414672"/>
            <a:ext cx="1830277" cy="171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6" descr="C:\Users\ershov\Downloads\Mini ALMA pictures\new\IMG_8518_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2808729"/>
            <a:ext cx="3530810" cy="290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287238" y="5234864"/>
            <a:ext cx="2709334" cy="482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2686282" y="6018555"/>
            <a:ext cx="2709334" cy="482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Видеокамера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5137139" y="5121390"/>
            <a:ext cx="2709334" cy="482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Вычислитель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7770074" y="5683447"/>
            <a:ext cx="4421926" cy="5213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 и клавиатура оператора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2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ет ЛЧ МГ для Газпрома (Самара)_rev0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Облет ЛЧ МГ для Газпрома (Самара)_rev03</Template>
  <TotalTime>110</TotalTime>
  <Words>777</Words>
  <Application>Microsoft Office PowerPoint</Application>
  <PresentationFormat>Широкоэкранный</PresentationFormat>
  <Paragraphs>178</Paragraphs>
  <Slides>20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Облет ЛЧ МГ для Газпрома (Самара)_rev03</vt:lpstr>
      <vt:lpstr>Презентация PowerPoint</vt:lpstr>
      <vt:lpstr>Выполняемые задачи</vt:lpstr>
      <vt:lpstr>Выполняемые задачи</vt:lpstr>
      <vt:lpstr>Пути решения</vt:lpstr>
      <vt:lpstr>Производство АО «УЗГА»</vt:lpstr>
      <vt:lpstr>БПЛА типа «Форпост»</vt:lpstr>
      <vt:lpstr>Платформа</vt:lpstr>
      <vt:lpstr>Варианты размещения полезной нагрузки на ДА 42</vt:lpstr>
      <vt:lpstr>Оборудование поиска утечек</vt:lpstr>
      <vt:lpstr>Установка</vt:lpstr>
      <vt:lpstr>Оборудование для топофотосъемки</vt:lpstr>
      <vt:lpstr>Установка</vt:lpstr>
      <vt:lpstr>Презентация PowerPoint</vt:lpstr>
      <vt:lpstr>Результат</vt:lpstr>
      <vt:lpstr>Пример снимков</vt:lpstr>
      <vt:lpstr>Презентация PowerPoint</vt:lpstr>
      <vt:lpstr>Карты газопроводов и аэродромов</vt:lpstr>
      <vt:lpstr>Порядок проведения работ</vt:lpstr>
      <vt:lpstr>Коммерческое предложение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User2</cp:lastModifiedBy>
  <cp:revision>14</cp:revision>
  <cp:lastPrinted>2018-02-27T03:38:22Z</cp:lastPrinted>
  <dcterms:created xsi:type="dcterms:W3CDTF">2018-05-10T15:30:59Z</dcterms:created>
  <dcterms:modified xsi:type="dcterms:W3CDTF">2018-05-16T05:33:37Z</dcterms:modified>
</cp:coreProperties>
</file>