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theme/themeOverride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xml" ContentType="application/vnd.openxmlformats-officedocument.drawingml.chart+xml"/>
  <Override PartName="/ppt/theme/themeOverride2.xml" ContentType="application/vnd.openxmlformats-officedocument.themeOverr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2.xml" ContentType="application/vnd.openxmlformats-officedocument.drawingml.chart+xml"/>
  <Override PartName="/ppt/theme/themeOverride3.xml" ContentType="application/vnd.openxmlformats-officedocument.themeOverr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8" r:id="rId1"/>
  </p:sldMasterIdLst>
  <p:notesMasterIdLst>
    <p:notesMasterId r:id="rId25"/>
  </p:notesMasterIdLst>
  <p:sldIdLst>
    <p:sldId id="256" r:id="rId2"/>
    <p:sldId id="380" r:id="rId3"/>
    <p:sldId id="382" r:id="rId4"/>
    <p:sldId id="375" r:id="rId5"/>
    <p:sldId id="369" r:id="rId6"/>
    <p:sldId id="310" r:id="rId7"/>
    <p:sldId id="383" r:id="rId8"/>
    <p:sldId id="312" r:id="rId9"/>
    <p:sldId id="318" r:id="rId10"/>
    <p:sldId id="319" r:id="rId11"/>
    <p:sldId id="313" r:id="rId12"/>
    <p:sldId id="356" r:id="rId13"/>
    <p:sldId id="357" r:id="rId14"/>
    <p:sldId id="358" r:id="rId15"/>
    <p:sldId id="365" r:id="rId16"/>
    <p:sldId id="359" r:id="rId17"/>
    <p:sldId id="384" r:id="rId18"/>
    <p:sldId id="372" r:id="rId19"/>
    <p:sldId id="374" r:id="rId20"/>
    <p:sldId id="361" r:id="rId21"/>
    <p:sldId id="311" r:id="rId22"/>
    <p:sldId id="314" r:id="rId23"/>
    <p:sldId id="367" r:id="rId24"/>
  </p:sldIdLst>
  <p:sldSz cx="9144000" cy="6858000" type="screen4x3"/>
  <p:notesSz cx="6797675" cy="9872663"/>
  <p:defaultTextStyle>
    <a:defPPr>
      <a:defRPr lang="ru-RU"/>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CFF"/>
    <a:srgbClr val="CCFF33"/>
    <a:srgbClr val="FF9999"/>
    <a:srgbClr val="00CC00"/>
    <a:srgbClr val="6699FF"/>
    <a:srgbClr val="CCECFF"/>
    <a:srgbClr val="3333FF"/>
    <a:srgbClr val="0066FF"/>
    <a:srgbClr val="66FF66"/>
    <a:srgbClr val="CC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581" autoAdjust="0"/>
    <p:restoredTop sz="75543" autoAdjust="0"/>
  </p:normalViewPr>
  <p:slideViewPr>
    <p:cSldViewPr>
      <p:cViewPr>
        <p:scale>
          <a:sx n="89" d="100"/>
          <a:sy n="89" d="100"/>
        </p:scale>
        <p:origin x="-2502"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2.xml"/></Relationships>
</file>

<file path=ppt/charts/_rels/chart2.xml.rels><?xml version="1.0" encoding="UTF-8" standalone="yes"?>
<Relationships xmlns="http://schemas.openxmlformats.org/package/2006/relationships"><Relationship Id="rId2" Type="http://schemas.openxmlformats.org/officeDocument/2006/relationships/oleObject" Target="file:///C:\Users\&#1040;&#1085;&#1090;&#1086;&#1085;\Desktop\&#1051;&#1080;&#1089;&#1090;%20Microsoft%20Excel.xlsx" TargetMode="External"/><Relationship Id="rId1" Type="http://schemas.openxmlformats.org/officeDocument/2006/relationships/themeOverride" Target="../theme/themeOverride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10"/>
    </mc:Choice>
    <mc:Fallback>
      <c:style val="10"/>
    </mc:Fallback>
  </mc:AlternateContent>
  <c:clrMapOvr bg1="lt1" tx1="dk1" bg2="lt2" tx2="dk2" accent1="accent1" accent2="accent2" accent3="accent3" accent4="accent4" accent5="accent5" accent6="accent6" hlink="hlink" folHlink="folHlink"/>
  <c:chart>
    <c:autoTitleDeleted val="1"/>
    <c:view3D>
      <c:rotX val="15"/>
      <c:rotY val="20"/>
      <c:rAngAx val="1"/>
    </c:view3D>
    <c:floor>
      <c:thickness val="0"/>
    </c:floor>
    <c:sideWall>
      <c:thickness val="0"/>
    </c:sideWall>
    <c:backWall>
      <c:thickness val="0"/>
    </c:backWall>
    <c:plotArea>
      <c:layout/>
      <c:bar3DChart>
        <c:barDir val="col"/>
        <c:grouping val="clustered"/>
        <c:varyColors val="0"/>
        <c:ser>
          <c:idx val="0"/>
          <c:order val="0"/>
          <c:invertIfNegative val="0"/>
          <c:val>
            <c:numRef>
              <c:f>(Лист1!#REF!,Лист1!#REF!,Лист1!#REF!,Лист1!#REF!,Лист1!#REF!,Лист1!#REF!,Лист1!#REF!,Лист1!#REF!,Лист1!#REF!,Лист1!#REF!,Лист1!#REF!,Лист1!#REF!,Лист1!#REF!)</c:f>
              <c:numCache>
                <c:formatCode>0</c:formatCode>
                <c:ptCount val="13"/>
                <c:pt idx="0">
                  <c:v>35</c:v>
                </c:pt>
                <c:pt idx="1">
                  <c:v>27.5</c:v>
                </c:pt>
                <c:pt idx="2">
                  <c:v>30.000000000000004</c:v>
                </c:pt>
                <c:pt idx="3">
                  <c:v>35</c:v>
                </c:pt>
                <c:pt idx="4">
                  <c:v>42.5</c:v>
                </c:pt>
                <c:pt idx="5">
                  <c:v>25</c:v>
                </c:pt>
                <c:pt idx="6">
                  <c:v>37.5</c:v>
                </c:pt>
                <c:pt idx="7">
                  <c:v>32.5</c:v>
                </c:pt>
                <c:pt idx="8">
                  <c:v>32.5</c:v>
                </c:pt>
                <c:pt idx="9">
                  <c:v>37.5</c:v>
                </c:pt>
                <c:pt idx="10">
                  <c:v>42.5</c:v>
                </c:pt>
                <c:pt idx="11">
                  <c:v>55</c:v>
                </c:pt>
                <c:pt idx="12" formatCode="0.0">
                  <c:v>32.5</c:v>
                </c:pt>
              </c:numCache>
            </c:numRef>
          </c:val>
        </c:ser>
        <c:dLbls>
          <c:showLegendKey val="0"/>
          <c:showVal val="0"/>
          <c:showCatName val="0"/>
          <c:showSerName val="0"/>
          <c:showPercent val="0"/>
          <c:showBubbleSize val="0"/>
        </c:dLbls>
        <c:gapWidth val="0"/>
        <c:gapDepth val="0"/>
        <c:shape val="box"/>
        <c:axId val="170343040"/>
        <c:axId val="171045632"/>
        <c:axId val="0"/>
      </c:bar3DChart>
      <c:catAx>
        <c:axId val="170343040"/>
        <c:scaling>
          <c:orientation val="minMax"/>
        </c:scaling>
        <c:delete val="0"/>
        <c:axPos val="b"/>
        <c:title>
          <c:tx>
            <c:rich>
              <a:bodyPr/>
              <a:lstStyle/>
              <a:p>
                <a:pPr>
                  <a:defRPr sz="2000" b="0">
                    <a:latin typeface="Times New Roman" panose="02020603050405020304" pitchFamily="18" charset="0"/>
                    <a:cs typeface="Times New Roman" panose="02020603050405020304" pitchFamily="18" charset="0"/>
                  </a:defRPr>
                </a:pPr>
                <a:r>
                  <a:rPr lang="ru-RU" sz="2000" b="0">
                    <a:latin typeface="Times New Roman" panose="02020603050405020304" pitchFamily="18" charset="0"/>
                    <a:cs typeface="Times New Roman" panose="02020603050405020304" pitchFamily="18" charset="0"/>
                  </a:rPr>
                  <a:t>Профессия</a:t>
                </a:r>
              </a:p>
            </c:rich>
          </c:tx>
          <c:layout/>
          <c:overlay val="0"/>
        </c:title>
        <c:majorTickMark val="none"/>
        <c:minorTickMark val="none"/>
        <c:tickLblPos val="nextTo"/>
        <c:crossAx val="171045632"/>
        <c:crosses val="autoZero"/>
        <c:auto val="1"/>
        <c:lblAlgn val="ctr"/>
        <c:lblOffset val="100"/>
        <c:noMultiLvlLbl val="0"/>
      </c:catAx>
      <c:valAx>
        <c:axId val="171045632"/>
        <c:scaling>
          <c:orientation val="minMax"/>
        </c:scaling>
        <c:delete val="0"/>
        <c:axPos val="l"/>
        <c:title>
          <c:tx>
            <c:rich>
              <a:bodyPr/>
              <a:lstStyle/>
              <a:p>
                <a:pPr>
                  <a:defRPr sz="2000" b="0">
                    <a:latin typeface="Times New Roman" panose="02020603050405020304" pitchFamily="18" charset="0"/>
                    <a:cs typeface="Times New Roman" panose="02020603050405020304" pitchFamily="18" charset="0"/>
                  </a:defRPr>
                </a:pPr>
                <a:r>
                  <a:rPr lang="ru-RU" sz="2000" b="0">
                    <a:latin typeface="Times New Roman" panose="02020603050405020304" pitchFamily="18" charset="0"/>
                    <a:cs typeface="Times New Roman" panose="02020603050405020304" pitchFamily="18" charset="0"/>
                  </a:rPr>
                  <a:t>Интегральный показатель утомления</a:t>
                </a:r>
              </a:p>
            </c:rich>
          </c:tx>
          <c:layout/>
          <c:overlay val="0"/>
        </c:title>
        <c:numFmt formatCode="0" sourceLinked="1"/>
        <c:majorTickMark val="out"/>
        <c:minorTickMark val="none"/>
        <c:tickLblPos val="nextTo"/>
        <c:crossAx val="170343040"/>
        <c:crosses val="autoZero"/>
        <c:crossBetween val="between"/>
      </c:valAx>
    </c:plotArea>
    <c:plotVisOnly val="1"/>
    <c:dispBlanksAs val="gap"/>
    <c:showDLblsOverMax val="0"/>
  </c:chart>
  <c:spPr>
    <a:solidFill>
      <a:srgbClr val="FFFFFF"/>
    </a:solidFill>
  </c:sp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600" b="0"/>
            </a:pPr>
            <a:r>
              <a:rPr lang="ru-RU" sz="1600" b="0"/>
              <a:t>Отклонение от максимально возможной оценки</a:t>
            </a:r>
          </a:p>
        </c:rich>
      </c:tx>
      <c:layout>
        <c:manualLayout>
          <c:xMode val="edge"/>
          <c:yMode val="edge"/>
          <c:x val="0.16726903113014488"/>
          <c:y val="1.4904447236692011E-2"/>
        </c:manualLayout>
      </c:layout>
      <c:overlay val="0"/>
    </c:title>
    <c:autoTitleDeleted val="0"/>
    <c:plotArea>
      <c:layout>
        <c:manualLayout>
          <c:layoutTarget val="inner"/>
          <c:xMode val="edge"/>
          <c:yMode val="edge"/>
          <c:x val="0.10493591915468398"/>
          <c:y val="0.12780387468685014"/>
          <c:w val="0.86752535451140955"/>
          <c:h val="0.71655105614243175"/>
        </c:manualLayout>
      </c:layout>
      <c:lineChart>
        <c:grouping val="standard"/>
        <c:varyColors val="0"/>
        <c:ser>
          <c:idx val="0"/>
          <c:order val="0"/>
          <c:tx>
            <c:v>отклонение от максимально возможной оценки</c:v>
          </c:tx>
          <c:spPr>
            <a:ln w="38100">
              <a:solidFill>
                <a:srgbClr val="FF0000"/>
              </a:solidFill>
            </a:ln>
          </c:spPr>
          <c:marker>
            <c:symbol val="none"/>
          </c:marker>
          <c:val>
            <c:numRef>
              <c:f>Лист1!$B$1:$B$11</c:f>
              <c:numCache>
                <c:formatCode>General</c:formatCode>
                <c:ptCount val="11"/>
                <c:pt idx="0">
                  <c:v>7.73</c:v>
                </c:pt>
                <c:pt idx="1">
                  <c:v>8.09</c:v>
                </c:pt>
                <c:pt idx="2">
                  <c:v>8.4500000000000028</c:v>
                </c:pt>
                <c:pt idx="3">
                  <c:v>8.81</c:v>
                </c:pt>
                <c:pt idx="4">
                  <c:v>9.17</c:v>
                </c:pt>
                <c:pt idx="5">
                  <c:v>9.5300000000000011</c:v>
                </c:pt>
                <c:pt idx="6">
                  <c:v>9.89</c:v>
                </c:pt>
                <c:pt idx="7">
                  <c:v>10.25</c:v>
                </c:pt>
                <c:pt idx="8">
                  <c:v>10.61</c:v>
                </c:pt>
                <c:pt idx="9">
                  <c:v>10.97</c:v>
                </c:pt>
                <c:pt idx="10">
                  <c:v>11.33</c:v>
                </c:pt>
              </c:numCache>
            </c:numRef>
          </c:val>
          <c:smooth val="0"/>
        </c:ser>
        <c:dLbls>
          <c:showLegendKey val="0"/>
          <c:showVal val="0"/>
          <c:showCatName val="0"/>
          <c:showSerName val="0"/>
          <c:showPercent val="0"/>
          <c:showBubbleSize val="0"/>
        </c:dLbls>
        <c:hiLowLines/>
        <c:marker val="1"/>
        <c:smooth val="0"/>
        <c:axId val="121753984"/>
        <c:axId val="121755904"/>
      </c:lineChart>
      <c:catAx>
        <c:axId val="121753984"/>
        <c:scaling>
          <c:orientation val="minMax"/>
        </c:scaling>
        <c:delete val="0"/>
        <c:axPos val="b"/>
        <c:title>
          <c:tx>
            <c:rich>
              <a:bodyPr/>
              <a:lstStyle/>
              <a:p>
                <a:pPr>
                  <a:defRPr sz="1400"/>
                </a:pPr>
                <a:r>
                  <a:rPr lang="ru-RU" sz="1400"/>
                  <a:t>Шкала времени</a:t>
                </a:r>
                <a:r>
                  <a:rPr lang="ru-RU" sz="1400" baseline="0"/>
                  <a:t> (часов от начала смены)</a:t>
                </a:r>
                <a:endParaRPr lang="ru-RU" sz="1400"/>
              </a:p>
            </c:rich>
          </c:tx>
          <c:layout>
            <c:manualLayout>
              <c:xMode val="edge"/>
              <c:yMode val="edge"/>
              <c:x val="0.21947316826360561"/>
              <c:y val="0.91567701397810264"/>
            </c:manualLayout>
          </c:layout>
          <c:overlay val="0"/>
        </c:title>
        <c:numFmt formatCode="General" sourceLinked="1"/>
        <c:majorTickMark val="none"/>
        <c:minorTickMark val="none"/>
        <c:tickLblPos val="nextTo"/>
        <c:crossAx val="121755904"/>
        <c:crosses val="autoZero"/>
        <c:auto val="1"/>
        <c:lblAlgn val="ctr"/>
        <c:lblOffset val="100"/>
        <c:noMultiLvlLbl val="0"/>
      </c:catAx>
      <c:valAx>
        <c:axId val="121755904"/>
        <c:scaling>
          <c:orientation val="minMax"/>
        </c:scaling>
        <c:delete val="0"/>
        <c:axPos val="l"/>
        <c:majorGridlines/>
        <c:title>
          <c:tx>
            <c:rich>
              <a:bodyPr/>
              <a:lstStyle/>
              <a:p>
                <a:pPr>
                  <a:defRPr sz="1200"/>
                </a:pPr>
                <a:r>
                  <a:rPr lang="ru-RU" sz="1200"/>
                  <a:t>Отклонение</a:t>
                </a:r>
              </a:p>
            </c:rich>
          </c:tx>
          <c:layout/>
          <c:overlay val="0"/>
        </c:title>
        <c:numFmt formatCode="General" sourceLinked="1"/>
        <c:majorTickMark val="out"/>
        <c:minorTickMark val="none"/>
        <c:tickLblPos val="nextTo"/>
        <c:crossAx val="121753984"/>
        <c:crosses val="autoZero"/>
        <c:crossBetween val="between"/>
      </c:valAx>
    </c:plotArea>
    <c:plotVisOnly val="1"/>
    <c:dispBlanksAs val="gap"/>
    <c:showDLblsOverMax val="0"/>
  </c:chart>
  <c:externalData r:id="rId2">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70CD1A-5B4C-4CF2-B042-826641A16F78}" type="doc">
      <dgm:prSet loTypeId="urn:microsoft.com/office/officeart/2005/8/layout/list1" loCatId="list" qsTypeId="urn:microsoft.com/office/officeart/2005/8/quickstyle/simple1" qsCatId="simple" csTypeId="urn:microsoft.com/office/officeart/2005/8/colors/accent2_1" csCatId="accent2" phldr="1"/>
      <dgm:spPr/>
      <dgm:t>
        <a:bodyPr/>
        <a:lstStyle/>
        <a:p>
          <a:endParaRPr lang="ru-RU"/>
        </a:p>
      </dgm:t>
    </dgm:pt>
    <dgm:pt modelId="{A7584D8B-1D8E-4B84-979D-3835A46A4AEE}">
      <dgm:prSet phldrT="[Текст]" custT="1"/>
      <dgm:spPr/>
      <dgm:t>
        <a:bodyPr/>
        <a:lstStyle/>
        <a:p>
          <a:r>
            <a:rPr lang="ru-RU" sz="1800" dirty="0" smtClean="0"/>
            <a:t>Метод вербальных функций</a:t>
          </a:r>
          <a:endParaRPr lang="ru-RU" sz="1800" dirty="0"/>
        </a:p>
      </dgm:t>
    </dgm:pt>
    <dgm:pt modelId="{0C8B3592-EB7A-4C68-A461-978570EAA119}" type="parTrans" cxnId="{3F228F80-711C-4CBA-A861-ADDD4ACF4640}">
      <dgm:prSet/>
      <dgm:spPr/>
      <dgm:t>
        <a:bodyPr/>
        <a:lstStyle/>
        <a:p>
          <a:endParaRPr lang="ru-RU" sz="5400"/>
        </a:p>
      </dgm:t>
    </dgm:pt>
    <dgm:pt modelId="{A2B46C03-80A6-49AB-9594-83DD1BE7C19C}" type="sibTrans" cxnId="{3F228F80-711C-4CBA-A861-ADDD4ACF4640}">
      <dgm:prSet/>
      <dgm:spPr/>
      <dgm:t>
        <a:bodyPr/>
        <a:lstStyle/>
        <a:p>
          <a:endParaRPr lang="ru-RU" sz="5400"/>
        </a:p>
      </dgm:t>
    </dgm:pt>
    <dgm:pt modelId="{11609B0E-2BB3-4A59-B155-213EE3623464}">
      <dgm:prSet phldrT="[Текст]" custT="1"/>
      <dgm:spPr/>
      <dgm:t>
        <a:bodyPr/>
        <a:lstStyle/>
        <a:p>
          <a:r>
            <a:rPr lang="ru-RU" sz="1800" dirty="0" smtClean="0"/>
            <a:t>Индекс </a:t>
          </a:r>
          <a:r>
            <a:rPr lang="ru-RU" sz="1800" dirty="0" err="1" smtClean="0"/>
            <a:t>Элмери</a:t>
          </a:r>
          <a:endParaRPr lang="ru-RU" sz="1800" dirty="0"/>
        </a:p>
      </dgm:t>
    </dgm:pt>
    <dgm:pt modelId="{2DA9E08D-50F9-4C46-9DAE-D91A8E9CB43B}" type="parTrans" cxnId="{8E2D4847-6363-4553-AF57-C1EE95B0B3A0}">
      <dgm:prSet/>
      <dgm:spPr/>
      <dgm:t>
        <a:bodyPr/>
        <a:lstStyle/>
        <a:p>
          <a:endParaRPr lang="ru-RU" sz="5400"/>
        </a:p>
      </dgm:t>
    </dgm:pt>
    <dgm:pt modelId="{22AFE799-254E-49B9-86A5-328C03AF1922}" type="sibTrans" cxnId="{8E2D4847-6363-4553-AF57-C1EE95B0B3A0}">
      <dgm:prSet/>
      <dgm:spPr/>
      <dgm:t>
        <a:bodyPr/>
        <a:lstStyle/>
        <a:p>
          <a:endParaRPr lang="ru-RU" sz="5400"/>
        </a:p>
      </dgm:t>
    </dgm:pt>
    <dgm:pt modelId="{C40074D6-B4F4-4DCF-B943-7981D76967B7}">
      <dgm:prSet phldrT="[Текст]" custT="1"/>
      <dgm:spPr/>
      <dgm:t>
        <a:bodyPr/>
        <a:lstStyle/>
        <a:p>
          <a:r>
            <a:rPr lang="ru-RU" sz="1800" dirty="0" smtClean="0"/>
            <a:t>Матрица вероятность-ущерб</a:t>
          </a:r>
          <a:endParaRPr lang="ru-RU" sz="1800" dirty="0"/>
        </a:p>
      </dgm:t>
    </dgm:pt>
    <dgm:pt modelId="{CEBCE705-8404-43E0-871A-0FE12983C1DE}" type="parTrans" cxnId="{F2A0E7CB-58D3-459E-8AF1-EA39F0667517}">
      <dgm:prSet/>
      <dgm:spPr/>
      <dgm:t>
        <a:bodyPr/>
        <a:lstStyle/>
        <a:p>
          <a:endParaRPr lang="ru-RU" sz="5400"/>
        </a:p>
      </dgm:t>
    </dgm:pt>
    <dgm:pt modelId="{35EE7959-10D1-4DC3-9AB0-84CA22A421CA}" type="sibTrans" cxnId="{F2A0E7CB-58D3-459E-8AF1-EA39F0667517}">
      <dgm:prSet/>
      <dgm:spPr/>
      <dgm:t>
        <a:bodyPr/>
        <a:lstStyle/>
        <a:p>
          <a:endParaRPr lang="ru-RU" sz="5400"/>
        </a:p>
      </dgm:t>
    </dgm:pt>
    <dgm:pt modelId="{FC1D5C86-CDF2-4861-9437-688835E92213}">
      <dgm:prSet custT="1"/>
      <dgm:spPr/>
      <dgm:t>
        <a:bodyPr/>
        <a:lstStyle/>
        <a:p>
          <a:r>
            <a:rPr lang="ru-RU" sz="1800" dirty="0" smtClean="0"/>
            <a:t>Индекс ОВР</a:t>
          </a:r>
          <a:endParaRPr lang="ru-RU" sz="1800" dirty="0"/>
        </a:p>
      </dgm:t>
    </dgm:pt>
    <dgm:pt modelId="{706EDDC1-6B5E-4B84-A2C4-B213536854AA}" type="parTrans" cxnId="{EC01E942-8956-4615-8380-88B7A375F270}">
      <dgm:prSet/>
      <dgm:spPr/>
      <dgm:t>
        <a:bodyPr/>
        <a:lstStyle/>
        <a:p>
          <a:endParaRPr lang="ru-RU" sz="5400"/>
        </a:p>
      </dgm:t>
    </dgm:pt>
    <dgm:pt modelId="{12DA30D3-6039-4008-A022-5FE46E0CE46E}" type="sibTrans" cxnId="{EC01E942-8956-4615-8380-88B7A375F270}">
      <dgm:prSet/>
      <dgm:spPr/>
      <dgm:t>
        <a:bodyPr/>
        <a:lstStyle/>
        <a:p>
          <a:endParaRPr lang="ru-RU" sz="5400"/>
        </a:p>
      </dgm:t>
    </dgm:pt>
    <dgm:pt modelId="{C9E31484-2BEA-4366-8C39-E20FEF2415BC}">
      <dgm:prSet phldrT="[Текст]" custT="1"/>
      <dgm:spPr/>
      <dgm:t>
        <a:bodyPr/>
        <a:lstStyle/>
        <a:p>
          <a:r>
            <a:rPr lang="ru-RU" sz="1800" dirty="0" smtClean="0"/>
            <a:t>Метод </a:t>
          </a:r>
          <a:r>
            <a:rPr lang="ru-RU" sz="1800" dirty="0" err="1" smtClean="0"/>
            <a:t>Файн-Кинни</a:t>
          </a:r>
          <a:endParaRPr lang="ru-RU" sz="1800" dirty="0"/>
        </a:p>
      </dgm:t>
    </dgm:pt>
    <dgm:pt modelId="{224ACC2C-A0E4-4661-B6C5-970A3F036B3C}" type="parTrans" cxnId="{5873FF1B-1254-4AD5-840E-DB6AB89E9D81}">
      <dgm:prSet/>
      <dgm:spPr/>
      <dgm:t>
        <a:bodyPr/>
        <a:lstStyle/>
        <a:p>
          <a:endParaRPr lang="ru-RU" sz="5400"/>
        </a:p>
      </dgm:t>
    </dgm:pt>
    <dgm:pt modelId="{0F34D753-4BBE-46DB-8489-C397EE6ED36F}" type="sibTrans" cxnId="{5873FF1B-1254-4AD5-840E-DB6AB89E9D81}">
      <dgm:prSet/>
      <dgm:spPr/>
      <dgm:t>
        <a:bodyPr/>
        <a:lstStyle/>
        <a:p>
          <a:endParaRPr lang="ru-RU" sz="5400"/>
        </a:p>
      </dgm:t>
    </dgm:pt>
    <dgm:pt modelId="{3056F9CF-7141-4E3D-AE30-6DB5FC653338}" type="pres">
      <dgm:prSet presAssocID="{7F70CD1A-5B4C-4CF2-B042-826641A16F78}" presName="linear" presStyleCnt="0">
        <dgm:presLayoutVars>
          <dgm:dir/>
          <dgm:animLvl val="lvl"/>
          <dgm:resizeHandles val="exact"/>
        </dgm:presLayoutVars>
      </dgm:prSet>
      <dgm:spPr/>
      <dgm:t>
        <a:bodyPr/>
        <a:lstStyle/>
        <a:p>
          <a:endParaRPr lang="ru-RU"/>
        </a:p>
      </dgm:t>
    </dgm:pt>
    <dgm:pt modelId="{62DEC659-D4B5-498D-A597-1C5792A75B39}" type="pres">
      <dgm:prSet presAssocID="{A7584D8B-1D8E-4B84-979D-3835A46A4AEE}" presName="parentLin" presStyleCnt="0"/>
      <dgm:spPr/>
    </dgm:pt>
    <dgm:pt modelId="{8B830AF3-6BEE-4A11-8124-1A9CCB511C14}" type="pres">
      <dgm:prSet presAssocID="{A7584D8B-1D8E-4B84-979D-3835A46A4AEE}" presName="parentLeftMargin" presStyleLbl="node1" presStyleIdx="0" presStyleCnt="5"/>
      <dgm:spPr/>
      <dgm:t>
        <a:bodyPr/>
        <a:lstStyle/>
        <a:p>
          <a:endParaRPr lang="ru-RU"/>
        </a:p>
      </dgm:t>
    </dgm:pt>
    <dgm:pt modelId="{69B40F96-B6BA-4E93-8983-1531ADE68494}" type="pres">
      <dgm:prSet presAssocID="{A7584D8B-1D8E-4B84-979D-3835A46A4AEE}" presName="parentText" presStyleLbl="node1" presStyleIdx="0" presStyleCnt="5">
        <dgm:presLayoutVars>
          <dgm:chMax val="0"/>
          <dgm:bulletEnabled val="1"/>
        </dgm:presLayoutVars>
      </dgm:prSet>
      <dgm:spPr/>
      <dgm:t>
        <a:bodyPr/>
        <a:lstStyle/>
        <a:p>
          <a:endParaRPr lang="ru-RU"/>
        </a:p>
      </dgm:t>
    </dgm:pt>
    <dgm:pt modelId="{16BA37A5-F115-459F-8052-803D2D493D9D}" type="pres">
      <dgm:prSet presAssocID="{A7584D8B-1D8E-4B84-979D-3835A46A4AEE}" presName="negativeSpace" presStyleCnt="0"/>
      <dgm:spPr/>
    </dgm:pt>
    <dgm:pt modelId="{40CAD870-B65B-4D8A-B866-8D15564052D8}" type="pres">
      <dgm:prSet presAssocID="{A7584D8B-1D8E-4B84-979D-3835A46A4AEE}" presName="childText" presStyleLbl="conFgAcc1" presStyleIdx="0" presStyleCnt="5">
        <dgm:presLayoutVars>
          <dgm:bulletEnabled val="1"/>
        </dgm:presLayoutVars>
      </dgm:prSet>
      <dgm:spPr/>
      <dgm:t>
        <a:bodyPr/>
        <a:lstStyle/>
        <a:p>
          <a:endParaRPr lang="ru-RU"/>
        </a:p>
      </dgm:t>
    </dgm:pt>
    <dgm:pt modelId="{77EB7390-4307-4A22-828E-363BCA8D3547}" type="pres">
      <dgm:prSet presAssocID="{A2B46C03-80A6-49AB-9594-83DD1BE7C19C}" presName="spaceBetweenRectangles" presStyleCnt="0"/>
      <dgm:spPr/>
    </dgm:pt>
    <dgm:pt modelId="{6186C56A-425B-4788-9002-F5AF8ECBE71C}" type="pres">
      <dgm:prSet presAssocID="{11609B0E-2BB3-4A59-B155-213EE3623464}" presName="parentLin" presStyleCnt="0"/>
      <dgm:spPr/>
    </dgm:pt>
    <dgm:pt modelId="{5C8ABFB2-5E52-4D37-A781-C761624CD105}" type="pres">
      <dgm:prSet presAssocID="{11609B0E-2BB3-4A59-B155-213EE3623464}" presName="parentLeftMargin" presStyleLbl="node1" presStyleIdx="0" presStyleCnt="5"/>
      <dgm:spPr/>
      <dgm:t>
        <a:bodyPr/>
        <a:lstStyle/>
        <a:p>
          <a:endParaRPr lang="ru-RU"/>
        </a:p>
      </dgm:t>
    </dgm:pt>
    <dgm:pt modelId="{7406C980-C81A-435C-B69B-D10ABB0373D4}" type="pres">
      <dgm:prSet presAssocID="{11609B0E-2BB3-4A59-B155-213EE3623464}" presName="parentText" presStyleLbl="node1" presStyleIdx="1" presStyleCnt="5">
        <dgm:presLayoutVars>
          <dgm:chMax val="0"/>
          <dgm:bulletEnabled val="1"/>
        </dgm:presLayoutVars>
      </dgm:prSet>
      <dgm:spPr/>
      <dgm:t>
        <a:bodyPr/>
        <a:lstStyle/>
        <a:p>
          <a:endParaRPr lang="ru-RU"/>
        </a:p>
      </dgm:t>
    </dgm:pt>
    <dgm:pt modelId="{3AB3CE7F-356F-4F6D-A0EE-757549E37A48}" type="pres">
      <dgm:prSet presAssocID="{11609B0E-2BB3-4A59-B155-213EE3623464}" presName="negativeSpace" presStyleCnt="0"/>
      <dgm:spPr/>
    </dgm:pt>
    <dgm:pt modelId="{6531F78A-0FD2-4132-BF25-F2F51D3A8DA9}" type="pres">
      <dgm:prSet presAssocID="{11609B0E-2BB3-4A59-B155-213EE3623464}" presName="childText" presStyleLbl="conFgAcc1" presStyleIdx="1" presStyleCnt="5">
        <dgm:presLayoutVars>
          <dgm:bulletEnabled val="1"/>
        </dgm:presLayoutVars>
      </dgm:prSet>
      <dgm:spPr/>
      <dgm:t>
        <a:bodyPr/>
        <a:lstStyle/>
        <a:p>
          <a:endParaRPr lang="ru-RU"/>
        </a:p>
      </dgm:t>
    </dgm:pt>
    <dgm:pt modelId="{837225D3-3F7E-4E6B-9817-7BFDEBDFF49F}" type="pres">
      <dgm:prSet presAssocID="{22AFE799-254E-49B9-86A5-328C03AF1922}" presName="spaceBetweenRectangles" presStyleCnt="0"/>
      <dgm:spPr/>
    </dgm:pt>
    <dgm:pt modelId="{3DD667F4-85DB-4DDF-B96B-E03D8EA5A849}" type="pres">
      <dgm:prSet presAssocID="{FC1D5C86-CDF2-4861-9437-688835E92213}" presName="parentLin" presStyleCnt="0"/>
      <dgm:spPr/>
    </dgm:pt>
    <dgm:pt modelId="{388CBE5F-941C-48AB-AC14-6E8210183A70}" type="pres">
      <dgm:prSet presAssocID="{FC1D5C86-CDF2-4861-9437-688835E92213}" presName="parentLeftMargin" presStyleLbl="node1" presStyleIdx="1" presStyleCnt="5"/>
      <dgm:spPr/>
      <dgm:t>
        <a:bodyPr/>
        <a:lstStyle/>
        <a:p>
          <a:endParaRPr lang="ru-RU"/>
        </a:p>
      </dgm:t>
    </dgm:pt>
    <dgm:pt modelId="{C550C0AD-F041-4F5F-9774-3BC057CA4EC5}" type="pres">
      <dgm:prSet presAssocID="{FC1D5C86-CDF2-4861-9437-688835E92213}" presName="parentText" presStyleLbl="node1" presStyleIdx="2" presStyleCnt="5">
        <dgm:presLayoutVars>
          <dgm:chMax val="0"/>
          <dgm:bulletEnabled val="1"/>
        </dgm:presLayoutVars>
      </dgm:prSet>
      <dgm:spPr/>
      <dgm:t>
        <a:bodyPr/>
        <a:lstStyle/>
        <a:p>
          <a:endParaRPr lang="ru-RU"/>
        </a:p>
      </dgm:t>
    </dgm:pt>
    <dgm:pt modelId="{7F3C9343-49A9-40A9-8ED5-0A88EAEDF05C}" type="pres">
      <dgm:prSet presAssocID="{FC1D5C86-CDF2-4861-9437-688835E92213}" presName="negativeSpace" presStyleCnt="0"/>
      <dgm:spPr/>
    </dgm:pt>
    <dgm:pt modelId="{1B0DCF16-7E81-41F6-B406-30FB951013CA}" type="pres">
      <dgm:prSet presAssocID="{FC1D5C86-CDF2-4861-9437-688835E92213}" presName="childText" presStyleLbl="conFgAcc1" presStyleIdx="2" presStyleCnt="5">
        <dgm:presLayoutVars>
          <dgm:bulletEnabled val="1"/>
        </dgm:presLayoutVars>
      </dgm:prSet>
      <dgm:spPr/>
    </dgm:pt>
    <dgm:pt modelId="{3186CEE7-CF53-425C-BDE2-06852CD7485F}" type="pres">
      <dgm:prSet presAssocID="{12DA30D3-6039-4008-A022-5FE46E0CE46E}" presName="spaceBetweenRectangles" presStyleCnt="0"/>
      <dgm:spPr/>
    </dgm:pt>
    <dgm:pt modelId="{A46968DD-5866-4105-8A6C-9831DB65597F}" type="pres">
      <dgm:prSet presAssocID="{C40074D6-B4F4-4DCF-B943-7981D76967B7}" presName="parentLin" presStyleCnt="0"/>
      <dgm:spPr/>
    </dgm:pt>
    <dgm:pt modelId="{5E174270-8D88-4363-AA5C-A013D384022E}" type="pres">
      <dgm:prSet presAssocID="{C40074D6-B4F4-4DCF-B943-7981D76967B7}" presName="parentLeftMargin" presStyleLbl="node1" presStyleIdx="2" presStyleCnt="5"/>
      <dgm:spPr/>
      <dgm:t>
        <a:bodyPr/>
        <a:lstStyle/>
        <a:p>
          <a:endParaRPr lang="ru-RU"/>
        </a:p>
      </dgm:t>
    </dgm:pt>
    <dgm:pt modelId="{29034006-B0AC-43B1-88B0-FA52D1901673}" type="pres">
      <dgm:prSet presAssocID="{C40074D6-B4F4-4DCF-B943-7981D76967B7}" presName="parentText" presStyleLbl="node1" presStyleIdx="3" presStyleCnt="5">
        <dgm:presLayoutVars>
          <dgm:chMax val="0"/>
          <dgm:bulletEnabled val="1"/>
        </dgm:presLayoutVars>
      </dgm:prSet>
      <dgm:spPr/>
      <dgm:t>
        <a:bodyPr/>
        <a:lstStyle/>
        <a:p>
          <a:endParaRPr lang="ru-RU"/>
        </a:p>
      </dgm:t>
    </dgm:pt>
    <dgm:pt modelId="{7C0629A7-24EE-44A2-BBF6-AF3B9AF20CA7}" type="pres">
      <dgm:prSet presAssocID="{C40074D6-B4F4-4DCF-B943-7981D76967B7}" presName="negativeSpace" presStyleCnt="0"/>
      <dgm:spPr/>
    </dgm:pt>
    <dgm:pt modelId="{8AEA269F-FF24-4296-A091-CF88CF4E3D37}" type="pres">
      <dgm:prSet presAssocID="{C40074D6-B4F4-4DCF-B943-7981D76967B7}" presName="childText" presStyleLbl="conFgAcc1" presStyleIdx="3" presStyleCnt="5">
        <dgm:presLayoutVars>
          <dgm:bulletEnabled val="1"/>
        </dgm:presLayoutVars>
      </dgm:prSet>
      <dgm:spPr/>
      <dgm:t>
        <a:bodyPr/>
        <a:lstStyle/>
        <a:p>
          <a:endParaRPr lang="ru-RU"/>
        </a:p>
      </dgm:t>
    </dgm:pt>
    <dgm:pt modelId="{813498DA-92BD-4D08-B877-1C578D4ABA1E}" type="pres">
      <dgm:prSet presAssocID="{35EE7959-10D1-4DC3-9AB0-84CA22A421CA}" presName="spaceBetweenRectangles" presStyleCnt="0"/>
      <dgm:spPr/>
    </dgm:pt>
    <dgm:pt modelId="{FDA6E8BE-86AE-4583-A827-6BC73964D381}" type="pres">
      <dgm:prSet presAssocID="{C9E31484-2BEA-4366-8C39-E20FEF2415BC}" presName="parentLin" presStyleCnt="0"/>
      <dgm:spPr/>
    </dgm:pt>
    <dgm:pt modelId="{191E1C2F-3C96-4634-82FB-91513875C880}" type="pres">
      <dgm:prSet presAssocID="{C9E31484-2BEA-4366-8C39-E20FEF2415BC}" presName="parentLeftMargin" presStyleLbl="node1" presStyleIdx="3" presStyleCnt="5"/>
      <dgm:spPr/>
      <dgm:t>
        <a:bodyPr/>
        <a:lstStyle/>
        <a:p>
          <a:endParaRPr lang="ru-RU"/>
        </a:p>
      </dgm:t>
    </dgm:pt>
    <dgm:pt modelId="{5D84EFEF-F46E-40F9-9BB0-DE8950B02126}" type="pres">
      <dgm:prSet presAssocID="{C9E31484-2BEA-4366-8C39-E20FEF2415BC}" presName="parentText" presStyleLbl="node1" presStyleIdx="4" presStyleCnt="5">
        <dgm:presLayoutVars>
          <dgm:chMax val="0"/>
          <dgm:bulletEnabled val="1"/>
        </dgm:presLayoutVars>
      </dgm:prSet>
      <dgm:spPr/>
      <dgm:t>
        <a:bodyPr/>
        <a:lstStyle/>
        <a:p>
          <a:endParaRPr lang="ru-RU"/>
        </a:p>
      </dgm:t>
    </dgm:pt>
    <dgm:pt modelId="{65483847-A4C2-4B11-9F62-F8FB00930F62}" type="pres">
      <dgm:prSet presAssocID="{C9E31484-2BEA-4366-8C39-E20FEF2415BC}" presName="negativeSpace" presStyleCnt="0"/>
      <dgm:spPr/>
    </dgm:pt>
    <dgm:pt modelId="{3CDEC454-A51B-412E-96B6-BA17237CD4A1}" type="pres">
      <dgm:prSet presAssocID="{C9E31484-2BEA-4366-8C39-E20FEF2415BC}" presName="childText" presStyleLbl="conFgAcc1" presStyleIdx="4" presStyleCnt="5">
        <dgm:presLayoutVars>
          <dgm:bulletEnabled val="1"/>
        </dgm:presLayoutVars>
      </dgm:prSet>
      <dgm:spPr/>
    </dgm:pt>
  </dgm:ptLst>
  <dgm:cxnLst>
    <dgm:cxn modelId="{C25593CE-0AFB-44A3-BE3A-6E0036AB7A39}" type="presOf" srcId="{C9E31484-2BEA-4366-8C39-E20FEF2415BC}" destId="{5D84EFEF-F46E-40F9-9BB0-DE8950B02126}" srcOrd="1" destOrd="0" presId="urn:microsoft.com/office/officeart/2005/8/layout/list1"/>
    <dgm:cxn modelId="{13BBA0C9-3523-4F66-BFC0-4898B66A8362}" type="presOf" srcId="{A7584D8B-1D8E-4B84-979D-3835A46A4AEE}" destId="{8B830AF3-6BEE-4A11-8124-1A9CCB511C14}" srcOrd="0" destOrd="0" presId="urn:microsoft.com/office/officeart/2005/8/layout/list1"/>
    <dgm:cxn modelId="{7A20EDBA-A0A0-43B1-8F3A-F6E14E3F3DBC}" type="presOf" srcId="{FC1D5C86-CDF2-4861-9437-688835E92213}" destId="{C550C0AD-F041-4F5F-9774-3BC057CA4EC5}" srcOrd="1" destOrd="0" presId="urn:microsoft.com/office/officeart/2005/8/layout/list1"/>
    <dgm:cxn modelId="{F2A0E7CB-58D3-459E-8AF1-EA39F0667517}" srcId="{7F70CD1A-5B4C-4CF2-B042-826641A16F78}" destId="{C40074D6-B4F4-4DCF-B943-7981D76967B7}" srcOrd="3" destOrd="0" parTransId="{CEBCE705-8404-43E0-871A-0FE12983C1DE}" sibTransId="{35EE7959-10D1-4DC3-9AB0-84CA22A421CA}"/>
    <dgm:cxn modelId="{01780D6B-7FBA-44BC-8350-30D33D5D400C}" type="presOf" srcId="{C9E31484-2BEA-4366-8C39-E20FEF2415BC}" destId="{191E1C2F-3C96-4634-82FB-91513875C880}" srcOrd="0" destOrd="0" presId="urn:microsoft.com/office/officeart/2005/8/layout/list1"/>
    <dgm:cxn modelId="{EEDA7347-0807-4C9E-83C6-C59923615C98}" type="presOf" srcId="{C40074D6-B4F4-4DCF-B943-7981D76967B7}" destId="{5E174270-8D88-4363-AA5C-A013D384022E}" srcOrd="0" destOrd="0" presId="urn:microsoft.com/office/officeart/2005/8/layout/list1"/>
    <dgm:cxn modelId="{3F228F80-711C-4CBA-A861-ADDD4ACF4640}" srcId="{7F70CD1A-5B4C-4CF2-B042-826641A16F78}" destId="{A7584D8B-1D8E-4B84-979D-3835A46A4AEE}" srcOrd="0" destOrd="0" parTransId="{0C8B3592-EB7A-4C68-A461-978570EAA119}" sibTransId="{A2B46C03-80A6-49AB-9594-83DD1BE7C19C}"/>
    <dgm:cxn modelId="{906CD933-185D-4B6C-B422-5A43635283C9}" type="presOf" srcId="{11609B0E-2BB3-4A59-B155-213EE3623464}" destId="{7406C980-C81A-435C-B69B-D10ABB0373D4}" srcOrd="1" destOrd="0" presId="urn:microsoft.com/office/officeart/2005/8/layout/list1"/>
    <dgm:cxn modelId="{3EFB972D-8AD4-407F-B48D-9A95977AA7E3}" type="presOf" srcId="{A7584D8B-1D8E-4B84-979D-3835A46A4AEE}" destId="{69B40F96-B6BA-4E93-8983-1531ADE68494}" srcOrd="1" destOrd="0" presId="urn:microsoft.com/office/officeart/2005/8/layout/list1"/>
    <dgm:cxn modelId="{04B476D8-2B85-40AA-B890-4D68FFEEBA3E}" type="presOf" srcId="{7F70CD1A-5B4C-4CF2-B042-826641A16F78}" destId="{3056F9CF-7141-4E3D-AE30-6DB5FC653338}" srcOrd="0" destOrd="0" presId="urn:microsoft.com/office/officeart/2005/8/layout/list1"/>
    <dgm:cxn modelId="{8E2D4847-6363-4553-AF57-C1EE95B0B3A0}" srcId="{7F70CD1A-5B4C-4CF2-B042-826641A16F78}" destId="{11609B0E-2BB3-4A59-B155-213EE3623464}" srcOrd="1" destOrd="0" parTransId="{2DA9E08D-50F9-4C46-9DAE-D91A8E9CB43B}" sibTransId="{22AFE799-254E-49B9-86A5-328C03AF1922}"/>
    <dgm:cxn modelId="{9D0A48E6-95A0-4F16-8FDF-47FD231840D8}" type="presOf" srcId="{FC1D5C86-CDF2-4861-9437-688835E92213}" destId="{388CBE5F-941C-48AB-AC14-6E8210183A70}" srcOrd="0" destOrd="0" presId="urn:microsoft.com/office/officeart/2005/8/layout/list1"/>
    <dgm:cxn modelId="{5873FF1B-1254-4AD5-840E-DB6AB89E9D81}" srcId="{7F70CD1A-5B4C-4CF2-B042-826641A16F78}" destId="{C9E31484-2BEA-4366-8C39-E20FEF2415BC}" srcOrd="4" destOrd="0" parTransId="{224ACC2C-A0E4-4661-B6C5-970A3F036B3C}" sibTransId="{0F34D753-4BBE-46DB-8489-C397EE6ED36F}"/>
    <dgm:cxn modelId="{1BC1BC2E-9807-45EC-A4D2-205D14B63E0A}" type="presOf" srcId="{C40074D6-B4F4-4DCF-B943-7981D76967B7}" destId="{29034006-B0AC-43B1-88B0-FA52D1901673}" srcOrd="1" destOrd="0" presId="urn:microsoft.com/office/officeart/2005/8/layout/list1"/>
    <dgm:cxn modelId="{2845FD87-134B-4412-8360-FF0F763D7B42}" type="presOf" srcId="{11609B0E-2BB3-4A59-B155-213EE3623464}" destId="{5C8ABFB2-5E52-4D37-A781-C761624CD105}" srcOrd="0" destOrd="0" presId="urn:microsoft.com/office/officeart/2005/8/layout/list1"/>
    <dgm:cxn modelId="{EC01E942-8956-4615-8380-88B7A375F270}" srcId="{7F70CD1A-5B4C-4CF2-B042-826641A16F78}" destId="{FC1D5C86-CDF2-4861-9437-688835E92213}" srcOrd="2" destOrd="0" parTransId="{706EDDC1-6B5E-4B84-A2C4-B213536854AA}" sibTransId="{12DA30D3-6039-4008-A022-5FE46E0CE46E}"/>
    <dgm:cxn modelId="{38BEC19E-31A4-4D8C-960B-3B08A5F5CFA9}" type="presParOf" srcId="{3056F9CF-7141-4E3D-AE30-6DB5FC653338}" destId="{62DEC659-D4B5-498D-A597-1C5792A75B39}" srcOrd="0" destOrd="0" presId="urn:microsoft.com/office/officeart/2005/8/layout/list1"/>
    <dgm:cxn modelId="{683F36EC-EE48-4FE4-9087-452C1B5D376F}" type="presParOf" srcId="{62DEC659-D4B5-498D-A597-1C5792A75B39}" destId="{8B830AF3-6BEE-4A11-8124-1A9CCB511C14}" srcOrd="0" destOrd="0" presId="urn:microsoft.com/office/officeart/2005/8/layout/list1"/>
    <dgm:cxn modelId="{2D101652-F307-4A5A-A922-20357BB3C1FE}" type="presParOf" srcId="{62DEC659-D4B5-498D-A597-1C5792A75B39}" destId="{69B40F96-B6BA-4E93-8983-1531ADE68494}" srcOrd="1" destOrd="0" presId="urn:microsoft.com/office/officeart/2005/8/layout/list1"/>
    <dgm:cxn modelId="{07AFAA41-903D-4D1B-8DC5-9F16CE3D9DAB}" type="presParOf" srcId="{3056F9CF-7141-4E3D-AE30-6DB5FC653338}" destId="{16BA37A5-F115-459F-8052-803D2D493D9D}" srcOrd="1" destOrd="0" presId="urn:microsoft.com/office/officeart/2005/8/layout/list1"/>
    <dgm:cxn modelId="{F070C373-E631-4937-919E-1EFA0FF32B69}" type="presParOf" srcId="{3056F9CF-7141-4E3D-AE30-6DB5FC653338}" destId="{40CAD870-B65B-4D8A-B866-8D15564052D8}" srcOrd="2" destOrd="0" presId="urn:microsoft.com/office/officeart/2005/8/layout/list1"/>
    <dgm:cxn modelId="{6B83101C-FBE0-4A03-9A8E-8192255C0937}" type="presParOf" srcId="{3056F9CF-7141-4E3D-AE30-6DB5FC653338}" destId="{77EB7390-4307-4A22-828E-363BCA8D3547}" srcOrd="3" destOrd="0" presId="urn:microsoft.com/office/officeart/2005/8/layout/list1"/>
    <dgm:cxn modelId="{ACE220F0-5E6A-4BD3-9AF5-26EDAFF6EBEA}" type="presParOf" srcId="{3056F9CF-7141-4E3D-AE30-6DB5FC653338}" destId="{6186C56A-425B-4788-9002-F5AF8ECBE71C}" srcOrd="4" destOrd="0" presId="urn:microsoft.com/office/officeart/2005/8/layout/list1"/>
    <dgm:cxn modelId="{836D4246-4CA8-4B66-8473-19CD923AF99B}" type="presParOf" srcId="{6186C56A-425B-4788-9002-F5AF8ECBE71C}" destId="{5C8ABFB2-5E52-4D37-A781-C761624CD105}" srcOrd="0" destOrd="0" presId="urn:microsoft.com/office/officeart/2005/8/layout/list1"/>
    <dgm:cxn modelId="{99996754-DDC7-457B-9584-102957805BB7}" type="presParOf" srcId="{6186C56A-425B-4788-9002-F5AF8ECBE71C}" destId="{7406C980-C81A-435C-B69B-D10ABB0373D4}" srcOrd="1" destOrd="0" presId="urn:microsoft.com/office/officeart/2005/8/layout/list1"/>
    <dgm:cxn modelId="{2CD3B566-92C3-4D50-97BF-A996514A8925}" type="presParOf" srcId="{3056F9CF-7141-4E3D-AE30-6DB5FC653338}" destId="{3AB3CE7F-356F-4F6D-A0EE-757549E37A48}" srcOrd="5" destOrd="0" presId="urn:microsoft.com/office/officeart/2005/8/layout/list1"/>
    <dgm:cxn modelId="{C7FF88A5-8FA6-48CF-94BC-EB0352E38A9F}" type="presParOf" srcId="{3056F9CF-7141-4E3D-AE30-6DB5FC653338}" destId="{6531F78A-0FD2-4132-BF25-F2F51D3A8DA9}" srcOrd="6" destOrd="0" presId="urn:microsoft.com/office/officeart/2005/8/layout/list1"/>
    <dgm:cxn modelId="{5B70FD40-5115-4F14-AB96-60D39A0B6D46}" type="presParOf" srcId="{3056F9CF-7141-4E3D-AE30-6DB5FC653338}" destId="{837225D3-3F7E-4E6B-9817-7BFDEBDFF49F}" srcOrd="7" destOrd="0" presId="urn:microsoft.com/office/officeart/2005/8/layout/list1"/>
    <dgm:cxn modelId="{C9949D13-7477-4752-AF74-EEC72B0D5FB0}" type="presParOf" srcId="{3056F9CF-7141-4E3D-AE30-6DB5FC653338}" destId="{3DD667F4-85DB-4DDF-B96B-E03D8EA5A849}" srcOrd="8" destOrd="0" presId="urn:microsoft.com/office/officeart/2005/8/layout/list1"/>
    <dgm:cxn modelId="{4BF78690-361E-406B-AFB8-5059D59070D9}" type="presParOf" srcId="{3DD667F4-85DB-4DDF-B96B-E03D8EA5A849}" destId="{388CBE5F-941C-48AB-AC14-6E8210183A70}" srcOrd="0" destOrd="0" presId="urn:microsoft.com/office/officeart/2005/8/layout/list1"/>
    <dgm:cxn modelId="{12041BE3-5657-4D61-AAF8-7F6323E3BE60}" type="presParOf" srcId="{3DD667F4-85DB-4DDF-B96B-E03D8EA5A849}" destId="{C550C0AD-F041-4F5F-9774-3BC057CA4EC5}" srcOrd="1" destOrd="0" presId="urn:microsoft.com/office/officeart/2005/8/layout/list1"/>
    <dgm:cxn modelId="{27AD4158-A182-4AAA-ADAA-C5F6304BA5DD}" type="presParOf" srcId="{3056F9CF-7141-4E3D-AE30-6DB5FC653338}" destId="{7F3C9343-49A9-40A9-8ED5-0A88EAEDF05C}" srcOrd="9" destOrd="0" presId="urn:microsoft.com/office/officeart/2005/8/layout/list1"/>
    <dgm:cxn modelId="{858D624A-CD32-4E01-AD5D-C90EF5BCAC87}" type="presParOf" srcId="{3056F9CF-7141-4E3D-AE30-6DB5FC653338}" destId="{1B0DCF16-7E81-41F6-B406-30FB951013CA}" srcOrd="10" destOrd="0" presId="urn:microsoft.com/office/officeart/2005/8/layout/list1"/>
    <dgm:cxn modelId="{1D3733AE-8EDA-459A-BA4C-C1258092DC7F}" type="presParOf" srcId="{3056F9CF-7141-4E3D-AE30-6DB5FC653338}" destId="{3186CEE7-CF53-425C-BDE2-06852CD7485F}" srcOrd="11" destOrd="0" presId="urn:microsoft.com/office/officeart/2005/8/layout/list1"/>
    <dgm:cxn modelId="{BC808628-C212-47F8-9955-55E03058C45C}" type="presParOf" srcId="{3056F9CF-7141-4E3D-AE30-6DB5FC653338}" destId="{A46968DD-5866-4105-8A6C-9831DB65597F}" srcOrd="12" destOrd="0" presId="urn:microsoft.com/office/officeart/2005/8/layout/list1"/>
    <dgm:cxn modelId="{BD8102F4-D0F7-41AC-A012-97AA1AF0D78B}" type="presParOf" srcId="{A46968DD-5866-4105-8A6C-9831DB65597F}" destId="{5E174270-8D88-4363-AA5C-A013D384022E}" srcOrd="0" destOrd="0" presId="urn:microsoft.com/office/officeart/2005/8/layout/list1"/>
    <dgm:cxn modelId="{D71948BE-F288-4513-B292-F2BED4A6A1CB}" type="presParOf" srcId="{A46968DD-5866-4105-8A6C-9831DB65597F}" destId="{29034006-B0AC-43B1-88B0-FA52D1901673}" srcOrd="1" destOrd="0" presId="urn:microsoft.com/office/officeart/2005/8/layout/list1"/>
    <dgm:cxn modelId="{9436C742-8BFE-439A-A4BC-DE472EB3CC7B}" type="presParOf" srcId="{3056F9CF-7141-4E3D-AE30-6DB5FC653338}" destId="{7C0629A7-24EE-44A2-BBF6-AF3B9AF20CA7}" srcOrd="13" destOrd="0" presId="urn:microsoft.com/office/officeart/2005/8/layout/list1"/>
    <dgm:cxn modelId="{E016606C-6461-4BB6-976A-1F7258EE0E11}" type="presParOf" srcId="{3056F9CF-7141-4E3D-AE30-6DB5FC653338}" destId="{8AEA269F-FF24-4296-A091-CF88CF4E3D37}" srcOrd="14" destOrd="0" presId="urn:microsoft.com/office/officeart/2005/8/layout/list1"/>
    <dgm:cxn modelId="{81B82514-2D93-46F9-B612-8DF6A13289E4}" type="presParOf" srcId="{3056F9CF-7141-4E3D-AE30-6DB5FC653338}" destId="{813498DA-92BD-4D08-B877-1C578D4ABA1E}" srcOrd="15" destOrd="0" presId="urn:microsoft.com/office/officeart/2005/8/layout/list1"/>
    <dgm:cxn modelId="{7454E979-0643-4C56-AC26-06AC053EF6AF}" type="presParOf" srcId="{3056F9CF-7141-4E3D-AE30-6DB5FC653338}" destId="{FDA6E8BE-86AE-4583-A827-6BC73964D381}" srcOrd="16" destOrd="0" presId="urn:microsoft.com/office/officeart/2005/8/layout/list1"/>
    <dgm:cxn modelId="{09B75719-3850-488D-8D42-62705D331940}" type="presParOf" srcId="{FDA6E8BE-86AE-4583-A827-6BC73964D381}" destId="{191E1C2F-3C96-4634-82FB-91513875C880}" srcOrd="0" destOrd="0" presId="urn:microsoft.com/office/officeart/2005/8/layout/list1"/>
    <dgm:cxn modelId="{B1DB872F-B11E-4A56-BC76-C0F26C14B44C}" type="presParOf" srcId="{FDA6E8BE-86AE-4583-A827-6BC73964D381}" destId="{5D84EFEF-F46E-40F9-9BB0-DE8950B02126}" srcOrd="1" destOrd="0" presId="urn:microsoft.com/office/officeart/2005/8/layout/list1"/>
    <dgm:cxn modelId="{08578112-5E4C-45F3-97AF-2BEC5010DC8E}" type="presParOf" srcId="{3056F9CF-7141-4E3D-AE30-6DB5FC653338}" destId="{65483847-A4C2-4B11-9F62-F8FB00930F62}" srcOrd="17" destOrd="0" presId="urn:microsoft.com/office/officeart/2005/8/layout/list1"/>
    <dgm:cxn modelId="{5FE94527-A2F8-49F4-9998-E142E80DE264}" type="presParOf" srcId="{3056F9CF-7141-4E3D-AE30-6DB5FC653338}" destId="{3CDEC454-A51B-412E-96B6-BA17237CD4A1}"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17A7F05-BE6D-4CF8-9454-E4AE71C94357}" type="doc">
      <dgm:prSet loTypeId="urn:microsoft.com/office/officeart/2005/8/layout/vProcess5" loCatId="process" qsTypeId="urn:microsoft.com/office/officeart/2005/8/quickstyle/simple1" qsCatId="simple" csTypeId="urn:microsoft.com/office/officeart/2005/8/colors/accent0_1" csCatId="mainScheme" phldr="1"/>
      <dgm:spPr/>
      <dgm:t>
        <a:bodyPr/>
        <a:lstStyle/>
        <a:p>
          <a:endParaRPr lang="ru-RU"/>
        </a:p>
      </dgm:t>
    </dgm:pt>
    <dgm:pt modelId="{7A760C74-8374-4011-8A4A-BE7A40801B0C}">
      <dgm:prSet phldrT="[Текст]"/>
      <dgm:spPr/>
      <dgm:t>
        <a:bodyPr/>
        <a:lstStyle/>
        <a:p>
          <a:r>
            <a:rPr lang="ru-RU" dirty="0" smtClean="0"/>
            <a:t>1 замер</a:t>
          </a:r>
        </a:p>
        <a:p>
          <a:r>
            <a:rPr lang="ru-RU" dirty="0" smtClean="0"/>
            <a:t>Перед началом смены</a:t>
          </a:r>
          <a:endParaRPr lang="ru-RU" dirty="0"/>
        </a:p>
      </dgm:t>
    </dgm:pt>
    <dgm:pt modelId="{FB4B2C0A-87C6-4615-AAA2-FA37D2826996}" type="parTrans" cxnId="{8DB297D7-57B5-4B06-825D-375EE4C4B16D}">
      <dgm:prSet/>
      <dgm:spPr/>
      <dgm:t>
        <a:bodyPr/>
        <a:lstStyle/>
        <a:p>
          <a:endParaRPr lang="ru-RU">
            <a:solidFill>
              <a:schemeClr val="tx1"/>
            </a:solidFill>
          </a:endParaRPr>
        </a:p>
      </dgm:t>
    </dgm:pt>
    <dgm:pt modelId="{ECBFD3A5-D7F4-4ED9-B595-18F07F7C3CE1}" type="sibTrans" cxnId="{8DB297D7-57B5-4B06-825D-375EE4C4B16D}">
      <dgm:prSet/>
      <dgm:spPr/>
      <dgm:t>
        <a:bodyPr/>
        <a:lstStyle/>
        <a:p>
          <a:endParaRPr lang="ru-RU">
            <a:solidFill>
              <a:schemeClr val="tx1"/>
            </a:solidFill>
          </a:endParaRPr>
        </a:p>
      </dgm:t>
    </dgm:pt>
    <dgm:pt modelId="{98CE21A7-645D-4FED-AF55-D36FE37BB970}">
      <dgm:prSet phldrT="[Текст]"/>
      <dgm:spPr/>
      <dgm:t>
        <a:bodyPr/>
        <a:lstStyle/>
        <a:p>
          <a:r>
            <a:rPr lang="ru-RU" dirty="0" smtClean="0"/>
            <a:t>2 замер </a:t>
          </a:r>
        </a:p>
        <a:p>
          <a:r>
            <a:rPr lang="ru-RU" dirty="0" smtClean="0"/>
            <a:t>За 1,5 – 2 часа до окончания смены</a:t>
          </a:r>
          <a:endParaRPr lang="ru-RU" dirty="0"/>
        </a:p>
      </dgm:t>
    </dgm:pt>
    <dgm:pt modelId="{CF1D19C1-D63B-4C7A-8B7C-6722844FA689}" type="parTrans" cxnId="{9D1530AD-3D2F-4299-9429-9A9A99581292}">
      <dgm:prSet/>
      <dgm:spPr/>
      <dgm:t>
        <a:bodyPr/>
        <a:lstStyle/>
        <a:p>
          <a:endParaRPr lang="ru-RU">
            <a:solidFill>
              <a:schemeClr val="tx1"/>
            </a:solidFill>
          </a:endParaRPr>
        </a:p>
      </dgm:t>
    </dgm:pt>
    <dgm:pt modelId="{5584092D-7FFB-4CBD-B969-F815462DC1C0}" type="sibTrans" cxnId="{9D1530AD-3D2F-4299-9429-9A9A99581292}">
      <dgm:prSet/>
      <dgm:spPr/>
      <dgm:t>
        <a:bodyPr/>
        <a:lstStyle/>
        <a:p>
          <a:endParaRPr lang="ru-RU">
            <a:solidFill>
              <a:schemeClr val="tx1"/>
            </a:solidFill>
          </a:endParaRPr>
        </a:p>
      </dgm:t>
    </dgm:pt>
    <dgm:pt modelId="{2AA3B469-A4BE-481E-96AC-3B3DAAA95681}">
      <dgm:prSet phldrT="[Текст]"/>
      <dgm:spPr/>
      <dgm:t>
        <a:bodyPr/>
        <a:lstStyle/>
        <a:p>
          <a:r>
            <a:rPr lang="ru-RU" dirty="0" smtClean="0"/>
            <a:t>3 замер</a:t>
          </a:r>
        </a:p>
        <a:p>
          <a:r>
            <a:rPr lang="ru-RU" dirty="0" smtClean="0"/>
            <a:t>После окончания смены</a:t>
          </a:r>
          <a:endParaRPr lang="ru-RU" dirty="0"/>
        </a:p>
      </dgm:t>
    </dgm:pt>
    <dgm:pt modelId="{821E5547-87D7-4776-A105-FEEA3EA8137D}" type="parTrans" cxnId="{034E7E96-574B-4516-894E-11B3CFEBB8E5}">
      <dgm:prSet/>
      <dgm:spPr/>
      <dgm:t>
        <a:bodyPr/>
        <a:lstStyle/>
        <a:p>
          <a:endParaRPr lang="ru-RU">
            <a:solidFill>
              <a:schemeClr val="tx1"/>
            </a:solidFill>
          </a:endParaRPr>
        </a:p>
      </dgm:t>
    </dgm:pt>
    <dgm:pt modelId="{18F03575-AAA9-4693-A95E-695B8B18145E}" type="sibTrans" cxnId="{034E7E96-574B-4516-894E-11B3CFEBB8E5}">
      <dgm:prSet/>
      <dgm:spPr/>
      <dgm:t>
        <a:bodyPr/>
        <a:lstStyle/>
        <a:p>
          <a:endParaRPr lang="ru-RU">
            <a:solidFill>
              <a:schemeClr val="tx1"/>
            </a:solidFill>
          </a:endParaRPr>
        </a:p>
      </dgm:t>
    </dgm:pt>
    <dgm:pt modelId="{6E9DFA1B-16C9-4027-9DF6-D44391DBCA38}" type="pres">
      <dgm:prSet presAssocID="{F17A7F05-BE6D-4CF8-9454-E4AE71C94357}" presName="outerComposite" presStyleCnt="0">
        <dgm:presLayoutVars>
          <dgm:chMax val="5"/>
          <dgm:dir/>
          <dgm:resizeHandles val="exact"/>
        </dgm:presLayoutVars>
      </dgm:prSet>
      <dgm:spPr/>
      <dgm:t>
        <a:bodyPr/>
        <a:lstStyle/>
        <a:p>
          <a:endParaRPr lang="ru-RU"/>
        </a:p>
      </dgm:t>
    </dgm:pt>
    <dgm:pt modelId="{10FC2065-4CC1-4885-974E-0817B9780763}" type="pres">
      <dgm:prSet presAssocID="{F17A7F05-BE6D-4CF8-9454-E4AE71C94357}" presName="dummyMaxCanvas" presStyleCnt="0">
        <dgm:presLayoutVars/>
      </dgm:prSet>
      <dgm:spPr/>
    </dgm:pt>
    <dgm:pt modelId="{A9F80DB9-D6E9-4FAB-B8E9-8265FBAC9B24}" type="pres">
      <dgm:prSet presAssocID="{F17A7F05-BE6D-4CF8-9454-E4AE71C94357}" presName="ThreeNodes_1" presStyleLbl="node1" presStyleIdx="0" presStyleCnt="3">
        <dgm:presLayoutVars>
          <dgm:bulletEnabled val="1"/>
        </dgm:presLayoutVars>
      </dgm:prSet>
      <dgm:spPr/>
      <dgm:t>
        <a:bodyPr/>
        <a:lstStyle/>
        <a:p>
          <a:endParaRPr lang="ru-RU"/>
        </a:p>
      </dgm:t>
    </dgm:pt>
    <dgm:pt modelId="{7BDB542C-1601-4254-A176-7B3708EB8063}" type="pres">
      <dgm:prSet presAssocID="{F17A7F05-BE6D-4CF8-9454-E4AE71C94357}" presName="ThreeNodes_2" presStyleLbl="node1" presStyleIdx="1" presStyleCnt="3">
        <dgm:presLayoutVars>
          <dgm:bulletEnabled val="1"/>
        </dgm:presLayoutVars>
      </dgm:prSet>
      <dgm:spPr/>
      <dgm:t>
        <a:bodyPr/>
        <a:lstStyle/>
        <a:p>
          <a:endParaRPr lang="ru-RU"/>
        </a:p>
      </dgm:t>
    </dgm:pt>
    <dgm:pt modelId="{49EA45FB-2155-4864-A766-F5B6DB46631C}" type="pres">
      <dgm:prSet presAssocID="{F17A7F05-BE6D-4CF8-9454-E4AE71C94357}" presName="ThreeNodes_3" presStyleLbl="node1" presStyleIdx="2" presStyleCnt="3">
        <dgm:presLayoutVars>
          <dgm:bulletEnabled val="1"/>
        </dgm:presLayoutVars>
      </dgm:prSet>
      <dgm:spPr/>
      <dgm:t>
        <a:bodyPr/>
        <a:lstStyle/>
        <a:p>
          <a:endParaRPr lang="ru-RU"/>
        </a:p>
      </dgm:t>
    </dgm:pt>
    <dgm:pt modelId="{D26019CB-B711-45D6-AC5E-7070208F0566}" type="pres">
      <dgm:prSet presAssocID="{F17A7F05-BE6D-4CF8-9454-E4AE71C94357}" presName="ThreeConn_1-2" presStyleLbl="fgAccFollowNode1" presStyleIdx="0" presStyleCnt="2">
        <dgm:presLayoutVars>
          <dgm:bulletEnabled val="1"/>
        </dgm:presLayoutVars>
      </dgm:prSet>
      <dgm:spPr/>
      <dgm:t>
        <a:bodyPr/>
        <a:lstStyle/>
        <a:p>
          <a:endParaRPr lang="ru-RU"/>
        </a:p>
      </dgm:t>
    </dgm:pt>
    <dgm:pt modelId="{A362BD6F-2B91-4C42-8494-570BB2FF30CC}" type="pres">
      <dgm:prSet presAssocID="{F17A7F05-BE6D-4CF8-9454-E4AE71C94357}" presName="ThreeConn_2-3" presStyleLbl="fgAccFollowNode1" presStyleIdx="1" presStyleCnt="2">
        <dgm:presLayoutVars>
          <dgm:bulletEnabled val="1"/>
        </dgm:presLayoutVars>
      </dgm:prSet>
      <dgm:spPr/>
      <dgm:t>
        <a:bodyPr/>
        <a:lstStyle/>
        <a:p>
          <a:endParaRPr lang="ru-RU"/>
        </a:p>
      </dgm:t>
    </dgm:pt>
    <dgm:pt modelId="{8A681347-1A5E-4117-9BC9-3B1358A479BA}" type="pres">
      <dgm:prSet presAssocID="{F17A7F05-BE6D-4CF8-9454-E4AE71C94357}" presName="ThreeNodes_1_text" presStyleLbl="node1" presStyleIdx="2" presStyleCnt="3">
        <dgm:presLayoutVars>
          <dgm:bulletEnabled val="1"/>
        </dgm:presLayoutVars>
      </dgm:prSet>
      <dgm:spPr/>
      <dgm:t>
        <a:bodyPr/>
        <a:lstStyle/>
        <a:p>
          <a:endParaRPr lang="ru-RU"/>
        </a:p>
      </dgm:t>
    </dgm:pt>
    <dgm:pt modelId="{B3C8A109-7633-43B1-906E-827DFB26DBEA}" type="pres">
      <dgm:prSet presAssocID="{F17A7F05-BE6D-4CF8-9454-E4AE71C94357}" presName="ThreeNodes_2_text" presStyleLbl="node1" presStyleIdx="2" presStyleCnt="3">
        <dgm:presLayoutVars>
          <dgm:bulletEnabled val="1"/>
        </dgm:presLayoutVars>
      </dgm:prSet>
      <dgm:spPr/>
      <dgm:t>
        <a:bodyPr/>
        <a:lstStyle/>
        <a:p>
          <a:endParaRPr lang="ru-RU"/>
        </a:p>
      </dgm:t>
    </dgm:pt>
    <dgm:pt modelId="{8C0E834E-2C67-4CD4-B078-832A7F58C742}" type="pres">
      <dgm:prSet presAssocID="{F17A7F05-BE6D-4CF8-9454-E4AE71C94357}" presName="ThreeNodes_3_text" presStyleLbl="node1" presStyleIdx="2" presStyleCnt="3">
        <dgm:presLayoutVars>
          <dgm:bulletEnabled val="1"/>
        </dgm:presLayoutVars>
      </dgm:prSet>
      <dgm:spPr/>
      <dgm:t>
        <a:bodyPr/>
        <a:lstStyle/>
        <a:p>
          <a:endParaRPr lang="ru-RU"/>
        </a:p>
      </dgm:t>
    </dgm:pt>
  </dgm:ptLst>
  <dgm:cxnLst>
    <dgm:cxn modelId="{DDCDC537-18F3-4A2F-9D9C-AFE83148C197}" type="presOf" srcId="{2AA3B469-A4BE-481E-96AC-3B3DAAA95681}" destId="{49EA45FB-2155-4864-A766-F5B6DB46631C}" srcOrd="0" destOrd="0" presId="urn:microsoft.com/office/officeart/2005/8/layout/vProcess5"/>
    <dgm:cxn modelId="{F8B4D1B4-B15F-4CA5-A889-95B74A217EC1}" type="presOf" srcId="{F17A7F05-BE6D-4CF8-9454-E4AE71C94357}" destId="{6E9DFA1B-16C9-4027-9DF6-D44391DBCA38}" srcOrd="0" destOrd="0" presId="urn:microsoft.com/office/officeart/2005/8/layout/vProcess5"/>
    <dgm:cxn modelId="{B6B4828C-F113-4AFA-867D-E0C4025E7E63}" type="presOf" srcId="{98CE21A7-645D-4FED-AF55-D36FE37BB970}" destId="{B3C8A109-7633-43B1-906E-827DFB26DBEA}" srcOrd="1" destOrd="0" presId="urn:microsoft.com/office/officeart/2005/8/layout/vProcess5"/>
    <dgm:cxn modelId="{95D89FB8-1EC9-48F8-A55C-FD2C6E818D18}" type="presOf" srcId="{ECBFD3A5-D7F4-4ED9-B595-18F07F7C3CE1}" destId="{D26019CB-B711-45D6-AC5E-7070208F0566}" srcOrd="0" destOrd="0" presId="urn:microsoft.com/office/officeart/2005/8/layout/vProcess5"/>
    <dgm:cxn modelId="{8DB297D7-57B5-4B06-825D-375EE4C4B16D}" srcId="{F17A7F05-BE6D-4CF8-9454-E4AE71C94357}" destId="{7A760C74-8374-4011-8A4A-BE7A40801B0C}" srcOrd="0" destOrd="0" parTransId="{FB4B2C0A-87C6-4615-AAA2-FA37D2826996}" sibTransId="{ECBFD3A5-D7F4-4ED9-B595-18F07F7C3CE1}"/>
    <dgm:cxn modelId="{034E7E96-574B-4516-894E-11B3CFEBB8E5}" srcId="{F17A7F05-BE6D-4CF8-9454-E4AE71C94357}" destId="{2AA3B469-A4BE-481E-96AC-3B3DAAA95681}" srcOrd="2" destOrd="0" parTransId="{821E5547-87D7-4776-A105-FEEA3EA8137D}" sibTransId="{18F03575-AAA9-4693-A95E-695B8B18145E}"/>
    <dgm:cxn modelId="{56568CAD-BD97-4C4B-BA6E-AC8C44722D74}" type="presOf" srcId="{7A760C74-8374-4011-8A4A-BE7A40801B0C}" destId="{8A681347-1A5E-4117-9BC9-3B1358A479BA}" srcOrd="1" destOrd="0" presId="urn:microsoft.com/office/officeart/2005/8/layout/vProcess5"/>
    <dgm:cxn modelId="{9D1530AD-3D2F-4299-9429-9A9A99581292}" srcId="{F17A7F05-BE6D-4CF8-9454-E4AE71C94357}" destId="{98CE21A7-645D-4FED-AF55-D36FE37BB970}" srcOrd="1" destOrd="0" parTransId="{CF1D19C1-D63B-4C7A-8B7C-6722844FA689}" sibTransId="{5584092D-7FFB-4CBD-B969-F815462DC1C0}"/>
    <dgm:cxn modelId="{755C6ED7-EA60-4863-BAC4-990801CBFCC4}" type="presOf" srcId="{7A760C74-8374-4011-8A4A-BE7A40801B0C}" destId="{A9F80DB9-D6E9-4FAB-B8E9-8265FBAC9B24}" srcOrd="0" destOrd="0" presId="urn:microsoft.com/office/officeart/2005/8/layout/vProcess5"/>
    <dgm:cxn modelId="{F5C72ACF-DF5F-402A-9064-6721A8F9512B}" type="presOf" srcId="{2AA3B469-A4BE-481E-96AC-3B3DAAA95681}" destId="{8C0E834E-2C67-4CD4-B078-832A7F58C742}" srcOrd="1" destOrd="0" presId="urn:microsoft.com/office/officeart/2005/8/layout/vProcess5"/>
    <dgm:cxn modelId="{368FC071-2496-4303-9C2E-B372F8BA9B3E}" type="presOf" srcId="{98CE21A7-645D-4FED-AF55-D36FE37BB970}" destId="{7BDB542C-1601-4254-A176-7B3708EB8063}" srcOrd="0" destOrd="0" presId="urn:microsoft.com/office/officeart/2005/8/layout/vProcess5"/>
    <dgm:cxn modelId="{1DA34EFB-1439-4337-A39A-22909A215AF6}" type="presOf" srcId="{5584092D-7FFB-4CBD-B969-F815462DC1C0}" destId="{A362BD6F-2B91-4C42-8494-570BB2FF30CC}" srcOrd="0" destOrd="0" presId="urn:microsoft.com/office/officeart/2005/8/layout/vProcess5"/>
    <dgm:cxn modelId="{F647D6D0-E343-4301-AB4B-E70458AB10A0}" type="presParOf" srcId="{6E9DFA1B-16C9-4027-9DF6-D44391DBCA38}" destId="{10FC2065-4CC1-4885-974E-0817B9780763}" srcOrd="0" destOrd="0" presId="urn:microsoft.com/office/officeart/2005/8/layout/vProcess5"/>
    <dgm:cxn modelId="{A38A916A-DB1F-465A-A643-B5C51D06E0B2}" type="presParOf" srcId="{6E9DFA1B-16C9-4027-9DF6-D44391DBCA38}" destId="{A9F80DB9-D6E9-4FAB-B8E9-8265FBAC9B24}" srcOrd="1" destOrd="0" presId="urn:microsoft.com/office/officeart/2005/8/layout/vProcess5"/>
    <dgm:cxn modelId="{F8E6A42F-EC59-4C78-9620-F9CC1F4ABACE}" type="presParOf" srcId="{6E9DFA1B-16C9-4027-9DF6-D44391DBCA38}" destId="{7BDB542C-1601-4254-A176-7B3708EB8063}" srcOrd="2" destOrd="0" presId="urn:microsoft.com/office/officeart/2005/8/layout/vProcess5"/>
    <dgm:cxn modelId="{1040C2E2-632D-4F2E-A2F4-45D8022797F1}" type="presParOf" srcId="{6E9DFA1B-16C9-4027-9DF6-D44391DBCA38}" destId="{49EA45FB-2155-4864-A766-F5B6DB46631C}" srcOrd="3" destOrd="0" presId="urn:microsoft.com/office/officeart/2005/8/layout/vProcess5"/>
    <dgm:cxn modelId="{F674FB87-A2E3-4C9F-B5CA-C8904429F13A}" type="presParOf" srcId="{6E9DFA1B-16C9-4027-9DF6-D44391DBCA38}" destId="{D26019CB-B711-45D6-AC5E-7070208F0566}" srcOrd="4" destOrd="0" presId="urn:microsoft.com/office/officeart/2005/8/layout/vProcess5"/>
    <dgm:cxn modelId="{A2ADC0C2-1C51-4C4B-96EF-776E3E485E25}" type="presParOf" srcId="{6E9DFA1B-16C9-4027-9DF6-D44391DBCA38}" destId="{A362BD6F-2B91-4C42-8494-570BB2FF30CC}" srcOrd="5" destOrd="0" presId="urn:microsoft.com/office/officeart/2005/8/layout/vProcess5"/>
    <dgm:cxn modelId="{F9BF9450-5FD3-44C2-B7A4-776CD30B1FC7}" type="presParOf" srcId="{6E9DFA1B-16C9-4027-9DF6-D44391DBCA38}" destId="{8A681347-1A5E-4117-9BC9-3B1358A479BA}" srcOrd="6" destOrd="0" presId="urn:microsoft.com/office/officeart/2005/8/layout/vProcess5"/>
    <dgm:cxn modelId="{CF071B1A-A9AB-4823-8EFB-418312DE3C1D}" type="presParOf" srcId="{6E9DFA1B-16C9-4027-9DF6-D44391DBCA38}" destId="{B3C8A109-7633-43B1-906E-827DFB26DBEA}" srcOrd="7" destOrd="0" presId="urn:microsoft.com/office/officeart/2005/8/layout/vProcess5"/>
    <dgm:cxn modelId="{7233E9FA-546E-426D-936A-C77A1F134B20}" type="presParOf" srcId="{6E9DFA1B-16C9-4027-9DF6-D44391DBCA38}" destId="{8C0E834E-2C67-4CD4-B078-832A7F58C742}"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CAD870-B65B-4D8A-B866-8D15564052D8}">
      <dsp:nvSpPr>
        <dsp:cNvPr id="0" name=""/>
        <dsp:cNvSpPr/>
      </dsp:nvSpPr>
      <dsp:spPr>
        <a:xfrm>
          <a:off x="0" y="357552"/>
          <a:ext cx="4824536" cy="579600"/>
        </a:xfrm>
        <a:prstGeom prst="rect">
          <a:avLst/>
        </a:prstGeom>
        <a:solidFill>
          <a:schemeClr val="accent2">
            <a:alpha val="90000"/>
            <a:tint val="4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9B40F96-B6BA-4E93-8983-1531ADE68494}">
      <dsp:nvSpPr>
        <dsp:cNvPr id="0" name=""/>
        <dsp:cNvSpPr/>
      </dsp:nvSpPr>
      <dsp:spPr>
        <a:xfrm>
          <a:off x="241226" y="18072"/>
          <a:ext cx="3377175" cy="678960"/>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649" tIns="0" rIns="127649" bIns="0" numCol="1" spcCol="1270" anchor="ctr" anchorCtr="0">
          <a:noAutofit/>
        </a:bodyPr>
        <a:lstStyle/>
        <a:p>
          <a:pPr lvl="0" algn="l" defTabSz="800100">
            <a:lnSpc>
              <a:spcPct val="90000"/>
            </a:lnSpc>
            <a:spcBef>
              <a:spcPct val="0"/>
            </a:spcBef>
            <a:spcAft>
              <a:spcPct val="35000"/>
            </a:spcAft>
          </a:pPr>
          <a:r>
            <a:rPr lang="ru-RU" sz="1800" kern="1200" dirty="0" smtClean="0"/>
            <a:t>Метод вербальных функций</a:t>
          </a:r>
          <a:endParaRPr lang="ru-RU" sz="1800" kern="1200" dirty="0"/>
        </a:p>
      </dsp:txBody>
      <dsp:txXfrm>
        <a:off x="274370" y="51216"/>
        <a:ext cx="3310887" cy="612672"/>
      </dsp:txXfrm>
    </dsp:sp>
    <dsp:sp modelId="{6531F78A-0FD2-4132-BF25-F2F51D3A8DA9}">
      <dsp:nvSpPr>
        <dsp:cNvPr id="0" name=""/>
        <dsp:cNvSpPr/>
      </dsp:nvSpPr>
      <dsp:spPr>
        <a:xfrm>
          <a:off x="0" y="1400832"/>
          <a:ext cx="4824536" cy="579600"/>
        </a:xfrm>
        <a:prstGeom prst="rect">
          <a:avLst/>
        </a:prstGeom>
        <a:solidFill>
          <a:schemeClr val="accent2">
            <a:alpha val="90000"/>
            <a:tint val="4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406C980-C81A-435C-B69B-D10ABB0373D4}">
      <dsp:nvSpPr>
        <dsp:cNvPr id="0" name=""/>
        <dsp:cNvSpPr/>
      </dsp:nvSpPr>
      <dsp:spPr>
        <a:xfrm>
          <a:off x="241226" y="1061352"/>
          <a:ext cx="3377175" cy="678960"/>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649" tIns="0" rIns="127649" bIns="0" numCol="1" spcCol="1270" anchor="ctr" anchorCtr="0">
          <a:noAutofit/>
        </a:bodyPr>
        <a:lstStyle/>
        <a:p>
          <a:pPr lvl="0" algn="l" defTabSz="800100">
            <a:lnSpc>
              <a:spcPct val="90000"/>
            </a:lnSpc>
            <a:spcBef>
              <a:spcPct val="0"/>
            </a:spcBef>
            <a:spcAft>
              <a:spcPct val="35000"/>
            </a:spcAft>
          </a:pPr>
          <a:r>
            <a:rPr lang="ru-RU" sz="1800" kern="1200" dirty="0" smtClean="0"/>
            <a:t>Индекс </a:t>
          </a:r>
          <a:r>
            <a:rPr lang="ru-RU" sz="1800" kern="1200" dirty="0" err="1" smtClean="0"/>
            <a:t>Элмери</a:t>
          </a:r>
          <a:endParaRPr lang="ru-RU" sz="1800" kern="1200" dirty="0"/>
        </a:p>
      </dsp:txBody>
      <dsp:txXfrm>
        <a:off x="274370" y="1094496"/>
        <a:ext cx="3310887" cy="612672"/>
      </dsp:txXfrm>
    </dsp:sp>
    <dsp:sp modelId="{1B0DCF16-7E81-41F6-B406-30FB951013CA}">
      <dsp:nvSpPr>
        <dsp:cNvPr id="0" name=""/>
        <dsp:cNvSpPr/>
      </dsp:nvSpPr>
      <dsp:spPr>
        <a:xfrm>
          <a:off x="0" y="2444112"/>
          <a:ext cx="4824536" cy="579600"/>
        </a:xfrm>
        <a:prstGeom prst="rect">
          <a:avLst/>
        </a:prstGeom>
        <a:solidFill>
          <a:schemeClr val="accent2">
            <a:alpha val="90000"/>
            <a:tint val="4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550C0AD-F041-4F5F-9774-3BC057CA4EC5}">
      <dsp:nvSpPr>
        <dsp:cNvPr id="0" name=""/>
        <dsp:cNvSpPr/>
      </dsp:nvSpPr>
      <dsp:spPr>
        <a:xfrm>
          <a:off x="241226" y="2104632"/>
          <a:ext cx="3377175" cy="678960"/>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649" tIns="0" rIns="127649" bIns="0" numCol="1" spcCol="1270" anchor="ctr" anchorCtr="0">
          <a:noAutofit/>
        </a:bodyPr>
        <a:lstStyle/>
        <a:p>
          <a:pPr lvl="0" algn="l" defTabSz="800100">
            <a:lnSpc>
              <a:spcPct val="90000"/>
            </a:lnSpc>
            <a:spcBef>
              <a:spcPct val="0"/>
            </a:spcBef>
            <a:spcAft>
              <a:spcPct val="35000"/>
            </a:spcAft>
          </a:pPr>
          <a:r>
            <a:rPr lang="ru-RU" sz="1800" kern="1200" dirty="0" smtClean="0"/>
            <a:t>Индекс ОВР</a:t>
          </a:r>
          <a:endParaRPr lang="ru-RU" sz="1800" kern="1200" dirty="0"/>
        </a:p>
      </dsp:txBody>
      <dsp:txXfrm>
        <a:off x="274370" y="2137776"/>
        <a:ext cx="3310887" cy="612672"/>
      </dsp:txXfrm>
    </dsp:sp>
    <dsp:sp modelId="{8AEA269F-FF24-4296-A091-CF88CF4E3D37}">
      <dsp:nvSpPr>
        <dsp:cNvPr id="0" name=""/>
        <dsp:cNvSpPr/>
      </dsp:nvSpPr>
      <dsp:spPr>
        <a:xfrm>
          <a:off x="0" y="3487392"/>
          <a:ext cx="4824536" cy="579600"/>
        </a:xfrm>
        <a:prstGeom prst="rect">
          <a:avLst/>
        </a:prstGeom>
        <a:solidFill>
          <a:schemeClr val="accent2">
            <a:alpha val="90000"/>
            <a:tint val="4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9034006-B0AC-43B1-88B0-FA52D1901673}">
      <dsp:nvSpPr>
        <dsp:cNvPr id="0" name=""/>
        <dsp:cNvSpPr/>
      </dsp:nvSpPr>
      <dsp:spPr>
        <a:xfrm>
          <a:off x="241226" y="3147912"/>
          <a:ext cx="3377175" cy="678960"/>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649" tIns="0" rIns="127649" bIns="0" numCol="1" spcCol="1270" anchor="ctr" anchorCtr="0">
          <a:noAutofit/>
        </a:bodyPr>
        <a:lstStyle/>
        <a:p>
          <a:pPr lvl="0" algn="l" defTabSz="800100">
            <a:lnSpc>
              <a:spcPct val="90000"/>
            </a:lnSpc>
            <a:spcBef>
              <a:spcPct val="0"/>
            </a:spcBef>
            <a:spcAft>
              <a:spcPct val="35000"/>
            </a:spcAft>
          </a:pPr>
          <a:r>
            <a:rPr lang="ru-RU" sz="1800" kern="1200" dirty="0" smtClean="0"/>
            <a:t>Матрица вероятность-ущерб</a:t>
          </a:r>
          <a:endParaRPr lang="ru-RU" sz="1800" kern="1200" dirty="0"/>
        </a:p>
      </dsp:txBody>
      <dsp:txXfrm>
        <a:off x="274370" y="3181056"/>
        <a:ext cx="3310887" cy="612672"/>
      </dsp:txXfrm>
    </dsp:sp>
    <dsp:sp modelId="{3CDEC454-A51B-412E-96B6-BA17237CD4A1}">
      <dsp:nvSpPr>
        <dsp:cNvPr id="0" name=""/>
        <dsp:cNvSpPr/>
      </dsp:nvSpPr>
      <dsp:spPr>
        <a:xfrm>
          <a:off x="0" y="4530672"/>
          <a:ext cx="4824536" cy="579600"/>
        </a:xfrm>
        <a:prstGeom prst="rect">
          <a:avLst/>
        </a:prstGeom>
        <a:solidFill>
          <a:schemeClr val="accent2">
            <a:alpha val="90000"/>
            <a:tint val="4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D84EFEF-F46E-40F9-9BB0-DE8950B02126}">
      <dsp:nvSpPr>
        <dsp:cNvPr id="0" name=""/>
        <dsp:cNvSpPr/>
      </dsp:nvSpPr>
      <dsp:spPr>
        <a:xfrm>
          <a:off x="241226" y="4191192"/>
          <a:ext cx="3377175" cy="678960"/>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649" tIns="0" rIns="127649" bIns="0" numCol="1" spcCol="1270" anchor="ctr" anchorCtr="0">
          <a:noAutofit/>
        </a:bodyPr>
        <a:lstStyle/>
        <a:p>
          <a:pPr lvl="0" algn="l" defTabSz="800100">
            <a:lnSpc>
              <a:spcPct val="90000"/>
            </a:lnSpc>
            <a:spcBef>
              <a:spcPct val="0"/>
            </a:spcBef>
            <a:spcAft>
              <a:spcPct val="35000"/>
            </a:spcAft>
          </a:pPr>
          <a:r>
            <a:rPr lang="ru-RU" sz="1800" kern="1200" dirty="0" smtClean="0"/>
            <a:t>Метод </a:t>
          </a:r>
          <a:r>
            <a:rPr lang="ru-RU" sz="1800" kern="1200" dirty="0" err="1" smtClean="0"/>
            <a:t>Файн-Кинни</a:t>
          </a:r>
          <a:endParaRPr lang="ru-RU" sz="1800" kern="1200" dirty="0"/>
        </a:p>
      </dsp:txBody>
      <dsp:txXfrm>
        <a:off x="274370" y="4224336"/>
        <a:ext cx="3310887" cy="61267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F80DB9-D6E9-4FAB-B8E9-8265FBAC9B24}">
      <dsp:nvSpPr>
        <dsp:cNvPr id="0" name=""/>
        <dsp:cNvSpPr/>
      </dsp:nvSpPr>
      <dsp:spPr>
        <a:xfrm>
          <a:off x="0" y="0"/>
          <a:ext cx="6995160" cy="1357788"/>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ru-RU" sz="2400" kern="1200" dirty="0" smtClean="0"/>
            <a:t>1 замер</a:t>
          </a:r>
        </a:p>
        <a:p>
          <a:pPr lvl="0" algn="l" defTabSz="1066800">
            <a:lnSpc>
              <a:spcPct val="90000"/>
            </a:lnSpc>
            <a:spcBef>
              <a:spcPct val="0"/>
            </a:spcBef>
            <a:spcAft>
              <a:spcPct val="35000"/>
            </a:spcAft>
          </a:pPr>
          <a:r>
            <a:rPr lang="ru-RU" sz="2400" kern="1200" dirty="0" smtClean="0"/>
            <a:t>Перед началом смены</a:t>
          </a:r>
          <a:endParaRPr lang="ru-RU" sz="2400" kern="1200" dirty="0"/>
        </a:p>
      </dsp:txBody>
      <dsp:txXfrm>
        <a:off x="39768" y="39768"/>
        <a:ext cx="5530000" cy="1278252"/>
      </dsp:txXfrm>
    </dsp:sp>
    <dsp:sp modelId="{7BDB542C-1601-4254-A176-7B3708EB8063}">
      <dsp:nvSpPr>
        <dsp:cNvPr id="0" name=""/>
        <dsp:cNvSpPr/>
      </dsp:nvSpPr>
      <dsp:spPr>
        <a:xfrm>
          <a:off x="617219" y="1584087"/>
          <a:ext cx="6995160" cy="1357788"/>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ru-RU" sz="2400" kern="1200" dirty="0" smtClean="0"/>
            <a:t>2 замер </a:t>
          </a:r>
        </a:p>
        <a:p>
          <a:pPr lvl="0" algn="l" defTabSz="1066800">
            <a:lnSpc>
              <a:spcPct val="90000"/>
            </a:lnSpc>
            <a:spcBef>
              <a:spcPct val="0"/>
            </a:spcBef>
            <a:spcAft>
              <a:spcPct val="35000"/>
            </a:spcAft>
          </a:pPr>
          <a:r>
            <a:rPr lang="ru-RU" sz="2400" kern="1200" dirty="0" smtClean="0"/>
            <a:t>За 1,5 – 2 часа до окончания смены</a:t>
          </a:r>
          <a:endParaRPr lang="ru-RU" sz="2400" kern="1200" dirty="0"/>
        </a:p>
      </dsp:txBody>
      <dsp:txXfrm>
        <a:off x="656987" y="1623855"/>
        <a:ext cx="5415841" cy="1278252"/>
      </dsp:txXfrm>
    </dsp:sp>
    <dsp:sp modelId="{49EA45FB-2155-4864-A766-F5B6DB46631C}">
      <dsp:nvSpPr>
        <dsp:cNvPr id="0" name=""/>
        <dsp:cNvSpPr/>
      </dsp:nvSpPr>
      <dsp:spPr>
        <a:xfrm>
          <a:off x="1234439" y="3168174"/>
          <a:ext cx="6995160" cy="1357788"/>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ru-RU" sz="2400" kern="1200" dirty="0" smtClean="0"/>
            <a:t>3 замер</a:t>
          </a:r>
        </a:p>
        <a:p>
          <a:pPr lvl="0" algn="l" defTabSz="1066800">
            <a:lnSpc>
              <a:spcPct val="90000"/>
            </a:lnSpc>
            <a:spcBef>
              <a:spcPct val="0"/>
            </a:spcBef>
            <a:spcAft>
              <a:spcPct val="35000"/>
            </a:spcAft>
          </a:pPr>
          <a:r>
            <a:rPr lang="ru-RU" sz="2400" kern="1200" dirty="0" smtClean="0"/>
            <a:t>После окончания смены</a:t>
          </a:r>
          <a:endParaRPr lang="ru-RU" sz="2400" kern="1200" dirty="0"/>
        </a:p>
      </dsp:txBody>
      <dsp:txXfrm>
        <a:off x="1274207" y="3207942"/>
        <a:ext cx="5415841" cy="1278252"/>
      </dsp:txXfrm>
    </dsp:sp>
    <dsp:sp modelId="{D26019CB-B711-45D6-AC5E-7070208F0566}">
      <dsp:nvSpPr>
        <dsp:cNvPr id="0" name=""/>
        <dsp:cNvSpPr/>
      </dsp:nvSpPr>
      <dsp:spPr>
        <a:xfrm>
          <a:off x="6112597" y="1029656"/>
          <a:ext cx="882562" cy="882562"/>
        </a:xfrm>
        <a:prstGeom prst="downArrow">
          <a:avLst>
            <a:gd name="adj1" fmla="val 55000"/>
            <a:gd name="adj2" fmla="val 45000"/>
          </a:avLst>
        </a:prstGeom>
        <a:solidFill>
          <a:schemeClr val="lt1">
            <a:alpha val="90000"/>
            <a:tint val="40000"/>
            <a:hueOff val="0"/>
            <a:satOff val="0"/>
            <a:lumOff val="0"/>
            <a:alphaOff val="0"/>
          </a:schemeClr>
        </a:solidFill>
        <a:ln w="25400" cap="flat" cmpd="sng" algn="ctr">
          <a:solidFill>
            <a:schemeClr val="dk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ru-RU" sz="3600" kern="1200">
            <a:solidFill>
              <a:schemeClr val="tx1"/>
            </a:solidFill>
          </a:endParaRPr>
        </a:p>
      </dsp:txBody>
      <dsp:txXfrm>
        <a:off x="6311173" y="1029656"/>
        <a:ext cx="485410" cy="664128"/>
      </dsp:txXfrm>
    </dsp:sp>
    <dsp:sp modelId="{A362BD6F-2B91-4C42-8494-570BB2FF30CC}">
      <dsp:nvSpPr>
        <dsp:cNvPr id="0" name=""/>
        <dsp:cNvSpPr/>
      </dsp:nvSpPr>
      <dsp:spPr>
        <a:xfrm>
          <a:off x="6729817" y="2604691"/>
          <a:ext cx="882562" cy="882562"/>
        </a:xfrm>
        <a:prstGeom prst="downArrow">
          <a:avLst>
            <a:gd name="adj1" fmla="val 55000"/>
            <a:gd name="adj2" fmla="val 45000"/>
          </a:avLst>
        </a:prstGeom>
        <a:solidFill>
          <a:schemeClr val="lt1">
            <a:alpha val="90000"/>
            <a:tint val="40000"/>
            <a:hueOff val="0"/>
            <a:satOff val="0"/>
            <a:lumOff val="0"/>
            <a:alphaOff val="0"/>
          </a:schemeClr>
        </a:solidFill>
        <a:ln w="25400" cap="flat" cmpd="sng" algn="ctr">
          <a:solidFill>
            <a:schemeClr val="dk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ru-RU" sz="3600" kern="1200">
            <a:solidFill>
              <a:schemeClr val="tx1"/>
            </a:solidFill>
          </a:endParaRPr>
        </a:p>
      </dsp:txBody>
      <dsp:txXfrm>
        <a:off x="6928393" y="2604691"/>
        <a:ext cx="485410" cy="664128"/>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image" Target="../media/image10.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image" Target="../media/image20.wmf"/><Relationship Id="rId1" Type="http://schemas.openxmlformats.org/officeDocument/2006/relationships/image" Target="../media/image19.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27.wmf"/><Relationship Id="rId1" Type="http://schemas.openxmlformats.org/officeDocument/2006/relationships/image" Target="../media/image2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2"/>
          <p:cNvSpPr>
            <a:spLocks noGrp="1" noChangeArrowheads="1"/>
          </p:cNvSpPr>
          <p:nvPr>
            <p:ph type="hdr" sz="quarter"/>
          </p:nvPr>
        </p:nvSpPr>
        <p:spPr bwMode="auto">
          <a:xfrm>
            <a:off x="0" y="1"/>
            <a:ext cx="2945862" cy="493097"/>
          </a:xfrm>
          <a:prstGeom prst="rect">
            <a:avLst/>
          </a:prstGeom>
          <a:noFill/>
          <a:ln w="9525">
            <a:noFill/>
            <a:miter lim="800000"/>
            <a:headEnd/>
            <a:tailEnd/>
          </a:ln>
          <a:effectLst/>
        </p:spPr>
        <p:txBody>
          <a:bodyPr vert="horz" wrap="square" lIns="95254" tIns="47627" rIns="95254" bIns="47627" numCol="1" anchor="t" anchorCtr="0" compatLnSpc="1">
            <a:prstTxWarp prst="textNoShape">
              <a:avLst/>
            </a:prstTxWarp>
          </a:bodyPr>
          <a:lstStyle>
            <a:lvl1pPr defTabSz="952660" eaLnBrk="0" hangingPunct="0">
              <a:defRPr sz="1300">
                <a:latin typeface="Arial" charset="0"/>
              </a:defRPr>
            </a:lvl1pPr>
          </a:lstStyle>
          <a:p>
            <a:pPr>
              <a:defRPr/>
            </a:pPr>
            <a:endParaRPr lang="ru-RU"/>
          </a:p>
        </p:txBody>
      </p:sp>
      <p:sp>
        <p:nvSpPr>
          <p:cNvPr id="28675" name="Rectangle 3"/>
          <p:cNvSpPr>
            <a:spLocks noGrp="1" noChangeArrowheads="1"/>
          </p:cNvSpPr>
          <p:nvPr>
            <p:ph type="dt" idx="1"/>
          </p:nvPr>
        </p:nvSpPr>
        <p:spPr bwMode="auto">
          <a:xfrm>
            <a:off x="3850294" y="1"/>
            <a:ext cx="2945862" cy="493097"/>
          </a:xfrm>
          <a:prstGeom prst="rect">
            <a:avLst/>
          </a:prstGeom>
          <a:noFill/>
          <a:ln w="9525">
            <a:noFill/>
            <a:miter lim="800000"/>
            <a:headEnd/>
            <a:tailEnd/>
          </a:ln>
          <a:effectLst/>
        </p:spPr>
        <p:txBody>
          <a:bodyPr vert="horz" wrap="square" lIns="95254" tIns="47627" rIns="95254" bIns="47627" numCol="1" anchor="t" anchorCtr="0" compatLnSpc="1">
            <a:prstTxWarp prst="textNoShape">
              <a:avLst/>
            </a:prstTxWarp>
          </a:bodyPr>
          <a:lstStyle>
            <a:lvl1pPr algn="r" defTabSz="952660" eaLnBrk="0" hangingPunct="0">
              <a:defRPr sz="1300">
                <a:latin typeface="Arial" charset="0"/>
              </a:defRPr>
            </a:lvl1pPr>
          </a:lstStyle>
          <a:p>
            <a:pPr>
              <a:defRPr/>
            </a:pPr>
            <a:fld id="{938C82C5-A519-4DEB-B34D-B6BD0D313E30}" type="datetimeFigureOut">
              <a:rPr lang="ru-RU"/>
              <a:pPr>
                <a:defRPr/>
              </a:pPr>
              <a:t>28.03.2018</a:t>
            </a:fld>
            <a:endParaRPr lang="ru-RU"/>
          </a:p>
        </p:txBody>
      </p:sp>
      <p:sp>
        <p:nvSpPr>
          <p:cNvPr id="34820" name="Rectangle 4"/>
          <p:cNvSpPr>
            <a:spLocks noGrp="1" noRot="1" noChangeAspect="1" noChangeArrowheads="1" noTextEdit="1"/>
          </p:cNvSpPr>
          <p:nvPr>
            <p:ph type="sldImg" idx="2"/>
          </p:nvPr>
        </p:nvSpPr>
        <p:spPr bwMode="auto">
          <a:xfrm>
            <a:off x="931863" y="741363"/>
            <a:ext cx="4933950" cy="3700462"/>
          </a:xfrm>
          <a:prstGeom prst="rect">
            <a:avLst/>
          </a:prstGeom>
          <a:noFill/>
          <a:ln w="9525">
            <a:solidFill>
              <a:srgbClr val="000000"/>
            </a:solidFill>
            <a:miter lim="800000"/>
            <a:headEnd/>
            <a:tailEnd/>
          </a:ln>
        </p:spPr>
      </p:sp>
      <p:sp>
        <p:nvSpPr>
          <p:cNvPr id="28677" name="Rectangle 5"/>
          <p:cNvSpPr>
            <a:spLocks noGrp="1" noChangeArrowheads="1"/>
          </p:cNvSpPr>
          <p:nvPr>
            <p:ph type="body" sz="quarter" idx="3"/>
          </p:nvPr>
        </p:nvSpPr>
        <p:spPr bwMode="auto">
          <a:xfrm>
            <a:off x="679464" y="4689017"/>
            <a:ext cx="5438748" cy="4442469"/>
          </a:xfrm>
          <a:prstGeom prst="rect">
            <a:avLst/>
          </a:prstGeom>
          <a:noFill/>
          <a:ln w="9525">
            <a:noFill/>
            <a:miter lim="800000"/>
            <a:headEnd/>
            <a:tailEnd/>
          </a:ln>
          <a:effectLst/>
        </p:spPr>
        <p:txBody>
          <a:bodyPr vert="horz" wrap="square" lIns="95254" tIns="47627" rIns="95254" bIns="47627" numCol="1" anchor="t" anchorCtr="0" compatLnSpc="1">
            <a:prstTxWarp prst="textNoShape">
              <a:avLst/>
            </a:prstTxWarp>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28678" name="Rectangle 6"/>
          <p:cNvSpPr>
            <a:spLocks noGrp="1" noChangeArrowheads="1"/>
          </p:cNvSpPr>
          <p:nvPr>
            <p:ph type="ftr" sz="quarter" idx="4"/>
          </p:nvPr>
        </p:nvSpPr>
        <p:spPr bwMode="auto">
          <a:xfrm>
            <a:off x="0" y="9378035"/>
            <a:ext cx="2945862" cy="493097"/>
          </a:xfrm>
          <a:prstGeom prst="rect">
            <a:avLst/>
          </a:prstGeom>
          <a:noFill/>
          <a:ln w="9525">
            <a:noFill/>
            <a:miter lim="800000"/>
            <a:headEnd/>
            <a:tailEnd/>
          </a:ln>
          <a:effectLst/>
        </p:spPr>
        <p:txBody>
          <a:bodyPr vert="horz" wrap="square" lIns="95254" tIns="47627" rIns="95254" bIns="47627" numCol="1" anchor="b" anchorCtr="0" compatLnSpc="1">
            <a:prstTxWarp prst="textNoShape">
              <a:avLst/>
            </a:prstTxWarp>
          </a:bodyPr>
          <a:lstStyle>
            <a:lvl1pPr defTabSz="952660" eaLnBrk="0" hangingPunct="0">
              <a:defRPr sz="1300">
                <a:latin typeface="Arial" charset="0"/>
              </a:defRPr>
            </a:lvl1pPr>
          </a:lstStyle>
          <a:p>
            <a:pPr>
              <a:defRPr/>
            </a:pPr>
            <a:endParaRPr lang="ru-RU"/>
          </a:p>
        </p:txBody>
      </p:sp>
      <p:sp>
        <p:nvSpPr>
          <p:cNvPr id="28679" name="Rectangle 7"/>
          <p:cNvSpPr>
            <a:spLocks noGrp="1" noChangeArrowheads="1"/>
          </p:cNvSpPr>
          <p:nvPr>
            <p:ph type="sldNum" sz="quarter" idx="5"/>
          </p:nvPr>
        </p:nvSpPr>
        <p:spPr bwMode="auto">
          <a:xfrm>
            <a:off x="3850294" y="9378035"/>
            <a:ext cx="2945862" cy="493097"/>
          </a:xfrm>
          <a:prstGeom prst="rect">
            <a:avLst/>
          </a:prstGeom>
          <a:noFill/>
          <a:ln w="9525">
            <a:noFill/>
            <a:miter lim="800000"/>
            <a:headEnd/>
            <a:tailEnd/>
          </a:ln>
          <a:effectLst/>
        </p:spPr>
        <p:txBody>
          <a:bodyPr vert="horz" wrap="square" lIns="95254" tIns="47627" rIns="95254" bIns="47627" numCol="1" anchor="b" anchorCtr="0" compatLnSpc="1">
            <a:prstTxWarp prst="textNoShape">
              <a:avLst/>
            </a:prstTxWarp>
          </a:bodyPr>
          <a:lstStyle>
            <a:lvl1pPr algn="r" defTabSz="952660" eaLnBrk="0" hangingPunct="0">
              <a:defRPr sz="1300">
                <a:latin typeface="Arial" charset="0"/>
              </a:defRPr>
            </a:lvl1pPr>
          </a:lstStyle>
          <a:p>
            <a:pPr>
              <a:defRPr/>
            </a:pPr>
            <a:fld id="{851D88CD-F0E4-4E61-A5F6-20A165AA98B0}" type="slidenum">
              <a:rPr lang="ru-RU"/>
              <a:pPr>
                <a:defRPr/>
              </a:pPr>
              <a:t>‹#›</a:t>
            </a:fld>
            <a:endParaRPr lang="ru-RU"/>
          </a:p>
        </p:txBody>
      </p:sp>
    </p:spTree>
    <p:extLst>
      <p:ext uri="{BB962C8B-B14F-4D97-AF65-F5344CB8AC3E}">
        <p14:creationId xmlns:p14="http://schemas.microsoft.com/office/powerpoint/2010/main" val="80609862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Уважаемый</a:t>
            </a:r>
            <a:r>
              <a:rPr lang="ru-RU" baseline="0" dirty="0" smtClean="0"/>
              <a:t> председатель и члены диссертационного совета, вашему вниманию представляется диссертационная работа на соискание ученой степени…</a:t>
            </a:r>
            <a:endParaRPr lang="ru-RU" dirty="0"/>
          </a:p>
        </p:txBody>
      </p:sp>
      <p:sp>
        <p:nvSpPr>
          <p:cNvPr id="4" name="Номер слайда 3"/>
          <p:cNvSpPr>
            <a:spLocks noGrp="1"/>
          </p:cNvSpPr>
          <p:nvPr>
            <p:ph type="sldNum" sz="quarter" idx="10"/>
          </p:nvPr>
        </p:nvSpPr>
        <p:spPr/>
        <p:txBody>
          <a:bodyPr/>
          <a:lstStyle/>
          <a:p>
            <a:pPr>
              <a:defRPr/>
            </a:pPr>
            <a:fld id="{851D88CD-F0E4-4E61-A5F6-20A165AA98B0}" type="slidenum">
              <a:rPr lang="ru-RU" smtClean="0"/>
              <a:pPr>
                <a:defRPr/>
              </a:pPr>
              <a:t>1</a:t>
            </a:fld>
            <a:endParaRPr lang="ru-RU"/>
          </a:p>
        </p:txBody>
      </p:sp>
    </p:spTree>
    <p:extLst>
      <p:ext uri="{BB962C8B-B14F-4D97-AF65-F5344CB8AC3E}">
        <p14:creationId xmlns:p14="http://schemas.microsoft.com/office/powerpoint/2010/main" val="29128218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Образ слайда 1"/>
          <p:cNvSpPr>
            <a:spLocks noGrp="1" noRot="1" noChangeAspect="1" noTextEdit="1"/>
          </p:cNvSpPr>
          <p:nvPr>
            <p:ph type="sldImg"/>
          </p:nvPr>
        </p:nvSpPr>
        <p:spPr>
          <a:xfrm>
            <a:off x="931863" y="741363"/>
            <a:ext cx="4933950" cy="3700462"/>
          </a:xfrm>
          <a:ln/>
        </p:spPr>
      </p:sp>
      <p:sp>
        <p:nvSpPr>
          <p:cNvPr id="39939" name="Заметки 2"/>
          <p:cNvSpPr>
            <a:spLocks noGrp="1"/>
          </p:cNvSpPr>
          <p:nvPr>
            <p:ph type="body" idx="1"/>
          </p:nvPr>
        </p:nvSpPr>
        <p:spPr>
          <a:noFill/>
          <a:ln/>
        </p:spPr>
        <p:txBody>
          <a:bodyPr/>
          <a:lstStyle/>
          <a:p>
            <a:r>
              <a:rPr lang="ru-RU" altLang="ru-RU" dirty="0" smtClean="0"/>
              <a:t>Для оценки утомления персонала ТЭК в данной</a:t>
            </a:r>
            <a:r>
              <a:rPr lang="ru-RU" altLang="ru-RU" baseline="0" dirty="0" smtClean="0"/>
              <a:t> работе использовался прибор «</a:t>
            </a:r>
            <a:r>
              <a:rPr lang="ru-RU" altLang="ru-RU" baseline="0" dirty="0" err="1" smtClean="0"/>
              <a:t>Активациометр</a:t>
            </a:r>
            <a:r>
              <a:rPr lang="ru-RU" altLang="ru-RU" baseline="0" dirty="0" smtClean="0"/>
              <a:t> АЦ-9К» и разработанные для него методики:</a:t>
            </a:r>
          </a:p>
          <a:p>
            <a:pPr rtl="0" eaLnBrk="1" fontAlgn="t" latinLnBrk="0" hangingPunct="1"/>
            <a:r>
              <a:rPr lang="ru-RU" dirty="0"/>
              <a:t>1. Определение критической частоты слияния мельканий (КЧСМ)</a:t>
            </a:r>
          </a:p>
          <a:p>
            <a:pPr rtl="0" eaLnBrk="1" fontAlgn="t" latinLnBrk="0" hangingPunct="1"/>
            <a:r>
              <a:rPr lang="ru-RU" dirty="0"/>
              <a:t>2. Определение времени простой условно-двигательной реакции выбора на световой раздражитель</a:t>
            </a:r>
          </a:p>
          <a:p>
            <a:pPr rtl="0" eaLnBrk="1" fontAlgn="t" latinLnBrk="0" hangingPunct="1"/>
            <a:r>
              <a:rPr lang="ru-RU" dirty="0"/>
              <a:t>3. Определение времени сложной условно-двигательной реакции выбора на световой раздражитель</a:t>
            </a:r>
          </a:p>
          <a:p>
            <a:endParaRPr lang="ru-RU" altLang="ru-RU" dirty="0" smtClean="0"/>
          </a:p>
        </p:txBody>
      </p:sp>
      <p:sp>
        <p:nvSpPr>
          <p:cNvPr id="39940" name="Номер слайда 3"/>
          <p:cNvSpPr>
            <a:spLocks noGrp="1"/>
          </p:cNvSpPr>
          <p:nvPr>
            <p:ph type="sldNum" sz="quarter" idx="5"/>
          </p:nvPr>
        </p:nvSpPr>
        <p:spPr>
          <a:noFill/>
        </p:spPr>
        <p:txBody>
          <a:bodyPr/>
          <a:lstStyle/>
          <a:p>
            <a:fld id="{6FB608FC-1C45-498F-A95B-5730F14F67F1}" type="slidenum">
              <a:rPr lang="ru-RU" altLang="ru-RU" smtClean="0">
                <a:latin typeface="Arial" pitchFamily="34" charset="0"/>
              </a:rPr>
              <a:pPr/>
              <a:t>12</a:t>
            </a:fld>
            <a:endParaRPr lang="ru-RU" altLang="ru-RU" smtClean="0">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31863" y="741363"/>
            <a:ext cx="4933950" cy="3700462"/>
          </a:xfrm>
        </p:spPr>
      </p:sp>
      <p:sp>
        <p:nvSpPr>
          <p:cNvPr id="3" name="Заметки 2"/>
          <p:cNvSpPr>
            <a:spLocks noGrp="1"/>
          </p:cNvSpPr>
          <p:nvPr>
            <p:ph type="body" idx="1"/>
          </p:nvPr>
        </p:nvSpPr>
        <p:spPr/>
        <p:txBody>
          <a:bodyPr/>
          <a:lstStyle/>
          <a:p>
            <a:r>
              <a:rPr lang="ru-RU" dirty="0" smtClean="0"/>
              <a:t>Для определения степени утомления работника необходимо провести 3 замера:</a:t>
            </a:r>
          </a:p>
          <a:p>
            <a:pPr marL="219845" indent="-219845">
              <a:buAutoNum type="arabicPeriod"/>
            </a:pPr>
            <a:r>
              <a:rPr lang="ru-RU" dirty="0" smtClean="0"/>
              <a:t>До начала смены</a:t>
            </a:r>
          </a:p>
          <a:p>
            <a:pPr marL="219845" indent="-219845">
              <a:buAutoNum type="arabicPeriod"/>
            </a:pPr>
            <a:r>
              <a:rPr lang="ru-RU" dirty="0" smtClean="0"/>
              <a:t>За 1.5 – 2 часа до окончания смены</a:t>
            </a:r>
          </a:p>
          <a:p>
            <a:pPr marL="219845" indent="-219845">
              <a:buAutoNum type="arabicPeriod"/>
            </a:pPr>
            <a:r>
              <a:rPr lang="ru-RU" dirty="0" smtClean="0"/>
              <a:t>После окончания смены</a:t>
            </a:r>
            <a:endParaRPr lang="ru-RU" dirty="0"/>
          </a:p>
        </p:txBody>
      </p:sp>
      <p:sp>
        <p:nvSpPr>
          <p:cNvPr id="4" name="Номер слайда 3"/>
          <p:cNvSpPr>
            <a:spLocks noGrp="1"/>
          </p:cNvSpPr>
          <p:nvPr>
            <p:ph type="sldNum" sz="quarter" idx="10"/>
          </p:nvPr>
        </p:nvSpPr>
        <p:spPr/>
        <p:txBody>
          <a:bodyPr/>
          <a:lstStyle/>
          <a:p>
            <a:pPr>
              <a:defRPr/>
            </a:pPr>
            <a:fld id="{851D88CD-F0E4-4E61-A5F6-20A165AA98B0}" type="slidenum">
              <a:rPr lang="ru-RU" smtClean="0"/>
              <a:pPr>
                <a:defRPr/>
              </a:pPr>
              <a:t>13</a:t>
            </a:fld>
            <a:endParaRPr lang="ru-RU"/>
          </a:p>
        </p:txBody>
      </p:sp>
    </p:spTree>
    <p:extLst>
      <p:ext uri="{BB962C8B-B14F-4D97-AF65-F5344CB8AC3E}">
        <p14:creationId xmlns:p14="http://schemas.microsoft.com/office/powerpoint/2010/main" val="10319672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Образ слайда 1"/>
          <p:cNvSpPr>
            <a:spLocks noGrp="1" noRot="1" noChangeAspect="1" noTextEdit="1"/>
          </p:cNvSpPr>
          <p:nvPr>
            <p:ph type="sldImg"/>
          </p:nvPr>
        </p:nvSpPr>
        <p:spPr>
          <a:xfrm>
            <a:off x="931863" y="741363"/>
            <a:ext cx="4933950" cy="3700462"/>
          </a:xfrm>
          <a:ln/>
        </p:spPr>
      </p:sp>
      <p:sp>
        <p:nvSpPr>
          <p:cNvPr id="40963" name="Заметки 2"/>
          <p:cNvSpPr>
            <a:spLocks noGrp="1"/>
          </p:cNvSpPr>
          <p:nvPr>
            <p:ph type="body" idx="1"/>
          </p:nvPr>
        </p:nvSpPr>
        <p:spPr>
          <a:noFill/>
          <a:ln/>
        </p:spPr>
        <p:txBody>
          <a:bodyPr/>
          <a:lstStyle/>
          <a:p>
            <a:r>
              <a:rPr lang="ru-RU" altLang="ru-RU" dirty="0" smtClean="0"/>
              <a:t>После проведения всех</a:t>
            </a:r>
            <a:r>
              <a:rPr lang="ru-RU" altLang="ru-RU" baseline="0" dirty="0" smtClean="0"/>
              <a:t> тестов подсчитывается количество результатов, когда показатели улучшились, ухудшились и когда изменений не произошло.</a:t>
            </a:r>
          </a:p>
          <a:p>
            <a:r>
              <a:rPr lang="ru-RU" altLang="ru-RU" dirty="0" smtClean="0"/>
              <a:t>Значения отклонений,</a:t>
            </a:r>
            <a:r>
              <a:rPr lang="ru-RU" altLang="ru-RU" baseline="0" dirty="0" smtClean="0"/>
              <a:t> когда результату присваивается характеристика (улучшение, ухудшение, без изменения) приведены на слайде.</a:t>
            </a:r>
            <a:endParaRPr lang="ru-RU" altLang="ru-RU" dirty="0" smtClean="0"/>
          </a:p>
        </p:txBody>
      </p:sp>
      <p:sp>
        <p:nvSpPr>
          <p:cNvPr id="40964" name="Номер слайда 3"/>
          <p:cNvSpPr>
            <a:spLocks noGrp="1"/>
          </p:cNvSpPr>
          <p:nvPr>
            <p:ph type="sldNum" sz="quarter" idx="5"/>
          </p:nvPr>
        </p:nvSpPr>
        <p:spPr>
          <a:noFill/>
        </p:spPr>
        <p:txBody>
          <a:bodyPr/>
          <a:lstStyle/>
          <a:p>
            <a:fld id="{F707021E-0DB1-4AE1-A296-93FED8C0389B}" type="slidenum">
              <a:rPr lang="ru-RU" altLang="ru-RU" smtClean="0">
                <a:latin typeface="Arial" pitchFamily="34" charset="0"/>
              </a:rPr>
              <a:pPr/>
              <a:t>14</a:t>
            </a:fld>
            <a:endParaRPr lang="ru-RU" altLang="ru-RU" smtClean="0">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31863" y="741363"/>
            <a:ext cx="4933950" cy="3700462"/>
          </a:xfrm>
        </p:spPr>
      </p:sp>
      <p:sp>
        <p:nvSpPr>
          <p:cNvPr id="3" name="Заметки 2"/>
          <p:cNvSpPr>
            <a:spLocks noGrp="1"/>
          </p:cNvSpPr>
          <p:nvPr>
            <p:ph type="body" idx="1"/>
          </p:nvPr>
        </p:nvSpPr>
        <p:spPr/>
        <p:txBody>
          <a:bodyPr/>
          <a:lstStyle/>
          <a:p>
            <a:r>
              <a:rPr lang="ru-RU" baseline="0" dirty="0" smtClean="0"/>
              <a:t>Расчет </a:t>
            </a:r>
            <a:r>
              <a:rPr lang="ru-RU" dirty="0">
                <a:solidFill>
                  <a:srgbClr val="660033"/>
                </a:solidFill>
              </a:rPr>
              <a:t>интегрального показателя утомления производится в соответствии с алгоритмом, приведенным на слайде.</a:t>
            </a:r>
            <a:endParaRPr lang="ru-RU" dirty="0"/>
          </a:p>
        </p:txBody>
      </p:sp>
      <p:sp>
        <p:nvSpPr>
          <p:cNvPr id="4" name="Номер слайда 3"/>
          <p:cNvSpPr>
            <a:spLocks noGrp="1"/>
          </p:cNvSpPr>
          <p:nvPr>
            <p:ph type="sldNum" sz="quarter" idx="10"/>
          </p:nvPr>
        </p:nvSpPr>
        <p:spPr/>
        <p:txBody>
          <a:bodyPr/>
          <a:lstStyle/>
          <a:p>
            <a:pPr>
              <a:defRPr/>
            </a:pPr>
            <a:fld id="{851D88CD-F0E4-4E61-A5F6-20A165AA98B0}" type="slidenum">
              <a:rPr lang="ru-RU" smtClean="0"/>
              <a:pPr>
                <a:defRPr/>
              </a:pPr>
              <a:t>15</a:t>
            </a:fld>
            <a:endParaRPr lang="ru-RU"/>
          </a:p>
        </p:txBody>
      </p:sp>
    </p:spTree>
    <p:extLst>
      <p:ext uri="{BB962C8B-B14F-4D97-AF65-F5344CB8AC3E}">
        <p14:creationId xmlns:p14="http://schemas.microsoft.com/office/powerpoint/2010/main" val="40145905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31863" y="741363"/>
            <a:ext cx="4933950" cy="3700462"/>
          </a:xfrm>
        </p:spPr>
      </p:sp>
      <p:sp>
        <p:nvSpPr>
          <p:cNvPr id="3" name="Заметки 2"/>
          <p:cNvSpPr>
            <a:spLocks noGrp="1"/>
          </p:cNvSpPr>
          <p:nvPr>
            <p:ph type="body" idx="1"/>
          </p:nvPr>
        </p:nvSpPr>
        <p:spPr/>
        <p:txBody>
          <a:bodyPr/>
          <a:lstStyle/>
          <a:p>
            <a:r>
              <a:rPr lang="ru-RU" dirty="0"/>
              <a:t>Значения </a:t>
            </a:r>
            <a:r>
              <a:rPr lang="ru-RU" i="1" dirty="0"/>
              <a:t>У</a:t>
            </a:r>
            <a:r>
              <a:rPr lang="ru-RU" dirty="0"/>
              <a:t> находятся в диапазоне от минус 100 до плюс 100. Если </a:t>
            </a:r>
            <a:r>
              <a:rPr lang="ru-RU" i="1" dirty="0"/>
              <a:t>У</a:t>
            </a:r>
            <a:r>
              <a:rPr lang="ru-RU" dirty="0"/>
              <a:t> имеет отрицательное значение, то это говорит о снижении диагностируемых показателей.</a:t>
            </a:r>
            <a:endParaRPr lang="ru-RU" dirty="0" smtClean="0">
              <a:effectLst/>
            </a:endParaRPr>
          </a:p>
          <a:p>
            <a:r>
              <a:rPr lang="ru-RU" dirty="0"/>
              <a:t>В качестве допустимого диапазона утомления принимается диапазон от минус 26 до минус 40 относительных единиц</a:t>
            </a:r>
          </a:p>
        </p:txBody>
      </p:sp>
      <p:sp>
        <p:nvSpPr>
          <p:cNvPr id="4" name="Номер слайда 3"/>
          <p:cNvSpPr>
            <a:spLocks noGrp="1"/>
          </p:cNvSpPr>
          <p:nvPr>
            <p:ph type="sldNum" sz="quarter" idx="10"/>
          </p:nvPr>
        </p:nvSpPr>
        <p:spPr/>
        <p:txBody>
          <a:bodyPr/>
          <a:lstStyle/>
          <a:p>
            <a:pPr>
              <a:defRPr/>
            </a:pPr>
            <a:fld id="{851D88CD-F0E4-4E61-A5F6-20A165AA98B0}" type="slidenum">
              <a:rPr lang="ru-RU" smtClean="0"/>
              <a:pPr>
                <a:defRPr/>
              </a:pPr>
              <a:t>16</a:t>
            </a:fld>
            <a:endParaRPr lang="ru-RU"/>
          </a:p>
        </p:txBody>
      </p:sp>
    </p:spTree>
    <p:extLst>
      <p:ext uri="{BB962C8B-B14F-4D97-AF65-F5344CB8AC3E}">
        <p14:creationId xmlns:p14="http://schemas.microsoft.com/office/powerpoint/2010/main" val="11983986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31863" y="741363"/>
            <a:ext cx="4933950" cy="3700462"/>
          </a:xfrm>
        </p:spPr>
      </p:sp>
      <p:sp>
        <p:nvSpPr>
          <p:cNvPr id="3" name="Заметки 2"/>
          <p:cNvSpPr>
            <a:spLocks noGrp="1"/>
          </p:cNvSpPr>
          <p:nvPr>
            <p:ph type="body" idx="1"/>
          </p:nvPr>
        </p:nvSpPr>
        <p:spPr/>
        <p:txBody>
          <a:bodyPr>
            <a:normAutofit/>
          </a:bodyPr>
          <a:lstStyle/>
          <a:p>
            <a:r>
              <a:rPr lang="ru-RU" dirty="0" smtClean="0"/>
              <a:t>Результаты диагностики приведены на слайде</a:t>
            </a:r>
          </a:p>
          <a:p>
            <a:r>
              <a:rPr lang="ru-RU" dirty="0"/>
              <a:t>Математическая обработка результатов позволила сделать вывод, что в генеральной совокупности все измерения будут превышать нижнее пороговое значение интегрального показателя утомления. Т.е. это превышение значимое, и, следовательно, утомление является характерным явлением для персонала объектов ТЭК, а его степень необходимо учитывать при количественной оценке профессионального риска</a:t>
            </a:r>
            <a:r>
              <a:rPr lang="ru-RU" dirty="0" smtClean="0"/>
              <a:t>.</a:t>
            </a:r>
          </a:p>
          <a:p>
            <a:r>
              <a:rPr lang="ru-RU" dirty="0" smtClean="0"/>
              <a:t>В рамках данной работы протестированы</a:t>
            </a:r>
            <a:r>
              <a:rPr lang="ru-RU" baseline="0" dirty="0" smtClean="0"/>
              <a:t> работники 13 профессий, обработано 1624 теста.</a:t>
            </a:r>
            <a:endParaRPr lang="ru-RU" dirty="0"/>
          </a:p>
        </p:txBody>
      </p:sp>
      <p:sp>
        <p:nvSpPr>
          <p:cNvPr id="4" name="Номер слайда 3"/>
          <p:cNvSpPr>
            <a:spLocks noGrp="1"/>
          </p:cNvSpPr>
          <p:nvPr>
            <p:ph type="sldNum" sz="quarter" idx="10"/>
          </p:nvPr>
        </p:nvSpPr>
        <p:spPr/>
        <p:txBody>
          <a:bodyPr/>
          <a:lstStyle/>
          <a:p>
            <a:pPr>
              <a:defRPr/>
            </a:pPr>
            <a:fld id="{851D88CD-F0E4-4E61-A5F6-20A165AA98B0}" type="slidenum">
              <a:rPr lang="ru-RU" smtClean="0"/>
              <a:pPr>
                <a:defRPr/>
              </a:pPr>
              <a:t>17</a:t>
            </a:fld>
            <a:endParaRPr lang="ru-RU"/>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1" kern="1200" dirty="0" smtClean="0">
                <a:solidFill>
                  <a:srgbClr val="C00000"/>
                </a:solidFill>
                <a:effectLst/>
                <a:latin typeface="Calibri" pitchFamily="34" charset="0"/>
                <a:ea typeface="+mn-ea"/>
                <a:cs typeface="+mn-cs"/>
              </a:rPr>
              <a:t>Математическая обработка доказательства адекватности модели представлена в таблице.</a:t>
            </a:r>
          </a:p>
          <a:p>
            <a:r>
              <a:rPr lang="ru-RU" sz="1200" kern="1200" dirty="0" smtClean="0">
                <a:solidFill>
                  <a:schemeClr val="tx1"/>
                </a:solidFill>
                <a:effectLst/>
                <a:latin typeface="Calibri" pitchFamily="34" charset="0"/>
                <a:ea typeface="+mn-ea"/>
                <a:cs typeface="+mn-cs"/>
              </a:rPr>
              <a:t>После проведения обработки данных была выдвинута гипотеза, что результаты исследований статистически значимы, а так же, что значимый уровень утомления будет зафиксирован во всей генеральной совокупности. </a:t>
            </a:r>
            <a:endParaRPr lang="ru-RU" dirty="0" smtClean="0">
              <a:effectLst/>
            </a:endParaRPr>
          </a:p>
          <a:p>
            <a:r>
              <a:rPr lang="ru-RU" sz="1200" kern="1200" dirty="0" smtClean="0">
                <a:solidFill>
                  <a:schemeClr val="tx1"/>
                </a:solidFill>
                <a:effectLst/>
                <a:latin typeface="Calibri" pitchFamily="34" charset="0"/>
                <a:ea typeface="+mn-ea"/>
                <a:cs typeface="+mn-cs"/>
              </a:rPr>
              <a:t>Это было сделано с помощью техники проверки гипотезы о равенстве математического ожидания генеральной совокупности константе, равной значению 26, которое является нижним допустимым нормативным уровнем интегрального показателя утомления.</a:t>
            </a:r>
            <a:endParaRPr lang="ru-RU" dirty="0" smtClean="0">
              <a:effectLst/>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ru-RU" sz="1200" kern="1200" dirty="0" smtClean="0">
                <a:solidFill>
                  <a:schemeClr val="tx1"/>
                </a:solidFill>
                <a:effectLst/>
                <a:latin typeface="Calibri" pitchFamily="34" charset="0"/>
                <a:ea typeface="+mn-ea"/>
                <a:cs typeface="+mn-cs"/>
              </a:rPr>
              <a:t>Данная статистика имеет распределение Стьюдента с числом степеней свободы, равным </a:t>
            </a:r>
            <a:r>
              <a:rPr lang="ru-RU" sz="1200" i="1" kern="1200" dirty="0" smtClean="0">
                <a:solidFill>
                  <a:schemeClr val="tx1"/>
                </a:solidFill>
                <a:effectLst/>
                <a:latin typeface="Calibri" pitchFamily="34" charset="0"/>
                <a:ea typeface="+mn-ea"/>
                <a:cs typeface="+mn-cs"/>
              </a:rPr>
              <a:t>n=2</a:t>
            </a:r>
            <a:r>
              <a:rPr lang="ru-RU" sz="1200" kern="1200" dirty="0" smtClean="0">
                <a:solidFill>
                  <a:schemeClr val="tx1"/>
                </a:solidFill>
                <a:effectLst/>
                <a:latin typeface="Calibri" pitchFamily="34" charset="0"/>
                <a:ea typeface="+mn-ea"/>
                <a:cs typeface="+mn-cs"/>
              </a:rPr>
              <a:t>, поэтому критическая точка была найдена как квантиль этого  распределения (</a:t>
            </a:r>
            <a:r>
              <a:rPr lang="ru-RU" sz="1200" i="1" kern="1200" dirty="0" err="1" smtClean="0">
                <a:solidFill>
                  <a:schemeClr val="tx1"/>
                </a:solidFill>
                <a:effectLst/>
                <a:latin typeface="Calibri" pitchFamily="34" charset="0"/>
                <a:ea typeface="+mn-ea"/>
                <a:cs typeface="+mn-cs"/>
              </a:rPr>
              <a:t>t</a:t>
            </a:r>
            <a:r>
              <a:rPr lang="ru-RU" sz="1200" i="1" kern="1200" baseline="-25000" dirty="0" err="1" smtClean="0">
                <a:solidFill>
                  <a:schemeClr val="tx1"/>
                </a:solidFill>
                <a:effectLst/>
                <a:latin typeface="Calibri" pitchFamily="34" charset="0"/>
                <a:ea typeface="+mn-ea"/>
                <a:cs typeface="+mn-cs"/>
              </a:rPr>
              <a:t>критич</a:t>
            </a:r>
            <a:r>
              <a:rPr lang="ru-RU" sz="1200" kern="1200" dirty="0" smtClean="0">
                <a:solidFill>
                  <a:schemeClr val="tx1"/>
                </a:solidFill>
                <a:effectLst/>
                <a:latin typeface="Calibri" pitchFamily="34" charset="0"/>
                <a:ea typeface="+mn-ea"/>
                <a:cs typeface="+mn-cs"/>
              </a:rPr>
              <a:t>) для уровня значимости 0,05 и получилась равной 1,78.</a:t>
            </a:r>
            <a:endParaRPr lang="ru-RU" dirty="0" smtClean="0">
              <a:effectLst/>
            </a:endParaRPr>
          </a:p>
          <a:p>
            <a:r>
              <a:rPr lang="ru-RU" sz="1200" kern="1200" dirty="0" smtClean="0">
                <a:solidFill>
                  <a:schemeClr val="tx1"/>
                </a:solidFill>
                <a:effectLst/>
                <a:latin typeface="Calibri" pitchFamily="34" charset="0"/>
                <a:ea typeface="+mn-ea"/>
                <a:cs typeface="+mn-cs"/>
              </a:rPr>
              <a:t>Таким образом </a:t>
            </a:r>
            <a:r>
              <a:rPr lang="ru-RU" sz="1200" i="1" kern="1200" dirty="0" smtClean="0">
                <a:solidFill>
                  <a:schemeClr val="tx1"/>
                </a:solidFill>
                <a:effectLst/>
                <a:latin typeface="Calibri" pitchFamily="34" charset="0"/>
                <a:ea typeface="+mn-ea"/>
                <a:cs typeface="+mn-cs"/>
              </a:rPr>
              <a:t>t</a:t>
            </a:r>
            <a:r>
              <a:rPr lang="ru-RU" sz="1200" kern="1200" dirty="0" smtClean="0">
                <a:solidFill>
                  <a:schemeClr val="tx1"/>
                </a:solidFill>
                <a:effectLst/>
                <a:latin typeface="Calibri" pitchFamily="34" charset="0"/>
                <a:ea typeface="+mn-ea"/>
                <a:cs typeface="+mn-cs"/>
              </a:rPr>
              <a:t>&gt;&gt;</a:t>
            </a:r>
            <a:r>
              <a:rPr lang="ru-RU" sz="1200" i="1" kern="1200" dirty="0" err="1" smtClean="0">
                <a:solidFill>
                  <a:schemeClr val="tx1"/>
                </a:solidFill>
                <a:effectLst/>
                <a:latin typeface="Calibri" pitchFamily="34" charset="0"/>
                <a:ea typeface="+mn-ea"/>
                <a:cs typeface="+mn-cs"/>
              </a:rPr>
              <a:t>t</a:t>
            </a:r>
            <a:r>
              <a:rPr lang="ru-RU" sz="1200" i="1" kern="1200" baseline="-25000" dirty="0" err="1" smtClean="0">
                <a:solidFill>
                  <a:schemeClr val="tx1"/>
                </a:solidFill>
                <a:effectLst/>
                <a:latin typeface="Calibri" pitchFamily="34" charset="0"/>
                <a:ea typeface="+mn-ea"/>
                <a:cs typeface="+mn-cs"/>
              </a:rPr>
              <a:t>критич</a:t>
            </a:r>
            <a:r>
              <a:rPr lang="ru-RU" sz="1200" kern="1200" dirty="0" smtClean="0">
                <a:solidFill>
                  <a:schemeClr val="tx1"/>
                </a:solidFill>
                <a:effectLst/>
                <a:latin typeface="Calibri" pitchFamily="34" charset="0"/>
                <a:ea typeface="+mn-ea"/>
                <a:cs typeface="+mn-cs"/>
              </a:rPr>
              <a:t> и нулевая гипотеза надежно отвергается в пользу альтернативной. Последнее позволяет утверждать, что с вероятностью 95% и в генеральной совокупности все измерения будут превышать нижнее пороговое значение интегрального показателя утомления.</a:t>
            </a:r>
          </a:p>
          <a:p>
            <a:endParaRPr lang="ru-RU" dirty="0"/>
          </a:p>
        </p:txBody>
      </p:sp>
      <p:sp>
        <p:nvSpPr>
          <p:cNvPr id="4" name="Номер слайда 3"/>
          <p:cNvSpPr>
            <a:spLocks noGrp="1"/>
          </p:cNvSpPr>
          <p:nvPr>
            <p:ph type="sldNum" sz="quarter" idx="10"/>
          </p:nvPr>
        </p:nvSpPr>
        <p:spPr/>
        <p:txBody>
          <a:bodyPr/>
          <a:lstStyle/>
          <a:p>
            <a:pPr>
              <a:defRPr/>
            </a:pPr>
            <a:fld id="{851D88CD-F0E4-4E61-A5F6-20A165AA98B0}" type="slidenum">
              <a:rPr lang="ru-RU" smtClean="0"/>
              <a:pPr>
                <a:defRPr/>
              </a:pPr>
              <a:t>18</a:t>
            </a:fld>
            <a:endParaRPr lang="ru-RU"/>
          </a:p>
        </p:txBody>
      </p:sp>
    </p:spTree>
    <p:extLst>
      <p:ext uri="{BB962C8B-B14F-4D97-AF65-F5344CB8AC3E}">
        <p14:creationId xmlns:p14="http://schemas.microsoft.com/office/powerpoint/2010/main" val="12512950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pPr>
              <a:defRPr/>
            </a:pPr>
            <a:fld id="{851D88CD-F0E4-4E61-A5F6-20A165AA98B0}" type="slidenum">
              <a:rPr lang="ru-RU" smtClean="0"/>
              <a:pPr>
                <a:defRPr/>
              </a:pPr>
              <a:t>19</a:t>
            </a:fld>
            <a:endParaRPr lang="ru-RU"/>
          </a:p>
        </p:txBody>
      </p:sp>
    </p:spTree>
    <p:extLst>
      <p:ext uri="{BB962C8B-B14F-4D97-AF65-F5344CB8AC3E}">
        <p14:creationId xmlns:p14="http://schemas.microsoft.com/office/powerpoint/2010/main" val="20669839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31863" y="741363"/>
            <a:ext cx="4933950" cy="3700462"/>
          </a:xfrm>
        </p:spPr>
      </p:sp>
      <p:sp>
        <p:nvSpPr>
          <p:cNvPr id="3" name="Заметки 2"/>
          <p:cNvSpPr>
            <a:spLocks noGrp="1"/>
          </p:cNvSpPr>
          <p:nvPr>
            <p:ph type="body" idx="1"/>
          </p:nvPr>
        </p:nvSpPr>
        <p:spPr/>
        <p:txBody>
          <a:bodyPr/>
          <a:lstStyle/>
          <a:p>
            <a:r>
              <a:rPr lang="ru-RU" dirty="0"/>
              <a:t>В результате обработки экспериментальных данных было получено уравнение регрессии, характеризующее степень отклонения результата диагностики от максимально возможной оценки в зависимости от продолжительности работы.</a:t>
            </a:r>
          </a:p>
          <a:p>
            <a:r>
              <a:rPr lang="ru-RU" dirty="0"/>
              <a:t>С целью использования модели в методике оценки профессионального риска выражение преобразовано в уравнение </a:t>
            </a:r>
          </a:p>
        </p:txBody>
      </p:sp>
      <p:sp>
        <p:nvSpPr>
          <p:cNvPr id="4" name="Номер слайда 3"/>
          <p:cNvSpPr>
            <a:spLocks noGrp="1"/>
          </p:cNvSpPr>
          <p:nvPr>
            <p:ph type="sldNum" sz="quarter" idx="10"/>
          </p:nvPr>
        </p:nvSpPr>
        <p:spPr/>
        <p:txBody>
          <a:bodyPr/>
          <a:lstStyle/>
          <a:p>
            <a:pPr>
              <a:defRPr/>
            </a:pPr>
            <a:fld id="{851D88CD-F0E4-4E61-A5F6-20A165AA98B0}" type="slidenum">
              <a:rPr lang="ru-RU" smtClean="0"/>
              <a:pPr>
                <a:defRPr/>
              </a:pPr>
              <a:t>20</a:t>
            </a:fld>
            <a:endParaRPr lang="ru-RU"/>
          </a:p>
        </p:txBody>
      </p:sp>
    </p:spTree>
    <p:extLst>
      <p:ext uri="{BB962C8B-B14F-4D97-AF65-F5344CB8AC3E}">
        <p14:creationId xmlns:p14="http://schemas.microsoft.com/office/powerpoint/2010/main" val="7494608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Образ слайда 1"/>
          <p:cNvSpPr>
            <a:spLocks noGrp="1" noRot="1" noChangeAspect="1" noTextEdit="1"/>
          </p:cNvSpPr>
          <p:nvPr>
            <p:ph type="sldImg"/>
          </p:nvPr>
        </p:nvSpPr>
        <p:spPr>
          <a:xfrm>
            <a:off x="931863" y="741363"/>
            <a:ext cx="4933950" cy="3700462"/>
          </a:xfrm>
          <a:ln/>
        </p:spPr>
      </p:sp>
      <p:sp>
        <p:nvSpPr>
          <p:cNvPr id="44035" name="Заметки 2"/>
          <p:cNvSpPr>
            <a:spLocks noGrp="1"/>
          </p:cNvSpPr>
          <p:nvPr>
            <p:ph type="body" idx="1"/>
          </p:nvPr>
        </p:nvSpPr>
        <p:spPr>
          <a:noFill/>
          <a:ln/>
        </p:spPr>
        <p:txBody>
          <a:bodyPr/>
          <a:lstStyle/>
          <a:p>
            <a:r>
              <a:rPr lang="ru-RU" dirty="0"/>
              <a:t>Для расчета уровня профессионального риска используется формула</a:t>
            </a:r>
            <a:endParaRPr lang="ru-RU" altLang="ru-RU" dirty="0" smtClean="0"/>
          </a:p>
        </p:txBody>
      </p:sp>
      <p:sp>
        <p:nvSpPr>
          <p:cNvPr id="44036" name="Номер слайда 3"/>
          <p:cNvSpPr>
            <a:spLocks noGrp="1"/>
          </p:cNvSpPr>
          <p:nvPr>
            <p:ph type="sldNum" sz="quarter" idx="5"/>
          </p:nvPr>
        </p:nvSpPr>
        <p:spPr>
          <a:noFill/>
        </p:spPr>
        <p:txBody>
          <a:bodyPr/>
          <a:lstStyle/>
          <a:p>
            <a:fld id="{8E68A9AF-76DC-430F-A104-7F7E336CA8DA}" type="slidenum">
              <a:rPr lang="ru-RU" altLang="ru-RU" smtClean="0">
                <a:latin typeface="Arial" pitchFamily="34" charset="0"/>
              </a:rPr>
              <a:pPr/>
              <a:t>21</a:t>
            </a:fld>
            <a:endParaRPr lang="ru-RU" altLang="ru-RU"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defRPr sz="4000" b="1">
                <a:solidFill>
                  <a:schemeClr val="tx1"/>
                </a:solidFill>
                <a:latin typeface="Tahoma" charset="0"/>
                <a:ea typeface="Arial" charset="0"/>
                <a:cs typeface="Tahoma" charset="0"/>
              </a:defRPr>
            </a:lvl1pPr>
            <a:lvl2pPr marL="742950" indent="-285750" defTabSz="931863" eaLnBrk="0" hangingPunct="0">
              <a:defRPr sz="4000" b="1">
                <a:solidFill>
                  <a:schemeClr val="tx1"/>
                </a:solidFill>
                <a:latin typeface="Tahoma" charset="0"/>
                <a:ea typeface="Tahoma" charset="0"/>
                <a:cs typeface="Tahoma" charset="0"/>
              </a:defRPr>
            </a:lvl2pPr>
            <a:lvl3pPr marL="1143000" indent="-228600" defTabSz="931863" eaLnBrk="0" hangingPunct="0">
              <a:defRPr sz="4000" b="1">
                <a:solidFill>
                  <a:schemeClr val="tx1"/>
                </a:solidFill>
                <a:latin typeface="Tahoma" charset="0"/>
                <a:ea typeface="Tahoma" charset="0"/>
                <a:cs typeface="Tahoma" charset="0"/>
              </a:defRPr>
            </a:lvl3pPr>
            <a:lvl4pPr marL="1600200" indent="-228600" defTabSz="931863" eaLnBrk="0" hangingPunct="0">
              <a:defRPr sz="4000" b="1">
                <a:solidFill>
                  <a:schemeClr val="tx1"/>
                </a:solidFill>
                <a:latin typeface="Tahoma" charset="0"/>
                <a:ea typeface="Tahoma" charset="0"/>
                <a:cs typeface="Tahoma" charset="0"/>
              </a:defRPr>
            </a:lvl4pPr>
            <a:lvl5pPr marL="2057400" indent="-228600" defTabSz="931863" eaLnBrk="0" hangingPunct="0">
              <a:defRPr sz="4000" b="1">
                <a:solidFill>
                  <a:schemeClr val="tx1"/>
                </a:solidFill>
                <a:latin typeface="Tahoma" charset="0"/>
                <a:ea typeface="Tahoma" charset="0"/>
                <a:cs typeface="Tahoma" charset="0"/>
              </a:defRPr>
            </a:lvl5pPr>
            <a:lvl6pPr marL="2514600" indent="-228600" algn="r" defTabSz="931863" eaLnBrk="0" fontAlgn="base" hangingPunct="0">
              <a:spcBef>
                <a:spcPct val="0"/>
              </a:spcBef>
              <a:spcAft>
                <a:spcPct val="0"/>
              </a:spcAft>
              <a:defRPr sz="4000" b="1">
                <a:solidFill>
                  <a:schemeClr val="tx1"/>
                </a:solidFill>
                <a:latin typeface="Tahoma" charset="0"/>
                <a:ea typeface="Tahoma" charset="0"/>
                <a:cs typeface="Tahoma" charset="0"/>
              </a:defRPr>
            </a:lvl6pPr>
            <a:lvl7pPr marL="2971800" indent="-228600" algn="r" defTabSz="931863" eaLnBrk="0" fontAlgn="base" hangingPunct="0">
              <a:spcBef>
                <a:spcPct val="0"/>
              </a:spcBef>
              <a:spcAft>
                <a:spcPct val="0"/>
              </a:spcAft>
              <a:defRPr sz="4000" b="1">
                <a:solidFill>
                  <a:schemeClr val="tx1"/>
                </a:solidFill>
                <a:latin typeface="Tahoma" charset="0"/>
                <a:ea typeface="Tahoma" charset="0"/>
                <a:cs typeface="Tahoma" charset="0"/>
              </a:defRPr>
            </a:lvl7pPr>
            <a:lvl8pPr marL="3429000" indent="-228600" algn="r" defTabSz="931863" eaLnBrk="0" fontAlgn="base" hangingPunct="0">
              <a:spcBef>
                <a:spcPct val="0"/>
              </a:spcBef>
              <a:spcAft>
                <a:spcPct val="0"/>
              </a:spcAft>
              <a:defRPr sz="4000" b="1">
                <a:solidFill>
                  <a:schemeClr val="tx1"/>
                </a:solidFill>
                <a:latin typeface="Tahoma" charset="0"/>
                <a:ea typeface="Tahoma" charset="0"/>
                <a:cs typeface="Tahoma" charset="0"/>
              </a:defRPr>
            </a:lvl8pPr>
            <a:lvl9pPr marL="3886200" indent="-228600" algn="r" defTabSz="931863" eaLnBrk="0" fontAlgn="base" hangingPunct="0">
              <a:spcBef>
                <a:spcPct val="0"/>
              </a:spcBef>
              <a:spcAft>
                <a:spcPct val="0"/>
              </a:spcAft>
              <a:defRPr sz="4000" b="1">
                <a:solidFill>
                  <a:schemeClr val="tx1"/>
                </a:solidFill>
                <a:latin typeface="Tahoma" charset="0"/>
                <a:ea typeface="Tahoma" charset="0"/>
                <a:cs typeface="Tahoma" charset="0"/>
              </a:defRPr>
            </a:lvl9pPr>
          </a:lstStyle>
          <a:p>
            <a:pPr eaLnBrk="1" hangingPunct="1"/>
            <a:fld id="{7C8FA2D6-2697-4248-A35D-B94668ABFA31}" type="slidenum">
              <a:rPr lang="en-US" sz="1200" b="0">
                <a:latin typeface="Arial" charset="0"/>
                <a:cs typeface="Arial" charset="0"/>
              </a:rPr>
              <a:pPr eaLnBrk="1" hangingPunct="1"/>
              <a:t>3</a:t>
            </a:fld>
            <a:endParaRPr lang="en-US" sz="1200" b="0" dirty="0">
              <a:latin typeface="Arial" charset="0"/>
              <a:cs typeface="Arial" charset="0"/>
            </a:endParaRPr>
          </a:p>
        </p:txBody>
      </p:sp>
      <p:sp>
        <p:nvSpPr>
          <p:cNvPr id="221187" name="Rectangle 7"/>
          <p:cNvSpPr txBox="1">
            <a:spLocks noGrp="1" noChangeArrowheads="1"/>
          </p:cNvSpPr>
          <p:nvPr/>
        </p:nvSpPr>
        <p:spPr bwMode="auto">
          <a:xfrm>
            <a:off x="3849863" y="9377008"/>
            <a:ext cx="2946275" cy="493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4" tIns="46582" rIns="93164" bIns="46582" anchor="b"/>
          <a:lstStyle>
            <a:lvl1pPr defTabSz="931863" eaLnBrk="0" hangingPunct="0">
              <a:defRPr sz="4000" b="1">
                <a:solidFill>
                  <a:schemeClr val="tx1"/>
                </a:solidFill>
                <a:latin typeface="Tahoma" charset="0"/>
                <a:ea typeface="Arial" charset="0"/>
                <a:cs typeface="Tahoma" charset="0"/>
              </a:defRPr>
            </a:lvl1pPr>
            <a:lvl2pPr marL="742950" indent="-285750" defTabSz="931863" eaLnBrk="0" hangingPunct="0">
              <a:defRPr sz="4000" b="1">
                <a:solidFill>
                  <a:schemeClr val="tx1"/>
                </a:solidFill>
                <a:latin typeface="Tahoma" charset="0"/>
                <a:ea typeface="Tahoma" charset="0"/>
                <a:cs typeface="Tahoma" charset="0"/>
              </a:defRPr>
            </a:lvl2pPr>
            <a:lvl3pPr marL="1143000" indent="-228600" defTabSz="931863" eaLnBrk="0" hangingPunct="0">
              <a:defRPr sz="4000" b="1">
                <a:solidFill>
                  <a:schemeClr val="tx1"/>
                </a:solidFill>
                <a:latin typeface="Tahoma" charset="0"/>
                <a:ea typeface="Tahoma" charset="0"/>
                <a:cs typeface="Tahoma" charset="0"/>
              </a:defRPr>
            </a:lvl3pPr>
            <a:lvl4pPr marL="1600200" indent="-228600" defTabSz="931863" eaLnBrk="0" hangingPunct="0">
              <a:defRPr sz="4000" b="1">
                <a:solidFill>
                  <a:schemeClr val="tx1"/>
                </a:solidFill>
                <a:latin typeface="Tahoma" charset="0"/>
                <a:ea typeface="Tahoma" charset="0"/>
                <a:cs typeface="Tahoma" charset="0"/>
              </a:defRPr>
            </a:lvl4pPr>
            <a:lvl5pPr marL="2057400" indent="-228600" defTabSz="931863" eaLnBrk="0" hangingPunct="0">
              <a:defRPr sz="4000" b="1">
                <a:solidFill>
                  <a:schemeClr val="tx1"/>
                </a:solidFill>
                <a:latin typeface="Tahoma" charset="0"/>
                <a:ea typeface="Tahoma" charset="0"/>
                <a:cs typeface="Tahoma" charset="0"/>
              </a:defRPr>
            </a:lvl5pPr>
            <a:lvl6pPr marL="2514600" indent="-228600" algn="r" defTabSz="931863" eaLnBrk="0" fontAlgn="base" hangingPunct="0">
              <a:spcBef>
                <a:spcPct val="0"/>
              </a:spcBef>
              <a:spcAft>
                <a:spcPct val="0"/>
              </a:spcAft>
              <a:defRPr sz="4000" b="1">
                <a:solidFill>
                  <a:schemeClr val="tx1"/>
                </a:solidFill>
                <a:latin typeface="Tahoma" charset="0"/>
                <a:ea typeface="Tahoma" charset="0"/>
                <a:cs typeface="Tahoma" charset="0"/>
              </a:defRPr>
            </a:lvl6pPr>
            <a:lvl7pPr marL="2971800" indent="-228600" algn="r" defTabSz="931863" eaLnBrk="0" fontAlgn="base" hangingPunct="0">
              <a:spcBef>
                <a:spcPct val="0"/>
              </a:spcBef>
              <a:spcAft>
                <a:spcPct val="0"/>
              </a:spcAft>
              <a:defRPr sz="4000" b="1">
                <a:solidFill>
                  <a:schemeClr val="tx1"/>
                </a:solidFill>
                <a:latin typeface="Tahoma" charset="0"/>
                <a:ea typeface="Tahoma" charset="0"/>
                <a:cs typeface="Tahoma" charset="0"/>
              </a:defRPr>
            </a:lvl7pPr>
            <a:lvl8pPr marL="3429000" indent="-228600" algn="r" defTabSz="931863" eaLnBrk="0" fontAlgn="base" hangingPunct="0">
              <a:spcBef>
                <a:spcPct val="0"/>
              </a:spcBef>
              <a:spcAft>
                <a:spcPct val="0"/>
              </a:spcAft>
              <a:defRPr sz="4000" b="1">
                <a:solidFill>
                  <a:schemeClr val="tx1"/>
                </a:solidFill>
                <a:latin typeface="Tahoma" charset="0"/>
                <a:ea typeface="Tahoma" charset="0"/>
                <a:cs typeface="Tahoma" charset="0"/>
              </a:defRPr>
            </a:lvl8pPr>
            <a:lvl9pPr marL="3886200" indent="-228600" algn="r" defTabSz="931863" eaLnBrk="0" fontAlgn="base" hangingPunct="0">
              <a:spcBef>
                <a:spcPct val="0"/>
              </a:spcBef>
              <a:spcAft>
                <a:spcPct val="0"/>
              </a:spcAft>
              <a:defRPr sz="4000" b="1">
                <a:solidFill>
                  <a:schemeClr val="tx1"/>
                </a:solidFill>
                <a:latin typeface="Tahoma" charset="0"/>
                <a:ea typeface="Tahoma" charset="0"/>
                <a:cs typeface="Tahoma" charset="0"/>
              </a:defRPr>
            </a:lvl9pPr>
          </a:lstStyle>
          <a:p>
            <a:pPr eaLnBrk="1" hangingPunct="1"/>
            <a:r>
              <a:rPr lang="en-US" sz="1200" b="0" dirty="0">
                <a:latin typeface="Arial" charset="0"/>
                <a:cs typeface="Arial" charset="0"/>
              </a:rPr>
              <a:t>24</a:t>
            </a:r>
          </a:p>
        </p:txBody>
      </p:sp>
      <p:sp>
        <p:nvSpPr>
          <p:cNvPr id="221188" name="Rectangle 2"/>
          <p:cNvSpPr>
            <a:spLocks noGrp="1" noRot="1" noChangeAspect="1" noChangeArrowheads="1" noTextEdit="1"/>
          </p:cNvSpPr>
          <p:nvPr>
            <p:ph type="sldImg"/>
          </p:nvPr>
        </p:nvSpPr>
        <p:spPr>
          <a:xfrm>
            <a:off x="941388" y="749300"/>
            <a:ext cx="4914900" cy="3686175"/>
          </a:xfrm>
          <a:ln/>
        </p:spPr>
      </p:sp>
      <p:sp>
        <p:nvSpPr>
          <p:cNvPr id="221189" name="Rectangle 3"/>
          <p:cNvSpPr>
            <a:spLocks noGrp="1" noChangeArrowheads="1"/>
          </p:cNvSpPr>
          <p:nvPr>
            <p:ph type="body" idx="1"/>
          </p:nvPr>
        </p:nvSpPr>
        <p:spPr>
          <a:xfrm>
            <a:off x="637282" y="4701990"/>
            <a:ext cx="5763246" cy="44423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4" tIns="46582" rIns="93164" bIns="46582"/>
          <a:lstStyle/>
          <a:p>
            <a:pPr eaLnBrk="1" hangingPunct="1">
              <a:buClr>
                <a:srgbClr val="000000"/>
              </a:buClr>
              <a:buFontTx/>
              <a:buChar char="•"/>
            </a:pPr>
            <a:r>
              <a:rPr lang="ru-RU" sz="1000" dirty="0"/>
              <a:t>Всем наверняка знакома треугольная или пирамидальная схема обеспечения техники безопасности.</a:t>
            </a:r>
          </a:p>
          <a:p>
            <a:pPr eaLnBrk="1" hangingPunct="1">
              <a:buClr>
                <a:srgbClr val="000000"/>
              </a:buClr>
              <a:buFontTx/>
              <a:buChar char="•"/>
            </a:pPr>
            <a:r>
              <a:rPr lang="ru-RU" sz="1000" dirty="0"/>
              <a:t>Эта концепция применяется с момента публикации книги </a:t>
            </a:r>
            <a:r>
              <a:rPr lang="ru-RU" sz="1000" b="1" u="sng" dirty="0"/>
              <a:t>Х.В. Хайнриха</a:t>
            </a:r>
            <a:r>
              <a:rPr lang="ru-RU" sz="1000" dirty="0"/>
              <a:t> </a:t>
            </a:r>
            <a:r>
              <a:rPr lang="ru-RU" sz="1000" i="1" u="sng" dirty="0"/>
              <a:t>"Предотвращение аварий на производстве"</a:t>
            </a:r>
            <a:r>
              <a:rPr lang="ru-RU" sz="1000" dirty="0"/>
              <a:t> в 1931 г. Автор первым установил наличие взаимосвязи между небезопасными действиями, </a:t>
            </a:r>
            <a:r>
              <a:rPr lang="ru-RU" sz="1000" b="1" u="sng" dirty="0"/>
              <a:t>последовательностью наступления </a:t>
            </a:r>
            <a:r>
              <a:rPr lang="ru-RU" sz="1000" b="1" u="sng" dirty="0" smtClean="0"/>
              <a:t>происшествий и потерь</a:t>
            </a:r>
            <a:r>
              <a:rPr lang="ru-RU" sz="1000" dirty="0" smtClean="0"/>
              <a:t> </a:t>
            </a:r>
            <a:r>
              <a:rPr lang="ru-RU" sz="1000" dirty="0"/>
              <a:t>и отношения между количеством мелких происшествий и крупных травм, также известного как </a:t>
            </a:r>
            <a:r>
              <a:rPr lang="ru-RU" sz="1000" b="1" u="sng" dirty="0"/>
              <a:t>коэффициент потерь</a:t>
            </a:r>
            <a:r>
              <a:rPr lang="ru-RU" sz="1000" dirty="0"/>
              <a:t>.  До публикации этой книги организованных схем управления техникой безопасности не существовало.</a:t>
            </a:r>
          </a:p>
          <a:p>
            <a:pPr eaLnBrk="1" hangingPunct="1">
              <a:buClr>
                <a:srgbClr val="000000"/>
              </a:buClr>
              <a:buFontTx/>
              <a:buChar char="•"/>
            </a:pPr>
            <a:r>
              <a:rPr lang="en-US" sz="1000" dirty="0"/>
              <a:t>В </a:t>
            </a:r>
            <a:r>
              <a:rPr lang="en-US" sz="1000" b="1" u="sng" dirty="0"/>
              <a:t>1976 г.</a:t>
            </a:r>
            <a:r>
              <a:rPr lang="ru-RU" sz="1000" dirty="0"/>
              <a:t> были опубликованы результаты обширного исследования, проведенного Страховой компанией Северной Америки на основе данных об </a:t>
            </a:r>
            <a:r>
              <a:rPr lang="ru-RU" sz="1000" u="sng" dirty="0"/>
              <a:t>1 753 498</a:t>
            </a:r>
            <a:r>
              <a:rPr lang="ru-RU" sz="1000" dirty="0"/>
              <a:t> происшествиях, имевших место в </a:t>
            </a:r>
            <a:r>
              <a:rPr lang="ru-RU" sz="1000" u="sng" dirty="0"/>
              <a:t>297</a:t>
            </a:r>
            <a:r>
              <a:rPr lang="ru-RU" sz="1000" dirty="0"/>
              <a:t> компаниях из </a:t>
            </a:r>
            <a:r>
              <a:rPr lang="ru-RU" sz="1000" u="sng" dirty="0"/>
              <a:t>21</a:t>
            </a:r>
            <a:r>
              <a:rPr lang="ru-RU" sz="1000" dirty="0"/>
              <a:t> промышленной группы различных отраслей, работники которых проработали более </a:t>
            </a:r>
            <a:r>
              <a:rPr lang="ru-RU" sz="1000" b="1" i="1" u="sng" dirty="0"/>
              <a:t>3 млрд.</a:t>
            </a:r>
            <a:r>
              <a:rPr lang="ru-RU" sz="1000" dirty="0"/>
              <a:t> </a:t>
            </a:r>
            <a:r>
              <a:rPr lang="ru-RU" sz="1000" dirty="0" smtClean="0"/>
              <a:t>человеко-часов.</a:t>
            </a:r>
            <a:r>
              <a:rPr lang="ru-RU" sz="1000" baseline="0" dirty="0" smtClean="0"/>
              <a:t> </a:t>
            </a:r>
            <a:r>
              <a:rPr lang="ru-RU" sz="1000" dirty="0" smtClean="0"/>
              <a:t>В </a:t>
            </a:r>
            <a:r>
              <a:rPr lang="ru-RU" sz="1000" dirty="0"/>
              <a:t>результате данного исследования были подтверждены результаты, полученные Хайнрихом, и было установлено, что </a:t>
            </a:r>
            <a:r>
              <a:rPr lang="ru-RU" sz="1000" dirty="0" smtClean="0"/>
              <a:t>усредненный коэффициент </a:t>
            </a:r>
            <a:r>
              <a:rPr lang="ru-RU" sz="1000" dirty="0"/>
              <a:t>потерь для </a:t>
            </a:r>
            <a:r>
              <a:rPr lang="ru-RU" sz="1000" dirty="0" smtClean="0"/>
              <a:t>отраслей</a:t>
            </a:r>
            <a:r>
              <a:rPr lang="ru-RU" sz="1000" baseline="0" dirty="0" smtClean="0"/>
              <a:t> с высоким уровнем риска</a:t>
            </a:r>
            <a:r>
              <a:rPr lang="ru-RU" sz="1000" dirty="0" smtClean="0"/>
              <a:t> </a:t>
            </a:r>
            <a:r>
              <a:rPr lang="ru-RU" sz="1000" dirty="0"/>
              <a:t>в целом составляет 1:10:30:600. Также было установлено, что коэффициент потерь варьируется в зависимости от отрасли, точнее - профессиональных рисков, и повышается или снижается в зависимости от присутствия или отсутствия факторов снижения рисков из области </a:t>
            </a:r>
            <a:r>
              <a:rPr lang="ru-RU" sz="1000" dirty="0" smtClean="0"/>
              <a:t>безопасности.</a:t>
            </a:r>
            <a:endParaRPr lang="ru-RU" sz="1000" dirty="0"/>
          </a:p>
          <a:p>
            <a:pPr eaLnBrk="1" hangingPunct="1">
              <a:buClr>
                <a:srgbClr val="000000"/>
              </a:buClr>
              <a:buFontTx/>
              <a:buChar char="•"/>
            </a:pPr>
            <a:r>
              <a:rPr lang="ru-RU" sz="1000" dirty="0"/>
              <a:t>Сегодня большинство специалистов по </a:t>
            </a:r>
            <a:r>
              <a:rPr lang="ru-RU" sz="1000" dirty="0" smtClean="0"/>
              <a:t>ОТиПБ признают </a:t>
            </a:r>
            <a:r>
              <a:rPr lang="ru-RU" sz="1000" dirty="0"/>
              <a:t>эти результаты и считают, что </a:t>
            </a:r>
            <a:r>
              <a:rPr lang="ru-RU" sz="1000" u="sng" dirty="0"/>
              <a:t>уменьшение основания пирамиды (количества </a:t>
            </a:r>
            <a:r>
              <a:rPr lang="ru-RU" sz="1000" u="sng" dirty="0" smtClean="0"/>
              <a:t>потенциальных происшествий) </a:t>
            </a:r>
            <a:r>
              <a:rPr lang="ru-RU" sz="1000" u="sng" dirty="0"/>
              <a:t>возможно ликвидировать или уменьшить количество более серьезных происшествий.</a:t>
            </a:r>
            <a:endParaRPr lang="ru-RU" sz="1000" dirty="0"/>
          </a:p>
          <a:p>
            <a:pPr eaLnBrk="1" hangingPunct="1">
              <a:buClr>
                <a:srgbClr val="000000"/>
              </a:buClr>
              <a:buFontTx/>
              <a:buChar char="•"/>
            </a:pPr>
            <a:r>
              <a:rPr lang="ru-RU" sz="1000" dirty="0"/>
              <a:t>Всё разнообразие категорий последовательности потерь объединяется одним аспектом.</a:t>
            </a:r>
          </a:p>
          <a:p>
            <a:pPr eaLnBrk="1" hangingPunct="1">
              <a:buClr>
                <a:srgbClr val="000000"/>
              </a:buClr>
              <a:buFontTx/>
              <a:buChar char="•"/>
            </a:pPr>
            <a:r>
              <a:rPr lang="ru-RU" sz="1000" dirty="0"/>
              <a:t>На этом слайде показано, что факторы, приводящие к созданию предпосылок потерь или мелким травмам, - </a:t>
            </a:r>
            <a:r>
              <a:rPr lang="ru-RU" sz="1000" u="sng" dirty="0"/>
              <a:t>это те же факторы</a:t>
            </a:r>
            <a:r>
              <a:rPr lang="ru-RU" sz="1000" dirty="0"/>
              <a:t>, что приводят к серьезным происшествиям, тяжелым травмам или даже более печальным последствиям.</a:t>
            </a:r>
          </a:p>
          <a:p>
            <a:pPr eaLnBrk="1" hangingPunct="1">
              <a:buClr>
                <a:srgbClr val="000000"/>
              </a:buClr>
              <a:buFontTx/>
              <a:buChar char="•"/>
            </a:pPr>
            <a:r>
              <a:rPr lang="ru-RU" sz="1000" dirty="0"/>
              <a:t>На самом деле просвет между </a:t>
            </a:r>
            <a:r>
              <a:rPr lang="ru-RU" sz="1000" dirty="0" smtClean="0"/>
              <a:t>потенциальным происшествием и </a:t>
            </a:r>
            <a:r>
              <a:rPr lang="ru-RU" sz="1000" dirty="0"/>
              <a:t>тяжелой травмой ничтожен.  Некоторые считают, что тяжесть последствий зависит только от везения или невезения. Если контроль над ситуацией утрачен, последствия происшествия, будь то просто рискованная ситуация или сломанная кость, зависят от воли случая.</a:t>
            </a:r>
            <a:endParaRPr lang="ru-RU" dirty="0"/>
          </a:p>
          <a:p>
            <a:pPr eaLnBrk="1" hangingPunct="1">
              <a:buClr>
                <a:srgbClr val="000000"/>
              </a:buClr>
              <a:buFontTx/>
              <a:buChar char="•"/>
            </a:pPr>
            <a:r>
              <a:rPr lang="ru-RU" dirty="0"/>
              <a:t>Пример: человек стоит на верхней ступеньке лестничного пролета и спотыкается... восстановит ли он утраченное равновесие или скатится вниз, получив переломы, - это результат, но момент "потери контроля" наступил наверху лестницы, а результат зависел от везения.  Нас интересует не что иное, как первопричина потери контроля.</a:t>
            </a:r>
          </a:p>
          <a:p>
            <a:pPr eaLnBrk="1" hangingPunct="1">
              <a:buClr>
                <a:srgbClr val="000000"/>
              </a:buClr>
              <a:buFontTx/>
              <a:buChar char="•"/>
            </a:pPr>
            <a:r>
              <a:rPr lang="ru-RU" sz="1000" dirty="0"/>
              <a:t>Итак, какие глубинные факторы запускают механизм данного происшествия?  (см. СЛЕДУЮЩИЙ СЛАЙД)</a:t>
            </a:r>
            <a:endParaRPr lang="ru-RU" dirty="0"/>
          </a:p>
          <a:p>
            <a:pPr eaLnBrk="1" hangingPunct="1">
              <a:buClr>
                <a:srgbClr val="000000"/>
              </a:buClr>
              <a:buFontTx/>
              <a:buChar char="•"/>
            </a:pPr>
            <a:endParaRPr lang="en-US" dirty="0"/>
          </a:p>
          <a:p>
            <a:pPr eaLnBrk="1" hangingPunct="1">
              <a:buClr>
                <a:srgbClr val="000000"/>
              </a:buClr>
              <a:buFontTx/>
              <a:buChar char="•"/>
            </a:pPr>
            <a:endParaRPr lang="en-US" dirty="0"/>
          </a:p>
        </p:txBody>
      </p:sp>
    </p:spTree>
    <p:extLst>
      <p:ext uri="{BB962C8B-B14F-4D97-AF65-F5344CB8AC3E}">
        <p14:creationId xmlns:p14="http://schemas.microsoft.com/office/powerpoint/2010/main" val="37837333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Образ слайда 1"/>
          <p:cNvSpPr>
            <a:spLocks noGrp="1" noRot="1" noChangeAspect="1" noTextEdit="1"/>
          </p:cNvSpPr>
          <p:nvPr>
            <p:ph type="sldImg"/>
          </p:nvPr>
        </p:nvSpPr>
        <p:spPr>
          <a:xfrm>
            <a:off x="931863" y="741363"/>
            <a:ext cx="4933950" cy="3700462"/>
          </a:xfrm>
          <a:ln/>
        </p:spPr>
      </p:sp>
      <p:sp>
        <p:nvSpPr>
          <p:cNvPr id="45059" name="Заметки 2"/>
          <p:cNvSpPr>
            <a:spLocks noGrp="1"/>
          </p:cNvSpPr>
          <p:nvPr>
            <p:ph type="body" idx="1"/>
          </p:nvPr>
        </p:nvSpPr>
        <p:spPr>
          <a:noFill/>
          <a:ln/>
        </p:spPr>
        <p:txBody>
          <a:bodyPr/>
          <a:lstStyle/>
          <a:p>
            <a:r>
              <a:rPr lang="ru-RU" dirty="0"/>
              <a:t>Вывод о приемлемости фактического уровня профессионального риска делают на основании таблицы, предлагаемой в настоящей работе, путем сравнения полученного балльного значения с уровнями профессионального риска</a:t>
            </a:r>
            <a:endParaRPr lang="ru-RU" altLang="ru-RU" dirty="0" smtClean="0"/>
          </a:p>
        </p:txBody>
      </p:sp>
      <p:sp>
        <p:nvSpPr>
          <p:cNvPr id="45060" name="Номер слайда 3"/>
          <p:cNvSpPr>
            <a:spLocks noGrp="1"/>
          </p:cNvSpPr>
          <p:nvPr>
            <p:ph type="sldNum" sz="quarter" idx="5"/>
          </p:nvPr>
        </p:nvSpPr>
        <p:spPr>
          <a:noFill/>
        </p:spPr>
        <p:txBody>
          <a:bodyPr/>
          <a:lstStyle/>
          <a:p>
            <a:fld id="{99DF9E09-99D4-4498-9AD7-687A6129D5F4}" type="slidenum">
              <a:rPr lang="ru-RU" altLang="ru-RU" smtClean="0">
                <a:latin typeface="Arial" pitchFamily="34" charset="0"/>
              </a:rPr>
              <a:pPr/>
              <a:t>22</a:t>
            </a:fld>
            <a:endParaRPr lang="ru-RU" altLang="ru-RU"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Добавить </a:t>
            </a:r>
            <a:r>
              <a:rPr lang="ru-RU" dirty="0" err="1" smtClean="0"/>
              <a:t>Р1766</a:t>
            </a:r>
            <a:r>
              <a:rPr lang="ru-RU" baseline="0" dirty="0" smtClean="0"/>
              <a:t> Оценка </a:t>
            </a:r>
            <a:r>
              <a:rPr lang="ru-RU" baseline="0" dirty="0" err="1" smtClean="0"/>
              <a:t>проф</a:t>
            </a:r>
            <a:r>
              <a:rPr lang="ru-RU" baseline="0" dirty="0" smtClean="0"/>
              <a:t> рисков</a:t>
            </a:r>
          </a:p>
          <a:p>
            <a:endParaRPr lang="ru-RU" dirty="0"/>
          </a:p>
        </p:txBody>
      </p:sp>
      <p:sp>
        <p:nvSpPr>
          <p:cNvPr id="4" name="Номер слайда 3"/>
          <p:cNvSpPr>
            <a:spLocks noGrp="1"/>
          </p:cNvSpPr>
          <p:nvPr>
            <p:ph type="sldNum" sz="quarter" idx="10"/>
          </p:nvPr>
        </p:nvSpPr>
        <p:spPr/>
        <p:txBody>
          <a:bodyPr/>
          <a:lstStyle/>
          <a:p>
            <a:pPr>
              <a:defRPr/>
            </a:pPr>
            <a:fld id="{851D88CD-F0E4-4E61-A5F6-20A165AA98B0}" type="slidenum">
              <a:rPr lang="ru-RU" smtClean="0"/>
              <a:pPr>
                <a:defRPr/>
              </a:pPr>
              <a:t>4</a:t>
            </a:fld>
            <a:endParaRPr lang="ru-RU"/>
          </a:p>
        </p:txBody>
      </p:sp>
    </p:spTree>
    <p:extLst>
      <p:ext uri="{BB962C8B-B14F-4D97-AF65-F5344CB8AC3E}">
        <p14:creationId xmlns:p14="http://schemas.microsoft.com/office/powerpoint/2010/main" val="186860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31863" y="741363"/>
            <a:ext cx="4933950" cy="3700462"/>
          </a:xfrm>
        </p:spPr>
      </p:sp>
      <p:sp>
        <p:nvSpPr>
          <p:cNvPr id="3" name="Заметки 2"/>
          <p:cNvSpPr>
            <a:spLocks noGrp="1"/>
          </p:cNvSpPr>
          <p:nvPr>
            <p:ph type="body" idx="1"/>
          </p:nvPr>
        </p:nvSpPr>
        <p:spPr/>
        <p:txBody>
          <a:bodyPr/>
          <a:lstStyle/>
          <a:p>
            <a:r>
              <a:rPr lang="ru-RU" dirty="0" smtClean="0"/>
              <a:t>Оценку профессионального риска персонала объектов ТЭК, в данной</a:t>
            </a:r>
            <a:r>
              <a:rPr lang="ru-RU" baseline="0" dirty="0" smtClean="0"/>
              <a:t> работе предлагается проводить в следующей последовательности:</a:t>
            </a:r>
          </a:p>
          <a:p>
            <a:pPr marL="219845" indent="-219845">
              <a:buAutoNum type="arabicPeriod"/>
            </a:pPr>
            <a:r>
              <a:rPr lang="ru-RU" baseline="0" dirty="0" smtClean="0"/>
              <a:t>Идентификацию опасностей рекомендуется проводить при помощи каталогов опасностей</a:t>
            </a:r>
          </a:p>
          <a:p>
            <a:pPr marL="219845" indent="-219845">
              <a:buAutoNum type="arabicPeriod"/>
            </a:pPr>
            <a:r>
              <a:rPr lang="ru-RU" baseline="0" dirty="0" smtClean="0"/>
              <a:t>Оценка степени утомления персонала объектов ТЭК</a:t>
            </a:r>
          </a:p>
          <a:p>
            <a:pPr marL="219845" indent="-219845">
              <a:buAutoNum type="arabicPeriod"/>
            </a:pPr>
            <a:r>
              <a:rPr lang="ru-RU" baseline="0" dirty="0" smtClean="0"/>
              <a:t>Определение тяжести и вероятности последствий идентифицированных опасностей</a:t>
            </a:r>
          </a:p>
          <a:p>
            <a:pPr marL="219845" indent="-219845">
              <a:buAutoNum type="arabicPeriod"/>
            </a:pPr>
            <a:r>
              <a:rPr lang="ru-RU" baseline="0" dirty="0" smtClean="0"/>
              <a:t>Расчет уровня профессионального риска с учетом степени утомления</a:t>
            </a:r>
            <a:endParaRPr lang="ru-RU" dirty="0"/>
          </a:p>
        </p:txBody>
      </p:sp>
      <p:sp>
        <p:nvSpPr>
          <p:cNvPr id="4" name="Номер слайда 3"/>
          <p:cNvSpPr>
            <a:spLocks noGrp="1"/>
          </p:cNvSpPr>
          <p:nvPr>
            <p:ph type="sldNum" sz="quarter" idx="10"/>
          </p:nvPr>
        </p:nvSpPr>
        <p:spPr/>
        <p:txBody>
          <a:bodyPr/>
          <a:lstStyle/>
          <a:p>
            <a:pPr>
              <a:defRPr/>
            </a:pPr>
            <a:fld id="{851D88CD-F0E4-4E61-A5F6-20A165AA98B0}" type="slidenum">
              <a:rPr lang="ru-RU" smtClean="0"/>
              <a:pPr>
                <a:defRPr/>
              </a:pPr>
              <a:t>5</a:t>
            </a:fld>
            <a:endParaRPr lang="ru-RU"/>
          </a:p>
        </p:txBody>
      </p:sp>
    </p:spTree>
    <p:extLst>
      <p:ext uri="{BB962C8B-B14F-4D97-AF65-F5344CB8AC3E}">
        <p14:creationId xmlns:p14="http://schemas.microsoft.com/office/powerpoint/2010/main" val="90302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Образ слайда 1"/>
          <p:cNvSpPr>
            <a:spLocks noGrp="1" noRot="1" noChangeAspect="1" noTextEdit="1"/>
          </p:cNvSpPr>
          <p:nvPr>
            <p:ph type="sldImg"/>
          </p:nvPr>
        </p:nvSpPr>
        <p:spPr>
          <a:xfrm>
            <a:off x="931863" y="741363"/>
            <a:ext cx="4933950" cy="3700462"/>
          </a:xfrm>
          <a:ln/>
        </p:spPr>
      </p:sp>
      <p:sp>
        <p:nvSpPr>
          <p:cNvPr id="3" name="Заметки 2"/>
          <p:cNvSpPr>
            <a:spLocks noGrp="1"/>
          </p:cNvSpPr>
          <p:nvPr>
            <p:ph type="body" idx="1"/>
          </p:nvPr>
        </p:nvSpPr>
        <p:spPr/>
        <p:txBody>
          <a:bodyPr/>
          <a:lstStyle/>
          <a:p>
            <a:r>
              <a:rPr lang="ru-RU" b="1" dirty="0" smtClean="0"/>
              <a:t>Алгоритм </a:t>
            </a:r>
            <a:r>
              <a:rPr lang="ru-RU" b="1" dirty="0" err="1" smtClean="0"/>
              <a:t>посторения</a:t>
            </a:r>
            <a:r>
              <a:rPr lang="ru-RU" b="1" dirty="0" smtClean="0"/>
              <a:t> каталога</a:t>
            </a:r>
          </a:p>
          <a:p>
            <a:r>
              <a:rPr lang="ru-RU" dirty="0" smtClean="0"/>
              <a:t>Имея </a:t>
            </a:r>
            <a:r>
              <a:rPr lang="ru-RU" dirty="0"/>
              <a:t>представление о деятельности объекта, технических решениях и персонале, работающем на объекте можно составить каталог опасностей, присущих данному объекту, который  содержит: </a:t>
            </a:r>
            <a:endParaRPr lang="ru-RU" dirty="0" smtClean="0">
              <a:effectLst/>
            </a:endParaRPr>
          </a:p>
          <a:p>
            <a:r>
              <a:rPr lang="ru-RU" dirty="0"/>
              <a:t>- источники опасности по видам деятельности;</a:t>
            </a:r>
            <a:endParaRPr lang="ru-RU" dirty="0" smtClean="0">
              <a:effectLst/>
            </a:endParaRPr>
          </a:p>
          <a:p>
            <a:r>
              <a:rPr lang="ru-RU" dirty="0"/>
              <a:t>- опасные условия (ОУ) (факторы среды и/или производственного процесса); </a:t>
            </a:r>
            <a:endParaRPr lang="ru-RU" dirty="0" smtClean="0">
              <a:effectLst/>
            </a:endParaRPr>
          </a:p>
          <a:p>
            <a:r>
              <a:rPr lang="ru-RU" dirty="0"/>
              <a:t>- опасные действия (ОД) (действия, производимые самим работником, которые могут повлечь за собой как травму, так и инцидент/аварию);</a:t>
            </a:r>
            <a:endParaRPr lang="ru-RU" dirty="0" smtClean="0">
              <a:effectLst/>
            </a:endParaRPr>
          </a:p>
          <a:p>
            <a:r>
              <a:rPr lang="ru-RU" dirty="0"/>
              <a:t>- возможные последствия от опасностей;</a:t>
            </a:r>
            <a:endParaRPr lang="ru-RU" dirty="0" smtClean="0">
              <a:effectLst/>
            </a:endParaRPr>
          </a:p>
          <a:p>
            <a:r>
              <a:rPr lang="ru-RU" dirty="0"/>
              <a:t>- меры по предотвращению опасностей.</a:t>
            </a:r>
            <a:endParaRPr lang="ru-RU" dirty="0" smtClean="0">
              <a:effectLst/>
            </a:endParaRPr>
          </a:p>
          <a:p>
            <a:r>
              <a:rPr lang="ru-RU" dirty="0"/>
              <a:t>Каталог является рабочим документом – средством идентификации опасностей и должен дополняться в ходе работы, при условии обнаружения новых опасностей. </a:t>
            </a:r>
            <a:endParaRPr lang="ru-RU" dirty="0" smtClean="0">
              <a:effectLst/>
            </a:endParaRPr>
          </a:p>
          <a:p>
            <a:r>
              <a:rPr lang="ru-RU" dirty="0"/>
              <a:t>Разработанный каталог включает в себя опасные условия и опасные действия, присущие всем технологическим процессам нефтебаз. Фрагмент данного каталога представлен на слайде</a:t>
            </a:r>
          </a:p>
        </p:txBody>
      </p:sp>
      <p:sp>
        <p:nvSpPr>
          <p:cNvPr id="38916" name="Номер слайда 3"/>
          <p:cNvSpPr>
            <a:spLocks noGrp="1"/>
          </p:cNvSpPr>
          <p:nvPr>
            <p:ph type="sldNum" sz="quarter" idx="5"/>
          </p:nvPr>
        </p:nvSpPr>
        <p:spPr>
          <a:noFill/>
        </p:spPr>
        <p:txBody>
          <a:bodyPr/>
          <a:lstStyle/>
          <a:p>
            <a:fld id="{675562E1-D062-452C-B2F5-24DD53554724}" type="slidenum">
              <a:rPr lang="ru-RU" altLang="ru-RU" smtClean="0">
                <a:latin typeface="Arial" pitchFamily="34" charset="0"/>
              </a:rPr>
              <a:pPr/>
              <a:t>6</a:t>
            </a:fld>
            <a:endParaRPr lang="ru-RU" altLang="ru-RU"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31863" y="741363"/>
            <a:ext cx="4933950" cy="3700462"/>
          </a:xfrm>
        </p:spPr>
      </p:sp>
      <p:sp>
        <p:nvSpPr>
          <p:cNvPr id="3" name="Заметки 2"/>
          <p:cNvSpPr>
            <a:spLocks noGrp="1"/>
          </p:cNvSpPr>
          <p:nvPr>
            <p:ph type="body" idx="1"/>
          </p:nvPr>
        </p:nvSpPr>
        <p:spPr/>
        <p:txBody>
          <a:bodyPr/>
          <a:lstStyle/>
          <a:p>
            <a:r>
              <a:rPr lang="ru-RU" dirty="0"/>
              <a:t>Уровень профессионального риска для работника складывается из следующих факторов влияния:</a:t>
            </a:r>
          </a:p>
          <a:p>
            <a:pPr lvl="0"/>
            <a:r>
              <a:rPr lang="ru-RU" dirty="0"/>
              <a:t>- факторы производственной среды; </a:t>
            </a:r>
            <a:endParaRPr lang="ru-RU" dirty="0" smtClean="0">
              <a:effectLst/>
            </a:endParaRPr>
          </a:p>
          <a:p>
            <a:pPr lvl="0"/>
            <a:r>
              <a:rPr lang="ru-RU" dirty="0"/>
              <a:t>- факторы трудового </a:t>
            </a:r>
            <a:r>
              <a:rPr lang="ru-RU" dirty="0" smtClean="0"/>
              <a:t>процесса;</a:t>
            </a:r>
            <a:endParaRPr lang="ru-RU" dirty="0" smtClean="0">
              <a:effectLst/>
            </a:endParaRPr>
          </a:p>
          <a:p>
            <a:pPr lvl="0"/>
            <a:r>
              <a:rPr lang="ru-RU" dirty="0"/>
              <a:t>- обеспеченность работника средствами индивидуальной защиты (СИЗ), смывающими и (или) обезвреживающими средствами;</a:t>
            </a:r>
            <a:endParaRPr lang="ru-RU" dirty="0" smtClean="0">
              <a:effectLst/>
            </a:endParaRPr>
          </a:p>
          <a:p>
            <a:pPr lvl="0"/>
            <a:r>
              <a:rPr lang="ru-RU" dirty="0"/>
              <a:t>- фактор, включающий в себя требования, контролируемые во время проведения производственного контроля на рабочем месте </a:t>
            </a:r>
            <a:r>
              <a:rPr lang="ru-RU" dirty="0" smtClean="0"/>
              <a:t>(</a:t>
            </a:r>
            <a:r>
              <a:rPr lang="ru-RU" dirty="0"/>
              <a:t>далее в работе будем называть его индексом производственного контроля).</a:t>
            </a:r>
            <a:endParaRPr lang="ru-RU" dirty="0" smtClean="0">
              <a:effectLst/>
            </a:endParaRPr>
          </a:p>
          <a:p>
            <a:endParaRPr lang="ru-RU" dirty="0" smtClean="0"/>
          </a:p>
          <a:p>
            <a:r>
              <a:rPr lang="ru-RU" dirty="0" smtClean="0"/>
              <a:t>В рамках данной работы рекомендуется проводить</a:t>
            </a:r>
            <a:r>
              <a:rPr lang="ru-RU" baseline="0" dirty="0" smtClean="0"/>
              <a:t> балльную оценку степени воздействия данных факторов.</a:t>
            </a:r>
            <a:endParaRPr lang="ru-RU" dirty="0"/>
          </a:p>
        </p:txBody>
      </p:sp>
      <p:sp>
        <p:nvSpPr>
          <p:cNvPr id="4" name="Номер слайда 3"/>
          <p:cNvSpPr>
            <a:spLocks noGrp="1"/>
          </p:cNvSpPr>
          <p:nvPr>
            <p:ph type="sldNum" sz="quarter" idx="10"/>
          </p:nvPr>
        </p:nvSpPr>
        <p:spPr/>
        <p:txBody>
          <a:bodyPr/>
          <a:lstStyle/>
          <a:p>
            <a:pPr>
              <a:defRPr/>
            </a:pPr>
            <a:fld id="{851D88CD-F0E4-4E61-A5F6-20A165AA98B0}" type="slidenum">
              <a:rPr lang="ru-RU" smtClean="0"/>
              <a:pPr>
                <a:defRPr/>
              </a:pPr>
              <a:t>7</a:t>
            </a:fld>
            <a:endParaRPr lang="ru-RU"/>
          </a:p>
        </p:txBody>
      </p:sp>
    </p:spTree>
    <p:extLst>
      <p:ext uri="{BB962C8B-B14F-4D97-AF65-F5344CB8AC3E}">
        <p14:creationId xmlns:p14="http://schemas.microsoft.com/office/powerpoint/2010/main" val="26907019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Образ слайда 1"/>
          <p:cNvSpPr>
            <a:spLocks noGrp="1" noRot="1" noChangeAspect="1" noTextEdit="1"/>
          </p:cNvSpPr>
          <p:nvPr>
            <p:ph type="sldImg"/>
          </p:nvPr>
        </p:nvSpPr>
        <p:spPr>
          <a:xfrm>
            <a:off x="931863" y="741363"/>
            <a:ext cx="4933950" cy="3700462"/>
          </a:xfrm>
          <a:ln/>
        </p:spPr>
      </p:sp>
      <p:sp>
        <p:nvSpPr>
          <p:cNvPr id="41987" name="Заметки 2"/>
          <p:cNvSpPr>
            <a:spLocks noGrp="1"/>
          </p:cNvSpPr>
          <p:nvPr>
            <p:ph type="body" idx="1"/>
          </p:nvPr>
        </p:nvSpPr>
        <p:spPr>
          <a:noFill/>
          <a:ln/>
        </p:spPr>
        <p:txBody>
          <a:bodyPr/>
          <a:lstStyle/>
          <a:p>
            <a:r>
              <a:rPr lang="ru-RU" dirty="0"/>
              <a:t>Для факторов производственной среды и трудового процесса рекомендуемая 10-балльная оценка классов условий труда (УТ) приведена на слайде.</a:t>
            </a:r>
          </a:p>
          <a:p>
            <a:r>
              <a:rPr lang="ru-RU" altLang="ru-RU" dirty="0" smtClean="0"/>
              <a:t>Таким образом, мы можем учесть степень несоответствия УТ нормам.</a:t>
            </a:r>
          </a:p>
        </p:txBody>
      </p:sp>
      <p:sp>
        <p:nvSpPr>
          <p:cNvPr id="41988" name="Номер слайда 3"/>
          <p:cNvSpPr>
            <a:spLocks noGrp="1"/>
          </p:cNvSpPr>
          <p:nvPr>
            <p:ph type="sldNum" sz="quarter" idx="5"/>
          </p:nvPr>
        </p:nvSpPr>
        <p:spPr>
          <a:noFill/>
        </p:spPr>
        <p:txBody>
          <a:bodyPr/>
          <a:lstStyle/>
          <a:p>
            <a:fld id="{3B858801-CD79-477F-80A6-6CB83FBBA631}" type="slidenum">
              <a:rPr lang="ru-RU" altLang="ru-RU" smtClean="0">
                <a:latin typeface="Arial" pitchFamily="34" charset="0"/>
              </a:rPr>
              <a:pPr/>
              <a:t>8</a:t>
            </a:fld>
            <a:endParaRPr lang="ru-RU" altLang="ru-RU" smtClean="0">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31863" y="741363"/>
            <a:ext cx="4933950" cy="3700462"/>
          </a:xfrm>
        </p:spPr>
      </p:sp>
      <p:sp>
        <p:nvSpPr>
          <p:cNvPr id="3" name="Заметки 2"/>
          <p:cNvSpPr>
            <a:spLocks noGrp="1"/>
          </p:cNvSpPr>
          <p:nvPr>
            <p:ph type="body" idx="1"/>
          </p:nvPr>
        </p:nvSpPr>
        <p:spPr/>
        <p:txBody>
          <a:bodyPr/>
          <a:lstStyle/>
          <a:p>
            <a:r>
              <a:rPr lang="ru-RU" dirty="0"/>
              <a:t>Оценку профессионального риска по факторам обеспеченности СИЗ и факторам, контролируемым во время производственного контроля, предлагается проводить в зависимости от критичности выявленного несоответствия по 10-балльной шкале: 0 – полное соответствие, 10 – полное несоответствие, которое может привести к травме. Соответствующие баллы приведены на слайдах.</a:t>
            </a:r>
          </a:p>
        </p:txBody>
      </p:sp>
      <p:sp>
        <p:nvSpPr>
          <p:cNvPr id="4" name="Номер слайда 3"/>
          <p:cNvSpPr>
            <a:spLocks noGrp="1"/>
          </p:cNvSpPr>
          <p:nvPr>
            <p:ph type="sldNum" sz="quarter" idx="10"/>
          </p:nvPr>
        </p:nvSpPr>
        <p:spPr/>
        <p:txBody>
          <a:bodyPr/>
          <a:lstStyle/>
          <a:p>
            <a:pPr>
              <a:defRPr/>
            </a:pPr>
            <a:fld id="{851D88CD-F0E4-4E61-A5F6-20A165AA98B0}" type="slidenum">
              <a:rPr lang="ru-RU" smtClean="0"/>
              <a:pPr>
                <a:defRPr/>
              </a:pPr>
              <a:t>9</a:t>
            </a:fld>
            <a:endParaRPr lang="ru-RU"/>
          </a:p>
        </p:txBody>
      </p:sp>
    </p:spTree>
    <p:extLst>
      <p:ext uri="{BB962C8B-B14F-4D97-AF65-F5344CB8AC3E}">
        <p14:creationId xmlns:p14="http://schemas.microsoft.com/office/powerpoint/2010/main" val="33157490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Образ слайда 1"/>
          <p:cNvSpPr>
            <a:spLocks noGrp="1" noRot="1" noChangeAspect="1" noTextEdit="1"/>
          </p:cNvSpPr>
          <p:nvPr>
            <p:ph type="sldImg"/>
          </p:nvPr>
        </p:nvSpPr>
        <p:spPr>
          <a:xfrm>
            <a:off x="931863" y="741363"/>
            <a:ext cx="4933950" cy="3700462"/>
          </a:xfrm>
          <a:ln/>
        </p:spPr>
      </p:sp>
      <p:sp>
        <p:nvSpPr>
          <p:cNvPr id="43011" name="Заметки 2"/>
          <p:cNvSpPr>
            <a:spLocks noGrp="1"/>
          </p:cNvSpPr>
          <p:nvPr>
            <p:ph type="body" idx="1"/>
          </p:nvPr>
        </p:nvSpPr>
        <p:spPr>
          <a:noFill/>
          <a:ln/>
        </p:spPr>
        <p:txBody>
          <a:bodyPr/>
          <a:lstStyle/>
          <a:p>
            <a:r>
              <a:rPr lang="ru-RU" dirty="0"/>
              <a:t>Методика оценки профессионального риска учитывает вероятность (в баллах) наступления нежелательного события, причиной которого послужила та или иная опасность. Предлагается ввести балльную оценку вероятности, приведенную на слайде.</a:t>
            </a:r>
          </a:p>
          <a:p>
            <a:r>
              <a:rPr lang="ru-RU" altLang="ru-RU" dirty="0"/>
              <a:t>Вероятность наступления нежелательного события необходимо учитывать для факторов обеспеченности СИЗ и факторов, учитываемых во время производственного контроля. Для факторов условий труда и трудового процесса вероятность принимается равной 1, так как в классе условий труда уже учтена степень отклика организма на негативное воздействие данного фактора.</a:t>
            </a:r>
            <a:endParaRPr lang="ru-RU" altLang="ru-RU" dirty="0" smtClean="0"/>
          </a:p>
        </p:txBody>
      </p:sp>
      <p:sp>
        <p:nvSpPr>
          <p:cNvPr id="43012" name="Номер слайда 3"/>
          <p:cNvSpPr>
            <a:spLocks noGrp="1"/>
          </p:cNvSpPr>
          <p:nvPr>
            <p:ph type="sldNum" sz="quarter" idx="5"/>
          </p:nvPr>
        </p:nvSpPr>
        <p:spPr>
          <a:noFill/>
        </p:spPr>
        <p:txBody>
          <a:bodyPr/>
          <a:lstStyle/>
          <a:p>
            <a:fld id="{B14ED8D3-71A1-4272-8E6C-41DFA6B3B1A1}" type="slidenum">
              <a:rPr lang="ru-RU" altLang="ru-RU" smtClean="0">
                <a:latin typeface="Arial" pitchFamily="34" charset="0"/>
              </a:rPr>
              <a:pPr/>
              <a:t>11</a:t>
            </a:fld>
            <a:endParaRPr lang="ru-RU" altLang="ru-RU"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F8C49945-8C40-4575-A672-A83A52DC2A33}" type="datetime1">
              <a:rPr lang="ru-RU"/>
              <a:pPr>
                <a:defRPr/>
              </a:pPr>
              <a:t>28.03.2018</a:t>
            </a:fld>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9DAB2246-0BF0-4E87-971A-16688F9DADEF}"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ru-RU"/>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Date Placeholder 3"/>
          <p:cNvSpPr>
            <a:spLocks noGrp="1"/>
          </p:cNvSpPr>
          <p:nvPr>
            <p:ph type="dt" sz="half" idx="10"/>
          </p:nvPr>
        </p:nvSpPr>
        <p:spPr/>
        <p:txBody>
          <a:bodyPr/>
          <a:lstStyle>
            <a:lvl1pPr>
              <a:defRPr/>
            </a:lvl1pPr>
          </a:lstStyle>
          <a:p>
            <a:pPr>
              <a:defRPr/>
            </a:pPr>
            <a:fld id="{3D2B200B-5EA6-444E-8E6C-23D7255BD999}" type="datetime1">
              <a:rPr lang="ru-RU"/>
              <a:pPr>
                <a:defRPr/>
              </a:pPr>
              <a:t>28.03.2018</a:t>
            </a:fld>
            <a:endParaRPr lang="ru-RU"/>
          </a:p>
        </p:txBody>
      </p:sp>
      <p:sp>
        <p:nvSpPr>
          <p:cNvPr id="5" name="Footer Placeholder 4"/>
          <p:cNvSpPr>
            <a:spLocks noGrp="1"/>
          </p:cNvSpPr>
          <p:nvPr>
            <p:ph type="ftr" sz="quarter" idx="11"/>
          </p:nvPr>
        </p:nvSpPr>
        <p:spPr/>
        <p:txBody>
          <a:bodyPr/>
          <a:lstStyle>
            <a:lvl1pPr>
              <a:defRPr/>
            </a:lvl1pPr>
          </a:lstStyle>
          <a:p>
            <a:pPr>
              <a:defRPr/>
            </a:pPr>
            <a:r>
              <a:rPr lang="en-US"/>
              <a:t>Gubkin Russian State University of Oil and Gas</a:t>
            </a:r>
            <a:endParaRPr lang="ru-RU"/>
          </a:p>
        </p:txBody>
      </p:sp>
      <p:sp>
        <p:nvSpPr>
          <p:cNvPr id="6" name="Slide Number Placeholder 5"/>
          <p:cNvSpPr>
            <a:spLocks noGrp="1"/>
          </p:cNvSpPr>
          <p:nvPr>
            <p:ph type="sldNum" sz="quarter" idx="12"/>
          </p:nvPr>
        </p:nvSpPr>
        <p:spPr/>
        <p:txBody>
          <a:bodyPr/>
          <a:lstStyle>
            <a:lvl1pPr>
              <a:defRPr/>
            </a:lvl1pPr>
          </a:lstStyle>
          <a:p>
            <a:pPr>
              <a:defRPr/>
            </a:pPr>
            <a:fld id="{D5F2EE62-4534-4D3A-8F72-5ED4309D3297}"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1DB4A9F1-28F1-4136-88DA-5F491EFDEC08}" type="datetime1">
              <a:rPr lang="ru-RU"/>
              <a:pPr>
                <a:defRPr/>
              </a:pPr>
              <a:t>28.03.2018</a:t>
            </a:fld>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AEECE9FF-46B2-4833-AB4E-851ED0453DB9}"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8" name="Rectangle 4"/>
          <p:cNvSpPr>
            <a:spLocks noGrp="1" noChangeArrowheads="1"/>
          </p:cNvSpPr>
          <p:nvPr>
            <p:ph type="dt" sz="half" idx="2"/>
          </p:nvPr>
        </p:nvSpPr>
        <p:spPr bwMode="auto">
          <a:xfrm>
            <a:off x="900113" y="6245225"/>
            <a:ext cx="1690687"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fld id="{EC2E0DDE-D38C-4E66-9BF2-ED236A8E0022}" type="datetime1">
              <a:rPr lang="ru-RU"/>
              <a:pPr>
                <a:defRPr/>
              </a:pPr>
              <a:t>28.03.2018</a:t>
            </a:fld>
            <a:endParaRPr lang="ru-RU"/>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ru-RU"/>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549E84B5-3F59-4B5D-ACE3-D426200A9833}" type="slidenum">
              <a:rPr lang="ru-RU"/>
              <a:pPr>
                <a:defRPr/>
              </a:pPr>
              <a:t>‹#›</a:t>
            </a:fld>
            <a:endParaRPr lang="ru-RU"/>
          </a:p>
        </p:txBody>
      </p:sp>
      <p:sp>
        <p:nvSpPr>
          <p:cNvPr id="2" name="Rectangle 7"/>
          <p:cNvSpPr>
            <a:spLocks noChangeArrowheads="1"/>
          </p:cNvSpPr>
          <p:nvPr userDrawn="1"/>
        </p:nvSpPr>
        <p:spPr bwMode="auto">
          <a:xfrm>
            <a:off x="71438" y="160338"/>
            <a:ext cx="755650" cy="6597650"/>
          </a:xfrm>
          <a:prstGeom prst="rect">
            <a:avLst/>
          </a:prstGeom>
          <a:gradFill rotWithShape="0">
            <a:gsLst>
              <a:gs pos="0">
                <a:srgbClr val="D6B19C"/>
              </a:gs>
              <a:gs pos="30000">
                <a:srgbClr val="AA5516"/>
              </a:gs>
              <a:gs pos="70000">
                <a:srgbClr val="800000"/>
              </a:gs>
              <a:gs pos="100000">
                <a:srgbClr val="663012"/>
              </a:gs>
            </a:gsLst>
            <a:path path="rect">
              <a:fillToRect l="100000" t="10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ru-RU" altLang="ru-RU" smtClean="0"/>
          </a:p>
        </p:txBody>
      </p:sp>
      <p:sp>
        <p:nvSpPr>
          <p:cNvPr id="3" name="Line 10"/>
          <p:cNvSpPr>
            <a:spLocks noChangeShapeType="1"/>
          </p:cNvSpPr>
          <p:nvPr userDrawn="1"/>
        </p:nvSpPr>
        <p:spPr bwMode="auto">
          <a:xfrm>
            <a:off x="900113" y="1412875"/>
            <a:ext cx="7993062" cy="0"/>
          </a:xfrm>
          <a:prstGeom prst="line">
            <a:avLst/>
          </a:prstGeom>
          <a:noFill/>
          <a:ln w="19050">
            <a:solidFill>
              <a:srgbClr val="800000"/>
            </a:solidFill>
            <a:round/>
            <a:headEnd/>
            <a:tailEnd/>
          </a:ln>
        </p:spPr>
        <p:txBody>
          <a:bodyPr/>
          <a:lstStyle/>
          <a:p>
            <a:endParaRPr lang="ru-RU"/>
          </a:p>
        </p:txBody>
      </p:sp>
      <p:grpSp>
        <p:nvGrpSpPr>
          <p:cNvPr id="1031" name="Group 17"/>
          <p:cNvGrpSpPr>
            <a:grpSpLocks/>
          </p:cNvGrpSpPr>
          <p:nvPr userDrawn="1"/>
        </p:nvGrpSpPr>
        <p:grpSpPr bwMode="auto">
          <a:xfrm>
            <a:off x="82550" y="166688"/>
            <a:ext cx="714375" cy="714375"/>
            <a:chOff x="6179261" y="3048059"/>
            <a:chExt cx="1262134" cy="1297759"/>
          </a:xfrm>
        </p:grpSpPr>
        <p:sp>
          <p:nvSpPr>
            <p:cNvPr id="13" name="Rectangle 12"/>
            <p:cNvSpPr/>
            <p:nvPr userDrawn="1"/>
          </p:nvSpPr>
          <p:spPr>
            <a:xfrm>
              <a:off x="6179261" y="3048059"/>
              <a:ext cx="1262134" cy="1297759"/>
            </a:xfrm>
            <a:prstGeom prst="rect">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pic>
          <p:nvPicPr>
            <p:cNvPr id="1033" name="Picture 11" descr="Gubkin Logo blanc.jpg"/>
            <p:cNvPicPr>
              <a:picLocks noChangeAspect="1"/>
            </p:cNvPicPr>
            <p:nvPr userDrawn="1"/>
          </p:nvPicPr>
          <p:blipFill>
            <a:blip r:embed="rId5" cstate="print"/>
            <a:srcRect/>
            <a:stretch>
              <a:fillRect/>
            </a:stretch>
          </p:blipFill>
          <p:spPr bwMode="auto">
            <a:xfrm>
              <a:off x="6286512" y="3155597"/>
              <a:ext cx="1072875" cy="1071096"/>
            </a:xfrm>
            <a:prstGeom prst="rect">
              <a:avLst/>
            </a:prstGeom>
            <a:noFill/>
            <a:ln w="9525">
              <a:noFill/>
              <a:miter lim="800000"/>
              <a:headEnd/>
              <a:tailEnd/>
            </a:ln>
          </p:spPr>
        </p:pic>
        <p:sp>
          <p:nvSpPr>
            <p:cNvPr id="11" name="Donut 10"/>
            <p:cNvSpPr/>
            <p:nvPr userDrawn="1"/>
          </p:nvSpPr>
          <p:spPr>
            <a:xfrm>
              <a:off x="6190480" y="3059595"/>
              <a:ext cx="1250915" cy="1263152"/>
            </a:xfrm>
            <a:prstGeom prst="donut">
              <a:avLst>
                <a:gd name="adj" fmla="val 8666"/>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solidFill>
                  <a:schemeClr val="tx1"/>
                </a:solidFill>
              </a:endParaRPr>
            </a:p>
          </p:txBody>
        </p:sp>
        <p:sp>
          <p:nvSpPr>
            <p:cNvPr id="14" name="Right Triangle 13"/>
            <p:cNvSpPr/>
            <p:nvPr userDrawn="1"/>
          </p:nvSpPr>
          <p:spPr>
            <a:xfrm>
              <a:off x="6274622" y="3953606"/>
              <a:ext cx="286084" cy="308577"/>
            </a:xfrm>
            <a:prstGeom prst="rtTriangle">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5" name="Right Triangle 14"/>
            <p:cNvSpPr/>
            <p:nvPr userDrawn="1"/>
          </p:nvSpPr>
          <p:spPr>
            <a:xfrm rot="16200000">
              <a:off x="7063457" y="3949387"/>
              <a:ext cx="357605" cy="314131"/>
            </a:xfrm>
            <a:prstGeom prst="rtTriangle">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6" name="Right Triangle 15"/>
            <p:cNvSpPr/>
            <p:nvPr userDrawn="1"/>
          </p:nvSpPr>
          <p:spPr>
            <a:xfrm rot="10800000">
              <a:off x="7023489" y="3079781"/>
              <a:ext cx="359007" cy="314347"/>
            </a:xfrm>
            <a:prstGeom prst="rtTriangle">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7" name="Right Triangle 16"/>
            <p:cNvSpPr/>
            <p:nvPr userDrawn="1"/>
          </p:nvSpPr>
          <p:spPr>
            <a:xfrm rot="5400000">
              <a:off x="6229086" y="3108728"/>
              <a:ext cx="354720" cy="314131"/>
            </a:xfrm>
            <a:prstGeom prst="rtTriangle">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grpSp>
    </p:spTree>
  </p:cSld>
  <p:clrMap bg1="lt1" tx1="dk1" bg2="lt2" tx2="dk2" accent1="accent1" accent2="accent2" accent3="accent3" accent4="accent4" accent5="accent5" accent6="accent6" hlink="hlink" folHlink="folHlink"/>
  <p:sldLayoutIdLst>
    <p:sldLayoutId id="2147483824" r:id="rId1"/>
    <p:sldLayoutId id="2147483826" r:id="rId2"/>
    <p:sldLayoutId id="2147483825" r:id="rId3"/>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notesSlide" Target="../notesSlides/notesSlide13.xml"/><Relationship Id="rId7" Type="http://schemas.openxmlformats.org/officeDocument/2006/relationships/image" Target="../media/image11.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10.wmf"/><Relationship Id="rId10" Type="http://schemas.openxmlformats.org/officeDocument/2006/relationships/image" Target="../media/image14.jpeg"/><Relationship Id="rId4" Type="http://schemas.openxmlformats.org/officeDocument/2006/relationships/oleObject" Target="../embeddings/oleObject1.bin"/><Relationship Id="rId9" Type="http://schemas.openxmlformats.org/officeDocument/2006/relationships/image" Target="../media/image13.jpeg"/></Relationships>
</file>

<file path=ppt/slides/_rels/slide16.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notesSlide" Target="../notesSlides/notesSlide14.xml"/><Relationship Id="rId7" Type="http://schemas.openxmlformats.org/officeDocument/2006/relationships/image" Target="../media/image17.jpeg"/><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16.jpeg"/><Relationship Id="rId5" Type="http://schemas.openxmlformats.org/officeDocument/2006/relationships/image" Target="../media/image15.wmf"/><Relationship Id="rId4" Type="http://schemas.openxmlformats.org/officeDocument/2006/relationships/oleObject" Target="../embeddings/oleObject3.bin"/></Relationships>
</file>

<file path=ppt/slides/_rels/slide1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notesSlide" Target="../notesSlides/notesSlide16.xml"/><Relationship Id="rId7" Type="http://schemas.openxmlformats.org/officeDocument/2006/relationships/image" Target="../media/image20.wmf"/><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oleObject" Target="../embeddings/oleObject5.bin"/><Relationship Id="rId5" Type="http://schemas.openxmlformats.org/officeDocument/2006/relationships/image" Target="../media/image19.wmf"/><Relationship Id="rId4" Type="http://schemas.openxmlformats.org/officeDocument/2006/relationships/oleObject" Target="../embeddings/oleObject4.bin"/><Relationship Id="rId9" Type="http://schemas.openxmlformats.org/officeDocument/2006/relationships/image" Target="../media/image21.wmf"/></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25.wmf"/><Relationship Id="rId4" Type="http://schemas.openxmlformats.org/officeDocument/2006/relationships/oleObject" Target="../embeddings/oleObject7.bin"/></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27.wmf"/><Relationship Id="rId5" Type="http://schemas.openxmlformats.org/officeDocument/2006/relationships/oleObject" Target="../embeddings/oleObject9.bin"/><Relationship Id="rId4" Type="http://schemas.openxmlformats.org/officeDocument/2006/relationships/image" Target="../media/image26.wmf"/></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image" Target="../media/image8.png"/><Relationship Id="rId5" Type="http://schemas.openxmlformats.org/officeDocument/2006/relationships/diagramQuickStyle" Target="../diagrams/quickStyle1.xml"/><Relationship Id="rId10" Type="http://schemas.openxmlformats.org/officeDocument/2006/relationships/image" Target="../media/image7.png"/><Relationship Id="rId4" Type="http://schemas.openxmlformats.org/officeDocument/2006/relationships/diagramLayout" Target="../diagrams/layout1.xml"/><Relationship Id="rId9"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5" descr="2"/>
          <p:cNvPicPr>
            <a:picLocks noChangeAspect="1" noChangeArrowheads="1"/>
          </p:cNvPicPr>
          <p:nvPr/>
        </p:nvPicPr>
        <p:blipFill>
          <a:blip r:embed="rId3" cstate="print"/>
          <a:srcRect/>
          <a:stretch>
            <a:fillRect/>
          </a:stretch>
        </p:blipFill>
        <p:spPr bwMode="auto">
          <a:xfrm>
            <a:off x="7523163" y="142875"/>
            <a:ext cx="1335087" cy="1071563"/>
          </a:xfrm>
          <a:prstGeom prst="rect">
            <a:avLst/>
          </a:prstGeom>
          <a:noFill/>
          <a:ln w="9525">
            <a:noFill/>
            <a:miter lim="800000"/>
            <a:headEnd/>
            <a:tailEnd/>
          </a:ln>
        </p:spPr>
      </p:pic>
      <p:sp>
        <p:nvSpPr>
          <p:cNvPr id="6" name="Заголовок 1"/>
          <p:cNvSpPr txBox="1">
            <a:spLocks/>
          </p:cNvSpPr>
          <p:nvPr/>
        </p:nvSpPr>
        <p:spPr>
          <a:xfrm>
            <a:off x="857250" y="2289423"/>
            <a:ext cx="8178800" cy="1571625"/>
          </a:xfrm>
          <a:prstGeom prst="rect">
            <a:avLst/>
          </a:prstGeom>
        </p:spPr>
        <p:txBody>
          <a:bodyPr/>
          <a:lstStyle/>
          <a:p>
            <a:pPr algn="ctr"/>
            <a:r>
              <a:rPr lang="ru-RU" sz="2400" b="1" cap="all" dirty="0"/>
              <a:t>Разработка методики оценки профессионального </a:t>
            </a:r>
            <a:r>
              <a:rPr lang="ru-RU" sz="2400" b="1" cap="all" dirty="0" smtClean="0"/>
              <a:t>риска</a:t>
            </a:r>
            <a:endParaRPr lang="ru-RU" sz="2400" dirty="0"/>
          </a:p>
        </p:txBody>
      </p:sp>
      <p:sp>
        <p:nvSpPr>
          <p:cNvPr id="3077" name="Подзаголовок 2"/>
          <p:cNvSpPr txBox="1">
            <a:spLocks/>
          </p:cNvSpPr>
          <p:nvPr/>
        </p:nvSpPr>
        <p:spPr bwMode="auto">
          <a:xfrm>
            <a:off x="3419872" y="4211799"/>
            <a:ext cx="5616178" cy="428628"/>
          </a:xfrm>
          <a:prstGeom prst="rect">
            <a:avLst/>
          </a:prstGeom>
          <a:noFill/>
          <a:ln w="9525">
            <a:noFill/>
            <a:miter lim="800000"/>
            <a:headEnd/>
            <a:tailEnd/>
          </a:ln>
        </p:spPr>
        <p:txBody>
          <a:bodyPr/>
          <a:lstStyle/>
          <a:p>
            <a:pPr eaLnBrk="0" hangingPunct="0">
              <a:spcBef>
                <a:spcPct val="20000"/>
              </a:spcBef>
            </a:pPr>
            <a:r>
              <a:rPr lang="ru-RU" altLang="ru-RU" sz="2000" dirty="0" smtClean="0">
                <a:latin typeface="Times New Roman" pitchFamily="18" charset="0"/>
                <a:cs typeface="Times New Roman" pitchFamily="18" charset="0"/>
              </a:rPr>
              <a:t>старший преподаватель кафедры </a:t>
            </a:r>
            <a:r>
              <a:rPr lang="ru-RU" altLang="ru-RU" sz="2000" dirty="0" smtClean="0">
                <a:latin typeface="Times New Roman" pitchFamily="18" charset="0"/>
                <a:cs typeface="Times New Roman" pitchFamily="18" charset="0"/>
              </a:rPr>
              <a:t>промышленной                  безопасности и охраны окружающей </a:t>
            </a:r>
            <a:r>
              <a:rPr lang="ru-RU" altLang="ru-RU" sz="2000" dirty="0" smtClean="0">
                <a:latin typeface="Times New Roman" pitchFamily="18" charset="0"/>
                <a:cs typeface="Times New Roman" pitchFamily="18" charset="0"/>
              </a:rPr>
              <a:t>среды</a:t>
            </a:r>
            <a:r>
              <a:rPr lang="en-US" altLang="ru-RU" sz="2000" dirty="0">
                <a:latin typeface="Times New Roman" pitchFamily="18" charset="0"/>
                <a:cs typeface="Times New Roman" pitchFamily="18" charset="0"/>
              </a:rPr>
              <a:t/>
            </a:r>
            <a:br>
              <a:rPr lang="en-US" altLang="ru-RU" sz="2000" dirty="0">
                <a:latin typeface="Times New Roman" pitchFamily="18" charset="0"/>
                <a:cs typeface="Times New Roman" pitchFamily="18" charset="0"/>
              </a:rPr>
            </a:br>
            <a:r>
              <a:rPr lang="ru-RU" altLang="ru-RU" sz="2000" dirty="0" smtClean="0">
                <a:latin typeface="Times New Roman" pitchFamily="18" charset="0"/>
                <a:cs typeface="Times New Roman" pitchFamily="18" charset="0"/>
              </a:rPr>
              <a:t>к.т.н. </a:t>
            </a:r>
            <a:r>
              <a:rPr lang="ru-RU" altLang="ru-RU" sz="2000" dirty="0" smtClean="0">
                <a:latin typeface="Times New Roman" pitchFamily="18" charset="0"/>
                <a:cs typeface="Times New Roman" pitchFamily="18" charset="0"/>
              </a:rPr>
              <a:t>Коробов Антон Валерьевич</a:t>
            </a:r>
          </a:p>
        </p:txBody>
      </p:sp>
      <p:sp>
        <p:nvSpPr>
          <p:cNvPr id="7" name="Заголовок 1"/>
          <p:cNvSpPr txBox="1">
            <a:spLocks/>
          </p:cNvSpPr>
          <p:nvPr/>
        </p:nvSpPr>
        <p:spPr>
          <a:xfrm>
            <a:off x="965200" y="214290"/>
            <a:ext cx="8178800" cy="1571625"/>
          </a:xfrm>
          <a:prstGeom prst="rect">
            <a:avLst/>
          </a:prstGeom>
        </p:spPr>
        <p:txBody>
          <a:bodyPr/>
          <a:lstStyle/>
          <a:p>
            <a:pPr algn="ctr" eaLnBrk="0" hangingPunct="0">
              <a:defRPr/>
            </a:pPr>
            <a:endParaRPr lang="ru-RU" sz="2400" b="1" kern="0" dirty="0">
              <a:solidFill>
                <a:schemeClr val="tx2"/>
              </a:solidFill>
              <a:latin typeface="Times New Roman" pitchFamily="18" charset="0"/>
              <a:ea typeface="+mj-ea"/>
              <a:cs typeface="Times New Roman" pitchFamily="18" charset="0"/>
            </a:endParaRPr>
          </a:p>
        </p:txBody>
      </p:sp>
      <p:sp>
        <p:nvSpPr>
          <p:cNvPr id="8" name="Заголовок 1"/>
          <p:cNvSpPr txBox="1">
            <a:spLocks/>
          </p:cNvSpPr>
          <p:nvPr/>
        </p:nvSpPr>
        <p:spPr>
          <a:xfrm>
            <a:off x="857250" y="236930"/>
            <a:ext cx="6665913" cy="935014"/>
          </a:xfrm>
          <a:prstGeom prst="rect">
            <a:avLst/>
          </a:prstGeom>
        </p:spPr>
        <p:txBody>
          <a:bodyPr/>
          <a:lstStyle/>
          <a:p>
            <a:pPr algn="ctr" eaLnBrk="0" hangingPunct="0">
              <a:defRPr/>
            </a:pPr>
            <a:r>
              <a:rPr lang="ru-RU" sz="2000" dirty="0"/>
              <a:t>Российский  государственный  университет нефти и газа  </a:t>
            </a:r>
            <a:r>
              <a:rPr lang="ru-RU" sz="2000" dirty="0" smtClean="0"/>
              <a:t>(НИУ)</a:t>
            </a:r>
            <a:r>
              <a:rPr lang="ru-RU" sz="2000" dirty="0"/>
              <a:t> </a:t>
            </a:r>
            <a:r>
              <a:rPr lang="ru-RU" sz="2000" dirty="0" smtClean="0"/>
              <a:t>имени </a:t>
            </a:r>
            <a:r>
              <a:rPr lang="ru-RU" sz="2000" dirty="0"/>
              <a:t>И.М. Губкина</a:t>
            </a:r>
            <a:endParaRPr lang="ru-RU" sz="2000" b="1" kern="0" dirty="0">
              <a:solidFill>
                <a:schemeClr val="tx2"/>
              </a:solidFill>
              <a:latin typeface="Times New Roman" pitchFamily="18" charset="0"/>
              <a:ea typeface="+mj-ea"/>
              <a:cs typeface="Times New Roman" pitchFamily="18" charset="0"/>
            </a:endParaRPr>
          </a:p>
        </p:txBody>
      </p:sp>
      <p:sp>
        <p:nvSpPr>
          <p:cNvPr id="9" name="Дата 3"/>
          <p:cNvSpPr>
            <a:spLocks noGrp="1"/>
          </p:cNvSpPr>
          <p:nvPr>
            <p:ph type="dt" sz="half" idx="10"/>
          </p:nvPr>
        </p:nvSpPr>
        <p:spPr>
          <a:xfrm>
            <a:off x="3428992" y="6143644"/>
            <a:ext cx="2133600" cy="457200"/>
          </a:xfrm>
          <a:noFill/>
          <a:ln w="9525">
            <a:noFill/>
            <a:miter lim="800000"/>
            <a:headEnd/>
            <a:tailEnd/>
          </a:ln>
        </p:spPr>
        <p:txBody>
          <a:bodyPr/>
          <a:lstStyle/>
          <a:p>
            <a:pPr marL="342900" indent="-342900" eaLnBrk="0" hangingPunct="0">
              <a:spcBef>
                <a:spcPct val="20000"/>
              </a:spcBef>
            </a:pPr>
            <a:r>
              <a:rPr lang="ru-RU" altLang="ru-RU" sz="2000" dirty="0">
                <a:latin typeface="Times New Roman" pitchFamily="18" charset="0"/>
                <a:cs typeface="Times New Roman" pitchFamily="18" charset="0"/>
              </a:rPr>
              <a:t>Москва, </a:t>
            </a:r>
            <a:r>
              <a:rPr lang="ru-RU" altLang="ru-RU" sz="2000" dirty="0" smtClean="0">
                <a:latin typeface="Times New Roman" pitchFamily="18" charset="0"/>
                <a:cs typeface="Times New Roman" pitchFamily="18" charset="0"/>
              </a:rPr>
              <a:t>201</a:t>
            </a:r>
            <a:r>
              <a:rPr lang="en-US" altLang="ru-RU" sz="2000" dirty="0" smtClean="0">
                <a:latin typeface="Times New Roman" pitchFamily="18" charset="0"/>
                <a:cs typeface="Times New Roman" pitchFamily="18" charset="0"/>
              </a:rPr>
              <a:t>8</a:t>
            </a:r>
            <a:r>
              <a:rPr lang="ru-RU" altLang="ru-RU" sz="2000" dirty="0" smtClean="0">
                <a:latin typeface="Times New Roman" pitchFamily="18" charset="0"/>
                <a:cs typeface="Times New Roman" pitchFamily="18" charset="0"/>
              </a:rPr>
              <a:t> </a:t>
            </a:r>
            <a:r>
              <a:rPr lang="ru-RU" altLang="ru-RU" sz="2000" dirty="0">
                <a:latin typeface="Times New Roman" pitchFamily="18" charset="0"/>
                <a:cs typeface="Times New Roman" pitchFamily="18" charset="0"/>
              </a:rPr>
              <a:t>г.</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Номер слайда 3"/>
          <p:cNvSpPr>
            <a:spLocks noGrp="1"/>
          </p:cNvSpPr>
          <p:nvPr>
            <p:ph type="sldNum" sz="quarter" idx="12"/>
          </p:nvPr>
        </p:nvSpPr>
        <p:spPr>
          <a:noFill/>
        </p:spPr>
        <p:txBody>
          <a:bodyPr/>
          <a:lstStyle/>
          <a:p>
            <a:fld id="{BCA08D34-36C4-4CD5-9A0F-8D5648E939D7}" type="slidenum">
              <a:rPr lang="ru-RU" altLang="ru-RU" smtClean="0">
                <a:latin typeface="Arial" pitchFamily="34" charset="0"/>
              </a:rPr>
              <a:pPr/>
              <a:t>10</a:t>
            </a:fld>
            <a:endParaRPr lang="ru-RU" altLang="ru-RU" smtClean="0">
              <a:latin typeface="Arial" pitchFamily="34"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1672507436"/>
              </p:ext>
            </p:extLst>
          </p:nvPr>
        </p:nvGraphicFramePr>
        <p:xfrm>
          <a:off x="0" y="874713"/>
          <a:ext cx="9131300" cy="5983287"/>
        </p:xfrm>
        <a:graphic>
          <a:graphicData uri="http://schemas.openxmlformats.org/drawingml/2006/table">
            <a:tbl>
              <a:tblPr firstRow="1" firstCol="1" bandRow="1">
                <a:tableStyleId>{5940675A-B579-460E-94D1-54222C63F5DA}</a:tableStyleId>
              </a:tblPr>
              <a:tblGrid>
                <a:gridCol w="484848"/>
                <a:gridCol w="1292927"/>
                <a:gridCol w="4767670"/>
                <a:gridCol w="2585855"/>
              </a:tblGrid>
              <a:tr h="227391">
                <a:tc>
                  <a:txBody>
                    <a:bodyPr/>
                    <a:lstStyle/>
                    <a:p>
                      <a:pPr algn="ctr">
                        <a:lnSpc>
                          <a:spcPct val="90000"/>
                        </a:lnSpc>
                        <a:spcAft>
                          <a:spcPts val="0"/>
                        </a:spcAft>
                      </a:pPr>
                      <a:r>
                        <a:rPr lang="ru-RU" sz="1400" b="1" dirty="0">
                          <a:effectLst/>
                          <a:latin typeface="Times New Roman" panose="02020603050405020304" pitchFamily="18" charset="0"/>
                          <a:cs typeface="Times New Roman" panose="02020603050405020304" pitchFamily="18" charset="0"/>
                        </a:rPr>
                        <a:t>Балл</a:t>
                      </a:r>
                      <a:endParaRPr lang="ru-RU" sz="1200" b="1" dirty="0">
                        <a:effectLst/>
                        <a:latin typeface="Times New Roman" panose="02020603050405020304" pitchFamily="18" charset="0"/>
                        <a:cs typeface="Times New Roman" panose="02020603050405020304" pitchFamily="18" charset="0"/>
                      </a:endParaRPr>
                    </a:p>
                  </a:txBody>
                  <a:tcPr marL="26936" marR="26936" marT="0" marB="0">
                    <a:solidFill>
                      <a:srgbClr val="99CCFF"/>
                    </a:solidFill>
                  </a:tcPr>
                </a:tc>
                <a:tc>
                  <a:txBody>
                    <a:bodyPr/>
                    <a:lstStyle/>
                    <a:p>
                      <a:pPr algn="ctr">
                        <a:lnSpc>
                          <a:spcPct val="90000"/>
                        </a:lnSpc>
                        <a:spcAft>
                          <a:spcPts val="0"/>
                        </a:spcAft>
                      </a:pPr>
                      <a:r>
                        <a:rPr lang="ru-RU" sz="1400" b="1" dirty="0">
                          <a:effectLst/>
                          <a:latin typeface="Times New Roman" panose="02020603050405020304" pitchFamily="18" charset="0"/>
                          <a:cs typeface="Times New Roman" panose="02020603050405020304" pitchFamily="18" charset="0"/>
                        </a:rPr>
                        <a:t>Наименование</a:t>
                      </a:r>
                      <a:endParaRPr lang="ru-RU" sz="1200" b="1" dirty="0">
                        <a:effectLst/>
                        <a:latin typeface="Times New Roman" panose="02020603050405020304" pitchFamily="18" charset="0"/>
                        <a:cs typeface="Times New Roman" panose="02020603050405020304" pitchFamily="18" charset="0"/>
                      </a:endParaRPr>
                    </a:p>
                  </a:txBody>
                  <a:tcPr marL="26936" marR="26936" marT="0" marB="0">
                    <a:solidFill>
                      <a:srgbClr val="99CCFF"/>
                    </a:solidFill>
                  </a:tcPr>
                </a:tc>
                <a:tc>
                  <a:txBody>
                    <a:bodyPr/>
                    <a:lstStyle/>
                    <a:p>
                      <a:pPr algn="ctr">
                        <a:lnSpc>
                          <a:spcPct val="90000"/>
                        </a:lnSpc>
                        <a:spcAft>
                          <a:spcPts val="0"/>
                        </a:spcAft>
                      </a:pPr>
                      <a:r>
                        <a:rPr lang="ru-RU" sz="1400" b="1" dirty="0">
                          <a:effectLst/>
                          <a:latin typeface="Times New Roman" panose="02020603050405020304" pitchFamily="18" charset="0"/>
                          <a:cs typeface="Times New Roman" panose="02020603050405020304" pitchFamily="18" charset="0"/>
                        </a:rPr>
                        <a:t>Описание</a:t>
                      </a:r>
                      <a:endParaRPr lang="ru-RU" sz="1200" b="1" dirty="0">
                        <a:effectLst/>
                        <a:latin typeface="Times New Roman" panose="02020603050405020304" pitchFamily="18" charset="0"/>
                        <a:cs typeface="Times New Roman" panose="02020603050405020304" pitchFamily="18" charset="0"/>
                      </a:endParaRPr>
                    </a:p>
                  </a:txBody>
                  <a:tcPr marL="26936" marR="26936" marT="0" marB="0">
                    <a:solidFill>
                      <a:srgbClr val="99CCFF"/>
                    </a:solidFill>
                  </a:tcPr>
                </a:tc>
                <a:tc>
                  <a:txBody>
                    <a:bodyPr/>
                    <a:lstStyle/>
                    <a:p>
                      <a:pPr algn="ctr">
                        <a:lnSpc>
                          <a:spcPct val="90000"/>
                        </a:lnSpc>
                        <a:spcAft>
                          <a:spcPts val="0"/>
                        </a:spcAft>
                      </a:pPr>
                      <a:r>
                        <a:rPr lang="ru-RU" sz="1400" b="1" dirty="0">
                          <a:effectLst/>
                          <a:latin typeface="Times New Roman" panose="02020603050405020304" pitchFamily="18" charset="0"/>
                          <a:cs typeface="Times New Roman" panose="02020603050405020304" pitchFamily="18" charset="0"/>
                        </a:rPr>
                        <a:t>Последствия</a:t>
                      </a:r>
                      <a:endParaRPr lang="ru-RU" sz="1200" b="1" dirty="0">
                        <a:effectLst/>
                        <a:latin typeface="Times New Roman" panose="02020603050405020304" pitchFamily="18" charset="0"/>
                        <a:cs typeface="Times New Roman" panose="02020603050405020304" pitchFamily="18" charset="0"/>
                      </a:endParaRPr>
                    </a:p>
                  </a:txBody>
                  <a:tcPr marL="26936" marR="26936" marT="0" marB="0">
                    <a:solidFill>
                      <a:srgbClr val="99CCFF"/>
                    </a:solidFill>
                  </a:tcPr>
                </a:tc>
              </a:tr>
              <a:tr h="640079">
                <a:tc>
                  <a:txBody>
                    <a:bodyPr/>
                    <a:lstStyle/>
                    <a:p>
                      <a:pPr algn="ctr">
                        <a:lnSpc>
                          <a:spcPct val="90000"/>
                        </a:lnSpc>
                        <a:spcAft>
                          <a:spcPts val="0"/>
                        </a:spcAft>
                      </a:pPr>
                      <a:r>
                        <a:rPr lang="ru-RU" sz="1400" dirty="0">
                          <a:effectLst/>
                          <a:latin typeface="Times New Roman" panose="02020603050405020304" pitchFamily="18" charset="0"/>
                          <a:cs typeface="Times New Roman" panose="02020603050405020304" pitchFamily="18" charset="0"/>
                        </a:rPr>
                        <a:t>0</a:t>
                      </a:r>
                      <a:endParaRPr lang="ru-RU" sz="1200" dirty="0">
                        <a:effectLst/>
                        <a:latin typeface="Times New Roman" panose="02020603050405020304" pitchFamily="18" charset="0"/>
                        <a:cs typeface="Times New Roman" panose="02020603050405020304" pitchFamily="18" charset="0"/>
                      </a:endParaRPr>
                    </a:p>
                  </a:txBody>
                  <a:tcPr marL="26936" marR="26936" marT="0" marB="0" anchor="ctr">
                    <a:solidFill>
                      <a:schemeClr val="bg1"/>
                    </a:solidFill>
                  </a:tcPr>
                </a:tc>
                <a:tc>
                  <a:txBody>
                    <a:bodyPr/>
                    <a:lstStyle/>
                    <a:p>
                      <a:pPr algn="just">
                        <a:lnSpc>
                          <a:spcPct val="90000"/>
                        </a:lnSpc>
                        <a:spcAft>
                          <a:spcPts val="0"/>
                        </a:spcAft>
                      </a:pPr>
                      <a:r>
                        <a:rPr lang="ru-RU" sz="1400" dirty="0">
                          <a:effectLst/>
                          <a:latin typeface="Times New Roman" panose="02020603050405020304" pitchFamily="18" charset="0"/>
                          <a:cs typeface="Times New Roman" panose="02020603050405020304" pitchFamily="18" charset="0"/>
                        </a:rPr>
                        <a:t>Оптимальное</a:t>
                      </a:r>
                      <a:endParaRPr lang="ru-RU" sz="1200" dirty="0">
                        <a:effectLst/>
                        <a:latin typeface="Times New Roman" panose="02020603050405020304" pitchFamily="18" charset="0"/>
                        <a:cs typeface="Times New Roman" panose="02020603050405020304" pitchFamily="18" charset="0"/>
                      </a:endParaRPr>
                    </a:p>
                  </a:txBody>
                  <a:tcPr marL="26936" marR="26936" marT="0" marB="0">
                    <a:solidFill>
                      <a:schemeClr val="bg1"/>
                    </a:solidFill>
                  </a:tcPr>
                </a:tc>
                <a:tc>
                  <a:txBody>
                    <a:bodyPr/>
                    <a:lstStyle/>
                    <a:p>
                      <a:pPr algn="just">
                        <a:lnSpc>
                          <a:spcPct val="90000"/>
                        </a:lnSpc>
                        <a:spcAft>
                          <a:spcPts val="0"/>
                        </a:spcAft>
                      </a:pPr>
                      <a:r>
                        <a:rPr lang="ru-RU" sz="1400" dirty="0">
                          <a:effectLst/>
                          <a:latin typeface="Times New Roman" panose="02020603050405020304" pitchFamily="18" charset="0"/>
                          <a:cs typeface="Times New Roman" panose="02020603050405020304" pitchFamily="18" charset="0"/>
                        </a:rPr>
                        <a:t>Полное соответствие. Требования безопасности к оборудованию, инструменту, приспособлениям и обучению работников выполняются в полной мере.</a:t>
                      </a:r>
                      <a:endParaRPr lang="ru-RU" sz="1200" dirty="0">
                        <a:effectLst/>
                        <a:latin typeface="Times New Roman" panose="02020603050405020304" pitchFamily="18" charset="0"/>
                        <a:cs typeface="Times New Roman" panose="02020603050405020304" pitchFamily="18" charset="0"/>
                      </a:endParaRPr>
                    </a:p>
                  </a:txBody>
                  <a:tcPr marL="26936" marR="26936" marT="0" marB="0">
                    <a:solidFill>
                      <a:schemeClr val="bg1"/>
                    </a:solidFill>
                  </a:tcPr>
                </a:tc>
                <a:tc>
                  <a:txBody>
                    <a:bodyPr/>
                    <a:lstStyle/>
                    <a:p>
                      <a:pPr algn="just">
                        <a:lnSpc>
                          <a:spcPct val="90000"/>
                        </a:lnSpc>
                        <a:spcAft>
                          <a:spcPts val="0"/>
                        </a:spcAft>
                      </a:pPr>
                      <a:r>
                        <a:rPr lang="ru-RU" sz="1400">
                          <a:effectLst/>
                          <a:latin typeface="Times New Roman" panose="02020603050405020304" pitchFamily="18" charset="0"/>
                          <a:cs typeface="Times New Roman" panose="02020603050405020304" pitchFamily="18" charset="0"/>
                        </a:rPr>
                        <a:t>Максимальный уровень безопасности и производитель-ности труда</a:t>
                      </a:r>
                      <a:endParaRPr lang="ru-RU" sz="1200">
                        <a:effectLst/>
                        <a:latin typeface="Times New Roman" panose="02020603050405020304" pitchFamily="18" charset="0"/>
                        <a:cs typeface="Times New Roman" panose="02020603050405020304" pitchFamily="18" charset="0"/>
                      </a:endParaRPr>
                    </a:p>
                  </a:txBody>
                  <a:tcPr marL="26936" marR="26936" marT="0" marB="0">
                    <a:solidFill>
                      <a:schemeClr val="bg1"/>
                    </a:solidFill>
                  </a:tcPr>
                </a:tc>
              </a:tr>
              <a:tr h="1066798">
                <a:tc>
                  <a:txBody>
                    <a:bodyPr/>
                    <a:lstStyle/>
                    <a:p>
                      <a:pPr algn="ctr">
                        <a:lnSpc>
                          <a:spcPct val="90000"/>
                        </a:lnSpc>
                        <a:spcAft>
                          <a:spcPts val="0"/>
                        </a:spcAft>
                      </a:pPr>
                      <a:r>
                        <a:rPr lang="ru-RU" sz="1400" dirty="0">
                          <a:effectLst/>
                          <a:latin typeface="Times New Roman" panose="02020603050405020304" pitchFamily="18" charset="0"/>
                          <a:cs typeface="Times New Roman" panose="02020603050405020304" pitchFamily="18" charset="0"/>
                        </a:rPr>
                        <a:t>1</a:t>
                      </a:r>
                      <a:endParaRPr lang="ru-RU" sz="1200" dirty="0">
                        <a:effectLst/>
                        <a:latin typeface="Times New Roman" panose="02020603050405020304" pitchFamily="18" charset="0"/>
                        <a:cs typeface="Times New Roman" panose="02020603050405020304" pitchFamily="18" charset="0"/>
                      </a:endParaRPr>
                    </a:p>
                  </a:txBody>
                  <a:tcPr marL="26936" marR="26936" marT="0" marB="0" anchor="ctr">
                    <a:solidFill>
                      <a:schemeClr val="bg1"/>
                    </a:solidFill>
                  </a:tcPr>
                </a:tc>
                <a:tc>
                  <a:txBody>
                    <a:bodyPr/>
                    <a:lstStyle/>
                    <a:p>
                      <a:pPr algn="just">
                        <a:lnSpc>
                          <a:spcPct val="90000"/>
                        </a:lnSpc>
                        <a:spcAft>
                          <a:spcPts val="0"/>
                        </a:spcAft>
                      </a:pPr>
                      <a:r>
                        <a:rPr lang="ru-RU" sz="1400" dirty="0">
                          <a:effectLst/>
                          <a:latin typeface="Times New Roman" panose="02020603050405020304" pitchFamily="18" charset="0"/>
                          <a:cs typeface="Times New Roman" panose="02020603050405020304" pitchFamily="18" charset="0"/>
                        </a:rPr>
                        <a:t>Допустимое</a:t>
                      </a:r>
                      <a:endParaRPr lang="ru-RU" sz="1200" dirty="0">
                        <a:effectLst/>
                        <a:latin typeface="Times New Roman" panose="02020603050405020304" pitchFamily="18" charset="0"/>
                        <a:cs typeface="Times New Roman" panose="02020603050405020304" pitchFamily="18" charset="0"/>
                      </a:endParaRPr>
                    </a:p>
                  </a:txBody>
                  <a:tcPr marL="26936" marR="26936" marT="0" marB="0">
                    <a:solidFill>
                      <a:schemeClr val="bg1"/>
                    </a:solidFill>
                  </a:tcPr>
                </a:tc>
                <a:tc>
                  <a:txBody>
                    <a:bodyPr/>
                    <a:lstStyle/>
                    <a:p>
                      <a:pPr algn="just">
                        <a:lnSpc>
                          <a:spcPct val="90000"/>
                        </a:lnSpc>
                        <a:spcAft>
                          <a:spcPts val="0"/>
                        </a:spcAft>
                      </a:pPr>
                      <a:r>
                        <a:rPr lang="ru-RU" sz="1400" dirty="0">
                          <a:effectLst/>
                          <a:latin typeface="Times New Roman" panose="02020603050405020304" pitchFamily="18" charset="0"/>
                          <a:cs typeface="Times New Roman" panose="02020603050405020304" pitchFamily="18" charset="0"/>
                        </a:rPr>
                        <a:t>Требования безопасности к оборудованию, инструментам, приспособлениям и обучению работников выполняются в полной мере, но имеются средства, которые более удобны в использовании, или обладают лучшими защитными свойствами</a:t>
                      </a:r>
                      <a:endParaRPr lang="ru-RU" sz="1200" dirty="0">
                        <a:effectLst/>
                        <a:latin typeface="Times New Roman" panose="02020603050405020304" pitchFamily="18" charset="0"/>
                        <a:cs typeface="Times New Roman" panose="02020603050405020304" pitchFamily="18" charset="0"/>
                      </a:endParaRPr>
                    </a:p>
                  </a:txBody>
                  <a:tcPr marL="26936" marR="26936" marT="0" marB="0">
                    <a:solidFill>
                      <a:schemeClr val="bg1"/>
                    </a:solidFill>
                  </a:tcPr>
                </a:tc>
                <a:tc>
                  <a:txBody>
                    <a:bodyPr/>
                    <a:lstStyle/>
                    <a:p>
                      <a:pPr algn="just">
                        <a:lnSpc>
                          <a:spcPct val="90000"/>
                        </a:lnSpc>
                        <a:spcAft>
                          <a:spcPts val="0"/>
                        </a:spcAft>
                      </a:pPr>
                      <a:r>
                        <a:rPr lang="ru-RU" sz="1400" dirty="0">
                          <a:effectLst/>
                          <a:latin typeface="Times New Roman" panose="02020603050405020304" pitchFamily="18" charset="0"/>
                          <a:cs typeface="Times New Roman" panose="02020603050405020304" pitchFamily="18" charset="0"/>
                        </a:rPr>
                        <a:t>Высокий уровень безопасности и </a:t>
                      </a:r>
                      <a:r>
                        <a:rPr lang="ru-RU" sz="1400" dirty="0" smtClean="0">
                          <a:effectLst/>
                          <a:latin typeface="Times New Roman" panose="02020603050405020304" pitchFamily="18" charset="0"/>
                          <a:cs typeface="Times New Roman" panose="02020603050405020304" pitchFamily="18" charset="0"/>
                        </a:rPr>
                        <a:t>производительности</a:t>
                      </a:r>
                      <a:endParaRPr lang="ru-RU" sz="1200" dirty="0">
                        <a:effectLst/>
                        <a:latin typeface="Times New Roman" panose="02020603050405020304" pitchFamily="18" charset="0"/>
                        <a:cs typeface="Times New Roman" panose="02020603050405020304" pitchFamily="18" charset="0"/>
                      </a:endParaRPr>
                    </a:p>
                  </a:txBody>
                  <a:tcPr marL="26936" marR="26936" marT="0" marB="0">
                    <a:solidFill>
                      <a:schemeClr val="bg1"/>
                    </a:solidFill>
                  </a:tcPr>
                </a:tc>
              </a:tr>
              <a:tr h="948419">
                <a:tc>
                  <a:txBody>
                    <a:bodyPr/>
                    <a:lstStyle/>
                    <a:p>
                      <a:pPr algn="ctr">
                        <a:lnSpc>
                          <a:spcPct val="90000"/>
                        </a:lnSpc>
                        <a:spcAft>
                          <a:spcPts val="0"/>
                        </a:spcAft>
                      </a:pPr>
                      <a:r>
                        <a:rPr lang="ru-RU" sz="1400" dirty="0">
                          <a:effectLst/>
                          <a:latin typeface="Times New Roman" panose="02020603050405020304" pitchFamily="18" charset="0"/>
                          <a:cs typeface="Times New Roman" panose="02020603050405020304" pitchFamily="18" charset="0"/>
                        </a:rPr>
                        <a:t>4</a:t>
                      </a:r>
                      <a:endParaRPr lang="ru-RU" sz="1200" dirty="0">
                        <a:effectLst/>
                        <a:latin typeface="Times New Roman" panose="02020603050405020304" pitchFamily="18" charset="0"/>
                        <a:ea typeface="Calibri"/>
                        <a:cs typeface="Times New Roman" panose="02020603050405020304" pitchFamily="18" charset="0"/>
                      </a:endParaRPr>
                    </a:p>
                  </a:txBody>
                  <a:tcPr marL="26936" marR="26936" marT="0" marB="0" anchor="ctr">
                    <a:solidFill>
                      <a:schemeClr val="bg1"/>
                    </a:solidFill>
                  </a:tcPr>
                </a:tc>
                <a:tc>
                  <a:txBody>
                    <a:bodyPr/>
                    <a:lstStyle/>
                    <a:p>
                      <a:pPr algn="just">
                        <a:lnSpc>
                          <a:spcPct val="90000"/>
                        </a:lnSpc>
                        <a:spcAft>
                          <a:spcPts val="0"/>
                        </a:spcAft>
                      </a:pPr>
                      <a:r>
                        <a:rPr lang="ru-RU" sz="1400" dirty="0" err="1" smtClean="0">
                          <a:effectLst/>
                          <a:latin typeface="Times New Roman" panose="02020603050405020304" pitchFamily="18" charset="0"/>
                          <a:cs typeface="Times New Roman" panose="02020603050405020304" pitchFamily="18" charset="0"/>
                        </a:rPr>
                        <a:t>Несоответст</a:t>
                      </a:r>
                      <a:r>
                        <a:rPr lang="ru-RU" sz="1400" dirty="0" smtClean="0">
                          <a:effectLst/>
                          <a:latin typeface="Times New Roman" panose="02020603050405020304" pitchFamily="18" charset="0"/>
                          <a:cs typeface="Times New Roman" panose="02020603050405020304" pitchFamily="18" charset="0"/>
                        </a:rPr>
                        <a:t>-</a:t>
                      </a:r>
                    </a:p>
                    <a:p>
                      <a:pPr algn="just">
                        <a:lnSpc>
                          <a:spcPct val="90000"/>
                        </a:lnSpc>
                        <a:spcAft>
                          <a:spcPts val="0"/>
                        </a:spcAft>
                      </a:pPr>
                      <a:r>
                        <a:rPr lang="ru-RU" sz="1400" dirty="0" err="1" smtClean="0">
                          <a:effectLst/>
                          <a:latin typeface="Times New Roman" panose="02020603050405020304" pitchFamily="18" charset="0"/>
                          <a:cs typeface="Times New Roman" panose="02020603050405020304" pitchFamily="18" charset="0"/>
                        </a:rPr>
                        <a:t>вие</a:t>
                      </a:r>
                      <a:r>
                        <a:rPr lang="ru-RU" sz="1400" dirty="0" smtClean="0">
                          <a:effectLst/>
                          <a:latin typeface="Times New Roman" panose="02020603050405020304" pitchFamily="18" charset="0"/>
                          <a:cs typeface="Times New Roman" panose="02020603050405020304" pitchFamily="18" charset="0"/>
                        </a:rPr>
                        <a:t> </a:t>
                      </a:r>
                      <a:r>
                        <a:rPr lang="ru-RU" sz="1400" dirty="0">
                          <a:effectLst/>
                          <a:latin typeface="Times New Roman" panose="02020603050405020304" pitchFamily="18" charset="0"/>
                          <a:cs typeface="Times New Roman" panose="02020603050405020304" pitchFamily="18" charset="0"/>
                        </a:rPr>
                        <a:t>1 степени</a:t>
                      </a:r>
                      <a:endParaRPr lang="ru-RU" sz="1200" dirty="0">
                        <a:effectLst/>
                        <a:latin typeface="Times New Roman" panose="02020603050405020304" pitchFamily="18" charset="0"/>
                        <a:cs typeface="Times New Roman" panose="02020603050405020304" pitchFamily="18" charset="0"/>
                      </a:endParaRPr>
                    </a:p>
                  </a:txBody>
                  <a:tcPr marL="26936" marR="26936" marT="0" marB="0">
                    <a:solidFill>
                      <a:schemeClr val="bg1"/>
                    </a:solidFill>
                  </a:tcPr>
                </a:tc>
                <a:tc>
                  <a:txBody>
                    <a:bodyPr/>
                    <a:lstStyle/>
                    <a:p>
                      <a:pPr algn="just">
                        <a:lnSpc>
                          <a:spcPct val="90000"/>
                        </a:lnSpc>
                        <a:spcAft>
                          <a:spcPts val="0"/>
                        </a:spcAft>
                      </a:pPr>
                      <a:r>
                        <a:rPr lang="ru-RU" sz="1400" dirty="0">
                          <a:effectLst/>
                          <a:latin typeface="Times New Roman" panose="02020603050405020304" pitchFamily="18" charset="0"/>
                          <a:cs typeface="Times New Roman" panose="02020603050405020304" pitchFamily="18" charset="0"/>
                        </a:rPr>
                        <a:t>Какое-либо требование(я) безопасности к оборудованию, инструменту, приспособлениям или обучению работников выполняется не в полной мере (не выполняются), что может привести к микротравме, усложняет работу.</a:t>
                      </a:r>
                      <a:endParaRPr lang="ru-RU" sz="1200" dirty="0">
                        <a:effectLst/>
                        <a:latin typeface="Times New Roman" panose="02020603050405020304" pitchFamily="18" charset="0"/>
                        <a:cs typeface="Times New Roman" panose="02020603050405020304" pitchFamily="18" charset="0"/>
                      </a:endParaRPr>
                    </a:p>
                  </a:txBody>
                  <a:tcPr marL="26936" marR="26936" marT="0" marB="0">
                    <a:solidFill>
                      <a:schemeClr val="bg1"/>
                    </a:solidFill>
                  </a:tcPr>
                </a:tc>
                <a:tc>
                  <a:txBody>
                    <a:bodyPr/>
                    <a:lstStyle/>
                    <a:p>
                      <a:pPr algn="just">
                        <a:lnSpc>
                          <a:spcPct val="90000"/>
                        </a:lnSpc>
                        <a:spcAft>
                          <a:spcPts val="0"/>
                        </a:spcAft>
                      </a:pPr>
                      <a:r>
                        <a:rPr lang="ru-RU" sz="1400" dirty="0">
                          <a:effectLst/>
                          <a:latin typeface="Times New Roman" panose="02020603050405020304" pitchFamily="18" charset="0"/>
                          <a:cs typeface="Times New Roman" panose="02020603050405020304" pitchFamily="18" charset="0"/>
                        </a:rPr>
                        <a:t>Снижение производительности труда,  микротравмы, легкие формы профессиональных заболеваний, загрязнения.</a:t>
                      </a:r>
                      <a:endParaRPr lang="ru-RU" sz="1200" dirty="0">
                        <a:effectLst/>
                        <a:latin typeface="Times New Roman" panose="02020603050405020304" pitchFamily="18" charset="0"/>
                        <a:cs typeface="Times New Roman" panose="02020603050405020304" pitchFamily="18" charset="0"/>
                      </a:endParaRPr>
                    </a:p>
                  </a:txBody>
                  <a:tcPr marL="26936" marR="26936" marT="0" marB="0">
                    <a:solidFill>
                      <a:schemeClr val="bg1"/>
                    </a:solidFill>
                  </a:tcPr>
                </a:tc>
              </a:tr>
              <a:tr h="853438">
                <a:tc>
                  <a:txBody>
                    <a:bodyPr/>
                    <a:lstStyle/>
                    <a:p>
                      <a:pPr algn="ctr">
                        <a:lnSpc>
                          <a:spcPct val="90000"/>
                        </a:lnSpc>
                        <a:spcAft>
                          <a:spcPts val="0"/>
                        </a:spcAft>
                      </a:pPr>
                      <a:r>
                        <a:rPr lang="ru-RU" sz="1400" dirty="0">
                          <a:effectLst/>
                          <a:latin typeface="Times New Roman" panose="02020603050405020304" pitchFamily="18" charset="0"/>
                          <a:cs typeface="Times New Roman" panose="02020603050405020304" pitchFamily="18" charset="0"/>
                        </a:rPr>
                        <a:t>6</a:t>
                      </a:r>
                      <a:endParaRPr lang="ru-RU" sz="1200" dirty="0">
                        <a:effectLst/>
                        <a:latin typeface="Times New Roman" panose="02020603050405020304" pitchFamily="18" charset="0"/>
                        <a:cs typeface="Times New Roman" panose="02020603050405020304" pitchFamily="18" charset="0"/>
                      </a:endParaRPr>
                    </a:p>
                  </a:txBody>
                  <a:tcPr marL="26936" marR="26936" marT="0" marB="0" anchor="ctr">
                    <a:solidFill>
                      <a:schemeClr val="bg1"/>
                    </a:solidFill>
                  </a:tcPr>
                </a:tc>
                <a:tc>
                  <a:txBody>
                    <a:bodyPr/>
                    <a:lstStyle/>
                    <a:p>
                      <a:pPr algn="just">
                        <a:lnSpc>
                          <a:spcPct val="90000"/>
                        </a:lnSpc>
                        <a:spcAft>
                          <a:spcPts val="0"/>
                        </a:spcAft>
                      </a:pPr>
                      <a:r>
                        <a:rPr lang="ru-RU" sz="1400" dirty="0" err="1" smtClean="0">
                          <a:effectLst/>
                          <a:latin typeface="Times New Roman" panose="02020603050405020304" pitchFamily="18" charset="0"/>
                          <a:cs typeface="Times New Roman" panose="02020603050405020304" pitchFamily="18" charset="0"/>
                        </a:rPr>
                        <a:t>Несоответст</a:t>
                      </a:r>
                      <a:r>
                        <a:rPr lang="ru-RU" sz="1400" dirty="0" smtClean="0">
                          <a:effectLst/>
                          <a:latin typeface="Times New Roman" panose="02020603050405020304" pitchFamily="18" charset="0"/>
                          <a:cs typeface="Times New Roman" panose="02020603050405020304" pitchFamily="18" charset="0"/>
                        </a:rPr>
                        <a:t>-</a:t>
                      </a:r>
                    </a:p>
                    <a:p>
                      <a:pPr algn="just">
                        <a:lnSpc>
                          <a:spcPct val="90000"/>
                        </a:lnSpc>
                        <a:spcAft>
                          <a:spcPts val="0"/>
                        </a:spcAft>
                      </a:pPr>
                      <a:r>
                        <a:rPr lang="ru-RU" sz="1400" dirty="0" err="1" smtClean="0">
                          <a:effectLst/>
                          <a:latin typeface="Times New Roman" panose="02020603050405020304" pitchFamily="18" charset="0"/>
                          <a:cs typeface="Times New Roman" panose="02020603050405020304" pitchFamily="18" charset="0"/>
                        </a:rPr>
                        <a:t>вие</a:t>
                      </a:r>
                      <a:r>
                        <a:rPr lang="ru-RU" sz="1400" dirty="0" smtClean="0">
                          <a:effectLst/>
                          <a:latin typeface="Times New Roman" panose="02020603050405020304" pitchFamily="18" charset="0"/>
                          <a:cs typeface="Times New Roman" panose="02020603050405020304" pitchFamily="18" charset="0"/>
                        </a:rPr>
                        <a:t> </a:t>
                      </a:r>
                      <a:r>
                        <a:rPr lang="ru-RU" sz="1400" dirty="0">
                          <a:effectLst/>
                          <a:latin typeface="Times New Roman" panose="02020603050405020304" pitchFamily="18" charset="0"/>
                          <a:cs typeface="Times New Roman" panose="02020603050405020304" pitchFamily="18" charset="0"/>
                        </a:rPr>
                        <a:t>2 степени</a:t>
                      </a:r>
                      <a:endParaRPr lang="ru-RU" sz="1200" dirty="0">
                        <a:effectLst/>
                        <a:latin typeface="Times New Roman" panose="02020603050405020304" pitchFamily="18" charset="0"/>
                        <a:cs typeface="Times New Roman" panose="02020603050405020304" pitchFamily="18" charset="0"/>
                      </a:endParaRPr>
                    </a:p>
                  </a:txBody>
                  <a:tcPr marL="26936" marR="26936" marT="0" marB="0">
                    <a:solidFill>
                      <a:schemeClr val="bg1"/>
                    </a:solidFill>
                  </a:tcPr>
                </a:tc>
                <a:tc>
                  <a:txBody>
                    <a:bodyPr/>
                    <a:lstStyle/>
                    <a:p>
                      <a:pPr algn="just">
                        <a:lnSpc>
                          <a:spcPct val="90000"/>
                        </a:lnSpc>
                        <a:spcAft>
                          <a:spcPts val="0"/>
                        </a:spcAft>
                      </a:pPr>
                      <a:r>
                        <a:rPr lang="ru-RU" sz="1400" dirty="0">
                          <a:effectLst/>
                          <a:latin typeface="Times New Roman" panose="02020603050405020304" pitchFamily="18" charset="0"/>
                          <a:cs typeface="Times New Roman" panose="02020603050405020304" pitchFamily="18" charset="0"/>
                        </a:rPr>
                        <a:t>Какое-либо требование(я) безопасности к оборудованию, инструментам, приспособлениям или обучению работников выполняется не в полной мере (не выполняются), что может привести к травме или ожогу.</a:t>
                      </a:r>
                      <a:endParaRPr lang="ru-RU" sz="1200" dirty="0">
                        <a:effectLst/>
                        <a:latin typeface="Times New Roman" panose="02020603050405020304" pitchFamily="18" charset="0"/>
                        <a:cs typeface="Times New Roman" panose="02020603050405020304" pitchFamily="18" charset="0"/>
                      </a:endParaRPr>
                    </a:p>
                  </a:txBody>
                  <a:tcPr marL="26936" marR="26936" marT="0" marB="0">
                    <a:solidFill>
                      <a:schemeClr val="bg1"/>
                    </a:solidFill>
                  </a:tcPr>
                </a:tc>
                <a:tc>
                  <a:txBody>
                    <a:bodyPr/>
                    <a:lstStyle/>
                    <a:p>
                      <a:pPr algn="just">
                        <a:lnSpc>
                          <a:spcPct val="90000"/>
                        </a:lnSpc>
                        <a:spcAft>
                          <a:spcPts val="0"/>
                        </a:spcAft>
                      </a:pPr>
                      <a:r>
                        <a:rPr lang="ru-RU" sz="1400" dirty="0">
                          <a:effectLst/>
                          <a:latin typeface="Times New Roman" panose="02020603050405020304" pitchFamily="18" charset="0"/>
                          <a:cs typeface="Times New Roman" panose="02020603050405020304" pitchFamily="18" charset="0"/>
                        </a:rPr>
                        <a:t>Снижение производительности труда, травмы, ожоги, развитие профессиональных заболеваний</a:t>
                      </a:r>
                      <a:endParaRPr lang="ru-RU" sz="1200" dirty="0">
                        <a:effectLst/>
                        <a:latin typeface="Times New Roman" panose="02020603050405020304" pitchFamily="18" charset="0"/>
                        <a:cs typeface="Times New Roman" panose="02020603050405020304" pitchFamily="18" charset="0"/>
                      </a:endParaRPr>
                    </a:p>
                  </a:txBody>
                  <a:tcPr marL="26936" marR="26936" marT="0" marB="0">
                    <a:solidFill>
                      <a:schemeClr val="bg1"/>
                    </a:solidFill>
                  </a:tcPr>
                </a:tc>
              </a:tr>
              <a:tr h="1280157">
                <a:tc>
                  <a:txBody>
                    <a:bodyPr/>
                    <a:lstStyle/>
                    <a:p>
                      <a:pPr algn="ctr">
                        <a:lnSpc>
                          <a:spcPct val="90000"/>
                        </a:lnSpc>
                        <a:spcAft>
                          <a:spcPts val="0"/>
                        </a:spcAft>
                      </a:pPr>
                      <a:r>
                        <a:rPr lang="ru-RU" sz="1400" dirty="0">
                          <a:effectLst/>
                          <a:latin typeface="Times New Roman" panose="02020603050405020304" pitchFamily="18" charset="0"/>
                          <a:cs typeface="Times New Roman" panose="02020603050405020304" pitchFamily="18" charset="0"/>
                        </a:rPr>
                        <a:t>8</a:t>
                      </a:r>
                      <a:endParaRPr lang="ru-RU" sz="1200" dirty="0">
                        <a:effectLst/>
                        <a:latin typeface="Times New Roman" panose="02020603050405020304" pitchFamily="18" charset="0"/>
                        <a:cs typeface="Times New Roman" panose="02020603050405020304" pitchFamily="18" charset="0"/>
                      </a:endParaRPr>
                    </a:p>
                  </a:txBody>
                  <a:tcPr marL="26936" marR="26936" marT="0" marB="0" anchor="ctr">
                    <a:solidFill>
                      <a:schemeClr val="bg1"/>
                    </a:solidFill>
                  </a:tcPr>
                </a:tc>
                <a:tc>
                  <a:txBody>
                    <a:bodyPr/>
                    <a:lstStyle/>
                    <a:p>
                      <a:pPr algn="just">
                        <a:lnSpc>
                          <a:spcPct val="90000"/>
                        </a:lnSpc>
                        <a:spcAft>
                          <a:spcPts val="0"/>
                        </a:spcAft>
                      </a:pPr>
                      <a:r>
                        <a:rPr lang="ru-RU" sz="1400" dirty="0" err="1" smtClean="0">
                          <a:effectLst/>
                          <a:latin typeface="Times New Roman" panose="02020603050405020304" pitchFamily="18" charset="0"/>
                          <a:cs typeface="Times New Roman" panose="02020603050405020304" pitchFamily="18" charset="0"/>
                        </a:rPr>
                        <a:t>Несоответст</a:t>
                      </a:r>
                      <a:r>
                        <a:rPr lang="ru-RU" sz="1400" dirty="0" smtClean="0">
                          <a:effectLst/>
                          <a:latin typeface="Times New Roman" panose="02020603050405020304" pitchFamily="18" charset="0"/>
                          <a:cs typeface="Times New Roman" panose="02020603050405020304" pitchFamily="18" charset="0"/>
                        </a:rPr>
                        <a:t>-</a:t>
                      </a:r>
                    </a:p>
                    <a:p>
                      <a:pPr algn="just">
                        <a:lnSpc>
                          <a:spcPct val="90000"/>
                        </a:lnSpc>
                        <a:spcAft>
                          <a:spcPts val="0"/>
                        </a:spcAft>
                      </a:pPr>
                      <a:r>
                        <a:rPr lang="ru-RU" sz="1400" dirty="0" err="1" smtClean="0">
                          <a:effectLst/>
                          <a:latin typeface="Times New Roman" panose="02020603050405020304" pitchFamily="18" charset="0"/>
                          <a:cs typeface="Times New Roman" panose="02020603050405020304" pitchFamily="18" charset="0"/>
                        </a:rPr>
                        <a:t>вие</a:t>
                      </a:r>
                      <a:r>
                        <a:rPr lang="ru-RU" sz="1400" dirty="0" smtClean="0">
                          <a:effectLst/>
                          <a:latin typeface="Times New Roman" panose="02020603050405020304" pitchFamily="18" charset="0"/>
                          <a:cs typeface="Times New Roman" panose="02020603050405020304" pitchFamily="18" charset="0"/>
                        </a:rPr>
                        <a:t> </a:t>
                      </a:r>
                      <a:r>
                        <a:rPr lang="ru-RU" sz="1400" dirty="0">
                          <a:effectLst/>
                          <a:latin typeface="Times New Roman" panose="02020603050405020304" pitchFamily="18" charset="0"/>
                          <a:cs typeface="Times New Roman" panose="02020603050405020304" pitchFamily="18" charset="0"/>
                        </a:rPr>
                        <a:t>3 степени</a:t>
                      </a:r>
                      <a:endParaRPr lang="ru-RU" sz="1200" dirty="0">
                        <a:effectLst/>
                        <a:latin typeface="Times New Roman" panose="02020603050405020304" pitchFamily="18" charset="0"/>
                        <a:cs typeface="Times New Roman" panose="02020603050405020304" pitchFamily="18" charset="0"/>
                      </a:endParaRPr>
                    </a:p>
                  </a:txBody>
                  <a:tcPr marL="26936" marR="26936" marT="0" marB="0">
                    <a:solidFill>
                      <a:schemeClr val="bg1"/>
                    </a:solidFill>
                  </a:tcPr>
                </a:tc>
                <a:tc>
                  <a:txBody>
                    <a:bodyPr/>
                    <a:lstStyle/>
                    <a:p>
                      <a:pPr algn="just">
                        <a:lnSpc>
                          <a:spcPct val="90000"/>
                        </a:lnSpc>
                        <a:spcAft>
                          <a:spcPts val="0"/>
                        </a:spcAft>
                      </a:pPr>
                      <a:r>
                        <a:rPr lang="ru-RU" sz="1400">
                          <a:effectLst/>
                          <a:latin typeface="Times New Roman" panose="02020603050405020304" pitchFamily="18" charset="0"/>
                          <a:cs typeface="Times New Roman" panose="02020603050405020304" pitchFamily="18" charset="0"/>
                        </a:rPr>
                        <a:t>Какое-либо требование(я) безопасности к оборудованию, инструментам, приспособлениям или обучению работников выполняется не в полной мере (не выполняются), что может привести к серьезной травме, термическому или химическому ожогу, которые нарушат работоспособность работника на длительное время. </a:t>
                      </a:r>
                      <a:endParaRPr lang="ru-RU" sz="1200">
                        <a:effectLst/>
                        <a:latin typeface="Times New Roman" panose="02020603050405020304" pitchFamily="18" charset="0"/>
                        <a:cs typeface="Times New Roman" panose="02020603050405020304" pitchFamily="18" charset="0"/>
                      </a:endParaRPr>
                    </a:p>
                  </a:txBody>
                  <a:tcPr marL="26936" marR="26936" marT="0" marB="0">
                    <a:solidFill>
                      <a:schemeClr val="bg1"/>
                    </a:solidFill>
                  </a:tcPr>
                </a:tc>
                <a:tc>
                  <a:txBody>
                    <a:bodyPr/>
                    <a:lstStyle/>
                    <a:p>
                      <a:pPr algn="just">
                        <a:lnSpc>
                          <a:spcPct val="90000"/>
                        </a:lnSpc>
                        <a:spcAft>
                          <a:spcPts val="0"/>
                        </a:spcAft>
                      </a:pPr>
                      <a:r>
                        <a:rPr lang="ru-RU" sz="1400" dirty="0">
                          <a:effectLst/>
                          <a:latin typeface="Times New Roman" panose="02020603050405020304" pitchFamily="18" charset="0"/>
                          <a:cs typeface="Times New Roman" panose="02020603050405020304" pitchFamily="18" charset="0"/>
                        </a:rPr>
                        <a:t>Снижение производительности труда, серьезные травмы и  ожоги. Развиваются острые формы </a:t>
                      </a:r>
                      <a:r>
                        <a:rPr lang="ru-RU" sz="1400" dirty="0" smtClean="0">
                          <a:effectLst/>
                          <a:latin typeface="Times New Roman" panose="02020603050405020304" pitchFamily="18" charset="0"/>
                          <a:cs typeface="Times New Roman" panose="02020603050405020304" pitchFamily="18" charset="0"/>
                        </a:rPr>
                        <a:t>профессиональных </a:t>
                      </a:r>
                      <a:r>
                        <a:rPr lang="ru-RU" sz="1400" dirty="0">
                          <a:effectLst/>
                          <a:latin typeface="Times New Roman" panose="02020603050405020304" pitchFamily="18" charset="0"/>
                          <a:cs typeface="Times New Roman" panose="02020603050405020304" pitchFamily="18" charset="0"/>
                        </a:rPr>
                        <a:t>заболеваний.</a:t>
                      </a:r>
                      <a:endParaRPr lang="ru-RU" sz="1200" dirty="0">
                        <a:effectLst/>
                        <a:latin typeface="Times New Roman" panose="02020603050405020304" pitchFamily="18" charset="0"/>
                        <a:cs typeface="Times New Roman" panose="02020603050405020304" pitchFamily="18" charset="0"/>
                      </a:endParaRPr>
                    </a:p>
                  </a:txBody>
                  <a:tcPr marL="26936" marR="26936" marT="0" marB="0">
                    <a:solidFill>
                      <a:schemeClr val="bg1"/>
                    </a:solidFill>
                  </a:tcPr>
                </a:tc>
              </a:tr>
              <a:tr h="967005">
                <a:tc>
                  <a:txBody>
                    <a:bodyPr/>
                    <a:lstStyle/>
                    <a:p>
                      <a:pPr algn="ctr">
                        <a:lnSpc>
                          <a:spcPct val="90000"/>
                        </a:lnSpc>
                        <a:spcAft>
                          <a:spcPts val="0"/>
                        </a:spcAft>
                      </a:pPr>
                      <a:r>
                        <a:rPr lang="ru-RU" sz="1400" dirty="0">
                          <a:effectLst/>
                          <a:latin typeface="Times New Roman" panose="02020603050405020304" pitchFamily="18" charset="0"/>
                          <a:cs typeface="Times New Roman" panose="02020603050405020304" pitchFamily="18" charset="0"/>
                        </a:rPr>
                        <a:t>10</a:t>
                      </a:r>
                      <a:endParaRPr lang="ru-RU" sz="1200" dirty="0">
                        <a:effectLst/>
                        <a:latin typeface="Times New Roman" panose="02020603050405020304" pitchFamily="18" charset="0"/>
                        <a:cs typeface="Times New Roman" panose="02020603050405020304" pitchFamily="18" charset="0"/>
                      </a:endParaRPr>
                    </a:p>
                  </a:txBody>
                  <a:tcPr marL="26936" marR="26936" marT="0" marB="0" anchor="ctr">
                    <a:solidFill>
                      <a:schemeClr val="bg1"/>
                    </a:solidFill>
                  </a:tcPr>
                </a:tc>
                <a:tc>
                  <a:txBody>
                    <a:bodyPr/>
                    <a:lstStyle/>
                    <a:p>
                      <a:pPr algn="just">
                        <a:lnSpc>
                          <a:spcPct val="90000"/>
                        </a:lnSpc>
                        <a:spcAft>
                          <a:spcPts val="0"/>
                        </a:spcAft>
                      </a:pPr>
                      <a:r>
                        <a:rPr lang="ru-RU" sz="1400" dirty="0">
                          <a:effectLst/>
                          <a:latin typeface="Times New Roman" panose="02020603050405020304" pitchFamily="18" charset="0"/>
                          <a:cs typeface="Times New Roman" panose="02020603050405020304" pitchFamily="18" charset="0"/>
                        </a:rPr>
                        <a:t>Опасное</a:t>
                      </a:r>
                      <a:endParaRPr lang="ru-RU" sz="1200" dirty="0">
                        <a:effectLst/>
                        <a:latin typeface="Times New Roman" panose="02020603050405020304" pitchFamily="18" charset="0"/>
                        <a:cs typeface="Times New Roman" panose="02020603050405020304" pitchFamily="18" charset="0"/>
                      </a:endParaRPr>
                    </a:p>
                    <a:p>
                      <a:pPr algn="just">
                        <a:lnSpc>
                          <a:spcPct val="90000"/>
                        </a:lnSpc>
                        <a:spcAft>
                          <a:spcPts val="0"/>
                        </a:spcAft>
                      </a:pPr>
                      <a:r>
                        <a:rPr lang="ru-RU" sz="1400" dirty="0" err="1" smtClean="0">
                          <a:effectLst/>
                          <a:latin typeface="Times New Roman" panose="02020603050405020304" pitchFamily="18" charset="0"/>
                          <a:cs typeface="Times New Roman" panose="02020603050405020304" pitchFamily="18" charset="0"/>
                        </a:rPr>
                        <a:t>несоответст</a:t>
                      </a:r>
                      <a:r>
                        <a:rPr lang="ru-RU" sz="1400" dirty="0" smtClean="0">
                          <a:effectLst/>
                          <a:latin typeface="Times New Roman" panose="02020603050405020304" pitchFamily="18" charset="0"/>
                          <a:cs typeface="Times New Roman" panose="02020603050405020304" pitchFamily="18" charset="0"/>
                        </a:rPr>
                        <a:t>-</a:t>
                      </a:r>
                    </a:p>
                    <a:p>
                      <a:pPr algn="just">
                        <a:lnSpc>
                          <a:spcPct val="90000"/>
                        </a:lnSpc>
                        <a:spcAft>
                          <a:spcPts val="0"/>
                        </a:spcAft>
                      </a:pPr>
                      <a:r>
                        <a:rPr lang="ru-RU" sz="1400" dirty="0" err="1" smtClean="0">
                          <a:effectLst/>
                          <a:latin typeface="Times New Roman" panose="02020603050405020304" pitchFamily="18" charset="0"/>
                          <a:cs typeface="Times New Roman" panose="02020603050405020304" pitchFamily="18" charset="0"/>
                        </a:rPr>
                        <a:t>вие</a:t>
                      </a:r>
                      <a:endParaRPr lang="ru-RU" sz="1200" dirty="0">
                        <a:effectLst/>
                        <a:latin typeface="Times New Roman" panose="02020603050405020304" pitchFamily="18" charset="0"/>
                        <a:cs typeface="Times New Roman" panose="02020603050405020304" pitchFamily="18" charset="0"/>
                      </a:endParaRPr>
                    </a:p>
                  </a:txBody>
                  <a:tcPr marL="26936" marR="26936" marT="0" marB="0">
                    <a:solidFill>
                      <a:schemeClr val="bg1"/>
                    </a:solidFill>
                  </a:tcPr>
                </a:tc>
                <a:tc>
                  <a:txBody>
                    <a:bodyPr/>
                    <a:lstStyle/>
                    <a:p>
                      <a:pPr algn="just">
                        <a:lnSpc>
                          <a:spcPct val="90000"/>
                        </a:lnSpc>
                        <a:spcAft>
                          <a:spcPts val="0"/>
                        </a:spcAft>
                      </a:pPr>
                      <a:r>
                        <a:rPr lang="ru-RU" sz="1400">
                          <a:effectLst/>
                          <a:latin typeface="Times New Roman" panose="02020603050405020304" pitchFamily="18" charset="0"/>
                          <a:cs typeface="Times New Roman" panose="02020603050405020304" pitchFamily="18" charset="0"/>
                        </a:rPr>
                        <a:t>Какое-либо требование(я) безопасности к оборудованию, инструментам, приспособлениям или обучению работников выполняется не в полной мере (не выполняются), что может привести к тяжелой травме или смерти.</a:t>
                      </a:r>
                      <a:endParaRPr lang="ru-RU" sz="1200">
                        <a:effectLst/>
                        <a:latin typeface="Times New Roman" panose="02020603050405020304" pitchFamily="18" charset="0"/>
                        <a:cs typeface="Times New Roman" panose="02020603050405020304" pitchFamily="18" charset="0"/>
                      </a:endParaRPr>
                    </a:p>
                  </a:txBody>
                  <a:tcPr marL="26936" marR="26936" marT="0" marB="0">
                    <a:solidFill>
                      <a:schemeClr val="bg1"/>
                    </a:solidFill>
                  </a:tcPr>
                </a:tc>
                <a:tc>
                  <a:txBody>
                    <a:bodyPr/>
                    <a:lstStyle/>
                    <a:p>
                      <a:pPr algn="just">
                        <a:lnSpc>
                          <a:spcPct val="90000"/>
                        </a:lnSpc>
                        <a:spcAft>
                          <a:spcPts val="0"/>
                        </a:spcAft>
                      </a:pPr>
                      <a:r>
                        <a:rPr lang="ru-RU" sz="1400" dirty="0">
                          <a:effectLst/>
                          <a:latin typeface="Times New Roman" panose="02020603050405020304" pitchFamily="18" charset="0"/>
                          <a:cs typeface="Times New Roman" panose="02020603050405020304" pitchFamily="18" charset="0"/>
                        </a:rPr>
                        <a:t>Тяжкий вред здоровью, увечья, инвалидность, летальный исход</a:t>
                      </a:r>
                      <a:endParaRPr lang="ru-RU" sz="1200" dirty="0">
                        <a:effectLst/>
                        <a:latin typeface="Times New Roman" panose="02020603050405020304" pitchFamily="18" charset="0"/>
                        <a:cs typeface="Times New Roman" panose="02020603050405020304" pitchFamily="18" charset="0"/>
                      </a:endParaRPr>
                    </a:p>
                  </a:txBody>
                  <a:tcPr marL="26936" marR="26936" marT="0" marB="0">
                    <a:solidFill>
                      <a:schemeClr val="bg1"/>
                    </a:solidFill>
                  </a:tcPr>
                </a:tc>
              </a:tr>
            </a:tbl>
          </a:graphicData>
        </a:graphic>
      </p:graphicFrame>
      <p:sp>
        <p:nvSpPr>
          <p:cNvPr id="29741" name="Заголовок 1"/>
          <p:cNvSpPr>
            <a:spLocks noGrp="1"/>
          </p:cNvSpPr>
          <p:nvPr>
            <p:ph type="title"/>
          </p:nvPr>
        </p:nvSpPr>
        <p:spPr bwMode="auto">
          <a:xfrm>
            <a:off x="701675" y="14288"/>
            <a:ext cx="8461375" cy="1143000"/>
          </a:xfrm>
          <a:noFill/>
          <a:ln>
            <a:miter lim="800000"/>
            <a:headEnd/>
            <a:tailEnd/>
          </a:ln>
        </p:spPr>
        <p:txBody>
          <a:bodyPr vert="horz" wrap="square" lIns="91440" tIns="45720" rIns="91440" bIns="45720" numCol="1" anchor="t" anchorCtr="0" compatLnSpc="1">
            <a:prstTxWarp prst="textNoShape">
              <a:avLst/>
            </a:prstTxWarp>
          </a:bodyPr>
          <a:lstStyle/>
          <a:p>
            <a:pPr>
              <a:lnSpc>
                <a:spcPct val="80000"/>
              </a:lnSpc>
            </a:pPr>
            <a:r>
              <a:rPr lang="ru-RU" altLang="ru-RU" sz="2800" smtClean="0">
                <a:solidFill>
                  <a:srgbClr val="660033"/>
                </a:solidFill>
              </a:rPr>
              <a:t>Балльная оценка несоответствия, выявленного во время производственного контроля</a:t>
            </a:r>
            <a:r>
              <a:rPr lang="ru-RU" altLang="ru-RU" sz="2800" smtClean="0"/>
              <a:t/>
            </a:r>
            <a:br>
              <a:rPr lang="ru-RU" altLang="ru-RU" sz="2800" smtClean="0"/>
            </a:br>
            <a:endParaRPr lang="ru-RU" altLang="ru-RU" sz="280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Номер слайда 3"/>
          <p:cNvSpPr>
            <a:spLocks noGrp="1"/>
          </p:cNvSpPr>
          <p:nvPr>
            <p:ph type="sldNum" sz="quarter" idx="12"/>
          </p:nvPr>
        </p:nvSpPr>
        <p:spPr>
          <a:noFill/>
        </p:spPr>
        <p:txBody>
          <a:bodyPr/>
          <a:lstStyle/>
          <a:p>
            <a:fld id="{A3910847-B89C-412A-988B-3B68CE6D91DB}" type="slidenum">
              <a:rPr lang="ru-RU" altLang="ru-RU" smtClean="0">
                <a:latin typeface="Arial" pitchFamily="34" charset="0"/>
              </a:rPr>
              <a:pPr/>
              <a:t>11</a:t>
            </a:fld>
            <a:endParaRPr lang="ru-RU" altLang="ru-RU" smtClean="0">
              <a:latin typeface="Arial" pitchFamily="34" charset="0"/>
            </a:endParaRPr>
          </a:p>
        </p:txBody>
      </p:sp>
      <p:sp>
        <p:nvSpPr>
          <p:cNvPr id="30723" name="Заголовок 1"/>
          <p:cNvSpPr>
            <a:spLocks noGrp="1"/>
          </p:cNvSpPr>
          <p:nvPr>
            <p:ph type="title"/>
          </p:nvPr>
        </p:nvSpPr>
        <p:spPr bwMode="auto">
          <a:xfrm>
            <a:off x="892175" y="71438"/>
            <a:ext cx="8229600" cy="477837"/>
          </a:xfrm>
          <a:noFill/>
          <a:ln>
            <a:miter lim="800000"/>
            <a:headEnd/>
            <a:tailEnd/>
          </a:ln>
        </p:spPr>
        <p:txBody>
          <a:bodyPr vert="horz" wrap="square" lIns="91440" tIns="45720" rIns="91440" bIns="45720" numCol="1" anchor="t" anchorCtr="0" compatLnSpc="1">
            <a:prstTxWarp prst="textNoShape">
              <a:avLst/>
            </a:prstTxWarp>
          </a:bodyPr>
          <a:lstStyle/>
          <a:p>
            <a:pPr>
              <a:lnSpc>
                <a:spcPct val="80000"/>
              </a:lnSpc>
            </a:pPr>
            <a:r>
              <a:rPr lang="ru-RU" altLang="ru-RU" sz="2800" smtClean="0">
                <a:solidFill>
                  <a:srgbClr val="660033"/>
                </a:solidFill>
              </a:rPr>
              <a:t>Вероятность наступления нежелательного </a:t>
            </a:r>
            <a:br>
              <a:rPr lang="ru-RU" altLang="ru-RU" sz="2800" smtClean="0">
                <a:solidFill>
                  <a:srgbClr val="660033"/>
                </a:solidFill>
              </a:rPr>
            </a:br>
            <a:r>
              <a:rPr lang="ru-RU" altLang="ru-RU" sz="2800" smtClean="0">
                <a:solidFill>
                  <a:srgbClr val="660033"/>
                </a:solidFill>
              </a:rPr>
              <a:t>события</a:t>
            </a:r>
            <a:r>
              <a:rPr lang="ru-RU" altLang="ru-RU" sz="2800" smtClean="0"/>
              <a:t/>
            </a:r>
            <a:br>
              <a:rPr lang="ru-RU" altLang="ru-RU" sz="2800" smtClean="0"/>
            </a:br>
            <a:endParaRPr lang="ru-RU" altLang="ru-RU" sz="2800" smtClean="0"/>
          </a:p>
        </p:txBody>
      </p:sp>
      <p:graphicFrame>
        <p:nvGraphicFramePr>
          <p:cNvPr id="8" name="Таблица 7"/>
          <p:cNvGraphicFramePr>
            <a:graphicFrameLocks noGrp="1"/>
          </p:cNvGraphicFramePr>
          <p:nvPr>
            <p:extLst>
              <p:ext uri="{D42A27DB-BD31-4B8C-83A1-F6EECF244321}">
                <p14:modId xmlns:p14="http://schemas.microsoft.com/office/powerpoint/2010/main" val="326517453"/>
              </p:ext>
            </p:extLst>
          </p:nvPr>
        </p:nvGraphicFramePr>
        <p:xfrm>
          <a:off x="0" y="995493"/>
          <a:ext cx="9144000" cy="5817883"/>
        </p:xfrm>
        <a:graphic>
          <a:graphicData uri="http://schemas.openxmlformats.org/drawingml/2006/table">
            <a:tbl>
              <a:tblPr firstRow="1" firstCol="1" bandRow="1"/>
              <a:tblGrid>
                <a:gridCol w="792235"/>
                <a:gridCol w="1820495"/>
                <a:gridCol w="6531270"/>
              </a:tblGrid>
              <a:tr h="566007">
                <a:tc>
                  <a:txBody>
                    <a:bodyPr/>
                    <a:lstStyle/>
                    <a:p>
                      <a:pPr algn="ctr">
                        <a:spcAft>
                          <a:spcPts val="0"/>
                        </a:spcAft>
                      </a:pPr>
                      <a:r>
                        <a:rPr lang="ru-RU" sz="1800" b="1" dirty="0">
                          <a:effectLst/>
                          <a:latin typeface="Times New Roman"/>
                        </a:rPr>
                        <a:t>Балл</a:t>
                      </a:r>
                      <a:endParaRPr lang="ru-RU" sz="1800" b="1" dirty="0">
                        <a:effectLst/>
                        <a:latin typeface="Calibri"/>
                      </a:endParaRPr>
                    </a:p>
                  </a:txBody>
                  <a:tcPr marL="66130" marR="661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ctr">
                        <a:spcAft>
                          <a:spcPts val="0"/>
                        </a:spcAft>
                      </a:pPr>
                      <a:r>
                        <a:rPr lang="ru-RU" sz="1800" b="1" dirty="0" smtClean="0">
                          <a:effectLst/>
                          <a:latin typeface="Times New Roman"/>
                        </a:rPr>
                        <a:t>Вероятность</a:t>
                      </a:r>
                      <a:endParaRPr lang="ru-RU" sz="1800" b="1" dirty="0">
                        <a:effectLst/>
                        <a:latin typeface="Calibri"/>
                      </a:endParaRPr>
                    </a:p>
                  </a:txBody>
                  <a:tcPr marL="66130" marR="661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ctr">
                        <a:spcAft>
                          <a:spcPts val="0"/>
                        </a:spcAft>
                      </a:pPr>
                      <a:r>
                        <a:rPr lang="ru-RU" sz="1800" b="1" dirty="0">
                          <a:effectLst/>
                          <a:latin typeface="Times New Roman"/>
                        </a:rPr>
                        <a:t>Описание</a:t>
                      </a:r>
                      <a:endParaRPr lang="ru-RU" sz="1800" b="1" dirty="0">
                        <a:effectLst/>
                        <a:latin typeface="Calibri"/>
                      </a:endParaRPr>
                    </a:p>
                  </a:txBody>
                  <a:tcPr marL="66130" marR="661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r>
              <a:tr h="1007763">
                <a:tc>
                  <a:txBody>
                    <a:bodyPr/>
                    <a:lstStyle/>
                    <a:p>
                      <a:pPr algn="ctr">
                        <a:spcAft>
                          <a:spcPts val="0"/>
                        </a:spcAft>
                      </a:pPr>
                      <a:r>
                        <a:rPr lang="ru-RU" sz="1800" dirty="0">
                          <a:effectLst/>
                          <a:latin typeface="Times New Roman"/>
                        </a:rPr>
                        <a:t>0,1</a:t>
                      </a:r>
                      <a:endParaRPr lang="ru-RU" sz="1800" dirty="0">
                        <a:effectLst/>
                        <a:latin typeface="Calibri"/>
                      </a:endParaRPr>
                    </a:p>
                  </a:txBody>
                  <a:tcPr marL="66130" marR="661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spcAft>
                          <a:spcPts val="0"/>
                        </a:spcAft>
                      </a:pPr>
                      <a:r>
                        <a:rPr lang="ru-RU" sz="1800" dirty="0">
                          <a:effectLst/>
                          <a:latin typeface="Times New Roman"/>
                        </a:rPr>
                        <a:t>Очень низкая</a:t>
                      </a:r>
                      <a:endParaRPr lang="ru-RU" sz="1800" dirty="0">
                        <a:effectLst/>
                        <a:latin typeface="Calibri"/>
                      </a:endParaRPr>
                    </a:p>
                  </a:txBody>
                  <a:tcPr marL="66130" marR="661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spcAft>
                          <a:spcPts val="0"/>
                        </a:spcAft>
                      </a:pPr>
                      <a:r>
                        <a:rPr lang="ru-RU" sz="1800">
                          <a:effectLst/>
                          <a:latin typeface="Times New Roman"/>
                        </a:rPr>
                        <a:t>Работник находится под действием данного фактора очень короткий промежуток времени (до 5 % смены), или вероятность наступления данного события минимальна.</a:t>
                      </a:r>
                      <a:endParaRPr lang="ru-RU" sz="1800">
                        <a:effectLst/>
                        <a:latin typeface="Calibri"/>
                      </a:endParaRPr>
                    </a:p>
                  </a:txBody>
                  <a:tcPr marL="66130" marR="661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1007763">
                <a:tc>
                  <a:txBody>
                    <a:bodyPr/>
                    <a:lstStyle/>
                    <a:p>
                      <a:pPr algn="ctr">
                        <a:spcAft>
                          <a:spcPts val="0"/>
                        </a:spcAft>
                      </a:pPr>
                      <a:r>
                        <a:rPr lang="ru-RU" sz="1800" dirty="0">
                          <a:effectLst/>
                          <a:latin typeface="Times New Roman"/>
                        </a:rPr>
                        <a:t>0,3</a:t>
                      </a:r>
                      <a:endParaRPr lang="ru-RU" sz="1800" dirty="0">
                        <a:effectLst/>
                        <a:latin typeface="Calibri"/>
                      </a:endParaRPr>
                    </a:p>
                  </a:txBody>
                  <a:tcPr marL="66130" marR="661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spcAft>
                          <a:spcPts val="0"/>
                        </a:spcAft>
                      </a:pPr>
                      <a:r>
                        <a:rPr lang="ru-RU" sz="1800">
                          <a:effectLst/>
                          <a:latin typeface="Times New Roman"/>
                        </a:rPr>
                        <a:t>Ниже среднего</a:t>
                      </a:r>
                      <a:endParaRPr lang="ru-RU" sz="1800">
                        <a:effectLst/>
                        <a:latin typeface="Calibri"/>
                      </a:endParaRPr>
                    </a:p>
                  </a:txBody>
                  <a:tcPr marL="66130" marR="661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spcAft>
                          <a:spcPts val="0"/>
                        </a:spcAft>
                      </a:pPr>
                      <a:r>
                        <a:rPr lang="ru-RU" sz="1800" dirty="0">
                          <a:effectLst/>
                          <a:latin typeface="Times New Roman"/>
                        </a:rPr>
                        <a:t>Работник находится под действием данного фактора не большой промежуток времени (до 25 % смены), или вероятность наступления данного события не высока.</a:t>
                      </a:r>
                      <a:endParaRPr lang="ru-RU" sz="1800" dirty="0">
                        <a:effectLst/>
                        <a:latin typeface="Calibri"/>
                      </a:endParaRPr>
                    </a:p>
                  </a:txBody>
                  <a:tcPr marL="66130" marR="661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1292134">
                <a:tc>
                  <a:txBody>
                    <a:bodyPr/>
                    <a:lstStyle/>
                    <a:p>
                      <a:pPr algn="ctr">
                        <a:spcAft>
                          <a:spcPts val="0"/>
                        </a:spcAft>
                      </a:pPr>
                      <a:r>
                        <a:rPr lang="ru-RU" sz="1800" dirty="0">
                          <a:effectLst/>
                          <a:latin typeface="Times New Roman"/>
                        </a:rPr>
                        <a:t>0,5</a:t>
                      </a:r>
                      <a:endParaRPr lang="ru-RU" sz="1800" dirty="0">
                        <a:effectLst/>
                        <a:latin typeface="Calibri"/>
                      </a:endParaRPr>
                    </a:p>
                  </a:txBody>
                  <a:tcPr marL="66130" marR="661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spcAft>
                          <a:spcPts val="0"/>
                        </a:spcAft>
                      </a:pPr>
                      <a:r>
                        <a:rPr lang="ru-RU" sz="1800" dirty="0">
                          <a:effectLst/>
                          <a:latin typeface="Times New Roman"/>
                        </a:rPr>
                        <a:t>Средняя</a:t>
                      </a:r>
                      <a:endParaRPr lang="ru-RU" sz="1800" dirty="0">
                        <a:effectLst/>
                        <a:latin typeface="Calibri"/>
                      </a:endParaRPr>
                    </a:p>
                  </a:txBody>
                  <a:tcPr marL="66130" marR="661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spcAft>
                          <a:spcPts val="0"/>
                        </a:spcAft>
                      </a:pPr>
                      <a:r>
                        <a:rPr lang="ru-RU" sz="1800" dirty="0">
                          <a:effectLst/>
                          <a:latin typeface="Times New Roman"/>
                        </a:rPr>
                        <a:t>Работник находится под действием данного фактора длительное время (до 50 % смены), или вероятность наступления данного события значительна, подобные происшествия случались на объекте, или подобных объектах.</a:t>
                      </a:r>
                      <a:endParaRPr lang="ru-RU" sz="1800" dirty="0">
                        <a:effectLst/>
                        <a:latin typeface="Calibri"/>
                      </a:endParaRPr>
                    </a:p>
                  </a:txBody>
                  <a:tcPr marL="66130" marR="661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1007763">
                <a:tc>
                  <a:txBody>
                    <a:bodyPr/>
                    <a:lstStyle/>
                    <a:p>
                      <a:pPr algn="ctr">
                        <a:spcAft>
                          <a:spcPts val="0"/>
                        </a:spcAft>
                      </a:pPr>
                      <a:r>
                        <a:rPr lang="ru-RU" sz="1800" dirty="0">
                          <a:effectLst/>
                          <a:latin typeface="Times New Roman"/>
                        </a:rPr>
                        <a:t>0,7</a:t>
                      </a:r>
                      <a:endParaRPr lang="ru-RU" sz="1800" dirty="0">
                        <a:effectLst/>
                        <a:latin typeface="Calibri"/>
                      </a:endParaRPr>
                    </a:p>
                  </a:txBody>
                  <a:tcPr marL="66130" marR="661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spcAft>
                          <a:spcPts val="0"/>
                        </a:spcAft>
                      </a:pPr>
                      <a:r>
                        <a:rPr lang="ru-RU" sz="1800">
                          <a:effectLst/>
                          <a:latin typeface="Times New Roman"/>
                        </a:rPr>
                        <a:t>Выше среднего</a:t>
                      </a:r>
                      <a:endParaRPr lang="ru-RU" sz="1800">
                        <a:effectLst/>
                        <a:latin typeface="Calibri"/>
                      </a:endParaRPr>
                    </a:p>
                  </a:txBody>
                  <a:tcPr marL="66130" marR="661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spcAft>
                          <a:spcPts val="0"/>
                        </a:spcAft>
                      </a:pPr>
                      <a:r>
                        <a:rPr lang="ru-RU" sz="1800" dirty="0">
                          <a:effectLst/>
                          <a:latin typeface="Times New Roman"/>
                        </a:rPr>
                        <a:t>Работник находится под действием данного фактора больше половины смены (до 75 %), или вероятность наступления данного события высока.</a:t>
                      </a:r>
                      <a:endParaRPr lang="ru-RU" sz="1800" dirty="0">
                        <a:effectLst/>
                        <a:latin typeface="Calibri"/>
                      </a:endParaRPr>
                    </a:p>
                  </a:txBody>
                  <a:tcPr marL="66130" marR="661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936453">
                <a:tc>
                  <a:txBody>
                    <a:bodyPr/>
                    <a:lstStyle/>
                    <a:p>
                      <a:pPr algn="ctr">
                        <a:spcAft>
                          <a:spcPts val="0"/>
                        </a:spcAft>
                      </a:pPr>
                      <a:r>
                        <a:rPr lang="ru-RU" sz="1800" dirty="0">
                          <a:effectLst/>
                          <a:latin typeface="Times New Roman"/>
                        </a:rPr>
                        <a:t>1</a:t>
                      </a:r>
                      <a:endParaRPr lang="ru-RU" sz="1800" dirty="0">
                        <a:effectLst/>
                        <a:latin typeface="Calibri"/>
                      </a:endParaRPr>
                    </a:p>
                  </a:txBody>
                  <a:tcPr marL="66130" marR="661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spcAft>
                          <a:spcPts val="0"/>
                        </a:spcAft>
                      </a:pPr>
                      <a:r>
                        <a:rPr lang="ru-RU" sz="1800">
                          <a:effectLst/>
                          <a:latin typeface="Times New Roman"/>
                        </a:rPr>
                        <a:t>Максимальная</a:t>
                      </a:r>
                      <a:endParaRPr lang="ru-RU" sz="1800">
                        <a:effectLst/>
                        <a:latin typeface="Calibri"/>
                      </a:endParaRPr>
                    </a:p>
                  </a:txBody>
                  <a:tcPr marL="66130" marR="661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spcAft>
                          <a:spcPts val="0"/>
                        </a:spcAft>
                      </a:pPr>
                      <a:r>
                        <a:rPr lang="ru-RU" sz="1800" dirty="0">
                          <a:effectLst/>
                          <a:latin typeface="Times New Roman"/>
                        </a:rPr>
                        <a:t>Работник находится под действием данного фактора более 75 % смены, или вероятность наступления данного события близка к 1.</a:t>
                      </a:r>
                      <a:endParaRPr lang="ru-RU" sz="1800" dirty="0">
                        <a:effectLst/>
                        <a:latin typeface="Calibri"/>
                      </a:endParaRPr>
                    </a:p>
                  </a:txBody>
                  <a:tcPr marL="66130" marR="661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Номер слайда 3"/>
          <p:cNvSpPr>
            <a:spLocks noGrp="1"/>
          </p:cNvSpPr>
          <p:nvPr>
            <p:ph type="sldNum" sz="quarter" idx="12"/>
          </p:nvPr>
        </p:nvSpPr>
        <p:spPr>
          <a:noFill/>
        </p:spPr>
        <p:txBody>
          <a:bodyPr/>
          <a:lstStyle/>
          <a:p>
            <a:fld id="{12A4ADA5-2132-4A40-B49A-D554204F451C}" type="slidenum">
              <a:rPr lang="ru-RU" altLang="ru-RU" smtClean="0">
                <a:latin typeface="Arial" pitchFamily="34" charset="0"/>
              </a:rPr>
              <a:pPr/>
              <a:t>12</a:t>
            </a:fld>
            <a:endParaRPr lang="ru-RU" altLang="ru-RU" smtClean="0">
              <a:latin typeface="Arial" pitchFamily="34" charset="0"/>
            </a:endParaRPr>
          </a:p>
        </p:txBody>
      </p:sp>
      <p:sp>
        <p:nvSpPr>
          <p:cNvPr id="21507" name="Заголовок 1"/>
          <p:cNvSpPr>
            <a:spLocks noGrp="1"/>
          </p:cNvSpPr>
          <p:nvPr>
            <p:ph type="title"/>
          </p:nvPr>
        </p:nvSpPr>
        <p:spPr bwMode="auto">
          <a:xfrm>
            <a:off x="936625" y="188913"/>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ru-RU" altLang="ru-RU" sz="3200" dirty="0" smtClean="0">
                <a:solidFill>
                  <a:srgbClr val="660033"/>
                </a:solidFill>
              </a:rPr>
              <a:t>Инструменты оценки степени утомления работников ТЭК</a:t>
            </a:r>
            <a:endParaRPr lang="ru-RU" altLang="ru-RU" sz="3200" dirty="0" smtClean="0"/>
          </a:p>
        </p:txBody>
      </p:sp>
      <p:graphicFrame>
        <p:nvGraphicFramePr>
          <p:cNvPr id="4" name="Объект 3"/>
          <p:cNvGraphicFramePr>
            <a:graphicFrameLocks noGrp="1"/>
          </p:cNvGraphicFramePr>
          <p:nvPr>
            <p:ph idx="1"/>
            <p:extLst>
              <p:ext uri="{D42A27DB-BD31-4B8C-83A1-F6EECF244321}">
                <p14:modId xmlns:p14="http://schemas.microsoft.com/office/powerpoint/2010/main" val="3288877751"/>
              </p:ext>
            </p:extLst>
          </p:nvPr>
        </p:nvGraphicFramePr>
        <p:xfrm>
          <a:off x="106808" y="1312118"/>
          <a:ext cx="8929688" cy="5429250"/>
        </p:xfrm>
        <a:graphic>
          <a:graphicData uri="http://schemas.openxmlformats.org/drawingml/2006/table">
            <a:tbl>
              <a:tblPr firstRow="1" bandRow="1">
                <a:tableStyleId>{5940675A-B579-460E-94D1-54222C63F5DA}</a:tableStyleId>
              </a:tblPr>
              <a:tblGrid>
                <a:gridCol w="792562"/>
                <a:gridCol w="2880132"/>
                <a:gridCol w="3024572"/>
                <a:gridCol w="2232422"/>
              </a:tblGrid>
              <a:tr h="640086">
                <a:tc>
                  <a:txBody>
                    <a:bodyPr/>
                    <a:lstStyle/>
                    <a:p>
                      <a:pPr algn="ctr"/>
                      <a:r>
                        <a:rPr lang="ru-RU" sz="1800" b="1" dirty="0" smtClean="0">
                          <a:latin typeface="Times New Roman" panose="02020603050405020304" pitchFamily="18" charset="0"/>
                          <a:cs typeface="Times New Roman" panose="02020603050405020304" pitchFamily="18" charset="0"/>
                        </a:rPr>
                        <a:t>№ п/п</a:t>
                      </a:r>
                      <a:endParaRPr lang="ru-RU" sz="1800" b="1" dirty="0">
                        <a:latin typeface="Times New Roman" panose="02020603050405020304" pitchFamily="18" charset="0"/>
                        <a:cs typeface="Times New Roman" panose="02020603050405020304" pitchFamily="18" charset="0"/>
                      </a:endParaRPr>
                    </a:p>
                  </a:txBody>
                  <a:tcPr marL="91447" marR="91447" anchor="ctr">
                    <a:solidFill>
                      <a:srgbClr val="99CCFF"/>
                    </a:solidFill>
                  </a:tcPr>
                </a:tc>
                <a:tc>
                  <a:txBody>
                    <a:bodyPr/>
                    <a:lstStyle/>
                    <a:p>
                      <a:pPr algn="ctr"/>
                      <a:r>
                        <a:rPr lang="ru-RU" sz="1800" b="1" dirty="0" smtClean="0">
                          <a:latin typeface="Times New Roman" panose="02020603050405020304" pitchFamily="18" charset="0"/>
                          <a:cs typeface="Times New Roman" panose="02020603050405020304" pitchFamily="18" charset="0"/>
                        </a:rPr>
                        <a:t>Наименование теста</a:t>
                      </a:r>
                      <a:endParaRPr lang="ru-RU" sz="1800" b="1" dirty="0">
                        <a:latin typeface="Times New Roman" panose="02020603050405020304" pitchFamily="18" charset="0"/>
                        <a:cs typeface="Times New Roman" panose="02020603050405020304" pitchFamily="18" charset="0"/>
                      </a:endParaRPr>
                    </a:p>
                  </a:txBody>
                  <a:tcPr marL="91447" marR="91447" anchor="ctr">
                    <a:solidFill>
                      <a:srgbClr val="99CCFF"/>
                    </a:solidFill>
                  </a:tcPr>
                </a:tc>
                <a:tc>
                  <a:txBody>
                    <a:bodyPr/>
                    <a:lstStyle/>
                    <a:p>
                      <a:pPr algn="ctr"/>
                      <a:r>
                        <a:rPr lang="ru-RU" sz="1800" b="1" dirty="0" smtClean="0">
                          <a:latin typeface="Times New Roman" panose="02020603050405020304" pitchFamily="18" charset="0"/>
                          <a:cs typeface="Times New Roman" panose="02020603050405020304" pitchFamily="18" charset="0"/>
                        </a:rPr>
                        <a:t>Оцениваемый</a:t>
                      </a:r>
                      <a:r>
                        <a:rPr lang="ru-RU" sz="1800" b="1" baseline="0" dirty="0" smtClean="0">
                          <a:latin typeface="Times New Roman" panose="02020603050405020304" pitchFamily="18" charset="0"/>
                          <a:cs typeface="Times New Roman" panose="02020603050405020304" pitchFamily="18" charset="0"/>
                        </a:rPr>
                        <a:t> параметр</a:t>
                      </a:r>
                      <a:endParaRPr lang="ru-RU" sz="1800" b="1" dirty="0">
                        <a:latin typeface="Times New Roman" panose="02020603050405020304" pitchFamily="18" charset="0"/>
                        <a:cs typeface="Times New Roman" panose="02020603050405020304" pitchFamily="18" charset="0"/>
                      </a:endParaRPr>
                    </a:p>
                  </a:txBody>
                  <a:tcPr marL="91447" marR="91447" anchor="ctr">
                    <a:solidFill>
                      <a:srgbClr val="99CCFF"/>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800" b="1" dirty="0" smtClean="0">
                          <a:latin typeface="Times New Roman" panose="02020603050405020304" pitchFamily="18" charset="0"/>
                          <a:cs typeface="Times New Roman" panose="02020603050405020304" pitchFamily="18" charset="0"/>
                        </a:rPr>
                        <a:t>Прибор</a:t>
                      </a:r>
                      <a:endParaRPr lang="ru-RU" sz="1800" b="1" dirty="0">
                        <a:latin typeface="Times New Roman" panose="02020603050405020304" pitchFamily="18" charset="0"/>
                        <a:cs typeface="Times New Roman" panose="02020603050405020304" pitchFamily="18" charset="0"/>
                      </a:endParaRPr>
                    </a:p>
                  </a:txBody>
                  <a:tcPr marL="91447" marR="91447" anchor="ctr">
                    <a:solidFill>
                      <a:srgbClr val="99CCFF"/>
                    </a:solidFill>
                  </a:tcPr>
                </a:tc>
              </a:tr>
              <a:tr h="1463053">
                <a:tc>
                  <a:txBody>
                    <a:bodyPr/>
                    <a:lstStyle/>
                    <a:p>
                      <a:pPr algn="ctr"/>
                      <a:r>
                        <a:rPr lang="ru-RU" sz="1800" dirty="0" smtClean="0">
                          <a:latin typeface="Times New Roman" panose="02020603050405020304" pitchFamily="18" charset="0"/>
                          <a:cs typeface="Times New Roman" panose="02020603050405020304" pitchFamily="18" charset="0"/>
                        </a:rPr>
                        <a:t>1</a:t>
                      </a:r>
                      <a:endParaRPr lang="ru-RU" sz="1800" dirty="0">
                        <a:latin typeface="Times New Roman" panose="02020603050405020304" pitchFamily="18" charset="0"/>
                        <a:cs typeface="Times New Roman" panose="02020603050405020304" pitchFamily="18" charset="0"/>
                      </a:endParaRPr>
                    </a:p>
                  </a:txBody>
                  <a:tcPr marL="91447" marR="91447" anchor="ctr">
                    <a:solidFill>
                      <a:schemeClr val="bg1"/>
                    </a:solidFill>
                  </a:tcPr>
                </a:tc>
                <a:tc>
                  <a:txBody>
                    <a:bodyPr/>
                    <a:lstStyle/>
                    <a:p>
                      <a:r>
                        <a:rPr lang="ru-RU" sz="1800" kern="1200" dirty="0" smtClean="0">
                          <a:solidFill>
                            <a:schemeClr val="tx1"/>
                          </a:solidFill>
                          <a:effectLst/>
                          <a:latin typeface="Times New Roman" panose="02020603050405020304" pitchFamily="18" charset="0"/>
                          <a:ea typeface="+mn-ea"/>
                          <a:cs typeface="Times New Roman" panose="02020603050405020304" pitchFamily="18" charset="0"/>
                        </a:rPr>
                        <a:t>Определение критической частоты слияния мельканий (КЧСМ)</a:t>
                      </a:r>
                      <a:endParaRPr lang="ru-RU" sz="1800" dirty="0">
                        <a:latin typeface="Times New Roman" panose="02020603050405020304" pitchFamily="18" charset="0"/>
                        <a:cs typeface="Times New Roman" panose="02020603050405020304" pitchFamily="18" charset="0"/>
                      </a:endParaRPr>
                    </a:p>
                  </a:txBody>
                  <a:tcPr marL="91447" marR="91447">
                    <a:solidFill>
                      <a:schemeClr val="bg1"/>
                    </a:solidFill>
                  </a:tcPr>
                </a:tc>
                <a:tc>
                  <a:txBody>
                    <a:bodyPr/>
                    <a:lstStyle/>
                    <a:p>
                      <a:r>
                        <a:rPr lang="ru-RU" sz="1800" kern="1200" dirty="0" smtClean="0">
                          <a:solidFill>
                            <a:schemeClr val="tx1"/>
                          </a:solidFill>
                          <a:effectLst/>
                          <a:latin typeface="Times New Roman" panose="02020603050405020304" pitchFamily="18" charset="0"/>
                          <a:ea typeface="+mn-ea"/>
                          <a:cs typeface="Times New Roman" panose="02020603050405020304" pitchFamily="18" charset="0"/>
                        </a:rPr>
                        <a:t>Функциональная подвижность нервной системы на уровне нейронов и нейронных цепей</a:t>
                      </a:r>
                      <a:endParaRPr lang="ru-RU" sz="1800" dirty="0">
                        <a:latin typeface="Times New Roman" panose="02020603050405020304" pitchFamily="18" charset="0"/>
                        <a:cs typeface="Times New Roman" panose="02020603050405020304" pitchFamily="18" charset="0"/>
                      </a:endParaRPr>
                    </a:p>
                  </a:txBody>
                  <a:tcPr marL="91447" marR="91447">
                    <a:solidFill>
                      <a:schemeClr val="bg1"/>
                    </a:solidFill>
                  </a:tcPr>
                </a:tc>
                <a:tc row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dirty="0" err="1" smtClean="0">
                          <a:latin typeface="Times New Roman" panose="02020603050405020304" pitchFamily="18" charset="0"/>
                          <a:cs typeface="Times New Roman" panose="02020603050405020304" pitchFamily="18" charset="0"/>
                        </a:rPr>
                        <a:t>Активациометр</a:t>
                      </a:r>
                      <a:r>
                        <a:rPr lang="ru-RU" sz="1800" dirty="0" smtClean="0">
                          <a:latin typeface="Times New Roman" panose="02020603050405020304" pitchFamily="18" charset="0"/>
                          <a:cs typeface="Times New Roman" panose="02020603050405020304" pitchFamily="18" charset="0"/>
                        </a:rPr>
                        <a:t> АЦ-9К+ ПО</a:t>
                      </a:r>
                    </a:p>
                    <a:p>
                      <a:endParaRPr lang="ru-RU" sz="1800" dirty="0">
                        <a:latin typeface="Times New Roman" panose="02020603050405020304" pitchFamily="18" charset="0"/>
                        <a:cs typeface="Times New Roman" panose="02020603050405020304" pitchFamily="18" charset="0"/>
                      </a:endParaRPr>
                    </a:p>
                  </a:txBody>
                  <a:tcPr marL="91447" marR="91447">
                    <a:solidFill>
                      <a:schemeClr val="bg1"/>
                    </a:solidFill>
                  </a:tcPr>
                </a:tc>
              </a:tr>
              <a:tr h="1737376">
                <a:tc>
                  <a:txBody>
                    <a:bodyPr/>
                    <a:lstStyle/>
                    <a:p>
                      <a:pPr algn="ctr"/>
                      <a:r>
                        <a:rPr lang="ru-RU" sz="1800" dirty="0" smtClean="0">
                          <a:latin typeface="Times New Roman" panose="02020603050405020304" pitchFamily="18" charset="0"/>
                          <a:cs typeface="Times New Roman" panose="02020603050405020304" pitchFamily="18" charset="0"/>
                        </a:rPr>
                        <a:t>2</a:t>
                      </a:r>
                      <a:endParaRPr lang="ru-RU" sz="1800" dirty="0">
                        <a:latin typeface="Times New Roman" panose="02020603050405020304" pitchFamily="18" charset="0"/>
                        <a:cs typeface="Times New Roman" panose="02020603050405020304" pitchFamily="18" charset="0"/>
                      </a:endParaRPr>
                    </a:p>
                  </a:txBody>
                  <a:tcPr marL="91447" marR="91447" anchor="ctr">
                    <a:solidFill>
                      <a:schemeClr val="bg1"/>
                    </a:solidFill>
                  </a:tcPr>
                </a:tc>
                <a:tc>
                  <a:txBody>
                    <a:bodyPr/>
                    <a:lstStyle/>
                    <a:p>
                      <a:r>
                        <a:rPr lang="ru-RU" sz="1800" dirty="0" smtClean="0">
                          <a:latin typeface="Times New Roman" panose="02020603050405020304" pitchFamily="18" charset="0"/>
                          <a:cs typeface="Times New Roman" panose="02020603050405020304" pitchFamily="18" charset="0"/>
                        </a:rPr>
                        <a:t>Определение времени простой условно-двигательной реакции выбора на световой раздражитель</a:t>
                      </a:r>
                    </a:p>
                    <a:p>
                      <a:endParaRPr lang="ru-RU" sz="1800" dirty="0">
                        <a:latin typeface="Times New Roman" panose="02020603050405020304" pitchFamily="18" charset="0"/>
                        <a:cs typeface="Times New Roman" panose="02020603050405020304" pitchFamily="18" charset="0"/>
                      </a:endParaRPr>
                    </a:p>
                  </a:txBody>
                  <a:tcPr marL="91447" marR="91447">
                    <a:solidFill>
                      <a:schemeClr val="bg1"/>
                    </a:solidFill>
                  </a:tcPr>
                </a:tc>
                <a:tc>
                  <a:txBody>
                    <a:bodyPr/>
                    <a:lstStyle/>
                    <a:p>
                      <a:r>
                        <a:rPr lang="ru-RU" sz="1800" kern="1200" dirty="0" smtClean="0">
                          <a:solidFill>
                            <a:schemeClr val="tx1"/>
                          </a:solidFill>
                          <a:effectLst/>
                          <a:latin typeface="Times New Roman" panose="02020603050405020304" pitchFamily="18" charset="0"/>
                          <a:ea typeface="+mn-ea"/>
                          <a:cs typeface="Times New Roman" panose="02020603050405020304" pitchFamily="18" charset="0"/>
                        </a:rPr>
                        <a:t>Время простой двигательной реакции на вспышку</a:t>
                      </a:r>
                      <a:endParaRPr lang="ru-RU" sz="1800" dirty="0">
                        <a:latin typeface="Times New Roman" panose="02020603050405020304" pitchFamily="18" charset="0"/>
                        <a:cs typeface="Times New Roman" panose="02020603050405020304" pitchFamily="18" charset="0"/>
                      </a:endParaRPr>
                    </a:p>
                  </a:txBody>
                  <a:tcPr marL="91447" marR="91447">
                    <a:solidFill>
                      <a:schemeClr val="bg1"/>
                    </a:solidFill>
                  </a:tcPr>
                </a:tc>
                <a:tc vMerge="1">
                  <a:txBody>
                    <a:bodyPr/>
                    <a:lstStyle/>
                    <a:p>
                      <a:endParaRPr lang="ru-RU" dirty="0"/>
                    </a:p>
                  </a:txBody>
                  <a:tcPr>
                    <a:solidFill>
                      <a:schemeClr val="bg1"/>
                    </a:solidFill>
                  </a:tcPr>
                </a:tc>
              </a:tr>
              <a:tr h="1588735">
                <a:tc>
                  <a:txBody>
                    <a:bodyPr/>
                    <a:lstStyle/>
                    <a:p>
                      <a:pPr algn="ctr"/>
                      <a:r>
                        <a:rPr lang="ru-RU" sz="1800" dirty="0" smtClean="0">
                          <a:latin typeface="Times New Roman" panose="02020603050405020304" pitchFamily="18" charset="0"/>
                          <a:cs typeface="Times New Roman" panose="02020603050405020304" pitchFamily="18" charset="0"/>
                        </a:rPr>
                        <a:t>3</a:t>
                      </a:r>
                      <a:endParaRPr lang="ru-RU" sz="1800" dirty="0">
                        <a:latin typeface="Times New Roman" panose="02020603050405020304" pitchFamily="18" charset="0"/>
                        <a:cs typeface="Times New Roman" panose="02020603050405020304" pitchFamily="18" charset="0"/>
                      </a:endParaRPr>
                    </a:p>
                  </a:txBody>
                  <a:tcPr marL="91447" marR="91447" anchor="ctr">
                    <a:solidFill>
                      <a:schemeClr val="bg1"/>
                    </a:solidFill>
                  </a:tcPr>
                </a:tc>
                <a:tc>
                  <a:txBody>
                    <a:bodyPr/>
                    <a:lstStyle/>
                    <a:p>
                      <a:r>
                        <a:rPr lang="ru-RU" sz="1800" b="0" kern="1200" dirty="0" smtClean="0">
                          <a:solidFill>
                            <a:schemeClr val="tx1"/>
                          </a:solidFill>
                          <a:effectLst/>
                          <a:latin typeface="Times New Roman" panose="02020603050405020304" pitchFamily="18" charset="0"/>
                          <a:ea typeface="+mn-ea"/>
                          <a:cs typeface="Times New Roman" panose="02020603050405020304" pitchFamily="18" charset="0"/>
                        </a:rPr>
                        <a:t>Определение времени сложной условно-двигательной реакции выбора на световой раздражитель</a:t>
                      </a:r>
                    </a:p>
                  </a:txBody>
                  <a:tcPr marL="91447" marR="91447">
                    <a:solidFill>
                      <a:schemeClr val="bg1"/>
                    </a:solidFill>
                  </a:tcPr>
                </a:tc>
                <a:tc>
                  <a:txBody>
                    <a:bodyPr/>
                    <a:lstStyle/>
                    <a:p>
                      <a:r>
                        <a:rPr lang="ru-RU" sz="1800" dirty="0" smtClean="0">
                          <a:latin typeface="Times New Roman" panose="02020603050405020304" pitchFamily="18" charset="0"/>
                          <a:cs typeface="Times New Roman" panose="02020603050405020304" pitchFamily="18" charset="0"/>
                        </a:rPr>
                        <a:t>Время реакции выбора в условиях переделки сигнального значения раздражителей</a:t>
                      </a:r>
                      <a:endParaRPr lang="ru-RU" sz="1800" dirty="0">
                        <a:latin typeface="Times New Roman" panose="02020603050405020304" pitchFamily="18" charset="0"/>
                        <a:cs typeface="Times New Roman" panose="02020603050405020304" pitchFamily="18" charset="0"/>
                      </a:endParaRPr>
                    </a:p>
                  </a:txBody>
                  <a:tcPr marL="91447" marR="91447">
                    <a:solidFill>
                      <a:schemeClr val="bg1"/>
                    </a:solidFill>
                  </a:tcPr>
                </a:tc>
                <a:tc vMerge="1">
                  <a:txBody>
                    <a:bodyPr/>
                    <a:lstStyle/>
                    <a:p>
                      <a:endParaRPr lang="ru-RU" dirty="0"/>
                    </a:p>
                  </a:txBody>
                  <a:tcPr>
                    <a:solidFill>
                      <a:schemeClr val="bg1"/>
                    </a:solidFill>
                  </a:tcPr>
                </a:tc>
              </a:tr>
            </a:tbl>
          </a:graphicData>
        </a:graphic>
      </p:graphicFrame>
      <p:pic>
        <p:nvPicPr>
          <p:cNvPr id="21533" name="Picture 2"/>
          <p:cNvPicPr>
            <a:picLocks noChangeAspect="1" noChangeArrowheads="1"/>
          </p:cNvPicPr>
          <p:nvPr/>
        </p:nvPicPr>
        <p:blipFill>
          <a:blip r:embed="rId3" cstate="print"/>
          <a:srcRect/>
          <a:stretch>
            <a:fillRect/>
          </a:stretch>
        </p:blipFill>
        <p:spPr bwMode="auto">
          <a:xfrm>
            <a:off x="6818758" y="3605213"/>
            <a:ext cx="2217738" cy="150653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Объект 1"/>
          <p:cNvGraphicFramePr>
            <a:graphicFrameLocks noGrp="1"/>
          </p:cNvGraphicFramePr>
          <p:nvPr>
            <p:ph idx="1"/>
          </p:nvPr>
        </p:nvGraphicFramePr>
        <p:xfrm>
          <a:off x="914400" y="16288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2531" name="Номер слайда 3"/>
          <p:cNvSpPr>
            <a:spLocks noGrp="1"/>
          </p:cNvSpPr>
          <p:nvPr>
            <p:ph type="sldNum" sz="quarter" idx="12"/>
          </p:nvPr>
        </p:nvSpPr>
        <p:spPr>
          <a:noFill/>
        </p:spPr>
        <p:txBody>
          <a:bodyPr/>
          <a:lstStyle/>
          <a:p>
            <a:fld id="{78799CFA-CDD1-4245-8DF5-03B28410F6F1}" type="slidenum">
              <a:rPr lang="ru-RU" altLang="ru-RU" smtClean="0">
                <a:latin typeface="Arial" pitchFamily="34" charset="0"/>
              </a:rPr>
              <a:pPr/>
              <a:t>13</a:t>
            </a:fld>
            <a:endParaRPr lang="ru-RU" altLang="ru-RU" smtClean="0">
              <a:latin typeface="Arial" pitchFamily="34" charset="0"/>
            </a:endParaRPr>
          </a:p>
        </p:txBody>
      </p:sp>
      <p:sp>
        <p:nvSpPr>
          <p:cNvPr id="22532" name="Заголовок 1"/>
          <p:cNvSpPr>
            <a:spLocks noGrp="1"/>
          </p:cNvSpPr>
          <p:nvPr>
            <p:ph type="title"/>
          </p:nvPr>
        </p:nvSpPr>
        <p:spPr bwMode="auto">
          <a:xfrm>
            <a:off x="881063" y="26035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ru-RU" altLang="ru-RU" sz="3200" dirty="0" smtClean="0">
                <a:solidFill>
                  <a:srgbClr val="660033"/>
                </a:solidFill>
              </a:rPr>
              <a:t>Процедура оценки степени утомления работников ТЭК</a:t>
            </a:r>
            <a:endParaRPr lang="ru-RU" altLang="ru-RU" sz="3200" dirty="0" smtClean="0"/>
          </a:p>
        </p:txBody>
      </p:sp>
      <p:sp>
        <p:nvSpPr>
          <p:cNvPr id="3" name="Прямоугольник 2"/>
          <p:cNvSpPr/>
          <p:nvPr/>
        </p:nvSpPr>
        <p:spPr>
          <a:xfrm>
            <a:off x="4356100" y="1700213"/>
            <a:ext cx="2232025" cy="649287"/>
          </a:xfrm>
          <a:prstGeom prst="rect">
            <a:avLst/>
          </a:prstGeom>
          <a:solidFill>
            <a:srgbClr val="CCFF99"/>
          </a:solidFill>
        </p:spPr>
        <p:style>
          <a:lnRef idx="2">
            <a:schemeClr val="dk1"/>
          </a:lnRef>
          <a:fillRef idx="1">
            <a:schemeClr val="lt1"/>
          </a:fillRef>
          <a:effectRef idx="0">
            <a:schemeClr val="dk1"/>
          </a:effectRef>
          <a:fontRef idx="minor">
            <a:schemeClr val="dk1"/>
          </a:fontRef>
        </p:style>
        <p:txBody>
          <a:bodyPr anchor="ctr"/>
          <a:lstStyle/>
          <a:p>
            <a:pPr algn="ctr">
              <a:defRPr/>
            </a:pPr>
            <a:r>
              <a:rPr lang="ru-RU" dirty="0"/>
              <a:t>Опорное значение</a:t>
            </a:r>
          </a:p>
        </p:txBody>
      </p:sp>
      <p:sp>
        <p:nvSpPr>
          <p:cNvPr id="7" name="Прямоугольник 6"/>
          <p:cNvSpPr/>
          <p:nvPr/>
        </p:nvSpPr>
        <p:spPr>
          <a:xfrm>
            <a:off x="3132138" y="3249613"/>
            <a:ext cx="3816126" cy="647700"/>
          </a:xfrm>
          <a:prstGeom prst="rect">
            <a:avLst/>
          </a:prstGeom>
          <a:solidFill>
            <a:srgbClr val="66FF66"/>
          </a:solidFill>
        </p:spPr>
        <p:style>
          <a:lnRef idx="2">
            <a:schemeClr val="dk1"/>
          </a:lnRef>
          <a:fillRef idx="1">
            <a:schemeClr val="lt1"/>
          </a:fillRef>
          <a:effectRef idx="0">
            <a:schemeClr val="dk1"/>
          </a:effectRef>
          <a:fontRef idx="minor">
            <a:schemeClr val="dk1"/>
          </a:fontRef>
        </p:style>
        <p:txBody>
          <a:bodyPr anchor="ctr"/>
          <a:lstStyle/>
          <a:p>
            <a:pPr algn="ctr">
              <a:defRPr/>
            </a:pPr>
            <a:r>
              <a:rPr lang="ru-RU" sz="1600" dirty="0"/>
              <a:t>Оценка </a:t>
            </a:r>
            <a:r>
              <a:rPr lang="ru-RU" sz="1600" dirty="0" smtClean="0"/>
              <a:t>1-го </a:t>
            </a:r>
            <a:r>
              <a:rPr lang="ru-RU" sz="1600" dirty="0"/>
              <a:t>интегрального показателя работоспособности (</a:t>
            </a:r>
            <a:r>
              <a:rPr lang="ru-RU" sz="1600" dirty="0" smtClean="0"/>
              <a:t>К</a:t>
            </a:r>
            <a:r>
              <a:rPr lang="ru-RU" sz="1600" baseline="-25000" dirty="0" smtClean="0"/>
              <a:t>об.1</a:t>
            </a:r>
            <a:r>
              <a:rPr lang="ru-RU" sz="1600" dirty="0"/>
              <a:t>)</a:t>
            </a:r>
          </a:p>
        </p:txBody>
      </p:sp>
      <p:sp>
        <p:nvSpPr>
          <p:cNvPr id="8" name="Прямоугольник 7"/>
          <p:cNvSpPr/>
          <p:nvPr/>
        </p:nvSpPr>
        <p:spPr>
          <a:xfrm>
            <a:off x="3635896" y="4868863"/>
            <a:ext cx="3888854" cy="647700"/>
          </a:xfrm>
          <a:prstGeom prst="rect">
            <a:avLst/>
          </a:prstGeom>
          <a:solidFill>
            <a:srgbClr val="00CC00"/>
          </a:solidFill>
        </p:spPr>
        <p:style>
          <a:lnRef idx="2">
            <a:schemeClr val="dk1"/>
          </a:lnRef>
          <a:fillRef idx="1">
            <a:schemeClr val="lt1"/>
          </a:fillRef>
          <a:effectRef idx="0">
            <a:schemeClr val="dk1"/>
          </a:effectRef>
          <a:fontRef idx="minor">
            <a:schemeClr val="dk1"/>
          </a:fontRef>
        </p:style>
        <p:txBody>
          <a:bodyPr anchor="ctr"/>
          <a:lstStyle/>
          <a:p>
            <a:pPr algn="ctr">
              <a:defRPr/>
            </a:pPr>
            <a:r>
              <a:rPr lang="ru-RU" sz="1600" dirty="0"/>
              <a:t>Оценка </a:t>
            </a:r>
            <a:r>
              <a:rPr lang="ru-RU" sz="1600" dirty="0" smtClean="0"/>
              <a:t>2-го </a:t>
            </a:r>
            <a:r>
              <a:rPr lang="ru-RU" sz="1600" dirty="0"/>
              <a:t>интегрального показателя </a:t>
            </a:r>
            <a:r>
              <a:rPr lang="ru-RU" sz="1600" dirty="0" smtClean="0"/>
              <a:t>работоспособности(К</a:t>
            </a:r>
            <a:r>
              <a:rPr lang="ru-RU" sz="1600" baseline="-25000" dirty="0" smtClean="0"/>
              <a:t>об.2</a:t>
            </a:r>
            <a:r>
              <a:rPr lang="ru-RU" sz="1600" dirty="0"/>
              <a:t>)</a:t>
            </a:r>
          </a:p>
          <a:p>
            <a:pPr algn="ctr">
              <a:defRPr/>
            </a:pPr>
            <a:endParaRPr lang="ru-RU" sz="16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Номер слайда 3"/>
          <p:cNvSpPr>
            <a:spLocks noGrp="1"/>
          </p:cNvSpPr>
          <p:nvPr>
            <p:ph type="sldNum" sz="quarter" idx="12"/>
          </p:nvPr>
        </p:nvSpPr>
        <p:spPr>
          <a:noFill/>
        </p:spPr>
        <p:txBody>
          <a:bodyPr/>
          <a:lstStyle/>
          <a:p>
            <a:fld id="{132AF964-DF9D-4C39-A564-A40D2B0FFA2C}" type="slidenum">
              <a:rPr lang="ru-RU" altLang="ru-RU" smtClean="0">
                <a:latin typeface="Arial" pitchFamily="34" charset="0"/>
              </a:rPr>
              <a:pPr/>
              <a:t>14</a:t>
            </a:fld>
            <a:endParaRPr lang="ru-RU" altLang="ru-RU" smtClean="0">
              <a:latin typeface="Arial" pitchFamily="34" charset="0"/>
            </a:endParaRPr>
          </a:p>
        </p:txBody>
      </p:sp>
      <p:sp>
        <p:nvSpPr>
          <p:cNvPr id="23555" name="Заголовок 1"/>
          <p:cNvSpPr>
            <a:spLocks noGrp="1"/>
          </p:cNvSpPr>
          <p:nvPr>
            <p:ph type="title"/>
          </p:nvPr>
        </p:nvSpPr>
        <p:spPr bwMode="auto">
          <a:xfrm>
            <a:off x="914400" y="413792"/>
            <a:ext cx="8229600" cy="782960"/>
          </a:xfrm>
          <a:noFill/>
          <a:ln>
            <a:miter lim="800000"/>
            <a:headEnd/>
            <a:tailEnd/>
          </a:ln>
        </p:spPr>
        <p:txBody>
          <a:bodyPr vert="horz" wrap="square" lIns="91440" tIns="45720" rIns="91440" bIns="45720" numCol="1" anchor="t" anchorCtr="0" compatLnSpc="1">
            <a:prstTxWarp prst="textNoShape">
              <a:avLst/>
            </a:prstTxWarp>
          </a:bodyPr>
          <a:lstStyle/>
          <a:p>
            <a:r>
              <a:rPr lang="ru-RU" altLang="ru-RU" sz="3200" dirty="0" smtClean="0">
                <a:solidFill>
                  <a:srgbClr val="660033"/>
                </a:solidFill>
              </a:rPr>
              <a:t>Обработка результатов тестирования</a:t>
            </a:r>
            <a:endParaRPr lang="ru-RU" altLang="ru-RU" sz="3200" dirty="0" smtClean="0"/>
          </a:p>
        </p:txBody>
      </p:sp>
      <p:sp>
        <p:nvSpPr>
          <p:cNvPr id="6" name="Rectangle 2"/>
          <p:cNvSpPr>
            <a:spLocks noChangeArrowheads="1"/>
          </p:cNvSpPr>
          <p:nvPr/>
        </p:nvSpPr>
        <p:spPr bwMode="auto">
          <a:xfrm>
            <a:off x="0" y="0"/>
            <a:ext cx="9144000" cy="0"/>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nchor="ctr">
            <a:spAutoFit/>
          </a:bodyPr>
          <a:lstStyle/>
          <a:p>
            <a:pPr>
              <a:defRPr/>
            </a:pPr>
            <a:endParaRPr lang="ru-RU">
              <a:latin typeface="Arial" charset="0"/>
            </a:endParaRPr>
          </a:p>
        </p:txBody>
      </p:sp>
      <p:graphicFrame>
        <p:nvGraphicFramePr>
          <p:cNvPr id="4" name="Таблица 3"/>
          <p:cNvGraphicFramePr>
            <a:graphicFrameLocks noGrp="1"/>
          </p:cNvGraphicFramePr>
          <p:nvPr>
            <p:extLst>
              <p:ext uri="{D42A27DB-BD31-4B8C-83A1-F6EECF244321}">
                <p14:modId xmlns:p14="http://schemas.microsoft.com/office/powerpoint/2010/main" val="3032433918"/>
              </p:ext>
            </p:extLst>
          </p:nvPr>
        </p:nvGraphicFramePr>
        <p:xfrm>
          <a:off x="900113" y="1557338"/>
          <a:ext cx="8136383" cy="4114521"/>
        </p:xfrm>
        <a:graphic>
          <a:graphicData uri="http://schemas.openxmlformats.org/drawingml/2006/table">
            <a:tbl>
              <a:tblPr/>
              <a:tblGrid>
                <a:gridCol w="2956548"/>
                <a:gridCol w="1135929"/>
                <a:gridCol w="1587166"/>
                <a:gridCol w="1228370"/>
                <a:gridCol w="1228370"/>
              </a:tblGrid>
              <a:tr h="822945">
                <a:tc rowSpan="3">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rgbClr val="000000"/>
                          </a:solidFill>
                          <a:effectLst/>
                          <a:latin typeface="Times New Roman" pitchFamily="18" charset="0"/>
                          <a:cs typeface="Times New Roman" pitchFamily="18" charset="0"/>
                        </a:rPr>
                        <a:t>Показатель</a:t>
                      </a:r>
                      <a:endParaRPr kumimoji="0" lang="ru-RU" altLang="ru-RU" sz="16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25400" marR="254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rowSpan="3">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rgbClr val="000000"/>
                          </a:solidFill>
                          <a:effectLst/>
                          <a:latin typeface="Times New Roman" pitchFamily="18" charset="0"/>
                          <a:cs typeface="Times New Roman" pitchFamily="18" charset="0"/>
                        </a:rPr>
                        <a:t>Единица измерения</a:t>
                      </a:r>
                      <a:endParaRPr kumimoji="0" lang="ru-RU" altLang="ru-RU" sz="16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25400" marR="254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rowSpan="3">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rgbClr val="000000"/>
                          </a:solidFill>
                          <a:effectLst/>
                          <a:latin typeface="Times New Roman" pitchFamily="18" charset="0"/>
                          <a:cs typeface="Times New Roman" pitchFamily="18" charset="0"/>
                        </a:rPr>
                        <a:t>Величина</a:t>
                      </a:r>
                      <a:endParaRPr kumimoji="0" lang="ru-RU" alt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600" b="1" i="0" u="none" strike="noStrike" cap="none" normalizeH="0" baseline="0" dirty="0" err="1" smtClean="0">
                          <a:ln>
                            <a:noFill/>
                          </a:ln>
                          <a:solidFill>
                            <a:srgbClr val="000000"/>
                          </a:solidFill>
                          <a:effectLst/>
                          <a:latin typeface="Times New Roman" pitchFamily="18" charset="0"/>
                          <a:cs typeface="Times New Roman" pitchFamily="18" charset="0"/>
                        </a:rPr>
                        <a:t>неучитываемых</a:t>
                      </a:r>
                      <a:endParaRPr kumimoji="0" lang="ru-RU" alt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rgbClr val="000000"/>
                          </a:solidFill>
                          <a:effectLst/>
                          <a:latin typeface="Times New Roman" pitchFamily="18" charset="0"/>
                          <a:cs typeface="Times New Roman" pitchFamily="18" charset="0"/>
                        </a:rPr>
                        <a:t>изменений</a:t>
                      </a:r>
                      <a:endParaRPr kumimoji="0" lang="ru-RU" alt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rgbClr val="000000"/>
                          </a:solidFill>
                          <a:effectLst/>
                          <a:latin typeface="Times New Roman" pitchFamily="18" charset="0"/>
                          <a:cs typeface="Times New Roman" pitchFamily="18" charset="0"/>
                        </a:rPr>
                        <a:t>(зона «0»)</a:t>
                      </a:r>
                      <a:endParaRPr kumimoji="0" lang="ru-RU" altLang="ru-RU" sz="16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25400" marR="254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gridSpan="2">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rgbClr val="000000"/>
                          </a:solidFill>
                          <a:effectLst/>
                          <a:latin typeface="Times New Roman" pitchFamily="18" charset="0"/>
                          <a:cs typeface="Times New Roman" pitchFamily="18" charset="0"/>
                        </a:rPr>
                        <a:t>Физиологическая</a:t>
                      </a:r>
                      <a:endParaRPr kumimoji="0" lang="ru-RU" alt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rgbClr val="000000"/>
                          </a:solidFill>
                          <a:effectLst/>
                          <a:latin typeface="Times New Roman" pitchFamily="18" charset="0"/>
                          <a:cs typeface="Times New Roman" pitchFamily="18" charset="0"/>
                        </a:rPr>
                        <a:t>направленность</a:t>
                      </a:r>
                      <a:endParaRPr kumimoji="0" lang="ru-RU" alt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rgbClr val="000000"/>
                          </a:solidFill>
                          <a:effectLst/>
                          <a:latin typeface="Times New Roman" pitchFamily="18" charset="0"/>
                          <a:cs typeface="Times New Roman" pitchFamily="18" charset="0"/>
                        </a:rPr>
                        <a:t>изменений</a:t>
                      </a:r>
                      <a:endParaRPr kumimoji="0" lang="ru-RU" altLang="ru-RU" sz="16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25400" marR="254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hMerge="1">
                  <a:txBody>
                    <a:bodyPr/>
                    <a:lstStyle/>
                    <a:p>
                      <a:endParaRPr lang="ru-RU"/>
                    </a:p>
                  </a:txBody>
                  <a:tcPr/>
                </a:tc>
              </a:tr>
              <a:tr h="274315">
                <a:tc vMerge="1">
                  <a:txBody>
                    <a:bodyPr/>
                    <a:lstStyle/>
                    <a:p>
                      <a:endParaRPr lang="ru-RU"/>
                    </a:p>
                  </a:txBody>
                  <a:tcPr/>
                </a:tc>
                <a:tc vMerge="1">
                  <a:txBody>
                    <a:bodyPr/>
                    <a:lstStyle/>
                    <a:p>
                      <a:endParaRPr lang="ru-RU"/>
                    </a:p>
                  </a:txBody>
                  <a:tcPr/>
                </a:tc>
                <a:tc vMerge="1">
                  <a:txBody>
                    <a:bodyPr/>
                    <a:lstStyle/>
                    <a:p>
                      <a:endParaRPr lang="ru-RU"/>
                    </a:p>
                  </a:txBody>
                  <a:tcPr/>
                </a:tc>
                <a:tc gridSpan="2">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rgbClr val="000000"/>
                          </a:solidFill>
                          <a:effectLst/>
                          <a:latin typeface="Times New Roman" pitchFamily="18" charset="0"/>
                          <a:cs typeface="Times New Roman" pitchFamily="18" charset="0"/>
                        </a:rPr>
                        <a:t>показатель</a:t>
                      </a:r>
                      <a:endParaRPr kumimoji="0" lang="ru-RU" altLang="ru-RU" sz="16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25400" marR="254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hMerge="1">
                  <a:txBody>
                    <a:bodyPr/>
                    <a:lstStyle/>
                    <a:p>
                      <a:endParaRPr lang="ru-RU"/>
                    </a:p>
                  </a:txBody>
                  <a:tcPr/>
                </a:tc>
              </a:tr>
              <a:tr h="548381">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400" b="1" i="0" u="none" strike="noStrike" cap="none" normalizeH="0" baseline="0" dirty="0" smtClean="0">
                          <a:ln>
                            <a:noFill/>
                          </a:ln>
                          <a:solidFill>
                            <a:srgbClr val="000000"/>
                          </a:solidFill>
                          <a:effectLst/>
                          <a:latin typeface="Times New Roman" pitchFamily="18" charset="0"/>
                          <a:cs typeface="Times New Roman" pitchFamily="18" charset="0"/>
                        </a:rPr>
                        <a:t>увеличился</a:t>
                      </a:r>
                      <a:endParaRPr kumimoji="0" lang="ru-RU" altLang="ru-RU" sz="14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25400" marR="254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400" b="1" i="0" u="none" strike="noStrike" cap="none" normalizeH="0" baseline="0" dirty="0" smtClean="0">
                          <a:ln>
                            <a:noFill/>
                          </a:ln>
                          <a:solidFill>
                            <a:srgbClr val="000000"/>
                          </a:solidFill>
                          <a:effectLst/>
                          <a:latin typeface="Times New Roman" pitchFamily="18" charset="0"/>
                          <a:cs typeface="Times New Roman" pitchFamily="18" charset="0"/>
                        </a:rPr>
                        <a:t>уменьшил-</a:t>
                      </a:r>
                      <a:r>
                        <a:rPr kumimoji="0" lang="ru-RU" altLang="ru-RU" sz="1400" b="1" i="0" u="none" strike="noStrike" cap="none" normalizeH="0" baseline="0" dirty="0" err="1" smtClean="0">
                          <a:ln>
                            <a:noFill/>
                          </a:ln>
                          <a:solidFill>
                            <a:srgbClr val="000000"/>
                          </a:solidFill>
                          <a:effectLst/>
                          <a:latin typeface="Times New Roman" pitchFamily="18" charset="0"/>
                          <a:cs typeface="Times New Roman" pitchFamily="18" charset="0"/>
                        </a:rPr>
                        <a:t>ся</a:t>
                      </a:r>
                      <a:endParaRPr kumimoji="0" lang="ru-RU" altLang="ru-RU" sz="14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25400" marR="254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r>
              <a:tr h="548630">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800" b="0" i="0" u="none" strike="noStrike" cap="none" normalizeH="0" baseline="0" smtClean="0">
                          <a:ln>
                            <a:noFill/>
                          </a:ln>
                          <a:solidFill>
                            <a:srgbClr val="000000"/>
                          </a:solidFill>
                          <a:effectLst/>
                          <a:latin typeface="Times New Roman" pitchFamily="18" charset="0"/>
                          <a:cs typeface="Times New Roman" pitchFamily="18" charset="0"/>
                        </a:rPr>
                        <a:t>Критическая частота слияния мельканий (КЧСМ)</a:t>
                      </a:r>
                      <a:endParaRPr kumimoji="0" lang="ru-RU" altLang="ru-RU" sz="1800" b="0" i="0" u="none" strike="noStrike" cap="none" normalizeH="0" baseline="0" smtClean="0">
                        <a:ln>
                          <a:noFill/>
                        </a:ln>
                        <a:solidFill>
                          <a:schemeClr val="tx1"/>
                        </a:solidFill>
                        <a:effectLst/>
                        <a:latin typeface="Times New Roman" pitchFamily="18" charset="0"/>
                        <a:cs typeface="Times New Roman" pitchFamily="18" charset="0"/>
                      </a:endParaRPr>
                    </a:p>
                  </a:txBody>
                  <a:tcPr marL="25400" marR="2540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800" b="0" i="0" u="none" strike="noStrike" cap="none" normalizeH="0" baseline="0" dirty="0" smtClean="0">
                          <a:ln>
                            <a:noFill/>
                          </a:ln>
                          <a:solidFill>
                            <a:srgbClr val="000000"/>
                          </a:solidFill>
                          <a:effectLst/>
                          <a:latin typeface="Times New Roman" pitchFamily="18" charset="0"/>
                          <a:cs typeface="Times New Roman" pitchFamily="18" charset="0"/>
                        </a:rPr>
                        <a:t>Гц</a:t>
                      </a:r>
                      <a:endParaRPr kumimoji="0" lang="ru-RU" altLang="ru-RU"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25400" marR="254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800" b="0" i="0" u="none" strike="noStrike" cap="none" normalizeH="0" baseline="0" smtClean="0">
                          <a:ln>
                            <a:noFill/>
                          </a:ln>
                          <a:solidFill>
                            <a:srgbClr val="000000"/>
                          </a:solidFill>
                          <a:effectLst/>
                          <a:latin typeface="Times New Roman" pitchFamily="18" charset="0"/>
                          <a:cs typeface="Times New Roman" pitchFamily="18" charset="0"/>
                        </a:rPr>
                        <a:t>+/- 0,5</a:t>
                      </a:r>
                      <a:endParaRPr kumimoji="0" lang="ru-RU" altLang="ru-RU" sz="1800" b="0" i="0" u="none" strike="noStrike" cap="none" normalizeH="0" baseline="0" smtClean="0">
                        <a:ln>
                          <a:noFill/>
                        </a:ln>
                        <a:solidFill>
                          <a:schemeClr val="tx1"/>
                        </a:solidFill>
                        <a:effectLst/>
                        <a:latin typeface="Times New Roman" pitchFamily="18" charset="0"/>
                        <a:cs typeface="Times New Roman" pitchFamily="18" charset="0"/>
                      </a:endParaRPr>
                    </a:p>
                  </a:txBody>
                  <a:tcPr marL="25400" marR="254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800" b="0" i="0" u="none" strike="noStrike" cap="none" normalizeH="0" baseline="0" smtClean="0">
                          <a:ln>
                            <a:noFill/>
                          </a:ln>
                          <a:solidFill>
                            <a:srgbClr val="000000"/>
                          </a:solidFill>
                          <a:effectLst/>
                          <a:latin typeface="Times New Roman" pitchFamily="18" charset="0"/>
                          <a:cs typeface="Times New Roman" pitchFamily="18" charset="0"/>
                        </a:rPr>
                        <a:t>+</a:t>
                      </a:r>
                      <a:endParaRPr kumimoji="0" lang="ru-RU" altLang="ru-RU" sz="1800" b="0" i="0" u="none" strike="noStrike" cap="none" normalizeH="0" baseline="0" smtClean="0">
                        <a:ln>
                          <a:noFill/>
                        </a:ln>
                        <a:solidFill>
                          <a:schemeClr val="tx1"/>
                        </a:solidFill>
                        <a:effectLst/>
                        <a:latin typeface="Times New Roman" pitchFamily="18" charset="0"/>
                        <a:cs typeface="Times New Roman" pitchFamily="18" charset="0"/>
                      </a:endParaRPr>
                    </a:p>
                  </a:txBody>
                  <a:tcPr marL="25400" marR="254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800" b="1" i="0" u="none" strike="noStrike" cap="none" normalizeH="0" baseline="0" smtClean="0">
                          <a:ln>
                            <a:noFill/>
                          </a:ln>
                          <a:solidFill>
                            <a:srgbClr val="000000"/>
                          </a:solidFill>
                          <a:effectLst/>
                          <a:latin typeface="Times New Roman" pitchFamily="18" charset="0"/>
                          <a:cs typeface="Times New Roman" pitchFamily="18" charset="0"/>
                        </a:rPr>
                        <a:t>-</a:t>
                      </a:r>
                      <a:endParaRPr kumimoji="0" lang="ru-RU" altLang="ru-RU" sz="1800" b="0" i="0" u="none" strike="noStrike" cap="none" normalizeH="0" baseline="0" smtClean="0">
                        <a:ln>
                          <a:noFill/>
                        </a:ln>
                        <a:solidFill>
                          <a:schemeClr val="tx1"/>
                        </a:solidFill>
                        <a:effectLst/>
                        <a:latin typeface="Times New Roman" pitchFamily="18" charset="0"/>
                        <a:cs typeface="Times New Roman" pitchFamily="18" charset="0"/>
                      </a:endParaRPr>
                    </a:p>
                  </a:txBody>
                  <a:tcPr marL="25400" marR="254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548630">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800" b="0" i="0" u="none" strike="noStrike" cap="none" normalizeH="0" baseline="0" smtClean="0">
                          <a:ln>
                            <a:noFill/>
                          </a:ln>
                          <a:solidFill>
                            <a:srgbClr val="000000"/>
                          </a:solidFill>
                          <a:effectLst/>
                          <a:latin typeface="Times New Roman" pitchFamily="18" charset="0"/>
                          <a:cs typeface="Times New Roman" pitchFamily="18" charset="0"/>
                        </a:rPr>
                        <a:t>Время простой условно-двигательной реакции</a:t>
                      </a:r>
                      <a:endParaRPr kumimoji="0" lang="ru-RU" altLang="ru-RU" sz="1800" b="0" i="0" u="none" strike="noStrike" cap="none" normalizeH="0" baseline="0" smtClean="0">
                        <a:ln>
                          <a:noFill/>
                        </a:ln>
                        <a:solidFill>
                          <a:schemeClr val="tx1"/>
                        </a:solidFill>
                        <a:effectLst/>
                        <a:latin typeface="Times New Roman" pitchFamily="18" charset="0"/>
                        <a:cs typeface="Times New Roman" pitchFamily="18" charset="0"/>
                      </a:endParaRPr>
                    </a:p>
                  </a:txBody>
                  <a:tcPr marL="25400" marR="2540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800" b="0" i="0" u="none" strike="noStrike" cap="none" normalizeH="0" baseline="0" dirty="0" err="1" smtClean="0">
                          <a:ln>
                            <a:noFill/>
                          </a:ln>
                          <a:solidFill>
                            <a:srgbClr val="000000"/>
                          </a:solidFill>
                          <a:effectLst/>
                          <a:latin typeface="Times New Roman" pitchFamily="18" charset="0"/>
                          <a:cs typeface="Times New Roman" pitchFamily="18" charset="0"/>
                        </a:rPr>
                        <a:t>мс</a:t>
                      </a:r>
                      <a:endParaRPr kumimoji="0" lang="ru-RU" altLang="ru-RU"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25400" marR="254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800" b="0" i="0" u="none" strike="noStrike" cap="none" normalizeH="0" baseline="0" dirty="0" smtClean="0">
                          <a:ln>
                            <a:noFill/>
                          </a:ln>
                          <a:solidFill>
                            <a:srgbClr val="000000"/>
                          </a:solidFill>
                          <a:effectLst/>
                          <a:latin typeface="Times New Roman" pitchFamily="18" charset="0"/>
                          <a:cs typeface="Times New Roman" pitchFamily="18" charset="0"/>
                        </a:rPr>
                        <a:t>+/- 10</a:t>
                      </a:r>
                      <a:endParaRPr kumimoji="0" lang="ru-RU" altLang="ru-RU"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25400" marR="254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800" b="1" i="0" u="none" strike="noStrike" cap="none" normalizeH="0" baseline="0" smtClean="0">
                          <a:ln>
                            <a:noFill/>
                          </a:ln>
                          <a:solidFill>
                            <a:srgbClr val="000000"/>
                          </a:solidFill>
                          <a:effectLst/>
                          <a:latin typeface="Times New Roman" pitchFamily="18" charset="0"/>
                          <a:cs typeface="Times New Roman" pitchFamily="18" charset="0"/>
                        </a:rPr>
                        <a:t>-</a:t>
                      </a:r>
                      <a:endParaRPr kumimoji="0" lang="ru-RU" altLang="ru-RU" sz="1800" b="0" i="0" u="none" strike="noStrike" cap="none" normalizeH="0" baseline="0" smtClean="0">
                        <a:ln>
                          <a:noFill/>
                        </a:ln>
                        <a:solidFill>
                          <a:schemeClr val="tx1"/>
                        </a:solidFill>
                        <a:effectLst/>
                        <a:latin typeface="Times New Roman" pitchFamily="18" charset="0"/>
                        <a:cs typeface="Times New Roman" pitchFamily="18" charset="0"/>
                      </a:endParaRPr>
                    </a:p>
                  </a:txBody>
                  <a:tcPr marL="25400" marR="254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800" b="0" i="0" u="none" strike="noStrike" cap="none" normalizeH="0" baseline="0" smtClean="0">
                          <a:ln>
                            <a:noFill/>
                          </a:ln>
                          <a:solidFill>
                            <a:srgbClr val="000000"/>
                          </a:solidFill>
                          <a:effectLst/>
                          <a:latin typeface="Times New Roman" pitchFamily="18" charset="0"/>
                          <a:cs typeface="Times New Roman" pitchFamily="18" charset="0"/>
                        </a:rPr>
                        <a:t>+</a:t>
                      </a:r>
                      <a:endParaRPr kumimoji="0" lang="ru-RU" altLang="ru-RU" sz="1800" b="0" i="0" u="none" strike="noStrike" cap="none" normalizeH="0" baseline="0" smtClean="0">
                        <a:ln>
                          <a:noFill/>
                        </a:ln>
                        <a:solidFill>
                          <a:schemeClr val="tx1"/>
                        </a:solidFill>
                        <a:effectLst/>
                        <a:latin typeface="Times New Roman" pitchFamily="18" charset="0"/>
                        <a:cs typeface="Times New Roman" pitchFamily="18" charset="0"/>
                      </a:endParaRPr>
                    </a:p>
                  </a:txBody>
                  <a:tcPr marL="25400" marR="254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548630">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800" b="0" i="0" u="none" strike="noStrike" cap="none" normalizeH="0" baseline="0" smtClean="0">
                          <a:ln>
                            <a:noFill/>
                          </a:ln>
                          <a:solidFill>
                            <a:srgbClr val="000000"/>
                          </a:solidFill>
                          <a:effectLst/>
                          <a:latin typeface="Times New Roman" pitchFamily="18" charset="0"/>
                          <a:cs typeface="Times New Roman" pitchFamily="18" charset="0"/>
                        </a:rPr>
                        <a:t>Время сложной условно-двигательной реакции выбора </a:t>
                      </a:r>
                      <a:endParaRPr kumimoji="0" lang="ru-RU" altLang="ru-RU" sz="1800" b="0" i="0" u="none" strike="noStrike" cap="none" normalizeH="0" baseline="0" smtClean="0">
                        <a:ln>
                          <a:noFill/>
                        </a:ln>
                        <a:solidFill>
                          <a:schemeClr val="tx1"/>
                        </a:solidFill>
                        <a:effectLst/>
                        <a:latin typeface="Times New Roman" pitchFamily="18" charset="0"/>
                        <a:cs typeface="Times New Roman" pitchFamily="18" charset="0"/>
                      </a:endParaRPr>
                    </a:p>
                  </a:txBody>
                  <a:tcPr marL="25400" marR="2540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800" b="0" i="0" u="none" strike="noStrike" cap="none" normalizeH="0" baseline="0" smtClean="0">
                          <a:ln>
                            <a:noFill/>
                          </a:ln>
                          <a:solidFill>
                            <a:srgbClr val="000000"/>
                          </a:solidFill>
                          <a:effectLst/>
                          <a:latin typeface="Times New Roman" pitchFamily="18" charset="0"/>
                          <a:cs typeface="Times New Roman" pitchFamily="18" charset="0"/>
                        </a:rPr>
                        <a:t>мс</a:t>
                      </a:r>
                      <a:endParaRPr kumimoji="0" lang="ru-RU" altLang="ru-RU" sz="1800" b="0" i="0" u="none" strike="noStrike" cap="none" normalizeH="0" baseline="0" smtClean="0">
                        <a:ln>
                          <a:noFill/>
                        </a:ln>
                        <a:solidFill>
                          <a:schemeClr val="tx1"/>
                        </a:solidFill>
                        <a:effectLst/>
                        <a:latin typeface="Times New Roman" pitchFamily="18" charset="0"/>
                        <a:cs typeface="Times New Roman" pitchFamily="18" charset="0"/>
                      </a:endParaRPr>
                    </a:p>
                  </a:txBody>
                  <a:tcPr marL="25400" marR="254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800" b="0" i="0" u="none" strike="noStrike" cap="none" normalizeH="0" baseline="0" dirty="0" smtClean="0">
                          <a:ln>
                            <a:noFill/>
                          </a:ln>
                          <a:solidFill>
                            <a:srgbClr val="000000"/>
                          </a:solidFill>
                          <a:effectLst/>
                          <a:latin typeface="Times New Roman" pitchFamily="18" charset="0"/>
                          <a:cs typeface="Times New Roman" pitchFamily="18" charset="0"/>
                        </a:rPr>
                        <a:t>+/- 10</a:t>
                      </a:r>
                      <a:endParaRPr kumimoji="0" lang="ru-RU" altLang="ru-RU"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25400" marR="254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800" b="1" i="0" u="none" strike="noStrike" cap="none" normalizeH="0" baseline="0" smtClean="0">
                          <a:ln>
                            <a:noFill/>
                          </a:ln>
                          <a:solidFill>
                            <a:srgbClr val="000000"/>
                          </a:solidFill>
                          <a:effectLst/>
                          <a:latin typeface="Times New Roman" pitchFamily="18" charset="0"/>
                          <a:cs typeface="Times New Roman" pitchFamily="18" charset="0"/>
                        </a:rPr>
                        <a:t>-</a:t>
                      </a:r>
                      <a:endParaRPr kumimoji="0" lang="ru-RU" altLang="ru-RU" sz="1800" b="0" i="0" u="none" strike="noStrike" cap="none" normalizeH="0" baseline="0" smtClean="0">
                        <a:ln>
                          <a:noFill/>
                        </a:ln>
                        <a:solidFill>
                          <a:schemeClr val="tx1"/>
                        </a:solidFill>
                        <a:effectLst/>
                        <a:latin typeface="Times New Roman" pitchFamily="18" charset="0"/>
                        <a:cs typeface="Times New Roman" pitchFamily="18" charset="0"/>
                      </a:endParaRPr>
                    </a:p>
                  </a:txBody>
                  <a:tcPr marL="25400" marR="254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800" b="0" i="0" u="none" strike="noStrike" cap="none" normalizeH="0" baseline="0" smtClean="0">
                          <a:ln>
                            <a:noFill/>
                          </a:ln>
                          <a:solidFill>
                            <a:srgbClr val="000000"/>
                          </a:solidFill>
                          <a:effectLst/>
                          <a:latin typeface="Times New Roman" pitchFamily="18" charset="0"/>
                          <a:cs typeface="Times New Roman" pitchFamily="18" charset="0"/>
                        </a:rPr>
                        <a:t>+</a:t>
                      </a:r>
                      <a:endParaRPr kumimoji="0" lang="ru-RU" altLang="ru-RU" sz="1800" b="0" i="0" u="none" strike="noStrike" cap="none" normalizeH="0" baseline="0" smtClean="0">
                        <a:ln>
                          <a:noFill/>
                        </a:ln>
                        <a:solidFill>
                          <a:schemeClr val="tx1"/>
                        </a:solidFill>
                        <a:effectLst/>
                        <a:latin typeface="Times New Roman" pitchFamily="18" charset="0"/>
                        <a:cs typeface="Times New Roman" pitchFamily="18" charset="0"/>
                      </a:endParaRPr>
                    </a:p>
                  </a:txBody>
                  <a:tcPr marL="25400" marR="254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548630">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800" b="0" i="0" u="none" strike="noStrike" cap="none" normalizeH="0" baseline="0" smtClean="0">
                          <a:ln>
                            <a:noFill/>
                          </a:ln>
                          <a:solidFill>
                            <a:srgbClr val="000000"/>
                          </a:solidFill>
                          <a:effectLst/>
                          <a:latin typeface="Times New Roman" pitchFamily="18" charset="0"/>
                          <a:cs typeface="Times New Roman" pitchFamily="18" charset="0"/>
                        </a:rPr>
                        <a:t>Безошибочность переключаемости внимания</a:t>
                      </a:r>
                      <a:endParaRPr kumimoji="0" lang="ru-RU" altLang="ru-RU" sz="1800" b="0" i="0" u="none" strike="noStrike" cap="none" normalizeH="0" baseline="0" smtClean="0">
                        <a:ln>
                          <a:noFill/>
                        </a:ln>
                        <a:solidFill>
                          <a:schemeClr val="tx1"/>
                        </a:solidFill>
                        <a:effectLst/>
                        <a:latin typeface="Times New Roman" pitchFamily="18" charset="0"/>
                        <a:cs typeface="Times New Roman" pitchFamily="18" charset="0"/>
                      </a:endParaRPr>
                    </a:p>
                  </a:txBody>
                  <a:tcPr marL="25400" marR="2540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800" b="0" i="0" u="none" strike="noStrike" cap="none" normalizeH="0" baseline="0" smtClean="0">
                          <a:ln>
                            <a:noFill/>
                          </a:ln>
                          <a:solidFill>
                            <a:srgbClr val="000000"/>
                          </a:solidFill>
                          <a:effectLst/>
                          <a:latin typeface="Times New Roman" pitchFamily="18" charset="0"/>
                          <a:cs typeface="Times New Roman" pitchFamily="18" charset="0"/>
                        </a:rPr>
                        <a:t>отн. ед.</a:t>
                      </a:r>
                      <a:endParaRPr kumimoji="0" lang="ru-RU" altLang="ru-RU" sz="1800" b="0" i="0" u="none" strike="noStrike" cap="none" normalizeH="0" baseline="0" smtClean="0">
                        <a:ln>
                          <a:noFill/>
                        </a:ln>
                        <a:solidFill>
                          <a:schemeClr val="tx1"/>
                        </a:solidFill>
                        <a:effectLst/>
                        <a:latin typeface="Times New Roman" pitchFamily="18" charset="0"/>
                        <a:cs typeface="Times New Roman" pitchFamily="18" charset="0"/>
                      </a:endParaRPr>
                    </a:p>
                  </a:txBody>
                  <a:tcPr marL="25400" marR="254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800" b="0" i="0" u="none" strike="noStrike" cap="none" normalizeH="0" baseline="0" smtClean="0">
                          <a:ln>
                            <a:noFill/>
                          </a:ln>
                          <a:solidFill>
                            <a:srgbClr val="000000"/>
                          </a:solidFill>
                          <a:effectLst/>
                          <a:latin typeface="Times New Roman" pitchFamily="18" charset="0"/>
                          <a:cs typeface="Times New Roman" pitchFamily="18" charset="0"/>
                        </a:rPr>
                        <a:t>+/- 0,05</a:t>
                      </a:r>
                      <a:endParaRPr kumimoji="0" lang="ru-RU" altLang="ru-RU" sz="1800" b="0" i="0" u="none" strike="noStrike" cap="none" normalizeH="0" baseline="0" smtClean="0">
                        <a:ln>
                          <a:noFill/>
                        </a:ln>
                        <a:solidFill>
                          <a:schemeClr val="tx1"/>
                        </a:solidFill>
                        <a:effectLst/>
                        <a:latin typeface="Times New Roman" pitchFamily="18" charset="0"/>
                        <a:cs typeface="Times New Roman" pitchFamily="18" charset="0"/>
                      </a:endParaRPr>
                    </a:p>
                  </a:txBody>
                  <a:tcPr marL="25400" marR="254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800" b="1" i="0" u="none" strike="noStrike" cap="none" normalizeH="0" baseline="0" dirty="0" smtClean="0">
                          <a:ln>
                            <a:noFill/>
                          </a:ln>
                          <a:solidFill>
                            <a:srgbClr val="000000"/>
                          </a:solidFill>
                          <a:effectLst/>
                          <a:latin typeface="Times New Roman" pitchFamily="18" charset="0"/>
                          <a:cs typeface="Times New Roman" pitchFamily="18" charset="0"/>
                        </a:rPr>
                        <a:t>-</a:t>
                      </a:r>
                      <a:endParaRPr kumimoji="0" lang="ru-RU" altLang="ru-RU"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25400" marR="254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800" b="0" i="0" u="none" strike="noStrike" cap="none" normalizeH="0" baseline="0" dirty="0" smtClean="0">
                          <a:ln>
                            <a:noFill/>
                          </a:ln>
                          <a:solidFill>
                            <a:srgbClr val="000000"/>
                          </a:solidFill>
                          <a:effectLst/>
                          <a:latin typeface="Times New Roman" pitchFamily="18" charset="0"/>
                          <a:cs typeface="Times New Roman" pitchFamily="18" charset="0"/>
                        </a:rPr>
                        <a:t>+</a:t>
                      </a:r>
                      <a:endParaRPr kumimoji="0" lang="ru-RU" altLang="ru-RU"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25400" marR="2540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bl>
          </a:graphicData>
        </a:graphic>
      </p:graphicFrame>
      <p:sp>
        <p:nvSpPr>
          <p:cNvPr id="5" name="Rectangle 2"/>
          <p:cNvSpPr>
            <a:spLocks noChangeArrowheads="1"/>
          </p:cNvSpPr>
          <p:nvPr/>
        </p:nvSpPr>
        <p:spPr bwMode="auto">
          <a:xfrm>
            <a:off x="0" y="0"/>
            <a:ext cx="9144000" cy="457200"/>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nchor="ctr">
            <a:spAutoFit/>
          </a:bodyPr>
          <a:lstStyle/>
          <a:p>
            <a:pPr>
              <a:defRPr/>
            </a:pPr>
            <a:endParaRPr lang="ru-RU">
              <a:latin typeface="Arial" charset="0"/>
            </a:endParaRPr>
          </a:p>
        </p:txBody>
      </p:sp>
      <p:sp>
        <p:nvSpPr>
          <p:cNvPr id="8" name="Rectangle 4"/>
          <p:cNvSpPr>
            <a:spLocks noChangeArrowheads="1"/>
          </p:cNvSpPr>
          <p:nvPr/>
        </p:nvSpPr>
        <p:spPr bwMode="auto">
          <a:xfrm>
            <a:off x="0" y="0"/>
            <a:ext cx="9144000" cy="457200"/>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nchor="ctr">
            <a:spAutoFit/>
          </a:bodyPr>
          <a:lstStyle/>
          <a:p>
            <a:pPr>
              <a:defRPr/>
            </a:pPr>
            <a:endParaRPr lang="ru-RU">
              <a:latin typeface="Arial" charset="0"/>
            </a:endParaRPr>
          </a:p>
        </p:txBody>
      </p:sp>
      <p:sp>
        <p:nvSpPr>
          <p:cNvPr id="10" name="Rectangle 8"/>
          <p:cNvSpPr>
            <a:spLocks noChangeArrowheads="1"/>
          </p:cNvSpPr>
          <p:nvPr/>
        </p:nvSpPr>
        <p:spPr bwMode="auto">
          <a:xfrm>
            <a:off x="0" y="0"/>
            <a:ext cx="9144000" cy="457200"/>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nchor="ctr">
            <a:spAutoFit/>
          </a:bodyPr>
          <a:lstStyle/>
          <a:p>
            <a:pPr>
              <a:defRPr/>
            </a:pPr>
            <a:endParaRPr lang="ru-RU">
              <a:latin typeface="Arial"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49424" y="18864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ru-RU" sz="3200" dirty="0">
                <a:solidFill>
                  <a:srgbClr val="660033"/>
                </a:solidFill>
              </a:rPr>
              <a:t>Расчет интегрального показателя утомления</a:t>
            </a:r>
          </a:p>
        </p:txBody>
      </p:sp>
      <p:sp>
        <p:nvSpPr>
          <p:cNvPr id="4" name="Номер слайда 3"/>
          <p:cNvSpPr>
            <a:spLocks noGrp="1"/>
          </p:cNvSpPr>
          <p:nvPr>
            <p:ph type="sldNum" sz="quarter" idx="12"/>
          </p:nvPr>
        </p:nvSpPr>
        <p:spPr/>
        <p:txBody>
          <a:bodyPr/>
          <a:lstStyle/>
          <a:p>
            <a:pPr>
              <a:defRPr/>
            </a:pPr>
            <a:fld id="{D5F2EE62-4534-4D3A-8F72-5ED4309D3297}" type="slidenum">
              <a:rPr lang="ru-RU" smtClean="0"/>
              <a:pPr>
                <a:defRPr/>
              </a:pPr>
              <a:t>15</a:t>
            </a:fld>
            <a:endParaRPr lang="ru-RU"/>
          </a:p>
        </p:txBody>
      </p:sp>
      <p:graphicFrame>
        <p:nvGraphicFramePr>
          <p:cNvPr id="5" name="Объект 6"/>
          <p:cNvGraphicFramePr>
            <a:graphicFrameLocks noChangeAspect="1"/>
          </p:cNvGraphicFramePr>
          <p:nvPr>
            <p:extLst>
              <p:ext uri="{D42A27DB-BD31-4B8C-83A1-F6EECF244321}">
                <p14:modId xmlns:p14="http://schemas.microsoft.com/office/powerpoint/2010/main" val="496873471"/>
              </p:ext>
            </p:extLst>
          </p:nvPr>
        </p:nvGraphicFramePr>
        <p:xfrm>
          <a:off x="2339752" y="1562298"/>
          <a:ext cx="1806575" cy="792163"/>
        </p:xfrm>
        <a:graphic>
          <a:graphicData uri="http://schemas.openxmlformats.org/presentationml/2006/ole">
            <mc:AlternateContent xmlns:mc="http://schemas.openxmlformats.org/markup-compatibility/2006">
              <mc:Choice xmlns:v="urn:schemas-microsoft-com:vml" Requires="v">
                <p:oleObj spid="_x0000_s54393" name="Формула" r:id="rId4" imgW="660113" imgH="291973" progId="Equation.3">
                  <p:embed/>
                </p:oleObj>
              </mc:Choice>
              <mc:Fallback>
                <p:oleObj name="Формула" r:id="rId4" imgW="660113" imgH="291973" progId="Equation.3">
                  <p:embed/>
                  <p:pic>
                    <p:nvPicPr>
                      <p:cNvPr id="0" name="Picture 1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39752" y="1562298"/>
                        <a:ext cx="1806575" cy="792163"/>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Объект 10"/>
          <p:cNvGraphicFramePr>
            <a:graphicFrameLocks noChangeAspect="1"/>
          </p:cNvGraphicFramePr>
          <p:nvPr>
            <p:extLst>
              <p:ext uri="{D42A27DB-BD31-4B8C-83A1-F6EECF244321}">
                <p14:modId xmlns:p14="http://schemas.microsoft.com/office/powerpoint/2010/main" val="1199354749"/>
              </p:ext>
            </p:extLst>
          </p:nvPr>
        </p:nvGraphicFramePr>
        <p:xfrm>
          <a:off x="5436096" y="1574205"/>
          <a:ext cx="2573337" cy="768350"/>
        </p:xfrm>
        <a:graphic>
          <a:graphicData uri="http://schemas.openxmlformats.org/presentationml/2006/ole">
            <mc:AlternateContent xmlns:mc="http://schemas.openxmlformats.org/markup-compatibility/2006">
              <mc:Choice xmlns:v="urn:schemas-microsoft-com:vml" Requires="v">
                <p:oleObj spid="_x0000_s54394" name="Формула" r:id="rId6" imgW="1333500" imgH="393700" progId="Equation.3">
                  <p:embed/>
                </p:oleObj>
              </mc:Choice>
              <mc:Fallback>
                <p:oleObj name="Формула" r:id="rId6" imgW="1333500" imgH="393700" progId="Equation.3">
                  <p:embed/>
                  <p:pic>
                    <p:nvPicPr>
                      <p:cNvPr id="0" name="Picture 1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36096" y="1574205"/>
                        <a:ext cx="2573337" cy="76835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7" name="Прямая со стрелкой 6"/>
          <p:cNvCxnSpPr/>
          <p:nvPr/>
        </p:nvCxnSpPr>
        <p:spPr>
          <a:xfrm>
            <a:off x="4644008" y="1958380"/>
            <a:ext cx="387350" cy="0"/>
          </a:xfrm>
          <a:prstGeom prst="straightConnector1">
            <a:avLst/>
          </a:prstGeom>
          <a:ln>
            <a:solidFill>
              <a:srgbClr val="FF0000"/>
            </a:solidFill>
            <a:tailEnd type="arrow"/>
          </a:ln>
        </p:spPr>
        <p:style>
          <a:lnRef idx="3">
            <a:schemeClr val="accent4"/>
          </a:lnRef>
          <a:fillRef idx="0">
            <a:schemeClr val="accent4"/>
          </a:fillRef>
          <a:effectRef idx="2">
            <a:schemeClr val="accent4"/>
          </a:effectRef>
          <a:fontRef idx="minor">
            <a:schemeClr val="tx1"/>
          </a:fontRef>
        </p:style>
      </p:cxnSp>
      <p:sp>
        <p:nvSpPr>
          <p:cNvPr id="8" name="Прямоугольник 7"/>
          <p:cNvSpPr/>
          <p:nvPr/>
        </p:nvSpPr>
        <p:spPr>
          <a:xfrm>
            <a:off x="1016298" y="2420888"/>
            <a:ext cx="4131766" cy="2031325"/>
          </a:xfrm>
          <a:prstGeom prst="rect">
            <a:avLst/>
          </a:prstGeom>
        </p:spPr>
        <p:txBody>
          <a:bodyPr wrap="square">
            <a:spAutoFit/>
          </a:bodyPr>
          <a:lstStyle/>
          <a:p>
            <a:r>
              <a:rPr lang="ru-RU" dirty="0" smtClean="0"/>
              <a:t>где:</a:t>
            </a:r>
          </a:p>
          <a:p>
            <a:r>
              <a:rPr lang="ru-RU" i="1" dirty="0" smtClean="0"/>
              <a:t>а</a:t>
            </a:r>
            <a:r>
              <a:rPr lang="ru-RU" dirty="0" smtClean="0"/>
              <a:t> </a:t>
            </a:r>
            <a:r>
              <a:rPr lang="ru-RU" dirty="0"/>
              <a:t>– число случаев, в которых показатели не изменились; </a:t>
            </a:r>
          </a:p>
          <a:p>
            <a:r>
              <a:rPr lang="ru-RU" i="1" dirty="0"/>
              <a:t>b</a:t>
            </a:r>
            <a:r>
              <a:rPr lang="ru-RU" dirty="0"/>
              <a:t> – число случаев улучшения результатов; </a:t>
            </a:r>
          </a:p>
          <a:p>
            <a:r>
              <a:rPr lang="ru-RU" i="1" dirty="0"/>
              <a:t>c</a:t>
            </a:r>
            <a:r>
              <a:rPr lang="ru-RU" dirty="0"/>
              <a:t> – число случаев ухудшения результатов</a:t>
            </a:r>
          </a:p>
        </p:txBody>
      </p:sp>
      <p:sp>
        <p:nvSpPr>
          <p:cNvPr id="9" name="Прямоугольник 8"/>
          <p:cNvSpPr/>
          <p:nvPr/>
        </p:nvSpPr>
        <p:spPr>
          <a:xfrm>
            <a:off x="5031358" y="2420888"/>
            <a:ext cx="3933130" cy="2031325"/>
          </a:xfrm>
          <a:prstGeom prst="rect">
            <a:avLst/>
          </a:prstGeom>
        </p:spPr>
        <p:txBody>
          <a:bodyPr wrap="square">
            <a:spAutoFit/>
          </a:bodyPr>
          <a:lstStyle/>
          <a:p>
            <a:r>
              <a:rPr lang="ru-RU" dirty="0" smtClean="0"/>
              <a:t>где:</a:t>
            </a:r>
          </a:p>
          <a:p>
            <a:r>
              <a:rPr lang="ru-RU" i="1" dirty="0" smtClean="0"/>
              <a:t>К</a:t>
            </a:r>
            <a:r>
              <a:rPr lang="ru-RU" i="1" baseline="-25000" dirty="0" smtClean="0"/>
              <a:t>об.1</a:t>
            </a:r>
            <a:r>
              <a:rPr lang="ru-RU" i="1" dirty="0" smtClean="0"/>
              <a:t> </a:t>
            </a:r>
            <a:r>
              <a:rPr lang="ru-RU" dirty="0"/>
              <a:t>– величина сдвига предпоследнего измерения (за 1,5 </a:t>
            </a:r>
            <a:r>
              <a:rPr lang="ru-RU" dirty="0" smtClean="0"/>
              <a:t>часа </a:t>
            </a:r>
            <a:r>
              <a:rPr lang="ru-RU" dirty="0"/>
              <a:t>до конца работы);  </a:t>
            </a:r>
          </a:p>
          <a:p>
            <a:r>
              <a:rPr lang="ru-RU" i="1" dirty="0"/>
              <a:t>К</a:t>
            </a:r>
            <a:r>
              <a:rPr lang="ru-RU" i="1" baseline="-25000" dirty="0"/>
              <a:t>об.2</a:t>
            </a:r>
            <a:r>
              <a:rPr lang="ru-RU" dirty="0"/>
              <a:t> – величина сдвига последнего измерения (после окончания работы)</a:t>
            </a:r>
          </a:p>
        </p:txBody>
      </p:sp>
      <p:pic>
        <p:nvPicPr>
          <p:cNvPr id="54276" name="Picture 4" descr="C:\Users\hp\Downloads\IMG_0744.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5400000">
            <a:off x="684719" y="4718538"/>
            <a:ext cx="2429794" cy="1822345"/>
          </a:xfrm>
          <a:prstGeom prst="rect">
            <a:avLst/>
          </a:prstGeom>
          <a:noFill/>
          <a:extLst>
            <a:ext uri="{909E8E84-426E-40DD-AFC4-6F175D3DCCD1}">
              <a14:hiddenFill xmlns:a14="http://schemas.microsoft.com/office/drawing/2010/main">
                <a:solidFill>
                  <a:srgbClr val="FFFFFF"/>
                </a:solidFill>
              </a14:hiddenFill>
            </a:ext>
          </a:extLst>
        </p:spPr>
      </p:pic>
      <p:pic>
        <p:nvPicPr>
          <p:cNvPr id="54277" name="Picture 5" descr="C:\Users\hp\Downloads\IMG_0748.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5400000">
            <a:off x="3243403" y="4573753"/>
            <a:ext cx="2423639" cy="2105762"/>
          </a:xfrm>
          <a:prstGeom prst="rect">
            <a:avLst/>
          </a:prstGeom>
          <a:noFill/>
          <a:extLst>
            <a:ext uri="{909E8E84-426E-40DD-AFC4-6F175D3DCCD1}">
              <a14:hiddenFill xmlns:a14="http://schemas.microsoft.com/office/drawing/2010/main">
                <a:solidFill>
                  <a:srgbClr val="FFFFFF"/>
                </a:solidFill>
              </a14:hiddenFill>
            </a:ext>
          </a:extLst>
        </p:spPr>
      </p:pic>
      <p:pic>
        <p:nvPicPr>
          <p:cNvPr id="54278" name="Picture 6" descr="C:\Users\hp\Downloads\IMG_0741.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rot="5400000">
            <a:off x="5680039" y="4706134"/>
            <a:ext cx="2436937" cy="1827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72834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Заголовок 1"/>
          <p:cNvSpPr>
            <a:spLocks noGrp="1"/>
          </p:cNvSpPr>
          <p:nvPr>
            <p:ph type="title"/>
          </p:nvPr>
        </p:nvSpPr>
        <p:spPr bwMode="auto">
          <a:xfrm>
            <a:off x="827088" y="26035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ru-RU" altLang="ru-RU" sz="3200" dirty="0" smtClean="0">
                <a:solidFill>
                  <a:srgbClr val="660033"/>
                </a:solidFill>
              </a:rPr>
              <a:t>Оценка утомления работников ТЭК</a:t>
            </a:r>
            <a:endParaRPr lang="ru-RU" altLang="ru-RU" sz="3200" dirty="0" smtClean="0"/>
          </a:p>
        </p:txBody>
      </p:sp>
      <p:graphicFrame>
        <p:nvGraphicFramePr>
          <p:cNvPr id="5" name="Объект 4"/>
          <p:cNvGraphicFramePr>
            <a:graphicFrameLocks noGrp="1"/>
          </p:cNvGraphicFramePr>
          <p:nvPr>
            <p:ph idx="1"/>
          </p:nvPr>
        </p:nvGraphicFramePr>
        <p:xfrm>
          <a:off x="914400" y="2565400"/>
          <a:ext cx="8229600" cy="1320800"/>
        </p:xfrm>
        <a:graphic>
          <a:graphicData uri="http://schemas.openxmlformats.org/drawingml/2006/table">
            <a:tbl>
              <a:tblPr firstRow="1" bandRow="1">
                <a:tableStyleId>{5940675A-B579-460E-94D1-54222C63F5DA}</a:tableStyleId>
              </a:tblPr>
              <a:tblGrid>
                <a:gridCol w="1281336"/>
                <a:gridCol w="1584176"/>
                <a:gridCol w="4860032"/>
                <a:gridCol w="504056"/>
              </a:tblGrid>
              <a:tr h="579121">
                <a:tc>
                  <a:txBody>
                    <a:bodyPr/>
                    <a:lstStyle/>
                    <a:p>
                      <a:r>
                        <a:rPr lang="ru-RU" sz="1600" dirty="0" smtClean="0"/>
                        <a:t>Перегрузка</a:t>
                      </a:r>
                      <a:endParaRPr lang="ru-RU" sz="1600" dirty="0"/>
                    </a:p>
                  </a:txBody>
                  <a:tcPr marT="45721" marB="45721"/>
                </a:tc>
                <a:tc>
                  <a:txBody>
                    <a:bodyPr/>
                    <a:lstStyle/>
                    <a:p>
                      <a:r>
                        <a:rPr lang="ru-RU" sz="1600" dirty="0" smtClean="0"/>
                        <a:t>Оптимальная нагрузка</a:t>
                      </a:r>
                      <a:endParaRPr lang="ru-RU" sz="1600" dirty="0"/>
                    </a:p>
                  </a:txBody>
                  <a:tcPr marT="45721" marB="45721"/>
                </a:tc>
                <a:tc gridSpan="2">
                  <a:txBody>
                    <a:bodyPr/>
                    <a:lstStyle/>
                    <a:p>
                      <a:r>
                        <a:rPr lang="ru-RU" sz="1600" dirty="0" smtClean="0"/>
                        <a:t>Недогрузка</a:t>
                      </a:r>
                      <a:endParaRPr lang="ru-RU" sz="1600" dirty="0"/>
                    </a:p>
                  </a:txBody>
                  <a:tcPr marT="45721" marB="45721">
                    <a:lnB w="12700" cap="flat" cmpd="sng" algn="ctr">
                      <a:solidFill>
                        <a:schemeClr val="tx1"/>
                      </a:solidFill>
                      <a:prstDash val="solid"/>
                      <a:round/>
                      <a:headEnd type="none" w="med" len="med"/>
                      <a:tailEnd type="none" w="med" len="med"/>
                    </a:lnB>
                  </a:tcPr>
                </a:tc>
                <a:tc hMerge="1">
                  <a:txBody>
                    <a:bodyPr/>
                    <a:lstStyle/>
                    <a:p>
                      <a:endParaRPr lang="ru-RU" dirty="0"/>
                    </a:p>
                  </a:txBody>
                  <a:tcPr>
                    <a:lnB w="12700" cap="flat" cmpd="sng" algn="ctr">
                      <a:solidFill>
                        <a:schemeClr val="tx1"/>
                      </a:solidFill>
                      <a:prstDash val="solid"/>
                      <a:round/>
                      <a:headEnd type="none" w="med" len="med"/>
                      <a:tailEnd type="none" w="med" len="med"/>
                    </a:lnB>
                  </a:tcPr>
                </a:tc>
              </a:tr>
              <a:tr h="370839">
                <a:tc>
                  <a:txBody>
                    <a:bodyPr/>
                    <a:lstStyle/>
                    <a:p>
                      <a:r>
                        <a:rPr lang="ru-RU" sz="1200" dirty="0" smtClean="0"/>
                        <a:t>-100</a:t>
                      </a:r>
                      <a:endParaRPr lang="ru-RU" sz="1200" dirty="0"/>
                    </a:p>
                  </a:txBody>
                  <a:tcPr marT="45721" marB="45721"/>
                </a:tc>
                <a:tc>
                  <a:txBody>
                    <a:bodyPr/>
                    <a:lstStyle/>
                    <a:p>
                      <a:r>
                        <a:rPr lang="ru-RU" sz="1200" dirty="0" smtClean="0"/>
                        <a:t>-40</a:t>
                      </a:r>
                      <a:endParaRPr lang="ru-RU" sz="1200" dirty="0"/>
                    </a:p>
                  </a:txBody>
                  <a:tcPr marT="45721" marB="45721">
                    <a:lnR w="12700" cap="flat" cmpd="sng" algn="ctr">
                      <a:solidFill>
                        <a:schemeClr val="tx1"/>
                      </a:solidFill>
                      <a:prstDash val="solid"/>
                      <a:round/>
                      <a:headEnd type="none" w="med" len="med"/>
                      <a:tailEnd type="none" w="med" len="med"/>
                    </a:lnR>
                  </a:tcPr>
                </a:tc>
                <a:tc>
                  <a:txBody>
                    <a:bodyPr/>
                    <a:lstStyle/>
                    <a:p>
                      <a:r>
                        <a:rPr lang="ru-RU" sz="1200" dirty="0" smtClean="0"/>
                        <a:t>-26</a:t>
                      </a:r>
                      <a:endParaRPr lang="ru-RU" sz="1200" dirty="0"/>
                    </a:p>
                  </a:txBody>
                  <a:tcPr marT="45721" marB="45721">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ru-RU" sz="1200" dirty="0" smtClean="0"/>
                        <a:t>100</a:t>
                      </a:r>
                      <a:endParaRPr lang="ru-RU" sz="1200" dirty="0"/>
                    </a:p>
                  </a:txBody>
                  <a:tcPr marT="45721" marB="45721">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39">
                <a:tc>
                  <a:txBody>
                    <a:bodyPr/>
                    <a:lstStyle/>
                    <a:p>
                      <a:endParaRPr lang="ru-RU" sz="1800" dirty="0"/>
                    </a:p>
                  </a:txBody>
                  <a:tcPr marT="45721" marB="45721">
                    <a:solidFill>
                      <a:srgbClr val="FF0000"/>
                    </a:solidFill>
                  </a:tcPr>
                </a:tc>
                <a:tc>
                  <a:txBody>
                    <a:bodyPr/>
                    <a:lstStyle/>
                    <a:p>
                      <a:endParaRPr lang="ru-RU" sz="1800" dirty="0"/>
                    </a:p>
                  </a:txBody>
                  <a:tcPr marT="45721" marB="45721">
                    <a:solidFill>
                      <a:srgbClr val="00CC00"/>
                    </a:solidFill>
                  </a:tcPr>
                </a:tc>
                <a:tc gridSpan="2">
                  <a:txBody>
                    <a:bodyPr/>
                    <a:lstStyle/>
                    <a:p>
                      <a:endParaRPr lang="ru-RU" sz="1800" dirty="0"/>
                    </a:p>
                  </a:txBody>
                  <a:tcPr marT="45721" marB="45721">
                    <a:lnT w="12700" cap="flat" cmpd="sng" algn="ctr">
                      <a:solidFill>
                        <a:schemeClr val="tx1"/>
                      </a:solidFill>
                      <a:prstDash val="solid"/>
                      <a:round/>
                      <a:headEnd type="none" w="med" len="med"/>
                      <a:tailEnd type="none" w="med" len="med"/>
                    </a:lnT>
                    <a:solidFill>
                      <a:srgbClr val="CCECFF"/>
                    </a:solidFill>
                  </a:tcPr>
                </a:tc>
                <a:tc hMerge="1">
                  <a:txBody>
                    <a:bodyPr/>
                    <a:lstStyle/>
                    <a:p>
                      <a:endParaRPr lang="ru-RU" dirty="0"/>
                    </a:p>
                  </a:txBody>
                  <a:tcPr>
                    <a:lnT w="12700" cap="flat" cmpd="sng" algn="ctr">
                      <a:solidFill>
                        <a:schemeClr val="tx1"/>
                      </a:solidFill>
                      <a:prstDash val="solid"/>
                      <a:round/>
                      <a:headEnd type="none" w="med" len="med"/>
                      <a:tailEnd type="none" w="med" len="med"/>
                    </a:lnT>
                  </a:tcPr>
                </a:tc>
              </a:tr>
            </a:tbl>
          </a:graphicData>
        </a:graphic>
      </p:graphicFrame>
      <p:sp>
        <p:nvSpPr>
          <p:cNvPr id="24604" name="Номер слайда 3"/>
          <p:cNvSpPr>
            <a:spLocks noGrp="1"/>
          </p:cNvSpPr>
          <p:nvPr>
            <p:ph type="sldNum" sz="quarter" idx="12"/>
          </p:nvPr>
        </p:nvSpPr>
        <p:spPr>
          <a:noFill/>
        </p:spPr>
        <p:txBody>
          <a:bodyPr/>
          <a:lstStyle/>
          <a:p>
            <a:fld id="{0205A930-0523-4458-9A5A-C43584B694DF}" type="slidenum">
              <a:rPr lang="ru-RU" altLang="ru-RU" smtClean="0">
                <a:latin typeface="Arial" pitchFamily="34" charset="0"/>
              </a:rPr>
              <a:pPr/>
              <a:t>16</a:t>
            </a:fld>
            <a:endParaRPr lang="ru-RU" altLang="ru-RU" smtClean="0">
              <a:latin typeface="Arial" pitchFamily="34" charset="0"/>
            </a:endParaRPr>
          </a:p>
        </p:txBody>
      </p:sp>
      <p:graphicFrame>
        <p:nvGraphicFramePr>
          <p:cNvPr id="24605" name="Объект 5"/>
          <p:cNvGraphicFramePr>
            <a:graphicFrameLocks noChangeAspect="1"/>
          </p:cNvGraphicFramePr>
          <p:nvPr>
            <p:extLst>
              <p:ext uri="{D42A27DB-BD31-4B8C-83A1-F6EECF244321}">
                <p14:modId xmlns:p14="http://schemas.microsoft.com/office/powerpoint/2010/main" val="1844348656"/>
              </p:ext>
            </p:extLst>
          </p:nvPr>
        </p:nvGraphicFramePr>
        <p:xfrm>
          <a:off x="3362325" y="1641475"/>
          <a:ext cx="2573338" cy="766763"/>
        </p:xfrm>
        <a:graphic>
          <a:graphicData uri="http://schemas.openxmlformats.org/presentationml/2006/ole">
            <mc:AlternateContent xmlns:mc="http://schemas.openxmlformats.org/markup-compatibility/2006">
              <mc:Choice xmlns:v="urn:schemas-microsoft-com:vml" Requires="v">
                <p:oleObj spid="_x0000_s50242" name="Формула" r:id="rId4" imgW="1333440" imgH="393480" progId="Equation.3">
                  <p:embed/>
                </p:oleObj>
              </mc:Choice>
              <mc:Fallback>
                <p:oleObj name="Формула" r:id="rId4" imgW="1333440" imgH="393480" progId="Equation.3">
                  <p:embed/>
                  <p:pic>
                    <p:nvPicPr>
                      <p:cNvPr id="0" name="Picture 13"/>
                      <p:cNvPicPr>
                        <a:picLocks noChangeAspect="1" noChangeArrowheads="1"/>
                      </p:cNvPicPr>
                      <p:nvPr/>
                    </p:nvPicPr>
                    <p:blipFill>
                      <a:blip r:embed="rId5"/>
                      <a:srcRect/>
                      <a:stretch>
                        <a:fillRect/>
                      </a:stretch>
                    </p:blipFill>
                    <p:spPr bwMode="auto">
                      <a:xfrm>
                        <a:off x="3362325" y="1641475"/>
                        <a:ext cx="2573338" cy="766763"/>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50182" name="Picture 6" descr="C:\Users\hp\Desktop\fa5f7c32-b270-471d-bb6e-9bf0b9d01324_B.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3474" y="4069167"/>
            <a:ext cx="3130374" cy="2081481"/>
          </a:xfrm>
          <a:prstGeom prst="rect">
            <a:avLst/>
          </a:prstGeom>
          <a:noFill/>
          <a:extLst>
            <a:ext uri="{909E8E84-426E-40DD-AFC4-6F175D3DCCD1}">
              <a14:hiddenFill xmlns:a14="http://schemas.microsoft.com/office/drawing/2010/main">
                <a:solidFill>
                  <a:srgbClr val="FFFFFF"/>
                </a:solidFill>
              </a14:hiddenFill>
            </a:ext>
          </a:extLst>
        </p:spPr>
      </p:pic>
      <p:pic>
        <p:nvPicPr>
          <p:cNvPr id="50183" name="Picture 7" descr="C:\Users\hp\Desktop\nbvolodarskay.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798274" y="4044937"/>
            <a:ext cx="3333751" cy="2224088"/>
          </a:xfrm>
          <a:prstGeom prst="rect">
            <a:avLst/>
          </a:prstGeom>
          <a:noFill/>
          <a:extLst>
            <a:ext uri="{909E8E84-426E-40DD-AFC4-6F175D3DCCD1}">
              <a14:hiddenFill xmlns:a14="http://schemas.microsoft.com/office/drawing/2010/main">
                <a:solidFill>
                  <a:srgbClr val="FFFFFF"/>
                </a:solidFill>
              </a14:hiddenFill>
            </a:ext>
          </a:extLst>
        </p:spPr>
      </p:pic>
      <p:pic>
        <p:nvPicPr>
          <p:cNvPr id="50184" name="Picture 8" descr="C:\Users\hp\Desktop\1000_15DSC_0039.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222831" y="5109907"/>
            <a:ext cx="2575443" cy="171782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Заголовок 1"/>
          <p:cNvSpPr>
            <a:spLocks noGrp="1"/>
          </p:cNvSpPr>
          <p:nvPr>
            <p:ph type="title"/>
          </p:nvPr>
        </p:nvSpPr>
        <p:spPr bwMode="auto">
          <a:xfrm>
            <a:off x="905391" y="18864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ru-RU" altLang="ru-RU" sz="2800" dirty="0">
                <a:solidFill>
                  <a:srgbClr val="660033"/>
                </a:solidFill>
              </a:rPr>
              <a:t>Распределение величины интегрального показателя утомления в обследуемой группе</a:t>
            </a:r>
          </a:p>
        </p:txBody>
      </p:sp>
      <p:sp>
        <p:nvSpPr>
          <p:cNvPr id="25603" name="Номер слайда 3"/>
          <p:cNvSpPr>
            <a:spLocks noGrp="1"/>
          </p:cNvSpPr>
          <p:nvPr>
            <p:ph type="sldNum" sz="quarter" idx="12"/>
          </p:nvPr>
        </p:nvSpPr>
        <p:spPr>
          <a:noFill/>
        </p:spPr>
        <p:txBody>
          <a:bodyPr/>
          <a:lstStyle/>
          <a:p>
            <a:fld id="{1E874626-BEC8-410B-95D0-860FDED0F11D}" type="slidenum">
              <a:rPr lang="ru-RU" altLang="ru-RU" smtClean="0">
                <a:latin typeface="Arial" pitchFamily="34" charset="0"/>
              </a:rPr>
              <a:pPr/>
              <a:t>17</a:t>
            </a:fld>
            <a:endParaRPr lang="ru-RU" altLang="ru-RU" dirty="0" smtClean="0">
              <a:latin typeface="Arial" pitchFamily="34" charset="0"/>
            </a:endParaRPr>
          </a:p>
        </p:txBody>
      </p:sp>
      <p:grpSp>
        <p:nvGrpSpPr>
          <p:cNvPr id="7" name="Группа 6"/>
          <p:cNvGrpSpPr/>
          <p:nvPr/>
        </p:nvGrpSpPr>
        <p:grpSpPr>
          <a:xfrm>
            <a:off x="29592" y="1656184"/>
            <a:ext cx="5976664" cy="5201816"/>
            <a:chOff x="827584" y="1412776"/>
            <a:chExt cx="5976664" cy="5085184"/>
          </a:xfrm>
        </p:grpSpPr>
        <p:graphicFrame>
          <p:nvGraphicFramePr>
            <p:cNvPr id="9" name="Диаграмма 8"/>
            <p:cNvGraphicFramePr>
              <a:graphicFrameLocks/>
            </p:cNvGraphicFramePr>
            <p:nvPr>
              <p:extLst>
                <p:ext uri="{D42A27DB-BD31-4B8C-83A1-F6EECF244321}">
                  <p14:modId xmlns:p14="http://schemas.microsoft.com/office/powerpoint/2010/main" val="3454196212"/>
                </p:ext>
              </p:extLst>
            </p:nvPr>
          </p:nvGraphicFramePr>
          <p:xfrm>
            <a:off x="827584" y="1412776"/>
            <a:ext cx="5976664" cy="5085184"/>
          </p:xfrm>
          <a:graphic>
            <a:graphicData uri="http://schemas.openxmlformats.org/drawingml/2006/chart">
              <c:chart xmlns:c="http://schemas.openxmlformats.org/drawingml/2006/chart" xmlns:r="http://schemas.openxmlformats.org/officeDocument/2006/relationships" r:id="rId3"/>
            </a:graphicData>
          </a:graphic>
        </p:graphicFrame>
        <p:cxnSp>
          <p:nvCxnSpPr>
            <p:cNvPr id="4" name="Прямая соединительная линия 3"/>
            <p:cNvCxnSpPr>
              <a:endCxn id="9" idx="3"/>
            </p:cNvCxnSpPr>
            <p:nvPr/>
          </p:nvCxnSpPr>
          <p:spPr>
            <a:xfrm flipV="1">
              <a:off x="1625576" y="3955368"/>
              <a:ext cx="5178672" cy="27384"/>
            </a:xfrm>
            <a:prstGeom prst="line">
              <a:avLst/>
            </a:prstGeom>
            <a:ln w="50800">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15" name="Прямая соединительная линия 14"/>
            <p:cNvCxnSpPr/>
            <p:nvPr/>
          </p:nvCxnSpPr>
          <p:spPr>
            <a:xfrm>
              <a:off x="1625576" y="3075450"/>
              <a:ext cx="5178672" cy="0"/>
            </a:xfrm>
            <a:prstGeom prst="line">
              <a:avLst/>
            </a:prstGeom>
            <a:ln w="50800">
              <a:solidFill>
                <a:srgbClr val="FF0000"/>
              </a:solidFill>
            </a:ln>
          </p:spPr>
          <p:style>
            <a:lnRef idx="2">
              <a:schemeClr val="accent1"/>
            </a:lnRef>
            <a:fillRef idx="0">
              <a:schemeClr val="accent1"/>
            </a:fillRef>
            <a:effectRef idx="1">
              <a:schemeClr val="accent1"/>
            </a:effectRef>
            <a:fontRef idx="minor">
              <a:schemeClr val="tx1"/>
            </a:fontRef>
          </p:style>
        </p:cxnSp>
      </p:grpSp>
      <p:sp>
        <p:nvSpPr>
          <p:cNvPr id="10" name="Прямоугольник 9"/>
          <p:cNvSpPr/>
          <p:nvPr/>
        </p:nvSpPr>
        <p:spPr>
          <a:xfrm>
            <a:off x="6006256" y="1916832"/>
            <a:ext cx="3137744" cy="3970318"/>
          </a:xfrm>
          <a:prstGeom prst="rect">
            <a:avLst/>
          </a:prstGeom>
        </p:spPr>
        <p:txBody>
          <a:bodyPr wrap="square">
            <a:spAutoFit/>
          </a:bodyPr>
          <a:lstStyle/>
          <a:p>
            <a:r>
              <a:rPr lang="ru-RU" sz="1400" dirty="0" smtClean="0"/>
              <a:t>1 – </a:t>
            </a:r>
            <a:r>
              <a:rPr lang="ru-RU" sz="1400" dirty="0" err="1" smtClean="0"/>
              <a:t>Электрогазосварщик</a:t>
            </a:r>
            <a:endParaRPr lang="ru-RU" sz="1400" dirty="0" smtClean="0"/>
          </a:p>
          <a:p>
            <a:r>
              <a:rPr lang="ru-RU" sz="1400" dirty="0" smtClean="0"/>
              <a:t>2 – Оператор котельной</a:t>
            </a:r>
          </a:p>
          <a:p>
            <a:r>
              <a:rPr lang="ru-RU" sz="1400" dirty="0" smtClean="0"/>
              <a:t>3 – Инженер по пожарной безопасности</a:t>
            </a:r>
          </a:p>
          <a:p>
            <a:r>
              <a:rPr lang="ru-RU" sz="1400" dirty="0" smtClean="0"/>
              <a:t>4 – Пожарный</a:t>
            </a:r>
          </a:p>
          <a:p>
            <a:r>
              <a:rPr lang="ru-RU" sz="1400" dirty="0" smtClean="0"/>
              <a:t>5 – Слесарь </a:t>
            </a:r>
            <a:r>
              <a:rPr lang="ru-RU" sz="1400" dirty="0" err="1" smtClean="0"/>
              <a:t>КИПиА</a:t>
            </a:r>
            <a:endParaRPr lang="ru-RU" sz="1400" dirty="0" smtClean="0"/>
          </a:p>
          <a:p>
            <a:r>
              <a:rPr lang="ru-RU" sz="1400" dirty="0" smtClean="0"/>
              <a:t>6 – Машинист экскаватора</a:t>
            </a:r>
          </a:p>
          <a:p>
            <a:r>
              <a:rPr lang="ru-RU" sz="1400" dirty="0" smtClean="0"/>
              <a:t>7 – Линейный трубопроводчик</a:t>
            </a:r>
          </a:p>
          <a:p>
            <a:r>
              <a:rPr lang="ru-RU" sz="1400" dirty="0" smtClean="0"/>
              <a:t>8 – Слесарь по ремонту технологического оборудования</a:t>
            </a:r>
          </a:p>
          <a:p>
            <a:r>
              <a:rPr lang="ru-RU" sz="1400" dirty="0" smtClean="0"/>
              <a:t>9 – Лаборант химического анализа</a:t>
            </a:r>
          </a:p>
          <a:p>
            <a:r>
              <a:rPr lang="ru-RU" sz="1400" dirty="0" smtClean="0"/>
              <a:t>10 – Оператор товарный</a:t>
            </a:r>
          </a:p>
          <a:p>
            <a:r>
              <a:rPr lang="ru-RU" sz="1400" dirty="0" smtClean="0"/>
              <a:t>11 – Электромеханик по средствам автоматики и приборам технологического оборудования</a:t>
            </a:r>
          </a:p>
          <a:p>
            <a:r>
              <a:rPr lang="ru-RU" sz="1400" dirty="0" smtClean="0"/>
              <a:t>12 – Оператор </a:t>
            </a:r>
            <a:r>
              <a:rPr lang="ru-RU" sz="1400" dirty="0" err="1" smtClean="0"/>
              <a:t>нефтепродукто</a:t>
            </a:r>
            <a:r>
              <a:rPr lang="ru-RU" sz="1400" dirty="0" smtClean="0"/>
              <a:t>-перекачивающей станции</a:t>
            </a:r>
          </a:p>
          <a:p>
            <a:r>
              <a:rPr lang="ru-RU" sz="1400" dirty="0" smtClean="0"/>
              <a:t>13 - Электромонтер </a:t>
            </a:r>
            <a:endParaRPr lang="ru-RU" sz="1400" dirty="0"/>
          </a:p>
        </p:txBody>
      </p:sp>
    </p:spTree>
    <p:extLst>
      <p:ext uri="{BB962C8B-B14F-4D97-AF65-F5344CB8AC3E}">
        <p14:creationId xmlns:p14="http://schemas.microsoft.com/office/powerpoint/2010/main" val="377995716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584" y="260648"/>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ru-RU" sz="3200" dirty="0" smtClean="0">
                <a:solidFill>
                  <a:srgbClr val="660033"/>
                </a:solidFill>
              </a:rPr>
              <a:t>Результаты математической обработки </a:t>
            </a:r>
            <a:r>
              <a:rPr lang="ru-RU" sz="3200" dirty="0">
                <a:solidFill>
                  <a:srgbClr val="660033"/>
                </a:solidFill>
              </a:rPr>
              <a:t>экспериментальных данных</a:t>
            </a:r>
          </a:p>
        </p:txBody>
      </p:sp>
      <p:graphicFrame>
        <p:nvGraphicFramePr>
          <p:cNvPr id="5" name="Объект 4"/>
          <p:cNvGraphicFramePr>
            <a:graphicFrameLocks noGrp="1"/>
          </p:cNvGraphicFramePr>
          <p:nvPr>
            <p:ph idx="1"/>
            <p:extLst>
              <p:ext uri="{D42A27DB-BD31-4B8C-83A1-F6EECF244321}">
                <p14:modId xmlns:p14="http://schemas.microsoft.com/office/powerpoint/2010/main" val="3844102354"/>
              </p:ext>
            </p:extLst>
          </p:nvPr>
        </p:nvGraphicFramePr>
        <p:xfrm>
          <a:off x="827584" y="1412776"/>
          <a:ext cx="8280920" cy="5310336"/>
        </p:xfrm>
        <a:graphic>
          <a:graphicData uri="http://schemas.openxmlformats.org/drawingml/2006/table">
            <a:tbl>
              <a:tblPr firstRow="1" bandRow="1">
                <a:tableStyleId>{5940675A-B579-460E-94D1-54222C63F5DA}</a:tableStyleId>
              </a:tblPr>
              <a:tblGrid>
                <a:gridCol w="1728192"/>
                <a:gridCol w="3600400"/>
                <a:gridCol w="2952328"/>
              </a:tblGrid>
              <a:tr h="3024336">
                <a:tc>
                  <a:txBody>
                    <a:bodyPr/>
                    <a:lstStyle/>
                    <a:p>
                      <a:r>
                        <a:rPr lang="ru-RU" sz="1600" dirty="0" smtClean="0">
                          <a:latin typeface="+mn-lt"/>
                        </a:rPr>
                        <a:t>Проверка гипотезы о статистической значимости уровня утомления</a:t>
                      </a:r>
                      <a:endParaRPr lang="ru-RU" sz="1600" dirty="0">
                        <a:latin typeface="+mn-lt"/>
                      </a:endParaRPr>
                    </a:p>
                  </a:txBody>
                  <a:tcPr/>
                </a:tc>
                <a:tc>
                  <a:txBody>
                    <a:bodyPr/>
                    <a:lstStyle/>
                    <a:p>
                      <a:endParaRPr lang="ru-RU" sz="1600" dirty="0" smtClean="0">
                        <a:latin typeface="+mn-lt"/>
                      </a:endParaRPr>
                    </a:p>
                    <a:p>
                      <a:r>
                        <a:rPr lang="ru-RU" sz="1600" dirty="0" smtClean="0">
                          <a:latin typeface="+mn-lt"/>
                        </a:rPr>
                        <a:t>                                      = 4,67</a:t>
                      </a:r>
                    </a:p>
                    <a:p>
                      <a:endParaRPr lang="ru-RU" sz="1600" dirty="0" smtClean="0">
                        <a:latin typeface="+mn-lt"/>
                      </a:endParaRPr>
                    </a:p>
                    <a:p>
                      <a:r>
                        <a:rPr lang="ru-RU" sz="1600" kern="1200" dirty="0" smtClean="0">
                          <a:solidFill>
                            <a:schemeClr val="tx1"/>
                          </a:solidFill>
                          <a:effectLst/>
                          <a:latin typeface="+mn-lt"/>
                          <a:ea typeface="+mn-ea"/>
                          <a:cs typeface="+mn-cs"/>
                        </a:rPr>
                        <a:t>                   -  </a:t>
                      </a:r>
                      <a:r>
                        <a:rPr lang="ru-RU" sz="1600" kern="1200" baseline="0" dirty="0" smtClean="0">
                          <a:solidFill>
                            <a:schemeClr val="tx1"/>
                          </a:solidFill>
                          <a:effectLst/>
                          <a:latin typeface="+mn-lt"/>
                          <a:ea typeface="+mn-ea"/>
                          <a:cs typeface="+mn-cs"/>
                        </a:rPr>
                        <a:t>         </a:t>
                      </a:r>
                    </a:p>
                    <a:p>
                      <a:r>
                        <a:rPr lang="ru-RU" sz="1600" kern="1200" baseline="0" dirty="0" smtClean="0">
                          <a:solidFill>
                            <a:schemeClr val="tx1"/>
                          </a:solidFill>
                          <a:effectLst/>
                          <a:latin typeface="+mn-lt"/>
                          <a:ea typeface="+mn-ea"/>
                          <a:cs typeface="+mn-cs"/>
                        </a:rPr>
                        <a:t>                     </a:t>
                      </a:r>
                      <a:r>
                        <a:rPr lang="ru-RU" sz="1600" kern="1200" dirty="0" smtClean="0">
                          <a:solidFill>
                            <a:schemeClr val="tx1"/>
                          </a:solidFill>
                          <a:effectLst/>
                          <a:latin typeface="+mn-lt"/>
                          <a:ea typeface="+mn-ea"/>
                          <a:cs typeface="+mn-cs"/>
                        </a:rPr>
                        <a:t>- разность  математического ожидания выборки (среднего значения) и константы, относительно которой проверяется гипотеза, </a:t>
                      </a:r>
                      <a:endParaRPr lang="ru-RU" sz="1600" dirty="0" smtClean="0">
                        <a:effectLst/>
                        <a:latin typeface="+mn-lt"/>
                      </a:endParaRPr>
                    </a:p>
                    <a:p>
                      <a:r>
                        <a:rPr lang="ru-RU" sz="1600" i="1" kern="1200" dirty="0" smtClean="0">
                          <a:solidFill>
                            <a:schemeClr val="tx1"/>
                          </a:solidFill>
                          <a:effectLst/>
                          <a:latin typeface="+mn-lt"/>
                          <a:ea typeface="+mn-ea"/>
                          <a:cs typeface="+mn-cs"/>
                        </a:rPr>
                        <a:t>s </a:t>
                      </a:r>
                      <a:r>
                        <a:rPr lang="ru-RU" sz="1600" kern="1200" dirty="0" smtClean="0">
                          <a:solidFill>
                            <a:schemeClr val="tx1"/>
                          </a:solidFill>
                          <a:effectLst/>
                          <a:latin typeface="+mn-lt"/>
                          <a:ea typeface="+mn-ea"/>
                          <a:cs typeface="+mn-cs"/>
                        </a:rPr>
                        <a:t>– среднеквадратическое отклонение выборки, </a:t>
                      </a:r>
                      <a:endParaRPr lang="ru-RU" sz="1600" dirty="0" smtClean="0">
                        <a:effectLst/>
                        <a:latin typeface="+mn-lt"/>
                      </a:endParaRPr>
                    </a:p>
                    <a:p>
                      <a:r>
                        <a:rPr lang="ru-RU" sz="1600" i="1" kern="1200" dirty="0" smtClean="0">
                          <a:solidFill>
                            <a:schemeClr val="tx1"/>
                          </a:solidFill>
                          <a:effectLst/>
                          <a:latin typeface="+mn-lt"/>
                          <a:ea typeface="+mn-ea"/>
                          <a:cs typeface="+mn-cs"/>
                        </a:rPr>
                        <a:t>n</a:t>
                      </a:r>
                      <a:r>
                        <a:rPr lang="ru-RU" sz="1600" kern="1200" dirty="0" smtClean="0">
                          <a:solidFill>
                            <a:schemeClr val="tx1"/>
                          </a:solidFill>
                          <a:effectLst/>
                          <a:latin typeface="+mn-lt"/>
                          <a:ea typeface="+mn-ea"/>
                          <a:cs typeface="+mn-cs"/>
                        </a:rPr>
                        <a:t> – длина выборки.</a:t>
                      </a:r>
                      <a:endParaRPr lang="ru-RU" sz="1600" dirty="0" smtClean="0">
                        <a:effectLst/>
                        <a:latin typeface="+mn-lt"/>
                      </a:endParaRPr>
                    </a:p>
                  </a:txBody>
                  <a:tcPr/>
                </a:tc>
                <a:tc>
                  <a:txBody>
                    <a:bodyPr/>
                    <a:lstStyle/>
                    <a:p>
                      <a:r>
                        <a:rPr lang="ru-RU" sz="1600" i="1" kern="1200" dirty="0" err="1" smtClean="0">
                          <a:solidFill>
                            <a:schemeClr val="tx1"/>
                          </a:solidFill>
                          <a:effectLst/>
                          <a:latin typeface="+mn-lt"/>
                          <a:ea typeface="+mn-ea"/>
                          <a:cs typeface="+mn-cs"/>
                        </a:rPr>
                        <a:t>t</a:t>
                      </a:r>
                      <a:r>
                        <a:rPr lang="ru-RU" sz="1600" i="1" kern="1200" baseline="-25000" dirty="0" err="1" smtClean="0">
                          <a:solidFill>
                            <a:schemeClr val="tx1"/>
                          </a:solidFill>
                          <a:effectLst/>
                          <a:latin typeface="+mn-lt"/>
                          <a:ea typeface="+mn-ea"/>
                          <a:cs typeface="+mn-cs"/>
                        </a:rPr>
                        <a:t>критич</a:t>
                      </a:r>
                      <a:r>
                        <a:rPr lang="ru-RU" sz="1600" i="0" kern="1200" baseline="0" dirty="0" smtClean="0">
                          <a:solidFill>
                            <a:schemeClr val="tx1"/>
                          </a:solidFill>
                          <a:effectLst/>
                          <a:latin typeface="+mn-lt"/>
                          <a:ea typeface="+mn-ea"/>
                          <a:cs typeface="+mn-cs"/>
                        </a:rPr>
                        <a:t> = 1,78</a:t>
                      </a:r>
                    </a:p>
                    <a:p>
                      <a:pPr marL="0" marR="0" indent="0" algn="l" defTabSz="914400" rtl="0" eaLnBrk="1" fontAlgn="auto" latinLnBrk="0" hangingPunct="1">
                        <a:lnSpc>
                          <a:spcPct val="100000"/>
                        </a:lnSpc>
                        <a:spcBef>
                          <a:spcPts val="0"/>
                        </a:spcBef>
                        <a:spcAft>
                          <a:spcPts val="0"/>
                        </a:spcAft>
                        <a:buClrTx/>
                        <a:buSzTx/>
                        <a:buFontTx/>
                        <a:buNone/>
                        <a:tabLst/>
                        <a:defRPr/>
                      </a:pPr>
                      <a:endParaRPr lang="ru-RU" sz="16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ru-RU" sz="1600" kern="1200" dirty="0" smtClean="0">
                          <a:solidFill>
                            <a:schemeClr val="tx1"/>
                          </a:solidFill>
                          <a:effectLst/>
                          <a:latin typeface="+mn-lt"/>
                          <a:ea typeface="+mn-ea"/>
                          <a:cs typeface="+mn-cs"/>
                        </a:rPr>
                        <a:t>Статистика имеет распределение Стьюдента с числом степеней свободы</a:t>
                      </a:r>
                      <a:r>
                        <a:rPr lang="ru-RU" sz="1600" kern="1200" baseline="0" dirty="0" smtClean="0">
                          <a:solidFill>
                            <a:schemeClr val="tx1"/>
                          </a:solidFill>
                          <a:effectLst/>
                          <a:latin typeface="+mn-lt"/>
                          <a:ea typeface="+mn-ea"/>
                          <a:cs typeface="+mn-cs"/>
                        </a:rPr>
                        <a:t> </a:t>
                      </a:r>
                      <a:r>
                        <a:rPr lang="ru-RU" sz="1600" i="1" kern="1200" dirty="0" smtClean="0">
                          <a:solidFill>
                            <a:schemeClr val="tx1"/>
                          </a:solidFill>
                          <a:effectLst/>
                          <a:latin typeface="+mn-lt"/>
                          <a:ea typeface="+mn-ea"/>
                          <a:cs typeface="+mn-cs"/>
                        </a:rPr>
                        <a:t>n=2</a:t>
                      </a:r>
                      <a:r>
                        <a:rPr lang="ru-RU" sz="1600" kern="1200" dirty="0" smtClean="0">
                          <a:solidFill>
                            <a:schemeClr val="tx1"/>
                          </a:solidFill>
                          <a:effectLst/>
                          <a:latin typeface="+mn-lt"/>
                          <a:ea typeface="+mn-ea"/>
                          <a:cs typeface="+mn-cs"/>
                        </a:rPr>
                        <a:t>, критическая точка найдена как квантиль этого  распределения для уровня значимости 0,05.</a:t>
                      </a:r>
                      <a:endParaRPr lang="ru-RU" sz="1600" dirty="0" smtClean="0">
                        <a:effectLst/>
                        <a:latin typeface="+mn-lt"/>
                      </a:endParaRPr>
                    </a:p>
                  </a:txBody>
                  <a:tcPr/>
                </a:tc>
              </a:tr>
              <a:tr h="900100">
                <a:tc>
                  <a:txBody>
                    <a:bodyPr/>
                    <a:lstStyle/>
                    <a:p>
                      <a:r>
                        <a:rPr lang="ru-RU" sz="1600" dirty="0" smtClean="0">
                          <a:latin typeface="+mn-lt"/>
                        </a:rPr>
                        <a:t>Доказательство адекватности модели</a:t>
                      </a:r>
                      <a:endParaRPr lang="ru-RU" sz="1600" dirty="0">
                        <a:latin typeface="+mn-lt"/>
                      </a:endParaRPr>
                    </a:p>
                  </a:txBody>
                  <a:tcPr/>
                </a:tc>
                <a:tc>
                  <a:txBody>
                    <a:bodyPr/>
                    <a:lstStyle/>
                    <a:p>
                      <a:r>
                        <a:rPr lang="ru-RU" sz="1600" dirty="0" smtClean="0">
                          <a:latin typeface="+mn-lt"/>
                        </a:rPr>
                        <a:t>                                          </a:t>
                      </a:r>
                    </a:p>
                    <a:p>
                      <a:r>
                        <a:rPr lang="ru-RU" sz="1600" dirty="0" smtClean="0">
                          <a:latin typeface="+mn-lt"/>
                        </a:rPr>
                        <a:t>                             </a:t>
                      </a:r>
                    </a:p>
                    <a:p>
                      <a:r>
                        <a:rPr lang="ru-RU" sz="1600" dirty="0" smtClean="0">
                          <a:latin typeface="+mn-lt"/>
                        </a:rPr>
                        <a:t>                              = 0,228</a:t>
                      </a:r>
                      <a:endParaRPr lang="ru-RU" sz="1600" dirty="0">
                        <a:latin typeface="+mn-lt"/>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i="1" kern="1200" dirty="0" err="1" smtClean="0">
                          <a:solidFill>
                            <a:schemeClr val="tx1"/>
                          </a:solidFill>
                          <a:effectLst/>
                          <a:latin typeface="+mn-lt"/>
                          <a:ea typeface="+mn-ea"/>
                          <a:cs typeface="+mn-cs"/>
                        </a:rPr>
                        <a:t>t</a:t>
                      </a:r>
                      <a:r>
                        <a:rPr lang="ru-RU" sz="1600" i="1" kern="1200" baseline="-25000" dirty="0" err="1" smtClean="0">
                          <a:solidFill>
                            <a:schemeClr val="tx1"/>
                          </a:solidFill>
                          <a:effectLst/>
                          <a:latin typeface="+mn-lt"/>
                          <a:ea typeface="+mn-ea"/>
                          <a:cs typeface="+mn-cs"/>
                        </a:rPr>
                        <a:t>критич</a:t>
                      </a:r>
                      <a:r>
                        <a:rPr lang="ru-RU" sz="1600" i="0" kern="1200" baseline="0" dirty="0" smtClean="0">
                          <a:solidFill>
                            <a:schemeClr val="tx1"/>
                          </a:solidFill>
                          <a:effectLst/>
                          <a:latin typeface="+mn-lt"/>
                          <a:ea typeface="+mn-ea"/>
                          <a:cs typeface="+mn-cs"/>
                        </a:rPr>
                        <a:t> = 3,857</a:t>
                      </a:r>
                    </a:p>
                    <a:p>
                      <a:endParaRPr lang="ru-RU" sz="1600" kern="1200" dirty="0" smtClean="0">
                        <a:solidFill>
                          <a:schemeClr val="tx1"/>
                        </a:solidFill>
                        <a:effectLst/>
                        <a:latin typeface="+mn-lt"/>
                        <a:ea typeface="+mn-ea"/>
                        <a:cs typeface="+mn-cs"/>
                      </a:endParaRPr>
                    </a:p>
                    <a:p>
                      <a:r>
                        <a:rPr lang="ru-RU" sz="1600" kern="1200" dirty="0" smtClean="0">
                          <a:solidFill>
                            <a:schemeClr val="tx1"/>
                          </a:solidFill>
                          <a:effectLst/>
                          <a:latin typeface="+mn-lt"/>
                          <a:ea typeface="+mn-ea"/>
                          <a:cs typeface="+mn-cs"/>
                        </a:rPr>
                        <a:t>Статистика сравнивается с квантилем распределения Фишера для числа степеней свободы </a:t>
                      </a:r>
                    </a:p>
                    <a:p>
                      <a:r>
                        <a:rPr lang="ru-RU" sz="1600" kern="1200" dirty="0" smtClean="0">
                          <a:solidFill>
                            <a:schemeClr val="tx1"/>
                          </a:solidFill>
                          <a:effectLst/>
                          <a:latin typeface="+mn-lt"/>
                          <a:ea typeface="+mn-ea"/>
                          <a:cs typeface="+mn-cs"/>
                        </a:rPr>
                        <a:t>(</a:t>
                      </a:r>
                      <a:r>
                        <a:rPr lang="en-US" sz="1600" i="1" kern="1200" dirty="0" err="1" smtClean="0">
                          <a:solidFill>
                            <a:schemeClr val="tx1"/>
                          </a:solidFill>
                          <a:effectLst/>
                          <a:latin typeface="+mn-lt"/>
                          <a:ea typeface="+mn-ea"/>
                          <a:cs typeface="+mn-cs"/>
                        </a:rPr>
                        <a:t>d</a:t>
                      </a:r>
                      <a:r>
                        <a:rPr lang="en-US" sz="1600" i="1" kern="1200" baseline="-25000" dirty="0" err="1" smtClean="0">
                          <a:solidFill>
                            <a:schemeClr val="tx1"/>
                          </a:solidFill>
                          <a:effectLst/>
                          <a:latin typeface="+mn-lt"/>
                          <a:ea typeface="+mn-ea"/>
                          <a:cs typeface="+mn-cs"/>
                        </a:rPr>
                        <a:t>f</a:t>
                      </a:r>
                      <a:r>
                        <a:rPr lang="ru-RU" sz="1600" i="1" kern="1200" baseline="-25000" dirty="0" err="1" smtClean="0">
                          <a:solidFill>
                            <a:schemeClr val="tx1"/>
                          </a:solidFill>
                          <a:effectLst/>
                          <a:latin typeface="+mn-lt"/>
                          <a:ea typeface="+mn-ea"/>
                          <a:cs typeface="+mn-cs"/>
                        </a:rPr>
                        <a:t>неад</a:t>
                      </a:r>
                      <a:r>
                        <a:rPr lang="ru-RU" sz="1600" kern="1200" baseline="-25000" dirty="0" smtClean="0">
                          <a:solidFill>
                            <a:schemeClr val="tx1"/>
                          </a:solidFill>
                          <a:effectLst/>
                          <a:latin typeface="+mn-lt"/>
                          <a:ea typeface="+mn-ea"/>
                          <a:cs typeface="+mn-cs"/>
                        </a:rPr>
                        <a:t>.</a:t>
                      </a:r>
                      <a:r>
                        <a:rPr lang="ru-RU" sz="1600" kern="1200" dirty="0" smtClean="0">
                          <a:solidFill>
                            <a:schemeClr val="tx1"/>
                          </a:solidFill>
                          <a:effectLst/>
                          <a:latin typeface="+mn-lt"/>
                          <a:ea typeface="+mn-ea"/>
                          <a:cs typeface="+mn-cs"/>
                        </a:rPr>
                        <a:t> =1 , </a:t>
                      </a:r>
                      <a:r>
                        <a:rPr lang="en-US" sz="1600" i="1" kern="1200" dirty="0" err="1" smtClean="0">
                          <a:solidFill>
                            <a:schemeClr val="tx1"/>
                          </a:solidFill>
                          <a:effectLst/>
                          <a:latin typeface="+mn-lt"/>
                          <a:ea typeface="+mn-ea"/>
                          <a:cs typeface="+mn-cs"/>
                        </a:rPr>
                        <a:t>d</a:t>
                      </a:r>
                      <a:r>
                        <a:rPr lang="en-US" sz="1600" i="1" kern="1200" baseline="-25000" dirty="0" err="1" smtClean="0">
                          <a:solidFill>
                            <a:schemeClr val="tx1"/>
                          </a:solidFill>
                          <a:effectLst/>
                          <a:latin typeface="+mn-lt"/>
                          <a:ea typeface="+mn-ea"/>
                          <a:cs typeface="+mn-cs"/>
                        </a:rPr>
                        <a:t>f</a:t>
                      </a:r>
                      <a:r>
                        <a:rPr lang="ru-RU" sz="1600" kern="1200" dirty="0" smtClean="0">
                          <a:solidFill>
                            <a:schemeClr val="tx1"/>
                          </a:solidFill>
                          <a:effectLst/>
                          <a:latin typeface="+mn-lt"/>
                          <a:ea typeface="+mn-ea"/>
                          <a:cs typeface="+mn-cs"/>
                        </a:rPr>
                        <a:t> =616) эксперимента для уровня значимости 5%. </a:t>
                      </a:r>
                      <a:endParaRPr lang="ru-RU" sz="1600" dirty="0">
                        <a:latin typeface="+mn-lt"/>
                      </a:endParaRPr>
                    </a:p>
                  </a:txBody>
                  <a:tcPr/>
                </a:tc>
              </a:tr>
            </a:tbl>
          </a:graphicData>
        </a:graphic>
      </p:graphicFrame>
      <p:sp>
        <p:nvSpPr>
          <p:cNvPr id="4" name="Номер слайда 3"/>
          <p:cNvSpPr>
            <a:spLocks noGrp="1"/>
          </p:cNvSpPr>
          <p:nvPr>
            <p:ph type="sldNum" sz="quarter" idx="12"/>
          </p:nvPr>
        </p:nvSpPr>
        <p:spPr>
          <a:xfrm>
            <a:off x="7002997" y="6381750"/>
            <a:ext cx="2133600" cy="476250"/>
          </a:xfrm>
        </p:spPr>
        <p:txBody>
          <a:bodyPr/>
          <a:lstStyle/>
          <a:p>
            <a:pPr>
              <a:defRPr/>
            </a:pPr>
            <a:fld id="{D5F2EE62-4534-4D3A-8F72-5ED4309D3297}" type="slidenum">
              <a:rPr lang="ru-RU" smtClean="0"/>
              <a:pPr>
                <a:defRPr/>
              </a:pPr>
              <a:t>18</a:t>
            </a:fld>
            <a:endParaRPr lang="ru-RU" dirty="0"/>
          </a:p>
        </p:txBody>
      </p:sp>
      <p:graphicFrame>
        <p:nvGraphicFramePr>
          <p:cNvPr id="6" name="Объект 5"/>
          <p:cNvGraphicFramePr>
            <a:graphicFrameLocks noChangeAspect="1"/>
          </p:cNvGraphicFramePr>
          <p:nvPr>
            <p:extLst>
              <p:ext uri="{D42A27DB-BD31-4B8C-83A1-F6EECF244321}">
                <p14:modId xmlns:p14="http://schemas.microsoft.com/office/powerpoint/2010/main" val="3307005410"/>
              </p:ext>
            </p:extLst>
          </p:nvPr>
        </p:nvGraphicFramePr>
        <p:xfrm>
          <a:off x="3059832" y="1412776"/>
          <a:ext cx="1662712" cy="792088"/>
        </p:xfrm>
        <a:graphic>
          <a:graphicData uri="http://schemas.openxmlformats.org/presentationml/2006/ole">
            <mc:AlternateContent xmlns:mc="http://schemas.openxmlformats.org/markup-compatibility/2006">
              <mc:Choice xmlns:v="urn:schemas-microsoft-com:vml" Requires="v">
                <p:oleObj spid="_x0000_s57494" r:id="rId4" imgW="850680" imgH="406080" progId="">
                  <p:embed/>
                </p:oleObj>
              </mc:Choice>
              <mc:Fallback>
                <p:oleObj r:id="rId4" imgW="850680" imgH="406080" progId="">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9832" y="1412776"/>
                        <a:ext cx="1662712" cy="792088"/>
                      </a:xfrm>
                      <a:prstGeom prst="rect">
                        <a:avLst/>
                      </a:prstGeom>
                      <a:noFill/>
                    </p:spPr>
                  </p:pic>
                </p:oleObj>
              </mc:Fallback>
            </mc:AlternateContent>
          </a:graphicData>
        </a:graphic>
      </p:graphicFrame>
      <p:sp>
        <p:nvSpPr>
          <p:cNvPr id="7"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9" name="Rectangle 6"/>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0" name="Объект 9"/>
          <p:cNvGraphicFramePr>
            <a:graphicFrameLocks noChangeAspect="1"/>
          </p:cNvGraphicFramePr>
          <p:nvPr>
            <p:extLst>
              <p:ext uri="{D42A27DB-BD31-4B8C-83A1-F6EECF244321}">
                <p14:modId xmlns:p14="http://schemas.microsoft.com/office/powerpoint/2010/main" val="1735177924"/>
              </p:ext>
            </p:extLst>
          </p:nvPr>
        </p:nvGraphicFramePr>
        <p:xfrm>
          <a:off x="2627784" y="2276872"/>
          <a:ext cx="1224136" cy="492686"/>
        </p:xfrm>
        <a:graphic>
          <a:graphicData uri="http://schemas.openxmlformats.org/presentationml/2006/ole">
            <mc:AlternateContent xmlns:mc="http://schemas.openxmlformats.org/markup-compatibility/2006">
              <mc:Choice xmlns:v="urn:schemas-microsoft-com:vml" Requires="v">
                <p:oleObj spid="_x0000_s57495" r:id="rId6" imgW="393529" imgH="253890" progId="Equation.DSMT4">
                  <p:embed/>
                </p:oleObj>
              </mc:Choice>
              <mc:Fallback>
                <p:oleObj r:id="rId6" imgW="393529" imgH="253890" progId="Equation.DSMT4">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27784" y="2276872"/>
                        <a:ext cx="1224136" cy="492686"/>
                      </a:xfrm>
                      <a:prstGeom prst="rect">
                        <a:avLst/>
                      </a:prstGeom>
                      <a:noFill/>
                    </p:spPr>
                  </p:pic>
                </p:oleObj>
              </mc:Fallback>
            </mc:AlternateContent>
          </a:graphicData>
        </a:graphic>
      </p:graphicFrame>
      <p:sp>
        <p:nvSpPr>
          <p:cNvPr id="3" name="Rectangle 1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8" name="Объект 7"/>
          <p:cNvGraphicFramePr>
            <a:graphicFrameLocks noChangeAspect="1"/>
          </p:cNvGraphicFramePr>
          <p:nvPr>
            <p:extLst>
              <p:ext uri="{D42A27DB-BD31-4B8C-83A1-F6EECF244321}">
                <p14:modId xmlns:p14="http://schemas.microsoft.com/office/powerpoint/2010/main" val="2150787524"/>
              </p:ext>
            </p:extLst>
          </p:nvPr>
        </p:nvGraphicFramePr>
        <p:xfrm>
          <a:off x="2771800" y="4797152"/>
          <a:ext cx="1394764" cy="648072"/>
        </p:xfrm>
        <a:graphic>
          <a:graphicData uri="http://schemas.openxmlformats.org/presentationml/2006/ole">
            <mc:AlternateContent xmlns:mc="http://schemas.openxmlformats.org/markup-compatibility/2006">
              <mc:Choice xmlns:v="urn:schemas-microsoft-com:vml" Requires="v">
                <p:oleObj spid="_x0000_s57496" name="Формула" r:id="rId8" imgW="927100" imgH="431800" progId="Equation.3">
                  <p:embed/>
                </p:oleObj>
              </mc:Choice>
              <mc:Fallback>
                <p:oleObj name="Формула" r:id="rId8" imgW="927100" imgH="431800" progId="Equation.3">
                  <p:embed/>
                  <p:pic>
                    <p:nvPicPr>
                      <p:cNvPr id="0" name="Object 1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771800" y="4797152"/>
                        <a:ext cx="1394764" cy="648072"/>
                      </a:xfrm>
                      <a:prstGeom prst="rect">
                        <a:avLst/>
                      </a:prstGeom>
                      <a:noFill/>
                    </p:spPr>
                  </p:pic>
                </p:oleObj>
              </mc:Fallback>
            </mc:AlternateContent>
          </a:graphicData>
        </a:graphic>
      </p:graphicFrame>
    </p:spTree>
    <p:extLst>
      <p:ext uri="{BB962C8B-B14F-4D97-AF65-F5344CB8AC3E}">
        <p14:creationId xmlns:p14="http://schemas.microsoft.com/office/powerpoint/2010/main" val="330030740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pPr>
              <a:defRPr/>
            </a:pPr>
            <a:fld id="{D5F2EE62-4534-4D3A-8F72-5ED4309D3297}" type="slidenum">
              <a:rPr lang="ru-RU" smtClean="0"/>
              <a:pPr>
                <a:defRPr/>
              </a:pPr>
              <a:t>19</a:t>
            </a:fld>
            <a:endParaRPr lang="ru-RU"/>
          </a:p>
        </p:txBody>
      </p:sp>
      <p:pic>
        <p:nvPicPr>
          <p:cNvPr id="583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5392" y="3360848"/>
            <a:ext cx="8468608" cy="34929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837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2040" y="1268760"/>
            <a:ext cx="4176464" cy="32201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837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5391" y="847430"/>
            <a:ext cx="4040625" cy="25176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Заголовок 1"/>
          <p:cNvSpPr>
            <a:spLocks noGrp="1"/>
          </p:cNvSpPr>
          <p:nvPr>
            <p:ph type="title"/>
          </p:nvPr>
        </p:nvSpPr>
        <p:spPr>
          <a:xfrm>
            <a:off x="878904" y="12576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ru-RU" sz="3200" dirty="0" smtClean="0">
                <a:solidFill>
                  <a:srgbClr val="660033"/>
                </a:solidFill>
              </a:rPr>
              <a:t>Фрагменты математической обработки экспериментальных данных</a:t>
            </a:r>
            <a:endParaRPr lang="ru-RU" sz="3200" dirty="0">
              <a:solidFill>
                <a:srgbClr val="660033"/>
              </a:solidFill>
            </a:endParaRPr>
          </a:p>
        </p:txBody>
      </p:sp>
    </p:spTree>
    <p:extLst>
      <p:ext uri="{BB962C8B-B14F-4D97-AF65-F5344CB8AC3E}">
        <p14:creationId xmlns:p14="http://schemas.microsoft.com/office/powerpoint/2010/main" val="2087924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pPr>
              <a:defRPr/>
            </a:pPr>
            <a:fld id="{D5F2EE62-4534-4D3A-8F72-5ED4309D3297}" type="slidenum">
              <a:rPr lang="ru-RU" smtClean="0"/>
              <a:pPr>
                <a:defRPr/>
              </a:pPr>
              <a:t>2</a:t>
            </a:fld>
            <a:endParaRPr lang="ru-RU"/>
          </a:p>
        </p:txBody>
      </p:sp>
      <p:sp>
        <p:nvSpPr>
          <p:cNvPr id="5" name="Прямоугольник 4"/>
          <p:cNvSpPr/>
          <p:nvPr/>
        </p:nvSpPr>
        <p:spPr>
          <a:xfrm>
            <a:off x="971600" y="2419141"/>
            <a:ext cx="4824536" cy="3170099"/>
          </a:xfrm>
          <a:prstGeom prst="rect">
            <a:avLst/>
          </a:prstGeom>
        </p:spPr>
        <p:txBody>
          <a:bodyPr wrap="square">
            <a:spAutoFit/>
          </a:bodyPr>
          <a:lstStyle/>
          <a:p>
            <a:pPr algn="just"/>
            <a:r>
              <a:rPr lang="ru-RU" sz="2000" b="1" dirty="0" smtClean="0"/>
              <a:t>Профессиональный </a:t>
            </a:r>
            <a:r>
              <a:rPr lang="ru-RU" sz="2000" b="1" dirty="0"/>
              <a:t>риск </a:t>
            </a:r>
            <a:r>
              <a:rPr lang="ru-RU" sz="2000" dirty="0"/>
              <a:t>- вероятность причинения вреда здоровью в результате воздействия вредных и (или) опасных производственных факторов при исполнении работником обязанностей по трудовому договору или в иных случаях, установленных </a:t>
            </a:r>
            <a:r>
              <a:rPr lang="ru-RU" sz="2000" dirty="0" smtClean="0"/>
              <a:t>Трудовым </a:t>
            </a:r>
            <a:r>
              <a:rPr lang="ru-RU" sz="2000" dirty="0"/>
              <a:t>Кодексом, другими федеральными законами. </a:t>
            </a:r>
          </a:p>
        </p:txBody>
      </p:sp>
      <p:pic>
        <p:nvPicPr>
          <p:cNvPr id="61443" name="Picture 3" descr="C:\Users\Антон\Desktop\978569951695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0152" y="1475870"/>
            <a:ext cx="2999985" cy="48097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88310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Заголовок 1"/>
          <p:cNvSpPr>
            <a:spLocks noGrp="1"/>
          </p:cNvSpPr>
          <p:nvPr>
            <p:ph type="title"/>
          </p:nvPr>
        </p:nvSpPr>
        <p:spPr bwMode="auto">
          <a:xfrm>
            <a:off x="906463" y="188913"/>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ru-RU" altLang="ru-RU" sz="3200" dirty="0" smtClean="0">
                <a:solidFill>
                  <a:srgbClr val="660033"/>
                </a:solidFill>
              </a:rPr>
              <a:t>Математическая модель динамики утомления работников объекта ТЭК</a:t>
            </a:r>
          </a:p>
        </p:txBody>
      </p:sp>
      <p:sp>
        <p:nvSpPr>
          <p:cNvPr id="26627" name="Номер слайда 3"/>
          <p:cNvSpPr>
            <a:spLocks noGrp="1"/>
          </p:cNvSpPr>
          <p:nvPr>
            <p:ph type="sldNum" sz="quarter" idx="12"/>
          </p:nvPr>
        </p:nvSpPr>
        <p:spPr>
          <a:noFill/>
        </p:spPr>
        <p:txBody>
          <a:bodyPr/>
          <a:lstStyle/>
          <a:p>
            <a:fld id="{3608B7DC-5DE1-41C8-B317-9667B42CDC73}" type="slidenum">
              <a:rPr lang="ru-RU" altLang="ru-RU" smtClean="0">
                <a:latin typeface="Arial" pitchFamily="34" charset="0"/>
              </a:rPr>
              <a:pPr/>
              <a:t>20</a:t>
            </a:fld>
            <a:endParaRPr lang="ru-RU" altLang="ru-RU" smtClean="0">
              <a:latin typeface="Arial" pitchFamily="34" charset="0"/>
            </a:endParaRPr>
          </a:p>
        </p:txBody>
      </p:sp>
      <p:graphicFrame>
        <p:nvGraphicFramePr>
          <p:cNvPr id="5" name="Диаграмма 4"/>
          <p:cNvGraphicFramePr/>
          <p:nvPr>
            <p:extLst>
              <p:ext uri="{D42A27DB-BD31-4B8C-83A1-F6EECF244321}">
                <p14:modId xmlns:p14="http://schemas.microsoft.com/office/powerpoint/2010/main" val="1635912078"/>
              </p:ext>
            </p:extLst>
          </p:nvPr>
        </p:nvGraphicFramePr>
        <p:xfrm>
          <a:off x="827584" y="1484784"/>
          <a:ext cx="5534025" cy="5112568"/>
        </p:xfrm>
        <a:graphic>
          <a:graphicData uri="http://schemas.openxmlformats.org/drawingml/2006/chart">
            <c:chart xmlns:c="http://schemas.openxmlformats.org/drawingml/2006/chart" xmlns:r="http://schemas.openxmlformats.org/officeDocument/2006/relationships" r:id="rId3"/>
          </a:graphicData>
        </a:graphic>
      </p:graphicFrame>
      <p:sp>
        <p:nvSpPr>
          <p:cNvPr id="26629" name="Прямоугольник 5"/>
          <p:cNvSpPr>
            <a:spLocks noChangeArrowheads="1"/>
          </p:cNvSpPr>
          <p:nvPr/>
        </p:nvSpPr>
        <p:spPr bwMode="auto">
          <a:xfrm>
            <a:off x="6763364" y="3718848"/>
            <a:ext cx="1582483" cy="369332"/>
          </a:xfrm>
          <a:prstGeom prst="rect">
            <a:avLst/>
          </a:prstGeom>
          <a:ln w="28575">
            <a:solidFill>
              <a:srgbClr val="FF0000"/>
            </a:solidFill>
          </a:ln>
        </p:spPr>
        <p:txBody>
          <a:bodyPr wrap="square">
            <a:spAutoFit/>
          </a:bodyPr>
          <a:lstStyle/>
          <a:p>
            <a:pPr algn="ctr"/>
            <a:r>
              <a:rPr lang="en-US" altLang="ru-RU" i="1" dirty="0"/>
              <a:t>k</a:t>
            </a:r>
            <a:r>
              <a:rPr lang="ru-RU" altLang="ru-RU" i="1" baseline="-25000" dirty="0" err="1"/>
              <a:t>ут</a:t>
            </a:r>
            <a:r>
              <a:rPr lang="ru-RU" altLang="ru-RU" i="1" dirty="0"/>
              <a:t>=1+0,37</a:t>
            </a:r>
            <a:r>
              <a:rPr lang="en-US" altLang="ru-RU" i="1" dirty="0"/>
              <a:t>t</a:t>
            </a:r>
            <a:r>
              <a:rPr lang="ru-RU" altLang="ru-RU" i="1" dirty="0"/>
              <a:t> </a:t>
            </a:r>
          </a:p>
        </p:txBody>
      </p:sp>
      <p:sp>
        <p:nvSpPr>
          <p:cNvPr id="2" name="Прямоугольник 1"/>
          <p:cNvSpPr/>
          <p:nvPr/>
        </p:nvSpPr>
        <p:spPr>
          <a:xfrm>
            <a:off x="6789711" y="2157851"/>
            <a:ext cx="1582484" cy="369332"/>
          </a:xfrm>
          <a:prstGeom prst="rect">
            <a:avLst/>
          </a:prstGeom>
          <a:ln w="28575">
            <a:solidFill>
              <a:srgbClr val="FF0000"/>
            </a:solidFill>
          </a:ln>
        </p:spPr>
        <p:txBody>
          <a:bodyPr wrap="none">
            <a:spAutoFit/>
          </a:bodyPr>
          <a:lstStyle/>
          <a:p>
            <a:pPr algn="ctr"/>
            <a:r>
              <a:rPr lang="ru-RU" altLang="ru-RU" i="1" dirty="0"/>
              <a:t>у=7,73+0,36х</a:t>
            </a:r>
          </a:p>
        </p:txBody>
      </p:sp>
      <p:sp>
        <p:nvSpPr>
          <p:cNvPr id="3" name="Прямоугольник 2"/>
          <p:cNvSpPr/>
          <p:nvPr/>
        </p:nvSpPr>
        <p:spPr>
          <a:xfrm>
            <a:off x="6763364" y="2708920"/>
            <a:ext cx="2176076" cy="830997"/>
          </a:xfrm>
          <a:prstGeom prst="rect">
            <a:avLst/>
          </a:prstGeom>
          <a:ln w="28575">
            <a:noFill/>
          </a:ln>
        </p:spPr>
        <p:txBody>
          <a:bodyPr wrap="square">
            <a:spAutoFit/>
          </a:bodyPr>
          <a:lstStyle/>
          <a:p>
            <a:r>
              <a:rPr lang="ru-RU" sz="1600" i="1" dirty="0"/>
              <a:t>где х – время работы от 0 до 8 часов</a:t>
            </a:r>
          </a:p>
        </p:txBody>
      </p:sp>
      <p:sp>
        <p:nvSpPr>
          <p:cNvPr id="4" name="Прямоугольник 3"/>
          <p:cNvSpPr/>
          <p:nvPr/>
        </p:nvSpPr>
        <p:spPr>
          <a:xfrm>
            <a:off x="6763364" y="4293096"/>
            <a:ext cx="2176076" cy="1077218"/>
          </a:xfrm>
          <a:prstGeom prst="rect">
            <a:avLst/>
          </a:prstGeom>
          <a:ln w="28575">
            <a:noFill/>
          </a:ln>
        </p:spPr>
        <p:txBody>
          <a:bodyPr wrap="square">
            <a:spAutoFit/>
          </a:bodyPr>
          <a:lstStyle/>
          <a:p>
            <a:r>
              <a:rPr lang="ru-RU" sz="1600" i="1" dirty="0" smtClean="0"/>
              <a:t>где </a:t>
            </a:r>
            <a:r>
              <a:rPr lang="en-US" sz="1600" i="1" dirty="0" smtClean="0"/>
              <a:t>t</a:t>
            </a:r>
            <a:r>
              <a:rPr lang="ru-RU" sz="1600" i="1" dirty="0" smtClean="0"/>
              <a:t> </a:t>
            </a:r>
            <a:r>
              <a:rPr lang="ru-RU" sz="1600" i="1" dirty="0"/>
              <a:t>– время, прошедшее с начала смены в долях смены</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Заголовок 1"/>
          <p:cNvSpPr>
            <a:spLocks noGrp="1"/>
          </p:cNvSpPr>
          <p:nvPr>
            <p:ph type="title"/>
          </p:nvPr>
        </p:nvSpPr>
        <p:spPr bwMode="auto">
          <a:xfrm>
            <a:off x="914400" y="404813"/>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ru-RU" altLang="ru-RU" sz="3200" dirty="0" smtClean="0">
                <a:solidFill>
                  <a:srgbClr val="660033"/>
                </a:solidFill>
              </a:rPr>
              <a:t>Оценка риска </a:t>
            </a:r>
            <a:r>
              <a:rPr lang="ru-RU" altLang="ru-RU" sz="3200" dirty="0" smtClean="0"/>
              <a:t/>
            </a:r>
            <a:br>
              <a:rPr lang="ru-RU" altLang="ru-RU" sz="3200" dirty="0" smtClean="0"/>
            </a:br>
            <a:endParaRPr lang="ru-RU" altLang="ru-RU" sz="3200" dirty="0" smtClean="0"/>
          </a:p>
        </p:txBody>
      </p:sp>
      <p:sp>
        <p:nvSpPr>
          <p:cNvPr id="22531" name="Объект 2"/>
          <p:cNvSpPr>
            <a:spLocks noGrp="1"/>
          </p:cNvSpPr>
          <p:nvPr>
            <p:ph idx="1"/>
          </p:nvPr>
        </p:nvSpPr>
        <p:spPr bwMode="auto">
          <a:xfrm>
            <a:off x="841375" y="2924944"/>
            <a:ext cx="8302625" cy="3576658"/>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1400" i="1" dirty="0"/>
              <a:t>R</a:t>
            </a:r>
            <a:r>
              <a:rPr lang="ru-RU" sz="1400" dirty="0"/>
              <a:t> – уровень профессионального риска в баллах,</a:t>
            </a:r>
          </a:p>
          <a:p>
            <a:r>
              <a:rPr lang="en-US" sz="1400" i="1" dirty="0" err="1" smtClean="0"/>
              <a:t>X</a:t>
            </a:r>
            <a:r>
              <a:rPr lang="en-US" sz="1400" i="1" baseline="-25000" dirty="0" err="1" smtClean="0"/>
              <a:t>max</a:t>
            </a:r>
            <a:r>
              <a:rPr lang="ru-RU" sz="1400" dirty="0" smtClean="0"/>
              <a:t>– </a:t>
            </a:r>
            <a:r>
              <a:rPr lang="ru-RU" sz="1400" dirty="0"/>
              <a:t>максимальная оценка параметра производственной среды, трудового процесса соответствия СИЗ, индекса производственного контроля,</a:t>
            </a:r>
          </a:p>
          <a:p>
            <a:r>
              <a:rPr lang="en-US" sz="1400" i="1" dirty="0" err="1"/>
              <a:t>P</a:t>
            </a:r>
            <a:r>
              <a:rPr lang="en-US" sz="1400" i="1" baseline="-25000" dirty="0" err="1"/>
              <a:t>k</a:t>
            </a:r>
            <a:r>
              <a:rPr lang="ru-RU" sz="1400" i="1" baseline="-25000" dirty="0"/>
              <a:t>,</a:t>
            </a:r>
            <a:r>
              <a:rPr lang="en-US" sz="1400" i="1" baseline="-25000" dirty="0"/>
              <a:t>f </a:t>
            </a:r>
            <a:r>
              <a:rPr lang="ru-RU" sz="1400" dirty="0"/>
              <a:t>– балл степени вероятности события,</a:t>
            </a:r>
          </a:p>
          <a:p>
            <a:r>
              <a:rPr lang="ru-RU" sz="1400" i="1" dirty="0"/>
              <a:t>ФФ</a:t>
            </a:r>
            <a:r>
              <a:rPr lang="en-US" sz="1400" i="1" baseline="-25000" dirty="0" err="1"/>
              <a:t>i</a:t>
            </a:r>
            <a:r>
              <a:rPr lang="en-US" sz="1400" i="1" dirty="0"/>
              <a:t> </a:t>
            </a:r>
            <a:r>
              <a:rPr lang="ru-RU" sz="1400" dirty="0"/>
              <a:t>– оценка параметра производственной среды,</a:t>
            </a:r>
          </a:p>
          <a:p>
            <a:r>
              <a:rPr lang="ru-RU" sz="1400" i="1" dirty="0"/>
              <a:t>ФТП</a:t>
            </a:r>
            <a:r>
              <a:rPr lang="en-US" sz="1400" i="1" baseline="-25000" dirty="0"/>
              <a:t>j</a:t>
            </a:r>
            <a:r>
              <a:rPr lang="en-US" sz="1400" i="1" dirty="0"/>
              <a:t> </a:t>
            </a:r>
            <a:r>
              <a:rPr lang="ru-RU" sz="1400" dirty="0"/>
              <a:t>– оценка фактора трудового процесса,</a:t>
            </a:r>
          </a:p>
          <a:p>
            <a:r>
              <a:rPr lang="ru-RU" sz="1400" i="1" dirty="0"/>
              <a:t>СИЗ</a:t>
            </a:r>
            <a:r>
              <a:rPr lang="en-US" sz="1400" i="1" baseline="-25000" dirty="0"/>
              <a:t>k</a:t>
            </a:r>
            <a:r>
              <a:rPr lang="ru-RU" sz="1400" dirty="0"/>
              <a:t> – оценка соответствия СИЗ,</a:t>
            </a:r>
          </a:p>
          <a:p>
            <a:r>
              <a:rPr lang="ru-RU" sz="1400" i="1" dirty="0"/>
              <a:t>ТО</a:t>
            </a:r>
            <a:r>
              <a:rPr lang="en-US" sz="1400" i="1" baseline="-25000" dirty="0"/>
              <a:t>f</a:t>
            </a:r>
            <a:r>
              <a:rPr lang="ru-RU" sz="1400" dirty="0"/>
              <a:t> – оценка индекса производственного контроля,</a:t>
            </a:r>
          </a:p>
          <a:p>
            <a:r>
              <a:rPr lang="en-US" sz="1400" i="1" dirty="0"/>
              <a:t>k</a:t>
            </a:r>
            <a:r>
              <a:rPr lang="ru-RU" sz="1400" i="1" baseline="-25000" dirty="0" err="1"/>
              <a:t>ут</a:t>
            </a:r>
            <a:r>
              <a:rPr lang="ru-RU" sz="1400" baseline="-25000" dirty="0"/>
              <a:t> </a:t>
            </a:r>
            <a:r>
              <a:rPr lang="ru-RU" sz="1400" dirty="0"/>
              <a:t>– коэффициент утомления,</a:t>
            </a:r>
          </a:p>
          <a:p>
            <a:r>
              <a:rPr lang="en-US" sz="1400" i="1" dirty="0"/>
              <a:t>n</a:t>
            </a:r>
            <a:r>
              <a:rPr lang="ru-RU" sz="1400" i="1" baseline="-25000" dirty="0"/>
              <a:t>1</a:t>
            </a:r>
            <a:r>
              <a:rPr lang="ru-RU" sz="1400" i="1" dirty="0"/>
              <a:t> </a:t>
            </a:r>
            <a:r>
              <a:rPr lang="ru-RU" sz="1400" dirty="0"/>
              <a:t>– количество идентифицированных опасностей факторов производственной среды,</a:t>
            </a:r>
          </a:p>
          <a:p>
            <a:r>
              <a:rPr lang="en-US" sz="1400" i="1" dirty="0"/>
              <a:t>n</a:t>
            </a:r>
            <a:r>
              <a:rPr lang="ru-RU" sz="1400" i="1" baseline="-25000" dirty="0"/>
              <a:t>2</a:t>
            </a:r>
            <a:r>
              <a:rPr lang="ru-RU" sz="1400" i="1" dirty="0"/>
              <a:t> </a:t>
            </a:r>
            <a:r>
              <a:rPr lang="ru-RU" sz="1400" dirty="0"/>
              <a:t>– количество идентифицированных опасностей факторов трудового процесса,</a:t>
            </a:r>
          </a:p>
          <a:p>
            <a:r>
              <a:rPr lang="en-US" sz="1400" i="1" dirty="0"/>
              <a:t>n</a:t>
            </a:r>
            <a:r>
              <a:rPr lang="ru-RU" sz="1400" i="1" baseline="-25000" dirty="0"/>
              <a:t>3</a:t>
            </a:r>
            <a:r>
              <a:rPr lang="ru-RU" sz="1400" i="1" dirty="0"/>
              <a:t> </a:t>
            </a:r>
            <a:r>
              <a:rPr lang="ru-RU" sz="1400" dirty="0"/>
              <a:t>– количество идентифицированных опасностей соответствия СИЗ,</a:t>
            </a:r>
          </a:p>
          <a:p>
            <a:r>
              <a:rPr lang="en-US" sz="1400" dirty="0"/>
              <a:t>n</a:t>
            </a:r>
            <a:r>
              <a:rPr lang="ru-RU" sz="1400" baseline="-25000" dirty="0"/>
              <a:t>4</a:t>
            </a:r>
            <a:r>
              <a:rPr lang="ru-RU" sz="1400" dirty="0"/>
              <a:t> – количество идентифицированных опасностей индекса производственного контроля.</a:t>
            </a:r>
            <a:endParaRPr lang="ru-RU" altLang="ru-RU" sz="1400" dirty="0" smtClean="0"/>
          </a:p>
        </p:txBody>
      </p:sp>
      <p:sp>
        <p:nvSpPr>
          <p:cNvPr id="31748" name="Номер слайда 3"/>
          <p:cNvSpPr>
            <a:spLocks noGrp="1"/>
          </p:cNvSpPr>
          <p:nvPr>
            <p:ph type="sldNum" sz="quarter" idx="12"/>
          </p:nvPr>
        </p:nvSpPr>
        <p:spPr>
          <a:noFill/>
        </p:spPr>
        <p:txBody>
          <a:bodyPr/>
          <a:lstStyle/>
          <a:p>
            <a:fld id="{0D8F592F-7194-4806-946A-CAFB8D19C575}" type="slidenum">
              <a:rPr lang="ru-RU" altLang="ru-RU" smtClean="0">
                <a:latin typeface="Arial" pitchFamily="34" charset="0"/>
              </a:rPr>
              <a:pPr/>
              <a:t>21</a:t>
            </a:fld>
            <a:endParaRPr lang="ru-RU" altLang="ru-RU" smtClean="0">
              <a:latin typeface="Arial" pitchFamily="34" charset="0"/>
            </a:endParaRPr>
          </a:p>
        </p:txBody>
      </p:sp>
      <p:sp>
        <p:nvSpPr>
          <p:cNvPr id="2" name="Rectangle 7"/>
          <p:cNvSpPr>
            <a:spLocks noChangeArrowheads="1"/>
          </p:cNvSpPr>
          <p:nvPr/>
        </p:nvSpPr>
        <p:spPr bwMode="auto">
          <a:xfrm>
            <a:off x="0" y="0"/>
            <a:ext cx="9144000" cy="0"/>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nchor="ctr">
            <a:spAutoFit/>
          </a:bodyPr>
          <a:lstStyle/>
          <a:p>
            <a:pPr>
              <a:defRPr/>
            </a:pPr>
            <a:endParaRPr lang="ru-RU">
              <a:latin typeface="Arial" charset="0"/>
            </a:endParaRPr>
          </a:p>
        </p:txBody>
      </p:sp>
      <p:graphicFrame>
        <p:nvGraphicFramePr>
          <p:cNvPr id="3" name="Объект 2"/>
          <p:cNvGraphicFramePr>
            <a:graphicFrameLocks noChangeAspect="1"/>
          </p:cNvGraphicFramePr>
          <p:nvPr>
            <p:extLst>
              <p:ext uri="{D42A27DB-BD31-4B8C-83A1-F6EECF244321}">
                <p14:modId xmlns:p14="http://schemas.microsoft.com/office/powerpoint/2010/main" val="2613140806"/>
              </p:ext>
            </p:extLst>
          </p:nvPr>
        </p:nvGraphicFramePr>
        <p:xfrm>
          <a:off x="1691680" y="1484784"/>
          <a:ext cx="6408712" cy="1433892"/>
        </p:xfrm>
        <a:graphic>
          <a:graphicData uri="http://schemas.openxmlformats.org/presentationml/2006/ole">
            <mc:AlternateContent xmlns:mc="http://schemas.openxmlformats.org/markup-compatibility/2006">
              <mc:Choice xmlns:v="urn:schemas-microsoft-com:vml" Requires="v">
                <p:oleObj spid="_x0000_s31813" name="Equation" r:id="rId4" imgW="4089240" imgH="914400" progId="Equation.3">
                  <p:embed/>
                </p:oleObj>
              </mc:Choice>
              <mc:Fallback>
                <p:oleObj name="Equation" r:id="rId4" imgW="4089240" imgH="914400" progId="Equation.3">
                  <p:embed/>
                  <p:pic>
                    <p:nvPicPr>
                      <p:cNvPr id="0" name="Объект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91680" y="1484784"/>
                        <a:ext cx="6408712" cy="1433892"/>
                      </a:xfrm>
                      <a:prstGeom prst="rect">
                        <a:avLst/>
                      </a:prstGeom>
                      <a:noFill/>
                    </p:spPr>
                  </p:pic>
                </p:oleObj>
              </mc:Fallback>
            </mc:AlternateContent>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Номер слайда 3"/>
          <p:cNvSpPr>
            <a:spLocks noGrp="1"/>
          </p:cNvSpPr>
          <p:nvPr>
            <p:ph type="sldNum" sz="quarter" idx="12"/>
          </p:nvPr>
        </p:nvSpPr>
        <p:spPr>
          <a:noFill/>
        </p:spPr>
        <p:txBody>
          <a:bodyPr/>
          <a:lstStyle/>
          <a:p>
            <a:fld id="{A3D8F153-DEF2-4106-9965-9C85702BE1E2}" type="slidenum">
              <a:rPr lang="ru-RU" altLang="ru-RU" smtClean="0">
                <a:latin typeface="Arial" pitchFamily="34" charset="0"/>
              </a:rPr>
              <a:pPr/>
              <a:t>22</a:t>
            </a:fld>
            <a:endParaRPr lang="ru-RU" altLang="ru-RU" smtClean="0">
              <a:latin typeface="Arial" pitchFamily="34" charset="0"/>
            </a:endParaRPr>
          </a:p>
        </p:txBody>
      </p:sp>
      <p:graphicFrame>
        <p:nvGraphicFramePr>
          <p:cNvPr id="6" name="Таблица 5"/>
          <p:cNvGraphicFramePr>
            <a:graphicFrameLocks noGrp="1"/>
          </p:cNvGraphicFramePr>
          <p:nvPr>
            <p:extLst>
              <p:ext uri="{D42A27DB-BD31-4B8C-83A1-F6EECF244321}">
                <p14:modId xmlns:p14="http://schemas.microsoft.com/office/powerpoint/2010/main" val="3464242413"/>
              </p:ext>
            </p:extLst>
          </p:nvPr>
        </p:nvGraphicFramePr>
        <p:xfrm>
          <a:off x="684213" y="836613"/>
          <a:ext cx="8280400" cy="5607051"/>
        </p:xfrm>
        <a:graphic>
          <a:graphicData uri="http://schemas.openxmlformats.org/drawingml/2006/table">
            <a:tbl>
              <a:tblPr firstRow="1" firstCol="1" bandRow="1"/>
              <a:tblGrid>
                <a:gridCol w="1294969"/>
                <a:gridCol w="6985431"/>
              </a:tblGrid>
              <a:tr h="609600">
                <a:tc>
                  <a:txBody>
                    <a:bodyPr/>
                    <a:lstStyle/>
                    <a:p>
                      <a:pPr algn="ctr">
                        <a:lnSpc>
                          <a:spcPct val="100000"/>
                        </a:lnSpc>
                        <a:spcAft>
                          <a:spcPts val="0"/>
                        </a:spcAft>
                      </a:pPr>
                      <a:r>
                        <a:rPr lang="ru-RU" sz="2000" b="1" dirty="0">
                          <a:effectLst/>
                          <a:latin typeface="Times New Roman"/>
                        </a:rPr>
                        <a:t>Итоговый балл</a:t>
                      </a:r>
                      <a:endParaRPr lang="ru-RU" sz="2000" b="1" dirty="0">
                        <a:effectLst/>
                        <a:latin typeface="Calibri"/>
                      </a:endParaRPr>
                    </a:p>
                  </a:txBody>
                  <a:tcPr marL="60615" marR="606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algn="ctr">
                        <a:lnSpc>
                          <a:spcPct val="100000"/>
                        </a:lnSpc>
                        <a:spcAft>
                          <a:spcPts val="0"/>
                        </a:spcAft>
                      </a:pPr>
                      <a:r>
                        <a:rPr lang="ru-RU" sz="2000" b="1" dirty="0">
                          <a:effectLst/>
                          <a:latin typeface="Times New Roman"/>
                        </a:rPr>
                        <a:t>Уровень профессионального риска</a:t>
                      </a:r>
                      <a:endParaRPr lang="ru-RU" sz="2000" b="1" dirty="0">
                        <a:effectLst/>
                        <a:latin typeface="Calibri"/>
                      </a:endParaRPr>
                    </a:p>
                  </a:txBody>
                  <a:tcPr marL="60615" marR="606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r>
              <a:tr h="914400">
                <a:tc>
                  <a:txBody>
                    <a:bodyPr/>
                    <a:lstStyle/>
                    <a:p>
                      <a:pPr algn="ctr">
                        <a:lnSpc>
                          <a:spcPct val="100000"/>
                        </a:lnSpc>
                        <a:spcAft>
                          <a:spcPts val="0"/>
                        </a:spcAft>
                      </a:pPr>
                      <a:r>
                        <a:rPr lang="ru-RU" sz="2000" dirty="0">
                          <a:solidFill>
                            <a:schemeClr val="tx1"/>
                          </a:solidFill>
                          <a:effectLst/>
                          <a:latin typeface="Times New Roman"/>
                        </a:rPr>
                        <a:t>0-1</a:t>
                      </a:r>
                      <a:endParaRPr lang="ru-RU" sz="2000" dirty="0">
                        <a:solidFill>
                          <a:schemeClr val="tx1"/>
                        </a:solidFill>
                        <a:effectLst/>
                        <a:latin typeface="Calibri"/>
                      </a:endParaRPr>
                    </a:p>
                  </a:txBody>
                  <a:tcPr marL="60615" marR="606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00000"/>
                        </a:lnSpc>
                        <a:spcAft>
                          <a:spcPts val="0"/>
                        </a:spcAft>
                      </a:pPr>
                      <a:r>
                        <a:rPr lang="ru-RU" sz="2000" b="1" dirty="0">
                          <a:effectLst/>
                          <a:latin typeface="Times New Roman"/>
                        </a:rPr>
                        <a:t>Оптимальные</a:t>
                      </a:r>
                      <a:r>
                        <a:rPr lang="ru-RU" sz="2000" dirty="0">
                          <a:effectLst/>
                          <a:latin typeface="Times New Roman"/>
                        </a:rPr>
                        <a:t> условия труда, риск </a:t>
                      </a:r>
                      <a:r>
                        <a:rPr lang="ru-RU" sz="2000" dirty="0" smtClean="0">
                          <a:effectLst/>
                          <a:latin typeface="Times New Roman"/>
                        </a:rPr>
                        <a:t>минимальный, </a:t>
                      </a:r>
                      <a:r>
                        <a:rPr lang="ru-RU" sz="2000" dirty="0">
                          <a:effectLst/>
                          <a:latin typeface="Times New Roman"/>
                        </a:rPr>
                        <a:t>нет необходимости предпринимать какие-либо </a:t>
                      </a:r>
                      <a:r>
                        <a:rPr lang="ru-RU" sz="2000" dirty="0" smtClean="0">
                          <a:effectLst/>
                          <a:latin typeface="Times New Roman"/>
                        </a:rPr>
                        <a:t>меры</a:t>
                      </a:r>
                      <a:endParaRPr lang="ru-RU" sz="2000" dirty="0">
                        <a:effectLst/>
                        <a:latin typeface="Calibri"/>
                      </a:endParaRPr>
                    </a:p>
                  </a:txBody>
                  <a:tcPr marL="60615" marR="606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1020762">
                <a:tc>
                  <a:txBody>
                    <a:bodyPr/>
                    <a:lstStyle/>
                    <a:p>
                      <a:pPr algn="ctr">
                        <a:lnSpc>
                          <a:spcPct val="100000"/>
                        </a:lnSpc>
                        <a:spcAft>
                          <a:spcPts val="0"/>
                        </a:spcAft>
                      </a:pPr>
                      <a:r>
                        <a:rPr lang="ru-RU" sz="2000" dirty="0">
                          <a:solidFill>
                            <a:schemeClr val="tx1"/>
                          </a:solidFill>
                          <a:effectLst/>
                          <a:latin typeface="Times New Roman"/>
                        </a:rPr>
                        <a:t>1,1-2</a:t>
                      </a:r>
                      <a:endParaRPr lang="ru-RU" sz="2000" dirty="0">
                        <a:solidFill>
                          <a:schemeClr val="tx1"/>
                        </a:solidFill>
                        <a:effectLst/>
                        <a:latin typeface="Calibri"/>
                      </a:endParaRPr>
                    </a:p>
                  </a:txBody>
                  <a:tcPr marL="60615" marR="606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00000"/>
                        </a:lnSpc>
                        <a:spcAft>
                          <a:spcPts val="0"/>
                        </a:spcAft>
                      </a:pPr>
                      <a:r>
                        <a:rPr lang="ru-RU" sz="2000" b="1" dirty="0">
                          <a:effectLst/>
                          <a:latin typeface="Times New Roman"/>
                        </a:rPr>
                        <a:t>Допустимый</a:t>
                      </a:r>
                      <a:r>
                        <a:rPr lang="ru-RU" sz="2000" dirty="0">
                          <a:effectLst/>
                          <a:latin typeface="Times New Roman"/>
                        </a:rPr>
                        <a:t> </a:t>
                      </a:r>
                      <a:r>
                        <a:rPr lang="ru-RU" sz="2000" dirty="0" smtClean="0">
                          <a:effectLst/>
                          <a:latin typeface="Times New Roman"/>
                        </a:rPr>
                        <a:t>риск, </a:t>
                      </a:r>
                      <a:r>
                        <a:rPr lang="ru-RU" sz="2000" dirty="0">
                          <a:effectLst/>
                          <a:latin typeface="Times New Roman"/>
                        </a:rPr>
                        <a:t>нет необходимости предпринимать какие-либо меры, в случае наличия, разработать план мероприятий и устранить </a:t>
                      </a:r>
                      <a:endParaRPr lang="ru-RU" sz="2000" dirty="0">
                        <a:effectLst/>
                        <a:latin typeface="Calibri"/>
                      </a:endParaRPr>
                    </a:p>
                  </a:txBody>
                  <a:tcPr marL="60615" marR="606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1361017">
                <a:tc>
                  <a:txBody>
                    <a:bodyPr/>
                    <a:lstStyle/>
                    <a:p>
                      <a:pPr algn="ctr">
                        <a:lnSpc>
                          <a:spcPct val="100000"/>
                        </a:lnSpc>
                        <a:spcAft>
                          <a:spcPts val="0"/>
                        </a:spcAft>
                      </a:pPr>
                      <a:r>
                        <a:rPr lang="ru-RU" sz="2000" dirty="0" smtClean="0">
                          <a:solidFill>
                            <a:schemeClr val="tx1"/>
                          </a:solidFill>
                          <a:effectLst/>
                          <a:latin typeface="Times New Roman"/>
                        </a:rPr>
                        <a:t>2,1-4</a:t>
                      </a:r>
                      <a:endParaRPr lang="ru-RU" sz="2000" dirty="0">
                        <a:solidFill>
                          <a:schemeClr val="tx1"/>
                        </a:solidFill>
                        <a:effectLst/>
                        <a:latin typeface="Calibri"/>
                      </a:endParaRPr>
                    </a:p>
                  </a:txBody>
                  <a:tcPr marL="60615" marR="606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00000"/>
                        </a:lnSpc>
                        <a:spcAft>
                          <a:spcPts val="0"/>
                        </a:spcAft>
                      </a:pPr>
                      <a:r>
                        <a:rPr lang="ru-RU" sz="2000" b="1" dirty="0">
                          <a:effectLst/>
                          <a:latin typeface="Times New Roman"/>
                        </a:rPr>
                        <a:t>Умеренный</a:t>
                      </a:r>
                      <a:r>
                        <a:rPr lang="ru-RU" sz="2000" dirty="0">
                          <a:effectLst/>
                          <a:latin typeface="Times New Roman"/>
                        </a:rPr>
                        <a:t> риск, имеется </a:t>
                      </a:r>
                      <a:r>
                        <a:rPr lang="ru-RU" sz="2000" dirty="0" smtClean="0">
                          <a:effectLst/>
                          <a:latin typeface="Times New Roman"/>
                        </a:rPr>
                        <a:t>вероятность </a:t>
                      </a:r>
                      <a:r>
                        <a:rPr lang="ru-RU" sz="2000" dirty="0">
                          <a:effectLst/>
                          <a:latin typeface="Times New Roman"/>
                        </a:rPr>
                        <a:t>травмирования или развития профессионального заболевания. Необходимо разработать план мероприятий по снижению риска и проводить их в соответствии с </a:t>
                      </a:r>
                      <a:r>
                        <a:rPr lang="ru-RU" sz="2000" dirty="0" smtClean="0">
                          <a:effectLst/>
                          <a:latin typeface="Times New Roman"/>
                        </a:rPr>
                        <a:t>графиком</a:t>
                      </a:r>
                      <a:endParaRPr lang="ru-RU" sz="2000" dirty="0">
                        <a:effectLst/>
                        <a:latin typeface="Calibri"/>
                      </a:endParaRPr>
                    </a:p>
                  </a:txBody>
                  <a:tcPr marL="60615" marR="606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1361017">
                <a:tc>
                  <a:txBody>
                    <a:bodyPr/>
                    <a:lstStyle/>
                    <a:p>
                      <a:pPr algn="ctr">
                        <a:lnSpc>
                          <a:spcPct val="100000"/>
                        </a:lnSpc>
                        <a:spcAft>
                          <a:spcPts val="0"/>
                        </a:spcAft>
                      </a:pPr>
                      <a:r>
                        <a:rPr lang="ru-RU" sz="2000" dirty="0" smtClean="0">
                          <a:solidFill>
                            <a:schemeClr val="tx1"/>
                          </a:solidFill>
                          <a:effectLst/>
                          <a:latin typeface="Times New Roman"/>
                        </a:rPr>
                        <a:t>4,1-5,9</a:t>
                      </a:r>
                      <a:endParaRPr lang="ru-RU" sz="2000" dirty="0">
                        <a:solidFill>
                          <a:schemeClr val="tx1"/>
                        </a:solidFill>
                        <a:effectLst/>
                        <a:latin typeface="Calibri"/>
                      </a:endParaRPr>
                    </a:p>
                  </a:txBody>
                  <a:tcPr marL="60615" marR="606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00000"/>
                        </a:lnSpc>
                        <a:spcAft>
                          <a:spcPts val="0"/>
                        </a:spcAft>
                      </a:pPr>
                      <a:r>
                        <a:rPr lang="ru-RU" sz="2000" b="1" dirty="0">
                          <a:effectLst/>
                          <a:latin typeface="Times New Roman"/>
                        </a:rPr>
                        <a:t>Высокий</a:t>
                      </a:r>
                      <a:r>
                        <a:rPr lang="ru-RU" sz="2000" dirty="0">
                          <a:effectLst/>
                          <a:latin typeface="Times New Roman"/>
                        </a:rPr>
                        <a:t> риск</a:t>
                      </a:r>
                      <a:r>
                        <a:rPr lang="ru-RU" sz="2000" dirty="0" smtClean="0">
                          <a:effectLst/>
                          <a:latin typeface="Times New Roman"/>
                        </a:rPr>
                        <a:t>, высокая </a:t>
                      </a:r>
                      <a:r>
                        <a:rPr lang="ru-RU" sz="2000" dirty="0">
                          <a:effectLst/>
                          <a:latin typeface="Times New Roman"/>
                        </a:rPr>
                        <a:t>вероятность травмирования или развития профессионального </a:t>
                      </a:r>
                      <a:r>
                        <a:rPr lang="ru-RU" sz="2000" dirty="0" smtClean="0">
                          <a:effectLst/>
                          <a:latin typeface="Times New Roman"/>
                        </a:rPr>
                        <a:t>заболевания (стремится </a:t>
                      </a:r>
                      <a:r>
                        <a:rPr lang="ru-RU" sz="2000" dirty="0">
                          <a:effectLst/>
                          <a:latin typeface="Times New Roman"/>
                        </a:rPr>
                        <a:t>к </a:t>
                      </a:r>
                      <a:r>
                        <a:rPr lang="ru-RU" sz="2000" dirty="0" smtClean="0">
                          <a:effectLst/>
                          <a:latin typeface="Times New Roman"/>
                        </a:rPr>
                        <a:t>1). </a:t>
                      </a:r>
                      <a:r>
                        <a:rPr lang="ru-RU" sz="2000" dirty="0">
                          <a:effectLst/>
                          <a:latin typeface="Times New Roman"/>
                        </a:rPr>
                        <a:t>Необходимо немедленно разработать план мероприятий по снижению уровня </a:t>
                      </a:r>
                      <a:r>
                        <a:rPr lang="ru-RU" sz="2000" dirty="0" smtClean="0">
                          <a:effectLst/>
                          <a:latin typeface="Times New Roman"/>
                        </a:rPr>
                        <a:t>риска</a:t>
                      </a:r>
                      <a:endParaRPr lang="ru-RU" sz="2000" dirty="0">
                        <a:effectLst/>
                        <a:latin typeface="Calibri"/>
                      </a:endParaRPr>
                    </a:p>
                  </a:txBody>
                  <a:tcPr marL="60615" marR="606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340255">
                <a:tc>
                  <a:txBody>
                    <a:bodyPr/>
                    <a:lstStyle/>
                    <a:p>
                      <a:pPr algn="ctr">
                        <a:lnSpc>
                          <a:spcPct val="100000"/>
                        </a:lnSpc>
                        <a:spcAft>
                          <a:spcPts val="0"/>
                        </a:spcAft>
                      </a:pPr>
                      <a:r>
                        <a:rPr lang="ru-RU" sz="2000" dirty="0" smtClean="0">
                          <a:solidFill>
                            <a:schemeClr val="tx1"/>
                          </a:solidFill>
                          <a:effectLst/>
                          <a:latin typeface="Times New Roman"/>
                        </a:rPr>
                        <a:t>6-10</a:t>
                      </a:r>
                      <a:endParaRPr lang="ru-RU" sz="2000" dirty="0">
                        <a:solidFill>
                          <a:schemeClr val="tx1"/>
                        </a:solidFill>
                        <a:effectLst/>
                        <a:latin typeface="Calibri"/>
                      </a:endParaRPr>
                    </a:p>
                  </a:txBody>
                  <a:tcPr marL="60615" marR="606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00000"/>
                        </a:lnSpc>
                        <a:spcAft>
                          <a:spcPts val="0"/>
                        </a:spcAft>
                      </a:pPr>
                      <a:r>
                        <a:rPr lang="ru-RU" sz="2000" b="1" dirty="0">
                          <a:effectLst/>
                          <a:latin typeface="Times New Roman"/>
                        </a:rPr>
                        <a:t>Опасные</a:t>
                      </a:r>
                      <a:r>
                        <a:rPr lang="ru-RU" sz="2000" dirty="0">
                          <a:effectLst/>
                          <a:latin typeface="Times New Roman"/>
                        </a:rPr>
                        <a:t> условия труда, продолжать работу не </a:t>
                      </a:r>
                      <a:r>
                        <a:rPr lang="ru-RU" sz="2000" dirty="0" smtClean="0">
                          <a:effectLst/>
                          <a:latin typeface="Times New Roman"/>
                        </a:rPr>
                        <a:t>допускается</a:t>
                      </a:r>
                      <a:endParaRPr lang="ru-RU" sz="2000" dirty="0">
                        <a:effectLst/>
                        <a:latin typeface="Calibri"/>
                      </a:endParaRPr>
                    </a:p>
                  </a:txBody>
                  <a:tcPr marL="60615" marR="606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bl>
          </a:graphicData>
        </a:graphic>
      </p:graphicFrame>
      <p:sp>
        <p:nvSpPr>
          <p:cNvPr id="32794" name="Заголовок 1"/>
          <p:cNvSpPr>
            <a:spLocks noGrp="1"/>
          </p:cNvSpPr>
          <p:nvPr>
            <p:ph type="title"/>
          </p:nvPr>
        </p:nvSpPr>
        <p:spPr bwMode="auto">
          <a:xfrm>
            <a:off x="914400" y="0"/>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ru-RU" altLang="ru-RU" sz="3200" smtClean="0">
                <a:solidFill>
                  <a:srgbClr val="660033"/>
                </a:solidFill>
              </a:rPr>
              <a:t>Оценка риска</a:t>
            </a:r>
            <a:br>
              <a:rPr lang="ru-RU" altLang="ru-RU" sz="3200" smtClean="0">
                <a:solidFill>
                  <a:srgbClr val="660033"/>
                </a:solidFill>
              </a:rPr>
            </a:br>
            <a:endParaRPr lang="ru-RU" altLang="ru-RU" sz="3200" smtClean="0">
              <a:solidFill>
                <a:srgbClr val="660033"/>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116632"/>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ru-RU" sz="2800" dirty="0">
                <a:solidFill>
                  <a:srgbClr val="660033"/>
                </a:solidFill>
              </a:rPr>
              <a:t>Оценка профессионального риска оператора в начале и конце рабочей смены</a:t>
            </a:r>
          </a:p>
        </p:txBody>
      </p:sp>
      <p:sp>
        <p:nvSpPr>
          <p:cNvPr id="4" name="Номер слайда 3"/>
          <p:cNvSpPr>
            <a:spLocks noGrp="1"/>
          </p:cNvSpPr>
          <p:nvPr>
            <p:ph type="sldNum" sz="quarter" idx="12"/>
          </p:nvPr>
        </p:nvSpPr>
        <p:spPr>
          <a:xfrm>
            <a:off x="6948264" y="6352391"/>
            <a:ext cx="2133600" cy="476250"/>
          </a:xfrm>
        </p:spPr>
        <p:txBody>
          <a:bodyPr/>
          <a:lstStyle/>
          <a:p>
            <a:pPr>
              <a:defRPr/>
            </a:pPr>
            <a:fld id="{D5F2EE62-4534-4D3A-8F72-5ED4309D3297}" type="slidenum">
              <a:rPr lang="ru-RU" smtClean="0"/>
              <a:pPr>
                <a:defRPr/>
              </a:pPr>
              <a:t>23</a:t>
            </a:fld>
            <a:endParaRPr lang="ru-RU" dirty="0"/>
          </a:p>
        </p:txBody>
      </p:sp>
      <p:graphicFrame>
        <p:nvGraphicFramePr>
          <p:cNvPr id="5" name="Таблица 4"/>
          <p:cNvGraphicFramePr>
            <a:graphicFrameLocks noGrp="1"/>
          </p:cNvGraphicFramePr>
          <p:nvPr>
            <p:extLst>
              <p:ext uri="{D42A27DB-BD31-4B8C-83A1-F6EECF244321}">
                <p14:modId xmlns:p14="http://schemas.microsoft.com/office/powerpoint/2010/main" val="531567824"/>
              </p:ext>
            </p:extLst>
          </p:nvPr>
        </p:nvGraphicFramePr>
        <p:xfrm>
          <a:off x="1187624" y="1196752"/>
          <a:ext cx="7488831" cy="2042160"/>
        </p:xfrm>
        <a:graphic>
          <a:graphicData uri="http://schemas.openxmlformats.org/drawingml/2006/table">
            <a:tbl>
              <a:tblPr firstRow="1" firstCol="1" bandRow="1">
                <a:tableStyleId>{5940675A-B579-460E-94D1-54222C63F5DA}</a:tableStyleId>
              </a:tblPr>
              <a:tblGrid>
                <a:gridCol w="2498038"/>
                <a:gridCol w="1534409"/>
                <a:gridCol w="960988"/>
                <a:gridCol w="1247698"/>
                <a:gridCol w="1247698"/>
              </a:tblGrid>
              <a:tr h="0">
                <a:tc gridSpan="5">
                  <a:txBody>
                    <a:bodyPr/>
                    <a:lstStyle/>
                    <a:p>
                      <a:pPr algn="ctr"/>
                      <a:r>
                        <a:rPr lang="ru-RU" sz="1400" b="1" kern="1200" dirty="0" smtClean="0">
                          <a:solidFill>
                            <a:schemeClr val="tx1"/>
                          </a:solidFill>
                          <a:effectLst/>
                          <a:latin typeface="+mn-lt"/>
                          <a:ea typeface="+mn-ea"/>
                          <a:cs typeface="+mn-cs"/>
                        </a:rPr>
                        <a:t>Данные факторов условий труда</a:t>
                      </a:r>
                      <a:endParaRPr lang="ru-RU" sz="1400" b="1" dirty="0">
                        <a:effectLst/>
                        <a:latin typeface="Arial Unicode MS"/>
                        <a:cs typeface="Times New Roman"/>
                      </a:endParaRPr>
                    </a:p>
                  </a:txBody>
                  <a:tcPr marL="68580" marR="68580" marT="0" marB="0"/>
                </a:tc>
                <a:tc hMerge="1">
                  <a:txBody>
                    <a:bodyPr/>
                    <a:lstStyle/>
                    <a:p>
                      <a:pPr algn="ctr"/>
                      <a:endParaRPr lang="ru-RU" sz="1200">
                        <a:effectLst/>
                        <a:latin typeface="Arial Unicode MS"/>
                        <a:cs typeface="Times New Roman"/>
                      </a:endParaRPr>
                    </a:p>
                  </a:txBody>
                  <a:tcPr marL="68580" marR="68580" marT="0" marB="0" anchor="ctr"/>
                </a:tc>
                <a:tc hMerge="1">
                  <a:txBody>
                    <a:bodyPr/>
                    <a:lstStyle/>
                    <a:p>
                      <a:pPr algn="ctr"/>
                      <a:endParaRPr lang="ru-RU" sz="1200">
                        <a:effectLst/>
                        <a:latin typeface="Arial Unicode MS"/>
                        <a:cs typeface="Times New Roman"/>
                      </a:endParaRPr>
                    </a:p>
                  </a:txBody>
                  <a:tcPr marL="68580" marR="68580" marT="0" marB="0" anchor="ctr"/>
                </a:tc>
                <a:tc hMerge="1">
                  <a:txBody>
                    <a:bodyPr/>
                    <a:lstStyle/>
                    <a:p>
                      <a:pPr algn="ctr"/>
                      <a:endParaRPr lang="ru-RU" sz="1200">
                        <a:effectLst/>
                        <a:latin typeface="Arial Unicode MS"/>
                        <a:cs typeface="Times New Roman"/>
                      </a:endParaRPr>
                    </a:p>
                  </a:txBody>
                  <a:tcPr marL="68580" marR="68580" marT="0" marB="0" anchor="ctr"/>
                </a:tc>
                <a:tc hMerge="1">
                  <a:txBody>
                    <a:bodyPr/>
                    <a:lstStyle/>
                    <a:p>
                      <a:pPr algn="ctr"/>
                      <a:endParaRPr lang="ru-RU" sz="1200" dirty="0">
                        <a:effectLst/>
                        <a:latin typeface="Arial Unicode MS"/>
                        <a:cs typeface="Times New Roman"/>
                      </a:endParaRPr>
                    </a:p>
                  </a:txBody>
                  <a:tcPr marL="68580" marR="68580" marT="0" marB="0" anchor="ctr"/>
                </a:tc>
              </a:tr>
              <a:tr h="0">
                <a:tc>
                  <a:txBody>
                    <a:bodyPr/>
                    <a:lstStyle/>
                    <a:p>
                      <a:pPr algn="ctr"/>
                      <a:r>
                        <a:rPr lang="ru-RU" sz="1200" dirty="0">
                          <a:effectLst/>
                        </a:rPr>
                        <a:t>Параметр</a:t>
                      </a:r>
                      <a:endParaRPr lang="ru-RU" sz="1200" dirty="0">
                        <a:effectLst/>
                        <a:latin typeface="Arial Unicode MS"/>
                        <a:cs typeface="Times New Roman"/>
                      </a:endParaRPr>
                    </a:p>
                  </a:txBody>
                  <a:tcPr marL="68580" marR="68580" marT="0" marB="0" anchor="ctr"/>
                </a:tc>
                <a:tc>
                  <a:txBody>
                    <a:bodyPr/>
                    <a:lstStyle/>
                    <a:p>
                      <a:pPr algn="ctr"/>
                      <a:r>
                        <a:rPr lang="ru-RU" sz="1200" dirty="0">
                          <a:effectLst/>
                        </a:rPr>
                        <a:t>Количество оценок по параметру</a:t>
                      </a:r>
                      <a:endParaRPr lang="ru-RU" sz="1200" dirty="0">
                        <a:effectLst/>
                        <a:latin typeface="Arial Unicode MS"/>
                        <a:cs typeface="Times New Roman"/>
                      </a:endParaRPr>
                    </a:p>
                  </a:txBody>
                  <a:tcPr marL="68580" marR="68580" marT="0" marB="0" anchor="ctr"/>
                </a:tc>
                <a:tc>
                  <a:txBody>
                    <a:bodyPr/>
                    <a:lstStyle/>
                    <a:p>
                      <a:pPr algn="ctr"/>
                      <a:r>
                        <a:rPr lang="ru-RU" sz="1200" dirty="0">
                          <a:effectLst/>
                        </a:rPr>
                        <a:t>1 класс</a:t>
                      </a:r>
                      <a:endParaRPr lang="ru-RU" sz="1200" dirty="0">
                        <a:effectLst/>
                        <a:latin typeface="Arial Unicode MS"/>
                        <a:cs typeface="Times New Roman"/>
                      </a:endParaRPr>
                    </a:p>
                  </a:txBody>
                  <a:tcPr marL="68580" marR="68580" marT="0" marB="0" anchor="ctr"/>
                </a:tc>
                <a:tc>
                  <a:txBody>
                    <a:bodyPr/>
                    <a:lstStyle/>
                    <a:p>
                      <a:pPr algn="ctr"/>
                      <a:r>
                        <a:rPr lang="ru-RU" sz="1200" dirty="0">
                          <a:effectLst/>
                        </a:rPr>
                        <a:t>2 класс</a:t>
                      </a:r>
                      <a:endParaRPr lang="ru-RU" sz="1200" dirty="0">
                        <a:effectLst/>
                        <a:latin typeface="Arial Unicode MS"/>
                        <a:cs typeface="Times New Roman"/>
                      </a:endParaRPr>
                    </a:p>
                  </a:txBody>
                  <a:tcPr marL="68580" marR="68580" marT="0" marB="0" anchor="ctr"/>
                </a:tc>
                <a:tc>
                  <a:txBody>
                    <a:bodyPr/>
                    <a:lstStyle/>
                    <a:p>
                      <a:pPr algn="ctr"/>
                      <a:r>
                        <a:rPr lang="ru-RU" sz="1200" dirty="0">
                          <a:effectLst/>
                        </a:rPr>
                        <a:t>Класс 3.1</a:t>
                      </a:r>
                      <a:endParaRPr lang="ru-RU" sz="1200" dirty="0">
                        <a:effectLst/>
                        <a:latin typeface="Arial Unicode MS"/>
                        <a:cs typeface="Times New Roman"/>
                      </a:endParaRPr>
                    </a:p>
                  </a:txBody>
                  <a:tcPr marL="68580" marR="68580" marT="0" marB="0" anchor="ctr"/>
                </a:tc>
              </a:tr>
              <a:tr h="0">
                <a:tc>
                  <a:txBody>
                    <a:bodyPr/>
                    <a:lstStyle/>
                    <a:p>
                      <a:pPr algn="just"/>
                      <a:r>
                        <a:rPr lang="ru-RU" sz="1200">
                          <a:effectLst/>
                        </a:rPr>
                        <a:t>Микроклимат</a:t>
                      </a:r>
                      <a:endParaRPr lang="ru-RU" sz="1200">
                        <a:effectLst/>
                        <a:latin typeface="Arial Unicode MS"/>
                        <a:cs typeface="Times New Roman"/>
                      </a:endParaRPr>
                    </a:p>
                  </a:txBody>
                  <a:tcPr marL="68580" marR="68580" marT="0" marB="0"/>
                </a:tc>
                <a:tc>
                  <a:txBody>
                    <a:bodyPr/>
                    <a:lstStyle/>
                    <a:p>
                      <a:pPr algn="ctr"/>
                      <a:r>
                        <a:rPr lang="ru-RU" sz="1200">
                          <a:effectLst/>
                        </a:rPr>
                        <a:t>3</a:t>
                      </a:r>
                      <a:endParaRPr lang="ru-RU" sz="1200">
                        <a:effectLst/>
                        <a:latin typeface="Arial Unicode MS"/>
                        <a:cs typeface="Times New Roman"/>
                      </a:endParaRPr>
                    </a:p>
                  </a:txBody>
                  <a:tcPr marL="68580" marR="68580" marT="0" marB="0" anchor="ctr"/>
                </a:tc>
                <a:tc>
                  <a:txBody>
                    <a:bodyPr/>
                    <a:lstStyle/>
                    <a:p>
                      <a:pPr algn="ctr"/>
                      <a:r>
                        <a:rPr lang="ru-RU" sz="1200">
                          <a:effectLst/>
                        </a:rPr>
                        <a:t>1</a:t>
                      </a:r>
                      <a:endParaRPr lang="ru-RU" sz="1200">
                        <a:effectLst/>
                        <a:latin typeface="Arial Unicode MS"/>
                        <a:cs typeface="Times New Roman"/>
                      </a:endParaRPr>
                    </a:p>
                  </a:txBody>
                  <a:tcPr marL="68580" marR="68580" marT="0" marB="0" anchor="ctr"/>
                </a:tc>
                <a:tc>
                  <a:txBody>
                    <a:bodyPr/>
                    <a:lstStyle/>
                    <a:p>
                      <a:pPr algn="ctr"/>
                      <a:r>
                        <a:rPr lang="ru-RU" sz="1200" dirty="0">
                          <a:effectLst/>
                        </a:rPr>
                        <a:t>1</a:t>
                      </a:r>
                      <a:endParaRPr lang="ru-RU" sz="1200" dirty="0">
                        <a:effectLst/>
                        <a:latin typeface="Arial Unicode MS"/>
                        <a:cs typeface="Times New Roman"/>
                      </a:endParaRPr>
                    </a:p>
                  </a:txBody>
                  <a:tcPr marL="68580" marR="68580" marT="0" marB="0" anchor="ctr"/>
                </a:tc>
                <a:tc>
                  <a:txBody>
                    <a:bodyPr/>
                    <a:lstStyle/>
                    <a:p>
                      <a:pPr algn="ctr"/>
                      <a:r>
                        <a:rPr lang="ru-RU" sz="1200" dirty="0">
                          <a:effectLst/>
                        </a:rPr>
                        <a:t>1</a:t>
                      </a:r>
                      <a:endParaRPr lang="ru-RU" sz="1200" dirty="0">
                        <a:effectLst/>
                        <a:latin typeface="Arial Unicode MS"/>
                        <a:cs typeface="Times New Roman"/>
                      </a:endParaRPr>
                    </a:p>
                  </a:txBody>
                  <a:tcPr marL="68580" marR="68580" marT="0" marB="0" anchor="ctr"/>
                </a:tc>
              </a:tr>
              <a:tr h="0">
                <a:tc>
                  <a:txBody>
                    <a:bodyPr/>
                    <a:lstStyle/>
                    <a:p>
                      <a:pPr algn="just"/>
                      <a:r>
                        <a:rPr lang="ru-RU" sz="1200">
                          <a:effectLst/>
                        </a:rPr>
                        <a:t>Освещение</a:t>
                      </a:r>
                      <a:endParaRPr lang="ru-RU" sz="1200">
                        <a:effectLst/>
                        <a:latin typeface="Arial Unicode MS"/>
                        <a:cs typeface="Times New Roman"/>
                      </a:endParaRPr>
                    </a:p>
                  </a:txBody>
                  <a:tcPr marL="68580" marR="68580" marT="0" marB="0"/>
                </a:tc>
                <a:tc>
                  <a:txBody>
                    <a:bodyPr/>
                    <a:lstStyle/>
                    <a:p>
                      <a:pPr algn="ctr"/>
                      <a:r>
                        <a:rPr lang="ru-RU" sz="1200">
                          <a:effectLst/>
                        </a:rPr>
                        <a:t>2</a:t>
                      </a:r>
                      <a:endParaRPr lang="ru-RU" sz="1200">
                        <a:effectLst/>
                        <a:latin typeface="Arial Unicode MS"/>
                        <a:cs typeface="Times New Roman"/>
                      </a:endParaRPr>
                    </a:p>
                  </a:txBody>
                  <a:tcPr marL="68580" marR="68580" marT="0" marB="0" anchor="ctr"/>
                </a:tc>
                <a:tc>
                  <a:txBody>
                    <a:bodyPr/>
                    <a:lstStyle/>
                    <a:p>
                      <a:pPr algn="ctr"/>
                      <a:r>
                        <a:rPr lang="ru-RU" sz="1200">
                          <a:effectLst/>
                        </a:rPr>
                        <a:t>0</a:t>
                      </a:r>
                      <a:endParaRPr lang="ru-RU" sz="1200">
                        <a:effectLst/>
                        <a:latin typeface="Arial Unicode MS"/>
                        <a:cs typeface="Times New Roman"/>
                      </a:endParaRPr>
                    </a:p>
                  </a:txBody>
                  <a:tcPr marL="68580" marR="68580" marT="0" marB="0" anchor="ctr"/>
                </a:tc>
                <a:tc>
                  <a:txBody>
                    <a:bodyPr/>
                    <a:lstStyle/>
                    <a:p>
                      <a:pPr algn="ctr"/>
                      <a:r>
                        <a:rPr lang="ru-RU" sz="1200">
                          <a:effectLst/>
                        </a:rPr>
                        <a:t>2</a:t>
                      </a:r>
                      <a:endParaRPr lang="ru-RU" sz="1200">
                        <a:effectLst/>
                        <a:latin typeface="Arial Unicode MS"/>
                        <a:cs typeface="Times New Roman"/>
                      </a:endParaRPr>
                    </a:p>
                  </a:txBody>
                  <a:tcPr marL="68580" marR="68580" marT="0" marB="0" anchor="ctr"/>
                </a:tc>
                <a:tc>
                  <a:txBody>
                    <a:bodyPr/>
                    <a:lstStyle/>
                    <a:p>
                      <a:pPr algn="ctr"/>
                      <a:r>
                        <a:rPr lang="ru-RU" sz="1200" dirty="0">
                          <a:effectLst/>
                        </a:rPr>
                        <a:t>0</a:t>
                      </a:r>
                      <a:endParaRPr lang="ru-RU" sz="1200" dirty="0">
                        <a:effectLst/>
                        <a:latin typeface="Arial Unicode MS"/>
                        <a:cs typeface="Times New Roman"/>
                      </a:endParaRPr>
                    </a:p>
                  </a:txBody>
                  <a:tcPr marL="68580" marR="68580" marT="0" marB="0" anchor="ctr"/>
                </a:tc>
              </a:tr>
              <a:tr h="0">
                <a:tc>
                  <a:txBody>
                    <a:bodyPr/>
                    <a:lstStyle/>
                    <a:p>
                      <a:pPr algn="just"/>
                      <a:r>
                        <a:rPr lang="ru-RU" sz="1200">
                          <a:effectLst/>
                        </a:rPr>
                        <a:t>Шум</a:t>
                      </a:r>
                      <a:endParaRPr lang="ru-RU" sz="1200">
                        <a:effectLst/>
                        <a:latin typeface="Arial Unicode MS"/>
                        <a:cs typeface="Times New Roman"/>
                      </a:endParaRPr>
                    </a:p>
                  </a:txBody>
                  <a:tcPr marL="68580" marR="68580" marT="0" marB="0"/>
                </a:tc>
                <a:tc>
                  <a:txBody>
                    <a:bodyPr/>
                    <a:lstStyle/>
                    <a:p>
                      <a:pPr algn="ctr"/>
                      <a:r>
                        <a:rPr lang="ru-RU" sz="1200">
                          <a:effectLst/>
                        </a:rPr>
                        <a:t>1</a:t>
                      </a:r>
                      <a:endParaRPr lang="ru-RU" sz="1200">
                        <a:effectLst/>
                        <a:latin typeface="Arial Unicode MS"/>
                        <a:cs typeface="Times New Roman"/>
                      </a:endParaRPr>
                    </a:p>
                  </a:txBody>
                  <a:tcPr marL="68580" marR="68580" marT="0" marB="0" anchor="ctr"/>
                </a:tc>
                <a:tc>
                  <a:txBody>
                    <a:bodyPr/>
                    <a:lstStyle/>
                    <a:p>
                      <a:pPr algn="ctr"/>
                      <a:r>
                        <a:rPr lang="ru-RU" sz="1200">
                          <a:effectLst/>
                        </a:rPr>
                        <a:t>0</a:t>
                      </a:r>
                      <a:endParaRPr lang="ru-RU" sz="1200">
                        <a:effectLst/>
                        <a:latin typeface="Arial Unicode MS"/>
                        <a:cs typeface="Times New Roman"/>
                      </a:endParaRPr>
                    </a:p>
                  </a:txBody>
                  <a:tcPr marL="68580" marR="68580" marT="0" marB="0" anchor="ctr"/>
                </a:tc>
                <a:tc>
                  <a:txBody>
                    <a:bodyPr/>
                    <a:lstStyle/>
                    <a:p>
                      <a:pPr algn="ctr"/>
                      <a:r>
                        <a:rPr lang="ru-RU" sz="1200">
                          <a:effectLst/>
                        </a:rPr>
                        <a:t>0</a:t>
                      </a:r>
                      <a:endParaRPr lang="ru-RU" sz="1200">
                        <a:effectLst/>
                        <a:latin typeface="Arial Unicode MS"/>
                        <a:cs typeface="Times New Roman"/>
                      </a:endParaRPr>
                    </a:p>
                  </a:txBody>
                  <a:tcPr marL="68580" marR="68580" marT="0" marB="0" anchor="ctr"/>
                </a:tc>
                <a:tc>
                  <a:txBody>
                    <a:bodyPr/>
                    <a:lstStyle/>
                    <a:p>
                      <a:pPr algn="ctr"/>
                      <a:r>
                        <a:rPr lang="ru-RU" sz="1200">
                          <a:effectLst/>
                        </a:rPr>
                        <a:t>1</a:t>
                      </a:r>
                      <a:endParaRPr lang="ru-RU" sz="1200">
                        <a:effectLst/>
                        <a:latin typeface="Arial Unicode MS"/>
                        <a:cs typeface="Times New Roman"/>
                      </a:endParaRPr>
                    </a:p>
                  </a:txBody>
                  <a:tcPr marL="68580" marR="68580" marT="0" marB="0" anchor="ctr"/>
                </a:tc>
              </a:tr>
              <a:tr h="0">
                <a:tc>
                  <a:txBody>
                    <a:bodyPr/>
                    <a:lstStyle/>
                    <a:p>
                      <a:pPr algn="just"/>
                      <a:r>
                        <a:rPr lang="ru-RU" sz="1200">
                          <a:effectLst/>
                        </a:rPr>
                        <a:t>Вибрация</a:t>
                      </a:r>
                      <a:endParaRPr lang="ru-RU" sz="1200">
                        <a:effectLst/>
                        <a:latin typeface="Arial Unicode MS"/>
                        <a:cs typeface="Times New Roman"/>
                      </a:endParaRPr>
                    </a:p>
                  </a:txBody>
                  <a:tcPr marL="68580" marR="68580" marT="0" marB="0"/>
                </a:tc>
                <a:tc>
                  <a:txBody>
                    <a:bodyPr/>
                    <a:lstStyle/>
                    <a:p>
                      <a:pPr algn="ctr"/>
                      <a:r>
                        <a:rPr lang="ru-RU" sz="1200">
                          <a:effectLst/>
                        </a:rPr>
                        <a:t>3</a:t>
                      </a:r>
                      <a:endParaRPr lang="ru-RU" sz="1200">
                        <a:effectLst/>
                        <a:latin typeface="Arial Unicode MS"/>
                        <a:cs typeface="Times New Roman"/>
                      </a:endParaRPr>
                    </a:p>
                  </a:txBody>
                  <a:tcPr marL="68580" marR="68580" marT="0" marB="0" anchor="ctr"/>
                </a:tc>
                <a:tc>
                  <a:txBody>
                    <a:bodyPr/>
                    <a:lstStyle/>
                    <a:p>
                      <a:pPr algn="ctr"/>
                      <a:r>
                        <a:rPr lang="ru-RU" sz="1200">
                          <a:effectLst/>
                        </a:rPr>
                        <a:t>0</a:t>
                      </a:r>
                      <a:endParaRPr lang="ru-RU" sz="1200">
                        <a:effectLst/>
                        <a:latin typeface="Arial Unicode MS"/>
                        <a:cs typeface="Times New Roman"/>
                      </a:endParaRPr>
                    </a:p>
                  </a:txBody>
                  <a:tcPr marL="68580" marR="68580" marT="0" marB="0" anchor="ctr"/>
                </a:tc>
                <a:tc>
                  <a:txBody>
                    <a:bodyPr/>
                    <a:lstStyle/>
                    <a:p>
                      <a:pPr algn="ctr"/>
                      <a:r>
                        <a:rPr lang="ru-RU" sz="1200">
                          <a:effectLst/>
                        </a:rPr>
                        <a:t>3</a:t>
                      </a:r>
                      <a:endParaRPr lang="ru-RU" sz="1200">
                        <a:effectLst/>
                        <a:latin typeface="Arial Unicode MS"/>
                        <a:cs typeface="Times New Roman"/>
                      </a:endParaRPr>
                    </a:p>
                  </a:txBody>
                  <a:tcPr marL="68580" marR="68580" marT="0" marB="0" anchor="ctr"/>
                </a:tc>
                <a:tc>
                  <a:txBody>
                    <a:bodyPr/>
                    <a:lstStyle/>
                    <a:p>
                      <a:pPr algn="ctr"/>
                      <a:r>
                        <a:rPr lang="ru-RU" sz="1200" dirty="0" smtClean="0">
                          <a:effectLst/>
                        </a:rPr>
                        <a:t>0</a:t>
                      </a:r>
                      <a:endParaRPr lang="ru-RU" sz="1200" dirty="0">
                        <a:effectLst/>
                        <a:latin typeface="Arial Unicode MS"/>
                        <a:cs typeface="Times New Roman"/>
                      </a:endParaRPr>
                    </a:p>
                  </a:txBody>
                  <a:tcPr marL="68580" marR="68580" marT="0" marB="0" anchor="ctr"/>
                </a:tc>
              </a:tr>
              <a:tr h="0">
                <a:tc>
                  <a:txBody>
                    <a:bodyPr/>
                    <a:lstStyle/>
                    <a:p>
                      <a:pPr algn="just"/>
                      <a:r>
                        <a:rPr lang="ru-RU" sz="1200">
                          <a:effectLst/>
                        </a:rPr>
                        <a:t>Химический фактор</a:t>
                      </a:r>
                      <a:endParaRPr lang="ru-RU" sz="1200">
                        <a:effectLst/>
                        <a:latin typeface="Arial Unicode MS"/>
                        <a:cs typeface="Times New Roman"/>
                      </a:endParaRPr>
                    </a:p>
                  </a:txBody>
                  <a:tcPr marL="68580" marR="68580" marT="0" marB="0"/>
                </a:tc>
                <a:tc>
                  <a:txBody>
                    <a:bodyPr/>
                    <a:lstStyle/>
                    <a:p>
                      <a:pPr algn="ctr"/>
                      <a:r>
                        <a:rPr lang="ru-RU" sz="1200">
                          <a:effectLst/>
                        </a:rPr>
                        <a:t>4</a:t>
                      </a:r>
                      <a:endParaRPr lang="ru-RU" sz="1200">
                        <a:effectLst/>
                        <a:latin typeface="Arial Unicode MS"/>
                        <a:cs typeface="Times New Roman"/>
                      </a:endParaRPr>
                    </a:p>
                  </a:txBody>
                  <a:tcPr marL="68580" marR="68580" marT="0" marB="0" anchor="ctr"/>
                </a:tc>
                <a:tc>
                  <a:txBody>
                    <a:bodyPr/>
                    <a:lstStyle/>
                    <a:p>
                      <a:pPr algn="ctr"/>
                      <a:r>
                        <a:rPr lang="ru-RU" sz="1200">
                          <a:effectLst/>
                        </a:rPr>
                        <a:t>0</a:t>
                      </a:r>
                      <a:endParaRPr lang="ru-RU" sz="1200">
                        <a:effectLst/>
                        <a:latin typeface="Arial Unicode MS"/>
                        <a:cs typeface="Times New Roman"/>
                      </a:endParaRPr>
                    </a:p>
                  </a:txBody>
                  <a:tcPr marL="68580" marR="68580" marT="0" marB="0" anchor="ctr"/>
                </a:tc>
                <a:tc>
                  <a:txBody>
                    <a:bodyPr/>
                    <a:lstStyle/>
                    <a:p>
                      <a:pPr algn="ctr"/>
                      <a:r>
                        <a:rPr lang="ru-RU" sz="1200">
                          <a:effectLst/>
                        </a:rPr>
                        <a:t>3</a:t>
                      </a:r>
                      <a:endParaRPr lang="ru-RU" sz="1200">
                        <a:effectLst/>
                        <a:latin typeface="Arial Unicode MS"/>
                        <a:cs typeface="Times New Roman"/>
                      </a:endParaRPr>
                    </a:p>
                  </a:txBody>
                  <a:tcPr marL="68580" marR="68580" marT="0" marB="0" anchor="ctr"/>
                </a:tc>
                <a:tc>
                  <a:txBody>
                    <a:bodyPr/>
                    <a:lstStyle/>
                    <a:p>
                      <a:pPr algn="ctr"/>
                      <a:r>
                        <a:rPr lang="ru-RU" sz="1200">
                          <a:effectLst/>
                        </a:rPr>
                        <a:t>1</a:t>
                      </a:r>
                      <a:endParaRPr lang="ru-RU" sz="1200">
                        <a:effectLst/>
                        <a:latin typeface="Arial Unicode MS"/>
                        <a:cs typeface="Times New Roman"/>
                      </a:endParaRPr>
                    </a:p>
                  </a:txBody>
                  <a:tcPr marL="68580" marR="68580" marT="0" marB="0" anchor="ctr"/>
                </a:tc>
              </a:tr>
              <a:tr h="0">
                <a:tc>
                  <a:txBody>
                    <a:bodyPr/>
                    <a:lstStyle/>
                    <a:p>
                      <a:pPr algn="just"/>
                      <a:r>
                        <a:rPr lang="ru-RU" sz="1200">
                          <a:effectLst/>
                        </a:rPr>
                        <a:t>Напряженность трудового процесса</a:t>
                      </a:r>
                      <a:endParaRPr lang="ru-RU" sz="1200">
                        <a:effectLst/>
                        <a:latin typeface="Arial Unicode MS"/>
                        <a:cs typeface="Times New Roman"/>
                      </a:endParaRPr>
                    </a:p>
                  </a:txBody>
                  <a:tcPr marL="68580" marR="68580" marT="0" marB="0"/>
                </a:tc>
                <a:tc>
                  <a:txBody>
                    <a:bodyPr/>
                    <a:lstStyle/>
                    <a:p>
                      <a:pPr algn="ctr"/>
                      <a:r>
                        <a:rPr lang="ru-RU" sz="1200" dirty="0">
                          <a:effectLst/>
                        </a:rPr>
                        <a:t>1</a:t>
                      </a:r>
                      <a:endParaRPr lang="ru-RU" sz="1200" dirty="0">
                        <a:effectLst/>
                        <a:latin typeface="Arial Unicode MS"/>
                        <a:cs typeface="Times New Roman"/>
                      </a:endParaRPr>
                    </a:p>
                  </a:txBody>
                  <a:tcPr marL="68580" marR="68580" marT="0" marB="0" anchor="ctr"/>
                </a:tc>
                <a:tc>
                  <a:txBody>
                    <a:bodyPr/>
                    <a:lstStyle/>
                    <a:p>
                      <a:pPr algn="ctr"/>
                      <a:r>
                        <a:rPr lang="ru-RU" sz="1200">
                          <a:effectLst/>
                        </a:rPr>
                        <a:t>0</a:t>
                      </a:r>
                      <a:endParaRPr lang="ru-RU" sz="1200">
                        <a:effectLst/>
                        <a:latin typeface="Arial Unicode MS"/>
                        <a:cs typeface="Times New Roman"/>
                      </a:endParaRPr>
                    </a:p>
                  </a:txBody>
                  <a:tcPr marL="68580" marR="68580" marT="0" marB="0" anchor="ctr"/>
                </a:tc>
                <a:tc>
                  <a:txBody>
                    <a:bodyPr/>
                    <a:lstStyle/>
                    <a:p>
                      <a:pPr algn="ctr"/>
                      <a:r>
                        <a:rPr lang="ru-RU" sz="1200">
                          <a:effectLst/>
                        </a:rPr>
                        <a:t>1</a:t>
                      </a:r>
                      <a:endParaRPr lang="ru-RU" sz="1200">
                        <a:effectLst/>
                        <a:latin typeface="Arial Unicode MS"/>
                        <a:cs typeface="Times New Roman"/>
                      </a:endParaRPr>
                    </a:p>
                  </a:txBody>
                  <a:tcPr marL="68580" marR="68580" marT="0" marB="0" anchor="ctr"/>
                </a:tc>
                <a:tc>
                  <a:txBody>
                    <a:bodyPr/>
                    <a:lstStyle/>
                    <a:p>
                      <a:pPr algn="ctr"/>
                      <a:r>
                        <a:rPr lang="ru-RU" sz="1200">
                          <a:effectLst/>
                        </a:rPr>
                        <a:t>0</a:t>
                      </a:r>
                      <a:endParaRPr lang="ru-RU" sz="1200">
                        <a:effectLst/>
                        <a:latin typeface="Arial Unicode MS"/>
                        <a:cs typeface="Times New Roman"/>
                      </a:endParaRPr>
                    </a:p>
                  </a:txBody>
                  <a:tcPr marL="68580" marR="68580" marT="0" marB="0" anchor="ctr"/>
                </a:tc>
              </a:tr>
              <a:tr h="0">
                <a:tc>
                  <a:txBody>
                    <a:bodyPr/>
                    <a:lstStyle/>
                    <a:p>
                      <a:pPr algn="just"/>
                      <a:r>
                        <a:rPr lang="ru-RU" sz="1200">
                          <a:effectLst/>
                        </a:rPr>
                        <a:t>Тяжесть трудового процесса</a:t>
                      </a:r>
                      <a:endParaRPr lang="ru-RU" sz="1200">
                        <a:effectLst/>
                        <a:latin typeface="Arial Unicode MS"/>
                        <a:cs typeface="Times New Roman"/>
                      </a:endParaRPr>
                    </a:p>
                  </a:txBody>
                  <a:tcPr marL="68580" marR="68580" marT="0" marB="0"/>
                </a:tc>
                <a:tc>
                  <a:txBody>
                    <a:bodyPr/>
                    <a:lstStyle/>
                    <a:p>
                      <a:pPr algn="ctr"/>
                      <a:r>
                        <a:rPr lang="ru-RU" sz="1200">
                          <a:effectLst/>
                        </a:rPr>
                        <a:t>1</a:t>
                      </a:r>
                      <a:endParaRPr lang="ru-RU" sz="1200">
                        <a:effectLst/>
                        <a:latin typeface="Arial Unicode MS"/>
                        <a:cs typeface="Times New Roman"/>
                      </a:endParaRPr>
                    </a:p>
                  </a:txBody>
                  <a:tcPr marL="68580" marR="68580" marT="0" marB="0" anchor="ctr"/>
                </a:tc>
                <a:tc>
                  <a:txBody>
                    <a:bodyPr/>
                    <a:lstStyle/>
                    <a:p>
                      <a:pPr algn="ctr"/>
                      <a:r>
                        <a:rPr lang="ru-RU" sz="1200" dirty="0">
                          <a:effectLst/>
                        </a:rPr>
                        <a:t>0</a:t>
                      </a:r>
                      <a:endParaRPr lang="ru-RU" sz="1200" dirty="0">
                        <a:effectLst/>
                        <a:latin typeface="Arial Unicode MS"/>
                        <a:cs typeface="Times New Roman"/>
                      </a:endParaRPr>
                    </a:p>
                  </a:txBody>
                  <a:tcPr marL="68580" marR="68580" marT="0" marB="0" anchor="ctr"/>
                </a:tc>
                <a:tc>
                  <a:txBody>
                    <a:bodyPr/>
                    <a:lstStyle/>
                    <a:p>
                      <a:pPr algn="ctr"/>
                      <a:r>
                        <a:rPr lang="ru-RU" sz="1200" dirty="0">
                          <a:effectLst/>
                        </a:rPr>
                        <a:t>0</a:t>
                      </a:r>
                      <a:endParaRPr lang="ru-RU" sz="1200" dirty="0">
                        <a:effectLst/>
                        <a:latin typeface="Arial Unicode MS"/>
                        <a:cs typeface="Times New Roman"/>
                      </a:endParaRPr>
                    </a:p>
                  </a:txBody>
                  <a:tcPr marL="68580" marR="68580" marT="0" marB="0" anchor="ctr"/>
                </a:tc>
                <a:tc>
                  <a:txBody>
                    <a:bodyPr/>
                    <a:lstStyle/>
                    <a:p>
                      <a:pPr algn="ctr"/>
                      <a:r>
                        <a:rPr lang="ru-RU" sz="1200" dirty="0">
                          <a:effectLst/>
                        </a:rPr>
                        <a:t>1</a:t>
                      </a:r>
                      <a:endParaRPr lang="ru-RU" sz="1200" dirty="0">
                        <a:effectLst/>
                        <a:latin typeface="Arial Unicode MS"/>
                        <a:cs typeface="Times New Roman"/>
                      </a:endParaRPr>
                    </a:p>
                  </a:txBody>
                  <a:tcPr marL="68580" marR="68580" marT="0" marB="0" anchor="ctr"/>
                </a:tc>
              </a:tr>
            </a:tbl>
          </a:graphicData>
        </a:graphic>
      </p:graphicFrame>
      <p:graphicFrame>
        <p:nvGraphicFramePr>
          <p:cNvPr id="6" name="Таблица 5"/>
          <p:cNvGraphicFramePr>
            <a:graphicFrameLocks noGrp="1"/>
          </p:cNvGraphicFramePr>
          <p:nvPr>
            <p:extLst>
              <p:ext uri="{D42A27DB-BD31-4B8C-83A1-F6EECF244321}">
                <p14:modId xmlns:p14="http://schemas.microsoft.com/office/powerpoint/2010/main" val="1056333444"/>
              </p:ext>
            </p:extLst>
          </p:nvPr>
        </p:nvGraphicFramePr>
        <p:xfrm>
          <a:off x="1115616" y="3501008"/>
          <a:ext cx="7560839" cy="2044824"/>
        </p:xfrm>
        <a:graphic>
          <a:graphicData uri="http://schemas.openxmlformats.org/drawingml/2006/table">
            <a:tbl>
              <a:tblPr firstRow="1" firstCol="1" bandRow="1">
                <a:tableStyleId>{5940675A-B579-460E-94D1-54222C63F5DA}</a:tableStyleId>
              </a:tblPr>
              <a:tblGrid>
                <a:gridCol w="3672488"/>
                <a:gridCol w="1224162"/>
                <a:gridCol w="1221323"/>
                <a:gridCol w="1442866"/>
              </a:tblGrid>
              <a:tr h="216024">
                <a:tc gridSpan="4">
                  <a:txBody>
                    <a:bodyPr/>
                    <a:lstStyle/>
                    <a:p>
                      <a:pPr algn="ctr"/>
                      <a:r>
                        <a:rPr lang="ru-RU" sz="1400" b="1" kern="1200" dirty="0" smtClean="0">
                          <a:solidFill>
                            <a:schemeClr val="tx1"/>
                          </a:solidFill>
                          <a:effectLst/>
                          <a:latin typeface="+mn-lt"/>
                          <a:ea typeface="+mn-ea"/>
                          <a:cs typeface="+mn-cs"/>
                        </a:rPr>
                        <a:t>Данные обеспеченности СИЗ и индекса производственного контроля</a:t>
                      </a:r>
                      <a:endParaRPr lang="ru-RU" sz="1400" b="1" kern="1200" dirty="0">
                        <a:solidFill>
                          <a:schemeClr val="tx1"/>
                        </a:solidFill>
                        <a:effectLst/>
                        <a:latin typeface="+mn-lt"/>
                        <a:ea typeface="+mn-ea"/>
                        <a:cs typeface="+mn-cs"/>
                      </a:endParaRPr>
                    </a:p>
                  </a:txBody>
                  <a:tcPr marL="68580" marR="68580" marT="0" marB="0" anchor="ctr"/>
                </a:tc>
                <a:tc hMerge="1">
                  <a:txBody>
                    <a:bodyPr/>
                    <a:lstStyle/>
                    <a:p>
                      <a:pPr marL="71755" marR="71755" algn="ctr">
                        <a:spcAft>
                          <a:spcPts val="0"/>
                        </a:spcAft>
                      </a:pPr>
                      <a:endParaRPr lang="ru-RU" sz="1200" dirty="0">
                        <a:effectLst/>
                        <a:latin typeface="Arial Unicode MS"/>
                        <a:cs typeface="Times New Roman"/>
                      </a:endParaRPr>
                    </a:p>
                  </a:txBody>
                  <a:tcPr marL="68580" marR="68580" marT="0" marB="0" anchor="ctr"/>
                </a:tc>
                <a:tc hMerge="1">
                  <a:txBody>
                    <a:bodyPr/>
                    <a:lstStyle/>
                    <a:p>
                      <a:pPr marL="71755" marR="71755" algn="ctr">
                        <a:spcAft>
                          <a:spcPts val="0"/>
                        </a:spcAft>
                      </a:pPr>
                      <a:endParaRPr lang="ru-RU" sz="1200" dirty="0">
                        <a:effectLst/>
                        <a:latin typeface="Arial Unicode MS"/>
                        <a:cs typeface="Times New Roman"/>
                      </a:endParaRPr>
                    </a:p>
                  </a:txBody>
                  <a:tcPr marL="68580" marR="68580" marT="0" marB="0" anchor="ctr"/>
                </a:tc>
                <a:tc hMerge="1">
                  <a:txBody>
                    <a:bodyPr/>
                    <a:lstStyle/>
                    <a:p>
                      <a:pPr marL="71755" marR="71755" algn="ctr">
                        <a:spcAft>
                          <a:spcPts val="0"/>
                        </a:spcAft>
                      </a:pPr>
                      <a:endParaRPr lang="ru-RU" sz="1200" dirty="0">
                        <a:effectLst/>
                        <a:latin typeface="Arial Unicode MS"/>
                        <a:cs typeface="Times New Roman"/>
                      </a:endParaRPr>
                    </a:p>
                  </a:txBody>
                  <a:tcPr marL="68580" marR="68580" marT="0" marB="0" anchor="ctr"/>
                </a:tc>
              </a:tr>
              <a:tr h="432048">
                <a:tc>
                  <a:txBody>
                    <a:bodyPr/>
                    <a:lstStyle/>
                    <a:p>
                      <a:pPr algn="ctr"/>
                      <a:r>
                        <a:rPr lang="ru-RU" sz="1200" dirty="0">
                          <a:effectLst/>
                        </a:rPr>
                        <a:t>Параметр</a:t>
                      </a:r>
                      <a:endParaRPr lang="ru-RU" sz="1200" dirty="0">
                        <a:effectLst/>
                        <a:latin typeface="Arial Unicode MS"/>
                        <a:cs typeface="Times New Roman"/>
                      </a:endParaRPr>
                    </a:p>
                  </a:txBody>
                  <a:tcPr marL="68580" marR="68580" marT="0" marB="0" anchor="ctr"/>
                </a:tc>
                <a:tc>
                  <a:txBody>
                    <a:bodyPr/>
                    <a:lstStyle/>
                    <a:p>
                      <a:pPr marL="71755" marR="71755" algn="ctr">
                        <a:spcAft>
                          <a:spcPts val="0"/>
                        </a:spcAft>
                      </a:pPr>
                      <a:r>
                        <a:rPr lang="ru-RU" sz="1200" dirty="0">
                          <a:effectLst/>
                        </a:rPr>
                        <a:t>Количество оценок по параметру</a:t>
                      </a:r>
                      <a:endParaRPr lang="ru-RU" sz="1200" dirty="0">
                        <a:effectLst/>
                        <a:latin typeface="Arial Unicode MS"/>
                        <a:cs typeface="Times New Roman"/>
                      </a:endParaRPr>
                    </a:p>
                  </a:txBody>
                  <a:tcPr marL="68580" marR="68580" marT="0" marB="0" anchor="ctr"/>
                </a:tc>
                <a:tc>
                  <a:txBody>
                    <a:bodyPr/>
                    <a:lstStyle/>
                    <a:p>
                      <a:pPr marL="71755" marR="71755" algn="ctr">
                        <a:spcAft>
                          <a:spcPts val="0"/>
                        </a:spcAft>
                      </a:pPr>
                      <a:r>
                        <a:rPr lang="ru-RU" sz="1200" dirty="0">
                          <a:effectLst/>
                        </a:rPr>
                        <a:t>Оптимально </a:t>
                      </a:r>
                    </a:p>
                    <a:p>
                      <a:pPr marL="71755" marR="71755" algn="ctr">
                        <a:spcAft>
                          <a:spcPts val="0"/>
                        </a:spcAft>
                      </a:pPr>
                      <a:r>
                        <a:rPr lang="ru-RU" sz="1200" dirty="0">
                          <a:effectLst/>
                        </a:rPr>
                        <a:t>(0 баллов)</a:t>
                      </a:r>
                      <a:endParaRPr lang="ru-RU" sz="1200" dirty="0">
                        <a:effectLst/>
                        <a:latin typeface="Arial Unicode MS"/>
                        <a:cs typeface="Times New Roman"/>
                      </a:endParaRPr>
                    </a:p>
                  </a:txBody>
                  <a:tcPr marL="68580" marR="68580" marT="0" marB="0" anchor="ctr"/>
                </a:tc>
                <a:tc>
                  <a:txBody>
                    <a:bodyPr/>
                    <a:lstStyle/>
                    <a:p>
                      <a:pPr marL="71755" marR="71755" algn="ctr">
                        <a:spcAft>
                          <a:spcPts val="0"/>
                        </a:spcAft>
                      </a:pPr>
                      <a:r>
                        <a:rPr lang="ru-RU" sz="1200" dirty="0">
                          <a:effectLst/>
                        </a:rPr>
                        <a:t>Допустимо</a:t>
                      </a:r>
                    </a:p>
                    <a:p>
                      <a:pPr marL="71755" marR="71755" algn="ctr">
                        <a:spcAft>
                          <a:spcPts val="0"/>
                        </a:spcAft>
                      </a:pPr>
                      <a:r>
                        <a:rPr lang="ru-RU" sz="1200" dirty="0">
                          <a:effectLst/>
                        </a:rPr>
                        <a:t> (1 балл) </a:t>
                      </a:r>
                      <a:endParaRPr lang="ru-RU" sz="1200" dirty="0">
                        <a:effectLst/>
                        <a:latin typeface="Arial Unicode MS"/>
                        <a:cs typeface="Times New Roman"/>
                      </a:endParaRPr>
                    </a:p>
                  </a:txBody>
                  <a:tcPr marL="68580" marR="68580" marT="0" marB="0" anchor="ctr"/>
                </a:tc>
              </a:tr>
              <a:tr h="0">
                <a:tc>
                  <a:txBody>
                    <a:bodyPr/>
                    <a:lstStyle/>
                    <a:p>
                      <a:pPr algn="just"/>
                      <a:r>
                        <a:rPr lang="ru-RU" sz="1200">
                          <a:effectLst/>
                        </a:rPr>
                        <a:t>Обеспеченность СИЗ</a:t>
                      </a:r>
                      <a:endParaRPr lang="ru-RU" sz="1200">
                        <a:effectLst/>
                        <a:latin typeface="Arial Unicode MS"/>
                        <a:cs typeface="Times New Roman"/>
                      </a:endParaRPr>
                    </a:p>
                  </a:txBody>
                  <a:tcPr marL="68580" marR="68580" marT="0" marB="0"/>
                </a:tc>
                <a:tc>
                  <a:txBody>
                    <a:bodyPr/>
                    <a:lstStyle/>
                    <a:p>
                      <a:pPr algn="ctr"/>
                      <a:r>
                        <a:rPr lang="ru-RU" sz="1200">
                          <a:effectLst/>
                        </a:rPr>
                        <a:t>18</a:t>
                      </a:r>
                      <a:endParaRPr lang="ru-RU" sz="1200">
                        <a:effectLst/>
                        <a:latin typeface="Arial Unicode MS"/>
                        <a:cs typeface="Times New Roman"/>
                      </a:endParaRPr>
                    </a:p>
                  </a:txBody>
                  <a:tcPr marL="68580" marR="68580" marT="0" marB="0" anchor="ctr"/>
                </a:tc>
                <a:tc>
                  <a:txBody>
                    <a:bodyPr/>
                    <a:lstStyle/>
                    <a:p>
                      <a:pPr algn="ctr"/>
                      <a:r>
                        <a:rPr lang="ru-RU" sz="1200">
                          <a:effectLst/>
                        </a:rPr>
                        <a:t>10</a:t>
                      </a:r>
                      <a:endParaRPr lang="ru-RU" sz="1200">
                        <a:effectLst/>
                        <a:latin typeface="Arial Unicode MS"/>
                        <a:cs typeface="Times New Roman"/>
                      </a:endParaRPr>
                    </a:p>
                  </a:txBody>
                  <a:tcPr marL="68580" marR="68580" marT="0" marB="0" anchor="ctr"/>
                </a:tc>
                <a:tc>
                  <a:txBody>
                    <a:bodyPr/>
                    <a:lstStyle/>
                    <a:p>
                      <a:pPr algn="ctr"/>
                      <a:r>
                        <a:rPr lang="ru-RU" sz="1200">
                          <a:effectLst/>
                        </a:rPr>
                        <a:t>8</a:t>
                      </a:r>
                      <a:endParaRPr lang="ru-RU" sz="1200">
                        <a:effectLst/>
                        <a:latin typeface="Arial Unicode MS"/>
                        <a:cs typeface="Times New Roman"/>
                      </a:endParaRPr>
                    </a:p>
                  </a:txBody>
                  <a:tcPr marL="68580" marR="68580" marT="0" marB="0" anchor="ctr"/>
                </a:tc>
              </a:tr>
              <a:tr h="0">
                <a:tc>
                  <a:txBody>
                    <a:bodyPr/>
                    <a:lstStyle/>
                    <a:p>
                      <a:r>
                        <a:rPr lang="ru-RU" sz="1200">
                          <a:effectLst/>
                        </a:rPr>
                        <a:t>Требования безопасности, предъявляемые к оборудованию</a:t>
                      </a:r>
                      <a:endParaRPr lang="ru-RU" sz="1200">
                        <a:effectLst/>
                        <a:latin typeface="Arial Unicode MS"/>
                        <a:cs typeface="Times New Roman"/>
                      </a:endParaRPr>
                    </a:p>
                  </a:txBody>
                  <a:tcPr marL="68580" marR="68580" marT="0" marB="0"/>
                </a:tc>
                <a:tc>
                  <a:txBody>
                    <a:bodyPr/>
                    <a:lstStyle/>
                    <a:p>
                      <a:pPr algn="ctr"/>
                      <a:r>
                        <a:rPr lang="ru-RU" sz="1200">
                          <a:effectLst/>
                        </a:rPr>
                        <a:t>7</a:t>
                      </a:r>
                      <a:endParaRPr lang="ru-RU" sz="1200">
                        <a:effectLst/>
                        <a:latin typeface="Arial Unicode MS"/>
                        <a:cs typeface="Times New Roman"/>
                      </a:endParaRPr>
                    </a:p>
                  </a:txBody>
                  <a:tcPr marL="68580" marR="68580" marT="0" marB="0" anchor="ctr"/>
                </a:tc>
                <a:tc>
                  <a:txBody>
                    <a:bodyPr/>
                    <a:lstStyle/>
                    <a:p>
                      <a:pPr algn="ctr"/>
                      <a:r>
                        <a:rPr lang="ru-RU" sz="1200">
                          <a:effectLst/>
                        </a:rPr>
                        <a:t>4</a:t>
                      </a:r>
                      <a:endParaRPr lang="ru-RU" sz="1200">
                        <a:effectLst/>
                        <a:latin typeface="Arial Unicode MS"/>
                        <a:cs typeface="Times New Roman"/>
                      </a:endParaRPr>
                    </a:p>
                  </a:txBody>
                  <a:tcPr marL="68580" marR="68580" marT="0" marB="0" anchor="ctr"/>
                </a:tc>
                <a:tc>
                  <a:txBody>
                    <a:bodyPr/>
                    <a:lstStyle/>
                    <a:p>
                      <a:pPr algn="ctr"/>
                      <a:r>
                        <a:rPr lang="ru-RU" sz="1200" dirty="0">
                          <a:effectLst/>
                        </a:rPr>
                        <a:t>3</a:t>
                      </a:r>
                      <a:endParaRPr lang="ru-RU" sz="1200" dirty="0">
                        <a:effectLst/>
                        <a:latin typeface="Arial Unicode MS"/>
                        <a:cs typeface="Times New Roman"/>
                      </a:endParaRPr>
                    </a:p>
                  </a:txBody>
                  <a:tcPr marL="68580" marR="68580" marT="0" marB="0" anchor="ctr"/>
                </a:tc>
              </a:tr>
              <a:tr h="0">
                <a:tc>
                  <a:txBody>
                    <a:bodyPr/>
                    <a:lstStyle/>
                    <a:p>
                      <a:r>
                        <a:rPr lang="ru-RU" sz="1200">
                          <a:effectLst/>
                        </a:rPr>
                        <a:t>Требования безопасности, предъявляемые к инструментам</a:t>
                      </a:r>
                      <a:endParaRPr lang="ru-RU" sz="1200">
                        <a:effectLst/>
                        <a:latin typeface="Arial Unicode MS"/>
                        <a:cs typeface="Times New Roman"/>
                      </a:endParaRPr>
                    </a:p>
                  </a:txBody>
                  <a:tcPr marL="68580" marR="68580" marT="0" marB="0"/>
                </a:tc>
                <a:tc>
                  <a:txBody>
                    <a:bodyPr/>
                    <a:lstStyle/>
                    <a:p>
                      <a:pPr algn="ctr"/>
                      <a:r>
                        <a:rPr lang="ru-RU" sz="1200" dirty="0">
                          <a:effectLst/>
                        </a:rPr>
                        <a:t>6</a:t>
                      </a:r>
                      <a:endParaRPr lang="ru-RU" sz="1200" dirty="0">
                        <a:effectLst/>
                        <a:latin typeface="Arial Unicode MS"/>
                        <a:cs typeface="Times New Roman"/>
                      </a:endParaRPr>
                    </a:p>
                  </a:txBody>
                  <a:tcPr marL="68580" marR="68580" marT="0" marB="0" anchor="ctr"/>
                </a:tc>
                <a:tc>
                  <a:txBody>
                    <a:bodyPr/>
                    <a:lstStyle/>
                    <a:p>
                      <a:pPr algn="ctr"/>
                      <a:r>
                        <a:rPr lang="ru-RU" sz="1200">
                          <a:effectLst/>
                        </a:rPr>
                        <a:t>4</a:t>
                      </a:r>
                      <a:endParaRPr lang="ru-RU" sz="1200">
                        <a:effectLst/>
                        <a:latin typeface="Arial Unicode MS"/>
                        <a:cs typeface="Times New Roman"/>
                      </a:endParaRPr>
                    </a:p>
                  </a:txBody>
                  <a:tcPr marL="68580" marR="68580" marT="0" marB="0" anchor="ctr"/>
                </a:tc>
                <a:tc>
                  <a:txBody>
                    <a:bodyPr/>
                    <a:lstStyle/>
                    <a:p>
                      <a:pPr algn="ctr"/>
                      <a:r>
                        <a:rPr lang="ru-RU" sz="1200" dirty="0">
                          <a:effectLst/>
                        </a:rPr>
                        <a:t>2</a:t>
                      </a:r>
                      <a:endParaRPr lang="ru-RU" sz="1200" dirty="0">
                        <a:effectLst/>
                        <a:latin typeface="Arial Unicode MS"/>
                        <a:cs typeface="Times New Roman"/>
                      </a:endParaRPr>
                    </a:p>
                  </a:txBody>
                  <a:tcPr marL="68580" marR="68580" marT="0" marB="0" anchor="ctr"/>
                </a:tc>
              </a:tr>
              <a:tr h="0">
                <a:tc>
                  <a:txBody>
                    <a:bodyPr/>
                    <a:lstStyle/>
                    <a:p>
                      <a:r>
                        <a:rPr lang="ru-RU" sz="1200">
                          <a:effectLst/>
                        </a:rPr>
                        <a:t>Требования безопасности, предъявляемые к обучению работников</a:t>
                      </a:r>
                      <a:endParaRPr lang="ru-RU" sz="1200">
                        <a:effectLst/>
                        <a:latin typeface="Arial Unicode MS"/>
                        <a:cs typeface="Times New Roman"/>
                      </a:endParaRPr>
                    </a:p>
                  </a:txBody>
                  <a:tcPr marL="68580" marR="68580" marT="0" marB="0"/>
                </a:tc>
                <a:tc>
                  <a:txBody>
                    <a:bodyPr/>
                    <a:lstStyle/>
                    <a:p>
                      <a:pPr algn="ctr"/>
                      <a:r>
                        <a:rPr lang="ru-RU" sz="1200">
                          <a:effectLst/>
                        </a:rPr>
                        <a:t>4</a:t>
                      </a:r>
                      <a:endParaRPr lang="ru-RU" sz="1200">
                        <a:effectLst/>
                        <a:latin typeface="Arial Unicode MS"/>
                        <a:cs typeface="Times New Roman"/>
                      </a:endParaRPr>
                    </a:p>
                  </a:txBody>
                  <a:tcPr marL="68580" marR="68580" marT="0" marB="0" anchor="ctr"/>
                </a:tc>
                <a:tc>
                  <a:txBody>
                    <a:bodyPr/>
                    <a:lstStyle/>
                    <a:p>
                      <a:pPr algn="ctr"/>
                      <a:r>
                        <a:rPr lang="ru-RU" sz="1200">
                          <a:effectLst/>
                        </a:rPr>
                        <a:t>4</a:t>
                      </a:r>
                      <a:endParaRPr lang="ru-RU" sz="1200">
                        <a:effectLst/>
                        <a:latin typeface="Arial Unicode MS"/>
                        <a:cs typeface="Times New Roman"/>
                      </a:endParaRPr>
                    </a:p>
                  </a:txBody>
                  <a:tcPr marL="68580" marR="68580" marT="0" marB="0" anchor="ctr"/>
                </a:tc>
                <a:tc>
                  <a:txBody>
                    <a:bodyPr/>
                    <a:lstStyle/>
                    <a:p>
                      <a:pPr algn="ctr"/>
                      <a:r>
                        <a:rPr lang="ru-RU" sz="1200" dirty="0">
                          <a:effectLst/>
                        </a:rPr>
                        <a:t>0</a:t>
                      </a:r>
                      <a:endParaRPr lang="ru-RU" sz="1200" dirty="0">
                        <a:effectLst/>
                        <a:latin typeface="Arial Unicode MS"/>
                        <a:cs typeface="Times New Roman"/>
                      </a:endParaRPr>
                    </a:p>
                  </a:txBody>
                  <a:tcPr marL="68580" marR="68580" marT="0" marB="0" anchor="ctr"/>
                </a:tc>
              </a:tr>
            </a:tbl>
          </a:graphicData>
        </a:graphic>
      </p:graphicFrame>
      <p:graphicFrame>
        <p:nvGraphicFramePr>
          <p:cNvPr id="7" name="Объект 6"/>
          <p:cNvGraphicFramePr>
            <a:graphicFrameLocks noChangeAspect="1"/>
          </p:cNvGraphicFramePr>
          <p:nvPr>
            <p:extLst>
              <p:ext uri="{D42A27DB-BD31-4B8C-83A1-F6EECF244321}">
                <p14:modId xmlns:p14="http://schemas.microsoft.com/office/powerpoint/2010/main" val="204971531"/>
              </p:ext>
            </p:extLst>
          </p:nvPr>
        </p:nvGraphicFramePr>
        <p:xfrm>
          <a:off x="1403648" y="5733256"/>
          <a:ext cx="2914278" cy="573136"/>
        </p:xfrm>
        <a:graphic>
          <a:graphicData uri="http://schemas.openxmlformats.org/presentationml/2006/ole">
            <mc:AlternateContent xmlns:mc="http://schemas.openxmlformats.org/markup-compatibility/2006">
              <mc:Choice xmlns:v="urn:schemas-microsoft-com:vml" Requires="v">
                <p:oleObj spid="_x0000_s56433" name="Формула" r:id="rId3" imgW="2145960" imgH="431640" progId="Equation.3">
                  <p:embed/>
                </p:oleObj>
              </mc:Choice>
              <mc:Fallback>
                <p:oleObj name="Формула" r:id="rId3" imgW="2145960" imgH="431640" progId="Equation.3">
                  <p:embed/>
                  <p:pic>
                    <p:nvPicPr>
                      <p:cNvPr id="0" name="Picture 5"/>
                      <p:cNvPicPr>
                        <a:picLocks noChangeAspect="1" noChangeArrowheads="1"/>
                      </p:cNvPicPr>
                      <p:nvPr/>
                    </p:nvPicPr>
                    <p:blipFill>
                      <a:blip r:embed="rId4"/>
                      <a:srcRect/>
                      <a:stretch>
                        <a:fillRect/>
                      </a:stretch>
                    </p:blipFill>
                    <p:spPr bwMode="auto">
                      <a:xfrm>
                        <a:off x="1403648" y="5733256"/>
                        <a:ext cx="2914278" cy="573136"/>
                      </a:xfrm>
                      <a:prstGeom prst="rect">
                        <a:avLst/>
                      </a:prstGeom>
                      <a:noFill/>
                      <a:extLst/>
                    </p:spPr>
                  </p:pic>
                </p:oleObj>
              </mc:Fallback>
            </mc:AlternateContent>
          </a:graphicData>
        </a:graphic>
      </p:graphicFrame>
      <p:graphicFrame>
        <p:nvGraphicFramePr>
          <p:cNvPr id="8" name="Объект 7"/>
          <p:cNvGraphicFramePr>
            <a:graphicFrameLocks noChangeAspect="1"/>
          </p:cNvGraphicFramePr>
          <p:nvPr>
            <p:extLst>
              <p:ext uri="{D42A27DB-BD31-4B8C-83A1-F6EECF244321}">
                <p14:modId xmlns:p14="http://schemas.microsoft.com/office/powerpoint/2010/main" val="3169600046"/>
              </p:ext>
            </p:extLst>
          </p:nvPr>
        </p:nvGraphicFramePr>
        <p:xfrm>
          <a:off x="4644008" y="5733256"/>
          <a:ext cx="3581920" cy="627584"/>
        </p:xfrm>
        <a:graphic>
          <a:graphicData uri="http://schemas.openxmlformats.org/presentationml/2006/ole">
            <mc:AlternateContent xmlns:mc="http://schemas.openxmlformats.org/markup-compatibility/2006">
              <mc:Choice xmlns:v="urn:schemas-microsoft-com:vml" Requires="v">
                <p:oleObj spid="_x0000_s56434" name="Формула" r:id="rId5" imgW="2349360" imgH="431640" progId="Equation.3">
                  <p:embed/>
                </p:oleObj>
              </mc:Choice>
              <mc:Fallback>
                <p:oleObj name="Формула" r:id="rId5" imgW="2349360" imgH="431640" progId="Equation.3">
                  <p:embed/>
                  <p:pic>
                    <p:nvPicPr>
                      <p:cNvPr id="0" name="Picture 6"/>
                      <p:cNvPicPr>
                        <a:picLocks noChangeAspect="1" noChangeArrowheads="1"/>
                      </p:cNvPicPr>
                      <p:nvPr/>
                    </p:nvPicPr>
                    <p:blipFill>
                      <a:blip r:embed="rId6"/>
                      <a:srcRect/>
                      <a:stretch>
                        <a:fillRect/>
                      </a:stretch>
                    </p:blipFill>
                    <p:spPr bwMode="auto">
                      <a:xfrm>
                        <a:off x="4644008" y="5733256"/>
                        <a:ext cx="3581920" cy="627584"/>
                      </a:xfrm>
                      <a:prstGeom prst="rect">
                        <a:avLst/>
                      </a:prstGeom>
                      <a:noFill/>
                      <a:extLst/>
                    </p:spPr>
                  </p:pic>
                </p:oleObj>
              </mc:Fallback>
            </mc:AlternateContent>
          </a:graphicData>
        </a:graphic>
      </p:graphicFrame>
      <p:graphicFrame>
        <p:nvGraphicFramePr>
          <p:cNvPr id="3" name="Таблица 2"/>
          <p:cNvGraphicFramePr>
            <a:graphicFrameLocks noGrp="1"/>
          </p:cNvGraphicFramePr>
          <p:nvPr>
            <p:extLst>
              <p:ext uri="{D42A27DB-BD31-4B8C-83A1-F6EECF244321}">
                <p14:modId xmlns:p14="http://schemas.microsoft.com/office/powerpoint/2010/main" val="164812390"/>
              </p:ext>
            </p:extLst>
          </p:nvPr>
        </p:nvGraphicFramePr>
        <p:xfrm>
          <a:off x="1043608" y="6453336"/>
          <a:ext cx="7344816" cy="274320"/>
        </p:xfrm>
        <a:graphic>
          <a:graphicData uri="http://schemas.openxmlformats.org/drawingml/2006/table">
            <a:tbl>
              <a:tblPr firstRow="1" bandRow="1">
                <a:tableStyleId>{5940675A-B579-460E-94D1-54222C63F5DA}</a:tableStyleId>
              </a:tblPr>
              <a:tblGrid>
                <a:gridCol w="2448272"/>
                <a:gridCol w="2448272"/>
                <a:gridCol w="2448272"/>
              </a:tblGrid>
              <a:tr h="216024">
                <a:tc>
                  <a:txBody>
                    <a:bodyPr/>
                    <a:lstStyle/>
                    <a:p>
                      <a:pPr algn="ctr"/>
                      <a:r>
                        <a:rPr lang="ru-RU" sz="1200" dirty="0" smtClean="0"/>
                        <a:t>Допустимый риск (1,1 – 2)</a:t>
                      </a:r>
                      <a:endParaRPr lang="ru-RU" sz="1200" dirty="0"/>
                    </a:p>
                  </a:txBody>
                  <a:tcPr anchor="ctr">
                    <a:solidFill>
                      <a:srgbClr val="00CC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200" dirty="0" smtClean="0"/>
                        <a:t>Умеренный риск (2,1 – 4)</a:t>
                      </a:r>
                      <a:endParaRPr lang="ru-RU" sz="1200" dirty="0"/>
                    </a:p>
                  </a:txBody>
                  <a:tcPr anchor="ctr">
                    <a:solidFill>
                      <a:srgbClr val="CCFF33"/>
                    </a:solidFill>
                  </a:tcPr>
                </a:tc>
                <a:tc>
                  <a:txBody>
                    <a:bodyPr/>
                    <a:lstStyle/>
                    <a:p>
                      <a:pPr algn="ctr"/>
                      <a:r>
                        <a:rPr lang="ru-RU" sz="1200" dirty="0" smtClean="0"/>
                        <a:t>Высокий риск (4,1 –</a:t>
                      </a:r>
                      <a:r>
                        <a:rPr lang="ru-RU" sz="1200" baseline="0" dirty="0" smtClean="0"/>
                        <a:t> </a:t>
                      </a:r>
                      <a:r>
                        <a:rPr lang="ru-RU" sz="1200" dirty="0" smtClean="0"/>
                        <a:t>5,9 )</a:t>
                      </a:r>
                      <a:endParaRPr lang="ru-RU" sz="1200" dirty="0"/>
                    </a:p>
                  </a:txBody>
                  <a:tcPr anchor="ctr">
                    <a:solidFill>
                      <a:srgbClr val="FFC000"/>
                    </a:solidFill>
                  </a:tcPr>
                </a:tc>
              </a:tr>
            </a:tbl>
          </a:graphicData>
        </a:graphic>
      </p:graphicFrame>
    </p:spTree>
    <p:extLst>
      <p:ext uri="{BB962C8B-B14F-4D97-AF65-F5344CB8AC3E}">
        <p14:creationId xmlns:p14="http://schemas.microsoft.com/office/powerpoint/2010/main" val="20545832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Группа 3"/>
          <p:cNvGrpSpPr/>
          <p:nvPr/>
        </p:nvGrpSpPr>
        <p:grpSpPr>
          <a:xfrm>
            <a:off x="1069975" y="2408239"/>
            <a:ext cx="4105275" cy="3459161"/>
            <a:chOff x="1069975" y="1600201"/>
            <a:chExt cx="6169025" cy="4267199"/>
          </a:xfrm>
        </p:grpSpPr>
        <p:grpSp>
          <p:nvGrpSpPr>
            <p:cNvPr id="32779" name="Group 22"/>
            <p:cNvGrpSpPr>
              <a:grpSpLocks/>
            </p:cNvGrpSpPr>
            <p:nvPr/>
          </p:nvGrpSpPr>
          <p:grpSpPr bwMode="auto">
            <a:xfrm>
              <a:off x="3810000" y="1600201"/>
              <a:ext cx="1600200" cy="1319213"/>
              <a:chOff x="2400" y="1008"/>
              <a:chExt cx="1008" cy="831"/>
            </a:xfrm>
          </p:grpSpPr>
          <p:sp>
            <p:nvSpPr>
              <p:cNvPr id="32789" name="Freeform 16"/>
              <p:cNvSpPr>
                <a:spLocks/>
              </p:cNvSpPr>
              <p:nvPr/>
            </p:nvSpPr>
            <p:spPr bwMode="auto">
              <a:xfrm>
                <a:off x="2400" y="1008"/>
                <a:ext cx="1008" cy="816"/>
              </a:xfrm>
              <a:custGeom>
                <a:avLst/>
                <a:gdLst>
                  <a:gd name="T0" fmla="*/ 0 w 1008"/>
                  <a:gd name="T1" fmla="*/ 816 h 816"/>
                  <a:gd name="T2" fmla="*/ 480 w 1008"/>
                  <a:gd name="T3" fmla="*/ 0 h 816"/>
                  <a:gd name="T4" fmla="*/ 1008 w 1008"/>
                  <a:gd name="T5" fmla="*/ 816 h 816"/>
                  <a:gd name="T6" fmla="*/ 0 w 1008"/>
                  <a:gd name="T7" fmla="*/ 816 h 816"/>
                  <a:gd name="T8" fmla="*/ 0 60000 65536"/>
                  <a:gd name="T9" fmla="*/ 0 60000 65536"/>
                  <a:gd name="T10" fmla="*/ 0 60000 65536"/>
                  <a:gd name="T11" fmla="*/ 0 60000 65536"/>
                  <a:gd name="T12" fmla="*/ 0 w 1008"/>
                  <a:gd name="T13" fmla="*/ 0 h 816"/>
                  <a:gd name="T14" fmla="*/ 1008 w 1008"/>
                  <a:gd name="T15" fmla="*/ 816 h 816"/>
                </a:gdLst>
                <a:ahLst/>
                <a:cxnLst>
                  <a:cxn ang="T8">
                    <a:pos x="T0" y="T1"/>
                  </a:cxn>
                  <a:cxn ang="T9">
                    <a:pos x="T2" y="T3"/>
                  </a:cxn>
                  <a:cxn ang="T10">
                    <a:pos x="T4" y="T5"/>
                  </a:cxn>
                  <a:cxn ang="T11">
                    <a:pos x="T6" y="T7"/>
                  </a:cxn>
                </a:cxnLst>
                <a:rect l="T12" t="T13" r="T14" b="T15"/>
                <a:pathLst>
                  <a:path w="1008" h="816">
                    <a:moveTo>
                      <a:pt x="0" y="816"/>
                    </a:moveTo>
                    <a:lnTo>
                      <a:pt x="480" y="0"/>
                    </a:lnTo>
                    <a:lnTo>
                      <a:pt x="1008" y="816"/>
                    </a:lnTo>
                    <a:lnTo>
                      <a:pt x="0" y="816"/>
                    </a:lnTo>
                    <a:close/>
                  </a:path>
                </a:pathLst>
              </a:custGeom>
              <a:solidFill>
                <a:srgbClr val="FF0000"/>
              </a:solidFill>
              <a:ln w="9525">
                <a:solidFill>
                  <a:schemeClr val="tx1"/>
                </a:solidFill>
                <a:round/>
                <a:headEnd/>
                <a:tailEnd/>
              </a:ln>
            </p:spPr>
            <p:txBody>
              <a:bodyPr/>
              <a:lstStyle/>
              <a:p>
                <a:endParaRPr lang="ru-RU" dirty="0">
                  <a:solidFill>
                    <a:srgbClr val="FFFFFF"/>
                  </a:solidFill>
                  <a:latin typeface="Arial" panose="020B0604020202020204" pitchFamily="34" charset="0"/>
                  <a:cs typeface="Arial" panose="020B0604020202020204" pitchFamily="34" charset="0"/>
                </a:endParaRPr>
              </a:p>
            </p:txBody>
          </p:sp>
          <p:sp>
            <p:nvSpPr>
              <p:cNvPr id="32790" name="Text Box 17"/>
              <p:cNvSpPr txBox="1">
                <a:spLocks noChangeArrowheads="1"/>
              </p:cNvSpPr>
              <p:nvPr/>
            </p:nvSpPr>
            <p:spPr bwMode="auto">
              <a:xfrm>
                <a:off x="2563" y="1373"/>
                <a:ext cx="682" cy="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000" b="1">
                    <a:solidFill>
                      <a:schemeClr val="tx1"/>
                    </a:solidFill>
                    <a:latin typeface="Tahoma" charset="0"/>
                    <a:ea typeface="Arial" charset="0"/>
                    <a:cs typeface="Tahoma" charset="0"/>
                  </a:defRPr>
                </a:lvl1pPr>
                <a:lvl2pPr marL="742950" indent="-285750" eaLnBrk="0" hangingPunct="0">
                  <a:defRPr sz="4000" b="1">
                    <a:solidFill>
                      <a:schemeClr val="tx1"/>
                    </a:solidFill>
                    <a:latin typeface="Tahoma" charset="0"/>
                    <a:ea typeface="Tahoma" charset="0"/>
                    <a:cs typeface="Tahoma" charset="0"/>
                  </a:defRPr>
                </a:lvl2pPr>
                <a:lvl3pPr marL="1143000" indent="-228600" eaLnBrk="0" hangingPunct="0">
                  <a:defRPr sz="4000" b="1">
                    <a:solidFill>
                      <a:schemeClr val="tx1"/>
                    </a:solidFill>
                    <a:latin typeface="Tahoma" charset="0"/>
                    <a:ea typeface="Tahoma" charset="0"/>
                    <a:cs typeface="Tahoma" charset="0"/>
                  </a:defRPr>
                </a:lvl3pPr>
                <a:lvl4pPr marL="1600200" indent="-228600" eaLnBrk="0" hangingPunct="0">
                  <a:defRPr sz="4000" b="1">
                    <a:solidFill>
                      <a:schemeClr val="tx1"/>
                    </a:solidFill>
                    <a:latin typeface="Tahoma" charset="0"/>
                    <a:ea typeface="Tahoma" charset="0"/>
                    <a:cs typeface="Tahoma" charset="0"/>
                  </a:defRPr>
                </a:lvl4pPr>
                <a:lvl5pPr marL="2057400" indent="-228600" eaLnBrk="0" hangingPunct="0">
                  <a:defRPr sz="4000" b="1">
                    <a:solidFill>
                      <a:schemeClr val="tx1"/>
                    </a:solidFill>
                    <a:latin typeface="Tahoma" charset="0"/>
                    <a:ea typeface="Tahoma" charset="0"/>
                    <a:cs typeface="Tahoma" charset="0"/>
                  </a:defRPr>
                </a:lvl5pPr>
                <a:lvl6pPr marL="2514600" indent="-228600" algn="r" eaLnBrk="0" fontAlgn="base" hangingPunct="0">
                  <a:spcBef>
                    <a:spcPct val="0"/>
                  </a:spcBef>
                  <a:spcAft>
                    <a:spcPct val="0"/>
                  </a:spcAft>
                  <a:defRPr sz="4000" b="1">
                    <a:solidFill>
                      <a:schemeClr val="tx1"/>
                    </a:solidFill>
                    <a:latin typeface="Tahoma" charset="0"/>
                    <a:ea typeface="Tahoma" charset="0"/>
                    <a:cs typeface="Tahoma" charset="0"/>
                  </a:defRPr>
                </a:lvl6pPr>
                <a:lvl7pPr marL="2971800" indent="-228600" algn="r" eaLnBrk="0" fontAlgn="base" hangingPunct="0">
                  <a:spcBef>
                    <a:spcPct val="0"/>
                  </a:spcBef>
                  <a:spcAft>
                    <a:spcPct val="0"/>
                  </a:spcAft>
                  <a:defRPr sz="4000" b="1">
                    <a:solidFill>
                      <a:schemeClr val="tx1"/>
                    </a:solidFill>
                    <a:latin typeface="Tahoma" charset="0"/>
                    <a:ea typeface="Tahoma" charset="0"/>
                    <a:cs typeface="Tahoma" charset="0"/>
                  </a:defRPr>
                </a:lvl7pPr>
                <a:lvl8pPr marL="3429000" indent="-228600" algn="r" eaLnBrk="0" fontAlgn="base" hangingPunct="0">
                  <a:spcBef>
                    <a:spcPct val="0"/>
                  </a:spcBef>
                  <a:spcAft>
                    <a:spcPct val="0"/>
                  </a:spcAft>
                  <a:defRPr sz="4000" b="1">
                    <a:solidFill>
                      <a:schemeClr val="tx1"/>
                    </a:solidFill>
                    <a:latin typeface="Tahoma" charset="0"/>
                    <a:ea typeface="Tahoma" charset="0"/>
                    <a:cs typeface="Tahoma" charset="0"/>
                  </a:defRPr>
                </a:lvl8pPr>
                <a:lvl9pPr marL="3886200" indent="-228600" algn="r" eaLnBrk="0" fontAlgn="base" hangingPunct="0">
                  <a:spcBef>
                    <a:spcPct val="0"/>
                  </a:spcBef>
                  <a:spcAft>
                    <a:spcPct val="0"/>
                  </a:spcAft>
                  <a:defRPr sz="4000" b="1">
                    <a:solidFill>
                      <a:schemeClr val="tx1"/>
                    </a:solidFill>
                    <a:latin typeface="Tahoma" charset="0"/>
                    <a:ea typeface="Tahoma" charset="0"/>
                    <a:cs typeface="Tahoma" charset="0"/>
                  </a:defRPr>
                </a:lvl9pPr>
              </a:lstStyle>
              <a:p>
                <a:pPr algn="ctr" eaLnBrk="1" hangingPunct="1"/>
                <a:r>
                  <a:rPr lang="ru-RU" sz="1050" dirty="0">
                    <a:solidFill>
                      <a:srgbClr val="FFFFFF"/>
                    </a:solidFill>
                    <a:latin typeface="Arial" panose="020B0604020202020204" pitchFamily="34" charset="0"/>
                    <a:cs typeface="Arial" panose="020B0604020202020204" pitchFamily="34" charset="0"/>
                  </a:rPr>
                  <a:t>Серьезная травма</a:t>
                </a:r>
              </a:p>
            </p:txBody>
          </p:sp>
        </p:grpSp>
        <p:grpSp>
          <p:nvGrpSpPr>
            <p:cNvPr id="3" name="Группа 2"/>
            <p:cNvGrpSpPr/>
            <p:nvPr/>
          </p:nvGrpSpPr>
          <p:grpSpPr>
            <a:xfrm>
              <a:off x="1981200" y="2330451"/>
              <a:ext cx="5257800" cy="3536949"/>
              <a:chOff x="1981200" y="2330451"/>
              <a:chExt cx="5257800" cy="3536949"/>
            </a:xfrm>
          </p:grpSpPr>
          <p:grpSp>
            <p:nvGrpSpPr>
              <p:cNvPr id="32776" name="Group 25"/>
              <p:cNvGrpSpPr>
                <a:grpSpLocks/>
              </p:cNvGrpSpPr>
              <p:nvPr/>
            </p:nvGrpSpPr>
            <p:grpSpPr bwMode="auto">
              <a:xfrm>
                <a:off x="1981200" y="4876800"/>
                <a:ext cx="5257800" cy="990600"/>
                <a:chOff x="1248" y="3072"/>
                <a:chExt cx="3312" cy="624"/>
              </a:xfrm>
            </p:grpSpPr>
            <p:sp>
              <p:nvSpPr>
                <p:cNvPr id="32795" name="Freeform 7"/>
                <p:cNvSpPr>
                  <a:spLocks/>
                </p:cNvSpPr>
                <p:nvPr/>
              </p:nvSpPr>
              <p:spPr bwMode="auto">
                <a:xfrm>
                  <a:off x="1248" y="3072"/>
                  <a:ext cx="3312" cy="624"/>
                </a:xfrm>
                <a:custGeom>
                  <a:avLst/>
                  <a:gdLst>
                    <a:gd name="T0" fmla="*/ 0 w 3264"/>
                    <a:gd name="T1" fmla="*/ 624 h 624"/>
                    <a:gd name="T2" fmla="*/ 451 w 3264"/>
                    <a:gd name="T3" fmla="*/ 0 h 624"/>
                    <a:gd name="T4" fmla="*/ 3382 w 3264"/>
                    <a:gd name="T5" fmla="*/ 0 h 624"/>
                    <a:gd name="T6" fmla="*/ 3833 w 3264"/>
                    <a:gd name="T7" fmla="*/ 624 h 624"/>
                    <a:gd name="T8" fmla="*/ 0 w 3264"/>
                    <a:gd name="T9" fmla="*/ 624 h 624"/>
                    <a:gd name="T10" fmla="*/ 0 60000 65536"/>
                    <a:gd name="T11" fmla="*/ 0 60000 65536"/>
                    <a:gd name="T12" fmla="*/ 0 60000 65536"/>
                    <a:gd name="T13" fmla="*/ 0 60000 65536"/>
                    <a:gd name="T14" fmla="*/ 0 60000 65536"/>
                    <a:gd name="T15" fmla="*/ 0 w 3264"/>
                    <a:gd name="T16" fmla="*/ 0 h 624"/>
                    <a:gd name="T17" fmla="*/ 3264 w 3264"/>
                    <a:gd name="T18" fmla="*/ 624 h 624"/>
                  </a:gdLst>
                  <a:ahLst/>
                  <a:cxnLst>
                    <a:cxn ang="T10">
                      <a:pos x="T0" y="T1"/>
                    </a:cxn>
                    <a:cxn ang="T11">
                      <a:pos x="T2" y="T3"/>
                    </a:cxn>
                    <a:cxn ang="T12">
                      <a:pos x="T4" y="T5"/>
                    </a:cxn>
                    <a:cxn ang="T13">
                      <a:pos x="T6" y="T7"/>
                    </a:cxn>
                    <a:cxn ang="T14">
                      <a:pos x="T8" y="T9"/>
                    </a:cxn>
                  </a:cxnLst>
                  <a:rect l="T15" t="T16" r="T17" b="T18"/>
                  <a:pathLst>
                    <a:path w="3264" h="624">
                      <a:moveTo>
                        <a:pt x="0" y="624"/>
                      </a:moveTo>
                      <a:lnTo>
                        <a:pt x="384" y="0"/>
                      </a:lnTo>
                      <a:lnTo>
                        <a:pt x="2880" y="0"/>
                      </a:lnTo>
                      <a:lnTo>
                        <a:pt x="3264" y="624"/>
                      </a:lnTo>
                      <a:lnTo>
                        <a:pt x="0" y="624"/>
                      </a:lnTo>
                      <a:close/>
                    </a:path>
                  </a:pathLst>
                </a:custGeom>
                <a:solidFill>
                  <a:srgbClr val="FFFF00"/>
                </a:solidFill>
                <a:ln w="9525">
                  <a:solidFill>
                    <a:schemeClr val="tx1"/>
                  </a:solidFill>
                  <a:round/>
                  <a:headEnd/>
                  <a:tailEnd/>
                </a:ln>
              </p:spPr>
              <p:txBody>
                <a:bodyPr/>
                <a:lstStyle/>
                <a:p>
                  <a:endParaRPr lang="ru-RU" dirty="0">
                    <a:latin typeface="Arial" panose="020B0604020202020204" pitchFamily="34" charset="0"/>
                    <a:cs typeface="Arial" panose="020B0604020202020204" pitchFamily="34" charset="0"/>
                  </a:endParaRPr>
                </a:p>
              </p:txBody>
            </p:sp>
            <p:sp>
              <p:nvSpPr>
                <p:cNvPr id="32796" name="Text Box 8"/>
                <p:cNvSpPr txBox="1">
                  <a:spLocks noChangeArrowheads="1"/>
                </p:cNvSpPr>
                <p:nvPr/>
              </p:nvSpPr>
              <p:spPr bwMode="auto">
                <a:xfrm>
                  <a:off x="1740" y="3294"/>
                  <a:ext cx="1594"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4000" b="1">
                      <a:solidFill>
                        <a:schemeClr val="tx1"/>
                      </a:solidFill>
                      <a:latin typeface="Tahoma" charset="0"/>
                      <a:ea typeface="Arial" charset="0"/>
                      <a:cs typeface="Tahoma" charset="0"/>
                    </a:defRPr>
                  </a:lvl1pPr>
                  <a:lvl2pPr marL="742950" indent="-285750" eaLnBrk="0" hangingPunct="0">
                    <a:defRPr sz="4000" b="1">
                      <a:solidFill>
                        <a:schemeClr val="tx1"/>
                      </a:solidFill>
                      <a:latin typeface="Tahoma" charset="0"/>
                      <a:ea typeface="Tahoma" charset="0"/>
                      <a:cs typeface="Tahoma" charset="0"/>
                    </a:defRPr>
                  </a:lvl2pPr>
                  <a:lvl3pPr marL="1143000" indent="-228600" eaLnBrk="0" hangingPunct="0">
                    <a:defRPr sz="4000" b="1">
                      <a:solidFill>
                        <a:schemeClr val="tx1"/>
                      </a:solidFill>
                      <a:latin typeface="Tahoma" charset="0"/>
                      <a:ea typeface="Tahoma" charset="0"/>
                      <a:cs typeface="Tahoma" charset="0"/>
                    </a:defRPr>
                  </a:lvl3pPr>
                  <a:lvl4pPr marL="1600200" indent="-228600" eaLnBrk="0" hangingPunct="0">
                    <a:defRPr sz="4000" b="1">
                      <a:solidFill>
                        <a:schemeClr val="tx1"/>
                      </a:solidFill>
                      <a:latin typeface="Tahoma" charset="0"/>
                      <a:ea typeface="Tahoma" charset="0"/>
                      <a:cs typeface="Tahoma" charset="0"/>
                    </a:defRPr>
                  </a:lvl4pPr>
                  <a:lvl5pPr marL="2057400" indent="-228600" eaLnBrk="0" hangingPunct="0">
                    <a:defRPr sz="4000" b="1">
                      <a:solidFill>
                        <a:schemeClr val="tx1"/>
                      </a:solidFill>
                      <a:latin typeface="Tahoma" charset="0"/>
                      <a:ea typeface="Tahoma" charset="0"/>
                      <a:cs typeface="Tahoma" charset="0"/>
                    </a:defRPr>
                  </a:lvl5pPr>
                  <a:lvl6pPr marL="2514600" indent="-228600" algn="r" eaLnBrk="0" fontAlgn="base" hangingPunct="0">
                    <a:spcBef>
                      <a:spcPct val="0"/>
                    </a:spcBef>
                    <a:spcAft>
                      <a:spcPct val="0"/>
                    </a:spcAft>
                    <a:defRPr sz="4000" b="1">
                      <a:solidFill>
                        <a:schemeClr val="tx1"/>
                      </a:solidFill>
                      <a:latin typeface="Tahoma" charset="0"/>
                      <a:ea typeface="Tahoma" charset="0"/>
                      <a:cs typeface="Tahoma" charset="0"/>
                    </a:defRPr>
                  </a:lvl6pPr>
                  <a:lvl7pPr marL="2971800" indent="-228600" algn="r" eaLnBrk="0" fontAlgn="base" hangingPunct="0">
                    <a:spcBef>
                      <a:spcPct val="0"/>
                    </a:spcBef>
                    <a:spcAft>
                      <a:spcPct val="0"/>
                    </a:spcAft>
                    <a:defRPr sz="4000" b="1">
                      <a:solidFill>
                        <a:schemeClr val="tx1"/>
                      </a:solidFill>
                      <a:latin typeface="Tahoma" charset="0"/>
                      <a:ea typeface="Tahoma" charset="0"/>
                      <a:cs typeface="Tahoma" charset="0"/>
                    </a:defRPr>
                  </a:lvl7pPr>
                  <a:lvl8pPr marL="3429000" indent="-228600" algn="r" eaLnBrk="0" fontAlgn="base" hangingPunct="0">
                    <a:spcBef>
                      <a:spcPct val="0"/>
                    </a:spcBef>
                    <a:spcAft>
                      <a:spcPct val="0"/>
                    </a:spcAft>
                    <a:defRPr sz="4000" b="1">
                      <a:solidFill>
                        <a:schemeClr val="tx1"/>
                      </a:solidFill>
                      <a:latin typeface="Tahoma" charset="0"/>
                      <a:ea typeface="Tahoma" charset="0"/>
                      <a:cs typeface="Tahoma" charset="0"/>
                    </a:defRPr>
                  </a:lvl8pPr>
                  <a:lvl9pPr marL="3886200" indent="-228600" algn="r" eaLnBrk="0" fontAlgn="base" hangingPunct="0">
                    <a:spcBef>
                      <a:spcPct val="0"/>
                    </a:spcBef>
                    <a:spcAft>
                      <a:spcPct val="0"/>
                    </a:spcAft>
                    <a:defRPr sz="4000" b="1">
                      <a:solidFill>
                        <a:schemeClr val="tx1"/>
                      </a:solidFill>
                      <a:latin typeface="Tahoma" charset="0"/>
                      <a:ea typeface="Tahoma" charset="0"/>
                      <a:cs typeface="Tahoma" charset="0"/>
                    </a:defRPr>
                  </a:lvl9pPr>
                </a:lstStyle>
                <a:p>
                  <a:pPr algn="l" eaLnBrk="1" hangingPunct="1"/>
                  <a:r>
                    <a:rPr lang="ru-RU" sz="1200" dirty="0" smtClean="0">
                      <a:latin typeface="Arial" panose="020B0604020202020204" pitchFamily="34" charset="0"/>
                      <a:cs typeface="Arial" panose="020B0604020202020204" pitchFamily="34" charset="0"/>
                    </a:rPr>
                    <a:t>Потенциальное происшествие</a:t>
                  </a:r>
                  <a:endParaRPr lang="ru-RU" sz="1200" dirty="0">
                    <a:latin typeface="Arial" panose="020B0604020202020204" pitchFamily="34" charset="0"/>
                    <a:cs typeface="Arial" panose="020B0604020202020204" pitchFamily="34" charset="0"/>
                  </a:endParaRPr>
                </a:p>
              </p:txBody>
            </p:sp>
          </p:grpSp>
          <p:grpSp>
            <p:nvGrpSpPr>
              <p:cNvPr id="32777" name="Group 24"/>
              <p:cNvGrpSpPr>
                <a:grpSpLocks/>
              </p:cNvGrpSpPr>
              <p:nvPr/>
            </p:nvGrpSpPr>
            <p:grpSpPr bwMode="auto">
              <a:xfrm>
                <a:off x="2590800" y="3886200"/>
                <a:ext cx="4038600" cy="990600"/>
                <a:chOff x="1632" y="2448"/>
                <a:chExt cx="2544" cy="624"/>
              </a:xfrm>
            </p:grpSpPr>
            <p:sp>
              <p:nvSpPr>
                <p:cNvPr id="32793" name="Freeform 10"/>
                <p:cNvSpPr>
                  <a:spLocks/>
                </p:cNvSpPr>
                <p:nvPr/>
              </p:nvSpPr>
              <p:spPr bwMode="auto">
                <a:xfrm>
                  <a:off x="1632" y="2448"/>
                  <a:ext cx="2544" cy="624"/>
                </a:xfrm>
                <a:custGeom>
                  <a:avLst/>
                  <a:gdLst>
                    <a:gd name="T0" fmla="*/ 0 w 2544"/>
                    <a:gd name="T1" fmla="*/ 624 h 624"/>
                    <a:gd name="T2" fmla="*/ 384 w 2544"/>
                    <a:gd name="T3" fmla="*/ 0 h 624"/>
                    <a:gd name="T4" fmla="*/ 2160 w 2544"/>
                    <a:gd name="T5" fmla="*/ 0 h 624"/>
                    <a:gd name="T6" fmla="*/ 2544 w 2544"/>
                    <a:gd name="T7" fmla="*/ 624 h 624"/>
                    <a:gd name="T8" fmla="*/ 0 w 2544"/>
                    <a:gd name="T9" fmla="*/ 624 h 624"/>
                    <a:gd name="T10" fmla="*/ 0 60000 65536"/>
                    <a:gd name="T11" fmla="*/ 0 60000 65536"/>
                    <a:gd name="T12" fmla="*/ 0 60000 65536"/>
                    <a:gd name="T13" fmla="*/ 0 60000 65536"/>
                    <a:gd name="T14" fmla="*/ 0 60000 65536"/>
                    <a:gd name="T15" fmla="*/ 0 w 2544"/>
                    <a:gd name="T16" fmla="*/ 0 h 624"/>
                    <a:gd name="T17" fmla="*/ 2544 w 2544"/>
                    <a:gd name="T18" fmla="*/ 624 h 624"/>
                  </a:gdLst>
                  <a:ahLst/>
                  <a:cxnLst>
                    <a:cxn ang="T10">
                      <a:pos x="T0" y="T1"/>
                    </a:cxn>
                    <a:cxn ang="T11">
                      <a:pos x="T2" y="T3"/>
                    </a:cxn>
                    <a:cxn ang="T12">
                      <a:pos x="T4" y="T5"/>
                    </a:cxn>
                    <a:cxn ang="T13">
                      <a:pos x="T6" y="T7"/>
                    </a:cxn>
                    <a:cxn ang="T14">
                      <a:pos x="T8" y="T9"/>
                    </a:cxn>
                  </a:cxnLst>
                  <a:rect l="T15" t="T16" r="T17" b="T18"/>
                  <a:pathLst>
                    <a:path w="2544" h="624">
                      <a:moveTo>
                        <a:pt x="0" y="624"/>
                      </a:moveTo>
                      <a:lnTo>
                        <a:pt x="384" y="0"/>
                      </a:lnTo>
                      <a:lnTo>
                        <a:pt x="2160" y="0"/>
                      </a:lnTo>
                      <a:lnTo>
                        <a:pt x="2544" y="624"/>
                      </a:lnTo>
                      <a:lnTo>
                        <a:pt x="0" y="624"/>
                      </a:lnTo>
                      <a:close/>
                    </a:path>
                  </a:pathLst>
                </a:custGeom>
                <a:solidFill>
                  <a:srgbClr val="FF0000"/>
                </a:solidFill>
                <a:ln w="9525">
                  <a:solidFill>
                    <a:schemeClr val="tx1"/>
                  </a:solidFill>
                  <a:round/>
                  <a:headEnd/>
                  <a:tailEnd/>
                </a:ln>
              </p:spPr>
              <p:txBody>
                <a:bodyPr/>
                <a:lstStyle/>
                <a:p>
                  <a:endParaRPr lang="ru-RU" dirty="0">
                    <a:latin typeface="Arial" panose="020B0604020202020204" pitchFamily="34" charset="0"/>
                    <a:cs typeface="Arial" panose="020B0604020202020204" pitchFamily="34" charset="0"/>
                  </a:endParaRPr>
                </a:p>
              </p:txBody>
            </p:sp>
            <p:sp>
              <p:nvSpPr>
                <p:cNvPr id="32794" name="Text Box 11"/>
                <p:cNvSpPr txBox="1">
                  <a:spLocks noChangeArrowheads="1"/>
                </p:cNvSpPr>
                <p:nvPr/>
              </p:nvSpPr>
              <p:spPr bwMode="auto">
                <a:xfrm>
                  <a:off x="1857" y="2667"/>
                  <a:ext cx="2119" cy="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4000" b="1">
                      <a:solidFill>
                        <a:schemeClr val="tx1"/>
                      </a:solidFill>
                      <a:latin typeface="Tahoma" charset="0"/>
                      <a:ea typeface="Arial" charset="0"/>
                      <a:cs typeface="Tahoma" charset="0"/>
                    </a:defRPr>
                  </a:lvl1pPr>
                  <a:lvl2pPr marL="742950" indent="-285750" eaLnBrk="0" hangingPunct="0">
                    <a:defRPr sz="4000" b="1">
                      <a:solidFill>
                        <a:schemeClr val="tx1"/>
                      </a:solidFill>
                      <a:latin typeface="Tahoma" charset="0"/>
                      <a:ea typeface="Tahoma" charset="0"/>
                      <a:cs typeface="Tahoma" charset="0"/>
                    </a:defRPr>
                  </a:lvl2pPr>
                  <a:lvl3pPr marL="1143000" indent="-228600" eaLnBrk="0" hangingPunct="0">
                    <a:defRPr sz="4000" b="1">
                      <a:solidFill>
                        <a:schemeClr val="tx1"/>
                      </a:solidFill>
                      <a:latin typeface="Tahoma" charset="0"/>
                      <a:ea typeface="Tahoma" charset="0"/>
                      <a:cs typeface="Tahoma" charset="0"/>
                    </a:defRPr>
                  </a:lvl3pPr>
                  <a:lvl4pPr marL="1600200" indent="-228600" eaLnBrk="0" hangingPunct="0">
                    <a:defRPr sz="4000" b="1">
                      <a:solidFill>
                        <a:schemeClr val="tx1"/>
                      </a:solidFill>
                      <a:latin typeface="Tahoma" charset="0"/>
                      <a:ea typeface="Tahoma" charset="0"/>
                      <a:cs typeface="Tahoma" charset="0"/>
                    </a:defRPr>
                  </a:lvl4pPr>
                  <a:lvl5pPr marL="2057400" indent="-228600" eaLnBrk="0" hangingPunct="0">
                    <a:defRPr sz="4000" b="1">
                      <a:solidFill>
                        <a:schemeClr val="tx1"/>
                      </a:solidFill>
                      <a:latin typeface="Tahoma" charset="0"/>
                      <a:ea typeface="Tahoma" charset="0"/>
                      <a:cs typeface="Tahoma" charset="0"/>
                    </a:defRPr>
                  </a:lvl5pPr>
                  <a:lvl6pPr marL="2514600" indent="-228600" algn="r" eaLnBrk="0" fontAlgn="base" hangingPunct="0">
                    <a:spcBef>
                      <a:spcPct val="0"/>
                    </a:spcBef>
                    <a:spcAft>
                      <a:spcPct val="0"/>
                    </a:spcAft>
                    <a:defRPr sz="4000" b="1">
                      <a:solidFill>
                        <a:schemeClr val="tx1"/>
                      </a:solidFill>
                      <a:latin typeface="Tahoma" charset="0"/>
                      <a:ea typeface="Tahoma" charset="0"/>
                      <a:cs typeface="Tahoma" charset="0"/>
                    </a:defRPr>
                  </a:lvl6pPr>
                  <a:lvl7pPr marL="2971800" indent="-228600" algn="r" eaLnBrk="0" fontAlgn="base" hangingPunct="0">
                    <a:spcBef>
                      <a:spcPct val="0"/>
                    </a:spcBef>
                    <a:spcAft>
                      <a:spcPct val="0"/>
                    </a:spcAft>
                    <a:defRPr sz="4000" b="1">
                      <a:solidFill>
                        <a:schemeClr val="tx1"/>
                      </a:solidFill>
                      <a:latin typeface="Tahoma" charset="0"/>
                      <a:ea typeface="Tahoma" charset="0"/>
                      <a:cs typeface="Tahoma" charset="0"/>
                    </a:defRPr>
                  </a:lvl7pPr>
                  <a:lvl8pPr marL="3429000" indent="-228600" algn="r" eaLnBrk="0" fontAlgn="base" hangingPunct="0">
                    <a:spcBef>
                      <a:spcPct val="0"/>
                    </a:spcBef>
                    <a:spcAft>
                      <a:spcPct val="0"/>
                    </a:spcAft>
                    <a:defRPr sz="4000" b="1">
                      <a:solidFill>
                        <a:schemeClr val="tx1"/>
                      </a:solidFill>
                      <a:latin typeface="Tahoma" charset="0"/>
                      <a:ea typeface="Tahoma" charset="0"/>
                      <a:cs typeface="Tahoma" charset="0"/>
                    </a:defRPr>
                  </a:lvl8pPr>
                  <a:lvl9pPr marL="3886200" indent="-228600" algn="r" eaLnBrk="0" fontAlgn="base" hangingPunct="0">
                    <a:spcBef>
                      <a:spcPct val="0"/>
                    </a:spcBef>
                    <a:spcAft>
                      <a:spcPct val="0"/>
                    </a:spcAft>
                    <a:defRPr sz="4000" b="1">
                      <a:solidFill>
                        <a:schemeClr val="tx1"/>
                      </a:solidFill>
                      <a:latin typeface="Tahoma" charset="0"/>
                      <a:ea typeface="Tahoma" charset="0"/>
                      <a:cs typeface="Tahoma" charset="0"/>
                    </a:defRPr>
                  </a:lvl9pPr>
                </a:lstStyle>
                <a:p>
                  <a:pPr algn="ctr" eaLnBrk="1" hangingPunct="1"/>
                  <a:r>
                    <a:rPr lang="ru-RU" sz="1100" dirty="0">
                      <a:solidFill>
                        <a:srgbClr val="FFFFFF"/>
                      </a:solidFill>
                      <a:latin typeface="Arial" panose="020B0604020202020204" pitchFamily="34" charset="0"/>
                      <a:cs typeface="Arial" panose="020B0604020202020204" pitchFamily="34" charset="0"/>
                    </a:rPr>
                    <a:t>Повреждение оборудования </a:t>
                  </a:r>
                  <a:br>
                    <a:rPr lang="ru-RU" sz="1100" dirty="0">
                      <a:solidFill>
                        <a:srgbClr val="FFFFFF"/>
                      </a:solidFill>
                      <a:latin typeface="Arial" panose="020B0604020202020204" pitchFamily="34" charset="0"/>
                      <a:cs typeface="Arial" panose="020B0604020202020204" pitchFamily="34" charset="0"/>
                    </a:rPr>
                  </a:br>
                  <a:r>
                    <a:rPr lang="ru-RU" sz="1100" dirty="0">
                      <a:solidFill>
                        <a:srgbClr val="FFFFFF"/>
                      </a:solidFill>
                      <a:latin typeface="Arial" panose="020B0604020202020204" pitchFamily="34" charset="0"/>
                      <a:cs typeface="Arial" panose="020B0604020202020204" pitchFamily="34" charset="0"/>
                    </a:rPr>
                    <a:t>или имущества</a:t>
                  </a:r>
                </a:p>
              </p:txBody>
            </p:sp>
          </p:grpSp>
          <p:grpSp>
            <p:nvGrpSpPr>
              <p:cNvPr id="32778" name="Group 23"/>
              <p:cNvGrpSpPr>
                <a:grpSpLocks/>
              </p:cNvGrpSpPr>
              <p:nvPr/>
            </p:nvGrpSpPr>
            <p:grpSpPr bwMode="auto">
              <a:xfrm>
                <a:off x="3200400" y="2895600"/>
                <a:ext cx="2819400" cy="990600"/>
                <a:chOff x="2016" y="1824"/>
                <a:chExt cx="1776" cy="624"/>
              </a:xfrm>
            </p:grpSpPr>
            <p:sp>
              <p:nvSpPr>
                <p:cNvPr id="32791" name="Freeform 13"/>
                <p:cNvSpPr>
                  <a:spLocks/>
                </p:cNvSpPr>
                <p:nvPr/>
              </p:nvSpPr>
              <p:spPr bwMode="auto">
                <a:xfrm>
                  <a:off x="2016" y="1824"/>
                  <a:ext cx="1776" cy="624"/>
                </a:xfrm>
                <a:custGeom>
                  <a:avLst/>
                  <a:gdLst>
                    <a:gd name="T0" fmla="*/ 0 w 1776"/>
                    <a:gd name="T1" fmla="*/ 624 h 624"/>
                    <a:gd name="T2" fmla="*/ 384 w 1776"/>
                    <a:gd name="T3" fmla="*/ 0 h 624"/>
                    <a:gd name="T4" fmla="*/ 1392 w 1776"/>
                    <a:gd name="T5" fmla="*/ 0 h 624"/>
                    <a:gd name="T6" fmla="*/ 1776 w 1776"/>
                    <a:gd name="T7" fmla="*/ 624 h 624"/>
                    <a:gd name="T8" fmla="*/ 0 w 1776"/>
                    <a:gd name="T9" fmla="*/ 624 h 624"/>
                    <a:gd name="T10" fmla="*/ 0 60000 65536"/>
                    <a:gd name="T11" fmla="*/ 0 60000 65536"/>
                    <a:gd name="T12" fmla="*/ 0 60000 65536"/>
                    <a:gd name="T13" fmla="*/ 0 60000 65536"/>
                    <a:gd name="T14" fmla="*/ 0 60000 65536"/>
                    <a:gd name="T15" fmla="*/ 0 w 1776"/>
                    <a:gd name="T16" fmla="*/ 0 h 624"/>
                    <a:gd name="T17" fmla="*/ 1776 w 1776"/>
                    <a:gd name="T18" fmla="*/ 624 h 624"/>
                  </a:gdLst>
                  <a:ahLst/>
                  <a:cxnLst>
                    <a:cxn ang="T10">
                      <a:pos x="T0" y="T1"/>
                    </a:cxn>
                    <a:cxn ang="T11">
                      <a:pos x="T2" y="T3"/>
                    </a:cxn>
                    <a:cxn ang="T12">
                      <a:pos x="T4" y="T5"/>
                    </a:cxn>
                    <a:cxn ang="T13">
                      <a:pos x="T6" y="T7"/>
                    </a:cxn>
                    <a:cxn ang="T14">
                      <a:pos x="T8" y="T9"/>
                    </a:cxn>
                  </a:cxnLst>
                  <a:rect l="T15" t="T16" r="T17" b="T18"/>
                  <a:pathLst>
                    <a:path w="1776" h="624">
                      <a:moveTo>
                        <a:pt x="0" y="624"/>
                      </a:moveTo>
                      <a:lnTo>
                        <a:pt x="384" y="0"/>
                      </a:lnTo>
                      <a:lnTo>
                        <a:pt x="1392" y="0"/>
                      </a:lnTo>
                      <a:lnTo>
                        <a:pt x="1776" y="624"/>
                      </a:lnTo>
                      <a:lnTo>
                        <a:pt x="0" y="624"/>
                      </a:lnTo>
                      <a:close/>
                    </a:path>
                  </a:pathLst>
                </a:custGeom>
                <a:solidFill>
                  <a:srgbClr val="FF0000"/>
                </a:solidFill>
                <a:ln w="9525">
                  <a:solidFill>
                    <a:schemeClr val="tx1"/>
                  </a:solidFill>
                  <a:round/>
                  <a:headEnd/>
                  <a:tailEnd/>
                </a:ln>
              </p:spPr>
              <p:txBody>
                <a:bodyPr/>
                <a:lstStyle/>
                <a:p>
                  <a:endParaRPr lang="ru-RU" dirty="0">
                    <a:latin typeface="Arial" panose="020B0604020202020204" pitchFamily="34" charset="0"/>
                    <a:cs typeface="Arial" panose="020B0604020202020204" pitchFamily="34" charset="0"/>
                  </a:endParaRPr>
                </a:p>
              </p:txBody>
            </p:sp>
            <p:sp>
              <p:nvSpPr>
                <p:cNvPr id="32792" name="Text Box 14"/>
                <p:cNvSpPr txBox="1">
                  <a:spLocks noChangeArrowheads="1"/>
                </p:cNvSpPr>
                <p:nvPr/>
              </p:nvSpPr>
              <p:spPr bwMode="auto">
                <a:xfrm>
                  <a:off x="2353" y="2068"/>
                  <a:ext cx="1131"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4000" b="1">
                      <a:solidFill>
                        <a:schemeClr val="tx1"/>
                      </a:solidFill>
                      <a:latin typeface="Tahoma" charset="0"/>
                      <a:ea typeface="Arial" charset="0"/>
                      <a:cs typeface="Tahoma" charset="0"/>
                    </a:defRPr>
                  </a:lvl1pPr>
                  <a:lvl2pPr marL="742950" indent="-285750" eaLnBrk="0" hangingPunct="0">
                    <a:defRPr sz="4000" b="1">
                      <a:solidFill>
                        <a:schemeClr val="tx1"/>
                      </a:solidFill>
                      <a:latin typeface="Tahoma" charset="0"/>
                      <a:ea typeface="Tahoma" charset="0"/>
                      <a:cs typeface="Tahoma" charset="0"/>
                    </a:defRPr>
                  </a:lvl2pPr>
                  <a:lvl3pPr marL="1143000" indent="-228600" eaLnBrk="0" hangingPunct="0">
                    <a:defRPr sz="4000" b="1">
                      <a:solidFill>
                        <a:schemeClr val="tx1"/>
                      </a:solidFill>
                      <a:latin typeface="Tahoma" charset="0"/>
                      <a:ea typeface="Tahoma" charset="0"/>
                      <a:cs typeface="Tahoma" charset="0"/>
                    </a:defRPr>
                  </a:lvl3pPr>
                  <a:lvl4pPr marL="1600200" indent="-228600" eaLnBrk="0" hangingPunct="0">
                    <a:defRPr sz="4000" b="1">
                      <a:solidFill>
                        <a:schemeClr val="tx1"/>
                      </a:solidFill>
                      <a:latin typeface="Tahoma" charset="0"/>
                      <a:ea typeface="Tahoma" charset="0"/>
                      <a:cs typeface="Tahoma" charset="0"/>
                    </a:defRPr>
                  </a:lvl4pPr>
                  <a:lvl5pPr marL="2057400" indent="-228600" eaLnBrk="0" hangingPunct="0">
                    <a:defRPr sz="4000" b="1">
                      <a:solidFill>
                        <a:schemeClr val="tx1"/>
                      </a:solidFill>
                      <a:latin typeface="Tahoma" charset="0"/>
                      <a:ea typeface="Tahoma" charset="0"/>
                      <a:cs typeface="Tahoma" charset="0"/>
                    </a:defRPr>
                  </a:lvl5pPr>
                  <a:lvl6pPr marL="2514600" indent="-228600" algn="r" eaLnBrk="0" fontAlgn="base" hangingPunct="0">
                    <a:spcBef>
                      <a:spcPct val="0"/>
                    </a:spcBef>
                    <a:spcAft>
                      <a:spcPct val="0"/>
                    </a:spcAft>
                    <a:defRPr sz="4000" b="1">
                      <a:solidFill>
                        <a:schemeClr val="tx1"/>
                      </a:solidFill>
                      <a:latin typeface="Tahoma" charset="0"/>
                      <a:ea typeface="Tahoma" charset="0"/>
                      <a:cs typeface="Tahoma" charset="0"/>
                    </a:defRPr>
                  </a:lvl6pPr>
                  <a:lvl7pPr marL="2971800" indent="-228600" algn="r" eaLnBrk="0" fontAlgn="base" hangingPunct="0">
                    <a:spcBef>
                      <a:spcPct val="0"/>
                    </a:spcBef>
                    <a:spcAft>
                      <a:spcPct val="0"/>
                    </a:spcAft>
                    <a:defRPr sz="4000" b="1">
                      <a:solidFill>
                        <a:schemeClr val="tx1"/>
                      </a:solidFill>
                      <a:latin typeface="Tahoma" charset="0"/>
                      <a:ea typeface="Tahoma" charset="0"/>
                      <a:cs typeface="Tahoma" charset="0"/>
                    </a:defRPr>
                  </a:lvl7pPr>
                  <a:lvl8pPr marL="3429000" indent="-228600" algn="r" eaLnBrk="0" fontAlgn="base" hangingPunct="0">
                    <a:spcBef>
                      <a:spcPct val="0"/>
                    </a:spcBef>
                    <a:spcAft>
                      <a:spcPct val="0"/>
                    </a:spcAft>
                    <a:defRPr sz="4000" b="1">
                      <a:solidFill>
                        <a:schemeClr val="tx1"/>
                      </a:solidFill>
                      <a:latin typeface="Tahoma" charset="0"/>
                      <a:ea typeface="Tahoma" charset="0"/>
                      <a:cs typeface="Tahoma" charset="0"/>
                    </a:defRPr>
                  </a:lvl8pPr>
                  <a:lvl9pPr marL="3886200" indent="-228600" algn="r" eaLnBrk="0" fontAlgn="base" hangingPunct="0">
                    <a:spcBef>
                      <a:spcPct val="0"/>
                    </a:spcBef>
                    <a:spcAft>
                      <a:spcPct val="0"/>
                    </a:spcAft>
                    <a:defRPr sz="4000" b="1">
                      <a:solidFill>
                        <a:schemeClr val="tx1"/>
                      </a:solidFill>
                      <a:latin typeface="Tahoma" charset="0"/>
                      <a:ea typeface="Tahoma" charset="0"/>
                      <a:cs typeface="Tahoma" charset="0"/>
                    </a:defRPr>
                  </a:lvl9pPr>
                </a:lstStyle>
                <a:p>
                  <a:pPr algn="l" eaLnBrk="1" hangingPunct="1"/>
                  <a:r>
                    <a:rPr lang="ru-RU" sz="1100" dirty="0">
                      <a:solidFill>
                        <a:srgbClr val="FFFFFF"/>
                      </a:solidFill>
                      <a:latin typeface="Arial" panose="020B0604020202020204" pitchFamily="34" charset="0"/>
                      <a:cs typeface="Arial" panose="020B0604020202020204" pitchFamily="34" charset="0"/>
                    </a:rPr>
                    <a:t>Легкая травма</a:t>
                  </a:r>
                </a:p>
              </p:txBody>
            </p:sp>
          </p:grpSp>
          <p:sp>
            <p:nvSpPr>
              <p:cNvPr id="66578" name="Freeform 18"/>
              <p:cNvSpPr>
                <a:spLocks/>
              </p:cNvSpPr>
              <p:nvPr/>
            </p:nvSpPr>
            <p:spPr bwMode="auto">
              <a:xfrm>
                <a:off x="3733799" y="2330451"/>
                <a:ext cx="1441451" cy="3330798"/>
              </a:xfrm>
              <a:custGeom>
                <a:avLst/>
                <a:gdLst>
                  <a:gd name="T0" fmla="*/ 2147483647 w 1120"/>
                  <a:gd name="T1" fmla="*/ 0 h 2352"/>
                  <a:gd name="T2" fmla="*/ 2147483647 w 1120"/>
                  <a:gd name="T3" fmla="*/ 2147483647 h 2352"/>
                  <a:gd name="T4" fmla="*/ 2147483647 w 1120"/>
                  <a:gd name="T5" fmla="*/ 2147483647 h 2352"/>
                  <a:gd name="T6" fmla="*/ 2147483647 w 1120"/>
                  <a:gd name="T7" fmla="*/ 2147483647 h 2352"/>
                  <a:gd name="T8" fmla="*/ 2147483647 w 1120"/>
                  <a:gd name="T9" fmla="*/ 2147483647 h 2352"/>
                  <a:gd name="T10" fmla="*/ 0 60000 65536"/>
                  <a:gd name="T11" fmla="*/ 0 60000 65536"/>
                  <a:gd name="T12" fmla="*/ 0 60000 65536"/>
                  <a:gd name="T13" fmla="*/ 0 60000 65536"/>
                  <a:gd name="T14" fmla="*/ 0 60000 65536"/>
                  <a:gd name="T15" fmla="*/ 0 w 1120"/>
                  <a:gd name="T16" fmla="*/ 0 h 2352"/>
                  <a:gd name="T17" fmla="*/ 1120 w 1120"/>
                  <a:gd name="T18" fmla="*/ 2352 h 2352"/>
                </a:gdLst>
                <a:ahLst/>
                <a:cxnLst>
                  <a:cxn ang="T10">
                    <a:pos x="T0" y="T1"/>
                  </a:cxn>
                  <a:cxn ang="T11">
                    <a:pos x="T2" y="T3"/>
                  </a:cxn>
                  <a:cxn ang="T12">
                    <a:pos x="T4" y="T5"/>
                  </a:cxn>
                  <a:cxn ang="T13">
                    <a:pos x="T6" y="T7"/>
                  </a:cxn>
                  <a:cxn ang="T14">
                    <a:pos x="T8" y="T9"/>
                  </a:cxn>
                </a:cxnLst>
                <a:rect l="T15" t="T16" r="T17" b="T18"/>
                <a:pathLst>
                  <a:path w="1120" h="2352">
                    <a:moveTo>
                      <a:pt x="592" y="0"/>
                    </a:moveTo>
                    <a:cubicBezTo>
                      <a:pt x="316" y="244"/>
                      <a:pt x="40" y="488"/>
                      <a:pt x="112" y="672"/>
                    </a:cubicBezTo>
                    <a:cubicBezTo>
                      <a:pt x="184" y="856"/>
                      <a:pt x="1040" y="936"/>
                      <a:pt x="1024" y="1104"/>
                    </a:cubicBezTo>
                    <a:cubicBezTo>
                      <a:pt x="1008" y="1272"/>
                      <a:pt x="0" y="1472"/>
                      <a:pt x="16" y="1680"/>
                    </a:cubicBezTo>
                    <a:cubicBezTo>
                      <a:pt x="32" y="1888"/>
                      <a:pt x="576" y="2120"/>
                      <a:pt x="1120" y="2352"/>
                    </a:cubicBezTo>
                  </a:path>
                </a:pathLst>
              </a:custGeom>
              <a:noFill/>
              <a:ln w="25400" cap="rnd" cmpd="sng">
                <a:solidFill>
                  <a:srgbClr val="339966"/>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square" anchor="ctr">
                <a:spAutoFit/>
              </a:bodyPr>
              <a:lstStyle/>
              <a:p>
                <a:endParaRPr lang="ru-RU" dirty="0">
                  <a:latin typeface="Arial" panose="020B0604020202020204" pitchFamily="34" charset="0"/>
                  <a:cs typeface="Arial" panose="020B0604020202020204" pitchFamily="34" charset="0"/>
                </a:endParaRPr>
              </a:p>
            </p:txBody>
          </p:sp>
        </p:grpSp>
        <p:sp>
          <p:nvSpPr>
            <p:cNvPr id="32782" name="Text Box 26"/>
            <p:cNvSpPr txBox="1">
              <a:spLocks noChangeArrowheads="1"/>
            </p:cNvSpPr>
            <p:nvPr/>
          </p:nvSpPr>
          <p:spPr bwMode="auto">
            <a:xfrm>
              <a:off x="1143000" y="2362200"/>
              <a:ext cx="12922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rgbClr val="000000"/>
                  </a:solidFill>
                  <a:miter lim="800000"/>
                  <a:headEnd/>
                  <a:tailEnd/>
                </a14:hiddenLine>
              </a:ext>
            </a:extLst>
          </p:spPr>
          <p:txBody>
            <a:bodyPr anchor="ctr">
              <a:spAutoFit/>
            </a:bodyPr>
            <a:lstStyle>
              <a:lvl1pPr eaLnBrk="0" hangingPunct="0">
                <a:defRPr sz="4000" b="1">
                  <a:solidFill>
                    <a:schemeClr val="tx1"/>
                  </a:solidFill>
                  <a:latin typeface="Tahoma" charset="0"/>
                  <a:ea typeface="Arial" charset="0"/>
                  <a:cs typeface="Tahoma" charset="0"/>
                </a:defRPr>
              </a:lvl1pPr>
              <a:lvl2pPr marL="742950" indent="-285750" eaLnBrk="0" hangingPunct="0">
                <a:defRPr sz="4000" b="1">
                  <a:solidFill>
                    <a:schemeClr val="tx1"/>
                  </a:solidFill>
                  <a:latin typeface="Tahoma" charset="0"/>
                  <a:ea typeface="Tahoma" charset="0"/>
                  <a:cs typeface="Tahoma" charset="0"/>
                </a:defRPr>
              </a:lvl2pPr>
              <a:lvl3pPr marL="1143000" indent="-228600" eaLnBrk="0" hangingPunct="0">
                <a:defRPr sz="4000" b="1">
                  <a:solidFill>
                    <a:schemeClr val="tx1"/>
                  </a:solidFill>
                  <a:latin typeface="Tahoma" charset="0"/>
                  <a:ea typeface="Tahoma" charset="0"/>
                  <a:cs typeface="Tahoma" charset="0"/>
                </a:defRPr>
              </a:lvl3pPr>
              <a:lvl4pPr marL="1600200" indent="-228600" eaLnBrk="0" hangingPunct="0">
                <a:defRPr sz="4000" b="1">
                  <a:solidFill>
                    <a:schemeClr val="tx1"/>
                  </a:solidFill>
                  <a:latin typeface="Tahoma" charset="0"/>
                  <a:ea typeface="Tahoma" charset="0"/>
                  <a:cs typeface="Tahoma" charset="0"/>
                </a:defRPr>
              </a:lvl4pPr>
              <a:lvl5pPr marL="2057400" indent="-228600" eaLnBrk="0" hangingPunct="0">
                <a:defRPr sz="4000" b="1">
                  <a:solidFill>
                    <a:schemeClr val="tx1"/>
                  </a:solidFill>
                  <a:latin typeface="Tahoma" charset="0"/>
                  <a:ea typeface="Tahoma" charset="0"/>
                  <a:cs typeface="Tahoma" charset="0"/>
                </a:defRPr>
              </a:lvl5pPr>
              <a:lvl6pPr marL="2514600" indent="-228600" algn="r" eaLnBrk="0" fontAlgn="base" hangingPunct="0">
                <a:spcBef>
                  <a:spcPct val="0"/>
                </a:spcBef>
                <a:spcAft>
                  <a:spcPct val="0"/>
                </a:spcAft>
                <a:defRPr sz="4000" b="1">
                  <a:solidFill>
                    <a:schemeClr val="tx1"/>
                  </a:solidFill>
                  <a:latin typeface="Tahoma" charset="0"/>
                  <a:ea typeface="Tahoma" charset="0"/>
                  <a:cs typeface="Tahoma" charset="0"/>
                </a:defRPr>
              </a:lvl6pPr>
              <a:lvl7pPr marL="2971800" indent="-228600" algn="r" eaLnBrk="0" fontAlgn="base" hangingPunct="0">
                <a:spcBef>
                  <a:spcPct val="0"/>
                </a:spcBef>
                <a:spcAft>
                  <a:spcPct val="0"/>
                </a:spcAft>
                <a:defRPr sz="4000" b="1">
                  <a:solidFill>
                    <a:schemeClr val="tx1"/>
                  </a:solidFill>
                  <a:latin typeface="Tahoma" charset="0"/>
                  <a:ea typeface="Tahoma" charset="0"/>
                  <a:cs typeface="Tahoma" charset="0"/>
                </a:defRPr>
              </a:lvl7pPr>
              <a:lvl8pPr marL="3429000" indent="-228600" algn="r" eaLnBrk="0" fontAlgn="base" hangingPunct="0">
                <a:spcBef>
                  <a:spcPct val="0"/>
                </a:spcBef>
                <a:spcAft>
                  <a:spcPct val="0"/>
                </a:spcAft>
                <a:defRPr sz="4000" b="1">
                  <a:solidFill>
                    <a:schemeClr val="tx1"/>
                  </a:solidFill>
                  <a:latin typeface="Tahoma" charset="0"/>
                  <a:ea typeface="Tahoma" charset="0"/>
                  <a:cs typeface="Tahoma" charset="0"/>
                </a:defRPr>
              </a:lvl8pPr>
              <a:lvl9pPr marL="3886200" indent="-228600" algn="r" eaLnBrk="0" fontAlgn="base" hangingPunct="0">
                <a:spcBef>
                  <a:spcPct val="0"/>
                </a:spcBef>
                <a:spcAft>
                  <a:spcPct val="0"/>
                </a:spcAft>
                <a:defRPr sz="4000" b="1">
                  <a:solidFill>
                    <a:schemeClr val="tx1"/>
                  </a:solidFill>
                  <a:latin typeface="Tahoma" charset="0"/>
                  <a:ea typeface="Tahoma" charset="0"/>
                  <a:cs typeface="Tahoma" charset="0"/>
                </a:defRPr>
              </a:lvl9pPr>
            </a:lstStyle>
            <a:p>
              <a:pPr algn="ctr">
                <a:spcBef>
                  <a:spcPct val="50000"/>
                </a:spcBef>
              </a:pPr>
              <a:r>
                <a:rPr lang="ru-RU" sz="2000" b="0" dirty="0">
                  <a:solidFill>
                    <a:schemeClr val="bg2">
                      <a:lumMod val="10000"/>
                    </a:schemeClr>
                  </a:solidFill>
                  <a:latin typeface="Arial" panose="020B0604020202020204" pitchFamily="34" charset="0"/>
                  <a:cs typeface="Arial" panose="020B0604020202020204" pitchFamily="34" charset="0"/>
                </a:rPr>
                <a:t>1</a:t>
              </a:r>
            </a:p>
          </p:txBody>
        </p:sp>
        <p:sp>
          <p:nvSpPr>
            <p:cNvPr id="32783" name="Text Box 27"/>
            <p:cNvSpPr txBox="1">
              <a:spLocks noChangeArrowheads="1"/>
            </p:cNvSpPr>
            <p:nvPr/>
          </p:nvSpPr>
          <p:spPr bwMode="auto">
            <a:xfrm>
              <a:off x="1069975" y="3087688"/>
              <a:ext cx="12922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rgbClr val="000000"/>
                  </a:solidFill>
                  <a:miter lim="800000"/>
                  <a:headEnd/>
                  <a:tailEnd/>
                </a14:hiddenLine>
              </a:ext>
            </a:extLst>
          </p:spPr>
          <p:txBody>
            <a:bodyPr anchor="ctr">
              <a:spAutoFit/>
            </a:bodyPr>
            <a:lstStyle>
              <a:lvl1pPr eaLnBrk="0" hangingPunct="0">
                <a:defRPr sz="4000" b="1">
                  <a:solidFill>
                    <a:schemeClr val="tx1"/>
                  </a:solidFill>
                  <a:latin typeface="Tahoma" charset="0"/>
                  <a:ea typeface="Arial" charset="0"/>
                  <a:cs typeface="Tahoma" charset="0"/>
                </a:defRPr>
              </a:lvl1pPr>
              <a:lvl2pPr marL="742950" indent="-285750" eaLnBrk="0" hangingPunct="0">
                <a:defRPr sz="4000" b="1">
                  <a:solidFill>
                    <a:schemeClr val="tx1"/>
                  </a:solidFill>
                  <a:latin typeface="Tahoma" charset="0"/>
                  <a:ea typeface="Tahoma" charset="0"/>
                  <a:cs typeface="Tahoma" charset="0"/>
                </a:defRPr>
              </a:lvl2pPr>
              <a:lvl3pPr marL="1143000" indent="-228600" eaLnBrk="0" hangingPunct="0">
                <a:defRPr sz="4000" b="1">
                  <a:solidFill>
                    <a:schemeClr val="tx1"/>
                  </a:solidFill>
                  <a:latin typeface="Tahoma" charset="0"/>
                  <a:ea typeface="Tahoma" charset="0"/>
                  <a:cs typeface="Tahoma" charset="0"/>
                </a:defRPr>
              </a:lvl3pPr>
              <a:lvl4pPr marL="1600200" indent="-228600" eaLnBrk="0" hangingPunct="0">
                <a:defRPr sz="4000" b="1">
                  <a:solidFill>
                    <a:schemeClr val="tx1"/>
                  </a:solidFill>
                  <a:latin typeface="Tahoma" charset="0"/>
                  <a:ea typeface="Tahoma" charset="0"/>
                  <a:cs typeface="Tahoma" charset="0"/>
                </a:defRPr>
              </a:lvl4pPr>
              <a:lvl5pPr marL="2057400" indent="-228600" eaLnBrk="0" hangingPunct="0">
                <a:defRPr sz="4000" b="1">
                  <a:solidFill>
                    <a:schemeClr val="tx1"/>
                  </a:solidFill>
                  <a:latin typeface="Tahoma" charset="0"/>
                  <a:ea typeface="Tahoma" charset="0"/>
                  <a:cs typeface="Tahoma" charset="0"/>
                </a:defRPr>
              </a:lvl5pPr>
              <a:lvl6pPr marL="2514600" indent="-228600" algn="r" eaLnBrk="0" fontAlgn="base" hangingPunct="0">
                <a:spcBef>
                  <a:spcPct val="0"/>
                </a:spcBef>
                <a:spcAft>
                  <a:spcPct val="0"/>
                </a:spcAft>
                <a:defRPr sz="4000" b="1">
                  <a:solidFill>
                    <a:schemeClr val="tx1"/>
                  </a:solidFill>
                  <a:latin typeface="Tahoma" charset="0"/>
                  <a:ea typeface="Tahoma" charset="0"/>
                  <a:cs typeface="Tahoma" charset="0"/>
                </a:defRPr>
              </a:lvl6pPr>
              <a:lvl7pPr marL="2971800" indent="-228600" algn="r" eaLnBrk="0" fontAlgn="base" hangingPunct="0">
                <a:spcBef>
                  <a:spcPct val="0"/>
                </a:spcBef>
                <a:spcAft>
                  <a:spcPct val="0"/>
                </a:spcAft>
                <a:defRPr sz="4000" b="1">
                  <a:solidFill>
                    <a:schemeClr val="tx1"/>
                  </a:solidFill>
                  <a:latin typeface="Tahoma" charset="0"/>
                  <a:ea typeface="Tahoma" charset="0"/>
                  <a:cs typeface="Tahoma" charset="0"/>
                </a:defRPr>
              </a:lvl7pPr>
              <a:lvl8pPr marL="3429000" indent="-228600" algn="r" eaLnBrk="0" fontAlgn="base" hangingPunct="0">
                <a:spcBef>
                  <a:spcPct val="0"/>
                </a:spcBef>
                <a:spcAft>
                  <a:spcPct val="0"/>
                </a:spcAft>
                <a:defRPr sz="4000" b="1">
                  <a:solidFill>
                    <a:schemeClr val="tx1"/>
                  </a:solidFill>
                  <a:latin typeface="Tahoma" charset="0"/>
                  <a:ea typeface="Tahoma" charset="0"/>
                  <a:cs typeface="Tahoma" charset="0"/>
                </a:defRPr>
              </a:lvl8pPr>
              <a:lvl9pPr marL="3886200" indent="-228600" algn="r" eaLnBrk="0" fontAlgn="base" hangingPunct="0">
                <a:spcBef>
                  <a:spcPct val="0"/>
                </a:spcBef>
                <a:spcAft>
                  <a:spcPct val="0"/>
                </a:spcAft>
                <a:defRPr sz="4000" b="1">
                  <a:solidFill>
                    <a:schemeClr val="tx1"/>
                  </a:solidFill>
                  <a:latin typeface="Tahoma" charset="0"/>
                  <a:ea typeface="Tahoma" charset="0"/>
                  <a:cs typeface="Tahoma" charset="0"/>
                </a:defRPr>
              </a:lvl9pPr>
            </a:lstStyle>
            <a:p>
              <a:pPr algn="ctr">
                <a:spcBef>
                  <a:spcPct val="50000"/>
                </a:spcBef>
              </a:pPr>
              <a:r>
                <a:rPr lang="ru-RU" sz="2000" b="0" dirty="0">
                  <a:solidFill>
                    <a:schemeClr val="bg2">
                      <a:lumMod val="10000"/>
                    </a:schemeClr>
                  </a:solidFill>
                  <a:latin typeface="Arial" panose="020B0604020202020204" pitchFamily="34" charset="0"/>
                  <a:cs typeface="Arial" panose="020B0604020202020204" pitchFamily="34" charset="0"/>
                </a:rPr>
                <a:t>10</a:t>
              </a:r>
            </a:p>
          </p:txBody>
        </p:sp>
        <p:sp>
          <p:nvSpPr>
            <p:cNvPr id="32784" name="Text Box 28"/>
            <p:cNvSpPr txBox="1">
              <a:spLocks noChangeArrowheads="1"/>
            </p:cNvSpPr>
            <p:nvPr/>
          </p:nvSpPr>
          <p:spPr bwMode="auto">
            <a:xfrm>
              <a:off x="1069975" y="4100513"/>
              <a:ext cx="12922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rgbClr val="000000"/>
                  </a:solidFill>
                  <a:miter lim="800000"/>
                  <a:headEnd/>
                  <a:tailEnd/>
                </a14:hiddenLine>
              </a:ext>
            </a:extLst>
          </p:spPr>
          <p:txBody>
            <a:bodyPr anchor="ctr">
              <a:spAutoFit/>
            </a:bodyPr>
            <a:lstStyle>
              <a:lvl1pPr eaLnBrk="0" hangingPunct="0">
                <a:defRPr sz="4000" b="1">
                  <a:solidFill>
                    <a:schemeClr val="tx1"/>
                  </a:solidFill>
                  <a:latin typeface="Tahoma" charset="0"/>
                  <a:ea typeface="Arial" charset="0"/>
                  <a:cs typeface="Tahoma" charset="0"/>
                </a:defRPr>
              </a:lvl1pPr>
              <a:lvl2pPr marL="742950" indent="-285750" eaLnBrk="0" hangingPunct="0">
                <a:defRPr sz="4000" b="1">
                  <a:solidFill>
                    <a:schemeClr val="tx1"/>
                  </a:solidFill>
                  <a:latin typeface="Tahoma" charset="0"/>
                  <a:ea typeface="Tahoma" charset="0"/>
                  <a:cs typeface="Tahoma" charset="0"/>
                </a:defRPr>
              </a:lvl2pPr>
              <a:lvl3pPr marL="1143000" indent="-228600" eaLnBrk="0" hangingPunct="0">
                <a:defRPr sz="4000" b="1">
                  <a:solidFill>
                    <a:schemeClr val="tx1"/>
                  </a:solidFill>
                  <a:latin typeface="Tahoma" charset="0"/>
                  <a:ea typeface="Tahoma" charset="0"/>
                  <a:cs typeface="Tahoma" charset="0"/>
                </a:defRPr>
              </a:lvl3pPr>
              <a:lvl4pPr marL="1600200" indent="-228600" eaLnBrk="0" hangingPunct="0">
                <a:defRPr sz="4000" b="1">
                  <a:solidFill>
                    <a:schemeClr val="tx1"/>
                  </a:solidFill>
                  <a:latin typeface="Tahoma" charset="0"/>
                  <a:ea typeface="Tahoma" charset="0"/>
                  <a:cs typeface="Tahoma" charset="0"/>
                </a:defRPr>
              </a:lvl4pPr>
              <a:lvl5pPr marL="2057400" indent="-228600" eaLnBrk="0" hangingPunct="0">
                <a:defRPr sz="4000" b="1">
                  <a:solidFill>
                    <a:schemeClr val="tx1"/>
                  </a:solidFill>
                  <a:latin typeface="Tahoma" charset="0"/>
                  <a:ea typeface="Tahoma" charset="0"/>
                  <a:cs typeface="Tahoma" charset="0"/>
                </a:defRPr>
              </a:lvl5pPr>
              <a:lvl6pPr marL="2514600" indent="-228600" algn="r" eaLnBrk="0" fontAlgn="base" hangingPunct="0">
                <a:spcBef>
                  <a:spcPct val="0"/>
                </a:spcBef>
                <a:spcAft>
                  <a:spcPct val="0"/>
                </a:spcAft>
                <a:defRPr sz="4000" b="1">
                  <a:solidFill>
                    <a:schemeClr val="tx1"/>
                  </a:solidFill>
                  <a:latin typeface="Tahoma" charset="0"/>
                  <a:ea typeface="Tahoma" charset="0"/>
                  <a:cs typeface="Tahoma" charset="0"/>
                </a:defRPr>
              </a:lvl6pPr>
              <a:lvl7pPr marL="2971800" indent="-228600" algn="r" eaLnBrk="0" fontAlgn="base" hangingPunct="0">
                <a:spcBef>
                  <a:spcPct val="0"/>
                </a:spcBef>
                <a:spcAft>
                  <a:spcPct val="0"/>
                </a:spcAft>
                <a:defRPr sz="4000" b="1">
                  <a:solidFill>
                    <a:schemeClr val="tx1"/>
                  </a:solidFill>
                  <a:latin typeface="Tahoma" charset="0"/>
                  <a:ea typeface="Tahoma" charset="0"/>
                  <a:cs typeface="Tahoma" charset="0"/>
                </a:defRPr>
              </a:lvl7pPr>
              <a:lvl8pPr marL="3429000" indent="-228600" algn="r" eaLnBrk="0" fontAlgn="base" hangingPunct="0">
                <a:spcBef>
                  <a:spcPct val="0"/>
                </a:spcBef>
                <a:spcAft>
                  <a:spcPct val="0"/>
                </a:spcAft>
                <a:defRPr sz="4000" b="1">
                  <a:solidFill>
                    <a:schemeClr val="tx1"/>
                  </a:solidFill>
                  <a:latin typeface="Tahoma" charset="0"/>
                  <a:ea typeface="Tahoma" charset="0"/>
                  <a:cs typeface="Tahoma" charset="0"/>
                </a:defRPr>
              </a:lvl8pPr>
              <a:lvl9pPr marL="3886200" indent="-228600" algn="r" eaLnBrk="0" fontAlgn="base" hangingPunct="0">
                <a:spcBef>
                  <a:spcPct val="0"/>
                </a:spcBef>
                <a:spcAft>
                  <a:spcPct val="0"/>
                </a:spcAft>
                <a:defRPr sz="4000" b="1">
                  <a:solidFill>
                    <a:schemeClr val="tx1"/>
                  </a:solidFill>
                  <a:latin typeface="Tahoma" charset="0"/>
                  <a:ea typeface="Tahoma" charset="0"/>
                  <a:cs typeface="Tahoma" charset="0"/>
                </a:defRPr>
              </a:lvl9pPr>
            </a:lstStyle>
            <a:p>
              <a:pPr algn="ctr">
                <a:spcBef>
                  <a:spcPct val="50000"/>
                </a:spcBef>
              </a:pPr>
              <a:r>
                <a:rPr lang="ru-RU" sz="2000" b="0" dirty="0">
                  <a:solidFill>
                    <a:schemeClr val="bg2">
                      <a:lumMod val="10000"/>
                    </a:schemeClr>
                  </a:solidFill>
                  <a:latin typeface="Arial" panose="020B0604020202020204" pitchFamily="34" charset="0"/>
                  <a:cs typeface="Arial" panose="020B0604020202020204" pitchFamily="34" charset="0"/>
                </a:rPr>
                <a:t>30</a:t>
              </a:r>
            </a:p>
          </p:txBody>
        </p:sp>
        <p:sp>
          <p:nvSpPr>
            <p:cNvPr id="32785" name="Text Box 29"/>
            <p:cNvSpPr txBox="1">
              <a:spLocks noChangeArrowheads="1"/>
            </p:cNvSpPr>
            <p:nvPr/>
          </p:nvSpPr>
          <p:spPr bwMode="auto">
            <a:xfrm>
              <a:off x="1069975" y="5119688"/>
              <a:ext cx="12922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rgbClr val="000000"/>
                  </a:solidFill>
                  <a:miter lim="800000"/>
                  <a:headEnd/>
                  <a:tailEnd/>
                </a14:hiddenLine>
              </a:ext>
            </a:extLst>
          </p:spPr>
          <p:txBody>
            <a:bodyPr anchor="ctr">
              <a:spAutoFit/>
            </a:bodyPr>
            <a:lstStyle>
              <a:lvl1pPr eaLnBrk="0" hangingPunct="0">
                <a:defRPr sz="4000" b="1">
                  <a:solidFill>
                    <a:schemeClr val="tx1"/>
                  </a:solidFill>
                  <a:latin typeface="Tahoma" charset="0"/>
                  <a:ea typeface="Arial" charset="0"/>
                  <a:cs typeface="Tahoma" charset="0"/>
                </a:defRPr>
              </a:lvl1pPr>
              <a:lvl2pPr marL="742950" indent="-285750" eaLnBrk="0" hangingPunct="0">
                <a:defRPr sz="4000" b="1">
                  <a:solidFill>
                    <a:schemeClr val="tx1"/>
                  </a:solidFill>
                  <a:latin typeface="Tahoma" charset="0"/>
                  <a:ea typeface="Tahoma" charset="0"/>
                  <a:cs typeface="Tahoma" charset="0"/>
                </a:defRPr>
              </a:lvl2pPr>
              <a:lvl3pPr marL="1143000" indent="-228600" eaLnBrk="0" hangingPunct="0">
                <a:defRPr sz="4000" b="1">
                  <a:solidFill>
                    <a:schemeClr val="tx1"/>
                  </a:solidFill>
                  <a:latin typeface="Tahoma" charset="0"/>
                  <a:ea typeface="Tahoma" charset="0"/>
                  <a:cs typeface="Tahoma" charset="0"/>
                </a:defRPr>
              </a:lvl3pPr>
              <a:lvl4pPr marL="1600200" indent="-228600" eaLnBrk="0" hangingPunct="0">
                <a:defRPr sz="4000" b="1">
                  <a:solidFill>
                    <a:schemeClr val="tx1"/>
                  </a:solidFill>
                  <a:latin typeface="Tahoma" charset="0"/>
                  <a:ea typeface="Tahoma" charset="0"/>
                  <a:cs typeface="Tahoma" charset="0"/>
                </a:defRPr>
              </a:lvl4pPr>
              <a:lvl5pPr marL="2057400" indent="-228600" eaLnBrk="0" hangingPunct="0">
                <a:defRPr sz="4000" b="1">
                  <a:solidFill>
                    <a:schemeClr val="tx1"/>
                  </a:solidFill>
                  <a:latin typeface="Tahoma" charset="0"/>
                  <a:ea typeface="Tahoma" charset="0"/>
                  <a:cs typeface="Tahoma" charset="0"/>
                </a:defRPr>
              </a:lvl5pPr>
              <a:lvl6pPr marL="2514600" indent="-228600" algn="r" eaLnBrk="0" fontAlgn="base" hangingPunct="0">
                <a:spcBef>
                  <a:spcPct val="0"/>
                </a:spcBef>
                <a:spcAft>
                  <a:spcPct val="0"/>
                </a:spcAft>
                <a:defRPr sz="4000" b="1">
                  <a:solidFill>
                    <a:schemeClr val="tx1"/>
                  </a:solidFill>
                  <a:latin typeface="Tahoma" charset="0"/>
                  <a:ea typeface="Tahoma" charset="0"/>
                  <a:cs typeface="Tahoma" charset="0"/>
                </a:defRPr>
              </a:lvl6pPr>
              <a:lvl7pPr marL="2971800" indent="-228600" algn="r" eaLnBrk="0" fontAlgn="base" hangingPunct="0">
                <a:spcBef>
                  <a:spcPct val="0"/>
                </a:spcBef>
                <a:spcAft>
                  <a:spcPct val="0"/>
                </a:spcAft>
                <a:defRPr sz="4000" b="1">
                  <a:solidFill>
                    <a:schemeClr val="tx1"/>
                  </a:solidFill>
                  <a:latin typeface="Tahoma" charset="0"/>
                  <a:ea typeface="Tahoma" charset="0"/>
                  <a:cs typeface="Tahoma" charset="0"/>
                </a:defRPr>
              </a:lvl7pPr>
              <a:lvl8pPr marL="3429000" indent="-228600" algn="r" eaLnBrk="0" fontAlgn="base" hangingPunct="0">
                <a:spcBef>
                  <a:spcPct val="0"/>
                </a:spcBef>
                <a:spcAft>
                  <a:spcPct val="0"/>
                </a:spcAft>
                <a:defRPr sz="4000" b="1">
                  <a:solidFill>
                    <a:schemeClr val="tx1"/>
                  </a:solidFill>
                  <a:latin typeface="Tahoma" charset="0"/>
                  <a:ea typeface="Tahoma" charset="0"/>
                  <a:cs typeface="Tahoma" charset="0"/>
                </a:defRPr>
              </a:lvl8pPr>
              <a:lvl9pPr marL="3886200" indent="-228600" algn="r" eaLnBrk="0" fontAlgn="base" hangingPunct="0">
                <a:spcBef>
                  <a:spcPct val="0"/>
                </a:spcBef>
                <a:spcAft>
                  <a:spcPct val="0"/>
                </a:spcAft>
                <a:defRPr sz="4000" b="1">
                  <a:solidFill>
                    <a:schemeClr val="tx1"/>
                  </a:solidFill>
                  <a:latin typeface="Tahoma" charset="0"/>
                  <a:ea typeface="Tahoma" charset="0"/>
                  <a:cs typeface="Tahoma" charset="0"/>
                </a:defRPr>
              </a:lvl9pPr>
            </a:lstStyle>
            <a:p>
              <a:pPr algn="ctr">
                <a:spcBef>
                  <a:spcPct val="50000"/>
                </a:spcBef>
              </a:pPr>
              <a:r>
                <a:rPr lang="ru-RU" sz="2000" b="0" dirty="0">
                  <a:solidFill>
                    <a:schemeClr val="bg2">
                      <a:lumMod val="10000"/>
                    </a:schemeClr>
                  </a:solidFill>
                  <a:latin typeface="Arial" panose="020B0604020202020204" pitchFamily="34" charset="0"/>
                  <a:cs typeface="Arial" panose="020B0604020202020204" pitchFamily="34" charset="0"/>
                </a:rPr>
                <a:t>600</a:t>
              </a:r>
            </a:p>
          </p:txBody>
        </p:sp>
      </p:grpSp>
      <p:sp>
        <p:nvSpPr>
          <p:cNvPr id="32786" name="Text Box 30"/>
          <p:cNvSpPr txBox="1">
            <a:spLocks noChangeArrowheads="1"/>
          </p:cNvSpPr>
          <p:nvPr/>
        </p:nvSpPr>
        <p:spPr bwMode="auto">
          <a:xfrm>
            <a:off x="728613" y="1414517"/>
            <a:ext cx="283527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miter lim="800000"/>
                <a:headEnd/>
                <a:tailEnd/>
              </a14:hiddenLine>
            </a:ext>
          </a:extLst>
        </p:spPr>
        <p:txBody>
          <a:bodyPr>
            <a:spAutoFit/>
          </a:bodyPr>
          <a:lstStyle>
            <a:lvl1pPr eaLnBrk="0" hangingPunct="0">
              <a:defRPr sz="4000" b="1">
                <a:solidFill>
                  <a:schemeClr val="tx1"/>
                </a:solidFill>
                <a:latin typeface="Tahoma" charset="0"/>
                <a:ea typeface="Arial" charset="0"/>
                <a:cs typeface="Tahoma" charset="0"/>
              </a:defRPr>
            </a:lvl1pPr>
            <a:lvl2pPr marL="742950" indent="-285750" eaLnBrk="0" hangingPunct="0">
              <a:defRPr sz="4000" b="1">
                <a:solidFill>
                  <a:schemeClr val="tx1"/>
                </a:solidFill>
                <a:latin typeface="Tahoma" charset="0"/>
                <a:ea typeface="Tahoma" charset="0"/>
                <a:cs typeface="Tahoma" charset="0"/>
              </a:defRPr>
            </a:lvl2pPr>
            <a:lvl3pPr marL="1143000" indent="-228600" eaLnBrk="0" hangingPunct="0">
              <a:defRPr sz="4000" b="1">
                <a:solidFill>
                  <a:schemeClr val="tx1"/>
                </a:solidFill>
                <a:latin typeface="Tahoma" charset="0"/>
                <a:ea typeface="Tahoma" charset="0"/>
                <a:cs typeface="Tahoma" charset="0"/>
              </a:defRPr>
            </a:lvl3pPr>
            <a:lvl4pPr marL="1600200" indent="-228600" eaLnBrk="0" hangingPunct="0">
              <a:defRPr sz="4000" b="1">
                <a:solidFill>
                  <a:schemeClr val="tx1"/>
                </a:solidFill>
                <a:latin typeface="Tahoma" charset="0"/>
                <a:ea typeface="Tahoma" charset="0"/>
                <a:cs typeface="Tahoma" charset="0"/>
              </a:defRPr>
            </a:lvl4pPr>
            <a:lvl5pPr marL="2057400" indent="-228600" eaLnBrk="0" hangingPunct="0">
              <a:defRPr sz="4000" b="1">
                <a:solidFill>
                  <a:schemeClr val="tx1"/>
                </a:solidFill>
                <a:latin typeface="Tahoma" charset="0"/>
                <a:ea typeface="Tahoma" charset="0"/>
                <a:cs typeface="Tahoma" charset="0"/>
              </a:defRPr>
            </a:lvl5pPr>
            <a:lvl6pPr marL="2514600" indent="-228600" algn="r" eaLnBrk="0" fontAlgn="base" hangingPunct="0">
              <a:spcBef>
                <a:spcPct val="0"/>
              </a:spcBef>
              <a:spcAft>
                <a:spcPct val="0"/>
              </a:spcAft>
              <a:defRPr sz="4000" b="1">
                <a:solidFill>
                  <a:schemeClr val="tx1"/>
                </a:solidFill>
                <a:latin typeface="Tahoma" charset="0"/>
                <a:ea typeface="Tahoma" charset="0"/>
                <a:cs typeface="Tahoma" charset="0"/>
              </a:defRPr>
            </a:lvl6pPr>
            <a:lvl7pPr marL="2971800" indent="-228600" algn="r" eaLnBrk="0" fontAlgn="base" hangingPunct="0">
              <a:spcBef>
                <a:spcPct val="0"/>
              </a:spcBef>
              <a:spcAft>
                <a:spcPct val="0"/>
              </a:spcAft>
              <a:defRPr sz="4000" b="1">
                <a:solidFill>
                  <a:schemeClr val="tx1"/>
                </a:solidFill>
                <a:latin typeface="Tahoma" charset="0"/>
                <a:ea typeface="Tahoma" charset="0"/>
                <a:cs typeface="Tahoma" charset="0"/>
              </a:defRPr>
            </a:lvl7pPr>
            <a:lvl8pPr marL="3429000" indent="-228600" algn="r" eaLnBrk="0" fontAlgn="base" hangingPunct="0">
              <a:spcBef>
                <a:spcPct val="0"/>
              </a:spcBef>
              <a:spcAft>
                <a:spcPct val="0"/>
              </a:spcAft>
              <a:defRPr sz="4000" b="1">
                <a:solidFill>
                  <a:schemeClr val="tx1"/>
                </a:solidFill>
                <a:latin typeface="Tahoma" charset="0"/>
                <a:ea typeface="Tahoma" charset="0"/>
                <a:cs typeface="Tahoma" charset="0"/>
              </a:defRPr>
            </a:lvl8pPr>
            <a:lvl9pPr marL="3886200" indent="-228600" algn="r" eaLnBrk="0" fontAlgn="base" hangingPunct="0">
              <a:spcBef>
                <a:spcPct val="0"/>
              </a:spcBef>
              <a:spcAft>
                <a:spcPct val="0"/>
              </a:spcAft>
              <a:defRPr sz="4000" b="1">
                <a:solidFill>
                  <a:schemeClr val="tx1"/>
                </a:solidFill>
                <a:latin typeface="Tahoma" charset="0"/>
                <a:ea typeface="Tahoma" charset="0"/>
                <a:cs typeface="Tahoma" charset="0"/>
              </a:defRPr>
            </a:lvl9pPr>
          </a:lstStyle>
          <a:p>
            <a:pPr algn="ctr" eaLnBrk="1" hangingPunct="1"/>
            <a:r>
              <a:rPr lang="ru-RU" sz="1800" b="0" dirty="0">
                <a:solidFill>
                  <a:schemeClr val="bg2">
                    <a:lumMod val="10000"/>
                  </a:schemeClr>
                </a:solidFill>
                <a:latin typeface="Arial" panose="020B0604020202020204" pitchFamily="34" charset="0"/>
                <a:cs typeface="Arial" panose="020B0604020202020204" pitchFamily="34" charset="0"/>
              </a:rPr>
              <a:t>Исследование Страховой </a:t>
            </a:r>
            <a:r>
              <a:rPr lang="ru-RU" sz="1800" b="0" dirty="0" smtClean="0">
                <a:solidFill>
                  <a:schemeClr val="bg2">
                    <a:lumMod val="10000"/>
                  </a:schemeClr>
                </a:solidFill>
                <a:latin typeface="Arial" panose="020B0604020202020204" pitchFamily="34" charset="0"/>
                <a:cs typeface="Arial" panose="020B0604020202020204" pitchFamily="34" charset="0"/>
              </a:rPr>
              <a:t>компании</a:t>
            </a:r>
            <a:endParaRPr lang="ru-RU" sz="1800" b="0" dirty="0">
              <a:solidFill>
                <a:schemeClr val="bg2">
                  <a:lumMod val="10000"/>
                </a:schemeClr>
              </a:solidFill>
              <a:latin typeface="Arial" panose="020B0604020202020204" pitchFamily="34" charset="0"/>
              <a:cs typeface="Arial" panose="020B0604020202020204" pitchFamily="34" charset="0"/>
            </a:endParaRPr>
          </a:p>
        </p:txBody>
      </p:sp>
      <p:sp>
        <p:nvSpPr>
          <p:cNvPr id="2" name="Название 1"/>
          <p:cNvSpPr>
            <a:spLocks noGrp="1"/>
          </p:cNvSpPr>
          <p:nvPr>
            <p:ph type="title"/>
          </p:nvPr>
        </p:nvSpPr>
        <p:spPr>
          <a:xfrm>
            <a:off x="842691" y="271517"/>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ru-RU" sz="4000" b="1" dirty="0">
                <a:solidFill>
                  <a:srgbClr val="660033"/>
                </a:solidFill>
              </a:rPr>
              <a:t>Треугольник происшествий</a:t>
            </a:r>
          </a:p>
        </p:txBody>
      </p:sp>
      <p:sp>
        <p:nvSpPr>
          <p:cNvPr id="21" name="Номер слайда 3"/>
          <p:cNvSpPr>
            <a:spLocks noGrp="1"/>
          </p:cNvSpPr>
          <p:nvPr>
            <p:ph type="sldNum" sz="quarter" idx="10"/>
          </p:nvPr>
        </p:nvSpPr>
        <p:spPr>
          <a:xfrm>
            <a:off x="7154863" y="6308725"/>
            <a:ext cx="1905000" cy="457200"/>
          </a:xfrm>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algn="r" eaLnBrk="0" fontAlgn="base" hangingPunct="0">
              <a:spcBef>
                <a:spcPct val="0"/>
              </a:spcBef>
              <a:spcAft>
                <a:spcPct val="0"/>
              </a:spcAft>
              <a:defRPr>
                <a:solidFill>
                  <a:schemeClr val="tx1"/>
                </a:solidFill>
                <a:latin typeface="Arial" charset="0"/>
                <a:cs typeface="Arial" charset="0"/>
              </a:defRPr>
            </a:lvl6pPr>
            <a:lvl7pPr marL="2971800" indent="-228600" algn="r" eaLnBrk="0" fontAlgn="base" hangingPunct="0">
              <a:spcBef>
                <a:spcPct val="0"/>
              </a:spcBef>
              <a:spcAft>
                <a:spcPct val="0"/>
              </a:spcAft>
              <a:defRPr>
                <a:solidFill>
                  <a:schemeClr val="tx1"/>
                </a:solidFill>
                <a:latin typeface="Arial" charset="0"/>
                <a:cs typeface="Arial" charset="0"/>
              </a:defRPr>
            </a:lvl7pPr>
            <a:lvl8pPr marL="3429000" indent="-228600" algn="r" eaLnBrk="0" fontAlgn="base" hangingPunct="0">
              <a:spcBef>
                <a:spcPct val="0"/>
              </a:spcBef>
              <a:spcAft>
                <a:spcPct val="0"/>
              </a:spcAft>
              <a:defRPr>
                <a:solidFill>
                  <a:schemeClr val="tx1"/>
                </a:solidFill>
                <a:latin typeface="Arial" charset="0"/>
                <a:cs typeface="Arial" charset="0"/>
              </a:defRPr>
            </a:lvl8pPr>
            <a:lvl9pPr marL="3886200" indent="-228600" algn="r" eaLnBrk="0" fontAlgn="base" hangingPunct="0">
              <a:spcBef>
                <a:spcPct val="0"/>
              </a:spcBef>
              <a:spcAft>
                <a:spcPct val="0"/>
              </a:spcAft>
              <a:defRPr>
                <a:solidFill>
                  <a:schemeClr val="tx1"/>
                </a:solidFill>
                <a:latin typeface="Arial" charset="0"/>
                <a:cs typeface="Arial" charset="0"/>
              </a:defRPr>
            </a:lvl9pPr>
          </a:lstStyle>
          <a:p>
            <a:pPr eaLnBrk="1" hangingPunct="1"/>
            <a:fld id="{7ED53E77-050E-45BB-B59A-7C0AE0196337}" type="slidenum">
              <a:rPr lang="en-GB" altLang="ru-RU" smtClean="0">
                <a:solidFill>
                  <a:schemeClr val="tx1">
                    <a:lumMod val="50000"/>
                    <a:lumOff val="50000"/>
                  </a:schemeClr>
                </a:solidFill>
              </a:rPr>
              <a:pPr eaLnBrk="1" hangingPunct="1"/>
              <a:t>3</a:t>
            </a:fld>
            <a:endParaRPr lang="en-GB" altLang="ru-RU" dirty="0" smtClean="0">
              <a:solidFill>
                <a:schemeClr val="tx1">
                  <a:lumMod val="50000"/>
                  <a:lumOff val="50000"/>
                </a:schemeClr>
              </a:solidFill>
            </a:endParaRPr>
          </a:p>
        </p:txBody>
      </p:sp>
      <p:pic>
        <p:nvPicPr>
          <p:cNvPr id="24" name="Picture 22" descr="C:\Users\Антон\Desktop\Без имени.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4822" y="1469319"/>
            <a:ext cx="4249178" cy="3416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8371631"/>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06896" y="44624"/>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ru-RU" sz="3600" dirty="0">
                <a:solidFill>
                  <a:srgbClr val="660033"/>
                </a:solidFill>
              </a:rPr>
              <a:t>Анализ методов оценки профессионального риска</a:t>
            </a:r>
            <a:br>
              <a:rPr lang="ru-RU" sz="3600" dirty="0">
                <a:solidFill>
                  <a:srgbClr val="660033"/>
                </a:solidFill>
              </a:rPr>
            </a:br>
            <a:endParaRPr lang="ru-RU" sz="3600" dirty="0">
              <a:solidFill>
                <a:srgbClr val="660033"/>
              </a:solidFill>
            </a:endParaRPr>
          </a:p>
        </p:txBody>
      </p:sp>
      <p:sp>
        <p:nvSpPr>
          <p:cNvPr id="4" name="Номер слайда 3"/>
          <p:cNvSpPr>
            <a:spLocks noGrp="1"/>
          </p:cNvSpPr>
          <p:nvPr>
            <p:ph type="sldNum" sz="quarter" idx="12"/>
          </p:nvPr>
        </p:nvSpPr>
        <p:spPr/>
        <p:txBody>
          <a:bodyPr/>
          <a:lstStyle/>
          <a:p>
            <a:pPr>
              <a:defRPr/>
            </a:pPr>
            <a:fld id="{D5F2EE62-4534-4D3A-8F72-5ED4309D3297}" type="slidenum">
              <a:rPr lang="ru-RU" smtClean="0"/>
              <a:pPr>
                <a:defRPr/>
              </a:pPr>
              <a:t>4</a:t>
            </a:fld>
            <a:endParaRPr lang="ru-RU"/>
          </a:p>
        </p:txBody>
      </p:sp>
      <p:graphicFrame>
        <p:nvGraphicFramePr>
          <p:cNvPr id="5" name="Схема 4"/>
          <p:cNvGraphicFramePr/>
          <p:nvPr>
            <p:extLst>
              <p:ext uri="{D42A27DB-BD31-4B8C-83A1-F6EECF244321}">
                <p14:modId xmlns:p14="http://schemas.microsoft.com/office/powerpoint/2010/main" val="2257224175"/>
              </p:ext>
            </p:extLst>
          </p:nvPr>
        </p:nvGraphicFramePr>
        <p:xfrm>
          <a:off x="899592" y="1397000"/>
          <a:ext cx="4824536" cy="51283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8370"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24128" y="1196752"/>
            <a:ext cx="3312368" cy="15319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8371" name="Picture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871794" y="5468265"/>
            <a:ext cx="3236710" cy="13728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8372" name="Picture 4"/>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892785" y="3817672"/>
            <a:ext cx="3251215" cy="16438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8373" name="Picture 5"/>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521210" y="2012423"/>
            <a:ext cx="1522115" cy="17766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541663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188640"/>
            <a:ext cx="8229600" cy="504056"/>
          </a:xfrm>
          <a:noFill/>
          <a:ln>
            <a:miter lim="800000"/>
            <a:headEnd/>
            <a:tailEnd/>
          </a:ln>
        </p:spPr>
        <p:txBody>
          <a:bodyPr vert="horz" wrap="square" lIns="91440" tIns="45720" rIns="91440" bIns="45720" numCol="1" anchor="t" anchorCtr="0" compatLnSpc="1">
            <a:prstTxWarp prst="textNoShape">
              <a:avLst/>
            </a:prstTxWarp>
          </a:bodyPr>
          <a:lstStyle/>
          <a:p>
            <a:r>
              <a:rPr lang="ru-RU" sz="3200" dirty="0" smtClean="0">
                <a:solidFill>
                  <a:srgbClr val="660033"/>
                </a:solidFill>
              </a:rPr>
              <a:t>Этапы разработки методики оценки профессионального </a:t>
            </a:r>
            <a:r>
              <a:rPr lang="ru-RU" sz="3200" dirty="0">
                <a:solidFill>
                  <a:srgbClr val="660033"/>
                </a:solidFill>
              </a:rPr>
              <a:t>риска</a:t>
            </a:r>
          </a:p>
        </p:txBody>
      </p:sp>
      <p:grpSp>
        <p:nvGrpSpPr>
          <p:cNvPr id="3" name="Группа 2"/>
          <p:cNvGrpSpPr/>
          <p:nvPr/>
        </p:nvGrpSpPr>
        <p:grpSpPr>
          <a:xfrm>
            <a:off x="539552" y="1556792"/>
            <a:ext cx="8424936" cy="4525963"/>
            <a:chOff x="539552" y="1556792"/>
            <a:chExt cx="8424936" cy="4525963"/>
          </a:xfrm>
        </p:grpSpPr>
        <p:sp>
          <p:nvSpPr>
            <p:cNvPr id="8" name="Стрелка вправо 7"/>
            <p:cNvSpPr/>
            <p:nvPr/>
          </p:nvSpPr>
          <p:spPr>
            <a:xfrm>
              <a:off x="1022514" y="1556792"/>
              <a:ext cx="7467229" cy="4525963"/>
            </a:xfrm>
            <a:prstGeom prst="rightArrow">
              <a:avLst/>
            </a:prstGeom>
            <a:solidFill>
              <a:srgbClr val="6699FF"/>
            </a:solidFill>
            <a:ln w="28575">
              <a:solidFill>
                <a:srgbClr val="7030A0"/>
              </a:solidFill>
            </a:ln>
          </p:spPr>
          <p:style>
            <a:lnRef idx="0">
              <a:schemeClr val="accent2">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sp>
        <p:sp>
          <p:nvSpPr>
            <p:cNvPr id="14" name="Полилиния 13"/>
            <p:cNvSpPr/>
            <p:nvPr/>
          </p:nvSpPr>
          <p:spPr>
            <a:xfrm>
              <a:off x="539552" y="2914580"/>
              <a:ext cx="1860569" cy="1810385"/>
            </a:xfrm>
            <a:custGeom>
              <a:avLst/>
              <a:gdLst>
                <a:gd name="connsiteX0" fmla="*/ 0 w 1860569"/>
                <a:gd name="connsiteY0" fmla="*/ 301737 h 1810385"/>
                <a:gd name="connsiteX1" fmla="*/ 301737 w 1860569"/>
                <a:gd name="connsiteY1" fmla="*/ 0 h 1810385"/>
                <a:gd name="connsiteX2" fmla="*/ 1558832 w 1860569"/>
                <a:gd name="connsiteY2" fmla="*/ 0 h 1810385"/>
                <a:gd name="connsiteX3" fmla="*/ 1860569 w 1860569"/>
                <a:gd name="connsiteY3" fmla="*/ 301737 h 1810385"/>
                <a:gd name="connsiteX4" fmla="*/ 1860569 w 1860569"/>
                <a:gd name="connsiteY4" fmla="*/ 1508648 h 1810385"/>
                <a:gd name="connsiteX5" fmla="*/ 1558832 w 1860569"/>
                <a:gd name="connsiteY5" fmla="*/ 1810385 h 1810385"/>
                <a:gd name="connsiteX6" fmla="*/ 301737 w 1860569"/>
                <a:gd name="connsiteY6" fmla="*/ 1810385 h 1810385"/>
                <a:gd name="connsiteX7" fmla="*/ 0 w 1860569"/>
                <a:gd name="connsiteY7" fmla="*/ 1508648 h 1810385"/>
                <a:gd name="connsiteX8" fmla="*/ 0 w 1860569"/>
                <a:gd name="connsiteY8" fmla="*/ 301737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60569" h="1810385">
                  <a:moveTo>
                    <a:pt x="0" y="301737"/>
                  </a:moveTo>
                  <a:cubicBezTo>
                    <a:pt x="0" y="135092"/>
                    <a:pt x="135092" y="0"/>
                    <a:pt x="301737" y="0"/>
                  </a:cubicBezTo>
                  <a:lnTo>
                    <a:pt x="1558832" y="0"/>
                  </a:lnTo>
                  <a:cubicBezTo>
                    <a:pt x="1725477" y="0"/>
                    <a:pt x="1860569" y="135092"/>
                    <a:pt x="1860569" y="301737"/>
                  </a:cubicBezTo>
                  <a:lnTo>
                    <a:pt x="1860569" y="1508648"/>
                  </a:lnTo>
                  <a:cubicBezTo>
                    <a:pt x="1860569" y="1675293"/>
                    <a:pt x="1725477" y="1810385"/>
                    <a:pt x="1558832" y="1810385"/>
                  </a:cubicBezTo>
                  <a:lnTo>
                    <a:pt x="301737" y="1810385"/>
                  </a:lnTo>
                  <a:cubicBezTo>
                    <a:pt x="135092" y="1810385"/>
                    <a:pt x="0" y="1675293"/>
                    <a:pt x="0" y="1508648"/>
                  </a:cubicBezTo>
                  <a:lnTo>
                    <a:pt x="0" y="301737"/>
                  </a:lnTo>
                  <a:close/>
                </a:path>
              </a:pathLst>
            </a:cu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49336" tIns="149336" rIns="149336" bIns="149336" numCol="1" spcCol="1270" anchor="ctr" anchorCtr="0">
              <a:noAutofit/>
            </a:bodyPr>
            <a:lstStyle/>
            <a:p>
              <a:pPr lvl="0" algn="ctr" defTabSz="711200">
                <a:lnSpc>
                  <a:spcPct val="90000"/>
                </a:lnSpc>
                <a:spcBef>
                  <a:spcPct val="0"/>
                </a:spcBef>
                <a:spcAft>
                  <a:spcPct val="35000"/>
                </a:spcAft>
              </a:pPr>
              <a:r>
                <a:rPr lang="ru-RU" sz="1600" kern="1200" dirty="0" smtClean="0"/>
                <a:t>Идентификация опасностей на рабочем месте</a:t>
              </a:r>
              <a:endParaRPr lang="ru-RU" sz="1600" kern="1200" dirty="0"/>
            </a:p>
          </p:txBody>
        </p:sp>
        <p:sp>
          <p:nvSpPr>
            <p:cNvPr id="15" name="Полилиния 14"/>
            <p:cNvSpPr/>
            <p:nvPr/>
          </p:nvSpPr>
          <p:spPr>
            <a:xfrm>
              <a:off x="2483768" y="2914580"/>
              <a:ext cx="1501543" cy="1810385"/>
            </a:xfrm>
            <a:custGeom>
              <a:avLst/>
              <a:gdLst>
                <a:gd name="connsiteX0" fmla="*/ 0 w 1501543"/>
                <a:gd name="connsiteY0" fmla="*/ 250262 h 1810385"/>
                <a:gd name="connsiteX1" fmla="*/ 250262 w 1501543"/>
                <a:gd name="connsiteY1" fmla="*/ 0 h 1810385"/>
                <a:gd name="connsiteX2" fmla="*/ 1251281 w 1501543"/>
                <a:gd name="connsiteY2" fmla="*/ 0 h 1810385"/>
                <a:gd name="connsiteX3" fmla="*/ 1501543 w 1501543"/>
                <a:gd name="connsiteY3" fmla="*/ 250262 h 1810385"/>
                <a:gd name="connsiteX4" fmla="*/ 1501543 w 1501543"/>
                <a:gd name="connsiteY4" fmla="*/ 1560123 h 1810385"/>
                <a:gd name="connsiteX5" fmla="*/ 1251281 w 1501543"/>
                <a:gd name="connsiteY5" fmla="*/ 1810385 h 1810385"/>
                <a:gd name="connsiteX6" fmla="*/ 250262 w 1501543"/>
                <a:gd name="connsiteY6" fmla="*/ 1810385 h 1810385"/>
                <a:gd name="connsiteX7" fmla="*/ 0 w 1501543"/>
                <a:gd name="connsiteY7" fmla="*/ 1560123 h 1810385"/>
                <a:gd name="connsiteX8" fmla="*/ 0 w 1501543"/>
                <a:gd name="connsiteY8" fmla="*/ 250262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01543" h="1810385">
                  <a:moveTo>
                    <a:pt x="0" y="250262"/>
                  </a:moveTo>
                  <a:cubicBezTo>
                    <a:pt x="0" y="112046"/>
                    <a:pt x="112046" y="0"/>
                    <a:pt x="250262" y="0"/>
                  </a:cubicBezTo>
                  <a:lnTo>
                    <a:pt x="1251281" y="0"/>
                  </a:lnTo>
                  <a:cubicBezTo>
                    <a:pt x="1389497" y="0"/>
                    <a:pt x="1501543" y="112046"/>
                    <a:pt x="1501543" y="250262"/>
                  </a:cubicBezTo>
                  <a:lnTo>
                    <a:pt x="1501543" y="1560123"/>
                  </a:lnTo>
                  <a:cubicBezTo>
                    <a:pt x="1501543" y="1698339"/>
                    <a:pt x="1389497" y="1810385"/>
                    <a:pt x="1251281" y="1810385"/>
                  </a:cubicBezTo>
                  <a:lnTo>
                    <a:pt x="250262" y="1810385"/>
                  </a:lnTo>
                  <a:cubicBezTo>
                    <a:pt x="112046" y="1810385"/>
                    <a:pt x="0" y="1698339"/>
                    <a:pt x="0" y="1560123"/>
                  </a:cubicBezTo>
                  <a:lnTo>
                    <a:pt x="0" y="250262"/>
                  </a:lnTo>
                  <a:close/>
                </a:path>
              </a:pathLst>
            </a:cu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34259" tIns="134259" rIns="134259" bIns="134259" numCol="1" spcCol="1270" anchor="ctr" anchorCtr="0">
              <a:noAutofit/>
            </a:bodyPr>
            <a:lstStyle/>
            <a:p>
              <a:pPr lvl="0" algn="ctr" defTabSz="711200">
                <a:lnSpc>
                  <a:spcPct val="90000"/>
                </a:lnSpc>
                <a:spcBef>
                  <a:spcPct val="0"/>
                </a:spcBef>
                <a:spcAft>
                  <a:spcPct val="35000"/>
                </a:spcAft>
              </a:pPr>
              <a:r>
                <a:rPr lang="ru-RU" sz="1600" kern="1200" dirty="0" smtClean="0"/>
                <a:t>Оценка утомления работника</a:t>
              </a:r>
              <a:endParaRPr lang="ru-RU" sz="1600" kern="1200" dirty="0"/>
            </a:p>
          </p:txBody>
        </p:sp>
        <p:sp>
          <p:nvSpPr>
            <p:cNvPr id="16" name="Полилиния 15"/>
            <p:cNvSpPr/>
            <p:nvPr/>
          </p:nvSpPr>
          <p:spPr>
            <a:xfrm>
              <a:off x="4067944" y="2914580"/>
              <a:ext cx="2426093" cy="1810385"/>
            </a:xfrm>
            <a:custGeom>
              <a:avLst/>
              <a:gdLst>
                <a:gd name="connsiteX0" fmla="*/ 0 w 2210069"/>
                <a:gd name="connsiteY0" fmla="*/ 301737 h 1810385"/>
                <a:gd name="connsiteX1" fmla="*/ 301737 w 2210069"/>
                <a:gd name="connsiteY1" fmla="*/ 0 h 1810385"/>
                <a:gd name="connsiteX2" fmla="*/ 1908332 w 2210069"/>
                <a:gd name="connsiteY2" fmla="*/ 0 h 1810385"/>
                <a:gd name="connsiteX3" fmla="*/ 2210069 w 2210069"/>
                <a:gd name="connsiteY3" fmla="*/ 301737 h 1810385"/>
                <a:gd name="connsiteX4" fmla="*/ 2210069 w 2210069"/>
                <a:gd name="connsiteY4" fmla="*/ 1508648 h 1810385"/>
                <a:gd name="connsiteX5" fmla="*/ 1908332 w 2210069"/>
                <a:gd name="connsiteY5" fmla="*/ 1810385 h 1810385"/>
                <a:gd name="connsiteX6" fmla="*/ 301737 w 2210069"/>
                <a:gd name="connsiteY6" fmla="*/ 1810385 h 1810385"/>
                <a:gd name="connsiteX7" fmla="*/ 0 w 2210069"/>
                <a:gd name="connsiteY7" fmla="*/ 1508648 h 1810385"/>
                <a:gd name="connsiteX8" fmla="*/ 0 w 2210069"/>
                <a:gd name="connsiteY8" fmla="*/ 301737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0069" h="1810385">
                  <a:moveTo>
                    <a:pt x="0" y="301737"/>
                  </a:moveTo>
                  <a:cubicBezTo>
                    <a:pt x="0" y="135092"/>
                    <a:pt x="135092" y="0"/>
                    <a:pt x="301737" y="0"/>
                  </a:cubicBezTo>
                  <a:lnTo>
                    <a:pt x="1908332" y="0"/>
                  </a:lnTo>
                  <a:cubicBezTo>
                    <a:pt x="2074977" y="0"/>
                    <a:pt x="2210069" y="135092"/>
                    <a:pt x="2210069" y="301737"/>
                  </a:cubicBezTo>
                  <a:lnTo>
                    <a:pt x="2210069" y="1508648"/>
                  </a:lnTo>
                  <a:cubicBezTo>
                    <a:pt x="2210069" y="1675293"/>
                    <a:pt x="2074977" y="1810385"/>
                    <a:pt x="1908332" y="1810385"/>
                  </a:cubicBezTo>
                  <a:lnTo>
                    <a:pt x="301737" y="1810385"/>
                  </a:lnTo>
                  <a:cubicBezTo>
                    <a:pt x="135092" y="1810385"/>
                    <a:pt x="0" y="1675293"/>
                    <a:pt x="0" y="1508648"/>
                  </a:cubicBezTo>
                  <a:lnTo>
                    <a:pt x="0" y="301737"/>
                  </a:lnTo>
                  <a:close/>
                </a:path>
              </a:pathLst>
            </a:cu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49336" tIns="149336" rIns="149336" bIns="149336" numCol="1" spcCol="1270" anchor="ctr" anchorCtr="0">
              <a:noAutofit/>
            </a:bodyPr>
            <a:lstStyle/>
            <a:p>
              <a:pPr lvl="0" algn="ctr" defTabSz="711200">
                <a:lnSpc>
                  <a:spcPct val="90000"/>
                </a:lnSpc>
                <a:spcBef>
                  <a:spcPct val="0"/>
                </a:spcBef>
                <a:spcAft>
                  <a:spcPct val="35000"/>
                </a:spcAft>
              </a:pPr>
              <a:r>
                <a:rPr lang="ru-RU" sz="1600" kern="1200" dirty="0" smtClean="0"/>
                <a:t>Определение  вероятности  и тяжести последствий идентифицированных опасностей</a:t>
              </a:r>
              <a:endParaRPr lang="ru-RU" sz="1600" kern="1200" dirty="0"/>
            </a:p>
          </p:txBody>
        </p:sp>
        <p:sp>
          <p:nvSpPr>
            <p:cNvPr id="17" name="Полилиния 16"/>
            <p:cNvSpPr/>
            <p:nvPr/>
          </p:nvSpPr>
          <p:spPr>
            <a:xfrm>
              <a:off x="6588224" y="2914580"/>
              <a:ext cx="2376264" cy="1810385"/>
            </a:xfrm>
            <a:custGeom>
              <a:avLst/>
              <a:gdLst>
                <a:gd name="connsiteX0" fmla="*/ 0 w 2210069"/>
                <a:gd name="connsiteY0" fmla="*/ 301737 h 1810385"/>
                <a:gd name="connsiteX1" fmla="*/ 301737 w 2210069"/>
                <a:gd name="connsiteY1" fmla="*/ 0 h 1810385"/>
                <a:gd name="connsiteX2" fmla="*/ 1908332 w 2210069"/>
                <a:gd name="connsiteY2" fmla="*/ 0 h 1810385"/>
                <a:gd name="connsiteX3" fmla="*/ 2210069 w 2210069"/>
                <a:gd name="connsiteY3" fmla="*/ 301737 h 1810385"/>
                <a:gd name="connsiteX4" fmla="*/ 2210069 w 2210069"/>
                <a:gd name="connsiteY4" fmla="*/ 1508648 h 1810385"/>
                <a:gd name="connsiteX5" fmla="*/ 1908332 w 2210069"/>
                <a:gd name="connsiteY5" fmla="*/ 1810385 h 1810385"/>
                <a:gd name="connsiteX6" fmla="*/ 301737 w 2210069"/>
                <a:gd name="connsiteY6" fmla="*/ 1810385 h 1810385"/>
                <a:gd name="connsiteX7" fmla="*/ 0 w 2210069"/>
                <a:gd name="connsiteY7" fmla="*/ 1508648 h 1810385"/>
                <a:gd name="connsiteX8" fmla="*/ 0 w 2210069"/>
                <a:gd name="connsiteY8" fmla="*/ 301737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0069" h="1810385">
                  <a:moveTo>
                    <a:pt x="0" y="301737"/>
                  </a:moveTo>
                  <a:cubicBezTo>
                    <a:pt x="0" y="135092"/>
                    <a:pt x="135092" y="0"/>
                    <a:pt x="301737" y="0"/>
                  </a:cubicBezTo>
                  <a:lnTo>
                    <a:pt x="1908332" y="0"/>
                  </a:lnTo>
                  <a:cubicBezTo>
                    <a:pt x="2074977" y="0"/>
                    <a:pt x="2210069" y="135092"/>
                    <a:pt x="2210069" y="301737"/>
                  </a:cubicBezTo>
                  <a:lnTo>
                    <a:pt x="2210069" y="1508648"/>
                  </a:lnTo>
                  <a:cubicBezTo>
                    <a:pt x="2210069" y="1675293"/>
                    <a:pt x="2074977" y="1810385"/>
                    <a:pt x="1908332" y="1810385"/>
                  </a:cubicBezTo>
                  <a:lnTo>
                    <a:pt x="301737" y="1810385"/>
                  </a:lnTo>
                  <a:cubicBezTo>
                    <a:pt x="135092" y="1810385"/>
                    <a:pt x="0" y="1675293"/>
                    <a:pt x="0" y="1508648"/>
                  </a:cubicBezTo>
                  <a:lnTo>
                    <a:pt x="0" y="301737"/>
                  </a:lnTo>
                  <a:close/>
                </a:path>
              </a:pathLst>
            </a:cu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49336" tIns="149336" rIns="149336" bIns="149336" numCol="1" spcCol="1270" anchor="ctr" anchorCtr="0">
              <a:noAutofit/>
            </a:bodyPr>
            <a:lstStyle/>
            <a:p>
              <a:pPr lvl="0" algn="ctr" defTabSz="711200">
                <a:lnSpc>
                  <a:spcPct val="90000"/>
                </a:lnSpc>
                <a:spcBef>
                  <a:spcPct val="0"/>
                </a:spcBef>
                <a:spcAft>
                  <a:spcPct val="35000"/>
                </a:spcAft>
              </a:pPr>
              <a:r>
                <a:rPr lang="ru-RU" sz="1600" kern="1200" dirty="0" smtClean="0"/>
                <a:t>Расчет уровня профессионального риска с учетом утомления</a:t>
              </a:r>
              <a:endParaRPr lang="ru-RU" sz="1600" kern="1200" dirty="0"/>
            </a:p>
          </p:txBody>
        </p:sp>
      </p:grpSp>
      <p:sp>
        <p:nvSpPr>
          <p:cNvPr id="4" name="Номер слайда 3"/>
          <p:cNvSpPr>
            <a:spLocks noGrp="1"/>
          </p:cNvSpPr>
          <p:nvPr>
            <p:ph type="sldNum" sz="quarter" idx="12"/>
          </p:nvPr>
        </p:nvSpPr>
        <p:spPr/>
        <p:txBody>
          <a:bodyPr/>
          <a:lstStyle/>
          <a:p>
            <a:pPr>
              <a:defRPr/>
            </a:pPr>
            <a:fld id="{D5F2EE62-4534-4D3A-8F72-5ED4309D3297}" type="slidenum">
              <a:rPr lang="ru-RU" smtClean="0"/>
              <a:pPr>
                <a:defRPr/>
              </a:pPr>
              <a:t>5</a:t>
            </a:fld>
            <a:endParaRPr lang="ru-RU"/>
          </a:p>
        </p:txBody>
      </p:sp>
      <p:sp>
        <p:nvSpPr>
          <p:cNvPr id="11" name="Овал 10"/>
          <p:cNvSpPr/>
          <p:nvPr/>
        </p:nvSpPr>
        <p:spPr>
          <a:xfrm>
            <a:off x="395536" y="2420888"/>
            <a:ext cx="864096" cy="792088"/>
          </a:xfrm>
          <a:prstGeom prst="ellips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ru-RU" b="1" dirty="0" smtClean="0">
                <a:solidFill>
                  <a:schemeClr val="tx1"/>
                </a:solidFill>
              </a:rPr>
              <a:t>1 этап</a:t>
            </a:r>
            <a:endParaRPr lang="ru-RU" b="1" dirty="0">
              <a:solidFill>
                <a:schemeClr val="tx1"/>
              </a:solidFill>
            </a:endParaRPr>
          </a:p>
        </p:txBody>
      </p:sp>
      <p:sp>
        <p:nvSpPr>
          <p:cNvPr id="12" name="Овал 11"/>
          <p:cNvSpPr/>
          <p:nvPr/>
        </p:nvSpPr>
        <p:spPr>
          <a:xfrm>
            <a:off x="2339752" y="2420888"/>
            <a:ext cx="864096" cy="792088"/>
          </a:xfrm>
          <a:prstGeom prst="ellips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ru-RU" b="1" dirty="0">
                <a:solidFill>
                  <a:schemeClr val="tx1"/>
                </a:solidFill>
              </a:rPr>
              <a:t>2</a:t>
            </a:r>
            <a:r>
              <a:rPr lang="ru-RU" b="1" dirty="0" smtClean="0">
                <a:solidFill>
                  <a:schemeClr val="tx1"/>
                </a:solidFill>
              </a:rPr>
              <a:t> этап</a:t>
            </a:r>
            <a:endParaRPr lang="ru-RU" b="1" dirty="0">
              <a:solidFill>
                <a:schemeClr val="tx1"/>
              </a:solidFill>
            </a:endParaRPr>
          </a:p>
        </p:txBody>
      </p:sp>
      <p:sp>
        <p:nvSpPr>
          <p:cNvPr id="13" name="Овал 12"/>
          <p:cNvSpPr/>
          <p:nvPr/>
        </p:nvSpPr>
        <p:spPr>
          <a:xfrm>
            <a:off x="3995936" y="2420888"/>
            <a:ext cx="864096" cy="792088"/>
          </a:xfrm>
          <a:prstGeom prst="ellips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ru-RU" b="1" dirty="0">
                <a:solidFill>
                  <a:schemeClr val="tx1"/>
                </a:solidFill>
              </a:rPr>
              <a:t>3</a:t>
            </a:r>
            <a:r>
              <a:rPr lang="ru-RU" b="1" dirty="0" smtClean="0">
                <a:solidFill>
                  <a:schemeClr val="tx1"/>
                </a:solidFill>
              </a:rPr>
              <a:t> этап</a:t>
            </a:r>
            <a:endParaRPr lang="ru-RU" b="1" dirty="0">
              <a:solidFill>
                <a:schemeClr val="tx1"/>
              </a:solidFill>
            </a:endParaRPr>
          </a:p>
        </p:txBody>
      </p:sp>
      <p:sp>
        <p:nvSpPr>
          <p:cNvPr id="18" name="Овал 17"/>
          <p:cNvSpPr/>
          <p:nvPr/>
        </p:nvSpPr>
        <p:spPr>
          <a:xfrm>
            <a:off x="6444208" y="2420888"/>
            <a:ext cx="864096" cy="792088"/>
          </a:xfrm>
          <a:prstGeom prst="ellips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ru-RU" b="1" dirty="0">
                <a:solidFill>
                  <a:schemeClr val="tx1"/>
                </a:solidFill>
              </a:rPr>
              <a:t>4</a:t>
            </a:r>
            <a:r>
              <a:rPr lang="ru-RU" b="1" dirty="0" smtClean="0">
                <a:solidFill>
                  <a:schemeClr val="tx1"/>
                </a:solidFill>
              </a:rPr>
              <a:t> этап</a:t>
            </a:r>
            <a:endParaRPr lang="ru-RU" b="1" dirty="0">
              <a:solidFill>
                <a:schemeClr val="tx1"/>
              </a:solidFill>
            </a:endParaRPr>
          </a:p>
        </p:txBody>
      </p:sp>
    </p:spTree>
    <p:extLst>
      <p:ext uri="{BB962C8B-B14F-4D97-AF65-F5344CB8AC3E}">
        <p14:creationId xmlns:p14="http://schemas.microsoft.com/office/powerpoint/2010/main" val="18982068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Заголовок 1"/>
          <p:cNvSpPr>
            <a:spLocks noGrp="1"/>
          </p:cNvSpPr>
          <p:nvPr>
            <p:ph type="title"/>
          </p:nvPr>
        </p:nvSpPr>
        <p:spPr bwMode="auto">
          <a:xfrm>
            <a:off x="892175" y="341784"/>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ru-RU" altLang="ru-RU" sz="3200" dirty="0" smtClean="0">
                <a:solidFill>
                  <a:srgbClr val="660033"/>
                </a:solidFill>
              </a:rPr>
              <a:t>Фрагмент каталога опасностей</a:t>
            </a:r>
          </a:p>
        </p:txBody>
      </p:sp>
      <p:sp>
        <p:nvSpPr>
          <p:cNvPr id="19459" name="Номер слайда 3"/>
          <p:cNvSpPr>
            <a:spLocks noGrp="1"/>
          </p:cNvSpPr>
          <p:nvPr>
            <p:ph type="sldNum" sz="quarter" idx="12"/>
          </p:nvPr>
        </p:nvSpPr>
        <p:spPr>
          <a:noFill/>
        </p:spPr>
        <p:txBody>
          <a:bodyPr/>
          <a:lstStyle/>
          <a:p>
            <a:fld id="{BBA5DE92-6556-4D2B-A7CA-96535EA0B672}" type="slidenum">
              <a:rPr lang="ru-RU" altLang="ru-RU" smtClean="0">
                <a:latin typeface="Arial" pitchFamily="34" charset="0"/>
              </a:rPr>
              <a:pPr/>
              <a:t>6</a:t>
            </a:fld>
            <a:endParaRPr lang="ru-RU" altLang="ru-RU" smtClean="0">
              <a:latin typeface="Arial"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3860923988"/>
              </p:ext>
            </p:extLst>
          </p:nvPr>
        </p:nvGraphicFramePr>
        <p:xfrm>
          <a:off x="107505" y="1196752"/>
          <a:ext cx="8928992" cy="4906014"/>
        </p:xfrm>
        <a:graphic>
          <a:graphicData uri="http://schemas.openxmlformats.org/drawingml/2006/table">
            <a:tbl>
              <a:tblPr firstRow="1" firstCol="1" bandRow="1">
                <a:tableStyleId>{5940675A-B579-460E-94D1-54222C63F5DA}</a:tableStyleId>
              </a:tblPr>
              <a:tblGrid>
                <a:gridCol w="1550073"/>
                <a:gridCol w="1759011"/>
                <a:gridCol w="642887"/>
                <a:gridCol w="2184032"/>
                <a:gridCol w="2792989"/>
              </a:tblGrid>
              <a:tr h="442111">
                <a:tc>
                  <a:txBody>
                    <a:bodyPr/>
                    <a:lstStyle/>
                    <a:p>
                      <a:pPr marL="12700" algn="ctr"/>
                      <a:r>
                        <a:rPr lang="ru-RU" sz="1200" b="1" dirty="0">
                          <a:effectLst/>
                          <a:latin typeface="Times New Roman" panose="02020603050405020304" pitchFamily="18" charset="0"/>
                          <a:cs typeface="Times New Roman" panose="02020603050405020304" pitchFamily="18" charset="0"/>
                        </a:rPr>
                        <a:t>Источник опасности</a:t>
                      </a:r>
                    </a:p>
                  </a:txBody>
                  <a:tcPr marL="68580" marR="68580" marT="0" marB="0" anchor="ctr">
                    <a:solidFill>
                      <a:srgbClr val="99CCFF"/>
                    </a:solidFill>
                  </a:tcPr>
                </a:tc>
                <a:tc>
                  <a:txBody>
                    <a:bodyPr/>
                    <a:lstStyle/>
                    <a:p>
                      <a:pPr marL="12700" algn="ctr"/>
                      <a:r>
                        <a:rPr lang="ru-RU" sz="1200" b="1" dirty="0">
                          <a:effectLst/>
                          <a:latin typeface="Times New Roman" panose="02020603050405020304" pitchFamily="18" charset="0"/>
                          <a:cs typeface="Times New Roman" panose="02020603050405020304" pitchFamily="18" charset="0"/>
                        </a:rPr>
                        <a:t>Наименование опасности</a:t>
                      </a:r>
                    </a:p>
                  </a:txBody>
                  <a:tcPr marL="68580" marR="68580" marT="0" marB="0" anchor="ctr">
                    <a:solidFill>
                      <a:srgbClr val="99CCFF"/>
                    </a:solidFill>
                  </a:tcPr>
                </a:tc>
                <a:tc>
                  <a:txBody>
                    <a:bodyPr/>
                    <a:lstStyle/>
                    <a:p>
                      <a:pPr marL="12700" algn="ctr"/>
                      <a:r>
                        <a:rPr lang="ru-RU" sz="1200" b="1" dirty="0">
                          <a:effectLst/>
                          <a:latin typeface="Times New Roman" panose="02020603050405020304" pitchFamily="18" charset="0"/>
                          <a:cs typeface="Times New Roman" panose="02020603050405020304" pitchFamily="18" charset="0"/>
                        </a:rPr>
                        <a:t>ОУ/ОД</a:t>
                      </a:r>
                    </a:p>
                  </a:txBody>
                  <a:tcPr marL="68580" marR="68580" marT="0" marB="0" anchor="ctr">
                    <a:solidFill>
                      <a:srgbClr val="99CCFF"/>
                    </a:solidFill>
                  </a:tcPr>
                </a:tc>
                <a:tc>
                  <a:txBody>
                    <a:bodyPr/>
                    <a:lstStyle/>
                    <a:p>
                      <a:pPr marL="12700" algn="ctr"/>
                      <a:r>
                        <a:rPr lang="ru-RU" sz="1200" b="1" dirty="0">
                          <a:effectLst/>
                          <a:latin typeface="Times New Roman" panose="02020603050405020304" pitchFamily="18" charset="0"/>
                          <a:cs typeface="Times New Roman" panose="02020603050405020304" pitchFamily="18" charset="0"/>
                        </a:rPr>
                        <a:t>Возможные последствия</a:t>
                      </a:r>
                    </a:p>
                  </a:txBody>
                  <a:tcPr marL="68580" marR="68580" marT="0" marB="0" anchor="ctr">
                    <a:solidFill>
                      <a:srgbClr val="99CCFF"/>
                    </a:solidFill>
                  </a:tcPr>
                </a:tc>
                <a:tc>
                  <a:txBody>
                    <a:bodyPr/>
                    <a:lstStyle/>
                    <a:p>
                      <a:pPr marL="12700" algn="ctr"/>
                      <a:r>
                        <a:rPr lang="ru-RU" sz="1200" b="1" dirty="0">
                          <a:effectLst/>
                          <a:latin typeface="Times New Roman" panose="02020603050405020304" pitchFamily="18" charset="0"/>
                          <a:cs typeface="Times New Roman" panose="02020603050405020304" pitchFamily="18" charset="0"/>
                        </a:rPr>
                        <a:t>Меры по предотвращению</a:t>
                      </a:r>
                    </a:p>
                  </a:txBody>
                  <a:tcPr marL="68580" marR="68580" marT="0" marB="0" anchor="ctr">
                    <a:solidFill>
                      <a:srgbClr val="99CCFF"/>
                    </a:solidFill>
                  </a:tcPr>
                </a:tc>
              </a:tr>
              <a:tr h="265267">
                <a:tc gridSpan="5">
                  <a:txBody>
                    <a:bodyPr/>
                    <a:lstStyle/>
                    <a:p>
                      <a:pPr marL="12700">
                        <a:spcAft>
                          <a:spcPts val="0"/>
                        </a:spcAft>
                      </a:pPr>
                      <a:r>
                        <a:rPr lang="ru-RU" sz="1400" dirty="0">
                          <a:effectLst/>
                          <a:latin typeface="Times New Roman" panose="02020603050405020304" pitchFamily="18" charset="0"/>
                          <a:cs typeface="Times New Roman" panose="02020603050405020304" pitchFamily="18" charset="0"/>
                        </a:rPr>
                        <a:t>1. Технологические процессы</a:t>
                      </a:r>
                      <a:endParaRPr lang="ru-RU" sz="1400" dirty="0">
                        <a:solidFill>
                          <a:srgbClr val="000000"/>
                        </a:solidFill>
                        <a:effectLst/>
                        <a:latin typeface="Times New Roman" panose="02020603050405020304" pitchFamily="18" charset="0"/>
                        <a:cs typeface="Times New Roman" panose="02020603050405020304" pitchFamily="18" charset="0"/>
                      </a:endParaRPr>
                    </a:p>
                  </a:txBody>
                  <a:tcPr marL="68580" marR="68580" marT="0" marB="0">
                    <a:solidFill>
                      <a:schemeClr val="bg1"/>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221055">
                <a:tc gridSpan="5">
                  <a:txBody>
                    <a:bodyPr/>
                    <a:lstStyle/>
                    <a:p>
                      <a:pPr marL="12700"/>
                      <a:r>
                        <a:rPr lang="ru-RU" sz="1400" dirty="0">
                          <a:effectLst/>
                          <a:latin typeface="Times New Roman" panose="02020603050405020304" pitchFamily="18" charset="0"/>
                          <a:cs typeface="Times New Roman" panose="02020603050405020304" pitchFamily="18" charset="0"/>
                        </a:rPr>
                        <a:t>1.1 Вид деятельности №1: слив/налив топлива ж/д цистерн</a:t>
                      </a:r>
                    </a:p>
                  </a:txBody>
                  <a:tcPr marL="68580" marR="68580" marT="0" marB="0">
                    <a:solidFill>
                      <a:schemeClr val="bg1"/>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1326333">
                <a:tc>
                  <a:txBody>
                    <a:bodyPr/>
                    <a:lstStyle/>
                    <a:p>
                      <a:pPr marL="12700" algn="just"/>
                      <a:r>
                        <a:rPr lang="ru-RU" sz="1400" dirty="0">
                          <a:effectLst/>
                          <a:latin typeface="Times New Roman" panose="02020603050405020304" pitchFamily="18" charset="0"/>
                          <a:cs typeface="Times New Roman" panose="02020603050405020304" pitchFamily="18" charset="0"/>
                        </a:rPr>
                        <a:t>1.1.1 Процесс слива/налива продукции из ж/д цистерны</a:t>
                      </a:r>
                    </a:p>
                  </a:txBody>
                  <a:tcPr marL="68580" marR="68580" marT="0" marB="0">
                    <a:solidFill>
                      <a:schemeClr val="bg1"/>
                    </a:solidFill>
                  </a:tcPr>
                </a:tc>
                <a:tc rowSpan="2">
                  <a:txBody>
                    <a:bodyPr/>
                    <a:lstStyle/>
                    <a:p>
                      <a:pPr marL="12700" algn="just"/>
                      <a:r>
                        <a:rPr lang="ru-RU" sz="1400" dirty="0">
                          <a:effectLst/>
                          <a:latin typeface="Times New Roman" panose="02020603050405020304" pitchFamily="18" charset="0"/>
                          <a:cs typeface="Times New Roman" panose="02020603050405020304" pitchFamily="18" charset="0"/>
                        </a:rPr>
                        <a:t>Отклонение от норм </a:t>
                      </a:r>
                      <a:r>
                        <a:rPr lang="en-US" sz="1400" dirty="0">
                          <a:effectLst/>
                          <a:latin typeface="Times New Roman" panose="02020603050405020304" pitchFamily="18" charset="0"/>
                          <a:cs typeface="Times New Roman" panose="02020603050405020304" pitchFamily="18" charset="0"/>
                        </a:rPr>
                        <a:t>max</a:t>
                      </a:r>
                      <a:r>
                        <a:rPr lang="ru-RU" sz="1400" dirty="0">
                          <a:effectLst/>
                          <a:latin typeface="Times New Roman" panose="02020603050405020304" pitchFamily="18" charset="0"/>
                          <a:cs typeface="Times New Roman" panose="02020603050405020304" pitchFamily="18" charset="0"/>
                        </a:rPr>
                        <a:t>/</a:t>
                      </a:r>
                      <a:r>
                        <a:rPr lang="en-US" sz="1400" dirty="0">
                          <a:effectLst/>
                          <a:latin typeface="Times New Roman" panose="02020603050405020304" pitchFamily="18" charset="0"/>
                          <a:cs typeface="Times New Roman" panose="02020603050405020304" pitchFamily="18" charset="0"/>
                        </a:rPr>
                        <a:t>min</a:t>
                      </a:r>
                      <a:r>
                        <a:rPr lang="ru-RU" sz="1400" dirty="0">
                          <a:effectLst/>
                          <a:latin typeface="Times New Roman" panose="02020603050405020304" pitchFamily="18" charset="0"/>
                          <a:cs typeface="Times New Roman" panose="02020603050405020304" pitchFamily="18" charset="0"/>
                        </a:rPr>
                        <a:t> скорости опорожнения/заполнения цистерны</a:t>
                      </a:r>
                    </a:p>
                  </a:txBody>
                  <a:tcPr marL="68580" marR="68580" marT="0" marB="0">
                    <a:solidFill>
                      <a:schemeClr val="bg1"/>
                    </a:solidFill>
                  </a:tcPr>
                </a:tc>
                <a:tc>
                  <a:txBody>
                    <a:bodyPr/>
                    <a:lstStyle/>
                    <a:p>
                      <a:pPr marL="12700" algn="just">
                        <a:tabLst>
                          <a:tab pos="112395" algn="l"/>
                        </a:tabLst>
                      </a:pPr>
                      <a:r>
                        <a:rPr lang="ru-RU" sz="1400" dirty="0">
                          <a:effectLst/>
                          <a:latin typeface="Times New Roman" panose="02020603050405020304" pitchFamily="18" charset="0"/>
                          <a:cs typeface="Times New Roman" panose="02020603050405020304" pitchFamily="18" charset="0"/>
                        </a:rPr>
                        <a:t>ОД</a:t>
                      </a:r>
                    </a:p>
                  </a:txBody>
                  <a:tcPr marL="68580" marR="68580" marT="0" marB="0">
                    <a:solidFill>
                      <a:schemeClr val="bg1"/>
                    </a:solidFill>
                  </a:tcPr>
                </a:tc>
                <a:tc rowSpan="4">
                  <a:txBody>
                    <a:bodyPr/>
                    <a:lstStyle/>
                    <a:p>
                      <a:pPr marL="0" lvl="0" indent="-342900" algn="just">
                        <a:buFont typeface="Symbol"/>
                        <a:buChar char=""/>
                        <a:tabLst>
                          <a:tab pos="361950" algn="l"/>
                        </a:tabLst>
                      </a:pPr>
                      <a:r>
                        <a:rPr lang="ru-RU" sz="1400" dirty="0">
                          <a:effectLst/>
                          <a:latin typeface="Times New Roman" panose="02020603050405020304" pitchFamily="18" charset="0"/>
                          <a:cs typeface="Times New Roman" panose="02020603050405020304" pitchFamily="18" charset="0"/>
                        </a:rPr>
                        <a:t>Разгерметизация фланцевых соединений трубопроводов, арматуры нижнего слива цистерны;</a:t>
                      </a:r>
                    </a:p>
                    <a:p>
                      <a:pPr marL="0" lvl="0" indent="-342900" algn="just">
                        <a:buFont typeface="Symbol"/>
                        <a:buChar char=""/>
                        <a:tabLst>
                          <a:tab pos="361950" algn="l"/>
                        </a:tabLst>
                      </a:pPr>
                      <a:r>
                        <a:rPr lang="ru-RU" sz="1400" dirty="0">
                          <a:effectLst/>
                          <a:latin typeface="Times New Roman" panose="02020603050405020304" pitchFamily="18" charset="0"/>
                          <a:cs typeface="Times New Roman" panose="02020603050405020304" pitchFamily="18" charset="0"/>
                        </a:rPr>
                        <a:t>Разгерметизация корпуса/днища цистерны;</a:t>
                      </a:r>
                    </a:p>
                    <a:p>
                      <a:pPr marL="0" lvl="0" indent="-342900" algn="just">
                        <a:buFont typeface="Symbol"/>
                        <a:buChar char=""/>
                        <a:tabLst>
                          <a:tab pos="361950" algn="l"/>
                        </a:tabLst>
                      </a:pPr>
                      <a:r>
                        <a:rPr lang="ru-RU" sz="1400" dirty="0">
                          <a:effectLst/>
                          <a:latin typeface="Times New Roman" panose="02020603050405020304" pitchFamily="18" charset="0"/>
                          <a:cs typeface="Times New Roman" panose="02020603050405020304" pitchFamily="18" charset="0"/>
                        </a:rPr>
                        <a:t>Образование разливов нефтепродуктов;</a:t>
                      </a:r>
                    </a:p>
                    <a:p>
                      <a:pPr marL="0" lvl="0" indent="-342900" algn="just">
                        <a:buFont typeface="Symbol"/>
                        <a:buChar char=""/>
                        <a:tabLst>
                          <a:tab pos="361950" algn="l"/>
                        </a:tabLst>
                      </a:pPr>
                      <a:r>
                        <a:rPr lang="ru-RU" sz="1400" dirty="0">
                          <a:effectLst/>
                          <a:latin typeface="Times New Roman" panose="02020603050405020304" pitchFamily="18" charset="0"/>
                          <a:cs typeface="Times New Roman" panose="02020603050405020304" pitchFamily="18" charset="0"/>
                        </a:rPr>
                        <a:t>Образование </a:t>
                      </a:r>
                      <a:r>
                        <a:rPr lang="ru-RU" sz="1400" dirty="0" err="1">
                          <a:effectLst/>
                          <a:latin typeface="Times New Roman" panose="02020603050405020304" pitchFamily="18" charset="0"/>
                          <a:cs typeface="Times New Roman" panose="02020603050405020304" pitchFamily="18" charset="0"/>
                        </a:rPr>
                        <a:t>взрыво</a:t>
                      </a:r>
                      <a:r>
                        <a:rPr lang="ru-RU" sz="1400" dirty="0">
                          <a:effectLst/>
                          <a:latin typeface="Times New Roman" panose="02020603050405020304" pitchFamily="18" charset="0"/>
                          <a:cs typeface="Times New Roman" panose="02020603050405020304" pitchFamily="18" charset="0"/>
                        </a:rPr>
                        <a:t>/пожароопасных паровоздушных смесей → взрыв </a:t>
                      </a:r>
                      <a:r>
                        <a:rPr lang="ru-RU" sz="1400" dirty="0" err="1" smtClean="0">
                          <a:effectLst/>
                          <a:latin typeface="Times New Roman" panose="02020603050405020304" pitchFamily="18" charset="0"/>
                          <a:cs typeface="Times New Roman" panose="02020603050405020304" pitchFamily="18" charset="0"/>
                        </a:rPr>
                        <a:t>ТВС</a:t>
                      </a:r>
                      <a:r>
                        <a:rPr lang="ru-RU" sz="1400" dirty="0" smtClean="0">
                          <a:effectLst/>
                          <a:latin typeface="Times New Roman" panose="02020603050405020304" pitchFamily="18" charset="0"/>
                          <a:cs typeface="Times New Roman" panose="02020603050405020304" pitchFamily="18" charset="0"/>
                        </a:rPr>
                        <a:t>.</a:t>
                      </a:r>
                      <a:endParaRPr lang="ru-RU" sz="1400" dirty="0">
                        <a:effectLst/>
                        <a:latin typeface="Times New Roman" panose="02020603050405020304" pitchFamily="18" charset="0"/>
                        <a:cs typeface="Times New Roman" panose="02020603050405020304" pitchFamily="18" charset="0"/>
                      </a:endParaRPr>
                    </a:p>
                    <a:p>
                      <a:pPr marL="0" lvl="0" indent="-342900" algn="just">
                        <a:buFont typeface="Symbol"/>
                        <a:buChar char=""/>
                        <a:tabLst>
                          <a:tab pos="361950" algn="l"/>
                        </a:tabLst>
                      </a:pPr>
                      <a:r>
                        <a:rPr lang="ru-RU" sz="1400" dirty="0">
                          <a:effectLst/>
                          <a:latin typeface="Times New Roman" panose="02020603050405020304" pitchFamily="18" charset="0"/>
                          <a:cs typeface="Times New Roman" panose="02020603050405020304" pitchFamily="18" charset="0"/>
                        </a:rPr>
                        <a:t>Пожар </a:t>
                      </a:r>
                      <a:r>
                        <a:rPr lang="ru-RU" sz="1400" dirty="0" smtClean="0">
                          <a:effectLst/>
                          <a:latin typeface="Times New Roman" panose="02020603050405020304" pitchFamily="18" charset="0"/>
                          <a:cs typeface="Times New Roman" panose="02020603050405020304" pitchFamily="18" charset="0"/>
                        </a:rPr>
                        <a:t>пролива.</a:t>
                      </a:r>
                      <a:endParaRPr lang="ru-RU" sz="1400" dirty="0">
                        <a:effectLst/>
                        <a:latin typeface="Times New Roman" panose="02020603050405020304" pitchFamily="18" charset="0"/>
                        <a:cs typeface="Times New Roman" panose="02020603050405020304" pitchFamily="18" charset="0"/>
                      </a:endParaRPr>
                    </a:p>
                  </a:txBody>
                  <a:tcPr marL="68580" marR="68580" marT="0" marB="0">
                    <a:solidFill>
                      <a:schemeClr val="bg1"/>
                    </a:solidFill>
                  </a:tcPr>
                </a:tc>
                <a:tc>
                  <a:txBody>
                    <a:bodyPr/>
                    <a:lstStyle/>
                    <a:p>
                      <a:pPr marL="0" lvl="0" indent="-342900" algn="just">
                        <a:buFont typeface="Symbol"/>
                        <a:buChar char=""/>
                        <a:tabLst>
                          <a:tab pos="111760" algn="l"/>
                        </a:tabLst>
                      </a:pPr>
                      <a:r>
                        <a:rPr lang="ru-RU" sz="1400" dirty="0">
                          <a:effectLst/>
                          <a:latin typeface="Times New Roman" panose="02020603050405020304" pitchFamily="18" charset="0"/>
                          <a:cs typeface="Times New Roman" panose="02020603050405020304" pitchFamily="18" charset="0"/>
                        </a:rPr>
                        <a:t>Проведение инструктажей по требованиям и правилам безопасного ведения работ</a:t>
                      </a:r>
                    </a:p>
                    <a:p>
                      <a:pPr marL="0" lvl="0" indent="-342900" algn="just">
                        <a:buFont typeface="Symbol"/>
                        <a:buChar char=""/>
                        <a:tabLst>
                          <a:tab pos="111760" algn="l"/>
                        </a:tabLst>
                      </a:pPr>
                      <a:r>
                        <a:rPr lang="ru-RU" sz="1400">
                          <a:effectLst/>
                          <a:latin typeface="Times New Roman" panose="02020603050405020304" pitchFamily="18" charset="0"/>
                          <a:cs typeface="Times New Roman" panose="02020603050405020304" pitchFamily="18" charset="0"/>
                        </a:rPr>
                        <a:t>Проверка </a:t>
                      </a:r>
                      <a:r>
                        <a:rPr lang="ru-RU" sz="1400" smtClean="0">
                          <a:effectLst/>
                          <a:latin typeface="Times New Roman" panose="02020603050405020304" pitchFamily="18" charset="0"/>
                          <a:cs typeface="Times New Roman" panose="02020603050405020304" pitchFamily="18" charset="0"/>
                        </a:rPr>
                        <a:t>знаний </a:t>
                      </a:r>
                      <a:r>
                        <a:rPr lang="ru-RU" sz="1400" dirty="0" smtClean="0">
                          <a:effectLst/>
                          <a:latin typeface="Times New Roman" panose="02020603050405020304" pitchFamily="18" charset="0"/>
                          <a:cs typeface="Times New Roman" panose="02020603050405020304" pitchFamily="18" charset="0"/>
                        </a:rPr>
                        <a:t>требований охраны</a:t>
                      </a:r>
                      <a:r>
                        <a:rPr lang="ru-RU" sz="1400" baseline="0" dirty="0" smtClean="0">
                          <a:effectLst/>
                          <a:latin typeface="Times New Roman" panose="02020603050405020304" pitchFamily="18" charset="0"/>
                          <a:cs typeface="Times New Roman" panose="02020603050405020304" pitchFamily="18" charset="0"/>
                        </a:rPr>
                        <a:t> </a:t>
                      </a:r>
                      <a:r>
                        <a:rPr lang="ru-RU" sz="1400" baseline="0" smtClean="0">
                          <a:effectLst/>
                          <a:latin typeface="Times New Roman" panose="02020603050405020304" pitchFamily="18" charset="0"/>
                          <a:cs typeface="Times New Roman" panose="02020603050405020304" pitchFamily="18" charset="0"/>
                        </a:rPr>
                        <a:t>труда</a:t>
                      </a:r>
                      <a:r>
                        <a:rPr lang="ru-RU" sz="1400" smtClean="0">
                          <a:effectLst/>
                          <a:latin typeface="Times New Roman" panose="02020603050405020304" pitchFamily="18" charset="0"/>
                          <a:cs typeface="Times New Roman" panose="02020603050405020304" pitchFamily="18" charset="0"/>
                        </a:rPr>
                        <a:t> персонала</a:t>
                      </a:r>
                      <a:endParaRPr lang="ru-RU" sz="1400" dirty="0">
                        <a:effectLst/>
                        <a:latin typeface="Times New Roman" panose="02020603050405020304" pitchFamily="18" charset="0"/>
                        <a:cs typeface="Times New Roman" panose="02020603050405020304" pitchFamily="18" charset="0"/>
                      </a:endParaRPr>
                    </a:p>
                    <a:p>
                      <a:pPr marL="12700" algn="just">
                        <a:tabLst>
                          <a:tab pos="111760" algn="l"/>
                        </a:tabLst>
                      </a:pPr>
                      <a:r>
                        <a:rPr lang="ru-RU" sz="1400" dirty="0">
                          <a:effectLst/>
                          <a:latin typeface="Times New Roman" panose="02020603050405020304" pitchFamily="18" charset="0"/>
                          <a:cs typeface="Times New Roman" panose="02020603050405020304" pitchFamily="18" charset="0"/>
                        </a:rPr>
                        <a:t> </a:t>
                      </a:r>
                    </a:p>
                  </a:txBody>
                  <a:tcPr marL="68580" marR="68580" marT="0" marB="0">
                    <a:solidFill>
                      <a:schemeClr val="bg1"/>
                    </a:solidFill>
                  </a:tcPr>
                </a:tc>
              </a:tr>
              <a:tr h="913586">
                <a:tc>
                  <a:txBody>
                    <a:bodyPr/>
                    <a:lstStyle/>
                    <a:p>
                      <a:pPr marL="12700" algn="just"/>
                      <a:r>
                        <a:rPr lang="ru-RU" sz="1400">
                          <a:effectLst/>
                          <a:latin typeface="Times New Roman" panose="02020603050405020304" pitchFamily="18" charset="0"/>
                          <a:cs typeface="Times New Roman" panose="02020603050405020304" pitchFamily="18" charset="0"/>
                        </a:rPr>
                        <a:t>1.1.2 Средства АСУ слива/налива</a:t>
                      </a:r>
                    </a:p>
                  </a:txBody>
                  <a:tcPr marL="68580" marR="68580" marT="0" marB="0">
                    <a:solidFill>
                      <a:schemeClr val="bg1"/>
                    </a:solidFill>
                  </a:tcPr>
                </a:tc>
                <a:tc vMerge="1">
                  <a:txBody>
                    <a:bodyPr/>
                    <a:lstStyle/>
                    <a:p>
                      <a:endParaRPr lang="ru-RU"/>
                    </a:p>
                  </a:txBody>
                  <a:tcPr/>
                </a:tc>
                <a:tc>
                  <a:txBody>
                    <a:bodyPr/>
                    <a:lstStyle/>
                    <a:p>
                      <a:pPr marL="12700" algn="just">
                        <a:tabLst>
                          <a:tab pos="112395" algn="l"/>
                        </a:tabLst>
                      </a:pPr>
                      <a:r>
                        <a:rPr lang="ru-RU" sz="1400" dirty="0">
                          <a:effectLst/>
                          <a:latin typeface="Times New Roman" panose="02020603050405020304" pitchFamily="18" charset="0"/>
                          <a:cs typeface="Times New Roman" panose="02020603050405020304" pitchFamily="18" charset="0"/>
                        </a:rPr>
                        <a:t>ОУ</a:t>
                      </a:r>
                    </a:p>
                  </a:txBody>
                  <a:tcPr marL="68580" marR="68580" marT="0" marB="0">
                    <a:solidFill>
                      <a:schemeClr val="bg1"/>
                    </a:solidFill>
                  </a:tcPr>
                </a:tc>
                <a:tc vMerge="1">
                  <a:txBody>
                    <a:bodyPr/>
                    <a:lstStyle/>
                    <a:p>
                      <a:endParaRPr lang="ru-RU"/>
                    </a:p>
                  </a:txBody>
                  <a:tcPr/>
                </a:tc>
                <a:tc>
                  <a:txBody>
                    <a:bodyPr/>
                    <a:lstStyle/>
                    <a:p>
                      <a:pPr marL="0" lvl="0" indent="-342900" algn="just">
                        <a:buFont typeface="Symbol"/>
                        <a:buChar char=""/>
                        <a:tabLst>
                          <a:tab pos="111760" algn="l"/>
                        </a:tabLst>
                      </a:pPr>
                      <a:r>
                        <a:rPr lang="ru-RU" sz="1400" dirty="0">
                          <a:effectLst/>
                          <a:latin typeface="Times New Roman" panose="02020603050405020304" pitchFamily="18" charset="0"/>
                          <a:cs typeface="Times New Roman" panose="02020603050405020304" pitchFamily="18" charset="0"/>
                        </a:rPr>
                        <a:t>Ежедневный контроль за состоянием средств автоматики</a:t>
                      </a:r>
                    </a:p>
                    <a:p>
                      <a:pPr marL="0" lvl="0" indent="-342900" algn="just">
                        <a:buFont typeface="Symbol"/>
                        <a:buChar char=""/>
                        <a:tabLst>
                          <a:tab pos="111760" algn="l"/>
                        </a:tabLst>
                      </a:pPr>
                      <a:r>
                        <a:rPr lang="ru-RU" sz="1400" dirty="0">
                          <a:effectLst/>
                          <a:latin typeface="Times New Roman" panose="02020603050405020304" pitchFamily="18" charset="0"/>
                          <a:cs typeface="Times New Roman" panose="02020603050405020304" pitchFamily="18" charset="0"/>
                        </a:rPr>
                        <a:t>Наличие аварийных систем ручного </a:t>
                      </a:r>
                      <a:r>
                        <a:rPr lang="ru-RU" sz="1400" dirty="0" smtClean="0">
                          <a:effectLst/>
                          <a:latin typeface="Times New Roman" panose="02020603050405020304" pitchFamily="18" charset="0"/>
                          <a:cs typeface="Times New Roman" panose="02020603050405020304" pitchFamily="18" charset="0"/>
                        </a:rPr>
                        <a:t>отключения</a:t>
                      </a:r>
                      <a:endParaRPr lang="ru-RU" sz="1400" dirty="0">
                        <a:effectLst/>
                        <a:latin typeface="Times New Roman" panose="02020603050405020304" pitchFamily="18" charset="0"/>
                        <a:cs typeface="Times New Roman" panose="02020603050405020304" pitchFamily="18" charset="0"/>
                      </a:endParaRPr>
                    </a:p>
                  </a:txBody>
                  <a:tcPr marL="68580" marR="68580" marT="0" marB="0">
                    <a:solidFill>
                      <a:schemeClr val="bg1"/>
                    </a:solidFill>
                  </a:tcPr>
                </a:tc>
              </a:tr>
              <a:tr h="781160">
                <a:tc>
                  <a:txBody>
                    <a:bodyPr/>
                    <a:lstStyle/>
                    <a:p>
                      <a:pPr marL="12700" algn="just"/>
                      <a:r>
                        <a:rPr lang="ru-RU" sz="1400" dirty="0">
                          <a:effectLst/>
                          <a:latin typeface="Times New Roman" panose="02020603050405020304" pitchFamily="18" charset="0"/>
                          <a:cs typeface="Times New Roman" panose="02020603050405020304" pitchFamily="18" charset="0"/>
                        </a:rPr>
                        <a:t>1.1.3 Цистерна</a:t>
                      </a:r>
                    </a:p>
                    <a:p>
                      <a:pPr marL="12700" algn="just"/>
                      <a:r>
                        <a:rPr lang="ru-RU" sz="1400" dirty="0">
                          <a:effectLst/>
                          <a:latin typeface="Times New Roman" panose="02020603050405020304" pitchFamily="18" charset="0"/>
                          <a:cs typeface="Times New Roman" panose="02020603050405020304" pitchFamily="18" charset="0"/>
                        </a:rPr>
                        <a:t> </a:t>
                      </a:r>
                    </a:p>
                  </a:txBody>
                  <a:tcPr marL="68580" marR="68580" marT="0" marB="0">
                    <a:solidFill>
                      <a:schemeClr val="bg1"/>
                    </a:solidFill>
                  </a:tcPr>
                </a:tc>
                <a:tc>
                  <a:txBody>
                    <a:bodyPr/>
                    <a:lstStyle/>
                    <a:p>
                      <a:pPr marL="12700" algn="just"/>
                      <a:r>
                        <a:rPr lang="ru-RU" sz="1400">
                          <a:effectLst/>
                          <a:latin typeface="Times New Roman" panose="02020603050405020304" pitchFamily="18" charset="0"/>
                          <a:cs typeface="Times New Roman" panose="02020603050405020304" pitchFamily="18" charset="0"/>
                        </a:rPr>
                        <a:t>Механический/коррозионный износ цистерны</a:t>
                      </a:r>
                    </a:p>
                  </a:txBody>
                  <a:tcPr marL="68580" marR="68580" marT="0" marB="0">
                    <a:solidFill>
                      <a:schemeClr val="bg1"/>
                    </a:solidFill>
                  </a:tcPr>
                </a:tc>
                <a:tc rowSpan="2">
                  <a:txBody>
                    <a:bodyPr/>
                    <a:lstStyle/>
                    <a:p>
                      <a:pPr marL="12700" algn="just"/>
                      <a:r>
                        <a:rPr lang="ru-RU" sz="1400" dirty="0">
                          <a:effectLst/>
                          <a:latin typeface="Times New Roman" panose="02020603050405020304" pitchFamily="18" charset="0"/>
                          <a:cs typeface="Times New Roman" panose="02020603050405020304" pitchFamily="18" charset="0"/>
                        </a:rPr>
                        <a:t>ОУ</a:t>
                      </a:r>
                    </a:p>
                  </a:txBody>
                  <a:tcPr marL="68580" marR="68580" marT="0" marB="0">
                    <a:solidFill>
                      <a:schemeClr val="bg1"/>
                    </a:solidFill>
                  </a:tcPr>
                </a:tc>
                <a:tc vMerge="1">
                  <a:txBody>
                    <a:bodyPr/>
                    <a:lstStyle/>
                    <a:p>
                      <a:endParaRPr lang="ru-RU"/>
                    </a:p>
                  </a:txBody>
                  <a:tcPr/>
                </a:tc>
                <a:tc>
                  <a:txBody>
                    <a:bodyPr/>
                    <a:lstStyle/>
                    <a:p>
                      <a:pPr marL="0" lvl="0" indent="-342900" algn="just" defTabSz="914400" rtl="0" eaLnBrk="1" latinLnBrk="0" hangingPunct="1">
                        <a:buFont typeface="Symbol"/>
                        <a:buChar char=""/>
                        <a:tabLst>
                          <a:tab pos="111760" algn="l"/>
                        </a:tabLst>
                      </a:pPr>
                      <a:r>
                        <a:rPr lang="ru-RU" sz="1400" dirty="0">
                          <a:effectLst/>
                          <a:latin typeface="Times New Roman" panose="02020603050405020304" pitchFamily="18" charset="0"/>
                          <a:cs typeface="Times New Roman" panose="02020603050405020304" pitchFamily="18" charset="0"/>
                        </a:rPr>
                        <a:t>К</a:t>
                      </a:r>
                      <a:r>
                        <a:rPr lang="ru-RU" sz="1400" kern="1200" dirty="0">
                          <a:solidFill>
                            <a:schemeClr val="tx1"/>
                          </a:solidFill>
                          <a:effectLst/>
                          <a:latin typeface="Times New Roman" panose="02020603050405020304" pitchFamily="18" charset="0"/>
                          <a:ea typeface="+mn-ea"/>
                          <a:cs typeface="Times New Roman" panose="02020603050405020304" pitchFamily="18" charset="0"/>
                        </a:rPr>
                        <a:t>онтроль за техническим состоянием цистерн, в соответствии с </a:t>
                      </a:r>
                      <a:r>
                        <a:rPr lang="ru-RU" sz="1400" kern="1200" dirty="0" smtClean="0">
                          <a:solidFill>
                            <a:schemeClr val="tx1"/>
                          </a:solidFill>
                          <a:effectLst/>
                          <a:latin typeface="Times New Roman" panose="02020603050405020304" pitchFamily="18" charset="0"/>
                          <a:ea typeface="+mn-ea"/>
                          <a:cs typeface="Times New Roman" panose="02020603050405020304" pitchFamily="18" charset="0"/>
                        </a:rPr>
                        <a:t>графиком проведения работ</a:t>
                      </a:r>
                      <a:endParaRPr lang="ru-RU" sz="1400"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solidFill>
                      <a:schemeClr val="bg1"/>
                    </a:solidFill>
                  </a:tcPr>
                </a:tc>
              </a:tr>
              <a:tr h="884222">
                <a:tc>
                  <a:txBody>
                    <a:bodyPr/>
                    <a:lstStyle/>
                    <a:p>
                      <a:pPr marL="12700" algn="just"/>
                      <a:r>
                        <a:rPr lang="ru-RU" sz="1400">
                          <a:effectLst/>
                          <a:latin typeface="Times New Roman" panose="02020603050405020304" pitchFamily="18" charset="0"/>
                          <a:cs typeface="Times New Roman" panose="02020603050405020304" pitchFamily="18" charset="0"/>
                        </a:rPr>
                        <a:t>1.1.4 Сливо-</a:t>
                      </a:r>
                    </a:p>
                    <a:p>
                      <a:pPr marL="12700" algn="just"/>
                      <a:r>
                        <a:rPr lang="ru-RU" sz="1400">
                          <a:effectLst/>
                          <a:latin typeface="Times New Roman" panose="02020603050405020304" pitchFamily="18" charset="0"/>
                          <a:cs typeface="Times New Roman" panose="02020603050405020304" pitchFamily="18" charset="0"/>
                        </a:rPr>
                        <a:t>наливное оборудование</a:t>
                      </a:r>
                    </a:p>
                  </a:txBody>
                  <a:tcPr marL="68580" marR="68580" marT="0" marB="0">
                    <a:solidFill>
                      <a:schemeClr val="bg1"/>
                    </a:solidFill>
                  </a:tcPr>
                </a:tc>
                <a:tc>
                  <a:txBody>
                    <a:bodyPr/>
                    <a:lstStyle/>
                    <a:p>
                      <a:pPr marL="12700" algn="just"/>
                      <a:r>
                        <a:rPr lang="ru-RU" sz="1400">
                          <a:effectLst/>
                          <a:latin typeface="Times New Roman" panose="02020603050405020304" pitchFamily="18" charset="0"/>
                          <a:cs typeface="Times New Roman" panose="02020603050405020304" pitchFamily="18" charset="0"/>
                        </a:rPr>
                        <a:t>Механический/коррозионный износ сливоналивного оборудования</a:t>
                      </a:r>
                    </a:p>
                  </a:txBody>
                  <a:tcPr marL="68580" marR="68580" marT="0" marB="0">
                    <a:solidFill>
                      <a:schemeClr val="bg1"/>
                    </a:solidFill>
                  </a:tcPr>
                </a:tc>
                <a:tc vMerge="1">
                  <a:txBody>
                    <a:bodyPr/>
                    <a:lstStyle/>
                    <a:p>
                      <a:endParaRPr lang="ru-RU"/>
                    </a:p>
                  </a:txBody>
                  <a:tcPr/>
                </a:tc>
                <a:tc vMerge="1">
                  <a:txBody>
                    <a:bodyPr/>
                    <a:lstStyle/>
                    <a:p>
                      <a:endParaRPr lang="ru-RU"/>
                    </a:p>
                  </a:txBody>
                  <a:tcPr/>
                </a:tc>
                <a:tc>
                  <a:txBody>
                    <a:bodyPr/>
                    <a:lstStyle/>
                    <a:p>
                      <a:pPr marL="0" lvl="0" indent="-342900" algn="just" defTabSz="914400" rtl="0" eaLnBrk="1" latinLnBrk="0" hangingPunct="1">
                        <a:buFont typeface="Symbol"/>
                        <a:buChar char=""/>
                        <a:tabLst>
                          <a:tab pos="111760" algn="l"/>
                        </a:tabLst>
                      </a:pPr>
                      <a:r>
                        <a:rPr lang="ru-RU" sz="1400" kern="1200" dirty="0">
                          <a:solidFill>
                            <a:schemeClr val="tx1"/>
                          </a:solidFill>
                          <a:effectLst/>
                          <a:latin typeface="Times New Roman" panose="02020603050405020304" pitchFamily="18" charset="0"/>
                          <a:ea typeface="+mn-ea"/>
                          <a:cs typeface="Times New Roman" panose="02020603050405020304" pitchFamily="18" charset="0"/>
                        </a:rPr>
                        <a:t>Контроль за техническим состоянием сливоналивного оборудования, в соответствии с </a:t>
                      </a:r>
                      <a:r>
                        <a:rPr lang="ru-RU" sz="1400" kern="1200" dirty="0" smtClean="0">
                          <a:solidFill>
                            <a:schemeClr val="tx1"/>
                          </a:solidFill>
                          <a:effectLst/>
                          <a:latin typeface="Times New Roman" panose="02020603050405020304" pitchFamily="18" charset="0"/>
                          <a:ea typeface="+mn-ea"/>
                          <a:cs typeface="Times New Roman" panose="02020603050405020304" pitchFamily="18" charset="0"/>
                        </a:rPr>
                        <a:t>графиком проведения работ</a:t>
                      </a:r>
                      <a:endParaRPr lang="ru-RU" sz="1400"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solidFill>
                      <a:schemeClr val="bg1"/>
                    </a:solidFill>
                  </a:tcPr>
                </a:tc>
              </a:tr>
            </a:tbl>
          </a:graphicData>
        </a:graphic>
      </p:graphicFrame>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99392"/>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ru-RU" sz="3200" dirty="0" smtClean="0">
                <a:solidFill>
                  <a:srgbClr val="660033"/>
                </a:solidFill>
              </a:rPr>
              <a:t>Факторы, </a:t>
            </a:r>
            <a:r>
              <a:rPr lang="ru-RU" sz="3200" dirty="0">
                <a:solidFill>
                  <a:srgbClr val="660033"/>
                </a:solidFill>
              </a:rPr>
              <a:t>влияющие на уровень профессионального риска работников ТЭК</a:t>
            </a:r>
          </a:p>
        </p:txBody>
      </p:sp>
      <p:grpSp>
        <p:nvGrpSpPr>
          <p:cNvPr id="3" name="Группа 2"/>
          <p:cNvGrpSpPr/>
          <p:nvPr/>
        </p:nvGrpSpPr>
        <p:grpSpPr>
          <a:xfrm>
            <a:off x="899592" y="1558217"/>
            <a:ext cx="8064896" cy="5120287"/>
            <a:chOff x="899591" y="1558217"/>
            <a:chExt cx="8064896" cy="5120287"/>
          </a:xfrm>
        </p:grpSpPr>
        <p:sp>
          <p:nvSpPr>
            <p:cNvPr id="6" name="Полилиния 5"/>
            <p:cNvSpPr/>
            <p:nvPr/>
          </p:nvSpPr>
          <p:spPr>
            <a:xfrm>
              <a:off x="899591" y="1558217"/>
              <a:ext cx="4032448" cy="2498589"/>
            </a:xfrm>
            <a:custGeom>
              <a:avLst/>
              <a:gdLst>
                <a:gd name="connsiteX0" fmla="*/ 0 w 2498588"/>
                <a:gd name="connsiteY0" fmla="*/ 0 h 4032447"/>
                <a:gd name="connsiteX1" fmla="*/ 2082148 w 2498588"/>
                <a:gd name="connsiteY1" fmla="*/ 0 h 4032447"/>
                <a:gd name="connsiteX2" fmla="*/ 2498588 w 2498588"/>
                <a:gd name="connsiteY2" fmla="*/ 416440 h 4032447"/>
                <a:gd name="connsiteX3" fmla="*/ 2498588 w 2498588"/>
                <a:gd name="connsiteY3" fmla="*/ 4032447 h 4032447"/>
                <a:gd name="connsiteX4" fmla="*/ 0 w 2498588"/>
                <a:gd name="connsiteY4" fmla="*/ 4032447 h 4032447"/>
                <a:gd name="connsiteX5" fmla="*/ 0 w 2498588"/>
                <a:gd name="connsiteY5" fmla="*/ 0 h 403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98588" h="4032447">
                  <a:moveTo>
                    <a:pt x="0" y="4032446"/>
                  </a:moveTo>
                  <a:lnTo>
                    <a:pt x="0" y="672089"/>
                  </a:lnTo>
                  <a:cubicBezTo>
                    <a:pt x="0" y="300906"/>
                    <a:pt x="115527" y="1"/>
                    <a:pt x="258035" y="1"/>
                  </a:cubicBezTo>
                  <a:lnTo>
                    <a:pt x="2498588" y="1"/>
                  </a:lnTo>
                  <a:lnTo>
                    <a:pt x="2498588" y="4032446"/>
                  </a:lnTo>
                  <a:lnTo>
                    <a:pt x="0" y="4032446"/>
                  </a:lnTo>
                  <a:close/>
                </a:path>
              </a:pathLst>
            </a:cu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99136" tIns="199136" rIns="199136" bIns="823784" numCol="1" spcCol="1270" anchor="ctr" anchorCtr="0">
              <a:noAutofit/>
            </a:bodyPr>
            <a:lstStyle/>
            <a:p>
              <a:pPr lvl="0" algn="ctr" defTabSz="1244600">
                <a:lnSpc>
                  <a:spcPct val="90000"/>
                </a:lnSpc>
                <a:spcBef>
                  <a:spcPct val="0"/>
                </a:spcBef>
                <a:spcAft>
                  <a:spcPct val="35000"/>
                </a:spcAft>
              </a:pPr>
              <a:r>
                <a:rPr lang="ru-RU" sz="2800" dirty="0">
                  <a:solidFill>
                    <a:schemeClr val="tx1"/>
                  </a:solidFill>
                  <a:latin typeface="Calibri" pitchFamily="34" charset="0"/>
                </a:rPr>
                <a:t>Ф</a:t>
              </a:r>
              <a:r>
                <a:rPr lang="ru-RU" sz="2800" kern="1200" dirty="0" smtClean="0">
                  <a:solidFill>
                    <a:schemeClr val="tx1"/>
                  </a:solidFill>
                  <a:effectLst/>
                  <a:latin typeface="Calibri" pitchFamily="34" charset="0"/>
                  <a:ea typeface="+mn-ea"/>
                  <a:cs typeface="+mn-cs"/>
                </a:rPr>
                <a:t>акторы производственной среды</a:t>
              </a:r>
              <a:endParaRPr lang="ru-RU" sz="2800" kern="1200" dirty="0"/>
            </a:p>
          </p:txBody>
        </p:sp>
        <p:sp>
          <p:nvSpPr>
            <p:cNvPr id="7" name="Полилиния 6"/>
            <p:cNvSpPr/>
            <p:nvPr/>
          </p:nvSpPr>
          <p:spPr>
            <a:xfrm>
              <a:off x="4932039" y="1558217"/>
              <a:ext cx="4032447" cy="2509159"/>
            </a:xfrm>
            <a:custGeom>
              <a:avLst/>
              <a:gdLst>
                <a:gd name="connsiteX0" fmla="*/ 0 w 4032447"/>
                <a:gd name="connsiteY0" fmla="*/ 0 h 2519729"/>
                <a:gd name="connsiteX1" fmla="*/ 3612484 w 4032447"/>
                <a:gd name="connsiteY1" fmla="*/ 0 h 2519729"/>
                <a:gd name="connsiteX2" fmla="*/ 4032447 w 4032447"/>
                <a:gd name="connsiteY2" fmla="*/ 419963 h 2519729"/>
                <a:gd name="connsiteX3" fmla="*/ 4032447 w 4032447"/>
                <a:gd name="connsiteY3" fmla="*/ 2519729 h 2519729"/>
                <a:gd name="connsiteX4" fmla="*/ 0 w 4032447"/>
                <a:gd name="connsiteY4" fmla="*/ 2519729 h 2519729"/>
                <a:gd name="connsiteX5" fmla="*/ 0 w 4032447"/>
                <a:gd name="connsiteY5" fmla="*/ 0 h 2519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2447" h="2519729">
                  <a:moveTo>
                    <a:pt x="0" y="0"/>
                  </a:moveTo>
                  <a:lnTo>
                    <a:pt x="3612484" y="0"/>
                  </a:lnTo>
                  <a:cubicBezTo>
                    <a:pt x="3844423" y="0"/>
                    <a:pt x="4032447" y="188024"/>
                    <a:pt x="4032447" y="419963"/>
                  </a:cubicBezTo>
                  <a:lnTo>
                    <a:pt x="4032447" y="2519729"/>
                  </a:lnTo>
                  <a:lnTo>
                    <a:pt x="0" y="2519729"/>
                  </a:lnTo>
                  <a:lnTo>
                    <a:pt x="0" y="0"/>
                  </a:lnTo>
                  <a:close/>
                </a:path>
              </a:pathLst>
            </a:cu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99136" tIns="199136" rIns="199136" bIns="829069" numCol="1" spcCol="1270" anchor="ctr" anchorCtr="0">
              <a:noAutofit/>
            </a:bodyPr>
            <a:lstStyle/>
            <a:p>
              <a:pPr lvl="0" algn="ctr" defTabSz="1244600">
                <a:lnSpc>
                  <a:spcPct val="90000"/>
                </a:lnSpc>
                <a:spcBef>
                  <a:spcPct val="0"/>
                </a:spcBef>
                <a:spcAft>
                  <a:spcPct val="35000"/>
                </a:spcAft>
              </a:pPr>
              <a:r>
                <a:rPr lang="ru-RU" sz="2800" kern="1200" dirty="0" smtClean="0">
                  <a:solidFill>
                    <a:schemeClr val="tx1"/>
                  </a:solidFill>
                  <a:effectLst/>
                  <a:latin typeface="Calibri" pitchFamily="34" charset="0"/>
                  <a:ea typeface="+mn-ea"/>
                  <a:cs typeface="+mn-cs"/>
                </a:rPr>
                <a:t>Факторы трудового процесса </a:t>
              </a:r>
              <a:endParaRPr lang="ru-RU" sz="2800" kern="1200" dirty="0"/>
            </a:p>
          </p:txBody>
        </p:sp>
        <p:sp>
          <p:nvSpPr>
            <p:cNvPr id="8" name="Полилиния 7"/>
            <p:cNvSpPr/>
            <p:nvPr/>
          </p:nvSpPr>
          <p:spPr>
            <a:xfrm rot="21600000">
              <a:off x="899591" y="4049084"/>
              <a:ext cx="4032448" cy="2629420"/>
            </a:xfrm>
            <a:custGeom>
              <a:avLst/>
              <a:gdLst>
                <a:gd name="connsiteX0" fmla="*/ 0 w 4032447"/>
                <a:gd name="connsiteY0" fmla="*/ 0 h 2629419"/>
                <a:gd name="connsiteX1" fmla="*/ 3594202 w 4032447"/>
                <a:gd name="connsiteY1" fmla="*/ 0 h 2629419"/>
                <a:gd name="connsiteX2" fmla="*/ 4032447 w 4032447"/>
                <a:gd name="connsiteY2" fmla="*/ 438245 h 2629419"/>
                <a:gd name="connsiteX3" fmla="*/ 4032447 w 4032447"/>
                <a:gd name="connsiteY3" fmla="*/ 2629419 h 2629419"/>
                <a:gd name="connsiteX4" fmla="*/ 0 w 4032447"/>
                <a:gd name="connsiteY4" fmla="*/ 2629419 h 2629419"/>
                <a:gd name="connsiteX5" fmla="*/ 0 w 4032447"/>
                <a:gd name="connsiteY5" fmla="*/ 0 h 2629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2447" h="2629419">
                  <a:moveTo>
                    <a:pt x="4032447" y="2629419"/>
                  </a:moveTo>
                  <a:lnTo>
                    <a:pt x="438245" y="2629419"/>
                  </a:lnTo>
                  <a:cubicBezTo>
                    <a:pt x="196209" y="2629419"/>
                    <a:pt x="0" y="2433210"/>
                    <a:pt x="0" y="2191174"/>
                  </a:cubicBezTo>
                  <a:lnTo>
                    <a:pt x="0" y="0"/>
                  </a:lnTo>
                  <a:lnTo>
                    <a:pt x="4032447" y="0"/>
                  </a:lnTo>
                  <a:lnTo>
                    <a:pt x="4032447" y="2629419"/>
                  </a:lnTo>
                  <a:close/>
                </a:path>
              </a:pathLst>
            </a:cu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99136" tIns="856492" rIns="199136" bIns="199136" numCol="1" spcCol="1270" anchor="ctr" anchorCtr="0">
              <a:noAutofit/>
            </a:bodyPr>
            <a:lstStyle/>
            <a:p>
              <a:pPr lvl="0" algn="ctr" defTabSz="1244600">
                <a:lnSpc>
                  <a:spcPct val="90000"/>
                </a:lnSpc>
                <a:spcBef>
                  <a:spcPct val="0"/>
                </a:spcBef>
                <a:spcAft>
                  <a:spcPct val="35000"/>
                </a:spcAft>
              </a:pPr>
              <a:r>
                <a:rPr lang="ru-RU" sz="2800" kern="1200" dirty="0" smtClean="0">
                  <a:solidFill>
                    <a:schemeClr val="tx1"/>
                  </a:solidFill>
                  <a:effectLst/>
                  <a:latin typeface="Calibri" pitchFamily="34" charset="0"/>
                  <a:ea typeface="+mn-ea"/>
                  <a:cs typeface="+mn-cs"/>
                </a:rPr>
                <a:t>Обеспеченность работника средствами индивидуальной защиты </a:t>
              </a:r>
              <a:endParaRPr lang="ru-RU" sz="2800" kern="1200" dirty="0"/>
            </a:p>
          </p:txBody>
        </p:sp>
        <p:sp>
          <p:nvSpPr>
            <p:cNvPr id="9" name="Полилиния 8"/>
            <p:cNvSpPr/>
            <p:nvPr/>
          </p:nvSpPr>
          <p:spPr>
            <a:xfrm>
              <a:off x="4932040" y="4058224"/>
              <a:ext cx="4032447" cy="2620280"/>
            </a:xfrm>
            <a:custGeom>
              <a:avLst/>
              <a:gdLst>
                <a:gd name="connsiteX0" fmla="*/ 0 w 2611141"/>
                <a:gd name="connsiteY0" fmla="*/ 0 h 4032447"/>
                <a:gd name="connsiteX1" fmla="*/ 2175942 w 2611141"/>
                <a:gd name="connsiteY1" fmla="*/ 0 h 4032447"/>
                <a:gd name="connsiteX2" fmla="*/ 2611141 w 2611141"/>
                <a:gd name="connsiteY2" fmla="*/ 435199 h 4032447"/>
                <a:gd name="connsiteX3" fmla="*/ 2611141 w 2611141"/>
                <a:gd name="connsiteY3" fmla="*/ 4032447 h 4032447"/>
                <a:gd name="connsiteX4" fmla="*/ 0 w 2611141"/>
                <a:gd name="connsiteY4" fmla="*/ 4032447 h 4032447"/>
                <a:gd name="connsiteX5" fmla="*/ 0 w 2611141"/>
                <a:gd name="connsiteY5" fmla="*/ 0 h 403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11141" h="4032447">
                  <a:moveTo>
                    <a:pt x="2611141" y="1"/>
                  </a:moveTo>
                  <a:lnTo>
                    <a:pt x="2611141" y="3360358"/>
                  </a:lnTo>
                  <a:cubicBezTo>
                    <a:pt x="2611141" y="3731543"/>
                    <a:pt x="2484973" y="4032446"/>
                    <a:pt x="2329335" y="4032446"/>
                  </a:cubicBezTo>
                  <a:lnTo>
                    <a:pt x="0" y="4032446"/>
                  </a:lnTo>
                  <a:lnTo>
                    <a:pt x="0" y="1"/>
                  </a:lnTo>
                  <a:lnTo>
                    <a:pt x="2611141" y="1"/>
                  </a:lnTo>
                  <a:close/>
                </a:path>
              </a:pathLst>
            </a:cu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99136" tIns="851921" rIns="199136" bIns="199136" numCol="1" spcCol="1270" anchor="ctr" anchorCtr="0">
              <a:noAutofit/>
            </a:bodyPr>
            <a:lstStyle/>
            <a:p>
              <a:pPr lvl="0" algn="ctr" defTabSz="1244600">
                <a:lnSpc>
                  <a:spcPct val="80000"/>
                </a:lnSpc>
                <a:spcBef>
                  <a:spcPct val="0"/>
                </a:spcBef>
                <a:spcAft>
                  <a:spcPct val="35000"/>
                </a:spcAft>
              </a:pPr>
              <a:r>
                <a:rPr lang="ru-RU" sz="2800" kern="1200" dirty="0" smtClean="0">
                  <a:solidFill>
                    <a:schemeClr val="tx1"/>
                  </a:solidFill>
                  <a:effectLst/>
                  <a:latin typeface="Calibri" pitchFamily="34" charset="0"/>
                  <a:ea typeface="+mn-ea"/>
                  <a:cs typeface="+mn-cs"/>
                </a:rPr>
                <a:t>Факторы производственного контроля</a:t>
              </a:r>
              <a:endParaRPr lang="ru-RU" sz="2800" kern="1200" dirty="0">
                <a:solidFill>
                  <a:schemeClr val="tx1"/>
                </a:solidFill>
                <a:effectLst/>
                <a:latin typeface="Calibri" pitchFamily="34" charset="0"/>
                <a:ea typeface="+mn-ea"/>
                <a:cs typeface="+mn-cs"/>
              </a:endParaRPr>
            </a:p>
          </p:txBody>
        </p:sp>
        <p:sp>
          <p:nvSpPr>
            <p:cNvPr id="10" name="Полилиния 9"/>
            <p:cNvSpPr/>
            <p:nvPr/>
          </p:nvSpPr>
          <p:spPr>
            <a:xfrm>
              <a:off x="3167843" y="3293000"/>
              <a:ext cx="3528392" cy="1512167"/>
            </a:xfrm>
            <a:custGeom>
              <a:avLst/>
              <a:gdLst>
                <a:gd name="connsiteX0" fmla="*/ 0 w 2419468"/>
                <a:gd name="connsiteY0" fmla="*/ 137578 h 825449"/>
                <a:gd name="connsiteX1" fmla="*/ 137578 w 2419468"/>
                <a:gd name="connsiteY1" fmla="*/ 0 h 825449"/>
                <a:gd name="connsiteX2" fmla="*/ 2281890 w 2419468"/>
                <a:gd name="connsiteY2" fmla="*/ 0 h 825449"/>
                <a:gd name="connsiteX3" fmla="*/ 2419468 w 2419468"/>
                <a:gd name="connsiteY3" fmla="*/ 137578 h 825449"/>
                <a:gd name="connsiteX4" fmla="*/ 2419468 w 2419468"/>
                <a:gd name="connsiteY4" fmla="*/ 687871 h 825449"/>
                <a:gd name="connsiteX5" fmla="*/ 2281890 w 2419468"/>
                <a:gd name="connsiteY5" fmla="*/ 825449 h 825449"/>
                <a:gd name="connsiteX6" fmla="*/ 137578 w 2419468"/>
                <a:gd name="connsiteY6" fmla="*/ 825449 h 825449"/>
                <a:gd name="connsiteX7" fmla="*/ 0 w 2419468"/>
                <a:gd name="connsiteY7" fmla="*/ 687871 h 825449"/>
                <a:gd name="connsiteX8" fmla="*/ 0 w 2419468"/>
                <a:gd name="connsiteY8" fmla="*/ 137578 h 825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19468" h="825449">
                  <a:moveTo>
                    <a:pt x="0" y="137578"/>
                  </a:moveTo>
                  <a:cubicBezTo>
                    <a:pt x="0" y="61596"/>
                    <a:pt x="61596" y="0"/>
                    <a:pt x="137578" y="0"/>
                  </a:cubicBezTo>
                  <a:lnTo>
                    <a:pt x="2281890" y="0"/>
                  </a:lnTo>
                  <a:cubicBezTo>
                    <a:pt x="2357872" y="0"/>
                    <a:pt x="2419468" y="61596"/>
                    <a:pt x="2419468" y="137578"/>
                  </a:cubicBezTo>
                  <a:lnTo>
                    <a:pt x="2419468" y="687871"/>
                  </a:lnTo>
                  <a:cubicBezTo>
                    <a:pt x="2419468" y="763853"/>
                    <a:pt x="2357872" y="825449"/>
                    <a:pt x="2281890" y="825449"/>
                  </a:cubicBezTo>
                  <a:lnTo>
                    <a:pt x="137578" y="825449"/>
                  </a:lnTo>
                  <a:cubicBezTo>
                    <a:pt x="61596" y="825449"/>
                    <a:pt x="0" y="763853"/>
                    <a:pt x="0" y="687871"/>
                  </a:cubicBezTo>
                  <a:lnTo>
                    <a:pt x="0" y="137578"/>
                  </a:lnTo>
                  <a:close/>
                </a:path>
              </a:pathLst>
            </a:custGeom>
          </p:spPr>
          <p:style>
            <a:lnRef idx="2">
              <a:schemeClr val="lt1">
                <a:hueOff val="0"/>
                <a:satOff val="0"/>
                <a:lumOff val="0"/>
                <a:alphaOff val="0"/>
              </a:schemeClr>
            </a:lnRef>
            <a:fillRef idx="1">
              <a:schemeClr val="accent2">
                <a:tint val="60000"/>
                <a:hueOff val="0"/>
                <a:satOff val="0"/>
                <a:lumOff val="0"/>
                <a:alphaOff val="0"/>
              </a:schemeClr>
            </a:fillRef>
            <a:effectRef idx="0">
              <a:schemeClr val="accent2">
                <a:tint val="60000"/>
                <a:hueOff val="0"/>
                <a:satOff val="0"/>
                <a:lumOff val="0"/>
                <a:alphaOff val="0"/>
              </a:schemeClr>
            </a:effectRef>
            <a:fontRef idx="minor">
              <a:schemeClr val="dk1">
                <a:hueOff val="0"/>
                <a:satOff val="0"/>
                <a:lumOff val="0"/>
                <a:alphaOff val="0"/>
              </a:schemeClr>
            </a:fontRef>
          </p:style>
          <p:txBody>
            <a:bodyPr spcFirstLastPara="0" vert="horz" wrap="square" lIns="108875" tIns="108875" rIns="108875" bIns="108875" numCol="1" spcCol="1270" anchor="ctr" anchorCtr="0">
              <a:noAutofit/>
            </a:bodyPr>
            <a:lstStyle/>
            <a:p>
              <a:pPr lvl="0" algn="ctr" defTabSz="800100">
                <a:lnSpc>
                  <a:spcPct val="90000"/>
                </a:lnSpc>
                <a:spcBef>
                  <a:spcPct val="0"/>
                </a:spcBef>
                <a:spcAft>
                  <a:spcPct val="35000"/>
                </a:spcAft>
              </a:pPr>
              <a:r>
                <a:rPr lang="ru-RU" sz="2800" dirty="0">
                  <a:solidFill>
                    <a:schemeClr val="tx1"/>
                  </a:solidFill>
                  <a:latin typeface="Calibri" pitchFamily="34" charset="0"/>
                </a:rPr>
                <a:t>П</a:t>
              </a:r>
              <a:r>
                <a:rPr lang="ru-RU" sz="2800" dirty="0" smtClean="0">
                  <a:solidFill>
                    <a:schemeClr val="tx1"/>
                  </a:solidFill>
                  <a:latin typeface="Calibri" pitchFamily="34" charset="0"/>
                </a:rPr>
                <a:t>рофессиональный </a:t>
              </a:r>
              <a:r>
                <a:rPr lang="ru-RU" sz="2800" dirty="0">
                  <a:solidFill>
                    <a:schemeClr val="tx1"/>
                  </a:solidFill>
                  <a:latin typeface="Calibri" pitchFamily="34" charset="0"/>
                </a:rPr>
                <a:t>риск</a:t>
              </a:r>
            </a:p>
          </p:txBody>
        </p:sp>
      </p:grpSp>
      <p:sp>
        <p:nvSpPr>
          <p:cNvPr id="4" name="Номер слайда 3"/>
          <p:cNvSpPr>
            <a:spLocks noGrp="1"/>
          </p:cNvSpPr>
          <p:nvPr>
            <p:ph type="sldNum" sz="quarter" idx="12"/>
          </p:nvPr>
        </p:nvSpPr>
        <p:spPr/>
        <p:txBody>
          <a:bodyPr/>
          <a:lstStyle/>
          <a:p>
            <a:pPr>
              <a:defRPr/>
            </a:pPr>
            <a:fld id="{D5F2EE62-4534-4D3A-8F72-5ED4309D3297}" type="slidenum">
              <a:rPr lang="ru-RU" smtClean="0"/>
              <a:pPr>
                <a:defRPr/>
              </a:pPr>
              <a:t>7</a:t>
            </a:fld>
            <a:endParaRPr lang="ru-RU"/>
          </a:p>
        </p:txBody>
      </p:sp>
    </p:spTree>
    <p:extLst>
      <p:ext uri="{BB962C8B-B14F-4D97-AF65-F5344CB8AC3E}">
        <p14:creationId xmlns:p14="http://schemas.microsoft.com/office/powerpoint/2010/main" val="11168717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Номер слайда 3"/>
          <p:cNvSpPr>
            <a:spLocks noGrp="1"/>
          </p:cNvSpPr>
          <p:nvPr>
            <p:ph type="sldNum" sz="quarter" idx="12"/>
          </p:nvPr>
        </p:nvSpPr>
        <p:spPr>
          <a:noFill/>
        </p:spPr>
        <p:txBody>
          <a:bodyPr/>
          <a:lstStyle/>
          <a:p>
            <a:fld id="{BB562ED0-65D5-4F87-BE91-6CE7DB9B0917}" type="slidenum">
              <a:rPr lang="ru-RU" altLang="ru-RU" smtClean="0">
                <a:latin typeface="Arial" pitchFamily="34" charset="0"/>
              </a:rPr>
              <a:pPr/>
              <a:t>8</a:t>
            </a:fld>
            <a:endParaRPr lang="ru-RU" altLang="ru-RU" smtClean="0">
              <a:latin typeface="Arial" pitchFamily="34" charset="0"/>
            </a:endParaRPr>
          </a:p>
        </p:txBody>
      </p:sp>
      <p:sp>
        <p:nvSpPr>
          <p:cNvPr id="27651" name="Заголовок 1"/>
          <p:cNvSpPr>
            <a:spLocks noGrp="1"/>
          </p:cNvSpPr>
          <p:nvPr>
            <p:ph type="title"/>
          </p:nvPr>
        </p:nvSpPr>
        <p:spPr bwMode="auto">
          <a:xfrm>
            <a:off x="914400" y="28575"/>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ru-RU" altLang="ru-RU" sz="3200" smtClean="0">
                <a:solidFill>
                  <a:srgbClr val="660033"/>
                </a:solidFill>
              </a:rPr>
              <a:t>Ранжирование по баллам факторов условий труда</a:t>
            </a:r>
            <a:r>
              <a:rPr lang="ru-RU" altLang="ru-RU" sz="3200" smtClean="0"/>
              <a:t/>
            </a:r>
            <a:br>
              <a:rPr lang="ru-RU" altLang="ru-RU" sz="3200" smtClean="0"/>
            </a:br>
            <a:endParaRPr lang="ru-RU" altLang="ru-RU" sz="3200" smtClean="0"/>
          </a:p>
        </p:txBody>
      </p:sp>
      <p:graphicFrame>
        <p:nvGraphicFramePr>
          <p:cNvPr id="7" name="Таблица 6"/>
          <p:cNvGraphicFramePr>
            <a:graphicFrameLocks noGrp="1"/>
          </p:cNvGraphicFramePr>
          <p:nvPr>
            <p:extLst>
              <p:ext uri="{D42A27DB-BD31-4B8C-83A1-F6EECF244321}">
                <p14:modId xmlns:p14="http://schemas.microsoft.com/office/powerpoint/2010/main" val="1728432079"/>
              </p:ext>
            </p:extLst>
          </p:nvPr>
        </p:nvGraphicFramePr>
        <p:xfrm>
          <a:off x="900113" y="1484313"/>
          <a:ext cx="7848600" cy="4734836"/>
        </p:xfrm>
        <a:graphic>
          <a:graphicData uri="http://schemas.openxmlformats.org/drawingml/2006/table">
            <a:tbl>
              <a:tblPr firstRow="1" firstCol="1" bandRow="1"/>
              <a:tblGrid>
                <a:gridCol w="6768446"/>
                <a:gridCol w="1080154"/>
              </a:tblGrid>
              <a:tr h="576535">
                <a:tc>
                  <a:txBody>
                    <a:bodyPr/>
                    <a:lstStyle/>
                    <a:p>
                      <a:pPr algn="ctr">
                        <a:spcAft>
                          <a:spcPts val="0"/>
                        </a:spcAft>
                      </a:pPr>
                      <a:r>
                        <a:rPr lang="ru-RU" sz="2800" b="1" dirty="0">
                          <a:effectLst/>
                          <a:latin typeface="Times New Roman"/>
                        </a:rPr>
                        <a:t>Класс условий </a:t>
                      </a:r>
                      <a:r>
                        <a:rPr lang="ru-RU" sz="2800" b="1" dirty="0" smtClean="0">
                          <a:effectLst/>
                          <a:latin typeface="Times New Roman"/>
                        </a:rPr>
                        <a:t>труда</a:t>
                      </a:r>
                      <a:endParaRPr lang="ru-RU" sz="2800" b="1" dirty="0">
                        <a:effectLst/>
                        <a:latin typeface="Calibri"/>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ctr">
                        <a:spcAft>
                          <a:spcPts val="0"/>
                        </a:spcAft>
                      </a:pPr>
                      <a:r>
                        <a:rPr lang="ru-RU" sz="2800" b="1" dirty="0">
                          <a:effectLst/>
                          <a:latin typeface="Times New Roman"/>
                        </a:rPr>
                        <a:t>Балл</a:t>
                      </a:r>
                      <a:endParaRPr lang="ru-RU" sz="2800" b="1" dirty="0">
                        <a:effectLst/>
                        <a:latin typeface="Calibri"/>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r>
              <a:tr h="594043">
                <a:tc>
                  <a:txBody>
                    <a:bodyPr/>
                    <a:lstStyle/>
                    <a:p>
                      <a:pPr algn="l">
                        <a:spcAft>
                          <a:spcPts val="0"/>
                        </a:spcAft>
                      </a:pPr>
                      <a:r>
                        <a:rPr lang="ru-RU" sz="2800" dirty="0">
                          <a:effectLst/>
                          <a:latin typeface="Times New Roman"/>
                        </a:rPr>
                        <a:t>1 (оптимальные </a:t>
                      </a:r>
                      <a:r>
                        <a:rPr lang="ru-RU" sz="2800" dirty="0" smtClean="0">
                          <a:effectLst/>
                          <a:latin typeface="Times New Roman"/>
                        </a:rPr>
                        <a:t>условия труда)</a:t>
                      </a:r>
                      <a:endParaRPr lang="ru-RU" sz="2800" dirty="0">
                        <a:effectLst/>
                        <a:latin typeface="Calibri"/>
                      </a:endParaRPr>
                    </a:p>
                  </a:txBody>
                  <a:tcPr marL="68573" marR="685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2800" dirty="0">
                          <a:effectLst/>
                          <a:latin typeface="Times New Roman"/>
                        </a:rPr>
                        <a:t>0</a:t>
                      </a:r>
                      <a:endParaRPr lang="ru-RU" sz="2800" dirty="0">
                        <a:effectLst/>
                        <a:latin typeface="Calibri"/>
                      </a:endParaRPr>
                    </a:p>
                  </a:txBody>
                  <a:tcPr marL="68573" marR="685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94043">
                <a:tc>
                  <a:txBody>
                    <a:bodyPr/>
                    <a:lstStyle/>
                    <a:p>
                      <a:pPr algn="l">
                        <a:spcAft>
                          <a:spcPts val="0"/>
                        </a:spcAft>
                      </a:pPr>
                      <a:r>
                        <a:rPr lang="ru-RU" sz="2800" dirty="0">
                          <a:effectLst/>
                          <a:latin typeface="Times New Roman"/>
                        </a:rPr>
                        <a:t>2 (допустимые </a:t>
                      </a:r>
                      <a:r>
                        <a:rPr lang="ru-RU" sz="2800" dirty="0" smtClean="0">
                          <a:effectLst/>
                          <a:latin typeface="Times New Roman"/>
                        </a:rPr>
                        <a:t>условия труда)</a:t>
                      </a:r>
                      <a:endParaRPr lang="ru-RU" sz="2800" dirty="0">
                        <a:effectLst/>
                        <a:latin typeface="Calibri"/>
                      </a:endParaRPr>
                    </a:p>
                  </a:txBody>
                  <a:tcPr marL="68573" marR="685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2800" dirty="0">
                          <a:effectLst/>
                          <a:latin typeface="Times New Roman"/>
                        </a:rPr>
                        <a:t>1</a:t>
                      </a:r>
                      <a:endParaRPr lang="ru-RU" sz="2800" dirty="0">
                        <a:effectLst/>
                        <a:latin typeface="Calibri"/>
                      </a:endParaRPr>
                    </a:p>
                  </a:txBody>
                  <a:tcPr marL="68573" marR="685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94043">
                <a:tc>
                  <a:txBody>
                    <a:bodyPr/>
                    <a:lstStyle/>
                    <a:p>
                      <a:pPr algn="l">
                        <a:spcAft>
                          <a:spcPts val="0"/>
                        </a:spcAft>
                      </a:pPr>
                      <a:r>
                        <a:rPr lang="ru-RU" sz="2800" dirty="0">
                          <a:effectLst/>
                          <a:latin typeface="Times New Roman"/>
                        </a:rPr>
                        <a:t>3.1 (вредные </a:t>
                      </a:r>
                      <a:r>
                        <a:rPr lang="ru-RU" sz="2800" dirty="0" smtClean="0">
                          <a:effectLst/>
                          <a:latin typeface="Times New Roman"/>
                        </a:rPr>
                        <a:t>условия труда)</a:t>
                      </a:r>
                      <a:endParaRPr lang="ru-RU" sz="2800" dirty="0">
                        <a:effectLst/>
                        <a:latin typeface="Calibri"/>
                      </a:endParaRPr>
                    </a:p>
                  </a:txBody>
                  <a:tcPr marL="68573" marR="685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2800" dirty="0">
                          <a:effectLst/>
                          <a:latin typeface="Times New Roman"/>
                        </a:rPr>
                        <a:t>2</a:t>
                      </a:r>
                      <a:endParaRPr lang="ru-RU" sz="2800" dirty="0">
                        <a:effectLst/>
                        <a:latin typeface="Calibri"/>
                      </a:endParaRPr>
                    </a:p>
                  </a:txBody>
                  <a:tcPr marL="68573" marR="685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94043">
                <a:tc>
                  <a:txBody>
                    <a:bodyPr/>
                    <a:lstStyle/>
                    <a:p>
                      <a:pPr algn="l">
                        <a:spcAft>
                          <a:spcPts val="0"/>
                        </a:spcAft>
                      </a:pPr>
                      <a:r>
                        <a:rPr lang="ru-RU" sz="2800" dirty="0">
                          <a:effectLst/>
                          <a:latin typeface="Times New Roman"/>
                        </a:rPr>
                        <a:t>3.2 (вредные </a:t>
                      </a:r>
                      <a:r>
                        <a:rPr lang="ru-RU" sz="2800" dirty="0" smtClean="0">
                          <a:effectLst/>
                          <a:latin typeface="Times New Roman"/>
                        </a:rPr>
                        <a:t>условия труда)</a:t>
                      </a:r>
                      <a:endParaRPr lang="ru-RU" sz="2800" dirty="0">
                        <a:effectLst/>
                        <a:latin typeface="Calibri"/>
                      </a:endParaRPr>
                    </a:p>
                  </a:txBody>
                  <a:tcPr marL="68573" marR="685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2800" dirty="0" smtClean="0">
                          <a:effectLst/>
                          <a:latin typeface="Times New Roman"/>
                        </a:rPr>
                        <a:t>4</a:t>
                      </a:r>
                      <a:endParaRPr lang="ru-RU" sz="2800" dirty="0">
                        <a:effectLst/>
                        <a:latin typeface="Calibri"/>
                      </a:endParaRPr>
                    </a:p>
                  </a:txBody>
                  <a:tcPr marL="68573" marR="685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94043">
                <a:tc>
                  <a:txBody>
                    <a:bodyPr/>
                    <a:lstStyle/>
                    <a:p>
                      <a:pPr algn="l">
                        <a:spcAft>
                          <a:spcPts val="0"/>
                        </a:spcAft>
                      </a:pPr>
                      <a:r>
                        <a:rPr lang="ru-RU" sz="2800" dirty="0">
                          <a:effectLst/>
                          <a:latin typeface="Times New Roman"/>
                        </a:rPr>
                        <a:t>3.3 (вредные </a:t>
                      </a:r>
                      <a:r>
                        <a:rPr lang="ru-RU" sz="2800" dirty="0" smtClean="0">
                          <a:effectLst/>
                          <a:latin typeface="Times New Roman"/>
                        </a:rPr>
                        <a:t>условия труда)</a:t>
                      </a:r>
                      <a:endParaRPr lang="ru-RU" sz="2800" dirty="0">
                        <a:effectLst/>
                        <a:latin typeface="Calibri"/>
                      </a:endParaRPr>
                    </a:p>
                  </a:txBody>
                  <a:tcPr marL="68573" marR="685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2800" dirty="0" smtClean="0">
                          <a:effectLst/>
                          <a:latin typeface="Times New Roman"/>
                        </a:rPr>
                        <a:t>6</a:t>
                      </a:r>
                      <a:endParaRPr lang="ru-RU" sz="2800" dirty="0">
                        <a:effectLst/>
                        <a:latin typeface="Calibri"/>
                      </a:endParaRPr>
                    </a:p>
                  </a:txBody>
                  <a:tcPr marL="68573" marR="685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94043">
                <a:tc>
                  <a:txBody>
                    <a:bodyPr/>
                    <a:lstStyle/>
                    <a:p>
                      <a:pPr algn="l">
                        <a:spcAft>
                          <a:spcPts val="0"/>
                        </a:spcAft>
                      </a:pPr>
                      <a:r>
                        <a:rPr lang="ru-RU" sz="2800" dirty="0">
                          <a:effectLst/>
                          <a:latin typeface="Times New Roman"/>
                        </a:rPr>
                        <a:t>3.4 (вредные </a:t>
                      </a:r>
                      <a:r>
                        <a:rPr lang="ru-RU" sz="2800" dirty="0" smtClean="0">
                          <a:effectLst/>
                          <a:latin typeface="Times New Roman"/>
                        </a:rPr>
                        <a:t>условия труда)</a:t>
                      </a:r>
                      <a:endParaRPr lang="ru-RU" sz="2800" dirty="0">
                        <a:effectLst/>
                        <a:latin typeface="Calibri"/>
                      </a:endParaRPr>
                    </a:p>
                  </a:txBody>
                  <a:tcPr marL="68573" marR="685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2800" dirty="0" smtClean="0">
                          <a:effectLst/>
                          <a:latin typeface="Times New Roman"/>
                        </a:rPr>
                        <a:t>8</a:t>
                      </a:r>
                      <a:endParaRPr lang="ru-RU" sz="2800" dirty="0">
                        <a:effectLst/>
                        <a:latin typeface="Calibri"/>
                      </a:endParaRPr>
                    </a:p>
                  </a:txBody>
                  <a:tcPr marL="68573" marR="685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94043">
                <a:tc>
                  <a:txBody>
                    <a:bodyPr/>
                    <a:lstStyle/>
                    <a:p>
                      <a:pPr algn="l">
                        <a:spcAft>
                          <a:spcPts val="0"/>
                        </a:spcAft>
                      </a:pPr>
                      <a:r>
                        <a:rPr lang="ru-RU" sz="2800" dirty="0">
                          <a:effectLst/>
                          <a:latin typeface="Times New Roman"/>
                        </a:rPr>
                        <a:t>4 (опасные </a:t>
                      </a:r>
                      <a:r>
                        <a:rPr lang="ru-RU" sz="2800" dirty="0" smtClean="0">
                          <a:effectLst/>
                          <a:latin typeface="Times New Roman"/>
                        </a:rPr>
                        <a:t>условия труда)</a:t>
                      </a:r>
                      <a:endParaRPr lang="ru-RU" sz="2800" dirty="0">
                        <a:effectLst/>
                        <a:latin typeface="Calibri"/>
                      </a:endParaRPr>
                    </a:p>
                  </a:txBody>
                  <a:tcPr marL="68573" marR="685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2800" dirty="0" smtClean="0">
                          <a:effectLst/>
                          <a:latin typeface="Times New Roman"/>
                        </a:rPr>
                        <a:t>10</a:t>
                      </a:r>
                      <a:endParaRPr lang="ru-RU" sz="2800" dirty="0">
                        <a:effectLst/>
                        <a:latin typeface="Calibri"/>
                      </a:endParaRPr>
                    </a:p>
                  </a:txBody>
                  <a:tcPr marL="68573" marR="685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Номер слайда 3"/>
          <p:cNvSpPr>
            <a:spLocks noGrp="1"/>
          </p:cNvSpPr>
          <p:nvPr>
            <p:ph type="sldNum" sz="quarter" idx="12"/>
          </p:nvPr>
        </p:nvSpPr>
        <p:spPr>
          <a:noFill/>
        </p:spPr>
        <p:txBody>
          <a:bodyPr/>
          <a:lstStyle/>
          <a:p>
            <a:fld id="{9BE86967-8E7A-42C7-83FD-0629CAAFE6C4}" type="slidenum">
              <a:rPr lang="ru-RU" altLang="ru-RU" smtClean="0">
                <a:latin typeface="Arial" pitchFamily="34" charset="0"/>
              </a:rPr>
              <a:pPr/>
              <a:t>9</a:t>
            </a:fld>
            <a:endParaRPr lang="ru-RU" altLang="ru-RU" smtClean="0">
              <a:latin typeface="Arial" pitchFamily="34"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2967706685"/>
              </p:ext>
            </p:extLst>
          </p:nvPr>
        </p:nvGraphicFramePr>
        <p:xfrm>
          <a:off x="-34925" y="908720"/>
          <a:ext cx="9175750" cy="5820170"/>
        </p:xfrm>
        <a:graphic>
          <a:graphicData uri="http://schemas.openxmlformats.org/drawingml/2006/table">
            <a:tbl>
              <a:tblPr firstRow="1" firstCol="1" bandRow="1">
                <a:tableStyleId>{5940675A-B579-460E-94D1-54222C63F5DA}</a:tableStyleId>
              </a:tblPr>
              <a:tblGrid>
                <a:gridCol w="553195"/>
                <a:gridCol w="1186590"/>
                <a:gridCol w="4983678"/>
                <a:gridCol w="2452287"/>
              </a:tblGrid>
              <a:tr h="388515">
                <a:tc>
                  <a:txBody>
                    <a:bodyPr/>
                    <a:lstStyle/>
                    <a:p>
                      <a:pPr algn="ctr">
                        <a:lnSpc>
                          <a:spcPct val="90000"/>
                        </a:lnSpc>
                        <a:spcAft>
                          <a:spcPts val="0"/>
                        </a:spcAft>
                      </a:pPr>
                      <a:r>
                        <a:rPr lang="ru-RU" sz="1400" b="1" dirty="0">
                          <a:effectLst/>
                          <a:latin typeface="Times New Roman" panose="02020603050405020304" pitchFamily="18" charset="0"/>
                          <a:cs typeface="Times New Roman" panose="02020603050405020304" pitchFamily="18" charset="0"/>
                        </a:rPr>
                        <a:t>Балл</a:t>
                      </a:r>
                    </a:p>
                  </a:txBody>
                  <a:tcPr marL="26938" marR="26938" marT="0" marB="0" anchor="ctr">
                    <a:solidFill>
                      <a:srgbClr val="99CCFF"/>
                    </a:solidFill>
                  </a:tcPr>
                </a:tc>
                <a:tc>
                  <a:txBody>
                    <a:bodyPr/>
                    <a:lstStyle/>
                    <a:p>
                      <a:pPr algn="ctr">
                        <a:lnSpc>
                          <a:spcPct val="90000"/>
                        </a:lnSpc>
                        <a:spcAft>
                          <a:spcPts val="0"/>
                        </a:spcAft>
                      </a:pPr>
                      <a:r>
                        <a:rPr lang="ru-RU" sz="1400" b="1" dirty="0" err="1" smtClean="0">
                          <a:effectLst/>
                          <a:latin typeface="Times New Roman" panose="02020603050405020304" pitchFamily="18" charset="0"/>
                          <a:cs typeface="Times New Roman" panose="02020603050405020304" pitchFamily="18" charset="0"/>
                        </a:rPr>
                        <a:t>Наименова</a:t>
                      </a:r>
                      <a:r>
                        <a:rPr lang="ru-RU" sz="1400" b="1" smtClean="0">
                          <a:effectLst/>
                          <a:latin typeface="Times New Roman" panose="02020603050405020304" pitchFamily="18" charset="0"/>
                          <a:cs typeface="Times New Roman" panose="02020603050405020304" pitchFamily="18" charset="0"/>
                        </a:rPr>
                        <a:t>-</a:t>
                      </a:r>
                    </a:p>
                    <a:p>
                      <a:pPr algn="ctr">
                        <a:lnSpc>
                          <a:spcPct val="90000"/>
                        </a:lnSpc>
                        <a:spcAft>
                          <a:spcPts val="0"/>
                        </a:spcAft>
                      </a:pPr>
                      <a:r>
                        <a:rPr lang="ru-RU" sz="1400" b="1" smtClean="0">
                          <a:effectLst/>
                          <a:latin typeface="Times New Roman" panose="02020603050405020304" pitchFamily="18" charset="0"/>
                          <a:cs typeface="Times New Roman" panose="02020603050405020304" pitchFamily="18" charset="0"/>
                        </a:rPr>
                        <a:t>ние</a:t>
                      </a:r>
                      <a:endParaRPr lang="ru-RU" sz="1400" b="1" dirty="0">
                        <a:effectLst/>
                        <a:latin typeface="Times New Roman" panose="02020603050405020304" pitchFamily="18" charset="0"/>
                        <a:cs typeface="Times New Roman" panose="02020603050405020304" pitchFamily="18" charset="0"/>
                      </a:endParaRPr>
                    </a:p>
                  </a:txBody>
                  <a:tcPr marL="26938" marR="26938" marT="0" marB="0" anchor="ctr">
                    <a:solidFill>
                      <a:srgbClr val="99CCFF"/>
                    </a:solidFill>
                  </a:tcPr>
                </a:tc>
                <a:tc>
                  <a:txBody>
                    <a:bodyPr/>
                    <a:lstStyle/>
                    <a:p>
                      <a:pPr algn="ctr">
                        <a:lnSpc>
                          <a:spcPct val="90000"/>
                        </a:lnSpc>
                        <a:spcAft>
                          <a:spcPts val="0"/>
                        </a:spcAft>
                      </a:pPr>
                      <a:r>
                        <a:rPr lang="ru-RU" sz="1400" b="1" dirty="0">
                          <a:effectLst/>
                          <a:latin typeface="Times New Roman" panose="02020603050405020304" pitchFamily="18" charset="0"/>
                          <a:cs typeface="Times New Roman" panose="02020603050405020304" pitchFamily="18" charset="0"/>
                        </a:rPr>
                        <a:t>Описание</a:t>
                      </a:r>
                    </a:p>
                  </a:txBody>
                  <a:tcPr marL="26938" marR="26938" marT="0" marB="0" anchor="ctr">
                    <a:solidFill>
                      <a:srgbClr val="99CCFF"/>
                    </a:solidFill>
                  </a:tcPr>
                </a:tc>
                <a:tc>
                  <a:txBody>
                    <a:bodyPr/>
                    <a:lstStyle/>
                    <a:p>
                      <a:pPr algn="ctr">
                        <a:lnSpc>
                          <a:spcPct val="90000"/>
                        </a:lnSpc>
                        <a:spcAft>
                          <a:spcPts val="0"/>
                        </a:spcAft>
                      </a:pPr>
                      <a:r>
                        <a:rPr lang="ru-RU" sz="1400" b="1" dirty="0">
                          <a:effectLst/>
                          <a:latin typeface="Times New Roman" panose="02020603050405020304" pitchFamily="18" charset="0"/>
                          <a:cs typeface="Times New Roman" panose="02020603050405020304" pitchFamily="18" charset="0"/>
                        </a:rPr>
                        <a:t>Последствия</a:t>
                      </a:r>
                    </a:p>
                  </a:txBody>
                  <a:tcPr marL="26938" marR="26938" marT="0" marB="0" anchor="ctr">
                    <a:solidFill>
                      <a:srgbClr val="99CCFF"/>
                    </a:solidFill>
                  </a:tcPr>
                </a:tc>
              </a:tr>
              <a:tr h="624355">
                <a:tc>
                  <a:txBody>
                    <a:bodyPr/>
                    <a:lstStyle/>
                    <a:p>
                      <a:pPr algn="ctr">
                        <a:lnSpc>
                          <a:spcPct val="90000"/>
                        </a:lnSpc>
                        <a:spcAft>
                          <a:spcPts val="0"/>
                        </a:spcAft>
                      </a:pPr>
                      <a:r>
                        <a:rPr lang="ru-RU" sz="1400" dirty="0">
                          <a:effectLst/>
                          <a:latin typeface="Times New Roman" panose="02020603050405020304" pitchFamily="18" charset="0"/>
                          <a:cs typeface="Times New Roman" panose="02020603050405020304" pitchFamily="18" charset="0"/>
                        </a:rPr>
                        <a:t>0</a:t>
                      </a:r>
                    </a:p>
                  </a:txBody>
                  <a:tcPr marL="26938" marR="26938" marT="0" marB="0" anchor="ctr">
                    <a:solidFill>
                      <a:schemeClr val="bg1"/>
                    </a:solidFill>
                  </a:tcPr>
                </a:tc>
                <a:tc>
                  <a:txBody>
                    <a:bodyPr/>
                    <a:lstStyle/>
                    <a:p>
                      <a:pPr algn="just">
                        <a:lnSpc>
                          <a:spcPct val="90000"/>
                        </a:lnSpc>
                        <a:spcAft>
                          <a:spcPts val="0"/>
                        </a:spcAft>
                      </a:pPr>
                      <a:r>
                        <a:rPr lang="ru-RU" sz="1400" dirty="0">
                          <a:effectLst/>
                          <a:latin typeface="Times New Roman" panose="02020603050405020304" pitchFamily="18" charset="0"/>
                          <a:cs typeface="Times New Roman" panose="02020603050405020304" pitchFamily="18" charset="0"/>
                        </a:rPr>
                        <a:t>Оптимальное</a:t>
                      </a:r>
                    </a:p>
                  </a:txBody>
                  <a:tcPr marL="26938" marR="26938" marT="0" marB="0">
                    <a:solidFill>
                      <a:schemeClr val="bg1"/>
                    </a:solidFill>
                  </a:tcPr>
                </a:tc>
                <a:tc>
                  <a:txBody>
                    <a:bodyPr/>
                    <a:lstStyle/>
                    <a:p>
                      <a:pPr algn="just">
                        <a:lnSpc>
                          <a:spcPct val="90000"/>
                        </a:lnSpc>
                        <a:spcAft>
                          <a:spcPts val="0"/>
                        </a:spcAft>
                      </a:pPr>
                      <a:r>
                        <a:rPr lang="ru-RU" sz="1400" dirty="0">
                          <a:effectLst/>
                          <a:latin typeface="Times New Roman" panose="02020603050405020304" pitchFamily="18" charset="0"/>
                          <a:cs typeface="Times New Roman" panose="02020603050405020304" pitchFamily="18" charset="0"/>
                        </a:rPr>
                        <a:t>Полное соответствие, СИЗ обеспечивают защиту от всех вредных и опасных производственных факторов, эргономичны и удобны в эксплуатации</a:t>
                      </a:r>
                    </a:p>
                  </a:txBody>
                  <a:tcPr marL="26938" marR="26938" marT="0" marB="0">
                    <a:solidFill>
                      <a:schemeClr val="bg1"/>
                    </a:solidFill>
                  </a:tcPr>
                </a:tc>
                <a:tc>
                  <a:txBody>
                    <a:bodyPr/>
                    <a:lstStyle/>
                    <a:p>
                      <a:pPr algn="just">
                        <a:lnSpc>
                          <a:spcPct val="90000"/>
                        </a:lnSpc>
                        <a:spcAft>
                          <a:spcPts val="0"/>
                        </a:spcAft>
                      </a:pPr>
                      <a:r>
                        <a:rPr lang="ru-RU" sz="1400">
                          <a:effectLst/>
                          <a:latin typeface="Times New Roman" panose="02020603050405020304" pitchFamily="18" charset="0"/>
                          <a:cs typeface="Times New Roman" panose="02020603050405020304" pitchFamily="18" charset="0"/>
                        </a:rPr>
                        <a:t>Максимальный уровень безопасности и производительности труда</a:t>
                      </a:r>
                    </a:p>
                  </a:txBody>
                  <a:tcPr marL="26938" marR="26938" marT="0" marB="0">
                    <a:solidFill>
                      <a:schemeClr val="bg1"/>
                    </a:solidFill>
                  </a:tcPr>
                </a:tc>
              </a:tr>
              <a:tr h="499075">
                <a:tc>
                  <a:txBody>
                    <a:bodyPr/>
                    <a:lstStyle/>
                    <a:p>
                      <a:pPr algn="ctr">
                        <a:lnSpc>
                          <a:spcPct val="90000"/>
                        </a:lnSpc>
                        <a:spcAft>
                          <a:spcPts val="0"/>
                        </a:spcAft>
                      </a:pPr>
                      <a:r>
                        <a:rPr lang="ru-RU" sz="1400" dirty="0">
                          <a:effectLst/>
                          <a:latin typeface="Times New Roman" panose="02020603050405020304" pitchFamily="18" charset="0"/>
                          <a:cs typeface="Times New Roman" panose="02020603050405020304" pitchFamily="18" charset="0"/>
                        </a:rPr>
                        <a:t>1</a:t>
                      </a:r>
                    </a:p>
                  </a:txBody>
                  <a:tcPr marL="26938" marR="26938" marT="0" marB="0" anchor="ctr">
                    <a:solidFill>
                      <a:schemeClr val="bg1"/>
                    </a:solidFill>
                  </a:tcPr>
                </a:tc>
                <a:tc>
                  <a:txBody>
                    <a:bodyPr/>
                    <a:lstStyle/>
                    <a:p>
                      <a:pPr algn="just">
                        <a:lnSpc>
                          <a:spcPct val="90000"/>
                        </a:lnSpc>
                        <a:spcAft>
                          <a:spcPts val="0"/>
                        </a:spcAft>
                      </a:pPr>
                      <a:r>
                        <a:rPr lang="ru-RU" sz="1400">
                          <a:effectLst/>
                          <a:latin typeface="Times New Roman" panose="02020603050405020304" pitchFamily="18" charset="0"/>
                          <a:cs typeface="Times New Roman" panose="02020603050405020304" pitchFamily="18" charset="0"/>
                        </a:rPr>
                        <a:t>Допустимое</a:t>
                      </a:r>
                    </a:p>
                  </a:txBody>
                  <a:tcPr marL="26938" marR="26938" marT="0" marB="0">
                    <a:solidFill>
                      <a:schemeClr val="bg1"/>
                    </a:solidFill>
                  </a:tcPr>
                </a:tc>
                <a:tc>
                  <a:txBody>
                    <a:bodyPr/>
                    <a:lstStyle/>
                    <a:p>
                      <a:pPr algn="just">
                        <a:lnSpc>
                          <a:spcPct val="90000"/>
                        </a:lnSpc>
                        <a:spcAft>
                          <a:spcPts val="0"/>
                        </a:spcAft>
                      </a:pPr>
                      <a:r>
                        <a:rPr lang="ru-RU" sz="1400" dirty="0">
                          <a:effectLst/>
                          <a:latin typeface="Times New Roman" panose="02020603050405020304" pitchFamily="18" charset="0"/>
                          <a:cs typeface="Times New Roman" panose="02020603050405020304" pitchFamily="18" charset="0"/>
                        </a:rPr>
                        <a:t>СИЗ обеспечивают защиту от всех вредных и опасных производственных факторов, но имеются средства, которые более удобны в использовании, или обладают лучшими защитными свойствами</a:t>
                      </a:r>
                    </a:p>
                  </a:txBody>
                  <a:tcPr marL="26938" marR="26938" marT="0" marB="0">
                    <a:solidFill>
                      <a:schemeClr val="bg1"/>
                    </a:solidFill>
                  </a:tcPr>
                </a:tc>
                <a:tc>
                  <a:txBody>
                    <a:bodyPr/>
                    <a:lstStyle/>
                    <a:p>
                      <a:pPr algn="just">
                        <a:lnSpc>
                          <a:spcPct val="90000"/>
                        </a:lnSpc>
                        <a:spcAft>
                          <a:spcPts val="0"/>
                        </a:spcAft>
                      </a:pPr>
                      <a:r>
                        <a:rPr lang="ru-RU" sz="1400">
                          <a:effectLst/>
                          <a:latin typeface="Times New Roman" panose="02020603050405020304" pitchFamily="18" charset="0"/>
                          <a:cs typeface="Times New Roman" panose="02020603050405020304" pitchFamily="18" charset="0"/>
                        </a:rPr>
                        <a:t>Высокий уровень безопасности и производительности</a:t>
                      </a:r>
                    </a:p>
                  </a:txBody>
                  <a:tcPr marL="26938" marR="26938" marT="0" marB="0">
                    <a:solidFill>
                      <a:schemeClr val="bg1"/>
                    </a:solidFill>
                  </a:tcPr>
                </a:tc>
              </a:tr>
              <a:tr h="1030555">
                <a:tc>
                  <a:txBody>
                    <a:bodyPr/>
                    <a:lstStyle/>
                    <a:p>
                      <a:pPr algn="ctr">
                        <a:lnSpc>
                          <a:spcPct val="90000"/>
                        </a:lnSpc>
                        <a:spcAft>
                          <a:spcPts val="0"/>
                        </a:spcAft>
                      </a:pPr>
                      <a:r>
                        <a:rPr lang="ru-RU" sz="1400" dirty="0">
                          <a:effectLst/>
                          <a:latin typeface="Times New Roman" panose="02020603050405020304" pitchFamily="18" charset="0"/>
                          <a:cs typeface="Times New Roman" panose="02020603050405020304" pitchFamily="18" charset="0"/>
                        </a:rPr>
                        <a:t>4</a:t>
                      </a:r>
                      <a:endParaRPr lang="ru-RU" sz="1400" dirty="0">
                        <a:effectLst/>
                        <a:latin typeface="Times New Roman" panose="02020603050405020304" pitchFamily="18" charset="0"/>
                        <a:ea typeface="Calibri"/>
                        <a:cs typeface="Times New Roman" panose="02020603050405020304" pitchFamily="18" charset="0"/>
                      </a:endParaRPr>
                    </a:p>
                  </a:txBody>
                  <a:tcPr marL="26938" marR="26938" marT="0" marB="0" anchor="ctr">
                    <a:solidFill>
                      <a:schemeClr val="bg1"/>
                    </a:solidFill>
                  </a:tcPr>
                </a:tc>
                <a:tc>
                  <a:txBody>
                    <a:bodyPr/>
                    <a:lstStyle/>
                    <a:p>
                      <a:pPr algn="just">
                        <a:lnSpc>
                          <a:spcPct val="90000"/>
                        </a:lnSpc>
                        <a:spcAft>
                          <a:spcPts val="0"/>
                        </a:spcAft>
                      </a:pPr>
                      <a:r>
                        <a:rPr lang="ru-RU" sz="1400" dirty="0" err="1" smtClean="0">
                          <a:effectLst/>
                          <a:latin typeface="Times New Roman" panose="02020603050405020304" pitchFamily="18" charset="0"/>
                          <a:cs typeface="Times New Roman" panose="02020603050405020304" pitchFamily="18" charset="0"/>
                        </a:rPr>
                        <a:t>Несоответ</a:t>
                      </a:r>
                      <a:r>
                        <a:rPr lang="ru-RU" sz="1400" dirty="0" smtClean="0">
                          <a:effectLst/>
                          <a:latin typeface="Times New Roman" panose="02020603050405020304" pitchFamily="18" charset="0"/>
                          <a:cs typeface="Times New Roman" panose="02020603050405020304" pitchFamily="18" charset="0"/>
                        </a:rPr>
                        <a:t>-</a:t>
                      </a:r>
                    </a:p>
                    <a:p>
                      <a:pPr algn="l">
                        <a:lnSpc>
                          <a:spcPct val="90000"/>
                        </a:lnSpc>
                        <a:spcAft>
                          <a:spcPts val="0"/>
                        </a:spcAft>
                      </a:pPr>
                      <a:r>
                        <a:rPr lang="ru-RU" sz="1400" dirty="0" err="1" smtClean="0">
                          <a:effectLst/>
                          <a:latin typeface="Times New Roman" panose="02020603050405020304" pitchFamily="18" charset="0"/>
                          <a:cs typeface="Times New Roman" panose="02020603050405020304" pitchFamily="18" charset="0"/>
                        </a:rPr>
                        <a:t>ствие</a:t>
                      </a:r>
                      <a:r>
                        <a:rPr lang="ru-RU" sz="1400" dirty="0" smtClean="0">
                          <a:effectLst/>
                          <a:latin typeface="Times New Roman" panose="02020603050405020304" pitchFamily="18" charset="0"/>
                          <a:cs typeface="Times New Roman" panose="02020603050405020304" pitchFamily="18" charset="0"/>
                        </a:rPr>
                        <a:t> </a:t>
                      </a:r>
                      <a:r>
                        <a:rPr lang="ru-RU" sz="1400" dirty="0">
                          <a:effectLst/>
                          <a:latin typeface="Times New Roman" panose="02020603050405020304" pitchFamily="18" charset="0"/>
                          <a:cs typeface="Times New Roman" panose="02020603050405020304" pitchFamily="18" charset="0"/>
                        </a:rPr>
                        <a:t>1 степени</a:t>
                      </a:r>
                    </a:p>
                  </a:txBody>
                  <a:tcPr marL="26938" marR="26938" marT="0" marB="0">
                    <a:solidFill>
                      <a:schemeClr val="bg1"/>
                    </a:solidFill>
                  </a:tcPr>
                </a:tc>
                <a:tc>
                  <a:txBody>
                    <a:bodyPr/>
                    <a:lstStyle/>
                    <a:p>
                      <a:pPr algn="just">
                        <a:lnSpc>
                          <a:spcPct val="90000"/>
                        </a:lnSpc>
                        <a:spcAft>
                          <a:spcPts val="0"/>
                        </a:spcAft>
                      </a:pPr>
                      <a:r>
                        <a:rPr lang="ru-RU" sz="1400" dirty="0">
                          <a:effectLst/>
                          <a:latin typeface="Times New Roman" panose="02020603050405020304" pitchFamily="18" charset="0"/>
                          <a:cs typeface="Times New Roman" panose="02020603050405020304" pitchFamily="18" charset="0"/>
                        </a:rPr>
                        <a:t>Средство защиты отсутствует, неисправно, или неудобно в эксплуатации, как следствие, работники нарушают требования безопасности (не применяют исправное, но неудобное СИЗ) что может привести к микротравме, усложняет работу или не обеспечивает необходимой защиты от производственных загрязнений</a:t>
                      </a:r>
                      <a:r>
                        <a:rPr lang="ru-RU" sz="1400" dirty="0" smtClean="0">
                          <a:effectLst/>
                          <a:latin typeface="Times New Roman" panose="02020603050405020304" pitchFamily="18" charset="0"/>
                          <a:cs typeface="Times New Roman" panose="02020603050405020304" pitchFamily="18" charset="0"/>
                        </a:rPr>
                        <a:t>. СИЗ</a:t>
                      </a:r>
                      <a:r>
                        <a:rPr lang="ru-RU" sz="1400" baseline="0" dirty="0" smtClean="0">
                          <a:effectLst/>
                          <a:latin typeface="Times New Roman" panose="02020603050405020304" pitchFamily="18" charset="0"/>
                          <a:cs typeface="Times New Roman" panose="02020603050405020304" pitchFamily="18" charset="0"/>
                        </a:rPr>
                        <a:t> 1 класса по степени риска причинения вреда пользователю.</a:t>
                      </a:r>
                      <a:endParaRPr lang="ru-RU" sz="1400" dirty="0">
                        <a:effectLst/>
                        <a:latin typeface="Times New Roman" panose="02020603050405020304" pitchFamily="18" charset="0"/>
                        <a:cs typeface="Times New Roman" panose="02020603050405020304" pitchFamily="18" charset="0"/>
                      </a:endParaRPr>
                    </a:p>
                  </a:txBody>
                  <a:tcPr marL="26938" marR="26938" marT="0" marB="0">
                    <a:solidFill>
                      <a:schemeClr val="bg1"/>
                    </a:solidFill>
                  </a:tcPr>
                </a:tc>
                <a:tc>
                  <a:txBody>
                    <a:bodyPr/>
                    <a:lstStyle/>
                    <a:p>
                      <a:pPr algn="just">
                        <a:lnSpc>
                          <a:spcPct val="90000"/>
                        </a:lnSpc>
                        <a:spcAft>
                          <a:spcPts val="0"/>
                        </a:spcAft>
                      </a:pPr>
                      <a:r>
                        <a:rPr lang="ru-RU" sz="1400">
                          <a:effectLst/>
                          <a:latin typeface="Times New Roman" panose="02020603050405020304" pitchFamily="18" charset="0"/>
                          <a:cs typeface="Times New Roman" panose="02020603050405020304" pitchFamily="18" charset="0"/>
                        </a:rPr>
                        <a:t>Снижение производительности труда,  микротравмы, легкие формы профессиональных заболеваний, загрязнения.</a:t>
                      </a:r>
                    </a:p>
                  </a:txBody>
                  <a:tcPr marL="26938" marR="26938" marT="0" marB="0">
                    <a:solidFill>
                      <a:schemeClr val="bg1"/>
                    </a:solidFill>
                  </a:tcPr>
                </a:tc>
              </a:tr>
              <a:tr h="941387">
                <a:tc>
                  <a:txBody>
                    <a:bodyPr/>
                    <a:lstStyle/>
                    <a:p>
                      <a:pPr algn="ctr">
                        <a:lnSpc>
                          <a:spcPct val="90000"/>
                        </a:lnSpc>
                        <a:spcAft>
                          <a:spcPts val="0"/>
                        </a:spcAft>
                      </a:pPr>
                      <a:r>
                        <a:rPr lang="ru-RU" sz="1400" dirty="0">
                          <a:effectLst/>
                          <a:latin typeface="Times New Roman" panose="02020603050405020304" pitchFamily="18" charset="0"/>
                          <a:cs typeface="Times New Roman" panose="02020603050405020304" pitchFamily="18" charset="0"/>
                        </a:rPr>
                        <a:t>6</a:t>
                      </a:r>
                    </a:p>
                  </a:txBody>
                  <a:tcPr marL="26938" marR="26938" marT="0" marB="0" anchor="ctr">
                    <a:solidFill>
                      <a:schemeClr val="bg1"/>
                    </a:solidFill>
                  </a:tcPr>
                </a:tc>
                <a:tc>
                  <a:txBody>
                    <a:bodyPr/>
                    <a:lstStyle/>
                    <a:p>
                      <a:pPr algn="just">
                        <a:lnSpc>
                          <a:spcPct val="90000"/>
                        </a:lnSpc>
                        <a:spcAft>
                          <a:spcPts val="0"/>
                        </a:spcAft>
                      </a:pPr>
                      <a:r>
                        <a:rPr lang="ru-RU" sz="1400" dirty="0" err="1" smtClean="0">
                          <a:effectLst/>
                          <a:latin typeface="Times New Roman" panose="02020603050405020304" pitchFamily="18" charset="0"/>
                          <a:cs typeface="Times New Roman" panose="02020603050405020304" pitchFamily="18" charset="0"/>
                        </a:rPr>
                        <a:t>Несоот</a:t>
                      </a:r>
                      <a:r>
                        <a:rPr lang="ru-RU" sz="1400" dirty="0" smtClean="0">
                          <a:effectLst/>
                          <a:latin typeface="Times New Roman" panose="02020603050405020304" pitchFamily="18" charset="0"/>
                          <a:cs typeface="Times New Roman" panose="02020603050405020304" pitchFamily="18" charset="0"/>
                        </a:rPr>
                        <a:t>-</a:t>
                      </a:r>
                    </a:p>
                    <a:p>
                      <a:pPr algn="l">
                        <a:lnSpc>
                          <a:spcPct val="90000"/>
                        </a:lnSpc>
                        <a:spcAft>
                          <a:spcPts val="0"/>
                        </a:spcAft>
                      </a:pPr>
                      <a:r>
                        <a:rPr lang="ru-RU" sz="1400" dirty="0" err="1" smtClean="0">
                          <a:effectLst/>
                          <a:latin typeface="Times New Roman" panose="02020603050405020304" pitchFamily="18" charset="0"/>
                          <a:cs typeface="Times New Roman" panose="02020603050405020304" pitchFamily="18" charset="0"/>
                        </a:rPr>
                        <a:t>ветствие</a:t>
                      </a:r>
                      <a:r>
                        <a:rPr lang="ru-RU" sz="1400" dirty="0" smtClean="0">
                          <a:effectLst/>
                          <a:latin typeface="Times New Roman" panose="02020603050405020304" pitchFamily="18" charset="0"/>
                          <a:cs typeface="Times New Roman" panose="02020603050405020304" pitchFamily="18" charset="0"/>
                        </a:rPr>
                        <a:t> </a:t>
                      </a:r>
                      <a:r>
                        <a:rPr lang="ru-RU" sz="1400" dirty="0">
                          <a:effectLst/>
                          <a:latin typeface="Times New Roman" panose="02020603050405020304" pitchFamily="18" charset="0"/>
                          <a:cs typeface="Times New Roman" panose="02020603050405020304" pitchFamily="18" charset="0"/>
                        </a:rPr>
                        <a:t>2 степени</a:t>
                      </a:r>
                    </a:p>
                  </a:txBody>
                  <a:tcPr marL="26938" marR="26938" marT="0" marB="0">
                    <a:solidFill>
                      <a:schemeClr val="bg1"/>
                    </a:solidFill>
                  </a:tcPr>
                </a:tc>
                <a:tc>
                  <a:txBody>
                    <a:bodyPr/>
                    <a:lstStyle/>
                    <a:p>
                      <a:pPr marL="0" marR="0" indent="0" algn="just" defTabSz="914400" rtl="0" eaLnBrk="1" fontAlgn="auto" latinLnBrk="0" hangingPunct="1">
                        <a:lnSpc>
                          <a:spcPct val="90000"/>
                        </a:lnSpc>
                        <a:spcBef>
                          <a:spcPts val="0"/>
                        </a:spcBef>
                        <a:spcAft>
                          <a:spcPts val="0"/>
                        </a:spcAft>
                        <a:buClrTx/>
                        <a:buSzTx/>
                        <a:buFontTx/>
                        <a:buNone/>
                        <a:tabLst/>
                        <a:defRPr/>
                      </a:pPr>
                      <a:r>
                        <a:rPr lang="ru-RU" sz="1400" dirty="0">
                          <a:effectLst/>
                          <a:latin typeface="Times New Roman" panose="02020603050405020304" pitchFamily="18" charset="0"/>
                          <a:cs typeface="Times New Roman" panose="02020603050405020304" pitchFamily="18" charset="0"/>
                        </a:rPr>
                        <a:t>Средство защиты отсутствует, неисправно, или неудобно в эксплуатации, как следствие, работники нарушают требования безопасности (не применяют исправное, но неудобное СИЗ), что может привести к травме или ожогу. СИЗ не обеспечивает необходимого уровня защиты</a:t>
                      </a:r>
                      <a:r>
                        <a:rPr lang="ru-RU" sz="1400" dirty="0" smtClean="0">
                          <a:effectLst/>
                          <a:latin typeface="Times New Roman" panose="02020603050405020304" pitchFamily="18" charset="0"/>
                          <a:cs typeface="Times New Roman" panose="02020603050405020304" pitchFamily="18" charset="0"/>
                        </a:rPr>
                        <a:t>. СИЗ</a:t>
                      </a:r>
                      <a:r>
                        <a:rPr lang="ru-RU" sz="1400" baseline="0" dirty="0" smtClean="0">
                          <a:effectLst/>
                          <a:latin typeface="Times New Roman" panose="02020603050405020304" pitchFamily="18" charset="0"/>
                          <a:cs typeface="Times New Roman" panose="02020603050405020304" pitchFamily="18" charset="0"/>
                        </a:rPr>
                        <a:t> 1 класса по степени риска причинения вреда пользователю.</a:t>
                      </a:r>
                      <a:endParaRPr lang="ru-RU" sz="1400" dirty="0" smtClean="0">
                        <a:effectLst/>
                        <a:latin typeface="Times New Roman" panose="02020603050405020304" pitchFamily="18" charset="0"/>
                        <a:cs typeface="Times New Roman" panose="02020603050405020304" pitchFamily="18" charset="0"/>
                      </a:endParaRPr>
                    </a:p>
                  </a:txBody>
                  <a:tcPr marL="26938" marR="26938" marT="0" marB="0">
                    <a:solidFill>
                      <a:schemeClr val="bg1"/>
                    </a:solidFill>
                  </a:tcPr>
                </a:tc>
                <a:tc>
                  <a:txBody>
                    <a:bodyPr/>
                    <a:lstStyle/>
                    <a:p>
                      <a:pPr algn="just">
                        <a:lnSpc>
                          <a:spcPct val="90000"/>
                        </a:lnSpc>
                        <a:spcAft>
                          <a:spcPts val="0"/>
                        </a:spcAft>
                      </a:pPr>
                      <a:r>
                        <a:rPr lang="ru-RU" sz="1400" dirty="0">
                          <a:effectLst/>
                          <a:latin typeface="Times New Roman" panose="02020603050405020304" pitchFamily="18" charset="0"/>
                          <a:cs typeface="Times New Roman" panose="02020603050405020304" pitchFamily="18" charset="0"/>
                        </a:rPr>
                        <a:t>Снижение производительности труда, травмы, ожоги, возникает ложное чувство защищенности, возможно развитие профессиональных заболеваний</a:t>
                      </a:r>
                    </a:p>
                  </a:txBody>
                  <a:tcPr marL="26938" marR="26938" marT="0" marB="0">
                    <a:solidFill>
                      <a:schemeClr val="bg1"/>
                    </a:solidFill>
                  </a:tcPr>
                </a:tc>
              </a:tr>
              <a:tr h="648072">
                <a:tc>
                  <a:txBody>
                    <a:bodyPr/>
                    <a:lstStyle/>
                    <a:p>
                      <a:pPr algn="ctr">
                        <a:lnSpc>
                          <a:spcPct val="90000"/>
                        </a:lnSpc>
                        <a:spcAft>
                          <a:spcPts val="0"/>
                        </a:spcAft>
                      </a:pPr>
                      <a:r>
                        <a:rPr lang="ru-RU" sz="1400" dirty="0">
                          <a:effectLst/>
                          <a:latin typeface="Times New Roman" panose="02020603050405020304" pitchFamily="18" charset="0"/>
                          <a:cs typeface="Times New Roman" panose="02020603050405020304" pitchFamily="18" charset="0"/>
                        </a:rPr>
                        <a:t>8</a:t>
                      </a:r>
                    </a:p>
                  </a:txBody>
                  <a:tcPr marL="26938" marR="26938" marT="0" marB="0" anchor="ctr">
                    <a:solidFill>
                      <a:schemeClr val="bg1"/>
                    </a:solidFill>
                  </a:tcPr>
                </a:tc>
                <a:tc>
                  <a:txBody>
                    <a:bodyPr/>
                    <a:lstStyle/>
                    <a:p>
                      <a:pPr algn="just">
                        <a:lnSpc>
                          <a:spcPct val="90000"/>
                        </a:lnSpc>
                        <a:spcAft>
                          <a:spcPts val="0"/>
                        </a:spcAft>
                      </a:pPr>
                      <a:r>
                        <a:rPr lang="ru-RU" sz="1400" dirty="0" err="1" smtClean="0">
                          <a:effectLst/>
                          <a:latin typeface="Times New Roman" panose="02020603050405020304" pitchFamily="18" charset="0"/>
                          <a:cs typeface="Times New Roman" panose="02020603050405020304" pitchFamily="18" charset="0"/>
                        </a:rPr>
                        <a:t>Несоответ</a:t>
                      </a:r>
                      <a:r>
                        <a:rPr lang="ru-RU" sz="1400" dirty="0" smtClean="0">
                          <a:effectLst/>
                          <a:latin typeface="Times New Roman" panose="02020603050405020304" pitchFamily="18" charset="0"/>
                          <a:cs typeface="Times New Roman" panose="02020603050405020304" pitchFamily="18" charset="0"/>
                        </a:rPr>
                        <a:t>-</a:t>
                      </a:r>
                    </a:p>
                    <a:p>
                      <a:pPr algn="l">
                        <a:lnSpc>
                          <a:spcPct val="90000"/>
                        </a:lnSpc>
                        <a:spcAft>
                          <a:spcPts val="0"/>
                        </a:spcAft>
                      </a:pPr>
                      <a:r>
                        <a:rPr lang="ru-RU" sz="1400" dirty="0" err="1" smtClean="0">
                          <a:effectLst/>
                          <a:latin typeface="Times New Roman" panose="02020603050405020304" pitchFamily="18" charset="0"/>
                          <a:cs typeface="Times New Roman" panose="02020603050405020304" pitchFamily="18" charset="0"/>
                        </a:rPr>
                        <a:t>ствие</a:t>
                      </a:r>
                      <a:r>
                        <a:rPr lang="ru-RU" sz="1400" dirty="0" smtClean="0">
                          <a:effectLst/>
                          <a:latin typeface="Times New Roman" panose="02020603050405020304" pitchFamily="18" charset="0"/>
                          <a:cs typeface="Times New Roman" panose="02020603050405020304" pitchFamily="18" charset="0"/>
                        </a:rPr>
                        <a:t> </a:t>
                      </a:r>
                      <a:r>
                        <a:rPr lang="ru-RU" sz="1400" dirty="0">
                          <a:effectLst/>
                          <a:latin typeface="Times New Roman" panose="02020603050405020304" pitchFamily="18" charset="0"/>
                          <a:cs typeface="Times New Roman" panose="02020603050405020304" pitchFamily="18" charset="0"/>
                        </a:rPr>
                        <a:t>3 степени</a:t>
                      </a:r>
                    </a:p>
                  </a:txBody>
                  <a:tcPr marL="26938" marR="26938" marT="0" marB="0">
                    <a:solidFill>
                      <a:schemeClr val="bg1"/>
                    </a:solidFill>
                  </a:tcPr>
                </a:tc>
                <a:tc>
                  <a:txBody>
                    <a:bodyPr/>
                    <a:lstStyle/>
                    <a:p>
                      <a:pPr marL="0" marR="0" indent="0" algn="just" defTabSz="914400" rtl="0" eaLnBrk="1" fontAlgn="auto" latinLnBrk="0" hangingPunct="1">
                        <a:lnSpc>
                          <a:spcPct val="90000"/>
                        </a:lnSpc>
                        <a:spcBef>
                          <a:spcPts val="0"/>
                        </a:spcBef>
                        <a:spcAft>
                          <a:spcPts val="0"/>
                        </a:spcAft>
                        <a:buClrTx/>
                        <a:buSzTx/>
                        <a:buFontTx/>
                        <a:buNone/>
                        <a:tabLst/>
                        <a:defRPr/>
                      </a:pPr>
                      <a:r>
                        <a:rPr lang="ru-RU" sz="1400" dirty="0">
                          <a:effectLst/>
                          <a:latin typeface="Times New Roman" panose="02020603050405020304" pitchFamily="18" charset="0"/>
                          <a:cs typeface="Times New Roman" panose="02020603050405020304" pitchFamily="18" charset="0"/>
                        </a:rPr>
                        <a:t>Средство защиты отсутствует, неисправно, или не обеспечивает необходимого уровня защиты, что может привести к серьезной травме или ожогу, которые лишат работоспособности работника на длительное время</a:t>
                      </a:r>
                      <a:r>
                        <a:rPr lang="ru-RU" sz="1400" dirty="0" smtClean="0">
                          <a:effectLst/>
                          <a:latin typeface="Times New Roman" panose="02020603050405020304" pitchFamily="18" charset="0"/>
                          <a:cs typeface="Times New Roman" panose="02020603050405020304" pitchFamily="18" charset="0"/>
                        </a:rPr>
                        <a:t>. СИЗ</a:t>
                      </a:r>
                      <a:r>
                        <a:rPr lang="ru-RU" sz="1400" baseline="0" dirty="0" smtClean="0">
                          <a:effectLst/>
                          <a:latin typeface="Times New Roman" panose="02020603050405020304" pitchFamily="18" charset="0"/>
                          <a:cs typeface="Times New Roman" panose="02020603050405020304" pitchFamily="18" charset="0"/>
                        </a:rPr>
                        <a:t> 1 класса по степени риска причинения вреда пользователю.</a:t>
                      </a:r>
                      <a:r>
                        <a:rPr lang="ru-RU" sz="1400" dirty="0" smtClean="0">
                          <a:effectLst/>
                          <a:latin typeface="Times New Roman" panose="02020603050405020304" pitchFamily="18" charset="0"/>
                          <a:cs typeface="Times New Roman" panose="02020603050405020304" pitchFamily="18" charset="0"/>
                        </a:rPr>
                        <a:t> </a:t>
                      </a:r>
                      <a:endParaRPr lang="ru-RU" sz="1400" dirty="0">
                        <a:effectLst/>
                        <a:latin typeface="Times New Roman" panose="02020603050405020304" pitchFamily="18" charset="0"/>
                        <a:cs typeface="Times New Roman" panose="02020603050405020304" pitchFamily="18" charset="0"/>
                      </a:endParaRPr>
                    </a:p>
                  </a:txBody>
                  <a:tcPr marL="26938" marR="26938" marT="0" marB="0">
                    <a:solidFill>
                      <a:schemeClr val="bg1"/>
                    </a:solidFill>
                  </a:tcPr>
                </a:tc>
                <a:tc>
                  <a:txBody>
                    <a:bodyPr/>
                    <a:lstStyle/>
                    <a:p>
                      <a:pPr algn="just">
                        <a:lnSpc>
                          <a:spcPct val="90000"/>
                        </a:lnSpc>
                        <a:spcAft>
                          <a:spcPts val="0"/>
                        </a:spcAft>
                      </a:pPr>
                      <a:r>
                        <a:rPr lang="ru-RU" sz="1400" dirty="0">
                          <a:effectLst/>
                          <a:latin typeface="Times New Roman" panose="02020603050405020304" pitchFamily="18" charset="0"/>
                          <a:cs typeface="Times New Roman" panose="02020603050405020304" pitchFamily="18" charset="0"/>
                        </a:rPr>
                        <a:t>Снижение производительности труда, серьезные травмы и  ожоги. Развиваются острые формы профессиональных заболеваний.</a:t>
                      </a:r>
                    </a:p>
                  </a:txBody>
                  <a:tcPr marL="26938" marR="26938" marT="0" marB="0">
                    <a:solidFill>
                      <a:schemeClr val="bg1"/>
                    </a:solidFill>
                  </a:tcPr>
                </a:tc>
              </a:tr>
              <a:tr h="582772">
                <a:tc>
                  <a:txBody>
                    <a:bodyPr/>
                    <a:lstStyle/>
                    <a:p>
                      <a:pPr algn="ctr">
                        <a:lnSpc>
                          <a:spcPct val="90000"/>
                        </a:lnSpc>
                        <a:spcAft>
                          <a:spcPts val="0"/>
                        </a:spcAft>
                      </a:pPr>
                      <a:r>
                        <a:rPr lang="ru-RU" sz="1400" dirty="0">
                          <a:effectLst/>
                          <a:latin typeface="Times New Roman" panose="02020603050405020304" pitchFamily="18" charset="0"/>
                          <a:cs typeface="Times New Roman" panose="02020603050405020304" pitchFamily="18" charset="0"/>
                        </a:rPr>
                        <a:t>10</a:t>
                      </a:r>
                    </a:p>
                  </a:txBody>
                  <a:tcPr marL="26938" marR="26938" marT="0" marB="0" anchor="ctr">
                    <a:solidFill>
                      <a:schemeClr val="bg1"/>
                    </a:solidFill>
                  </a:tcPr>
                </a:tc>
                <a:tc>
                  <a:txBody>
                    <a:bodyPr/>
                    <a:lstStyle/>
                    <a:p>
                      <a:pPr algn="just">
                        <a:lnSpc>
                          <a:spcPct val="90000"/>
                        </a:lnSpc>
                        <a:spcAft>
                          <a:spcPts val="0"/>
                        </a:spcAft>
                      </a:pPr>
                      <a:r>
                        <a:rPr lang="ru-RU" sz="1400" dirty="0">
                          <a:effectLst/>
                          <a:latin typeface="Times New Roman" panose="02020603050405020304" pitchFamily="18" charset="0"/>
                          <a:cs typeface="Times New Roman" panose="02020603050405020304" pitchFamily="18" charset="0"/>
                        </a:rPr>
                        <a:t>Опасное</a:t>
                      </a:r>
                    </a:p>
                    <a:p>
                      <a:pPr algn="just">
                        <a:lnSpc>
                          <a:spcPct val="90000"/>
                        </a:lnSpc>
                        <a:spcAft>
                          <a:spcPts val="0"/>
                        </a:spcAft>
                      </a:pPr>
                      <a:r>
                        <a:rPr lang="ru-RU" sz="1400" dirty="0" err="1" smtClean="0">
                          <a:effectLst/>
                          <a:latin typeface="Times New Roman" panose="02020603050405020304" pitchFamily="18" charset="0"/>
                          <a:cs typeface="Times New Roman" panose="02020603050405020304" pitchFamily="18" charset="0"/>
                        </a:rPr>
                        <a:t>несоответ</a:t>
                      </a:r>
                      <a:r>
                        <a:rPr lang="ru-RU" sz="1400" dirty="0" smtClean="0">
                          <a:effectLst/>
                          <a:latin typeface="Times New Roman" panose="02020603050405020304" pitchFamily="18" charset="0"/>
                          <a:cs typeface="Times New Roman" panose="02020603050405020304" pitchFamily="18" charset="0"/>
                        </a:rPr>
                        <a:t>-</a:t>
                      </a:r>
                    </a:p>
                    <a:p>
                      <a:pPr algn="just">
                        <a:lnSpc>
                          <a:spcPct val="90000"/>
                        </a:lnSpc>
                        <a:spcAft>
                          <a:spcPts val="0"/>
                        </a:spcAft>
                      </a:pPr>
                      <a:r>
                        <a:rPr lang="ru-RU" sz="1400" dirty="0" err="1" smtClean="0">
                          <a:effectLst/>
                          <a:latin typeface="Times New Roman" panose="02020603050405020304" pitchFamily="18" charset="0"/>
                          <a:cs typeface="Times New Roman" panose="02020603050405020304" pitchFamily="18" charset="0"/>
                        </a:rPr>
                        <a:t>ствие</a:t>
                      </a:r>
                      <a:endParaRPr lang="ru-RU" sz="1400" dirty="0">
                        <a:effectLst/>
                        <a:latin typeface="Times New Roman" panose="02020603050405020304" pitchFamily="18" charset="0"/>
                        <a:cs typeface="Times New Roman" panose="02020603050405020304" pitchFamily="18" charset="0"/>
                      </a:endParaRPr>
                    </a:p>
                  </a:txBody>
                  <a:tcPr marL="26938" marR="26938" marT="0" marB="0">
                    <a:solidFill>
                      <a:schemeClr val="bg1"/>
                    </a:solidFill>
                  </a:tcPr>
                </a:tc>
                <a:tc>
                  <a:txBody>
                    <a:bodyPr/>
                    <a:lstStyle/>
                    <a:p>
                      <a:pPr marL="0" marR="0" indent="0" algn="just" defTabSz="914400" rtl="0" eaLnBrk="1" fontAlgn="auto" latinLnBrk="0" hangingPunct="1">
                        <a:lnSpc>
                          <a:spcPct val="90000"/>
                        </a:lnSpc>
                        <a:spcBef>
                          <a:spcPts val="0"/>
                        </a:spcBef>
                        <a:spcAft>
                          <a:spcPts val="0"/>
                        </a:spcAft>
                        <a:buClrTx/>
                        <a:buSzTx/>
                        <a:buFontTx/>
                        <a:buNone/>
                        <a:tabLst/>
                        <a:defRPr/>
                      </a:pPr>
                      <a:r>
                        <a:rPr lang="ru-RU" sz="1400" dirty="0">
                          <a:effectLst/>
                          <a:latin typeface="Times New Roman" panose="02020603050405020304" pitchFamily="18" charset="0"/>
                          <a:cs typeface="Times New Roman" panose="02020603050405020304" pitchFamily="18" charset="0"/>
                        </a:rPr>
                        <a:t>Средство защиты отсутствует, или неисправно, что может привести к тяжелой травме или смерти</a:t>
                      </a:r>
                      <a:r>
                        <a:rPr lang="ru-RU" sz="1400" dirty="0" smtClean="0">
                          <a:effectLst/>
                          <a:latin typeface="Times New Roman" panose="02020603050405020304" pitchFamily="18" charset="0"/>
                          <a:cs typeface="Times New Roman" panose="02020603050405020304" pitchFamily="18" charset="0"/>
                        </a:rPr>
                        <a:t>. СИЗ</a:t>
                      </a:r>
                      <a:r>
                        <a:rPr lang="ru-RU" sz="1400" baseline="0" dirty="0" smtClean="0">
                          <a:effectLst/>
                          <a:latin typeface="Times New Roman" panose="02020603050405020304" pitchFamily="18" charset="0"/>
                          <a:cs typeface="Times New Roman" panose="02020603050405020304" pitchFamily="18" charset="0"/>
                        </a:rPr>
                        <a:t> 2 класса по степени риска причинения вреда пользователю.</a:t>
                      </a:r>
                      <a:endParaRPr lang="ru-RU" sz="1400" dirty="0">
                        <a:effectLst/>
                        <a:latin typeface="Times New Roman" panose="02020603050405020304" pitchFamily="18" charset="0"/>
                        <a:cs typeface="Times New Roman" panose="02020603050405020304" pitchFamily="18" charset="0"/>
                      </a:endParaRPr>
                    </a:p>
                  </a:txBody>
                  <a:tcPr marL="26938" marR="26938" marT="0" marB="0">
                    <a:solidFill>
                      <a:schemeClr val="bg1"/>
                    </a:solidFill>
                  </a:tcPr>
                </a:tc>
                <a:tc>
                  <a:txBody>
                    <a:bodyPr/>
                    <a:lstStyle/>
                    <a:p>
                      <a:pPr algn="just">
                        <a:lnSpc>
                          <a:spcPct val="90000"/>
                        </a:lnSpc>
                        <a:spcAft>
                          <a:spcPts val="0"/>
                        </a:spcAft>
                      </a:pPr>
                      <a:r>
                        <a:rPr lang="ru-RU" sz="1400" dirty="0">
                          <a:effectLst/>
                          <a:latin typeface="Times New Roman" panose="02020603050405020304" pitchFamily="18" charset="0"/>
                          <a:cs typeface="Times New Roman" panose="02020603050405020304" pitchFamily="18" charset="0"/>
                        </a:rPr>
                        <a:t>Тяжкий вред здоровью, увечья, инвалидность, летальный исход</a:t>
                      </a:r>
                    </a:p>
                  </a:txBody>
                  <a:tcPr marL="26938" marR="26938" marT="0" marB="0">
                    <a:solidFill>
                      <a:schemeClr val="bg1"/>
                    </a:solidFill>
                  </a:tcPr>
                </a:tc>
              </a:tr>
            </a:tbl>
          </a:graphicData>
        </a:graphic>
      </p:graphicFrame>
      <p:sp>
        <p:nvSpPr>
          <p:cNvPr id="28717" name="Заголовок 1"/>
          <p:cNvSpPr>
            <a:spLocks noGrp="1"/>
          </p:cNvSpPr>
          <p:nvPr>
            <p:ph type="title"/>
          </p:nvPr>
        </p:nvSpPr>
        <p:spPr bwMode="auto">
          <a:xfrm>
            <a:off x="914400" y="44624"/>
            <a:ext cx="8229600" cy="1143000"/>
          </a:xfrm>
          <a:noFill/>
          <a:ln>
            <a:miter lim="800000"/>
            <a:headEnd/>
            <a:tailEnd/>
          </a:ln>
        </p:spPr>
        <p:txBody>
          <a:bodyPr vert="horz" wrap="square" lIns="91440" tIns="45720" rIns="91440" bIns="45720" numCol="1" anchor="t" anchorCtr="0" compatLnSpc="1">
            <a:prstTxWarp prst="textNoShape">
              <a:avLst/>
            </a:prstTxWarp>
          </a:bodyPr>
          <a:lstStyle/>
          <a:p>
            <a:pPr>
              <a:lnSpc>
                <a:spcPct val="80000"/>
              </a:lnSpc>
            </a:pPr>
            <a:r>
              <a:rPr lang="ru-RU" altLang="ru-RU" sz="3200" dirty="0" smtClean="0">
                <a:solidFill>
                  <a:srgbClr val="660033"/>
                </a:solidFill>
              </a:rPr>
              <a:t>Балльная оценка соответствия обеспеченности СИЗ</a:t>
            </a:r>
            <a:r>
              <a:rPr lang="ru-RU" altLang="ru-RU" sz="3200" dirty="0" smtClean="0"/>
              <a:t/>
            </a:r>
            <a:br>
              <a:rPr lang="ru-RU" altLang="ru-RU" sz="3200" dirty="0" smtClean="0"/>
            </a:br>
            <a:endParaRPr lang="ru-RU" altLang="ru-RU" sz="3200"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2.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8595</TotalTime>
  <Words>3230</Words>
  <Application>Microsoft Office PowerPoint</Application>
  <PresentationFormat>Экран (4:3)</PresentationFormat>
  <Paragraphs>491</Paragraphs>
  <Slides>23</Slides>
  <Notes>20</Notes>
  <HiddenSlides>0</HiddenSlides>
  <MMClips>0</MMClips>
  <ScaleCrop>false</ScaleCrop>
  <HeadingPairs>
    <vt:vector size="6" baseType="variant">
      <vt:variant>
        <vt:lpstr>Тема</vt:lpstr>
      </vt:variant>
      <vt:variant>
        <vt:i4>1</vt:i4>
      </vt:variant>
      <vt:variant>
        <vt:lpstr>Внедренные серверы OLE</vt:lpstr>
      </vt:variant>
      <vt:variant>
        <vt:i4>3</vt:i4>
      </vt:variant>
      <vt:variant>
        <vt:lpstr>Заголовки слайдов</vt:lpstr>
      </vt:variant>
      <vt:variant>
        <vt:i4>23</vt:i4>
      </vt:variant>
    </vt:vector>
  </HeadingPairs>
  <TitlesOfParts>
    <vt:vector size="27" baseType="lpstr">
      <vt:lpstr>Оформление по умолчанию</vt:lpstr>
      <vt:lpstr>Формула</vt:lpstr>
      <vt:lpstr>Equation.DSMT4</vt:lpstr>
      <vt:lpstr>Equation</vt:lpstr>
      <vt:lpstr>Презентация PowerPoint</vt:lpstr>
      <vt:lpstr>Презентация PowerPoint</vt:lpstr>
      <vt:lpstr>Треугольник происшествий</vt:lpstr>
      <vt:lpstr>Анализ методов оценки профессионального риска </vt:lpstr>
      <vt:lpstr>Этапы разработки методики оценки профессионального риска</vt:lpstr>
      <vt:lpstr>Фрагмент каталога опасностей</vt:lpstr>
      <vt:lpstr>Факторы, влияющие на уровень профессионального риска работников ТЭК</vt:lpstr>
      <vt:lpstr>Ранжирование по баллам факторов условий труда </vt:lpstr>
      <vt:lpstr>Балльная оценка соответствия обеспеченности СИЗ </vt:lpstr>
      <vt:lpstr>Балльная оценка несоответствия, выявленного во время производственного контроля </vt:lpstr>
      <vt:lpstr>Вероятность наступления нежелательного  события </vt:lpstr>
      <vt:lpstr>Инструменты оценки степени утомления работников ТЭК</vt:lpstr>
      <vt:lpstr>Процедура оценки степени утомления работников ТЭК</vt:lpstr>
      <vt:lpstr>Обработка результатов тестирования</vt:lpstr>
      <vt:lpstr>Расчет интегрального показателя утомления</vt:lpstr>
      <vt:lpstr>Оценка утомления работников ТЭК</vt:lpstr>
      <vt:lpstr>Распределение величины интегрального показателя утомления в обследуемой группе</vt:lpstr>
      <vt:lpstr>Результаты математической обработки экспериментальных данных</vt:lpstr>
      <vt:lpstr>Фрагменты математической обработки экспериментальных данных</vt:lpstr>
      <vt:lpstr>Математическая модель динамики утомления работников объекта ТЭК</vt:lpstr>
      <vt:lpstr>Оценка риска  </vt:lpstr>
      <vt:lpstr>Оценка риска </vt:lpstr>
      <vt:lpstr>Оценка профессионального риска оператора в начале и конце рабочей смены</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Антон</cp:lastModifiedBy>
  <cp:revision>372</cp:revision>
  <cp:lastPrinted>2017-10-06T08:43:02Z</cp:lastPrinted>
  <dcterms:created xsi:type="dcterms:W3CDTF">2009-04-15T04:53:45Z</dcterms:created>
  <dcterms:modified xsi:type="dcterms:W3CDTF">2018-03-28T11:25:10Z</dcterms:modified>
</cp:coreProperties>
</file>