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1"/>
  </p:notesMasterIdLst>
  <p:sldIdLst>
    <p:sldId id="262" r:id="rId3"/>
    <p:sldId id="263" r:id="rId4"/>
    <p:sldId id="264" r:id="rId5"/>
    <p:sldId id="258" r:id="rId6"/>
    <p:sldId id="259" r:id="rId7"/>
    <p:sldId id="261" r:id="rId8"/>
    <p:sldId id="260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kheevDD\Desktop\&#1043;&#1088;&#1072;&#1092;&#1080;&#1082;&#1080;%20&#1076;&#1083;&#1103;%20&#1089;&#1083;&#1072;&#1081;&#1076;&#1072;%20&#1087;&#1086;%20&#1042;&#1089;&#1077;&#1084;&#1080;&#1088;&#1085;&#1086;&#1084;&#1091;%20&#1073;&#1072;&#1085;&#1082;&#109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5;&#1077;&#1088;&#1096;&#1080;&#1085;\6.%20&#1076;&#1083;&#1103;%20&#1052;&#1080;&#1093;&#1077;&#1077;&#1074;&#1072;\2017.11.07%20&#1086;&#1073;&#1097;.%20&#1089;&#1086;&#1074;&#1077;&#1090;\&#1050;&#1085;&#1080;&#1075;&#1072;2%20(2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5;&#1077;&#1088;&#1096;&#1080;&#1085;\6.%20&#1076;&#1083;&#1103;%20&#1052;&#1080;&#1093;&#1077;&#1077;&#1074;&#1072;\2017.11.07%20&#1086;&#1073;&#1097;.%20&#1089;&#1086;&#1074;&#1077;&#1090;\&#1043;&#1088;&#1072;&#1092;&#1080;&#1082;&#1080;%20&#1076;&#1083;&#1103;%20&#1087;&#1088;&#1077;&#1079;&#1080;&#1085;&#1090;&#1072;&#1094;&#1080;&#108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5;&#1077;&#1088;&#1096;&#1080;&#1085;\6.%20&#1076;&#1083;&#1103;%20&#1052;&#1080;&#1093;&#1077;&#1077;&#1074;&#1072;\2017.11.07%20&#1086;&#1073;&#1097;.%20&#1089;&#1086;&#1074;&#1077;&#1090;\&#1043;&#1088;&#1072;&#1092;&#1080;&#1082;&#1080;%20&#1076;&#1083;&#1103;%20&#1087;&#1088;&#1077;&#1079;&#1080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5;&#1077;&#1088;&#1096;&#1080;&#1085;\6.%20&#1076;&#1083;&#1103;%20&#1052;&#1080;&#1093;&#1077;&#1077;&#1074;&#1072;\2017.11.07%20&#1086;&#1073;&#1097;.%20&#1089;&#1086;&#1074;&#1077;&#1090;\&#1043;&#1088;&#1072;&#1092;&#1080;&#1082;&#1080;%20&#1076;&#1083;&#1103;%20&#1087;&#1088;&#1077;&#1079;&#1080;&#1085;&#1090;&#1072;&#1094;&#108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Позиция России в рейтинге </a:t>
            </a:r>
            <a:r>
              <a:rPr lang="en-US"/>
              <a:t>Doing Business </a:t>
            </a:r>
            <a:r>
              <a:rPr lang="ru-RU"/>
              <a:t>по показателю "Подключение к электрическим сетям" (отчет Всемирного банка)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5869718836710801E-2"/>
          <c:y val="0.39805249592048769"/>
          <c:w val="0.31092476189488755"/>
          <c:h val="0.3723357995846320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Лист1!$C$3</c:f>
              <c:strCache>
                <c:ptCount val="1"/>
                <c:pt idx="0">
                  <c:v>КПЭ по Дорожной карте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Лист1!$B$15:$B$19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Лист1!$A$15:$A$19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BF0-4BB3-A4D7-955BA427A652}"/>
            </c:ext>
          </c:extLst>
        </c:ser>
        <c:ser>
          <c:idx val="1"/>
          <c:order val="1"/>
          <c:tx>
            <c:strRef>
              <c:f>Лист1!$D$3</c:f>
              <c:strCache>
                <c:ptCount val="1"/>
                <c:pt idx="0">
                  <c:v>Результаты по НПА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Лист1!$B$15:$B$19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Лист1!$A$15:$A$19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BF0-4BB3-A4D7-955BA427A6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9867392"/>
        <c:axId val="177851200"/>
      </c:lineChart>
      <c:catAx>
        <c:axId val="199867392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one"/>
        <c:crossAx val="177851200"/>
        <c:crosses val="autoZero"/>
        <c:auto val="1"/>
        <c:lblAlgn val="ctr"/>
        <c:lblOffset val="100"/>
        <c:noMultiLvlLbl val="0"/>
      </c:catAx>
      <c:valAx>
        <c:axId val="17785120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99867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05254828209483E-2"/>
          <c:y val="0.27354380045277021"/>
          <c:w val="0.75397362118575462"/>
          <c:h val="0.6892166083406235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Лист1!$E$32:$E$33</c:f>
              <c:strCache>
                <c:ptCount val="1"/>
                <c:pt idx="0">
                  <c:v>Место Факт</c:v>
                </c:pt>
              </c:strCache>
            </c:strRef>
          </c:tx>
          <c:spPr>
            <a:ln>
              <a:solidFill>
                <a:srgbClr val="FFC000"/>
              </a:solidFill>
              <a:prstDash val="sysDash"/>
            </a:ln>
          </c:spPr>
          <c:marker>
            <c:symbol val="none"/>
          </c:marker>
          <c:dLbls>
            <c:dLbl>
              <c:idx val="1"/>
              <c:spPr>
                <a:noFill/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baseline="0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Лист1!$D$34:$D$39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Лист1!$E$34:$E$39</c:f>
              <c:numCache>
                <c:formatCode>General</c:formatCode>
                <c:ptCount val="6"/>
                <c:pt idx="0">
                  <c:v>188</c:v>
                </c:pt>
                <c:pt idx="1">
                  <c:v>117</c:v>
                </c:pt>
                <c:pt idx="2">
                  <c:v>143</c:v>
                </c:pt>
                <c:pt idx="3">
                  <c:v>29</c:v>
                </c:pt>
                <c:pt idx="4">
                  <c:v>30</c:v>
                </c:pt>
                <c:pt idx="5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866880"/>
        <c:axId val="177853504"/>
      </c:lineChart>
      <c:catAx>
        <c:axId val="199866880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 w="9525">
            <a:noFill/>
          </a:ln>
        </c:spPr>
        <c:crossAx val="177853504"/>
        <c:crosses val="autoZero"/>
        <c:auto val="0"/>
        <c:lblAlgn val="ctr"/>
        <c:lblOffset val="200"/>
        <c:tickLblSkip val="1"/>
        <c:tickMarkSkip val="1"/>
        <c:noMultiLvlLbl val="0"/>
      </c:catAx>
      <c:valAx>
        <c:axId val="177853504"/>
        <c:scaling>
          <c:orientation val="maxMin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998668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73840769903771"/>
          <c:y val="6.949882216938949E-2"/>
          <c:w val="0.73840806975399254"/>
          <c:h val="0.6997931525872286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Лист1!$E$22</c:f>
              <c:strCache>
                <c:ptCount val="1"/>
                <c:pt idx="0">
                  <c:v>КПЭ ДК</c:v>
                </c:pt>
              </c:strCache>
            </c:strRef>
          </c:tx>
          <c:spPr>
            <a:ln>
              <a:solidFill>
                <a:schemeClr val="accent1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0291776027996504E-2"/>
                  <c:y val="5.045129775444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-8.625328083989553E-3"/>
                  <c:y val="-9.734251968503930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5"/>
              <c:layout>
                <c:manualLayout>
                  <c:x val="-4.3611111111111133E-3"/>
                  <c:y val="-4.67709244677748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elete val="1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Лист1!$D$23:$D$29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Лист1!$E$23:$E$29</c:f>
              <c:numCache>
                <c:formatCode>General</c:formatCode>
                <c:ptCount val="7"/>
                <c:pt idx="0">
                  <c:v>281</c:v>
                </c:pt>
                <c:pt idx="1">
                  <c:v>281</c:v>
                </c:pt>
                <c:pt idx="2">
                  <c:v>276</c:v>
                </c:pt>
                <c:pt idx="3">
                  <c:v>135</c:v>
                </c:pt>
                <c:pt idx="4">
                  <c:v>135</c:v>
                </c:pt>
                <c:pt idx="5">
                  <c:v>90</c:v>
                </c:pt>
                <c:pt idx="6">
                  <c:v>90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Лист1!$F$22</c:f>
              <c:strCache>
                <c:ptCount val="1"/>
                <c:pt idx="0">
                  <c:v>НПА</c:v>
                </c:pt>
              </c:strCache>
            </c:strRef>
          </c:tx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Лист1!$D$23:$D$28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Лист1!$F$23:$F$28</c:f>
              <c:numCache>
                <c:formatCode>General</c:formatCode>
                <c:ptCount val="6"/>
                <c:pt idx="0">
                  <c:v>162</c:v>
                </c:pt>
                <c:pt idx="1">
                  <c:v>135</c:v>
                </c:pt>
                <c:pt idx="2">
                  <c:v>135</c:v>
                </c:pt>
                <c:pt idx="3">
                  <c:v>135</c:v>
                </c:pt>
                <c:pt idx="4">
                  <c:v>135</c:v>
                </c:pt>
                <c:pt idx="5">
                  <c:v>135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Лист1!$G$22</c:f>
              <c:strCache>
                <c:ptCount val="1"/>
                <c:pt idx="0">
                  <c:v>Факт</c:v>
                </c:pt>
              </c:strCache>
            </c:strRef>
          </c:tx>
          <c:spPr>
            <a:ln>
              <a:solidFill>
                <a:srgbClr val="FFC000"/>
              </a:solidFill>
              <a:prstDash val="sysDash"/>
            </a:ln>
          </c:spPr>
          <c:marker>
            <c:symbol val="circle"/>
            <c:size val="4"/>
            <c:spPr>
              <a:solidFill>
                <a:prstClr val="white">
                  <a:alpha val="60000"/>
                </a:prstClr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layout>
                <c:manualLayout>
                  <c:x val="-3.888888888888889E-2"/>
                  <c:y val="-5.55555555555554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9444444444444445E-2"/>
                  <c:y val="-6.018518518518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-2.5988700564971799E-2"/>
                  <c:y val="-6.0185604883271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785310734463284E-2"/>
                  <c:y val="8.206371191135718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rgbClr val="C00000"/>
                        </a:solidFill>
                      </a:rPr>
                      <a:t>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9444444444444445E-2"/>
                  <c:y val="4.1666666666666761E-2"/>
                </c:manualLayout>
              </c:layout>
              <c:spPr/>
              <c:txPr>
                <a:bodyPr/>
                <a:lstStyle/>
                <a:p>
                  <a:pPr>
                    <a:defRPr baseline="0">
                      <a:solidFill>
                        <a:srgbClr val="FF0000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Лист1!$D$23:$D$28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Лист1!$G$23:$G$28</c:f>
              <c:numCache>
                <c:formatCode>General</c:formatCode>
                <c:ptCount val="6"/>
                <c:pt idx="0">
                  <c:v>175</c:v>
                </c:pt>
                <c:pt idx="1">
                  <c:v>175</c:v>
                </c:pt>
                <c:pt idx="2">
                  <c:v>160</c:v>
                </c:pt>
                <c:pt idx="3">
                  <c:v>160</c:v>
                </c:pt>
                <c:pt idx="4">
                  <c:v>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865856"/>
        <c:axId val="177855808"/>
      </c:lineChart>
      <c:catAx>
        <c:axId val="199865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77855808"/>
        <c:crosses val="autoZero"/>
        <c:auto val="1"/>
        <c:lblAlgn val="ctr"/>
        <c:lblOffset val="100"/>
        <c:noMultiLvlLbl val="0"/>
      </c:catAx>
      <c:valAx>
        <c:axId val="177855808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>
                  <a:lumMod val="85000"/>
                  <a:alpha val="67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99865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177396280400569E-2"/>
          <c:y val="0.12544802867383514"/>
          <c:w val="0.90164520743920085"/>
          <c:h val="0.7314819518527925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Лист1!$K$21:$K$22</c:f>
              <c:strCache>
                <c:ptCount val="1"/>
                <c:pt idx="0">
                  <c:v>Этапы КПЭ ДК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9444444444444445E-2"/>
                  <c:y val="-5.3140096618357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555555555555775E-3"/>
                  <c:y val="4.8309178743961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5555555555555558E-3"/>
                  <c:y val="-5.797101449275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-5.5555555555555558E-3"/>
                  <c:y val="-6.2801932367149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Лист1!$J$23:$J$29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Лист1!$K$23:$K$29</c:f>
              <c:numCache>
                <c:formatCode>General</c:formatCode>
                <c:ptCount val="7"/>
                <c:pt idx="0">
                  <c:v>10</c:v>
                </c:pt>
                <c:pt idx="1">
                  <c:v>10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Лист1!$L$21:$L$22</c:f>
              <c:strCache>
                <c:ptCount val="1"/>
                <c:pt idx="0">
                  <c:v>Этапы НПА</c:v>
                </c:pt>
              </c:strCache>
            </c:strRef>
          </c:tx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5.3140096618357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5.7971014492753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-8.3333333333333367E-3"/>
                  <c:y val="-4.3478260869565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</c:dLbl>
            <c:dLbl>
              <c:idx val="5"/>
              <c:delete val="1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Лист1!$J$23:$J$29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Лист1!$L$23:$L$29</c:f>
              <c:numCache>
                <c:formatCode>General</c:formatCode>
                <c:ptCount val="7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Лист1!$M$21:$M$22</c:f>
              <c:strCache>
                <c:ptCount val="1"/>
                <c:pt idx="0">
                  <c:v>Этапы Факт</c:v>
                </c:pt>
              </c:strCache>
            </c:strRef>
          </c:tx>
          <c:spPr>
            <a:ln>
              <a:solidFill>
                <a:srgbClr val="FFC000"/>
              </a:solidFill>
              <a:prstDash val="sysDash"/>
            </a:ln>
          </c:spPr>
          <c:marker>
            <c:symbol val="circle"/>
            <c:size val="4"/>
            <c:spPr>
              <a:solidFill>
                <a:prstClr val="white">
                  <a:alpha val="60000"/>
                </a:prstClr>
              </a:solidFill>
              <a:ln>
                <a:solidFill>
                  <a:srgbClr val="FFC000"/>
                </a:solidFill>
                <a:prstDash val="sysDash"/>
              </a:ln>
            </c:spPr>
          </c:marker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rgbClr val="C00000"/>
                        </a:solidFill>
                      </a:rPr>
                      <a:t>3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Лист1!$J$23:$J$29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Лист1!$M$23:$M$29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224704"/>
        <c:axId val="199885952"/>
      </c:lineChart>
      <c:catAx>
        <c:axId val="177224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99885952"/>
        <c:crosses val="autoZero"/>
        <c:auto val="1"/>
        <c:lblAlgn val="ctr"/>
        <c:lblOffset val="100"/>
        <c:noMultiLvlLbl val="0"/>
      </c:catAx>
      <c:valAx>
        <c:axId val="199885952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>
                  <a:lumMod val="50000"/>
                  <a:alpha val="31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77224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388888888888895E-2"/>
          <c:y val="6.8062460645814379E-2"/>
          <c:w val="0.9236111111111116"/>
          <c:h val="0.7789323281839716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Лист1!$P$21:$P$22</c:f>
              <c:strCache>
                <c:ptCount val="1"/>
                <c:pt idx="0">
                  <c:v>Стоимость КПЭ ДК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4.3577147016011654E-2"/>
                  <c:y val="7.1731866189183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1177577312135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7.5231481481481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7.5231481481481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5.7870370370370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4722222222222242E-3"/>
                  <c:y val="-0.127315270487022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Лист1!$O$23:$O$29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Лист1!$P$23:$P$29</c:f>
              <c:numCache>
                <c:formatCode>General</c:formatCode>
                <c:ptCount val="7"/>
                <c:pt idx="0">
                  <c:v>1852</c:v>
                </c:pt>
                <c:pt idx="1">
                  <c:v>1852</c:v>
                </c:pt>
                <c:pt idx="2">
                  <c:v>321</c:v>
                </c:pt>
                <c:pt idx="3">
                  <c:v>321</c:v>
                </c:pt>
                <c:pt idx="4">
                  <c:v>321</c:v>
                </c:pt>
                <c:pt idx="5">
                  <c:v>20</c:v>
                </c:pt>
                <c:pt idx="6">
                  <c:v>20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Лист1!$Q$21:$Q$22</c:f>
              <c:strCache>
                <c:ptCount val="1"/>
                <c:pt idx="0">
                  <c:v>Стоимость Факт</c:v>
                </c:pt>
              </c:strCache>
            </c:strRef>
          </c:tx>
          <c:spPr>
            <a:ln>
              <a:solidFill>
                <a:srgbClr val="FFC000"/>
              </a:solidFill>
              <a:prstDash val="sysDash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6.9444444444444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6.3657407407407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935185185185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564287269768127E-2"/>
                  <c:y val="-4.5526077743770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3856863688982088E-2"/>
                  <c:y val="5.7847796185920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2916666666666824E-2"/>
                  <c:y val="4.050925925925925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rgbClr val="C00000"/>
                        </a:solidFill>
                      </a:rPr>
                      <a:t>41,5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Лист1!$O$23:$O$29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Лист1!$Q$23:$Q$29</c:f>
              <c:numCache>
                <c:formatCode>General</c:formatCode>
                <c:ptCount val="7"/>
                <c:pt idx="0">
                  <c:v>299</c:v>
                </c:pt>
                <c:pt idx="1">
                  <c:v>277</c:v>
                </c:pt>
                <c:pt idx="2">
                  <c:v>93</c:v>
                </c:pt>
                <c:pt idx="3">
                  <c:v>44</c:v>
                </c:pt>
                <c:pt idx="4">
                  <c:v>41.5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224192"/>
        <c:axId val="199887680"/>
      </c:lineChart>
      <c:catAx>
        <c:axId val="177224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99887680"/>
        <c:crosses val="autoZero"/>
        <c:auto val="1"/>
        <c:lblAlgn val="ctr"/>
        <c:lblOffset val="300"/>
        <c:noMultiLvlLbl val="0"/>
      </c:catAx>
      <c:valAx>
        <c:axId val="199887680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>
                  <a:lumMod val="75000"/>
                  <a:alpha val="55000"/>
                </a:sys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77224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8266D-63EF-4B07-9A21-67B294DE3B14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CF235-2F55-49BB-97FB-5AAF412F2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37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701A7C9F-DF88-46DD-B84E-3814278532DC}" type="slidenum">
              <a:rPr lang="ru-RU" sz="1200">
                <a:solidFill>
                  <a:schemeClr val="tx1"/>
                </a:solidFill>
                <a:latin typeface="Calibri" pitchFamily="34" charset="0"/>
              </a:rPr>
              <a:pPr/>
              <a:t>1</a:t>
            </a:fld>
            <a:endParaRPr lang="ru-RU" sz="12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82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11EA5-C7B3-2341-963F-AB52625AF48C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0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46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15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fld id="{E0B9FAB5-D5CB-7649-AB4D-E71835F2DC1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599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45563" y="3528218"/>
            <a:ext cx="8229600" cy="966047"/>
          </a:xfrm>
          <a:prstGeom prst="rect">
            <a:avLst/>
          </a:prstGeom>
        </p:spPr>
        <p:txBody>
          <a:bodyPr anchor="ctr"/>
          <a:lstStyle>
            <a:lvl1pPr algn="ctr"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5563" y="479198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1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45563" y="576694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9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1160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45563" y="3528218"/>
            <a:ext cx="8229600" cy="966047"/>
          </a:xfrm>
          <a:prstGeom prst="rect">
            <a:avLst/>
          </a:prstGeom>
        </p:spPr>
        <p:txBody>
          <a:bodyPr anchor="ctr"/>
          <a:lstStyle>
            <a:lvl1pPr algn="ctr"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5563" y="479198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11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45563" y="5766948"/>
            <a:ext cx="8229600" cy="97087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900" kern="1200" dirty="0" smtClean="0">
                <a:solidFill>
                  <a:schemeClr val="bg1"/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2pPr>
            <a:lvl3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3pPr>
            <a:lvl4pPr>
              <a:defRPr lang="en-US" sz="1800" kern="1200" dirty="0" smtClean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4pPr>
            <a:lvl5pPr>
              <a:defRPr lang="en-US" sz="1800" kern="1200" dirty="0">
                <a:solidFill>
                  <a:schemeClr val="bg1"/>
                </a:solidFill>
                <a:latin typeface="FranklinGothicDemiITC"/>
                <a:ea typeface="+mn-ea"/>
                <a:cs typeface="FranklinGothicDemiITC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0889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986"/>
          </a:xfrm>
          <a:prstGeom prst="rect">
            <a:avLst/>
          </a:prstGeom>
        </p:spPr>
        <p:txBody>
          <a:bodyPr/>
          <a:lstStyle>
            <a:lvl1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1pPr>
            <a:lvl2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2pPr>
            <a:lvl3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3pPr>
            <a:lvl4pPr>
              <a:defRPr lang="en-US" sz="1800" kern="1200" dirty="0" smtClean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4pPr>
            <a:lvl5pPr>
              <a:defRPr lang="en-US" sz="1800" kern="1200" dirty="0">
                <a:solidFill>
                  <a:schemeClr val="tx2">
                    <a:lumMod val="50000"/>
                  </a:schemeClr>
                </a:solidFill>
                <a:latin typeface="Franklin Gothic Book" pitchFamily="34" charset="0"/>
                <a:ea typeface="+mn-ea"/>
                <a:cs typeface="Franklin Gothic Book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pPr defTabSz="457200"/>
            <a:fld id="{E0B9FAB5-D5CB-7649-AB4D-E71835F2DC17}" type="slidenum">
              <a:rPr lang="ru-RU" smtClean="0">
                <a:solidFill>
                  <a:prstClr val="white"/>
                </a:solidFill>
              </a:rPr>
              <a:pPr defTabSz="457200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232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50106" y="776176"/>
            <a:ext cx="793895" cy="52099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pPr defTabSz="457200"/>
            <a:fld id="{E0B9FAB5-D5CB-7649-AB4D-E71835F2DC17}" type="slidenum">
              <a:rPr lang="ru-RU" smtClean="0">
                <a:solidFill>
                  <a:prstClr val="white"/>
                </a:solidFill>
              </a:rPr>
              <a:pPr defTabSz="457200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274638"/>
            <a:ext cx="7967133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72316181"/>
              </p:ext>
            </p:extLst>
          </p:nvPr>
        </p:nvGraphicFramePr>
        <p:xfrm>
          <a:off x="1524000" y="2509520"/>
          <a:ext cx="6096000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Заголовок</a:t>
                      </a:r>
                    </a:p>
                  </a:txBody>
                  <a:tcPr anchor="ctr"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4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4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4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Franklin Gothic Book"/>
                          <a:cs typeface="Franklin Gothic Book"/>
                        </a:rPr>
                        <a:t>4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Всего: 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</a:t>
                      </a:r>
                    </a:p>
                  </a:txBody>
                  <a:tcPr>
                    <a:lnL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176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5800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ru-RU" sz="36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722313" y="274638"/>
            <a:ext cx="7772401" cy="11430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2400" kern="1200" dirty="0">
                <a:solidFill>
                  <a:srgbClr val="FFFFFF"/>
                </a:solidFill>
                <a:latin typeface="FranklinGothicDemiITC"/>
                <a:ea typeface="+mn-ea"/>
                <a:cs typeface="FranklinGothicDemiITC"/>
              </a:defRPr>
            </a:lvl1pPr>
          </a:lstStyle>
          <a:p>
            <a:r>
              <a:rPr>
                <a:latin typeface="Arial"/>
                <a:cs typeface="Arial"/>
              </a:rPr>
              <a:t>CLICK TO EDIT MASTER TITLE STYLE</a:t>
            </a:r>
          </a:p>
        </p:txBody>
      </p:sp>
      <p:sp>
        <p:nvSpPr>
          <p:cNvPr id="8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80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OBJ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ru-RU" sz="1800" kern="1200" dirty="0">
                <a:solidFill>
                  <a:srgbClr val="192B55"/>
                </a:solidFill>
                <a:latin typeface="FranklinGothicDemiITC"/>
                <a:ea typeface="+mn-ea"/>
                <a:cs typeface="FranklinGothicDemiITC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 Gothic Dem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I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lang="en-US" sz="2400" kern="1200" baseline="0" dirty="0">
                <a:solidFill>
                  <a:srgbClr val="FFFFFF"/>
                </a:solidFill>
                <a:latin typeface="Franklin Gothic Demi" pitchFamily="34" charset="0"/>
                <a:ea typeface="+mn-ea"/>
                <a:cs typeface="FranklinGothicDemiIT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Номер слайда 4"/>
          <p:cNvSpPr txBox="1">
            <a:spLocks/>
          </p:cNvSpPr>
          <p:nvPr userDrawn="1"/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457200" rtl="0" eaLnBrk="1" latinLnBrk="0" hangingPunct="1">
              <a:defRPr sz="1600" kern="1200">
                <a:solidFill>
                  <a:schemeClr val="bg1"/>
                </a:solidFill>
                <a:latin typeface="Franklin Gothic Demi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B9FAB5-D5CB-7649-AB4D-E71835F2DC17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094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82002" y="808082"/>
            <a:ext cx="761999" cy="50334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pPr defTabSz="457200"/>
            <a:fld id="{E0B9FAB5-D5CB-7649-AB4D-E71835F2DC17}" type="slidenum">
              <a:rPr lang="ru-RU" smtClean="0">
                <a:solidFill>
                  <a:prstClr val="white"/>
                </a:solidFill>
              </a:rPr>
              <a:pPr defTabSz="457200"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04850" y="274638"/>
            <a:ext cx="7981950" cy="1143000"/>
          </a:xfrm>
          <a:prstGeom prst="rect">
            <a:avLst/>
          </a:prstGeom>
        </p:spPr>
        <p:txBody>
          <a:bodyPr anchor="ctr"/>
          <a:lstStyle>
            <a:lvl1pPr>
              <a:defRPr lang="en-US" sz="24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3668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/>
          <p:cNvSpPr txBox="1">
            <a:spLocks/>
          </p:cNvSpPr>
          <p:nvPr userDrawn="1"/>
        </p:nvSpPr>
        <p:spPr>
          <a:xfrm>
            <a:off x="685800" y="4080637"/>
            <a:ext cx="7772400" cy="13363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prstClr val="white"/>
                </a:solidFill>
                <a:latin typeface="FranklinGothicDemiITC"/>
                <a:cs typeface="FranklinGothicDemiITC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57998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08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24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131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8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93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08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08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91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26E0E-D100-4F51-A36A-424BFC2ADB50}" type="datetimeFigureOut">
              <a:rPr lang="ru-RU" smtClean="0"/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C3338-3DF0-4AEB-9723-D7B8BDFD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468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33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14" name="Прямая соединительная линия 21"/>
          <p:cNvCxnSpPr>
            <a:cxnSpLocks noChangeShapeType="1"/>
          </p:cNvCxnSpPr>
          <p:nvPr/>
        </p:nvCxnSpPr>
        <p:spPr bwMode="auto">
          <a:xfrm>
            <a:off x="908050" y="5105400"/>
            <a:ext cx="7315200" cy="63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3315" name="Прямая соединительная линия 24"/>
          <p:cNvCxnSpPr>
            <a:cxnSpLocks noChangeShapeType="1"/>
          </p:cNvCxnSpPr>
          <p:nvPr/>
        </p:nvCxnSpPr>
        <p:spPr bwMode="auto">
          <a:xfrm>
            <a:off x="908050" y="3722688"/>
            <a:ext cx="7315200" cy="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4457700" y="14351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ru-RU" sz="1200" b="1" i="1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  <p:pic>
        <p:nvPicPr>
          <p:cNvPr id="14341" name="Изображение 14" descr="Лого_белый_прозрачный_фон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361950"/>
            <a:ext cx="153035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Изображение 15" descr="Без заголовка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844675"/>
            <a:ext cx="73152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itle 1"/>
          <p:cNvSpPr txBox="1">
            <a:spLocks/>
          </p:cNvSpPr>
          <p:nvPr/>
        </p:nvSpPr>
        <p:spPr bwMode="auto">
          <a:xfrm>
            <a:off x="600075" y="3716338"/>
            <a:ext cx="793273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Совершенствование нормативной правовой базы в сфере услуг по технологическому присоединению к объектам электросетевого хозяйства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4" name="Подзаголовок 2"/>
          <p:cNvSpPr txBox="1">
            <a:spLocks/>
          </p:cNvSpPr>
          <p:nvPr/>
        </p:nvSpPr>
        <p:spPr bwMode="auto">
          <a:xfrm>
            <a:off x="0" y="6224588"/>
            <a:ext cx="91440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defTabSz="4572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defTabSz="4572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defTabSz="4572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defTabSz="457200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z="900" dirty="0" smtClean="0">
                <a:solidFill>
                  <a:srgbClr val="FFFFFF"/>
                </a:solidFill>
                <a:latin typeface="Franklin Gothic Book" pitchFamily="34" charset="0"/>
              </a:rPr>
              <a:t>25 апреля 2018 г.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z="900" dirty="0" smtClean="0">
                <a:solidFill>
                  <a:srgbClr val="FFFFFF"/>
                </a:solidFill>
                <a:latin typeface="Franklin Gothic Book" pitchFamily="34" charset="0"/>
              </a:rPr>
              <a:t>Санкт- Петербург</a:t>
            </a:r>
            <a:endParaRPr lang="ru-RU" sz="900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9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519" y="6198"/>
            <a:ext cx="7463481" cy="1341391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Arial" charset="0"/>
                <a:ea typeface="Arial" charset="0"/>
                <a:cs typeface="Arial" charset="0"/>
              </a:rPr>
              <a:t>Динамика достижения целевых показателей </a:t>
            </a:r>
            <a:br>
              <a:rPr lang="ru-RU" dirty="0">
                <a:latin typeface="Arial" charset="0"/>
                <a:ea typeface="Arial" charset="0"/>
                <a:cs typeface="Arial" charset="0"/>
              </a:rPr>
            </a:br>
            <a:r>
              <a:rPr lang="ru-RU" dirty="0">
                <a:latin typeface="Arial" charset="0"/>
                <a:ea typeface="Arial" charset="0"/>
                <a:cs typeface="Arial" charset="0"/>
              </a:rPr>
              <a:t>«дорожной карты»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93" y="3432356"/>
            <a:ext cx="8938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charset="0"/>
                <a:ea typeface="Arial" charset="0"/>
                <a:cs typeface="Arial" charset="0"/>
              </a:rPr>
              <a:t>1. </a:t>
            </a:r>
            <a:r>
              <a:rPr lang="ru-RU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Индекс надежности электроснабжения </a:t>
            </a:r>
            <a:r>
              <a:rPr lang="ru-RU" sz="1200" b="1" dirty="0">
                <a:latin typeface="Arial" charset="0"/>
                <a:ea typeface="Arial" charset="0"/>
                <a:cs typeface="Arial" charset="0"/>
              </a:rPr>
              <a:t>потребителей электрической энергии в Москве и </a:t>
            </a:r>
          </a:p>
          <a:p>
            <a:pPr algn="ctr"/>
            <a:r>
              <a:rPr lang="ru-RU" sz="1200" b="1" dirty="0">
                <a:latin typeface="Arial" charset="0"/>
                <a:ea typeface="Arial" charset="0"/>
                <a:cs typeface="Arial" charset="0"/>
              </a:rPr>
              <a:t>Санкт-Петербурге получил максимально возможную оценку</a:t>
            </a:r>
            <a:r>
              <a:rPr lang="ru-RU" sz="1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8</a:t>
            </a:r>
            <a:r>
              <a:rPr lang="ru-RU" sz="12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баллов</a:t>
            </a:r>
          </a:p>
        </p:txBody>
      </p:sp>
      <p:graphicFrame>
        <p:nvGraphicFramePr>
          <p:cNvPr id="179" name="Диаграмма 178">
            <a:extLst>
              <a:ext uri="{FF2B5EF4-FFF2-40B4-BE49-F238E27FC236}">
                <a16:creationId xmlns:a16="http://schemas.microsoft.com/office/drawing/2014/main" xmlns="" id="{3E55C771-9D99-45CA-807E-B723FC3148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662016"/>
              </p:ext>
            </p:extLst>
          </p:nvPr>
        </p:nvGraphicFramePr>
        <p:xfrm>
          <a:off x="138023" y="1275236"/>
          <a:ext cx="8609162" cy="2157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0393" y="4163552"/>
            <a:ext cx="893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charset="0"/>
                <a:ea typeface="Arial" charset="0"/>
                <a:cs typeface="Arial" charset="0"/>
              </a:rPr>
              <a:t>2. </a:t>
            </a:r>
            <a:r>
              <a:rPr lang="ru-RU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Индикаторы легкости присоединения к электрическим сетям</a:t>
            </a:r>
            <a:endParaRPr lang="ru-RU" sz="1200" b="1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9968" y="4856427"/>
            <a:ext cx="1708951" cy="221541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85000" lnSpcReduction="20000"/>
          </a:bodyPr>
          <a:lstStyle/>
          <a:p>
            <a:r>
              <a:rPr lang="ru-RU" sz="1200" b="1" i="1" dirty="0">
                <a:latin typeface="Franklin Gothic Book"/>
                <a:cs typeface="Franklin Gothic Book"/>
              </a:rPr>
              <a:t>КПЭ по Дорожной карте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4112" y="6186797"/>
            <a:ext cx="1658594" cy="25058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/>
          <a:p>
            <a:r>
              <a:rPr lang="ru-RU" sz="1100" b="1" i="1" dirty="0">
                <a:latin typeface="Franklin Gothic Book"/>
                <a:cs typeface="Franklin Gothic Book"/>
              </a:rPr>
              <a:t>Результаты по НПА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24276" y="5077405"/>
            <a:ext cx="1466272" cy="379563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r>
              <a:rPr lang="ru-RU" sz="1200" b="1" i="1" dirty="0">
                <a:latin typeface="Franklin Gothic Book"/>
                <a:cs typeface="Franklin Gothic Book"/>
              </a:rPr>
              <a:t>Результаты замера Всемирного банка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687327" y="5034016"/>
            <a:ext cx="336431" cy="1897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975048" y="5471044"/>
            <a:ext cx="356136" cy="1365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03550" y="5882276"/>
            <a:ext cx="105378" cy="2617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Диаграмма 19"/>
          <p:cNvGraphicFramePr/>
          <p:nvPr/>
        </p:nvGraphicFramePr>
        <p:xfrm>
          <a:off x="1809317" y="1942596"/>
          <a:ext cx="5402365" cy="1413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/>
        </p:nvGraphicFramePr>
        <p:xfrm>
          <a:off x="134112" y="4736592"/>
          <a:ext cx="3596640" cy="2200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845641" y="4522588"/>
            <a:ext cx="2555927" cy="37956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Franklin Gothic Book"/>
              </a:rPr>
              <a:t>Срок подключения, дней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cs typeface="Franklin Gothic Book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90548" y="4563564"/>
            <a:ext cx="2214551" cy="29286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Количество этапов, шт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graphicFrame>
        <p:nvGraphicFramePr>
          <p:cNvPr id="29" name="Диаграмма 28"/>
          <p:cNvGraphicFramePr/>
          <p:nvPr/>
        </p:nvGraphicFramePr>
        <p:xfrm>
          <a:off x="3304032" y="4595015"/>
          <a:ext cx="2840736" cy="2125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466154" y="4392074"/>
            <a:ext cx="2555927" cy="62309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Стоимость подключения, % ВВП на душу населения</a:t>
            </a:r>
            <a:endParaRPr lang="ru-RU" dirty="0"/>
          </a:p>
        </p:txBody>
      </p:sp>
      <p:graphicFrame>
        <p:nvGraphicFramePr>
          <p:cNvPr id="32" name="Диаграмма 31"/>
          <p:cNvGraphicFramePr/>
          <p:nvPr/>
        </p:nvGraphicFramePr>
        <p:xfrm>
          <a:off x="6163056" y="4724400"/>
          <a:ext cx="2791968" cy="1936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00978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540" y="0"/>
            <a:ext cx="7490460" cy="1311427"/>
          </a:xfrm>
        </p:spPr>
        <p:txBody>
          <a:bodyPr/>
          <a:lstStyle/>
          <a:p>
            <a:r>
              <a:rPr lang="ru-RU" dirty="0"/>
              <a:t>Работы по повышению доступности </a:t>
            </a:r>
            <a:br>
              <a:rPr lang="ru-RU" dirty="0"/>
            </a:br>
            <a:r>
              <a:rPr lang="ru-RU" dirty="0"/>
              <a:t>энергетической инфраструктуры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1986"/>
          </a:xfrm>
        </p:spPr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Реализация «дорожной карты» от 30 июня 2012 г. № 1144-р.</a:t>
            </a:r>
          </a:p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Выполнено более 50 мероприятий</a:t>
            </a:r>
          </a:p>
          <a:p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Вступило в силу порядка 25 нормативных правовых актов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Мониторинг правоприменения</a:t>
            </a:r>
          </a:p>
          <a:p>
            <a:pPr lvl="0"/>
            <a:endParaRPr lang="ru-RU" sz="1400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Подтверждены 12 из 19 находящихся на контроле принятых реформ, 7 – на подтверждении</a:t>
            </a:r>
          </a:p>
          <a:p>
            <a:pPr lvl="0"/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полтора раза увеличились объемы присоединений в год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Распространение лучших практик во всех субъектах РФ (внедрение «целевой модели»)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Регионами достигнуто 93 % показателей доступности ТП малого и среднего бизнеса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67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340768"/>
          </a:xfrm>
        </p:spPr>
        <p:txBody>
          <a:bodyPr/>
          <a:lstStyle/>
          <a:p>
            <a:r>
              <a:rPr lang="ru-RU" dirty="0" smtClean="0"/>
              <a:t>Меры по совершенствованию порядка ТП заявителей с энергопринимающими устройствами с мощностью не менее 670 кВт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1191" y="4581128"/>
            <a:ext cx="864096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534988" algn="l"/>
              </a:tabLst>
            </a:pP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 startAt="3"/>
              <a:tabLst>
                <a:tab pos="360363" algn="l"/>
              </a:tabLs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порядка урегулирования отношений с третьими лицами – сетевыми организациями. </a:t>
            </a:r>
          </a:p>
          <a:p>
            <a:pPr marL="534988" indent="-26670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постановления Правительства Российской Федерации «О внесении изменений в некоторые акты Правительства Российской Федерации в целях совершенствования  порядка урегулирования отношений с «третьими лицами» - сетевыми организациями при осуществлении технологического присоединения к электрическим сетям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68288" algn="just"/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 в Правительство Российской Федерации в марте 2017 года)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60363" algn="l"/>
              </a:tabLs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	Уточнение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сроков технологического присоединения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4988" indent="-26670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Российской Федерации от 18 апреля 2018 г.  № 463 «О внесении изменений в подпункт "б" пункта 16 Правил технологического присоединения энергопринимающих устройств потребителей электрической энергии, объектов по производству электрической энергии, а также объектов электросетевого хозяйства, принадлежащих сетевым организациям и иным лицам, к электрическим сетям».</a:t>
            </a:r>
          </a:p>
          <a:p>
            <a:pPr marL="268288" algn="just">
              <a:buFont typeface="Arial" panose="020B0604020202020204" pitchFamily="34" charset="0"/>
              <a:buChar char="•"/>
              <a:tabLst>
                <a:tab pos="534988" algn="l"/>
              </a:tabLst>
            </a:pPr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779" y="3003341"/>
            <a:ext cx="86409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 startAt="2"/>
              <a:tabLst>
                <a:tab pos="360363" algn="l"/>
              </a:tabLst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порядка разработки проектной документации в случаях технологического присоединения к сетям организации по управлению ЕНЭС</a:t>
            </a:r>
          </a:p>
          <a:p>
            <a:pPr marL="534988" indent="-266700" algn="just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внесении изменений в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технологического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присоединения энергопринимающих устройств потребителей электрической энергии, объектов по производству электрической энергии, а также объектов электросетевого хозяйства, принадлежащих сетевым организациям и иным лицам, к электрическим сетям в целях совершенствования порядка технологического присоединения по индивидуальному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проекту</a:t>
            </a:r>
          </a:p>
          <a:p>
            <a:pPr marL="725488" lvl="1" algn="just"/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разработке)</a:t>
            </a:r>
          </a:p>
          <a:p>
            <a:pPr marL="725488" lvl="1" algn="just"/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69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340768"/>
          </a:xfrm>
        </p:spPr>
        <p:txBody>
          <a:bodyPr>
            <a:normAutofit/>
          </a:bodyPr>
          <a:lstStyle/>
          <a:p>
            <a:r>
              <a:rPr lang="ru-RU" dirty="0"/>
              <a:t>Постановление Правительства Российской Федерации от 18 апреля 2018 г. № </a:t>
            </a:r>
            <a:r>
              <a:rPr lang="ru-RU" dirty="0" smtClean="0"/>
              <a:t>463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628800"/>
            <a:ext cx="84249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Исключение привязки сроков ТП к мероприятиям, предусмотренным инвестиционной программой ТСО;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Определение права сторон договора ТП устанавливать сроки реализации мероприятий по ТП в сроки, определенные соглашением сторон (но не более 4 лет);</a:t>
            </a:r>
          </a:p>
          <a:p>
            <a:pPr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Снижение срока ТП к инфраструктуре организации по управлению ЕНЭС, в случаях, когда не требуется усиление инфраструктуры смежных ТСО;</a:t>
            </a:r>
          </a:p>
        </p:txBody>
      </p:sp>
    </p:spTree>
    <p:extLst>
      <p:ext uri="{BB962C8B-B14F-4D97-AF65-F5344CB8AC3E}">
        <p14:creationId xmlns:p14="http://schemas.microsoft.com/office/powerpoint/2010/main" val="1481860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01644" cy="1340768"/>
          </a:xfrm>
        </p:spPr>
        <p:txBody>
          <a:bodyPr/>
          <a:lstStyle/>
          <a:p>
            <a:r>
              <a:rPr lang="ru-RU" dirty="0"/>
              <a:t>Проект постановления Правительства Российской Федерации об </a:t>
            </a:r>
            <a:r>
              <a:rPr lang="ru-RU" dirty="0" smtClean="0"/>
              <a:t>порядке разработки проектной документации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84784"/>
            <a:ext cx="8366145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Проблематика несовершенства нормативного регулирования </a:t>
            </a:r>
            <a:endParaRPr lang="ru-RU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Предельные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разработки ПСД в целях установления платы </a:t>
            </a:r>
            <a:r>
              <a:rPr lang="ru-RU" sz="14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ТП (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месяцев)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соответствуют нормативным срокам административных процедур, которые необходимо соблюдать при разработке и экспертизе ПСД, а также фактическим срокам выполнения работ. </a:t>
            </a:r>
            <a:endParaRPr lang="ru-RU" sz="14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Отсутствует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заключения соглашения о разработке ПСД и его форма, при этом данное соглашение – обязательный элемент процедуры ТП к ЕНЭС </a:t>
            </a:r>
            <a:endParaRPr lang="ru-RU" sz="1400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сроков организация по управлению ЕНЭС обязана выплачивать неустойку, размер которой необоснованно завышен (определяется исходя из стоимости всех мероприятий по ТП). </a:t>
            </a:r>
            <a:endParaRPr lang="ru-RU" sz="1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753" y="4075117"/>
            <a:ext cx="82809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совершенствования нормативного регулирования</a:t>
            </a:r>
          </a:p>
          <a:p>
            <a:endParaRPr lang="ru-RU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Соблюдение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законодательства при разработки ПСД за счет увеличения срока (с 9 месяцев до 15) предусмотренного на разработку проектно-сметной документации в Правилах ТП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процедуры заключения соглашения (по аналогии с договором ТП) и определение типовой формы соглашения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</a:t>
            </a:r>
            <a:r>
              <a:rPr lang="ru-RU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 расчета неустойки: база для расчета – стоимость мероприятий по разработке ТУ и ПСД. </a:t>
            </a:r>
            <a:endParaRPr lang="ru-RU" sz="1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698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340768"/>
          </a:xfrm>
        </p:spPr>
        <p:txBody>
          <a:bodyPr/>
          <a:lstStyle/>
          <a:p>
            <a:r>
              <a:rPr lang="ru-RU" dirty="0" smtClean="0"/>
              <a:t>Проект постановления Правительства Российской Федерации об урегулировании отношений с третьими лицами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8424936" cy="20313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Необходимость реализации мер: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Обязанность сетевых организаций урегулировать отношения с третьими лицами при ТП;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Неопределённость правового механизма урегулирования отношений с «нижестоящей» сетевой организацией;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Наиболее распространенные случаи урегулирования отношений с третьими лицами – «сеть-сеть»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6624" y="3529733"/>
            <a:ext cx="84249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Меры: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Уточнение порядка заключения договора ТП со смежной сетевой организацией:</a:t>
            </a:r>
          </a:p>
          <a:p>
            <a:pPr marL="895350" lvl="0" indent="-360363" algn="just">
              <a:buFont typeface="Arial" panose="020B0604020202020204" pitchFamily="34" charset="0"/>
              <a:buChar char="•"/>
            </a:pPr>
            <a:r>
              <a:rPr lang="ru-RU" sz="1600" i="1" dirty="0" smtClean="0">
                <a:solidFill>
                  <a:schemeClr val="tx2"/>
                </a:solidFill>
              </a:rPr>
              <a:t>	обеспечение возможности подачи заявки на ТП в нижестоящую смежную сеть;</a:t>
            </a:r>
          </a:p>
          <a:p>
            <a:pPr marL="895350" lvl="0" indent="-360363" algn="just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2"/>
                </a:solidFill>
              </a:rPr>
              <a:t>	</a:t>
            </a:r>
            <a:r>
              <a:rPr lang="ru-RU" sz="1600" i="1" dirty="0" smtClean="0">
                <a:solidFill>
                  <a:schemeClr val="tx2"/>
                </a:solidFill>
              </a:rPr>
              <a:t>уточнение требований к заявке на ТП «сеть-сеть»;</a:t>
            </a:r>
          </a:p>
          <a:p>
            <a:pPr marL="895350" lvl="0" indent="-360363" algn="just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2"/>
                </a:solidFill>
              </a:rPr>
              <a:t>	</a:t>
            </a:r>
            <a:r>
              <a:rPr lang="ru-RU" sz="1600" i="1" dirty="0" smtClean="0">
                <a:solidFill>
                  <a:schemeClr val="tx2"/>
                </a:solidFill>
              </a:rPr>
              <a:t>уточнение сроков направления оферт договоров в случаях наличия мероприятий на объектах третьих лиц.</a:t>
            </a:r>
            <a:endParaRPr lang="ru-R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16624" y="5085184"/>
            <a:ext cx="85758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Определение особенностей порядка заключения/исполнения договора ТП между сетевыми организациями:</a:t>
            </a:r>
          </a:p>
          <a:p>
            <a:pPr marL="895350" indent="-360363" algn="just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tx2"/>
                </a:solidFill>
              </a:rPr>
              <a:t>	</a:t>
            </a:r>
            <a:r>
              <a:rPr lang="ru-RU" sz="1600" i="1" dirty="0">
                <a:solidFill>
                  <a:schemeClr val="tx2"/>
                </a:solidFill>
              </a:rPr>
              <a:t>уточнение сроков ТП в договоре между сетями;</a:t>
            </a:r>
          </a:p>
          <a:p>
            <a:pPr marL="895350" indent="-360363" algn="just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2"/>
                </a:solidFill>
              </a:rPr>
              <a:t>	уточнение применения платы за технологическое присоединение;</a:t>
            </a:r>
          </a:p>
          <a:p>
            <a:pPr marL="895350" indent="-360363" algn="just">
              <a:buFont typeface="Arial" panose="020B0604020202020204" pitchFamily="34" charset="0"/>
              <a:buChar char="•"/>
            </a:pPr>
            <a:r>
              <a:rPr lang="ru-RU" sz="1600" i="1" dirty="0">
                <a:solidFill>
                  <a:schemeClr val="tx2"/>
                </a:solidFill>
              </a:rPr>
              <a:t>	порядок компенсации выпадающих доходов по договорам с третьими лицами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356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241687"/>
            <a:ext cx="9144001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5400" dirty="0">
                <a:solidFill>
                  <a:srgbClr val="00206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79065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to2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rmAutofit/>
      </a:bodyPr>
      <a:lstStyle>
        <a:defPPr>
          <a:defRPr sz="1200" b="1" i="1" dirty="0" smtClean="0">
            <a:solidFill>
              <a:srgbClr val="FFFFFF"/>
            </a:solidFill>
            <a:latin typeface="Franklin Gothic Book"/>
            <a:cs typeface="Franklin Gothic Book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642</Words>
  <Application>Microsoft Office PowerPoint</Application>
  <PresentationFormat>Экран (4:3)</PresentationFormat>
  <Paragraphs>110</Paragraphs>
  <Slides>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Тема Office</vt:lpstr>
      <vt:lpstr>mto2-1</vt:lpstr>
      <vt:lpstr>think-cell Slide</vt:lpstr>
      <vt:lpstr>Презентация PowerPoint</vt:lpstr>
      <vt:lpstr>Динамика достижения целевых показателей  «дорожной карты»</vt:lpstr>
      <vt:lpstr>Работы по повышению доступности  энергетической инфраструктуры</vt:lpstr>
      <vt:lpstr>Меры по совершенствованию порядка ТП заявителей с энергопринимающими устройствами с мощностью не менее 670 кВт</vt:lpstr>
      <vt:lpstr>Постановление Правительства Российской Федерации от 18 апреля 2018 г. № 463</vt:lpstr>
      <vt:lpstr>Проект постановления Правительства Российской Федерации об порядке разработки проектной документации</vt:lpstr>
      <vt:lpstr>Проект постановления Правительства Российской Федерации об урегулировании отношений с третьими лицами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Динамика достижения целевых показателей  «дорожной карты»  в 2013-2016 гг.</dc:title>
  <dc:creator>Павлов Александр Валерьевич</dc:creator>
  <cp:lastModifiedBy>Павлов Александр Валерьевич</cp:lastModifiedBy>
  <cp:revision>21</cp:revision>
  <dcterms:created xsi:type="dcterms:W3CDTF">2017-05-17T15:27:55Z</dcterms:created>
  <dcterms:modified xsi:type="dcterms:W3CDTF">2018-04-23T17:49:12Z</dcterms:modified>
</cp:coreProperties>
</file>